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95" r:id="rId4"/>
    <p:sldId id="294" r:id="rId5"/>
    <p:sldId id="296" r:id="rId6"/>
    <p:sldId id="337" r:id="rId7"/>
    <p:sldId id="298" r:id="rId8"/>
    <p:sldId id="302" r:id="rId9"/>
    <p:sldId id="331" r:id="rId10"/>
    <p:sldId id="303" r:id="rId11"/>
    <p:sldId id="344" r:id="rId12"/>
    <p:sldId id="345" r:id="rId13"/>
    <p:sldId id="332" r:id="rId14"/>
    <p:sldId id="304" r:id="rId15"/>
    <p:sldId id="333" r:id="rId16"/>
    <p:sldId id="334" r:id="rId17"/>
    <p:sldId id="306" r:id="rId18"/>
    <p:sldId id="335" r:id="rId19"/>
    <p:sldId id="307" r:id="rId20"/>
    <p:sldId id="336" r:id="rId21"/>
    <p:sldId id="300" r:id="rId22"/>
    <p:sldId id="316" r:id="rId23"/>
    <p:sldId id="317" r:id="rId24"/>
    <p:sldId id="318" r:id="rId25"/>
    <p:sldId id="320" r:id="rId26"/>
    <p:sldId id="319" r:id="rId27"/>
    <p:sldId id="329" r:id="rId28"/>
    <p:sldId id="321" r:id="rId29"/>
    <p:sldId id="322" r:id="rId30"/>
    <p:sldId id="343" r:id="rId31"/>
    <p:sldId id="346" r:id="rId32"/>
    <p:sldId id="326" r:id="rId33"/>
    <p:sldId id="339" r:id="rId34"/>
    <p:sldId id="340" r:id="rId35"/>
    <p:sldId id="328" r:id="rId36"/>
    <p:sldId id="338" r:id="rId37"/>
    <p:sldId id="259" r:id="rId38"/>
    <p:sldId id="341" r:id="rId39"/>
    <p:sldId id="342" r:id="rId40"/>
    <p:sldId id="308" r:id="rId41"/>
    <p:sldId id="309" r:id="rId42"/>
    <p:sldId id="310" r:id="rId43"/>
    <p:sldId id="313" r:id="rId44"/>
    <p:sldId id="315" r:id="rId45"/>
    <p:sldId id="347" r:id="rId46"/>
    <p:sldId id="325" r:id="rId4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nando Baltasar dos Santos Pedrosa" initials="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5050"/>
    <a:srgbClr val="336699"/>
    <a:srgbClr val="CCFFFF"/>
    <a:srgbClr val="104282"/>
    <a:srgbClr val="910F0F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71" autoAdjust="0"/>
    <p:restoredTop sz="93475"/>
  </p:normalViewPr>
  <p:slideViewPr>
    <p:cSldViewPr snapToGrid="0" snapToObjects="1">
      <p:cViewPr varScale="1">
        <p:scale>
          <a:sx n="70" d="100"/>
          <a:sy n="70" d="100"/>
        </p:scale>
        <p:origin x="192" y="9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1781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1026FA-005D-4F83-91B7-4A67E527D09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035807-436B-4098-B283-CFDB1C2C895B}">
      <dgm:prSet phldrT="[Text]" custT="1"/>
      <dgm:spPr>
        <a:solidFill>
          <a:schemeClr val="accent3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Defined by Organizations' Safety Policy</a:t>
          </a:r>
          <a:endParaRPr lang="en-US" sz="1600" dirty="0">
            <a:solidFill>
              <a:schemeClr val="bg1"/>
            </a:solidFill>
          </a:endParaRPr>
        </a:p>
      </dgm:t>
    </dgm:pt>
    <dgm:pt modelId="{CF38784C-E47C-4381-88BA-3A6C34619753}" type="parTrans" cxnId="{568EF7AE-5E7A-4A4B-8C1E-7742DE39B02B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9FD588D3-FE2F-4AEF-ABC5-9048826E4994}" type="sibTrans" cxnId="{568EF7AE-5E7A-4A4B-8C1E-7742DE39B02B}">
      <dgm:prSet/>
      <dgm:spPr>
        <a:solidFill>
          <a:schemeClr val="tx1">
            <a:lumMod val="50000"/>
            <a:lumOff val="50000"/>
          </a:schemeClr>
        </a:solidFill>
        <a:ln>
          <a:noFill/>
        </a:ln>
      </dgm:spPr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493133E4-0A75-4988-B893-C64C3896137C}">
      <dgm:prSet phldrT="[Text]" custT="1"/>
      <dgm:spPr>
        <a:solidFill>
          <a:schemeClr val="accent3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en-US" sz="1400" dirty="0">
              <a:solidFill>
                <a:schemeClr val="bg1"/>
              </a:solidFill>
            </a:rPr>
            <a:t>Requirements of the project </a:t>
          </a:r>
        </a:p>
        <a:p>
          <a:pPr>
            <a:spcAft>
              <a:spcPts val="0"/>
            </a:spcAft>
          </a:pPr>
          <a:r>
            <a:rPr lang="en-US" sz="1400" dirty="0">
              <a:solidFill>
                <a:schemeClr val="bg1"/>
              </a:solidFill>
            </a:rPr>
            <a:t>i.e. Applicable Rules</a:t>
          </a:r>
        </a:p>
      </dgm:t>
    </dgm:pt>
    <dgm:pt modelId="{786492F5-D397-4BFF-8CD6-C70719EE8EC7}" type="parTrans" cxnId="{BBC9D532-9666-4D18-8598-ADC8785C9E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5407D118-DF82-41F2-B25C-B08B875AD3C1}" type="sibTrans" cxnId="{BBC9D532-9666-4D18-8598-ADC8785C9E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05AAF50B-5C87-4E19-B1B3-38E188CC8D32}">
      <dgm:prSet phldrT="[Text]" custT="1"/>
      <dgm:spPr>
        <a:solidFill>
          <a:schemeClr val="bg1">
            <a:lumMod val="75000"/>
          </a:schemeClr>
        </a:solidFill>
        <a:ln w="28575">
          <a:solidFill>
            <a:schemeClr val="bg1"/>
          </a:solidFill>
          <a:prstDash val="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>
              <a:solidFill>
                <a:schemeClr val="bg1"/>
              </a:solidFill>
            </a:rPr>
            <a:t>Measurable requirements</a:t>
          </a:r>
        </a:p>
        <a:p>
          <a:r>
            <a:rPr lang="en-US" sz="1600" dirty="0">
              <a:solidFill>
                <a:schemeClr val="bg1"/>
              </a:solidFill>
            </a:rPr>
            <a:t>i.e. Harmonized Standard</a:t>
          </a:r>
        </a:p>
      </dgm:t>
    </dgm:pt>
    <dgm:pt modelId="{7FF2B4BD-297A-43EE-8D5C-D466EF2F37C8}" type="parTrans" cxnId="{EE9B1865-1468-41CE-9B5A-69A5D2D9CDD8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16810300-1F98-4C00-98C7-7F4C93CDEE9E}" type="sibTrans" cxnId="{EE9B1865-1468-41CE-9B5A-69A5D2D9CDD8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C8D3EB2C-1B33-49F1-A09D-9D8BC98DCFFC}">
      <dgm:prSet custT="1"/>
      <dgm:spPr>
        <a:solidFill>
          <a:schemeClr val="accent3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>
              <a:solidFill>
                <a:schemeClr val="bg1"/>
              </a:solidFill>
            </a:rPr>
            <a:t>List of scenarios based on Risk Assessment</a:t>
          </a:r>
        </a:p>
      </dgm:t>
    </dgm:pt>
    <dgm:pt modelId="{E4244590-7546-41EF-B8E3-CE696B7074AA}" type="parTrans" cxnId="{1A156D4A-22BD-4D92-84FE-40225A3AEA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858B79B7-C7F1-4032-BEBB-EED6A59C485A}" type="sibTrans" cxnId="{1A156D4A-22BD-4D92-84FE-40225A3AEAE5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A96F4048-1F86-40B8-8EB8-B0D3CCB904AC}">
      <dgm:prSet custT="1"/>
      <dgm:spPr>
        <a:solidFill>
          <a:srgbClr val="0070C0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>
              <a:solidFill>
                <a:schemeClr val="bg1"/>
              </a:solidFill>
            </a:rPr>
            <a:t>Measured against the safety objectives (</a:t>
          </a:r>
          <a:r>
            <a:rPr lang="en-US" sz="1600" i="1" dirty="0">
              <a:solidFill>
                <a:schemeClr val="bg1"/>
              </a:solidFill>
            </a:rPr>
            <a:t>iterative process</a:t>
          </a:r>
          <a:r>
            <a:rPr lang="en-US" sz="1600" dirty="0">
              <a:solidFill>
                <a:schemeClr val="bg1"/>
              </a:solidFill>
            </a:rPr>
            <a:t>) </a:t>
          </a:r>
        </a:p>
      </dgm:t>
    </dgm:pt>
    <dgm:pt modelId="{FB4DE79F-C8CE-4AD5-908F-46F2DD11FEAF}" type="parTrans" cxnId="{836D2420-AD9D-45DF-9FEC-CF5DD690EEA6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8A04FE2A-8093-4AA8-9662-819B2383A01F}" type="sibTrans" cxnId="{836D2420-AD9D-45DF-9FEC-CF5DD690EEA6}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4347D765-19C2-4AC8-AF74-12815357FA3F}">
      <dgm:prSet custT="1"/>
      <dgm:spPr>
        <a:solidFill>
          <a:schemeClr val="accent3"/>
        </a:solidFill>
        <a:ln w="38100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>
              <a:solidFill>
                <a:schemeClr val="bg1"/>
              </a:solidFill>
            </a:rPr>
            <a:t>First iteration with initial specification</a:t>
          </a:r>
        </a:p>
      </dgm:t>
    </dgm:pt>
    <dgm:pt modelId="{CB430FED-8DAC-479C-A0DC-E43D844A3C5E}" type="sibTrans" cxnId="{71895A4C-1544-4A1F-BB48-584CF77ED48F}">
      <dgm:prSet/>
      <dgm:spPr/>
      <dgm:t>
        <a:bodyPr/>
        <a:lstStyle/>
        <a:p>
          <a:endParaRPr lang="en-US"/>
        </a:p>
      </dgm:t>
    </dgm:pt>
    <dgm:pt modelId="{1DC80B1F-0187-4A86-828D-376A4D4B9FBA}" type="parTrans" cxnId="{71895A4C-1544-4A1F-BB48-584CF77ED48F}">
      <dgm:prSet/>
      <dgm:spPr/>
      <dgm:t>
        <a:bodyPr/>
        <a:lstStyle/>
        <a:p>
          <a:endParaRPr lang="en-US"/>
        </a:p>
      </dgm:t>
    </dgm:pt>
    <dgm:pt modelId="{1A27FCBB-E541-4E0E-B1EF-0DC3B82F7D6B}" type="pres">
      <dgm:prSet presAssocID="{B61026FA-005D-4F83-91B7-4A67E527D09C}" presName="Name0" presStyleCnt="0">
        <dgm:presLayoutVars>
          <dgm:chMax val="7"/>
          <dgm:chPref val="7"/>
          <dgm:dir/>
        </dgm:presLayoutVars>
      </dgm:prSet>
      <dgm:spPr/>
    </dgm:pt>
    <dgm:pt modelId="{1FECFB32-E6B3-4745-B74B-03EBCFD88A4F}" type="pres">
      <dgm:prSet presAssocID="{B61026FA-005D-4F83-91B7-4A67E527D09C}" presName="Name1" presStyleCnt="0"/>
      <dgm:spPr/>
    </dgm:pt>
    <dgm:pt modelId="{E80E83BC-FA7D-41C4-ADB9-CFD4B5BC7C27}" type="pres">
      <dgm:prSet presAssocID="{B61026FA-005D-4F83-91B7-4A67E527D09C}" presName="cycle" presStyleCnt="0"/>
      <dgm:spPr/>
    </dgm:pt>
    <dgm:pt modelId="{60030C70-F1E5-4987-AFAD-C98CFD15F308}" type="pres">
      <dgm:prSet presAssocID="{B61026FA-005D-4F83-91B7-4A67E527D09C}" presName="srcNode" presStyleLbl="node1" presStyleIdx="0" presStyleCnt="6"/>
      <dgm:spPr/>
    </dgm:pt>
    <dgm:pt modelId="{75CD2D43-FF46-486F-8F92-07E6EFDCB430}" type="pres">
      <dgm:prSet presAssocID="{B61026FA-005D-4F83-91B7-4A67E527D09C}" presName="conn" presStyleLbl="parChTrans1D2" presStyleIdx="0" presStyleCnt="1"/>
      <dgm:spPr/>
    </dgm:pt>
    <dgm:pt modelId="{45661116-E63B-4383-BA11-80CAAF8FBF7E}" type="pres">
      <dgm:prSet presAssocID="{B61026FA-005D-4F83-91B7-4A67E527D09C}" presName="extraNode" presStyleLbl="node1" presStyleIdx="0" presStyleCnt="6"/>
      <dgm:spPr/>
    </dgm:pt>
    <dgm:pt modelId="{4AF4D685-69D0-43E3-9F8A-CC8E8769CF62}" type="pres">
      <dgm:prSet presAssocID="{B61026FA-005D-4F83-91B7-4A67E527D09C}" presName="dstNode" presStyleLbl="node1" presStyleIdx="0" presStyleCnt="6"/>
      <dgm:spPr/>
    </dgm:pt>
    <dgm:pt modelId="{2EDA5132-F085-4E3B-BEF6-ED2C397CDBF7}" type="pres">
      <dgm:prSet presAssocID="{C7035807-436B-4098-B283-CFDB1C2C895B}" presName="text_1" presStyleLbl="node1" presStyleIdx="0" presStyleCnt="6">
        <dgm:presLayoutVars>
          <dgm:bulletEnabled val="1"/>
        </dgm:presLayoutVars>
      </dgm:prSet>
      <dgm:spPr>
        <a:prstGeom prst="roundRect">
          <a:avLst/>
        </a:prstGeom>
      </dgm:spPr>
    </dgm:pt>
    <dgm:pt modelId="{4A080864-EA3F-460E-A43D-87F682A0B74D}" type="pres">
      <dgm:prSet presAssocID="{C7035807-436B-4098-B283-CFDB1C2C895B}" presName="accent_1" presStyleCnt="0"/>
      <dgm:spPr/>
    </dgm:pt>
    <dgm:pt modelId="{ED3C09F1-2D6D-4190-9E6D-EDDB3272A725}" type="pres">
      <dgm:prSet presAssocID="{C7035807-436B-4098-B283-CFDB1C2C895B}" presName="accentRepeatNode" presStyleLbl="solidFgAcc1" presStyleIdx="0" presStyleCnt="6"/>
      <dgm:spPr>
        <a:ln w="38100">
          <a:solidFill>
            <a:schemeClr val="accent4"/>
          </a:solidFill>
        </a:ln>
      </dgm:spPr>
    </dgm:pt>
    <dgm:pt modelId="{890952B4-38AA-41FF-A5D3-8211D557B0E1}" type="pres">
      <dgm:prSet presAssocID="{493133E4-0A75-4988-B893-C64C3896137C}" presName="text_2" presStyleLbl="node1" presStyleIdx="1" presStyleCnt="6">
        <dgm:presLayoutVars>
          <dgm:bulletEnabled val="1"/>
        </dgm:presLayoutVars>
      </dgm:prSet>
      <dgm:spPr>
        <a:prstGeom prst="roundRect">
          <a:avLst/>
        </a:prstGeom>
      </dgm:spPr>
    </dgm:pt>
    <dgm:pt modelId="{E83AB650-1351-42AD-B40B-62B6DEA53B72}" type="pres">
      <dgm:prSet presAssocID="{493133E4-0A75-4988-B893-C64C3896137C}" presName="accent_2" presStyleCnt="0"/>
      <dgm:spPr/>
    </dgm:pt>
    <dgm:pt modelId="{BCF104F0-8207-4D4B-8D30-9B5FF072325D}" type="pres">
      <dgm:prSet presAssocID="{493133E4-0A75-4988-B893-C64C3896137C}" presName="accentRepeatNode" presStyleLbl="solidFgAcc1" presStyleIdx="1" presStyleCnt="6"/>
      <dgm:spPr>
        <a:ln w="38100">
          <a:solidFill>
            <a:schemeClr val="accent4"/>
          </a:solidFill>
        </a:ln>
      </dgm:spPr>
    </dgm:pt>
    <dgm:pt modelId="{1D64D228-CAB5-4574-A504-DE95AB25EA27}" type="pres">
      <dgm:prSet presAssocID="{05AAF50B-5C87-4E19-B1B3-38E188CC8D32}" presName="text_3" presStyleLbl="node1" presStyleIdx="2" presStyleCnt="6">
        <dgm:presLayoutVars>
          <dgm:bulletEnabled val="1"/>
        </dgm:presLayoutVars>
      </dgm:prSet>
      <dgm:spPr>
        <a:prstGeom prst="roundRect">
          <a:avLst/>
        </a:prstGeom>
      </dgm:spPr>
    </dgm:pt>
    <dgm:pt modelId="{BF4E84FF-9029-4B61-A15A-25C1445C740A}" type="pres">
      <dgm:prSet presAssocID="{05AAF50B-5C87-4E19-B1B3-38E188CC8D32}" presName="accent_3" presStyleCnt="0"/>
      <dgm:spPr/>
    </dgm:pt>
    <dgm:pt modelId="{D318C2A8-EF24-405C-81FA-6A044674B627}" type="pres">
      <dgm:prSet presAssocID="{05AAF50B-5C87-4E19-B1B3-38E188CC8D32}" presName="accentRepeatNode" presStyleLbl="solidFgAcc1" presStyleIdx="2" presStyleCnt="6"/>
      <dgm:spPr>
        <a:ln w="38100">
          <a:solidFill>
            <a:schemeClr val="accent4"/>
          </a:solidFill>
        </a:ln>
      </dgm:spPr>
    </dgm:pt>
    <dgm:pt modelId="{9D6787BB-1453-4DA2-861D-55C8D5BC14DD}" type="pres">
      <dgm:prSet presAssocID="{C8D3EB2C-1B33-49F1-A09D-9D8BC98DCFFC}" presName="text_4" presStyleLbl="node1" presStyleIdx="3" presStyleCnt="6">
        <dgm:presLayoutVars>
          <dgm:bulletEnabled val="1"/>
        </dgm:presLayoutVars>
      </dgm:prSet>
      <dgm:spPr>
        <a:prstGeom prst="roundRect">
          <a:avLst/>
        </a:prstGeom>
      </dgm:spPr>
    </dgm:pt>
    <dgm:pt modelId="{6445DC0A-CE26-4AB2-8731-BC6E51433055}" type="pres">
      <dgm:prSet presAssocID="{C8D3EB2C-1B33-49F1-A09D-9D8BC98DCFFC}" presName="accent_4" presStyleCnt="0"/>
      <dgm:spPr/>
    </dgm:pt>
    <dgm:pt modelId="{E5C31066-E276-44EE-AA8A-6739FF02CE8E}" type="pres">
      <dgm:prSet presAssocID="{C8D3EB2C-1B33-49F1-A09D-9D8BC98DCFFC}" presName="accentRepeatNode" presStyleLbl="solidFgAcc1" presStyleIdx="3" presStyleCnt="6"/>
      <dgm:spPr>
        <a:ln w="38100">
          <a:solidFill>
            <a:schemeClr val="accent4"/>
          </a:solidFill>
        </a:ln>
      </dgm:spPr>
    </dgm:pt>
    <dgm:pt modelId="{501FA862-FE9A-4FDE-801A-2C4B3B51B60F}" type="pres">
      <dgm:prSet presAssocID="{4347D765-19C2-4AC8-AF74-12815357FA3F}" presName="text_5" presStyleLbl="node1" presStyleIdx="4" presStyleCnt="6" custLinFactNeighborX="0">
        <dgm:presLayoutVars>
          <dgm:bulletEnabled val="1"/>
        </dgm:presLayoutVars>
      </dgm:prSet>
      <dgm:spPr/>
    </dgm:pt>
    <dgm:pt modelId="{07D1D997-A545-4EDD-8C3E-72DF57B58ECB}" type="pres">
      <dgm:prSet presAssocID="{4347D765-19C2-4AC8-AF74-12815357FA3F}" presName="accent_5" presStyleCnt="0"/>
      <dgm:spPr/>
    </dgm:pt>
    <dgm:pt modelId="{A651125F-F75F-4F8F-92F5-AFD56877BAAC}" type="pres">
      <dgm:prSet presAssocID="{4347D765-19C2-4AC8-AF74-12815357FA3F}" presName="accentRepeatNode" presStyleLbl="solidFgAcc1" presStyleIdx="4" presStyleCnt="6"/>
      <dgm:spPr>
        <a:ln w="38100">
          <a:solidFill>
            <a:schemeClr val="accent4"/>
          </a:solidFill>
        </a:ln>
      </dgm:spPr>
    </dgm:pt>
    <dgm:pt modelId="{E9508589-6895-4F9B-8E44-73E6E142A42F}" type="pres">
      <dgm:prSet presAssocID="{A96F4048-1F86-40B8-8EB8-B0D3CCB904AC}" presName="text_6" presStyleLbl="node1" presStyleIdx="5" presStyleCnt="6">
        <dgm:presLayoutVars>
          <dgm:bulletEnabled val="1"/>
        </dgm:presLayoutVars>
      </dgm:prSet>
      <dgm:spPr/>
    </dgm:pt>
    <dgm:pt modelId="{85545AAE-7AF1-4AB6-94B2-7CD16D606654}" type="pres">
      <dgm:prSet presAssocID="{A96F4048-1F86-40B8-8EB8-B0D3CCB904AC}" presName="accent_6" presStyleCnt="0"/>
      <dgm:spPr/>
    </dgm:pt>
    <dgm:pt modelId="{C565211A-F819-4789-B901-16E10409A102}" type="pres">
      <dgm:prSet presAssocID="{A96F4048-1F86-40B8-8EB8-B0D3CCB904AC}" presName="accentRepeatNode" presStyleLbl="solidFgAcc1" presStyleIdx="5" presStyleCnt="6"/>
      <dgm:spPr>
        <a:ln w="38100">
          <a:solidFill>
            <a:schemeClr val="accent4"/>
          </a:solidFill>
        </a:ln>
      </dgm:spPr>
    </dgm:pt>
  </dgm:ptLst>
  <dgm:cxnLst>
    <dgm:cxn modelId="{836D2420-AD9D-45DF-9FEC-CF5DD690EEA6}" srcId="{B61026FA-005D-4F83-91B7-4A67E527D09C}" destId="{A96F4048-1F86-40B8-8EB8-B0D3CCB904AC}" srcOrd="5" destOrd="0" parTransId="{FB4DE79F-C8CE-4AD5-908F-46F2DD11FEAF}" sibTransId="{8A04FE2A-8093-4AA8-9662-819B2383A01F}"/>
    <dgm:cxn modelId="{9E4D2524-EED3-41FD-A2CE-622C8CC53999}" type="presOf" srcId="{4347D765-19C2-4AC8-AF74-12815357FA3F}" destId="{501FA862-FE9A-4FDE-801A-2C4B3B51B60F}" srcOrd="0" destOrd="0" presId="urn:microsoft.com/office/officeart/2008/layout/VerticalCurvedList"/>
    <dgm:cxn modelId="{B62A9530-F903-664A-89C6-DAD414C0ED72}" type="presOf" srcId="{05AAF50B-5C87-4E19-B1B3-38E188CC8D32}" destId="{1D64D228-CAB5-4574-A504-DE95AB25EA27}" srcOrd="0" destOrd="0" presId="urn:microsoft.com/office/officeart/2008/layout/VerticalCurvedList"/>
    <dgm:cxn modelId="{BBC9D532-9666-4D18-8598-ADC8785C9EE5}" srcId="{B61026FA-005D-4F83-91B7-4A67E527D09C}" destId="{493133E4-0A75-4988-B893-C64C3896137C}" srcOrd="1" destOrd="0" parTransId="{786492F5-D397-4BFF-8CD6-C70719EE8EC7}" sibTransId="{5407D118-DF82-41F2-B25C-B08B875AD3C1}"/>
    <dgm:cxn modelId="{4108BF3B-2A79-4849-8B84-9C7D5064644E}" type="presOf" srcId="{493133E4-0A75-4988-B893-C64C3896137C}" destId="{890952B4-38AA-41FF-A5D3-8211D557B0E1}" srcOrd="0" destOrd="0" presId="urn:microsoft.com/office/officeart/2008/layout/VerticalCurvedList"/>
    <dgm:cxn modelId="{A06B8B42-2991-574A-B300-7570D0468C1B}" type="presOf" srcId="{C7035807-436B-4098-B283-CFDB1C2C895B}" destId="{2EDA5132-F085-4E3B-BEF6-ED2C397CDBF7}" srcOrd="0" destOrd="0" presId="urn:microsoft.com/office/officeart/2008/layout/VerticalCurvedList"/>
    <dgm:cxn modelId="{9D11DD43-469B-4849-9BB1-87F4C316A7C3}" type="presOf" srcId="{9FD588D3-FE2F-4AEF-ABC5-9048826E4994}" destId="{75CD2D43-FF46-486F-8F92-07E6EFDCB430}" srcOrd="0" destOrd="0" presId="urn:microsoft.com/office/officeart/2008/layout/VerticalCurvedList"/>
    <dgm:cxn modelId="{1A156D4A-22BD-4D92-84FE-40225A3AEAE5}" srcId="{B61026FA-005D-4F83-91B7-4A67E527D09C}" destId="{C8D3EB2C-1B33-49F1-A09D-9D8BC98DCFFC}" srcOrd="3" destOrd="0" parTransId="{E4244590-7546-41EF-B8E3-CE696B7074AA}" sibTransId="{858B79B7-C7F1-4032-BEBB-EED6A59C485A}"/>
    <dgm:cxn modelId="{71895A4C-1544-4A1F-BB48-584CF77ED48F}" srcId="{B61026FA-005D-4F83-91B7-4A67E527D09C}" destId="{4347D765-19C2-4AC8-AF74-12815357FA3F}" srcOrd="4" destOrd="0" parTransId="{1DC80B1F-0187-4A86-828D-376A4D4B9FBA}" sibTransId="{CB430FED-8DAC-479C-A0DC-E43D844A3C5E}"/>
    <dgm:cxn modelId="{AAD16551-5A5E-FC49-BB58-6B94BB6104A9}" type="presOf" srcId="{B61026FA-005D-4F83-91B7-4A67E527D09C}" destId="{1A27FCBB-E541-4E0E-B1EF-0DC3B82F7D6B}" srcOrd="0" destOrd="0" presId="urn:microsoft.com/office/officeart/2008/layout/VerticalCurvedList"/>
    <dgm:cxn modelId="{EE9B1865-1468-41CE-9B5A-69A5D2D9CDD8}" srcId="{B61026FA-005D-4F83-91B7-4A67E527D09C}" destId="{05AAF50B-5C87-4E19-B1B3-38E188CC8D32}" srcOrd="2" destOrd="0" parTransId="{7FF2B4BD-297A-43EE-8D5C-D466EF2F37C8}" sibTransId="{16810300-1F98-4C00-98C7-7F4C93CDEE9E}"/>
    <dgm:cxn modelId="{0DD58272-4520-BA4D-81AC-7DCAD2DA1A1E}" type="presOf" srcId="{C8D3EB2C-1B33-49F1-A09D-9D8BC98DCFFC}" destId="{9D6787BB-1453-4DA2-861D-55C8D5BC14DD}" srcOrd="0" destOrd="0" presId="urn:microsoft.com/office/officeart/2008/layout/VerticalCurvedList"/>
    <dgm:cxn modelId="{AFA59173-2AF9-4616-9D22-FCB636ADB269}" type="presOf" srcId="{A96F4048-1F86-40B8-8EB8-B0D3CCB904AC}" destId="{E9508589-6895-4F9B-8E44-73E6E142A42F}" srcOrd="0" destOrd="0" presId="urn:microsoft.com/office/officeart/2008/layout/VerticalCurvedList"/>
    <dgm:cxn modelId="{568EF7AE-5E7A-4A4B-8C1E-7742DE39B02B}" srcId="{B61026FA-005D-4F83-91B7-4A67E527D09C}" destId="{C7035807-436B-4098-B283-CFDB1C2C895B}" srcOrd="0" destOrd="0" parTransId="{CF38784C-E47C-4381-88BA-3A6C34619753}" sibTransId="{9FD588D3-FE2F-4AEF-ABC5-9048826E4994}"/>
    <dgm:cxn modelId="{A5C964ED-2DBA-7442-846C-91AD59BC5796}" type="presParOf" srcId="{1A27FCBB-E541-4E0E-B1EF-0DC3B82F7D6B}" destId="{1FECFB32-E6B3-4745-B74B-03EBCFD88A4F}" srcOrd="0" destOrd="0" presId="urn:microsoft.com/office/officeart/2008/layout/VerticalCurvedList"/>
    <dgm:cxn modelId="{C250C0CC-D4B7-D747-A48E-2EE8033D92A0}" type="presParOf" srcId="{1FECFB32-E6B3-4745-B74B-03EBCFD88A4F}" destId="{E80E83BC-FA7D-41C4-ADB9-CFD4B5BC7C27}" srcOrd="0" destOrd="0" presId="urn:microsoft.com/office/officeart/2008/layout/VerticalCurvedList"/>
    <dgm:cxn modelId="{5103C171-47F0-F448-A513-4649D65C8DC6}" type="presParOf" srcId="{E80E83BC-FA7D-41C4-ADB9-CFD4B5BC7C27}" destId="{60030C70-F1E5-4987-AFAD-C98CFD15F308}" srcOrd="0" destOrd="0" presId="urn:microsoft.com/office/officeart/2008/layout/VerticalCurvedList"/>
    <dgm:cxn modelId="{E94CB5FA-7DA1-CE43-965F-1C56B534F3B0}" type="presParOf" srcId="{E80E83BC-FA7D-41C4-ADB9-CFD4B5BC7C27}" destId="{75CD2D43-FF46-486F-8F92-07E6EFDCB430}" srcOrd="1" destOrd="0" presId="urn:microsoft.com/office/officeart/2008/layout/VerticalCurvedList"/>
    <dgm:cxn modelId="{1C501B0C-49B4-324C-8988-6B90A9E03655}" type="presParOf" srcId="{E80E83BC-FA7D-41C4-ADB9-CFD4B5BC7C27}" destId="{45661116-E63B-4383-BA11-80CAAF8FBF7E}" srcOrd="2" destOrd="0" presId="urn:microsoft.com/office/officeart/2008/layout/VerticalCurvedList"/>
    <dgm:cxn modelId="{52558EF1-08FD-B449-B9A6-F3D939E069D1}" type="presParOf" srcId="{E80E83BC-FA7D-41C4-ADB9-CFD4B5BC7C27}" destId="{4AF4D685-69D0-43E3-9F8A-CC8E8769CF62}" srcOrd="3" destOrd="0" presId="urn:microsoft.com/office/officeart/2008/layout/VerticalCurvedList"/>
    <dgm:cxn modelId="{2D1A91BD-03DB-8C4D-AB30-A328336DEE67}" type="presParOf" srcId="{1FECFB32-E6B3-4745-B74B-03EBCFD88A4F}" destId="{2EDA5132-F085-4E3B-BEF6-ED2C397CDBF7}" srcOrd="1" destOrd="0" presId="urn:microsoft.com/office/officeart/2008/layout/VerticalCurvedList"/>
    <dgm:cxn modelId="{EC753BC0-7D69-EA4F-8735-52DCD0657939}" type="presParOf" srcId="{1FECFB32-E6B3-4745-B74B-03EBCFD88A4F}" destId="{4A080864-EA3F-460E-A43D-87F682A0B74D}" srcOrd="2" destOrd="0" presId="urn:microsoft.com/office/officeart/2008/layout/VerticalCurvedList"/>
    <dgm:cxn modelId="{BABBE586-BBBD-6F46-ACE8-031A6CCC0E93}" type="presParOf" srcId="{4A080864-EA3F-460E-A43D-87F682A0B74D}" destId="{ED3C09F1-2D6D-4190-9E6D-EDDB3272A725}" srcOrd="0" destOrd="0" presId="urn:microsoft.com/office/officeart/2008/layout/VerticalCurvedList"/>
    <dgm:cxn modelId="{3B29E863-6DED-8D46-B54A-437B4977CD9F}" type="presParOf" srcId="{1FECFB32-E6B3-4745-B74B-03EBCFD88A4F}" destId="{890952B4-38AA-41FF-A5D3-8211D557B0E1}" srcOrd="3" destOrd="0" presId="urn:microsoft.com/office/officeart/2008/layout/VerticalCurvedList"/>
    <dgm:cxn modelId="{B716654D-076E-CE44-8EB2-B37B5E56536D}" type="presParOf" srcId="{1FECFB32-E6B3-4745-B74B-03EBCFD88A4F}" destId="{E83AB650-1351-42AD-B40B-62B6DEA53B72}" srcOrd="4" destOrd="0" presId="urn:microsoft.com/office/officeart/2008/layout/VerticalCurvedList"/>
    <dgm:cxn modelId="{8AD5E4A0-37D0-C740-9CD1-3AF105912A9F}" type="presParOf" srcId="{E83AB650-1351-42AD-B40B-62B6DEA53B72}" destId="{BCF104F0-8207-4D4B-8D30-9B5FF072325D}" srcOrd="0" destOrd="0" presId="urn:microsoft.com/office/officeart/2008/layout/VerticalCurvedList"/>
    <dgm:cxn modelId="{B466FB31-7EC1-DB49-9A79-E36C4F9ECA0D}" type="presParOf" srcId="{1FECFB32-E6B3-4745-B74B-03EBCFD88A4F}" destId="{1D64D228-CAB5-4574-A504-DE95AB25EA27}" srcOrd="5" destOrd="0" presId="urn:microsoft.com/office/officeart/2008/layout/VerticalCurvedList"/>
    <dgm:cxn modelId="{CF13D80E-21A3-F04D-A365-93DD4374314B}" type="presParOf" srcId="{1FECFB32-E6B3-4745-B74B-03EBCFD88A4F}" destId="{BF4E84FF-9029-4B61-A15A-25C1445C740A}" srcOrd="6" destOrd="0" presId="urn:microsoft.com/office/officeart/2008/layout/VerticalCurvedList"/>
    <dgm:cxn modelId="{4AFA633E-C550-B24D-BA84-81DB74662097}" type="presParOf" srcId="{BF4E84FF-9029-4B61-A15A-25C1445C740A}" destId="{D318C2A8-EF24-405C-81FA-6A044674B627}" srcOrd="0" destOrd="0" presId="urn:microsoft.com/office/officeart/2008/layout/VerticalCurvedList"/>
    <dgm:cxn modelId="{5291EEF9-E788-5F45-B6F1-378CE737C0B1}" type="presParOf" srcId="{1FECFB32-E6B3-4745-B74B-03EBCFD88A4F}" destId="{9D6787BB-1453-4DA2-861D-55C8D5BC14DD}" srcOrd="7" destOrd="0" presId="urn:microsoft.com/office/officeart/2008/layout/VerticalCurvedList"/>
    <dgm:cxn modelId="{2EDDCBF1-DA5E-C448-BC00-E5A234829445}" type="presParOf" srcId="{1FECFB32-E6B3-4745-B74B-03EBCFD88A4F}" destId="{6445DC0A-CE26-4AB2-8731-BC6E51433055}" srcOrd="8" destOrd="0" presId="urn:microsoft.com/office/officeart/2008/layout/VerticalCurvedList"/>
    <dgm:cxn modelId="{0E2F1DE9-630F-EF4C-89B2-78FD1168B22B}" type="presParOf" srcId="{6445DC0A-CE26-4AB2-8731-BC6E51433055}" destId="{E5C31066-E276-44EE-AA8A-6739FF02CE8E}" srcOrd="0" destOrd="0" presId="urn:microsoft.com/office/officeart/2008/layout/VerticalCurvedList"/>
    <dgm:cxn modelId="{63805613-A4F1-4660-8D43-715869FC0F2A}" type="presParOf" srcId="{1FECFB32-E6B3-4745-B74B-03EBCFD88A4F}" destId="{501FA862-FE9A-4FDE-801A-2C4B3B51B60F}" srcOrd="9" destOrd="0" presId="urn:microsoft.com/office/officeart/2008/layout/VerticalCurvedList"/>
    <dgm:cxn modelId="{4F859CD8-2E98-40A4-85BB-04242FFFDF8A}" type="presParOf" srcId="{1FECFB32-E6B3-4745-B74B-03EBCFD88A4F}" destId="{07D1D997-A545-4EDD-8C3E-72DF57B58ECB}" srcOrd="10" destOrd="0" presId="urn:microsoft.com/office/officeart/2008/layout/VerticalCurvedList"/>
    <dgm:cxn modelId="{0D3594D4-EE09-42D3-9607-B736B7C9C266}" type="presParOf" srcId="{07D1D997-A545-4EDD-8C3E-72DF57B58ECB}" destId="{A651125F-F75F-4F8F-92F5-AFD56877BAAC}" srcOrd="0" destOrd="0" presId="urn:microsoft.com/office/officeart/2008/layout/VerticalCurvedList"/>
    <dgm:cxn modelId="{9AEF88C1-8449-4BD2-8D09-6BF86CF4B043}" type="presParOf" srcId="{1FECFB32-E6B3-4745-B74B-03EBCFD88A4F}" destId="{E9508589-6895-4F9B-8E44-73E6E142A42F}" srcOrd="11" destOrd="0" presId="urn:microsoft.com/office/officeart/2008/layout/VerticalCurvedList"/>
    <dgm:cxn modelId="{223F7956-E273-4C02-96D0-D718E311F24C}" type="presParOf" srcId="{1FECFB32-E6B3-4745-B74B-03EBCFD88A4F}" destId="{85545AAE-7AF1-4AB6-94B2-7CD16D606654}" srcOrd="12" destOrd="0" presId="urn:microsoft.com/office/officeart/2008/layout/VerticalCurvedList"/>
    <dgm:cxn modelId="{B6BCC573-52F3-4A30-9A14-789F18659AF7}" type="presParOf" srcId="{85545AAE-7AF1-4AB6-94B2-7CD16D606654}" destId="{C565211A-F819-4789-B901-16E10409A10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D2D43-FF46-486F-8F92-07E6EFDCB430}">
      <dsp:nvSpPr>
        <dsp:cNvPr id="0" name=""/>
        <dsp:cNvSpPr/>
      </dsp:nvSpPr>
      <dsp:spPr>
        <a:xfrm>
          <a:off x="-5513464" y="-844139"/>
          <a:ext cx="6564674" cy="6564674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solidFill>
          <a:schemeClr val="tx1">
            <a:lumMod val="50000"/>
            <a:lumOff val="50000"/>
          </a:schemeClr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A5132-F085-4E3B-BEF6-ED2C397CDBF7}">
      <dsp:nvSpPr>
        <dsp:cNvPr id="0" name=""/>
        <dsp:cNvSpPr/>
      </dsp:nvSpPr>
      <dsp:spPr>
        <a:xfrm>
          <a:off x="391826" y="256790"/>
          <a:ext cx="4108230" cy="513386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Defined by Organizations' Safety Policy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416887" y="281851"/>
        <a:ext cx="4058108" cy="463264"/>
      </dsp:txXfrm>
    </dsp:sp>
    <dsp:sp modelId="{ED3C09F1-2D6D-4190-9E6D-EDDB3272A725}">
      <dsp:nvSpPr>
        <dsp:cNvPr id="0" name=""/>
        <dsp:cNvSpPr/>
      </dsp:nvSpPr>
      <dsp:spPr>
        <a:xfrm>
          <a:off x="70959" y="192617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0952B4-38AA-41FF-A5D3-8211D557B0E1}">
      <dsp:nvSpPr>
        <dsp:cNvPr id="0" name=""/>
        <dsp:cNvSpPr/>
      </dsp:nvSpPr>
      <dsp:spPr>
        <a:xfrm>
          <a:off x="814122" y="1026773"/>
          <a:ext cx="3685935" cy="513386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Requirements of the project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i.e. Applicable Rules</a:t>
          </a:r>
        </a:p>
      </dsp:txBody>
      <dsp:txXfrm>
        <a:off x="839183" y="1051834"/>
        <a:ext cx="3635813" cy="463264"/>
      </dsp:txXfrm>
    </dsp:sp>
    <dsp:sp modelId="{BCF104F0-8207-4D4B-8D30-9B5FF072325D}">
      <dsp:nvSpPr>
        <dsp:cNvPr id="0" name=""/>
        <dsp:cNvSpPr/>
      </dsp:nvSpPr>
      <dsp:spPr>
        <a:xfrm>
          <a:off x="493255" y="962600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64D228-CAB5-4574-A504-DE95AB25EA27}">
      <dsp:nvSpPr>
        <dsp:cNvPr id="0" name=""/>
        <dsp:cNvSpPr/>
      </dsp:nvSpPr>
      <dsp:spPr>
        <a:xfrm>
          <a:off x="1007227" y="1796756"/>
          <a:ext cx="3492829" cy="513386"/>
        </a:xfrm>
        <a:prstGeom prst="roundRect">
          <a:avLst/>
        </a:prstGeom>
        <a:solidFill>
          <a:schemeClr val="bg1">
            <a:lumMod val="75000"/>
          </a:schemeClr>
        </a:solidFill>
        <a:ln w="28575" cap="flat" cmpd="sng" algn="ctr">
          <a:solidFill>
            <a:schemeClr val="bg1"/>
          </a:solidFill>
          <a:prstDash val="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Measurable requirements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i.e. Harmonized Standard</a:t>
          </a:r>
        </a:p>
      </dsp:txBody>
      <dsp:txXfrm>
        <a:off x="1032288" y="1821817"/>
        <a:ext cx="3442707" cy="463264"/>
      </dsp:txXfrm>
    </dsp:sp>
    <dsp:sp modelId="{D318C2A8-EF24-405C-81FA-6A044674B627}">
      <dsp:nvSpPr>
        <dsp:cNvPr id="0" name=""/>
        <dsp:cNvSpPr/>
      </dsp:nvSpPr>
      <dsp:spPr>
        <a:xfrm>
          <a:off x="686360" y="1732583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787BB-1453-4DA2-861D-55C8D5BC14DD}">
      <dsp:nvSpPr>
        <dsp:cNvPr id="0" name=""/>
        <dsp:cNvSpPr/>
      </dsp:nvSpPr>
      <dsp:spPr>
        <a:xfrm>
          <a:off x="1007227" y="2566251"/>
          <a:ext cx="3492829" cy="513386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List of scenarios based on Risk Assessment</a:t>
          </a:r>
        </a:p>
      </dsp:txBody>
      <dsp:txXfrm>
        <a:off x="1032288" y="2591312"/>
        <a:ext cx="3442707" cy="463264"/>
      </dsp:txXfrm>
    </dsp:sp>
    <dsp:sp modelId="{E5C31066-E276-44EE-AA8A-6739FF02CE8E}">
      <dsp:nvSpPr>
        <dsp:cNvPr id="0" name=""/>
        <dsp:cNvSpPr/>
      </dsp:nvSpPr>
      <dsp:spPr>
        <a:xfrm>
          <a:off x="686360" y="2502078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1FA862-FE9A-4FDE-801A-2C4B3B51B60F}">
      <dsp:nvSpPr>
        <dsp:cNvPr id="0" name=""/>
        <dsp:cNvSpPr/>
      </dsp:nvSpPr>
      <dsp:spPr>
        <a:xfrm>
          <a:off x="814122" y="3336234"/>
          <a:ext cx="3685935" cy="513386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First iteration with initial specification</a:t>
          </a:r>
        </a:p>
      </dsp:txBody>
      <dsp:txXfrm>
        <a:off x="814122" y="3336234"/>
        <a:ext cx="3685935" cy="513386"/>
      </dsp:txXfrm>
    </dsp:sp>
    <dsp:sp modelId="{A651125F-F75F-4F8F-92F5-AFD56877BAAC}">
      <dsp:nvSpPr>
        <dsp:cNvPr id="0" name=""/>
        <dsp:cNvSpPr/>
      </dsp:nvSpPr>
      <dsp:spPr>
        <a:xfrm>
          <a:off x="493255" y="3272061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508589-6895-4F9B-8E44-73E6E142A42F}">
      <dsp:nvSpPr>
        <dsp:cNvPr id="0" name=""/>
        <dsp:cNvSpPr/>
      </dsp:nvSpPr>
      <dsp:spPr>
        <a:xfrm>
          <a:off x="391826" y="4106217"/>
          <a:ext cx="4108230" cy="513386"/>
        </a:xfrm>
        <a:prstGeom prst="rect">
          <a:avLst/>
        </a:prstGeom>
        <a:solidFill>
          <a:srgbClr val="0070C0"/>
        </a:solidFill>
        <a:ln w="38100" cap="flat" cmpd="sng" algn="ctr">
          <a:solidFill>
            <a:schemeClr val="bg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01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Measured against the safety objectives (</a:t>
          </a:r>
          <a:r>
            <a:rPr lang="en-US" sz="1600" i="1" kern="1200" dirty="0">
              <a:solidFill>
                <a:schemeClr val="bg1"/>
              </a:solidFill>
            </a:rPr>
            <a:t>iterative process</a:t>
          </a:r>
          <a:r>
            <a:rPr lang="en-US" sz="1600" kern="1200" dirty="0">
              <a:solidFill>
                <a:schemeClr val="bg1"/>
              </a:solidFill>
            </a:rPr>
            <a:t>) </a:t>
          </a:r>
        </a:p>
      </dsp:txBody>
      <dsp:txXfrm>
        <a:off x="391826" y="4106217"/>
        <a:ext cx="4108230" cy="513386"/>
      </dsp:txXfrm>
    </dsp:sp>
    <dsp:sp modelId="{C565211A-F819-4789-B901-16E10409A102}">
      <dsp:nvSpPr>
        <dsp:cNvPr id="0" name=""/>
        <dsp:cNvSpPr/>
      </dsp:nvSpPr>
      <dsp:spPr>
        <a:xfrm>
          <a:off x="70959" y="4042043"/>
          <a:ext cx="641733" cy="6417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8CE85-2874-41B6-B734-A0CF11FCE23A}" type="datetimeFigureOut">
              <a:rPr lang="en-GB" smtClean="0"/>
              <a:t>11/04/2018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B0832-8C69-429C-8DF5-CC12DFB5BE5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41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11/04/2018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660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in case of major release, replacing damaged equipment)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258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298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/>
              <a:t>Technical design spec: e.g. pressure SRF limited to a low PS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4672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566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389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168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Binary evaluation</a:t>
            </a:r>
          </a:p>
          <a:p>
            <a:pPr lvl="0"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407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572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0221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aseline="0" dirty="0"/>
              <a:t>150 m 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Note: important assumption – further studies needed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LHC have ODH detector every 300m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60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1075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38669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1908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/>
              <a:t>Overtake the cloud after 2min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077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baseline="0" dirty="0"/>
              <a:t>10 min is based on the time to “suck” all the air in a 5 km duct (8min) and to start up the ventilator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Flow rate of </a:t>
            </a:r>
            <a:r>
              <a:rPr lang="en-GB" baseline="0" dirty="0"/>
              <a:t> 20</a:t>
            </a:r>
            <a:r>
              <a:rPr lang="en-GB" dirty="0"/>
              <a:t> 000 m</a:t>
            </a:r>
            <a:r>
              <a:rPr lang="en-GB" baseline="30000" dirty="0"/>
              <a:t>3</a:t>
            </a:r>
            <a:r>
              <a:rPr lang="en-GB" dirty="0"/>
              <a:t>/h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5136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2166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29357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11622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40386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959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9695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4 against objective A1; A2 need to be further studied.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8360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4868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7593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3953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F34D-3338-4342-A054-3D630607C7C3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944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F34D-3338-4342-A054-3D630607C7C3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1626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F34D-3338-4342-A054-3D630607C7C3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9437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66151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E5FF-7B35-4BC8-A8A6-231E60C71991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52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35 to 10000</a:t>
            </a:r>
            <a:r>
              <a:rPr lang="en-US" baseline="0" dirty="0"/>
              <a:t> m is a factor ~300 (3 orders of magnitude)</a:t>
            </a:r>
          </a:p>
          <a:p>
            <a:endParaRPr lang="en-US" baseline="0" dirty="0"/>
          </a:p>
          <a:p>
            <a:r>
              <a:rPr lang="en-US" baseline="0" dirty="0"/>
              <a:t>Road tunnels is 500m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1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383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804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Requirements of the project </a:t>
            </a:r>
          </a:p>
          <a:p>
            <a:pPr lvl="0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</a:rPr>
              <a:t>(domain independent)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950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in case of major release, replacing damaged equipment)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6890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in case of major release, replacing damaged equipment)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751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5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4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27" y="266108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24418" y="297247"/>
            <a:ext cx="9984085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8" y="692696"/>
            <a:ext cx="9984087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0734" y="2694369"/>
            <a:ext cx="1170533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70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8CF0E58-88A8-431F-8F1F-0E0ED253729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4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7C95-92AB-4E5A-BA3C-3897615E7E96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7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53838-3D7D-4F19-8331-FBB53259C0B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97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0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D23C-B4BD-4F03-BAC1-F12A0A26BD81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AA0C-2183-4E52-9271-0D52E170632D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02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2CB8-1CFB-4DF5-88D8-3C4A3C2BF488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556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0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99136" y="2028337"/>
            <a:ext cx="3481661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36028" y="2024875"/>
            <a:ext cx="72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99139" y="3321393"/>
            <a:ext cx="3481659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B9C2C-288E-4C14-9EA8-D8255FBA6687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035068"/>
            <a:ext cx="12192000" cy="879260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049521" y="6362378"/>
            <a:ext cx="1754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CB025-D066-40CF-A1C0-0D319EE2B970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4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0" orient="horz" pos="377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ds.cern.ch/record/1499561/files/PD_7974-6.pdf?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Safety Objectives – FCC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BA80-202F-4AB9-A934-2E59BCFB329E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79764"/>
              </p:ext>
            </p:extLst>
          </p:nvPr>
        </p:nvGraphicFramePr>
        <p:xfrm>
          <a:off x="1428684" y="1197206"/>
          <a:ext cx="9485153" cy="4825700"/>
        </p:xfrm>
        <a:graphic>
          <a:graphicData uri="http://schemas.openxmlformats.org/drawingml/2006/table">
            <a:tbl>
              <a:tblPr firstRow="1" firstCol="1" bandRow="1"/>
              <a:tblGrid>
                <a:gridCol w="468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8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70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5904">
                <a:tc row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 Health and Safety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79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Occupants shall be able to evacuate through protected areas, free from smoke/gas and other hazards at any time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release of polluting (incl. activated) agents to the environment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continuity of essential services and structural stability is assured in case of fire or gas release and other incidents 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downtime in case of incident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41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Victims and other occupants, not able to self-evacuate, shall reach protected areas, and wait there to be rescued by the intervention teams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volume of polluted (incl. activated) water released to the environment in case of incidents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incident shall not cause other potentially dangerous accidental events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100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Rescue teams shall be able to intervene safely and according to current CERN SOPs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property loss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224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Safety Objectives – FCC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BA80-202F-4AB9-A934-2E59BCFB329E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1428684" y="1197206"/>
          <a:ext cx="9485153" cy="4825700"/>
        </p:xfrm>
        <a:graphic>
          <a:graphicData uri="http://schemas.openxmlformats.org/drawingml/2006/table">
            <a:tbl>
              <a:tblPr firstRow="1" firstCol="1" bandRow="1"/>
              <a:tblGrid>
                <a:gridCol w="468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8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70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5904">
                <a:tc row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 Health and Safety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79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Occupants shall be able to evacuate through protected areas, free from smoke/gas and other hazards at any time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release of polluting (incl. activated) agents to the environment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continuity of essential services and structural stability is assured in case of fire or gas release and other incidents 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downtime in case of incident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41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Victims and other occupants, not able to self-evacuate, shall reach protected areas, and wait there to be rescued by the intervention teams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volume of polluted (incl. activated) water released to the environment in case of incidents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incident shall not cause other potentially dangerous accidental events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100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Rescue teams shall be able to intervene safely and according to current CERN SOPs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property loss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D051E1F-6A47-E442-86CD-5EC097CA647C}"/>
              </a:ext>
            </a:extLst>
          </p:cNvPr>
          <p:cNvSpPr/>
          <p:nvPr/>
        </p:nvSpPr>
        <p:spPr>
          <a:xfrm>
            <a:off x="2369127" y="2410692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>
                <a:solidFill>
                  <a:schemeClr val="tx1"/>
                </a:solidFill>
                <a:cs typeface="Arial" pitchFamily="34" charset="0"/>
              </a:rPr>
              <a:t>Occupants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AE5A80-4F2B-4D40-9472-1CBC88D684B5}"/>
              </a:ext>
            </a:extLst>
          </p:cNvPr>
          <p:cNvSpPr/>
          <p:nvPr/>
        </p:nvSpPr>
        <p:spPr>
          <a:xfrm>
            <a:off x="2369127" y="3656222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Victims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1DAF4-9259-C545-8881-0938747D2E34}"/>
              </a:ext>
            </a:extLst>
          </p:cNvPr>
          <p:cNvSpPr/>
          <p:nvPr/>
        </p:nvSpPr>
        <p:spPr>
          <a:xfrm>
            <a:off x="2296809" y="5180221"/>
            <a:ext cx="173181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Rescue teams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404D44-CC00-8D4D-8523-9B0D22B7B945}"/>
              </a:ext>
            </a:extLst>
          </p:cNvPr>
          <p:cNvSpPr/>
          <p:nvPr/>
        </p:nvSpPr>
        <p:spPr>
          <a:xfrm>
            <a:off x="4893287" y="3072604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 err="1">
                <a:solidFill>
                  <a:schemeClr val="tx1"/>
                </a:solidFill>
                <a:cs typeface="Arial" pitchFamily="34" charset="0"/>
              </a:rPr>
              <a:t>Env</a:t>
            </a:r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. impact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035359-64DA-EA47-B376-BBF26EEEF445}"/>
              </a:ext>
            </a:extLst>
          </p:cNvPr>
          <p:cNvSpPr/>
          <p:nvPr/>
        </p:nvSpPr>
        <p:spPr>
          <a:xfrm>
            <a:off x="7007324" y="5025381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Property loss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2A55DA-6C6C-9A46-9646-C49066070035}"/>
              </a:ext>
            </a:extLst>
          </p:cNvPr>
          <p:cNvSpPr/>
          <p:nvPr/>
        </p:nvSpPr>
        <p:spPr>
          <a:xfrm>
            <a:off x="9085506" y="2406871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Downtime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82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Safety Objectives – FCC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7BA80-202F-4AB9-A934-2E59BCFB329E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1428684" y="1197206"/>
          <a:ext cx="9485153" cy="4825700"/>
        </p:xfrm>
        <a:graphic>
          <a:graphicData uri="http://schemas.openxmlformats.org/drawingml/2006/table">
            <a:tbl>
              <a:tblPr firstRow="1" firstCol="1" bandRow="1"/>
              <a:tblGrid>
                <a:gridCol w="468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8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70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5904">
                <a:tc row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Occupational Health and Safety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70955" marR="70955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79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Occupants shall be able to evacuate through protected areas, free from smoke/gas and other hazards at any time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release of polluting (incl. activated) agents to the environment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continuity of essential services and structural stability is assured in case of fire or gas release and other incidents 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downtime in case of incident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411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Victims and other occupants, not able to self-evacuate, shall reach protected areas, and wait there to be rescued by the intervention teams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 the volume of polluted (incl. activated) water released to the environment in case of incidents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incident shall not cause other potentially dangerous accidental events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100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Rescue teams shall be able to intervene safely and according to current CERN SOPs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Limiting the property loss in case of incident</a:t>
                      </a: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955" marR="70955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D051E1F-6A47-E442-86CD-5EC097CA647C}"/>
              </a:ext>
            </a:extLst>
          </p:cNvPr>
          <p:cNvSpPr/>
          <p:nvPr/>
        </p:nvSpPr>
        <p:spPr>
          <a:xfrm>
            <a:off x="2369127" y="2410692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Occupants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AE5A80-4F2B-4D40-9472-1CBC88D684B5}"/>
              </a:ext>
            </a:extLst>
          </p:cNvPr>
          <p:cNvSpPr/>
          <p:nvPr/>
        </p:nvSpPr>
        <p:spPr>
          <a:xfrm>
            <a:off x="2369127" y="3656222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Victims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C1DAF4-9259-C545-8881-0938747D2E34}"/>
              </a:ext>
            </a:extLst>
          </p:cNvPr>
          <p:cNvSpPr/>
          <p:nvPr/>
        </p:nvSpPr>
        <p:spPr>
          <a:xfrm>
            <a:off x="2296809" y="5180221"/>
            <a:ext cx="173181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Rescue teams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404D44-CC00-8D4D-8523-9B0D22B7B945}"/>
              </a:ext>
            </a:extLst>
          </p:cNvPr>
          <p:cNvSpPr/>
          <p:nvPr/>
        </p:nvSpPr>
        <p:spPr>
          <a:xfrm>
            <a:off x="4893287" y="3072604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 err="1">
                <a:solidFill>
                  <a:schemeClr val="tx1"/>
                </a:solidFill>
                <a:cs typeface="Arial" pitchFamily="34" charset="0"/>
              </a:rPr>
              <a:t>Env</a:t>
            </a:r>
            <a:r>
              <a:rPr lang="en-US" kern="0" dirty="0">
                <a:solidFill>
                  <a:schemeClr val="tx1"/>
                </a:solidFill>
                <a:cs typeface="Arial" pitchFamily="34" charset="0"/>
              </a:rPr>
              <a:t>. impact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035359-64DA-EA47-B376-BBF26EEEF445}"/>
              </a:ext>
            </a:extLst>
          </p:cNvPr>
          <p:cNvSpPr/>
          <p:nvPr/>
        </p:nvSpPr>
        <p:spPr>
          <a:xfrm>
            <a:off x="7007324" y="5025381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Property loss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2A55DA-6C6C-9A46-9646-C49066070035}"/>
              </a:ext>
            </a:extLst>
          </p:cNvPr>
          <p:cNvSpPr/>
          <p:nvPr/>
        </p:nvSpPr>
        <p:spPr>
          <a:xfrm>
            <a:off x="9085506" y="2406871"/>
            <a:ext cx="158718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Downtime</a:t>
            </a:r>
            <a:endParaRPr lang="en-GB" kern="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28627" y="3072604"/>
            <a:ext cx="443712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dirty="0"/>
              <a:t>Independent on the Safety Domain !</a:t>
            </a:r>
          </a:p>
        </p:txBody>
      </p:sp>
    </p:spTree>
    <p:extLst>
      <p:ext uri="{BB962C8B-B14F-4D97-AF65-F5344CB8AC3E}">
        <p14:creationId xmlns:p14="http://schemas.microsoft.com/office/powerpoint/2010/main" val="391152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20EEB-161C-456C-B690-F6B89F9CE91D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Block Arc 30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438047" y="2317309"/>
            <a:ext cx="3685935" cy="513386"/>
          </a:xfrm>
          <a:custGeom>
            <a:avLst/>
            <a:gdLst>
              <a:gd name="connsiteX0" fmla="*/ 0 w 3685935"/>
              <a:gd name="connsiteY0" fmla="*/ 85566 h 513386"/>
              <a:gd name="connsiteX1" fmla="*/ 85566 w 3685935"/>
              <a:gd name="connsiteY1" fmla="*/ 0 h 513386"/>
              <a:gd name="connsiteX2" fmla="*/ 3600369 w 3685935"/>
              <a:gd name="connsiteY2" fmla="*/ 0 h 513386"/>
              <a:gd name="connsiteX3" fmla="*/ 3685935 w 3685935"/>
              <a:gd name="connsiteY3" fmla="*/ 85566 h 513386"/>
              <a:gd name="connsiteX4" fmla="*/ 3685935 w 3685935"/>
              <a:gd name="connsiteY4" fmla="*/ 427820 h 513386"/>
              <a:gd name="connsiteX5" fmla="*/ 3600369 w 3685935"/>
              <a:gd name="connsiteY5" fmla="*/ 513386 h 513386"/>
              <a:gd name="connsiteX6" fmla="*/ 85566 w 3685935"/>
              <a:gd name="connsiteY6" fmla="*/ 513386 h 513386"/>
              <a:gd name="connsiteX7" fmla="*/ 0 w 3685935"/>
              <a:gd name="connsiteY7" fmla="*/ 427820 h 513386"/>
              <a:gd name="connsiteX8" fmla="*/ 0 w 3685935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935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600369" y="0"/>
                </a:lnTo>
                <a:cubicBezTo>
                  <a:pt x="3647626" y="0"/>
                  <a:pt x="3685935" y="38309"/>
                  <a:pt x="3685935" y="85566"/>
                </a:cubicBezTo>
                <a:lnTo>
                  <a:pt x="3685935" y="427820"/>
                </a:lnTo>
                <a:cubicBezTo>
                  <a:pt x="3685935" y="475077"/>
                  <a:pt x="3647626" y="513386"/>
                  <a:pt x="3600369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0621" rIns="60621" bIns="60621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Requirements of the project </a:t>
            </a:r>
          </a:p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i.e. Applicable Rules</a:t>
            </a:r>
          </a:p>
        </p:txBody>
      </p:sp>
      <p:sp>
        <p:nvSpPr>
          <p:cNvPr id="35" name="Oval 34"/>
          <p:cNvSpPr/>
          <p:nvPr/>
        </p:nvSpPr>
        <p:spPr>
          <a:xfrm>
            <a:off x="8117180" y="2253136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>
            <a:off x="8631152" y="3087292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rgbClr val="0070C0"/>
          </a:solidFill>
          <a:ln w="28575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chemeClr val="bg1"/>
                </a:solidFill>
              </a:rPr>
              <a:t>Measurable requirements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</a:pPr>
            <a:r>
              <a:rPr lang="en-US" kern="1200" dirty="0">
                <a:solidFill>
                  <a:schemeClr val="bg1"/>
                </a:solidFill>
              </a:rPr>
              <a:t>i.e. Harmonized Standard</a:t>
            </a:r>
          </a:p>
        </p:txBody>
      </p:sp>
      <p:sp>
        <p:nvSpPr>
          <p:cNvPr id="42" name="Oval 41"/>
          <p:cNvSpPr/>
          <p:nvPr/>
        </p:nvSpPr>
        <p:spPr>
          <a:xfrm>
            <a:off x="8310285" y="3023119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22"/>
          <p:cNvGrpSpPr>
            <a:grpSpLocks noChangeAspect="1"/>
          </p:cNvGrpSpPr>
          <p:nvPr/>
        </p:nvGrpSpPr>
        <p:grpSpPr bwMode="auto">
          <a:xfrm>
            <a:off x="8480932" y="3152266"/>
            <a:ext cx="336217" cy="337864"/>
            <a:chOff x="-388" y="78"/>
            <a:chExt cx="817" cy="821"/>
          </a:xfrm>
          <a:solidFill>
            <a:schemeClr val="accent3"/>
          </a:solidFill>
        </p:grpSpPr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78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ame Side Corner Rectangle 14"/>
          <p:cNvSpPr/>
          <p:nvPr/>
        </p:nvSpPr>
        <p:spPr>
          <a:xfrm>
            <a:off x="6678390" y="1487994"/>
            <a:ext cx="1758043" cy="33227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3669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 defTabSz="985838"/>
            <a:r>
              <a: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Quantitative</a:t>
            </a:r>
            <a:r>
              <a:rPr lang="en-US" sz="20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985838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985838"/>
            <a:r>
              <a:rPr lang="en-US" sz="1600" i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Threshold</a:t>
            </a:r>
          </a:p>
          <a:p>
            <a:pPr lvl="0" algn="ctr" defTabSz="985838"/>
            <a:r>
              <a:rPr lang="en-US" sz="1600" i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values</a:t>
            </a:r>
            <a:endParaRPr lang="en-US" sz="1600" i="1" dirty="0"/>
          </a:p>
        </p:txBody>
      </p:sp>
      <p:sp>
        <p:nvSpPr>
          <p:cNvPr id="35" name="Rectangle 34"/>
          <p:cNvSpPr/>
          <p:nvPr/>
        </p:nvSpPr>
        <p:spPr>
          <a:xfrm rot="16200000">
            <a:off x="8990746" y="1771277"/>
            <a:ext cx="2590004" cy="3507704"/>
          </a:xfrm>
          <a:prstGeom prst="rect">
            <a:avLst/>
          </a:prstGeom>
          <a:solidFill>
            <a:srgbClr val="3366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3219179" y="1919014"/>
            <a:ext cx="2590004" cy="321223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Performance criteria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14F1-7439-4A3D-9A4D-D1C58BAAD5A4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Round Same Side Corner Rectangle 7"/>
          <p:cNvSpPr/>
          <p:nvPr/>
        </p:nvSpPr>
        <p:spPr>
          <a:xfrm>
            <a:off x="1075824" y="1487994"/>
            <a:ext cx="1758043" cy="33227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lvl="0" algn="ctr" defTabSz="985838"/>
            <a:r>
              <a:rPr lang="en-US" sz="20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Qualitative</a:t>
            </a:r>
            <a:endParaRPr lang="en-US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985838"/>
            <a:endParaRPr lang="en-US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defTabSz="985838"/>
            <a:r>
              <a:rPr lang="en-US" sz="1600" i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Performance </a:t>
            </a:r>
          </a:p>
          <a:p>
            <a:pPr lvl="0" algn="ctr" defTabSz="985838"/>
            <a:r>
              <a:rPr lang="en-US" sz="1600" i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goals</a:t>
            </a:r>
            <a:endParaRPr lang="en-US" sz="16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282369" y="1602989"/>
            <a:ext cx="1344951" cy="1306982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Oval 9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84935" y="1602989"/>
            <a:ext cx="1344951" cy="1306982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801" y="1974546"/>
            <a:ext cx="830344" cy="55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826" y="1927463"/>
            <a:ext cx="690792" cy="6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87443" y="2340947"/>
            <a:ext cx="3099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 Presence of toxic smoke shall not influence the evacuation of occupants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84654" y="2324799"/>
            <a:ext cx="2959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Exposure to :</a:t>
            </a:r>
          </a:p>
          <a:p>
            <a:r>
              <a:rPr lang="en-US" dirty="0">
                <a:solidFill>
                  <a:schemeClr val="bg1"/>
                </a:solidFill>
              </a:rPr>
              <a:t>    FED &lt; 0.1 (e.g.)</a:t>
            </a:r>
          </a:p>
          <a:p>
            <a:pPr marL="265113"/>
            <a:r>
              <a:rPr lang="en-US" dirty="0">
                <a:solidFill>
                  <a:schemeClr val="bg1"/>
                </a:solidFill>
              </a:rPr>
              <a:t>Exposure temperature &lt; 60</a:t>
            </a:r>
            <a:r>
              <a:rPr lang="en-US" baseline="30000" dirty="0">
                <a:solidFill>
                  <a:schemeClr val="bg1"/>
                </a:solidFill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C (e.g.)</a:t>
            </a:r>
          </a:p>
          <a:p>
            <a:pPr marL="265113"/>
            <a:r>
              <a:rPr lang="en-US" dirty="0">
                <a:solidFill>
                  <a:schemeClr val="bg1"/>
                </a:solidFill>
              </a:rPr>
              <a:t>Visibility &gt; 10 m (e.g.)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87443" y="3610415"/>
            <a:ext cx="2921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- Helium cloud shall not reach the compartment door before the occupant evacuating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784654" y="3845726"/>
            <a:ext cx="3407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Exposed to:</a:t>
            </a:r>
          </a:p>
          <a:p>
            <a:r>
              <a:rPr lang="en-US" dirty="0">
                <a:solidFill>
                  <a:schemeClr val="bg1"/>
                </a:solidFill>
              </a:rPr>
              <a:t>    O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 level &gt; 18 %</a:t>
            </a:r>
          </a:p>
          <a:p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ventilation</a:t>
            </a:r>
            <a:r>
              <a:rPr lang="en-US" dirty="0">
                <a:solidFill>
                  <a:schemeClr val="bg1"/>
                </a:solidFill>
              </a:rPr>
              <a:t> &lt; </a:t>
            </a:r>
            <a:r>
              <a:rPr lang="en-US" dirty="0" err="1">
                <a:solidFill>
                  <a:schemeClr val="bg1"/>
                </a:solidFill>
              </a:rPr>
              <a:t>V</a:t>
            </a:r>
            <a:r>
              <a:rPr lang="en-US" baseline="-25000" dirty="0" err="1">
                <a:solidFill>
                  <a:schemeClr val="bg1"/>
                </a:solidFill>
              </a:rPr>
              <a:t>walking</a:t>
            </a:r>
            <a:r>
              <a:rPr lang="en-US" baseline="-250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= 1.2 m/s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75824" y="5071324"/>
            <a:ext cx="5110967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CDR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680095" y="5497958"/>
            <a:ext cx="5110967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TDR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04449" y="5943420"/>
            <a:ext cx="693356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Technical specification can also become performance criteria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6309" y="5075618"/>
            <a:ext cx="2276872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  <a:prstDash val="dash"/>
          </a:ln>
        </p:spPr>
        <p:txBody>
          <a:bodyPr wrap="square">
            <a:spAutoFit/>
          </a:bodyPr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9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5" grpId="0" animBg="1"/>
      <p:bldP spid="34" grpId="0" animBg="1"/>
      <p:bldP spid="8" grpId="0" animBg="1"/>
      <p:bldP spid="3" grpId="0"/>
      <p:bldP spid="25" grpId="0"/>
      <p:bldP spid="26" grpId="0"/>
      <p:bldP spid="30" grpId="0"/>
      <p:bldP spid="32" grpId="0" animBg="1"/>
      <p:bldP spid="33" grpId="0" animBg="1"/>
      <p:bldP spid="3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1E6D-38BD-4499-AB8F-B1F7CF1AA24B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98703" y="1587620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Accidental Scenarios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8" idx="3"/>
            <a:endCxn id="9" idx="1"/>
          </p:cNvCxnSpPr>
          <p:nvPr/>
        </p:nvCxnSpPr>
        <p:spPr>
          <a:xfrm flipV="1">
            <a:off x="3101026" y="1874699"/>
            <a:ext cx="1497677" cy="17643"/>
          </a:xfrm>
          <a:prstGeom prst="curvedConnector3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Block Arc 30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438047" y="2317309"/>
            <a:ext cx="3685935" cy="513386"/>
          </a:xfrm>
          <a:custGeom>
            <a:avLst/>
            <a:gdLst>
              <a:gd name="connsiteX0" fmla="*/ 0 w 3685935"/>
              <a:gd name="connsiteY0" fmla="*/ 85566 h 513386"/>
              <a:gd name="connsiteX1" fmla="*/ 85566 w 3685935"/>
              <a:gd name="connsiteY1" fmla="*/ 0 h 513386"/>
              <a:gd name="connsiteX2" fmla="*/ 3600369 w 3685935"/>
              <a:gd name="connsiteY2" fmla="*/ 0 h 513386"/>
              <a:gd name="connsiteX3" fmla="*/ 3685935 w 3685935"/>
              <a:gd name="connsiteY3" fmla="*/ 85566 h 513386"/>
              <a:gd name="connsiteX4" fmla="*/ 3685935 w 3685935"/>
              <a:gd name="connsiteY4" fmla="*/ 427820 h 513386"/>
              <a:gd name="connsiteX5" fmla="*/ 3600369 w 3685935"/>
              <a:gd name="connsiteY5" fmla="*/ 513386 h 513386"/>
              <a:gd name="connsiteX6" fmla="*/ 85566 w 3685935"/>
              <a:gd name="connsiteY6" fmla="*/ 513386 h 513386"/>
              <a:gd name="connsiteX7" fmla="*/ 0 w 3685935"/>
              <a:gd name="connsiteY7" fmla="*/ 427820 h 513386"/>
              <a:gd name="connsiteX8" fmla="*/ 0 w 3685935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935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600369" y="0"/>
                </a:lnTo>
                <a:cubicBezTo>
                  <a:pt x="3647626" y="0"/>
                  <a:pt x="3685935" y="38309"/>
                  <a:pt x="3685935" y="85566"/>
                </a:cubicBezTo>
                <a:lnTo>
                  <a:pt x="3685935" y="427820"/>
                </a:lnTo>
                <a:cubicBezTo>
                  <a:pt x="3685935" y="475077"/>
                  <a:pt x="3647626" y="513386"/>
                  <a:pt x="3600369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0621" rIns="60621" bIns="60621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Requirements of the project </a:t>
            </a:r>
          </a:p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i.e. Applicable Rules</a:t>
            </a:r>
          </a:p>
        </p:txBody>
      </p:sp>
      <p:sp>
        <p:nvSpPr>
          <p:cNvPr id="35" name="Oval 34"/>
          <p:cNvSpPr/>
          <p:nvPr/>
        </p:nvSpPr>
        <p:spPr>
          <a:xfrm>
            <a:off x="8117180" y="2253136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>
            <a:off x="8631152" y="3087292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Measurable requirements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i.e. Harmonized Standard</a:t>
            </a:r>
          </a:p>
        </p:txBody>
      </p:sp>
      <p:sp>
        <p:nvSpPr>
          <p:cNvPr id="42" name="Oval 41"/>
          <p:cNvSpPr/>
          <p:nvPr/>
        </p:nvSpPr>
        <p:spPr>
          <a:xfrm>
            <a:off x="8310285" y="3023119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8631152" y="3873721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>
                <a:solidFill>
                  <a:schemeClr val="bg1"/>
                </a:solidFill>
              </a:rPr>
              <a:t>List of scenarios based on Risk Assessment</a:t>
            </a:r>
          </a:p>
        </p:txBody>
      </p:sp>
      <p:sp>
        <p:nvSpPr>
          <p:cNvPr id="53" name="Oval 52"/>
          <p:cNvSpPr/>
          <p:nvPr/>
        </p:nvSpPr>
        <p:spPr>
          <a:xfrm>
            <a:off x="8310285" y="3792614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22"/>
          <p:cNvGrpSpPr>
            <a:grpSpLocks noChangeAspect="1"/>
          </p:cNvGrpSpPr>
          <p:nvPr/>
        </p:nvGrpSpPr>
        <p:grpSpPr bwMode="auto">
          <a:xfrm>
            <a:off x="8480932" y="3152266"/>
            <a:ext cx="336217" cy="337864"/>
            <a:chOff x="-388" y="78"/>
            <a:chExt cx="817" cy="821"/>
          </a:xfrm>
          <a:solidFill>
            <a:schemeClr val="accent3"/>
          </a:solidFill>
        </p:grpSpPr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20"/>
          <p:cNvGrpSpPr>
            <a:grpSpLocks noChangeAspect="1"/>
          </p:cNvGrpSpPr>
          <p:nvPr/>
        </p:nvGrpSpPr>
        <p:grpSpPr bwMode="auto">
          <a:xfrm>
            <a:off x="8481473" y="3906926"/>
            <a:ext cx="368687" cy="401378"/>
            <a:chOff x="5510" y="341"/>
            <a:chExt cx="203" cy="221"/>
          </a:xfrm>
          <a:solidFill>
            <a:schemeClr val="accent3"/>
          </a:solidFill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15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EFDFE-5652-4E70-9D5B-A32D5B82558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23041" y="6356351"/>
            <a:ext cx="3860800" cy="365125"/>
          </a:xfrm>
        </p:spPr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98703" y="1587620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Accidental Scenarios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6247" y="2535055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Trial Design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8" idx="3"/>
            <a:endCxn id="9" idx="1"/>
          </p:cNvCxnSpPr>
          <p:nvPr/>
        </p:nvCxnSpPr>
        <p:spPr>
          <a:xfrm flipV="1">
            <a:off x="3101026" y="1874699"/>
            <a:ext cx="1497677" cy="17643"/>
          </a:xfrm>
          <a:prstGeom prst="curvedConnector3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9" idx="3"/>
            <a:endCxn id="10" idx="0"/>
          </p:cNvCxnSpPr>
          <p:nvPr/>
        </p:nvCxnSpPr>
        <p:spPr>
          <a:xfrm>
            <a:off x="6126247" y="1874699"/>
            <a:ext cx="763772" cy="660356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Block Arc 30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438047" y="2317309"/>
            <a:ext cx="3685935" cy="513386"/>
          </a:xfrm>
          <a:custGeom>
            <a:avLst/>
            <a:gdLst>
              <a:gd name="connsiteX0" fmla="*/ 0 w 3685935"/>
              <a:gd name="connsiteY0" fmla="*/ 85566 h 513386"/>
              <a:gd name="connsiteX1" fmla="*/ 85566 w 3685935"/>
              <a:gd name="connsiteY1" fmla="*/ 0 h 513386"/>
              <a:gd name="connsiteX2" fmla="*/ 3600369 w 3685935"/>
              <a:gd name="connsiteY2" fmla="*/ 0 h 513386"/>
              <a:gd name="connsiteX3" fmla="*/ 3685935 w 3685935"/>
              <a:gd name="connsiteY3" fmla="*/ 85566 h 513386"/>
              <a:gd name="connsiteX4" fmla="*/ 3685935 w 3685935"/>
              <a:gd name="connsiteY4" fmla="*/ 427820 h 513386"/>
              <a:gd name="connsiteX5" fmla="*/ 3600369 w 3685935"/>
              <a:gd name="connsiteY5" fmla="*/ 513386 h 513386"/>
              <a:gd name="connsiteX6" fmla="*/ 85566 w 3685935"/>
              <a:gd name="connsiteY6" fmla="*/ 513386 h 513386"/>
              <a:gd name="connsiteX7" fmla="*/ 0 w 3685935"/>
              <a:gd name="connsiteY7" fmla="*/ 427820 h 513386"/>
              <a:gd name="connsiteX8" fmla="*/ 0 w 3685935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935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600369" y="0"/>
                </a:lnTo>
                <a:cubicBezTo>
                  <a:pt x="3647626" y="0"/>
                  <a:pt x="3685935" y="38309"/>
                  <a:pt x="3685935" y="85566"/>
                </a:cubicBezTo>
                <a:lnTo>
                  <a:pt x="3685935" y="427820"/>
                </a:lnTo>
                <a:cubicBezTo>
                  <a:pt x="3685935" y="475077"/>
                  <a:pt x="3647626" y="513386"/>
                  <a:pt x="3600369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0621" rIns="60621" bIns="60621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Requirements of the project </a:t>
            </a:r>
          </a:p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i.e. Applicable Rules</a:t>
            </a:r>
          </a:p>
        </p:txBody>
      </p:sp>
      <p:sp>
        <p:nvSpPr>
          <p:cNvPr id="35" name="Oval 34"/>
          <p:cNvSpPr/>
          <p:nvPr/>
        </p:nvSpPr>
        <p:spPr>
          <a:xfrm>
            <a:off x="8117180" y="2253136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>
            <a:off x="8631152" y="3087292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Measurable requirements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i.e. Harmonized Standard</a:t>
            </a:r>
          </a:p>
        </p:txBody>
      </p:sp>
      <p:sp>
        <p:nvSpPr>
          <p:cNvPr id="42" name="Oval 41"/>
          <p:cNvSpPr/>
          <p:nvPr/>
        </p:nvSpPr>
        <p:spPr>
          <a:xfrm>
            <a:off x="8310285" y="3023119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8631152" y="3856787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List of scenarios based on Risk Assessment</a:t>
            </a:r>
          </a:p>
        </p:txBody>
      </p:sp>
      <p:sp>
        <p:nvSpPr>
          <p:cNvPr id="53" name="Oval 52"/>
          <p:cNvSpPr/>
          <p:nvPr/>
        </p:nvSpPr>
        <p:spPr>
          <a:xfrm>
            <a:off x="8310285" y="3792614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4" name="Freeform 53"/>
          <p:cNvSpPr/>
          <p:nvPr/>
        </p:nvSpPr>
        <p:spPr>
          <a:xfrm>
            <a:off x="8438047" y="4626770"/>
            <a:ext cx="3685935" cy="513386"/>
          </a:xfrm>
          <a:custGeom>
            <a:avLst/>
            <a:gdLst>
              <a:gd name="connsiteX0" fmla="*/ 0 w 3685935"/>
              <a:gd name="connsiteY0" fmla="*/ 0 h 513386"/>
              <a:gd name="connsiteX1" fmla="*/ 3685935 w 3685935"/>
              <a:gd name="connsiteY1" fmla="*/ 0 h 513386"/>
              <a:gd name="connsiteX2" fmla="*/ 3685935 w 3685935"/>
              <a:gd name="connsiteY2" fmla="*/ 513386 h 513386"/>
              <a:gd name="connsiteX3" fmla="*/ 0 w 3685935"/>
              <a:gd name="connsiteY3" fmla="*/ 513386 h 513386"/>
              <a:gd name="connsiteX4" fmla="*/ 0 w 3685935"/>
              <a:gd name="connsiteY4" fmla="*/ 0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5935" h="513386">
                <a:moveTo>
                  <a:pt x="0" y="0"/>
                </a:moveTo>
                <a:lnTo>
                  <a:pt x="3685935" y="0"/>
                </a:lnTo>
                <a:lnTo>
                  <a:pt x="3685935" y="513386"/>
                </a:lnTo>
                <a:lnTo>
                  <a:pt x="0" y="51338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07501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>
                <a:solidFill>
                  <a:schemeClr val="bg1"/>
                </a:solidFill>
              </a:rPr>
              <a:t>First iteration with initial specification</a:t>
            </a:r>
          </a:p>
        </p:txBody>
      </p:sp>
      <p:sp>
        <p:nvSpPr>
          <p:cNvPr id="55" name="Oval 54"/>
          <p:cNvSpPr/>
          <p:nvPr/>
        </p:nvSpPr>
        <p:spPr>
          <a:xfrm>
            <a:off x="8117180" y="4562597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22"/>
          <p:cNvGrpSpPr>
            <a:grpSpLocks noChangeAspect="1"/>
          </p:cNvGrpSpPr>
          <p:nvPr/>
        </p:nvGrpSpPr>
        <p:grpSpPr bwMode="auto">
          <a:xfrm>
            <a:off x="8480932" y="3152266"/>
            <a:ext cx="336217" cy="337864"/>
            <a:chOff x="-388" y="78"/>
            <a:chExt cx="817" cy="821"/>
          </a:xfrm>
          <a:solidFill>
            <a:schemeClr val="accent3"/>
          </a:solidFill>
        </p:grpSpPr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20"/>
          <p:cNvGrpSpPr>
            <a:grpSpLocks noChangeAspect="1"/>
          </p:cNvGrpSpPr>
          <p:nvPr/>
        </p:nvGrpSpPr>
        <p:grpSpPr bwMode="auto">
          <a:xfrm>
            <a:off x="8481473" y="3906926"/>
            <a:ext cx="368687" cy="401378"/>
            <a:chOff x="5510" y="341"/>
            <a:chExt cx="203" cy="221"/>
          </a:xfrm>
          <a:solidFill>
            <a:schemeClr val="accent3"/>
          </a:solidFill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sp>
        <p:nvSpPr>
          <p:cNvPr id="52" name="Freeform 26"/>
          <p:cNvSpPr>
            <a:spLocks noEditPoints="1"/>
          </p:cNvSpPr>
          <p:nvPr/>
        </p:nvSpPr>
        <p:spPr bwMode="auto">
          <a:xfrm>
            <a:off x="8211969" y="4671606"/>
            <a:ext cx="457541" cy="461893"/>
          </a:xfrm>
          <a:custGeom>
            <a:avLst/>
            <a:gdLst>
              <a:gd name="T0" fmla="*/ 2098 w 3093"/>
              <a:gd name="T1" fmla="*/ 2043 h 3967"/>
              <a:gd name="T2" fmla="*/ 2204 w 3093"/>
              <a:gd name="T3" fmla="*/ 1780 h 3967"/>
              <a:gd name="T4" fmla="*/ 2184 w 3093"/>
              <a:gd name="T5" fmla="*/ 1940 h 3967"/>
              <a:gd name="T6" fmla="*/ 2311 w 3093"/>
              <a:gd name="T7" fmla="*/ 2409 h 3967"/>
              <a:gd name="T8" fmla="*/ 2359 w 3093"/>
              <a:gd name="T9" fmla="*/ 2006 h 3967"/>
              <a:gd name="T10" fmla="*/ 2296 w 3093"/>
              <a:gd name="T11" fmla="*/ 2107 h 3967"/>
              <a:gd name="T12" fmla="*/ 2184 w 3093"/>
              <a:gd name="T13" fmla="*/ 1557 h 3967"/>
              <a:gd name="T14" fmla="*/ 1947 w 3093"/>
              <a:gd name="T15" fmla="*/ 2135 h 3967"/>
              <a:gd name="T16" fmla="*/ 1930 w 3093"/>
              <a:gd name="T17" fmla="*/ 2092 h 3967"/>
              <a:gd name="T18" fmla="*/ 1984 w 3093"/>
              <a:gd name="T19" fmla="*/ 1557 h 3967"/>
              <a:gd name="T20" fmla="*/ 1544 w 3093"/>
              <a:gd name="T21" fmla="*/ 2409 h 3967"/>
              <a:gd name="T22" fmla="*/ 1603 w 3093"/>
              <a:gd name="T23" fmla="*/ 2049 h 3967"/>
              <a:gd name="T24" fmla="*/ 1701 w 3093"/>
              <a:gd name="T25" fmla="*/ 1715 h 3967"/>
              <a:gd name="T26" fmla="*/ 392 w 3093"/>
              <a:gd name="T27" fmla="*/ 2409 h 3967"/>
              <a:gd name="T28" fmla="*/ 638 w 3093"/>
              <a:gd name="T29" fmla="*/ 1994 h 3967"/>
              <a:gd name="T30" fmla="*/ 689 w 3093"/>
              <a:gd name="T31" fmla="*/ 1780 h 3967"/>
              <a:gd name="T32" fmla="*/ 735 w 3093"/>
              <a:gd name="T33" fmla="*/ 2080 h 3967"/>
              <a:gd name="T34" fmla="*/ 1033 w 3093"/>
              <a:gd name="T35" fmla="*/ 1557 h 3967"/>
              <a:gd name="T36" fmla="*/ 911 w 3093"/>
              <a:gd name="T37" fmla="*/ 2076 h 3967"/>
              <a:gd name="T38" fmla="*/ 877 w 3093"/>
              <a:gd name="T39" fmla="*/ 2013 h 3967"/>
              <a:gd name="T40" fmla="*/ 603 w 3093"/>
              <a:gd name="T41" fmla="*/ 1557 h 3967"/>
              <a:gd name="T42" fmla="*/ 1647 w 3093"/>
              <a:gd name="T43" fmla="*/ 27 h 3967"/>
              <a:gd name="T44" fmla="*/ 1953 w 3093"/>
              <a:gd name="T45" fmla="*/ 448 h 3967"/>
              <a:gd name="T46" fmla="*/ 2401 w 3093"/>
              <a:gd name="T47" fmla="*/ 329 h 3967"/>
              <a:gd name="T48" fmla="*/ 2521 w 3093"/>
              <a:gd name="T49" fmla="*/ 406 h 3967"/>
              <a:gd name="T50" fmla="*/ 2586 w 3093"/>
              <a:gd name="T51" fmla="*/ 550 h 3967"/>
              <a:gd name="T52" fmla="*/ 2976 w 3093"/>
              <a:gd name="T53" fmla="*/ 1211 h 3967"/>
              <a:gd name="T54" fmla="*/ 3068 w 3093"/>
              <a:gd name="T55" fmla="*/ 1330 h 3967"/>
              <a:gd name="T56" fmla="*/ 3090 w 3093"/>
              <a:gd name="T57" fmla="*/ 1495 h 3967"/>
              <a:gd name="T58" fmla="*/ 2859 w 3093"/>
              <a:gd name="T59" fmla="*/ 1983 h 3967"/>
              <a:gd name="T60" fmla="*/ 3090 w 3093"/>
              <a:gd name="T61" fmla="*/ 2471 h 3967"/>
              <a:gd name="T62" fmla="*/ 3068 w 3093"/>
              <a:gd name="T63" fmla="*/ 2635 h 3967"/>
              <a:gd name="T64" fmla="*/ 2976 w 3093"/>
              <a:gd name="T65" fmla="*/ 2755 h 3967"/>
              <a:gd name="T66" fmla="*/ 2586 w 3093"/>
              <a:gd name="T67" fmla="*/ 3415 h 3967"/>
              <a:gd name="T68" fmla="*/ 2521 w 3093"/>
              <a:gd name="T69" fmla="*/ 3559 h 3967"/>
              <a:gd name="T70" fmla="*/ 2401 w 3093"/>
              <a:gd name="T71" fmla="*/ 3637 h 3967"/>
              <a:gd name="T72" fmla="*/ 1953 w 3093"/>
              <a:gd name="T73" fmla="*/ 3518 h 3967"/>
              <a:gd name="T74" fmla="*/ 1646 w 3093"/>
              <a:gd name="T75" fmla="*/ 3938 h 3967"/>
              <a:gd name="T76" fmla="*/ 1512 w 3093"/>
              <a:gd name="T77" fmla="*/ 3963 h 3967"/>
              <a:gd name="T78" fmla="*/ 1390 w 3093"/>
              <a:gd name="T79" fmla="*/ 3892 h 3967"/>
              <a:gd name="T80" fmla="*/ 760 w 3093"/>
              <a:gd name="T81" fmla="*/ 3639 h 3967"/>
              <a:gd name="T82" fmla="*/ 627 w 3093"/>
              <a:gd name="T83" fmla="*/ 3609 h 3967"/>
              <a:gd name="T84" fmla="*/ 531 w 3093"/>
              <a:gd name="T85" fmla="*/ 3493 h 3967"/>
              <a:gd name="T86" fmla="*/ 484 w 3093"/>
              <a:gd name="T87" fmla="*/ 2931 h 3967"/>
              <a:gd name="T88" fmla="*/ 64 w 3093"/>
              <a:gd name="T89" fmla="*/ 2704 h 3967"/>
              <a:gd name="T90" fmla="*/ 4 w 3093"/>
              <a:gd name="T91" fmla="*/ 2554 h 3967"/>
              <a:gd name="T92" fmla="*/ 21 w 3093"/>
              <a:gd name="T93" fmla="*/ 2390 h 3967"/>
              <a:gd name="T94" fmla="*/ 21 w 3093"/>
              <a:gd name="T95" fmla="*/ 1575 h 3967"/>
              <a:gd name="T96" fmla="*/ 4 w 3093"/>
              <a:gd name="T97" fmla="*/ 1411 h 3967"/>
              <a:gd name="T98" fmla="*/ 64 w 3093"/>
              <a:gd name="T99" fmla="*/ 1262 h 3967"/>
              <a:gd name="T100" fmla="*/ 484 w 3093"/>
              <a:gd name="T101" fmla="*/ 1034 h 3967"/>
              <a:gd name="T102" fmla="*/ 531 w 3093"/>
              <a:gd name="T103" fmla="*/ 473 h 3967"/>
              <a:gd name="T104" fmla="*/ 627 w 3093"/>
              <a:gd name="T105" fmla="*/ 356 h 3967"/>
              <a:gd name="T106" fmla="*/ 760 w 3093"/>
              <a:gd name="T107" fmla="*/ 326 h 3967"/>
              <a:gd name="T108" fmla="*/ 1390 w 3093"/>
              <a:gd name="T109" fmla="*/ 73 h 3967"/>
              <a:gd name="T110" fmla="*/ 1512 w 3093"/>
              <a:gd name="T111" fmla="*/ 2 h 3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93" h="3967">
                <a:moveTo>
                  <a:pt x="1817" y="1557"/>
                </a:moveTo>
                <a:lnTo>
                  <a:pt x="1771" y="2409"/>
                </a:lnTo>
                <a:lnTo>
                  <a:pt x="1942" y="2409"/>
                </a:lnTo>
                <a:lnTo>
                  <a:pt x="2098" y="2043"/>
                </a:lnTo>
                <a:lnTo>
                  <a:pt x="2126" y="1979"/>
                </a:lnTo>
                <a:lnTo>
                  <a:pt x="2152" y="1914"/>
                </a:lnTo>
                <a:lnTo>
                  <a:pt x="2178" y="1848"/>
                </a:lnTo>
                <a:lnTo>
                  <a:pt x="2204" y="1780"/>
                </a:lnTo>
                <a:lnTo>
                  <a:pt x="2206" y="1780"/>
                </a:lnTo>
                <a:lnTo>
                  <a:pt x="2197" y="1836"/>
                </a:lnTo>
                <a:lnTo>
                  <a:pt x="2190" y="1889"/>
                </a:lnTo>
                <a:lnTo>
                  <a:pt x="2184" y="1940"/>
                </a:lnTo>
                <a:lnTo>
                  <a:pt x="2179" y="1991"/>
                </a:lnTo>
                <a:lnTo>
                  <a:pt x="2173" y="2043"/>
                </a:lnTo>
                <a:lnTo>
                  <a:pt x="2142" y="2409"/>
                </a:lnTo>
                <a:lnTo>
                  <a:pt x="2311" y="2409"/>
                </a:lnTo>
                <a:lnTo>
                  <a:pt x="2700" y="1557"/>
                </a:lnTo>
                <a:lnTo>
                  <a:pt x="2541" y="1557"/>
                </a:lnTo>
                <a:lnTo>
                  <a:pt x="2398" y="1906"/>
                </a:lnTo>
                <a:lnTo>
                  <a:pt x="2359" y="2006"/>
                </a:lnTo>
                <a:lnTo>
                  <a:pt x="2321" y="2105"/>
                </a:lnTo>
                <a:lnTo>
                  <a:pt x="2286" y="2202"/>
                </a:lnTo>
                <a:lnTo>
                  <a:pt x="2283" y="2202"/>
                </a:lnTo>
                <a:lnTo>
                  <a:pt x="2296" y="2107"/>
                </a:lnTo>
                <a:lnTo>
                  <a:pt x="2307" y="2014"/>
                </a:lnTo>
                <a:lnTo>
                  <a:pt x="2317" y="1915"/>
                </a:lnTo>
                <a:lnTo>
                  <a:pt x="2350" y="1557"/>
                </a:lnTo>
                <a:lnTo>
                  <a:pt x="2184" y="1557"/>
                </a:lnTo>
                <a:lnTo>
                  <a:pt x="2039" y="1906"/>
                </a:lnTo>
                <a:lnTo>
                  <a:pt x="2006" y="1984"/>
                </a:lnTo>
                <a:lnTo>
                  <a:pt x="1976" y="2060"/>
                </a:lnTo>
                <a:lnTo>
                  <a:pt x="1947" y="2135"/>
                </a:lnTo>
                <a:lnTo>
                  <a:pt x="1920" y="2206"/>
                </a:lnTo>
                <a:lnTo>
                  <a:pt x="1917" y="2206"/>
                </a:lnTo>
                <a:lnTo>
                  <a:pt x="1924" y="2151"/>
                </a:lnTo>
                <a:lnTo>
                  <a:pt x="1930" y="2092"/>
                </a:lnTo>
                <a:lnTo>
                  <a:pt x="1937" y="2031"/>
                </a:lnTo>
                <a:lnTo>
                  <a:pt x="1943" y="1970"/>
                </a:lnTo>
                <a:lnTo>
                  <a:pt x="1950" y="1908"/>
                </a:lnTo>
                <a:lnTo>
                  <a:pt x="1984" y="1557"/>
                </a:lnTo>
                <a:lnTo>
                  <a:pt x="1817" y="1557"/>
                </a:lnTo>
                <a:close/>
                <a:moveTo>
                  <a:pt x="1312" y="1557"/>
                </a:moveTo>
                <a:lnTo>
                  <a:pt x="1102" y="2409"/>
                </a:lnTo>
                <a:lnTo>
                  <a:pt x="1544" y="2409"/>
                </a:lnTo>
                <a:lnTo>
                  <a:pt x="1584" y="2251"/>
                </a:lnTo>
                <a:lnTo>
                  <a:pt x="1299" y="2251"/>
                </a:lnTo>
                <a:lnTo>
                  <a:pt x="1349" y="2049"/>
                </a:lnTo>
                <a:lnTo>
                  <a:pt x="1603" y="2049"/>
                </a:lnTo>
                <a:lnTo>
                  <a:pt x="1643" y="1892"/>
                </a:lnTo>
                <a:lnTo>
                  <a:pt x="1387" y="1892"/>
                </a:lnTo>
                <a:lnTo>
                  <a:pt x="1431" y="1715"/>
                </a:lnTo>
                <a:lnTo>
                  <a:pt x="1701" y="1715"/>
                </a:lnTo>
                <a:lnTo>
                  <a:pt x="1740" y="1557"/>
                </a:lnTo>
                <a:lnTo>
                  <a:pt x="1312" y="1557"/>
                </a:lnTo>
                <a:close/>
                <a:moveTo>
                  <a:pt x="603" y="1557"/>
                </a:moveTo>
                <a:lnTo>
                  <a:pt x="392" y="2409"/>
                </a:lnTo>
                <a:lnTo>
                  <a:pt x="536" y="2409"/>
                </a:lnTo>
                <a:lnTo>
                  <a:pt x="600" y="2152"/>
                </a:lnTo>
                <a:lnTo>
                  <a:pt x="619" y="2071"/>
                </a:lnTo>
                <a:lnTo>
                  <a:pt x="638" y="1994"/>
                </a:lnTo>
                <a:lnTo>
                  <a:pt x="655" y="1920"/>
                </a:lnTo>
                <a:lnTo>
                  <a:pt x="671" y="1849"/>
                </a:lnTo>
                <a:lnTo>
                  <a:pt x="685" y="1781"/>
                </a:lnTo>
                <a:lnTo>
                  <a:pt x="689" y="1780"/>
                </a:lnTo>
                <a:lnTo>
                  <a:pt x="697" y="1856"/>
                </a:lnTo>
                <a:lnTo>
                  <a:pt x="708" y="1933"/>
                </a:lnTo>
                <a:lnTo>
                  <a:pt x="720" y="2009"/>
                </a:lnTo>
                <a:lnTo>
                  <a:pt x="735" y="2080"/>
                </a:lnTo>
                <a:lnTo>
                  <a:pt x="801" y="2409"/>
                </a:lnTo>
                <a:lnTo>
                  <a:pt x="967" y="2409"/>
                </a:lnTo>
                <a:lnTo>
                  <a:pt x="1176" y="1557"/>
                </a:lnTo>
                <a:lnTo>
                  <a:pt x="1033" y="1557"/>
                </a:lnTo>
                <a:lnTo>
                  <a:pt x="971" y="1806"/>
                </a:lnTo>
                <a:lnTo>
                  <a:pt x="948" y="1899"/>
                </a:lnTo>
                <a:lnTo>
                  <a:pt x="929" y="1989"/>
                </a:lnTo>
                <a:lnTo>
                  <a:pt x="911" y="2076"/>
                </a:lnTo>
                <a:lnTo>
                  <a:pt x="897" y="2161"/>
                </a:lnTo>
                <a:lnTo>
                  <a:pt x="894" y="2161"/>
                </a:lnTo>
                <a:lnTo>
                  <a:pt x="887" y="2087"/>
                </a:lnTo>
                <a:lnTo>
                  <a:pt x="877" y="2013"/>
                </a:lnTo>
                <a:lnTo>
                  <a:pt x="865" y="1939"/>
                </a:lnTo>
                <a:lnTo>
                  <a:pt x="852" y="1869"/>
                </a:lnTo>
                <a:lnTo>
                  <a:pt x="786" y="1557"/>
                </a:lnTo>
                <a:lnTo>
                  <a:pt x="603" y="1557"/>
                </a:lnTo>
                <a:close/>
                <a:moveTo>
                  <a:pt x="1546" y="0"/>
                </a:moveTo>
                <a:lnTo>
                  <a:pt x="1581" y="2"/>
                </a:lnTo>
                <a:lnTo>
                  <a:pt x="1614" y="12"/>
                </a:lnTo>
                <a:lnTo>
                  <a:pt x="1647" y="27"/>
                </a:lnTo>
                <a:lnTo>
                  <a:pt x="1676" y="47"/>
                </a:lnTo>
                <a:lnTo>
                  <a:pt x="1702" y="73"/>
                </a:lnTo>
                <a:lnTo>
                  <a:pt x="1726" y="105"/>
                </a:lnTo>
                <a:lnTo>
                  <a:pt x="1953" y="448"/>
                </a:lnTo>
                <a:lnTo>
                  <a:pt x="2299" y="334"/>
                </a:lnTo>
                <a:lnTo>
                  <a:pt x="2334" y="326"/>
                </a:lnTo>
                <a:lnTo>
                  <a:pt x="2368" y="324"/>
                </a:lnTo>
                <a:lnTo>
                  <a:pt x="2401" y="329"/>
                </a:lnTo>
                <a:lnTo>
                  <a:pt x="2434" y="340"/>
                </a:lnTo>
                <a:lnTo>
                  <a:pt x="2465" y="356"/>
                </a:lnTo>
                <a:lnTo>
                  <a:pt x="2495" y="379"/>
                </a:lnTo>
                <a:lnTo>
                  <a:pt x="2521" y="406"/>
                </a:lnTo>
                <a:lnTo>
                  <a:pt x="2543" y="437"/>
                </a:lnTo>
                <a:lnTo>
                  <a:pt x="2563" y="472"/>
                </a:lnTo>
                <a:lnTo>
                  <a:pt x="2576" y="511"/>
                </a:lnTo>
                <a:lnTo>
                  <a:pt x="2586" y="550"/>
                </a:lnTo>
                <a:lnTo>
                  <a:pt x="2590" y="593"/>
                </a:lnTo>
                <a:lnTo>
                  <a:pt x="2609" y="1034"/>
                </a:lnTo>
                <a:lnTo>
                  <a:pt x="2945" y="1192"/>
                </a:lnTo>
                <a:lnTo>
                  <a:pt x="2976" y="1211"/>
                </a:lnTo>
                <a:lnTo>
                  <a:pt x="3004" y="1234"/>
                </a:lnTo>
                <a:lnTo>
                  <a:pt x="3029" y="1262"/>
                </a:lnTo>
                <a:lnTo>
                  <a:pt x="3051" y="1294"/>
                </a:lnTo>
                <a:lnTo>
                  <a:pt x="3068" y="1330"/>
                </a:lnTo>
                <a:lnTo>
                  <a:pt x="3081" y="1370"/>
                </a:lnTo>
                <a:lnTo>
                  <a:pt x="3089" y="1411"/>
                </a:lnTo>
                <a:lnTo>
                  <a:pt x="3093" y="1453"/>
                </a:lnTo>
                <a:lnTo>
                  <a:pt x="3090" y="1495"/>
                </a:lnTo>
                <a:lnTo>
                  <a:pt x="3083" y="1536"/>
                </a:lnTo>
                <a:lnTo>
                  <a:pt x="3072" y="1575"/>
                </a:lnTo>
                <a:lnTo>
                  <a:pt x="3055" y="1613"/>
                </a:lnTo>
                <a:lnTo>
                  <a:pt x="2859" y="1983"/>
                </a:lnTo>
                <a:lnTo>
                  <a:pt x="3055" y="2353"/>
                </a:lnTo>
                <a:lnTo>
                  <a:pt x="3072" y="2390"/>
                </a:lnTo>
                <a:lnTo>
                  <a:pt x="3083" y="2430"/>
                </a:lnTo>
                <a:lnTo>
                  <a:pt x="3090" y="2471"/>
                </a:lnTo>
                <a:lnTo>
                  <a:pt x="3093" y="2512"/>
                </a:lnTo>
                <a:lnTo>
                  <a:pt x="3089" y="2554"/>
                </a:lnTo>
                <a:lnTo>
                  <a:pt x="3081" y="2595"/>
                </a:lnTo>
                <a:lnTo>
                  <a:pt x="3068" y="2635"/>
                </a:lnTo>
                <a:lnTo>
                  <a:pt x="3051" y="2671"/>
                </a:lnTo>
                <a:lnTo>
                  <a:pt x="3030" y="2704"/>
                </a:lnTo>
                <a:lnTo>
                  <a:pt x="3004" y="2731"/>
                </a:lnTo>
                <a:lnTo>
                  <a:pt x="2976" y="2755"/>
                </a:lnTo>
                <a:lnTo>
                  <a:pt x="2945" y="2774"/>
                </a:lnTo>
                <a:lnTo>
                  <a:pt x="2609" y="2931"/>
                </a:lnTo>
                <a:lnTo>
                  <a:pt x="2590" y="3373"/>
                </a:lnTo>
                <a:lnTo>
                  <a:pt x="2586" y="3415"/>
                </a:lnTo>
                <a:lnTo>
                  <a:pt x="2577" y="3455"/>
                </a:lnTo>
                <a:lnTo>
                  <a:pt x="2563" y="3493"/>
                </a:lnTo>
                <a:lnTo>
                  <a:pt x="2544" y="3528"/>
                </a:lnTo>
                <a:lnTo>
                  <a:pt x="2521" y="3559"/>
                </a:lnTo>
                <a:lnTo>
                  <a:pt x="2496" y="3587"/>
                </a:lnTo>
                <a:lnTo>
                  <a:pt x="2465" y="3609"/>
                </a:lnTo>
                <a:lnTo>
                  <a:pt x="2434" y="3625"/>
                </a:lnTo>
                <a:lnTo>
                  <a:pt x="2401" y="3637"/>
                </a:lnTo>
                <a:lnTo>
                  <a:pt x="2367" y="3642"/>
                </a:lnTo>
                <a:lnTo>
                  <a:pt x="2334" y="3639"/>
                </a:lnTo>
                <a:lnTo>
                  <a:pt x="2299" y="3632"/>
                </a:lnTo>
                <a:lnTo>
                  <a:pt x="1953" y="3518"/>
                </a:lnTo>
                <a:lnTo>
                  <a:pt x="1727" y="3861"/>
                </a:lnTo>
                <a:lnTo>
                  <a:pt x="1702" y="3892"/>
                </a:lnTo>
                <a:lnTo>
                  <a:pt x="1676" y="3918"/>
                </a:lnTo>
                <a:lnTo>
                  <a:pt x="1646" y="3938"/>
                </a:lnTo>
                <a:lnTo>
                  <a:pt x="1614" y="3954"/>
                </a:lnTo>
                <a:lnTo>
                  <a:pt x="1581" y="3963"/>
                </a:lnTo>
                <a:lnTo>
                  <a:pt x="1546" y="3967"/>
                </a:lnTo>
                <a:lnTo>
                  <a:pt x="1512" y="3963"/>
                </a:lnTo>
                <a:lnTo>
                  <a:pt x="1478" y="3954"/>
                </a:lnTo>
                <a:lnTo>
                  <a:pt x="1447" y="3938"/>
                </a:lnTo>
                <a:lnTo>
                  <a:pt x="1418" y="3918"/>
                </a:lnTo>
                <a:lnTo>
                  <a:pt x="1390" y="3892"/>
                </a:lnTo>
                <a:lnTo>
                  <a:pt x="1367" y="3861"/>
                </a:lnTo>
                <a:lnTo>
                  <a:pt x="1141" y="3518"/>
                </a:lnTo>
                <a:lnTo>
                  <a:pt x="793" y="3632"/>
                </a:lnTo>
                <a:lnTo>
                  <a:pt x="760" y="3639"/>
                </a:lnTo>
                <a:lnTo>
                  <a:pt x="725" y="3642"/>
                </a:lnTo>
                <a:lnTo>
                  <a:pt x="692" y="3637"/>
                </a:lnTo>
                <a:lnTo>
                  <a:pt x="659" y="3625"/>
                </a:lnTo>
                <a:lnTo>
                  <a:pt x="627" y="3609"/>
                </a:lnTo>
                <a:lnTo>
                  <a:pt x="598" y="3587"/>
                </a:lnTo>
                <a:lnTo>
                  <a:pt x="571" y="3559"/>
                </a:lnTo>
                <a:lnTo>
                  <a:pt x="549" y="3528"/>
                </a:lnTo>
                <a:lnTo>
                  <a:pt x="531" y="3493"/>
                </a:lnTo>
                <a:lnTo>
                  <a:pt x="517" y="3455"/>
                </a:lnTo>
                <a:lnTo>
                  <a:pt x="508" y="3415"/>
                </a:lnTo>
                <a:lnTo>
                  <a:pt x="504" y="3373"/>
                </a:lnTo>
                <a:lnTo>
                  <a:pt x="484" y="2931"/>
                </a:lnTo>
                <a:lnTo>
                  <a:pt x="149" y="2774"/>
                </a:lnTo>
                <a:lnTo>
                  <a:pt x="118" y="2755"/>
                </a:lnTo>
                <a:lnTo>
                  <a:pt x="89" y="2731"/>
                </a:lnTo>
                <a:lnTo>
                  <a:pt x="64" y="2704"/>
                </a:lnTo>
                <a:lnTo>
                  <a:pt x="43" y="2671"/>
                </a:lnTo>
                <a:lnTo>
                  <a:pt x="25" y="2635"/>
                </a:lnTo>
                <a:lnTo>
                  <a:pt x="12" y="2595"/>
                </a:lnTo>
                <a:lnTo>
                  <a:pt x="4" y="2554"/>
                </a:lnTo>
                <a:lnTo>
                  <a:pt x="1" y="2512"/>
                </a:lnTo>
                <a:lnTo>
                  <a:pt x="3" y="2471"/>
                </a:lnTo>
                <a:lnTo>
                  <a:pt x="9" y="2430"/>
                </a:lnTo>
                <a:lnTo>
                  <a:pt x="21" y="2390"/>
                </a:lnTo>
                <a:lnTo>
                  <a:pt x="37" y="2353"/>
                </a:lnTo>
                <a:lnTo>
                  <a:pt x="233" y="1983"/>
                </a:lnTo>
                <a:lnTo>
                  <a:pt x="37" y="1612"/>
                </a:lnTo>
                <a:lnTo>
                  <a:pt x="21" y="1575"/>
                </a:lnTo>
                <a:lnTo>
                  <a:pt x="9" y="1536"/>
                </a:lnTo>
                <a:lnTo>
                  <a:pt x="2" y="1495"/>
                </a:lnTo>
                <a:lnTo>
                  <a:pt x="0" y="1453"/>
                </a:lnTo>
                <a:lnTo>
                  <a:pt x="4" y="1411"/>
                </a:lnTo>
                <a:lnTo>
                  <a:pt x="12" y="1370"/>
                </a:lnTo>
                <a:lnTo>
                  <a:pt x="25" y="1330"/>
                </a:lnTo>
                <a:lnTo>
                  <a:pt x="43" y="1294"/>
                </a:lnTo>
                <a:lnTo>
                  <a:pt x="64" y="1262"/>
                </a:lnTo>
                <a:lnTo>
                  <a:pt x="89" y="1234"/>
                </a:lnTo>
                <a:lnTo>
                  <a:pt x="118" y="1211"/>
                </a:lnTo>
                <a:lnTo>
                  <a:pt x="149" y="1192"/>
                </a:lnTo>
                <a:lnTo>
                  <a:pt x="484" y="1034"/>
                </a:lnTo>
                <a:lnTo>
                  <a:pt x="504" y="593"/>
                </a:lnTo>
                <a:lnTo>
                  <a:pt x="508" y="550"/>
                </a:lnTo>
                <a:lnTo>
                  <a:pt x="517" y="511"/>
                </a:lnTo>
                <a:lnTo>
                  <a:pt x="531" y="473"/>
                </a:lnTo>
                <a:lnTo>
                  <a:pt x="549" y="437"/>
                </a:lnTo>
                <a:lnTo>
                  <a:pt x="571" y="406"/>
                </a:lnTo>
                <a:lnTo>
                  <a:pt x="598" y="379"/>
                </a:lnTo>
                <a:lnTo>
                  <a:pt x="627" y="356"/>
                </a:lnTo>
                <a:lnTo>
                  <a:pt x="659" y="340"/>
                </a:lnTo>
                <a:lnTo>
                  <a:pt x="692" y="329"/>
                </a:lnTo>
                <a:lnTo>
                  <a:pt x="725" y="324"/>
                </a:lnTo>
                <a:lnTo>
                  <a:pt x="760" y="326"/>
                </a:lnTo>
                <a:lnTo>
                  <a:pt x="793" y="334"/>
                </a:lnTo>
                <a:lnTo>
                  <a:pt x="1141" y="448"/>
                </a:lnTo>
                <a:lnTo>
                  <a:pt x="1367" y="105"/>
                </a:lnTo>
                <a:lnTo>
                  <a:pt x="1390" y="73"/>
                </a:lnTo>
                <a:lnTo>
                  <a:pt x="1418" y="47"/>
                </a:lnTo>
                <a:lnTo>
                  <a:pt x="1447" y="27"/>
                </a:lnTo>
                <a:lnTo>
                  <a:pt x="1478" y="12"/>
                </a:lnTo>
                <a:lnTo>
                  <a:pt x="1512" y="2"/>
                </a:lnTo>
                <a:lnTo>
                  <a:pt x="154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02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Trial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93653-5C3D-4E48-87AA-A7EF3EDA6C24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 t="7904" r="17797" b="10023"/>
          <a:stretch/>
        </p:blipFill>
        <p:spPr>
          <a:xfrm>
            <a:off x="210591" y="1021878"/>
            <a:ext cx="4838930" cy="444536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66927" y="5579840"/>
            <a:ext cx="357433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FCC-</a:t>
            </a:r>
            <a:r>
              <a:rPr lang="en-US" kern="0" dirty="0" err="1">
                <a:cs typeface="Arial" pitchFamily="34" charset="0"/>
              </a:rPr>
              <a:t>hh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880" y="1215915"/>
            <a:ext cx="5733575" cy="343492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B976967-087C-9F44-8D3E-6B7D9A32BFD5}"/>
              </a:ext>
            </a:extLst>
          </p:cNvPr>
          <p:cNvSpPr/>
          <p:nvPr/>
        </p:nvSpPr>
        <p:spPr>
          <a:xfrm>
            <a:off x="7348659" y="4933509"/>
            <a:ext cx="381201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kern="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Baseline includes Safety features</a:t>
            </a:r>
            <a:endParaRPr lang="en-GB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33BE70-D75F-2E49-9F33-128861D6493C}"/>
              </a:ext>
            </a:extLst>
          </p:cNvPr>
          <p:cNvSpPr/>
          <p:nvPr/>
        </p:nvSpPr>
        <p:spPr>
          <a:xfrm>
            <a:off x="9254666" y="316293"/>
            <a:ext cx="2515627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F. </a:t>
            </a:r>
            <a:r>
              <a:rPr lang="en-GB" sz="1400" i="1" dirty="0" err="1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Valchkova</a:t>
            </a:r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-Georgieva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0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7727-E54E-4F47-9AB0-C86286EC24B8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98703" y="1587620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Accidental Scenarios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6247" y="2535055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Trial Design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354924" y="3619847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Evaluation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62462" y="4630806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n w="19050">
                  <a:noFill/>
                </a:ln>
                <a:solidFill>
                  <a:schemeClr val="tx1"/>
                </a:solidFill>
              </a:rPr>
              <a:t>Meets Objectives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8" idx="3"/>
            <a:endCxn id="9" idx="1"/>
          </p:cNvCxnSpPr>
          <p:nvPr/>
        </p:nvCxnSpPr>
        <p:spPr>
          <a:xfrm flipV="1">
            <a:off x="3101026" y="1874699"/>
            <a:ext cx="1497677" cy="17643"/>
          </a:xfrm>
          <a:prstGeom prst="curvedConnector3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9" idx="3"/>
            <a:endCxn id="10" idx="0"/>
          </p:cNvCxnSpPr>
          <p:nvPr/>
        </p:nvCxnSpPr>
        <p:spPr>
          <a:xfrm>
            <a:off x="6126247" y="1874699"/>
            <a:ext cx="763772" cy="660356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10" idx="2"/>
            <a:endCxn id="11" idx="3"/>
          </p:cNvCxnSpPr>
          <p:nvPr/>
        </p:nvCxnSpPr>
        <p:spPr>
          <a:xfrm rot="5400000">
            <a:off x="5487388" y="2504294"/>
            <a:ext cx="797713" cy="2007551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1" idx="0"/>
            <a:endCxn id="10" idx="1"/>
          </p:cNvCxnSpPr>
          <p:nvPr/>
        </p:nvCxnSpPr>
        <p:spPr>
          <a:xfrm rot="5400000" flipH="1" flipV="1">
            <a:off x="4723615" y="2217216"/>
            <a:ext cx="797713" cy="2007551"/>
          </a:xfrm>
          <a:prstGeom prst="curvedConnector2">
            <a:avLst/>
          </a:prstGeom>
          <a:ln w="38100">
            <a:solidFill>
              <a:srgbClr val="FF3300"/>
            </a:solidFill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1" idx="2"/>
            <a:endCxn id="12" idx="0"/>
          </p:cNvCxnSpPr>
          <p:nvPr/>
        </p:nvCxnSpPr>
        <p:spPr>
          <a:xfrm rot="16200000" flipH="1">
            <a:off x="3904065" y="4408636"/>
            <a:ext cx="436801" cy="7538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35025" y="2234110"/>
            <a:ext cx="132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New trial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3718" y="2972271"/>
            <a:ext cx="132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Additional measures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Block Arc 30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438047" y="2317309"/>
            <a:ext cx="3685935" cy="513386"/>
          </a:xfrm>
          <a:custGeom>
            <a:avLst/>
            <a:gdLst>
              <a:gd name="connsiteX0" fmla="*/ 0 w 3685935"/>
              <a:gd name="connsiteY0" fmla="*/ 85566 h 513386"/>
              <a:gd name="connsiteX1" fmla="*/ 85566 w 3685935"/>
              <a:gd name="connsiteY1" fmla="*/ 0 h 513386"/>
              <a:gd name="connsiteX2" fmla="*/ 3600369 w 3685935"/>
              <a:gd name="connsiteY2" fmla="*/ 0 h 513386"/>
              <a:gd name="connsiteX3" fmla="*/ 3685935 w 3685935"/>
              <a:gd name="connsiteY3" fmla="*/ 85566 h 513386"/>
              <a:gd name="connsiteX4" fmla="*/ 3685935 w 3685935"/>
              <a:gd name="connsiteY4" fmla="*/ 427820 h 513386"/>
              <a:gd name="connsiteX5" fmla="*/ 3600369 w 3685935"/>
              <a:gd name="connsiteY5" fmla="*/ 513386 h 513386"/>
              <a:gd name="connsiteX6" fmla="*/ 85566 w 3685935"/>
              <a:gd name="connsiteY6" fmla="*/ 513386 h 513386"/>
              <a:gd name="connsiteX7" fmla="*/ 0 w 3685935"/>
              <a:gd name="connsiteY7" fmla="*/ 427820 h 513386"/>
              <a:gd name="connsiteX8" fmla="*/ 0 w 3685935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935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600369" y="0"/>
                </a:lnTo>
                <a:cubicBezTo>
                  <a:pt x="3647626" y="0"/>
                  <a:pt x="3685935" y="38309"/>
                  <a:pt x="3685935" y="85566"/>
                </a:cubicBezTo>
                <a:lnTo>
                  <a:pt x="3685935" y="427820"/>
                </a:lnTo>
                <a:cubicBezTo>
                  <a:pt x="3685935" y="475077"/>
                  <a:pt x="3647626" y="513386"/>
                  <a:pt x="3600369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0621" rIns="60621" bIns="60621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Requirements of the project </a:t>
            </a:r>
          </a:p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i.e. Applicable Rules</a:t>
            </a:r>
          </a:p>
        </p:txBody>
      </p:sp>
      <p:sp>
        <p:nvSpPr>
          <p:cNvPr id="35" name="Oval 34"/>
          <p:cNvSpPr/>
          <p:nvPr/>
        </p:nvSpPr>
        <p:spPr>
          <a:xfrm>
            <a:off x="8117180" y="2253136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>
            <a:off x="8631152" y="3087292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Measurable requirements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i.e. Harmonized Standard</a:t>
            </a:r>
          </a:p>
        </p:txBody>
      </p:sp>
      <p:sp>
        <p:nvSpPr>
          <p:cNvPr id="42" name="Oval 41"/>
          <p:cNvSpPr/>
          <p:nvPr/>
        </p:nvSpPr>
        <p:spPr>
          <a:xfrm>
            <a:off x="8310285" y="3023119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8631152" y="3856787"/>
            <a:ext cx="3492829" cy="513386"/>
          </a:xfrm>
          <a:custGeom>
            <a:avLst/>
            <a:gdLst>
              <a:gd name="connsiteX0" fmla="*/ 0 w 3492829"/>
              <a:gd name="connsiteY0" fmla="*/ 85566 h 513386"/>
              <a:gd name="connsiteX1" fmla="*/ 85566 w 3492829"/>
              <a:gd name="connsiteY1" fmla="*/ 0 h 513386"/>
              <a:gd name="connsiteX2" fmla="*/ 3407263 w 3492829"/>
              <a:gd name="connsiteY2" fmla="*/ 0 h 513386"/>
              <a:gd name="connsiteX3" fmla="*/ 3492829 w 3492829"/>
              <a:gd name="connsiteY3" fmla="*/ 85566 h 513386"/>
              <a:gd name="connsiteX4" fmla="*/ 3492829 w 3492829"/>
              <a:gd name="connsiteY4" fmla="*/ 427820 h 513386"/>
              <a:gd name="connsiteX5" fmla="*/ 3407263 w 3492829"/>
              <a:gd name="connsiteY5" fmla="*/ 513386 h 513386"/>
              <a:gd name="connsiteX6" fmla="*/ 85566 w 3492829"/>
              <a:gd name="connsiteY6" fmla="*/ 513386 h 513386"/>
              <a:gd name="connsiteX7" fmla="*/ 0 w 3492829"/>
              <a:gd name="connsiteY7" fmla="*/ 427820 h 513386"/>
              <a:gd name="connsiteX8" fmla="*/ 0 w 3492829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829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407263" y="0"/>
                </a:lnTo>
                <a:cubicBezTo>
                  <a:pt x="3454520" y="0"/>
                  <a:pt x="3492829" y="38309"/>
                  <a:pt x="3492829" y="85566"/>
                </a:cubicBezTo>
                <a:lnTo>
                  <a:pt x="3492829" y="427820"/>
                </a:lnTo>
                <a:cubicBezTo>
                  <a:pt x="3492829" y="475077"/>
                  <a:pt x="3454520" y="513386"/>
                  <a:pt x="3407263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List of scenarios based on Risk Assessment</a:t>
            </a:r>
          </a:p>
        </p:txBody>
      </p:sp>
      <p:sp>
        <p:nvSpPr>
          <p:cNvPr id="53" name="Oval 52"/>
          <p:cNvSpPr/>
          <p:nvPr/>
        </p:nvSpPr>
        <p:spPr>
          <a:xfrm>
            <a:off x="8310285" y="3792614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4" name="Freeform 53"/>
          <p:cNvSpPr/>
          <p:nvPr/>
        </p:nvSpPr>
        <p:spPr>
          <a:xfrm>
            <a:off x="8438047" y="4626770"/>
            <a:ext cx="3685935" cy="513386"/>
          </a:xfrm>
          <a:custGeom>
            <a:avLst/>
            <a:gdLst>
              <a:gd name="connsiteX0" fmla="*/ 0 w 3685935"/>
              <a:gd name="connsiteY0" fmla="*/ 0 h 513386"/>
              <a:gd name="connsiteX1" fmla="*/ 3685935 w 3685935"/>
              <a:gd name="connsiteY1" fmla="*/ 0 h 513386"/>
              <a:gd name="connsiteX2" fmla="*/ 3685935 w 3685935"/>
              <a:gd name="connsiteY2" fmla="*/ 513386 h 513386"/>
              <a:gd name="connsiteX3" fmla="*/ 0 w 3685935"/>
              <a:gd name="connsiteY3" fmla="*/ 513386 h 513386"/>
              <a:gd name="connsiteX4" fmla="*/ 0 w 3685935"/>
              <a:gd name="connsiteY4" fmla="*/ 0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5935" h="513386">
                <a:moveTo>
                  <a:pt x="0" y="0"/>
                </a:moveTo>
                <a:lnTo>
                  <a:pt x="3685935" y="0"/>
                </a:lnTo>
                <a:lnTo>
                  <a:pt x="3685935" y="513386"/>
                </a:lnTo>
                <a:lnTo>
                  <a:pt x="0" y="5133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07501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First iteration with initial specification</a:t>
            </a:r>
          </a:p>
        </p:txBody>
      </p:sp>
      <p:sp>
        <p:nvSpPr>
          <p:cNvPr id="55" name="Oval 54"/>
          <p:cNvSpPr/>
          <p:nvPr/>
        </p:nvSpPr>
        <p:spPr>
          <a:xfrm>
            <a:off x="8117180" y="4562597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6" name="Freeform 55"/>
          <p:cNvSpPr/>
          <p:nvPr/>
        </p:nvSpPr>
        <p:spPr>
          <a:xfrm>
            <a:off x="8015751" y="5396753"/>
            <a:ext cx="4108230" cy="513386"/>
          </a:xfrm>
          <a:custGeom>
            <a:avLst/>
            <a:gdLst>
              <a:gd name="connsiteX0" fmla="*/ 0 w 4108230"/>
              <a:gd name="connsiteY0" fmla="*/ 0 h 513386"/>
              <a:gd name="connsiteX1" fmla="*/ 4108230 w 4108230"/>
              <a:gd name="connsiteY1" fmla="*/ 0 h 513386"/>
              <a:gd name="connsiteX2" fmla="*/ 4108230 w 4108230"/>
              <a:gd name="connsiteY2" fmla="*/ 513386 h 513386"/>
              <a:gd name="connsiteX3" fmla="*/ 0 w 4108230"/>
              <a:gd name="connsiteY3" fmla="*/ 513386 h 513386"/>
              <a:gd name="connsiteX4" fmla="*/ 0 w 4108230"/>
              <a:gd name="connsiteY4" fmla="*/ 0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8230" h="513386">
                <a:moveTo>
                  <a:pt x="0" y="0"/>
                </a:moveTo>
                <a:lnTo>
                  <a:pt x="4108230" y="0"/>
                </a:lnTo>
                <a:lnTo>
                  <a:pt x="4108230" y="513386"/>
                </a:lnTo>
                <a:lnTo>
                  <a:pt x="0" y="51338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07501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>
                <a:solidFill>
                  <a:schemeClr val="bg1"/>
                </a:solidFill>
              </a:rPr>
              <a:t>Measured against the safety objectives (</a:t>
            </a:r>
            <a:r>
              <a:rPr lang="en-US" i="1" kern="1200" dirty="0">
                <a:solidFill>
                  <a:schemeClr val="bg1"/>
                </a:solidFill>
              </a:rPr>
              <a:t>iterative process</a:t>
            </a:r>
            <a:r>
              <a:rPr lang="en-US" kern="1200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57" name="Oval 56"/>
          <p:cNvSpPr/>
          <p:nvPr/>
        </p:nvSpPr>
        <p:spPr>
          <a:xfrm>
            <a:off x="7694884" y="5332579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22"/>
          <p:cNvGrpSpPr>
            <a:grpSpLocks noChangeAspect="1"/>
          </p:cNvGrpSpPr>
          <p:nvPr/>
        </p:nvGrpSpPr>
        <p:grpSpPr bwMode="auto">
          <a:xfrm>
            <a:off x="8480932" y="3152266"/>
            <a:ext cx="336217" cy="337864"/>
            <a:chOff x="-388" y="78"/>
            <a:chExt cx="817" cy="821"/>
          </a:xfrm>
          <a:solidFill>
            <a:schemeClr val="accent3"/>
          </a:solidFill>
        </p:grpSpPr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20"/>
          <p:cNvGrpSpPr>
            <a:grpSpLocks noChangeAspect="1"/>
          </p:cNvGrpSpPr>
          <p:nvPr/>
        </p:nvGrpSpPr>
        <p:grpSpPr bwMode="auto">
          <a:xfrm>
            <a:off x="8481473" y="3906926"/>
            <a:ext cx="368687" cy="401378"/>
            <a:chOff x="5510" y="341"/>
            <a:chExt cx="203" cy="221"/>
          </a:xfrm>
          <a:solidFill>
            <a:schemeClr val="accent3"/>
          </a:solidFill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sp>
        <p:nvSpPr>
          <p:cNvPr id="52" name="Freeform 26"/>
          <p:cNvSpPr>
            <a:spLocks noEditPoints="1"/>
          </p:cNvSpPr>
          <p:nvPr/>
        </p:nvSpPr>
        <p:spPr bwMode="auto">
          <a:xfrm>
            <a:off x="8211969" y="4671606"/>
            <a:ext cx="457541" cy="461893"/>
          </a:xfrm>
          <a:custGeom>
            <a:avLst/>
            <a:gdLst>
              <a:gd name="T0" fmla="*/ 2098 w 3093"/>
              <a:gd name="T1" fmla="*/ 2043 h 3967"/>
              <a:gd name="T2" fmla="*/ 2204 w 3093"/>
              <a:gd name="T3" fmla="*/ 1780 h 3967"/>
              <a:gd name="T4" fmla="*/ 2184 w 3093"/>
              <a:gd name="T5" fmla="*/ 1940 h 3967"/>
              <a:gd name="T6" fmla="*/ 2311 w 3093"/>
              <a:gd name="T7" fmla="*/ 2409 h 3967"/>
              <a:gd name="T8" fmla="*/ 2359 w 3093"/>
              <a:gd name="T9" fmla="*/ 2006 h 3967"/>
              <a:gd name="T10" fmla="*/ 2296 w 3093"/>
              <a:gd name="T11" fmla="*/ 2107 h 3967"/>
              <a:gd name="T12" fmla="*/ 2184 w 3093"/>
              <a:gd name="T13" fmla="*/ 1557 h 3967"/>
              <a:gd name="T14" fmla="*/ 1947 w 3093"/>
              <a:gd name="T15" fmla="*/ 2135 h 3967"/>
              <a:gd name="T16" fmla="*/ 1930 w 3093"/>
              <a:gd name="T17" fmla="*/ 2092 h 3967"/>
              <a:gd name="T18" fmla="*/ 1984 w 3093"/>
              <a:gd name="T19" fmla="*/ 1557 h 3967"/>
              <a:gd name="T20" fmla="*/ 1544 w 3093"/>
              <a:gd name="T21" fmla="*/ 2409 h 3967"/>
              <a:gd name="T22" fmla="*/ 1603 w 3093"/>
              <a:gd name="T23" fmla="*/ 2049 h 3967"/>
              <a:gd name="T24" fmla="*/ 1701 w 3093"/>
              <a:gd name="T25" fmla="*/ 1715 h 3967"/>
              <a:gd name="T26" fmla="*/ 392 w 3093"/>
              <a:gd name="T27" fmla="*/ 2409 h 3967"/>
              <a:gd name="T28" fmla="*/ 638 w 3093"/>
              <a:gd name="T29" fmla="*/ 1994 h 3967"/>
              <a:gd name="T30" fmla="*/ 689 w 3093"/>
              <a:gd name="T31" fmla="*/ 1780 h 3967"/>
              <a:gd name="T32" fmla="*/ 735 w 3093"/>
              <a:gd name="T33" fmla="*/ 2080 h 3967"/>
              <a:gd name="T34" fmla="*/ 1033 w 3093"/>
              <a:gd name="T35" fmla="*/ 1557 h 3967"/>
              <a:gd name="T36" fmla="*/ 911 w 3093"/>
              <a:gd name="T37" fmla="*/ 2076 h 3967"/>
              <a:gd name="T38" fmla="*/ 877 w 3093"/>
              <a:gd name="T39" fmla="*/ 2013 h 3967"/>
              <a:gd name="T40" fmla="*/ 603 w 3093"/>
              <a:gd name="T41" fmla="*/ 1557 h 3967"/>
              <a:gd name="T42" fmla="*/ 1647 w 3093"/>
              <a:gd name="T43" fmla="*/ 27 h 3967"/>
              <a:gd name="T44" fmla="*/ 1953 w 3093"/>
              <a:gd name="T45" fmla="*/ 448 h 3967"/>
              <a:gd name="T46" fmla="*/ 2401 w 3093"/>
              <a:gd name="T47" fmla="*/ 329 h 3967"/>
              <a:gd name="T48" fmla="*/ 2521 w 3093"/>
              <a:gd name="T49" fmla="*/ 406 h 3967"/>
              <a:gd name="T50" fmla="*/ 2586 w 3093"/>
              <a:gd name="T51" fmla="*/ 550 h 3967"/>
              <a:gd name="T52" fmla="*/ 2976 w 3093"/>
              <a:gd name="T53" fmla="*/ 1211 h 3967"/>
              <a:gd name="T54" fmla="*/ 3068 w 3093"/>
              <a:gd name="T55" fmla="*/ 1330 h 3967"/>
              <a:gd name="T56" fmla="*/ 3090 w 3093"/>
              <a:gd name="T57" fmla="*/ 1495 h 3967"/>
              <a:gd name="T58" fmla="*/ 2859 w 3093"/>
              <a:gd name="T59" fmla="*/ 1983 h 3967"/>
              <a:gd name="T60" fmla="*/ 3090 w 3093"/>
              <a:gd name="T61" fmla="*/ 2471 h 3967"/>
              <a:gd name="T62" fmla="*/ 3068 w 3093"/>
              <a:gd name="T63" fmla="*/ 2635 h 3967"/>
              <a:gd name="T64" fmla="*/ 2976 w 3093"/>
              <a:gd name="T65" fmla="*/ 2755 h 3967"/>
              <a:gd name="T66" fmla="*/ 2586 w 3093"/>
              <a:gd name="T67" fmla="*/ 3415 h 3967"/>
              <a:gd name="T68" fmla="*/ 2521 w 3093"/>
              <a:gd name="T69" fmla="*/ 3559 h 3967"/>
              <a:gd name="T70" fmla="*/ 2401 w 3093"/>
              <a:gd name="T71" fmla="*/ 3637 h 3967"/>
              <a:gd name="T72" fmla="*/ 1953 w 3093"/>
              <a:gd name="T73" fmla="*/ 3518 h 3967"/>
              <a:gd name="T74" fmla="*/ 1646 w 3093"/>
              <a:gd name="T75" fmla="*/ 3938 h 3967"/>
              <a:gd name="T76" fmla="*/ 1512 w 3093"/>
              <a:gd name="T77" fmla="*/ 3963 h 3967"/>
              <a:gd name="T78" fmla="*/ 1390 w 3093"/>
              <a:gd name="T79" fmla="*/ 3892 h 3967"/>
              <a:gd name="T80" fmla="*/ 760 w 3093"/>
              <a:gd name="T81" fmla="*/ 3639 h 3967"/>
              <a:gd name="T82" fmla="*/ 627 w 3093"/>
              <a:gd name="T83" fmla="*/ 3609 h 3967"/>
              <a:gd name="T84" fmla="*/ 531 w 3093"/>
              <a:gd name="T85" fmla="*/ 3493 h 3967"/>
              <a:gd name="T86" fmla="*/ 484 w 3093"/>
              <a:gd name="T87" fmla="*/ 2931 h 3967"/>
              <a:gd name="T88" fmla="*/ 64 w 3093"/>
              <a:gd name="T89" fmla="*/ 2704 h 3967"/>
              <a:gd name="T90" fmla="*/ 4 w 3093"/>
              <a:gd name="T91" fmla="*/ 2554 h 3967"/>
              <a:gd name="T92" fmla="*/ 21 w 3093"/>
              <a:gd name="T93" fmla="*/ 2390 h 3967"/>
              <a:gd name="T94" fmla="*/ 21 w 3093"/>
              <a:gd name="T95" fmla="*/ 1575 h 3967"/>
              <a:gd name="T96" fmla="*/ 4 w 3093"/>
              <a:gd name="T97" fmla="*/ 1411 h 3967"/>
              <a:gd name="T98" fmla="*/ 64 w 3093"/>
              <a:gd name="T99" fmla="*/ 1262 h 3967"/>
              <a:gd name="T100" fmla="*/ 484 w 3093"/>
              <a:gd name="T101" fmla="*/ 1034 h 3967"/>
              <a:gd name="T102" fmla="*/ 531 w 3093"/>
              <a:gd name="T103" fmla="*/ 473 h 3967"/>
              <a:gd name="T104" fmla="*/ 627 w 3093"/>
              <a:gd name="T105" fmla="*/ 356 h 3967"/>
              <a:gd name="T106" fmla="*/ 760 w 3093"/>
              <a:gd name="T107" fmla="*/ 326 h 3967"/>
              <a:gd name="T108" fmla="*/ 1390 w 3093"/>
              <a:gd name="T109" fmla="*/ 73 h 3967"/>
              <a:gd name="T110" fmla="*/ 1512 w 3093"/>
              <a:gd name="T111" fmla="*/ 2 h 3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93" h="3967">
                <a:moveTo>
                  <a:pt x="1817" y="1557"/>
                </a:moveTo>
                <a:lnTo>
                  <a:pt x="1771" y="2409"/>
                </a:lnTo>
                <a:lnTo>
                  <a:pt x="1942" y="2409"/>
                </a:lnTo>
                <a:lnTo>
                  <a:pt x="2098" y="2043"/>
                </a:lnTo>
                <a:lnTo>
                  <a:pt x="2126" y="1979"/>
                </a:lnTo>
                <a:lnTo>
                  <a:pt x="2152" y="1914"/>
                </a:lnTo>
                <a:lnTo>
                  <a:pt x="2178" y="1848"/>
                </a:lnTo>
                <a:lnTo>
                  <a:pt x="2204" y="1780"/>
                </a:lnTo>
                <a:lnTo>
                  <a:pt x="2206" y="1780"/>
                </a:lnTo>
                <a:lnTo>
                  <a:pt x="2197" y="1836"/>
                </a:lnTo>
                <a:lnTo>
                  <a:pt x="2190" y="1889"/>
                </a:lnTo>
                <a:lnTo>
                  <a:pt x="2184" y="1940"/>
                </a:lnTo>
                <a:lnTo>
                  <a:pt x="2179" y="1991"/>
                </a:lnTo>
                <a:lnTo>
                  <a:pt x="2173" y="2043"/>
                </a:lnTo>
                <a:lnTo>
                  <a:pt x="2142" y="2409"/>
                </a:lnTo>
                <a:lnTo>
                  <a:pt x="2311" y="2409"/>
                </a:lnTo>
                <a:lnTo>
                  <a:pt x="2700" y="1557"/>
                </a:lnTo>
                <a:lnTo>
                  <a:pt x="2541" y="1557"/>
                </a:lnTo>
                <a:lnTo>
                  <a:pt x="2398" y="1906"/>
                </a:lnTo>
                <a:lnTo>
                  <a:pt x="2359" y="2006"/>
                </a:lnTo>
                <a:lnTo>
                  <a:pt x="2321" y="2105"/>
                </a:lnTo>
                <a:lnTo>
                  <a:pt x="2286" y="2202"/>
                </a:lnTo>
                <a:lnTo>
                  <a:pt x="2283" y="2202"/>
                </a:lnTo>
                <a:lnTo>
                  <a:pt x="2296" y="2107"/>
                </a:lnTo>
                <a:lnTo>
                  <a:pt x="2307" y="2014"/>
                </a:lnTo>
                <a:lnTo>
                  <a:pt x="2317" y="1915"/>
                </a:lnTo>
                <a:lnTo>
                  <a:pt x="2350" y="1557"/>
                </a:lnTo>
                <a:lnTo>
                  <a:pt x="2184" y="1557"/>
                </a:lnTo>
                <a:lnTo>
                  <a:pt x="2039" y="1906"/>
                </a:lnTo>
                <a:lnTo>
                  <a:pt x="2006" y="1984"/>
                </a:lnTo>
                <a:lnTo>
                  <a:pt x="1976" y="2060"/>
                </a:lnTo>
                <a:lnTo>
                  <a:pt x="1947" y="2135"/>
                </a:lnTo>
                <a:lnTo>
                  <a:pt x="1920" y="2206"/>
                </a:lnTo>
                <a:lnTo>
                  <a:pt x="1917" y="2206"/>
                </a:lnTo>
                <a:lnTo>
                  <a:pt x="1924" y="2151"/>
                </a:lnTo>
                <a:lnTo>
                  <a:pt x="1930" y="2092"/>
                </a:lnTo>
                <a:lnTo>
                  <a:pt x="1937" y="2031"/>
                </a:lnTo>
                <a:lnTo>
                  <a:pt x="1943" y="1970"/>
                </a:lnTo>
                <a:lnTo>
                  <a:pt x="1950" y="1908"/>
                </a:lnTo>
                <a:lnTo>
                  <a:pt x="1984" y="1557"/>
                </a:lnTo>
                <a:lnTo>
                  <a:pt x="1817" y="1557"/>
                </a:lnTo>
                <a:close/>
                <a:moveTo>
                  <a:pt x="1312" y="1557"/>
                </a:moveTo>
                <a:lnTo>
                  <a:pt x="1102" y="2409"/>
                </a:lnTo>
                <a:lnTo>
                  <a:pt x="1544" y="2409"/>
                </a:lnTo>
                <a:lnTo>
                  <a:pt x="1584" y="2251"/>
                </a:lnTo>
                <a:lnTo>
                  <a:pt x="1299" y="2251"/>
                </a:lnTo>
                <a:lnTo>
                  <a:pt x="1349" y="2049"/>
                </a:lnTo>
                <a:lnTo>
                  <a:pt x="1603" y="2049"/>
                </a:lnTo>
                <a:lnTo>
                  <a:pt x="1643" y="1892"/>
                </a:lnTo>
                <a:lnTo>
                  <a:pt x="1387" y="1892"/>
                </a:lnTo>
                <a:lnTo>
                  <a:pt x="1431" y="1715"/>
                </a:lnTo>
                <a:lnTo>
                  <a:pt x="1701" y="1715"/>
                </a:lnTo>
                <a:lnTo>
                  <a:pt x="1740" y="1557"/>
                </a:lnTo>
                <a:lnTo>
                  <a:pt x="1312" y="1557"/>
                </a:lnTo>
                <a:close/>
                <a:moveTo>
                  <a:pt x="603" y="1557"/>
                </a:moveTo>
                <a:lnTo>
                  <a:pt x="392" y="2409"/>
                </a:lnTo>
                <a:lnTo>
                  <a:pt x="536" y="2409"/>
                </a:lnTo>
                <a:lnTo>
                  <a:pt x="600" y="2152"/>
                </a:lnTo>
                <a:lnTo>
                  <a:pt x="619" y="2071"/>
                </a:lnTo>
                <a:lnTo>
                  <a:pt x="638" y="1994"/>
                </a:lnTo>
                <a:lnTo>
                  <a:pt x="655" y="1920"/>
                </a:lnTo>
                <a:lnTo>
                  <a:pt x="671" y="1849"/>
                </a:lnTo>
                <a:lnTo>
                  <a:pt x="685" y="1781"/>
                </a:lnTo>
                <a:lnTo>
                  <a:pt x="689" y="1780"/>
                </a:lnTo>
                <a:lnTo>
                  <a:pt x="697" y="1856"/>
                </a:lnTo>
                <a:lnTo>
                  <a:pt x="708" y="1933"/>
                </a:lnTo>
                <a:lnTo>
                  <a:pt x="720" y="2009"/>
                </a:lnTo>
                <a:lnTo>
                  <a:pt x="735" y="2080"/>
                </a:lnTo>
                <a:lnTo>
                  <a:pt x="801" y="2409"/>
                </a:lnTo>
                <a:lnTo>
                  <a:pt x="967" y="2409"/>
                </a:lnTo>
                <a:lnTo>
                  <a:pt x="1176" y="1557"/>
                </a:lnTo>
                <a:lnTo>
                  <a:pt x="1033" y="1557"/>
                </a:lnTo>
                <a:lnTo>
                  <a:pt x="971" y="1806"/>
                </a:lnTo>
                <a:lnTo>
                  <a:pt x="948" y="1899"/>
                </a:lnTo>
                <a:lnTo>
                  <a:pt x="929" y="1989"/>
                </a:lnTo>
                <a:lnTo>
                  <a:pt x="911" y="2076"/>
                </a:lnTo>
                <a:lnTo>
                  <a:pt x="897" y="2161"/>
                </a:lnTo>
                <a:lnTo>
                  <a:pt x="894" y="2161"/>
                </a:lnTo>
                <a:lnTo>
                  <a:pt x="887" y="2087"/>
                </a:lnTo>
                <a:lnTo>
                  <a:pt x="877" y="2013"/>
                </a:lnTo>
                <a:lnTo>
                  <a:pt x="865" y="1939"/>
                </a:lnTo>
                <a:lnTo>
                  <a:pt x="852" y="1869"/>
                </a:lnTo>
                <a:lnTo>
                  <a:pt x="786" y="1557"/>
                </a:lnTo>
                <a:lnTo>
                  <a:pt x="603" y="1557"/>
                </a:lnTo>
                <a:close/>
                <a:moveTo>
                  <a:pt x="1546" y="0"/>
                </a:moveTo>
                <a:lnTo>
                  <a:pt x="1581" y="2"/>
                </a:lnTo>
                <a:lnTo>
                  <a:pt x="1614" y="12"/>
                </a:lnTo>
                <a:lnTo>
                  <a:pt x="1647" y="27"/>
                </a:lnTo>
                <a:lnTo>
                  <a:pt x="1676" y="47"/>
                </a:lnTo>
                <a:lnTo>
                  <a:pt x="1702" y="73"/>
                </a:lnTo>
                <a:lnTo>
                  <a:pt x="1726" y="105"/>
                </a:lnTo>
                <a:lnTo>
                  <a:pt x="1953" y="448"/>
                </a:lnTo>
                <a:lnTo>
                  <a:pt x="2299" y="334"/>
                </a:lnTo>
                <a:lnTo>
                  <a:pt x="2334" y="326"/>
                </a:lnTo>
                <a:lnTo>
                  <a:pt x="2368" y="324"/>
                </a:lnTo>
                <a:lnTo>
                  <a:pt x="2401" y="329"/>
                </a:lnTo>
                <a:lnTo>
                  <a:pt x="2434" y="340"/>
                </a:lnTo>
                <a:lnTo>
                  <a:pt x="2465" y="356"/>
                </a:lnTo>
                <a:lnTo>
                  <a:pt x="2495" y="379"/>
                </a:lnTo>
                <a:lnTo>
                  <a:pt x="2521" y="406"/>
                </a:lnTo>
                <a:lnTo>
                  <a:pt x="2543" y="437"/>
                </a:lnTo>
                <a:lnTo>
                  <a:pt x="2563" y="472"/>
                </a:lnTo>
                <a:lnTo>
                  <a:pt x="2576" y="511"/>
                </a:lnTo>
                <a:lnTo>
                  <a:pt x="2586" y="550"/>
                </a:lnTo>
                <a:lnTo>
                  <a:pt x="2590" y="593"/>
                </a:lnTo>
                <a:lnTo>
                  <a:pt x="2609" y="1034"/>
                </a:lnTo>
                <a:lnTo>
                  <a:pt x="2945" y="1192"/>
                </a:lnTo>
                <a:lnTo>
                  <a:pt x="2976" y="1211"/>
                </a:lnTo>
                <a:lnTo>
                  <a:pt x="3004" y="1234"/>
                </a:lnTo>
                <a:lnTo>
                  <a:pt x="3029" y="1262"/>
                </a:lnTo>
                <a:lnTo>
                  <a:pt x="3051" y="1294"/>
                </a:lnTo>
                <a:lnTo>
                  <a:pt x="3068" y="1330"/>
                </a:lnTo>
                <a:lnTo>
                  <a:pt x="3081" y="1370"/>
                </a:lnTo>
                <a:lnTo>
                  <a:pt x="3089" y="1411"/>
                </a:lnTo>
                <a:lnTo>
                  <a:pt x="3093" y="1453"/>
                </a:lnTo>
                <a:lnTo>
                  <a:pt x="3090" y="1495"/>
                </a:lnTo>
                <a:lnTo>
                  <a:pt x="3083" y="1536"/>
                </a:lnTo>
                <a:lnTo>
                  <a:pt x="3072" y="1575"/>
                </a:lnTo>
                <a:lnTo>
                  <a:pt x="3055" y="1613"/>
                </a:lnTo>
                <a:lnTo>
                  <a:pt x="2859" y="1983"/>
                </a:lnTo>
                <a:lnTo>
                  <a:pt x="3055" y="2353"/>
                </a:lnTo>
                <a:lnTo>
                  <a:pt x="3072" y="2390"/>
                </a:lnTo>
                <a:lnTo>
                  <a:pt x="3083" y="2430"/>
                </a:lnTo>
                <a:lnTo>
                  <a:pt x="3090" y="2471"/>
                </a:lnTo>
                <a:lnTo>
                  <a:pt x="3093" y="2512"/>
                </a:lnTo>
                <a:lnTo>
                  <a:pt x="3089" y="2554"/>
                </a:lnTo>
                <a:lnTo>
                  <a:pt x="3081" y="2595"/>
                </a:lnTo>
                <a:lnTo>
                  <a:pt x="3068" y="2635"/>
                </a:lnTo>
                <a:lnTo>
                  <a:pt x="3051" y="2671"/>
                </a:lnTo>
                <a:lnTo>
                  <a:pt x="3030" y="2704"/>
                </a:lnTo>
                <a:lnTo>
                  <a:pt x="3004" y="2731"/>
                </a:lnTo>
                <a:lnTo>
                  <a:pt x="2976" y="2755"/>
                </a:lnTo>
                <a:lnTo>
                  <a:pt x="2945" y="2774"/>
                </a:lnTo>
                <a:lnTo>
                  <a:pt x="2609" y="2931"/>
                </a:lnTo>
                <a:lnTo>
                  <a:pt x="2590" y="3373"/>
                </a:lnTo>
                <a:lnTo>
                  <a:pt x="2586" y="3415"/>
                </a:lnTo>
                <a:lnTo>
                  <a:pt x="2577" y="3455"/>
                </a:lnTo>
                <a:lnTo>
                  <a:pt x="2563" y="3493"/>
                </a:lnTo>
                <a:lnTo>
                  <a:pt x="2544" y="3528"/>
                </a:lnTo>
                <a:lnTo>
                  <a:pt x="2521" y="3559"/>
                </a:lnTo>
                <a:lnTo>
                  <a:pt x="2496" y="3587"/>
                </a:lnTo>
                <a:lnTo>
                  <a:pt x="2465" y="3609"/>
                </a:lnTo>
                <a:lnTo>
                  <a:pt x="2434" y="3625"/>
                </a:lnTo>
                <a:lnTo>
                  <a:pt x="2401" y="3637"/>
                </a:lnTo>
                <a:lnTo>
                  <a:pt x="2367" y="3642"/>
                </a:lnTo>
                <a:lnTo>
                  <a:pt x="2334" y="3639"/>
                </a:lnTo>
                <a:lnTo>
                  <a:pt x="2299" y="3632"/>
                </a:lnTo>
                <a:lnTo>
                  <a:pt x="1953" y="3518"/>
                </a:lnTo>
                <a:lnTo>
                  <a:pt x="1727" y="3861"/>
                </a:lnTo>
                <a:lnTo>
                  <a:pt x="1702" y="3892"/>
                </a:lnTo>
                <a:lnTo>
                  <a:pt x="1676" y="3918"/>
                </a:lnTo>
                <a:lnTo>
                  <a:pt x="1646" y="3938"/>
                </a:lnTo>
                <a:lnTo>
                  <a:pt x="1614" y="3954"/>
                </a:lnTo>
                <a:lnTo>
                  <a:pt x="1581" y="3963"/>
                </a:lnTo>
                <a:lnTo>
                  <a:pt x="1546" y="3967"/>
                </a:lnTo>
                <a:lnTo>
                  <a:pt x="1512" y="3963"/>
                </a:lnTo>
                <a:lnTo>
                  <a:pt x="1478" y="3954"/>
                </a:lnTo>
                <a:lnTo>
                  <a:pt x="1447" y="3938"/>
                </a:lnTo>
                <a:lnTo>
                  <a:pt x="1418" y="3918"/>
                </a:lnTo>
                <a:lnTo>
                  <a:pt x="1390" y="3892"/>
                </a:lnTo>
                <a:lnTo>
                  <a:pt x="1367" y="3861"/>
                </a:lnTo>
                <a:lnTo>
                  <a:pt x="1141" y="3518"/>
                </a:lnTo>
                <a:lnTo>
                  <a:pt x="793" y="3632"/>
                </a:lnTo>
                <a:lnTo>
                  <a:pt x="760" y="3639"/>
                </a:lnTo>
                <a:lnTo>
                  <a:pt x="725" y="3642"/>
                </a:lnTo>
                <a:lnTo>
                  <a:pt x="692" y="3637"/>
                </a:lnTo>
                <a:lnTo>
                  <a:pt x="659" y="3625"/>
                </a:lnTo>
                <a:lnTo>
                  <a:pt x="627" y="3609"/>
                </a:lnTo>
                <a:lnTo>
                  <a:pt x="598" y="3587"/>
                </a:lnTo>
                <a:lnTo>
                  <a:pt x="571" y="3559"/>
                </a:lnTo>
                <a:lnTo>
                  <a:pt x="549" y="3528"/>
                </a:lnTo>
                <a:lnTo>
                  <a:pt x="531" y="3493"/>
                </a:lnTo>
                <a:lnTo>
                  <a:pt x="517" y="3455"/>
                </a:lnTo>
                <a:lnTo>
                  <a:pt x="508" y="3415"/>
                </a:lnTo>
                <a:lnTo>
                  <a:pt x="504" y="3373"/>
                </a:lnTo>
                <a:lnTo>
                  <a:pt x="484" y="2931"/>
                </a:lnTo>
                <a:lnTo>
                  <a:pt x="149" y="2774"/>
                </a:lnTo>
                <a:lnTo>
                  <a:pt x="118" y="2755"/>
                </a:lnTo>
                <a:lnTo>
                  <a:pt x="89" y="2731"/>
                </a:lnTo>
                <a:lnTo>
                  <a:pt x="64" y="2704"/>
                </a:lnTo>
                <a:lnTo>
                  <a:pt x="43" y="2671"/>
                </a:lnTo>
                <a:lnTo>
                  <a:pt x="25" y="2635"/>
                </a:lnTo>
                <a:lnTo>
                  <a:pt x="12" y="2595"/>
                </a:lnTo>
                <a:lnTo>
                  <a:pt x="4" y="2554"/>
                </a:lnTo>
                <a:lnTo>
                  <a:pt x="1" y="2512"/>
                </a:lnTo>
                <a:lnTo>
                  <a:pt x="3" y="2471"/>
                </a:lnTo>
                <a:lnTo>
                  <a:pt x="9" y="2430"/>
                </a:lnTo>
                <a:lnTo>
                  <a:pt x="21" y="2390"/>
                </a:lnTo>
                <a:lnTo>
                  <a:pt x="37" y="2353"/>
                </a:lnTo>
                <a:lnTo>
                  <a:pt x="233" y="1983"/>
                </a:lnTo>
                <a:lnTo>
                  <a:pt x="37" y="1612"/>
                </a:lnTo>
                <a:lnTo>
                  <a:pt x="21" y="1575"/>
                </a:lnTo>
                <a:lnTo>
                  <a:pt x="9" y="1536"/>
                </a:lnTo>
                <a:lnTo>
                  <a:pt x="2" y="1495"/>
                </a:lnTo>
                <a:lnTo>
                  <a:pt x="0" y="1453"/>
                </a:lnTo>
                <a:lnTo>
                  <a:pt x="4" y="1411"/>
                </a:lnTo>
                <a:lnTo>
                  <a:pt x="12" y="1370"/>
                </a:lnTo>
                <a:lnTo>
                  <a:pt x="25" y="1330"/>
                </a:lnTo>
                <a:lnTo>
                  <a:pt x="43" y="1294"/>
                </a:lnTo>
                <a:lnTo>
                  <a:pt x="64" y="1262"/>
                </a:lnTo>
                <a:lnTo>
                  <a:pt x="89" y="1234"/>
                </a:lnTo>
                <a:lnTo>
                  <a:pt x="118" y="1211"/>
                </a:lnTo>
                <a:lnTo>
                  <a:pt x="149" y="1192"/>
                </a:lnTo>
                <a:lnTo>
                  <a:pt x="484" y="1034"/>
                </a:lnTo>
                <a:lnTo>
                  <a:pt x="504" y="593"/>
                </a:lnTo>
                <a:lnTo>
                  <a:pt x="508" y="550"/>
                </a:lnTo>
                <a:lnTo>
                  <a:pt x="517" y="511"/>
                </a:lnTo>
                <a:lnTo>
                  <a:pt x="531" y="473"/>
                </a:lnTo>
                <a:lnTo>
                  <a:pt x="549" y="437"/>
                </a:lnTo>
                <a:lnTo>
                  <a:pt x="571" y="406"/>
                </a:lnTo>
                <a:lnTo>
                  <a:pt x="598" y="379"/>
                </a:lnTo>
                <a:lnTo>
                  <a:pt x="627" y="356"/>
                </a:lnTo>
                <a:lnTo>
                  <a:pt x="659" y="340"/>
                </a:lnTo>
                <a:lnTo>
                  <a:pt x="692" y="329"/>
                </a:lnTo>
                <a:lnTo>
                  <a:pt x="725" y="324"/>
                </a:lnTo>
                <a:lnTo>
                  <a:pt x="760" y="326"/>
                </a:lnTo>
                <a:lnTo>
                  <a:pt x="793" y="334"/>
                </a:lnTo>
                <a:lnTo>
                  <a:pt x="1141" y="448"/>
                </a:lnTo>
                <a:lnTo>
                  <a:pt x="1367" y="105"/>
                </a:lnTo>
                <a:lnTo>
                  <a:pt x="1390" y="73"/>
                </a:lnTo>
                <a:lnTo>
                  <a:pt x="1418" y="47"/>
                </a:lnTo>
                <a:lnTo>
                  <a:pt x="1447" y="27"/>
                </a:lnTo>
                <a:lnTo>
                  <a:pt x="1478" y="12"/>
                </a:lnTo>
                <a:lnTo>
                  <a:pt x="1512" y="2"/>
                </a:lnTo>
                <a:lnTo>
                  <a:pt x="154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Image result for iteration icon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906" y="5444225"/>
            <a:ext cx="426642" cy="4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84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/>
      <p:bldP spid="20" grpId="0"/>
      <p:bldP spid="5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35CF-92C4-4CED-9CD0-AB9B64418BE9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5" name="Pentagon 34"/>
          <p:cNvSpPr/>
          <p:nvPr/>
        </p:nvSpPr>
        <p:spPr>
          <a:xfrm>
            <a:off x="2013850" y="1159757"/>
            <a:ext cx="7058814" cy="1023851"/>
          </a:xfrm>
          <a:prstGeom prst="homePlate">
            <a:avLst>
              <a:gd name="adj" fmla="val 3887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 </a:t>
            </a:r>
          </a:p>
          <a:p>
            <a:pPr marL="1971675" marR="0" lvl="0" indent="-357188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14488" algn="l"/>
              </a:tabLst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     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 </a:t>
            </a:r>
            <a:r>
              <a:rPr lang="en-US" kern="0" noProof="0" dirty="0">
                <a:solidFill>
                  <a:prstClr val="white"/>
                </a:solidFill>
                <a:latin typeface="Calibri" panose="020F0502020204030204"/>
                <a:cs typeface="Arial" pitchFamily="34" charset="0"/>
              </a:rPr>
              <a:t>Consequences are described on a qualitative basis </a:t>
            </a:r>
          </a:p>
          <a:p>
            <a:pPr marL="1614488"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14488" algn="l"/>
              </a:tabLst>
              <a:defRPr/>
            </a:pPr>
            <a:r>
              <a:rPr lang="en-US" kern="0" noProof="0" dirty="0">
                <a:solidFill>
                  <a:prstClr val="white"/>
                </a:solidFill>
                <a:latin typeface="Calibri" panose="020F0502020204030204"/>
                <a:cs typeface="Arial" pitchFamily="34" charset="0"/>
              </a:rPr>
              <a:t>(e.g. egress possible, compartments doors open/close)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249633" y="1159758"/>
            <a:ext cx="2797073" cy="1020725"/>
            <a:chOff x="2212899" y="765544"/>
            <a:chExt cx="2641431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7" name="Group 36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40" name="Chevron 39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8" name="Pentagon 37"/>
            <p:cNvSpPr/>
            <p:nvPr/>
          </p:nvSpPr>
          <p:spPr>
            <a:xfrm>
              <a:off x="2658139" y="765544"/>
              <a:ext cx="2196191" cy="744279"/>
            </a:xfrm>
            <a:prstGeom prst="homePlate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Qualitative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9" name="Right Triangle 38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A5A5A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2" name="Pentagon 41"/>
          <p:cNvSpPr/>
          <p:nvPr/>
        </p:nvSpPr>
        <p:spPr>
          <a:xfrm>
            <a:off x="2013851" y="2323526"/>
            <a:ext cx="7546798" cy="1015644"/>
          </a:xfrm>
          <a:prstGeom prst="homePlate">
            <a:avLst>
              <a:gd name="adj" fmla="val 37496"/>
            </a:avLst>
          </a:prstGeom>
          <a:solidFill>
            <a:srgbClr val="E35A3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rtlCol="0" anchor="ctr"/>
          <a:lstStyle/>
          <a:p>
            <a:pPr marL="2152650" lvl="0" algn="ctr"/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Same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itchFamily="34" charset="0"/>
              </a:rPr>
              <a:t> as 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  <a:cs typeface="Arial" pitchFamily="34" charset="0"/>
              </a:rPr>
              <a:t>above but consequences are quantified </a:t>
            </a:r>
          </a:p>
          <a:p>
            <a:pPr marL="2152650" lvl="0" algn="ctr"/>
            <a:r>
              <a:rPr lang="en-GB" kern="0" dirty="0">
                <a:solidFill>
                  <a:prstClr val="white"/>
                </a:solidFill>
                <a:latin typeface="Calibri" panose="020F0502020204030204"/>
                <a:cs typeface="Arial" pitchFamily="34" charset="0"/>
              </a:rPr>
              <a:t>(e.g. smoke/He propagation, damage to equipment, etc.)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249633" y="2320986"/>
            <a:ext cx="2868410" cy="1020725"/>
            <a:chOff x="2212899" y="765544"/>
            <a:chExt cx="2167715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44" name="Group 43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47" name="Chevron 46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E35A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5" name="Pentagon 44"/>
            <p:cNvSpPr/>
            <p:nvPr/>
          </p:nvSpPr>
          <p:spPr>
            <a:xfrm>
              <a:off x="2658139" y="765544"/>
              <a:ext cx="1722475" cy="744279"/>
            </a:xfrm>
            <a:prstGeom prst="homePlate">
              <a:avLst/>
            </a:prstGeom>
            <a:solidFill>
              <a:srgbClr val="E35A3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Quantitative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6" name="Right Triangle 45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E35A3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9" name="Pentagon 48"/>
          <p:cNvSpPr/>
          <p:nvPr/>
        </p:nvSpPr>
        <p:spPr>
          <a:xfrm>
            <a:off x="2013849" y="3481155"/>
            <a:ext cx="7998060" cy="1016590"/>
          </a:xfrm>
          <a:prstGeom prst="homePlate">
            <a:avLst>
              <a:gd name="adj" fmla="val 33135"/>
            </a:avLst>
          </a:prstGeom>
          <a:solidFill>
            <a:srgbClr val="3081AC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2062163" lvl="0" algn="ctr"/>
            <a:r>
              <a:rPr lang="en-GB" kern="0" dirty="0">
                <a:solidFill>
                  <a:prstClr val="white"/>
                </a:solidFill>
                <a:latin typeface="Calibri" panose="020F0502020204030204"/>
                <a:cs typeface="Arial" pitchFamily="34" charset="0"/>
              </a:rPr>
              <a:t>Consequences and probabilities of scenarios are quantified and their combination evaluated in a risk matrix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249633" y="3479088"/>
            <a:ext cx="2868410" cy="1020725"/>
            <a:chOff x="2212899" y="765544"/>
            <a:chExt cx="2868410" cy="10207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1" name="Group 50"/>
            <p:cNvGrpSpPr/>
            <p:nvPr/>
          </p:nvGrpSpPr>
          <p:grpSpPr>
            <a:xfrm>
              <a:off x="2212899" y="1041990"/>
              <a:ext cx="764217" cy="744279"/>
              <a:chOff x="1403495" y="1100469"/>
              <a:chExt cx="764217" cy="818707"/>
            </a:xfrm>
          </p:grpSpPr>
          <p:sp>
            <p:nvSpPr>
              <p:cNvPr id="54" name="Chevron 53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3081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2" name="Pentagon 51"/>
            <p:cNvSpPr/>
            <p:nvPr/>
          </p:nvSpPr>
          <p:spPr>
            <a:xfrm>
              <a:off x="2658139" y="765544"/>
              <a:ext cx="2423170" cy="744279"/>
            </a:xfrm>
            <a:prstGeom prst="homePlate">
              <a:avLst/>
            </a:prstGeom>
            <a:solidFill>
              <a:srgbClr val="3081AC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Probabilistic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Right Triangle 52"/>
            <p:cNvSpPr/>
            <p:nvPr/>
          </p:nvSpPr>
          <p:spPr>
            <a:xfrm rot="10800000">
              <a:off x="2658137" y="1509823"/>
              <a:ext cx="318979" cy="276446"/>
            </a:xfrm>
            <a:prstGeom prst="rtTriangle">
              <a:avLst/>
            </a:prstGeom>
            <a:solidFill>
              <a:srgbClr val="3081A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6" name="Pentagon 55"/>
          <p:cNvSpPr/>
          <p:nvPr/>
        </p:nvSpPr>
        <p:spPr>
          <a:xfrm>
            <a:off x="2013849" y="4639074"/>
            <a:ext cx="8591827" cy="1019333"/>
          </a:xfrm>
          <a:prstGeom prst="homePlate">
            <a:avLst>
              <a:gd name="adj" fmla="val 32777"/>
            </a:avLst>
          </a:prstGeom>
          <a:solidFill>
            <a:srgbClr val="ECB448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2062163" lvl="0" algn="ctr"/>
            <a:r>
              <a:rPr lang="en-GB" kern="0" dirty="0">
                <a:solidFill>
                  <a:schemeClr val="bg1"/>
                </a:solidFill>
                <a:latin typeface="Calibri" panose="020F0502020204030204"/>
                <a:cs typeface="Arial" pitchFamily="34" charset="0"/>
              </a:rPr>
              <a:t>Every scenario is evaluated through risk profiles and other risk indicators.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249633" y="4637191"/>
            <a:ext cx="2868410" cy="1023099"/>
            <a:chOff x="1202806" y="4619845"/>
            <a:chExt cx="2167715" cy="102309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8" name="Group 57"/>
            <p:cNvGrpSpPr/>
            <p:nvPr/>
          </p:nvGrpSpPr>
          <p:grpSpPr>
            <a:xfrm>
              <a:off x="1202806" y="4896291"/>
              <a:ext cx="764217" cy="744279"/>
              <a:chOff x="1403495" y="1100469"/>
              <a:chExt cx="764217" cy="818707"/>
            </a:xfrm>
          </p:grpSpPr>
          <p:sp>
            <p:nvSpPr>
              <p:cNvPr id="61" name="Chevron 60"/>
              <p:cNvSpPr/>
              <p:nvPr/>
            </p:nvSpPr>
            <p:spPr>
              <a:xfrm flipV="1">
                <a:off x="1403495" y="1100469"/>
                <a:ext cx="627321" cy="818707"/>
              </a:xfrm>
              <a:prstGeom prst="chevron">
                <a:avLst>
                  <a:gd name="adj" fmla="val 39830"/>
                </a:avLst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767661" y="1100469"/>
                <a:ext cx="400051" cy="818707"/>
              </a:xfrm>
              <a:prstGeom prst="rect">
                <a:avLst/>
              </a:prstGeom>
              <a:solidFill>
                <a:srgbClr val="ECB448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9" name="Pentagon 58"/>
            <p:cNvSpPr/>
            <p:nvPr/>
          </p:nvSpPr>
          <p:spPr>
            <a:xfrm>
              <a:off x="1648046" y="4619845"/>
              <a:ext cx="1722475" cy="744279"/>
            </a:xfrm>
            <a:prstGeom prst="homePlate">
              <a:avLst/>
            </a:prstGeom>
            <a:solidFill>
              <a:srgbClr val="ECB448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/>
              <a:r>
                <a:rPr lang="en-US" sz="2400" kern="0" dirty="0">
                  <a:solidFill>
                    <a:prstClr val="white"/>
                  </a:solidFill>
                  <a:latin typeface="Calibri" panose="020F0502020204030204"/>
                  <a:cs typeface="Arial" panose="020B0604020202020204" pitchFamily="34" charset="0"/>
                </a:rPr>
                <a:t>Full Probabilistic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cs typeface="Arial" panose="020B0604020202020204" pitchFamily="34" charset="0"/>
              </a:endParaRPr>
            </a:p>
          </p:txBody>
        </p:sp>
        <p:sp>
          <p:nvSpPr>
            <p:cNvPr id="60" name="Right Triangle 59"/>
            <p:cNvSpPr/>
            <p:nvPr/>
          </p:nvSpPr>
          <p:spPr>
            <a:xfrm rot="10800000">
              <a:off x="1648043" y="5366498"/>
              <a:ext cx="318979" cy="276446"/>
            </a:xfrm>
            <a:prstGeom prst="rtTriangle">
              <a:avLst/>
            </a:prstGeom>
            <a:solidFill>
              <a:srgbClr val="ECB44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 rot="5400000">
            <a:off x="10721785" y="2115625"/>
            <a:ext cx="2077757" cy="36933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CDR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 rot="5400000">
            <a:off x="10631886" y="4425943"/>
            <a:ext cx="226303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TDR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 rot="16200000">
            <a:off x="-316137" y="4448879"/>
            <a:ext cx="205349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Probabilistic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 rot="16200000">
            <a:off x="-316137" y="2205701"/>
            <a:ext cx="205349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kern="0" dirty="0">
                <a:cs typeface="Arial" pitchFamily="34" charset="0"/>
              </a:rPr>
              <a:t>Deterministic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 animBg="1"/>
      <p:bldP spid="49" grpId="0" animBg="1"/>
      <p:bldP spid="56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897966"/>
            <a:ext cx="10969139" cy="1221750"/>
          </a:xfrm>
        </p:spPr>
        <p:txBody>
          <a:bodyPr>
            <a:normAutofit fontScale="90000"/>
          </a:bodyPr>
          <a:lstStyle/>
          <a:p>
            <a:r>
              <a:rPr lang="en-GB" sz="5400" dirty="0"/>
              <a:t>Performance Based Safety Design and results on Cryogenic hazards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793749" y="4335889"/>
            <a:ext cx="10706101" cy="40167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u="sng" dirty="0"/>
              <a:t>André Henriques</a:t>
            </a:r>
            <a:r>
              <a:rPr lang="en-US" sz="1600" dirty="0"/>
              <a:t>, Saverio La Mendola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2741" y="52979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i="1" dirty="0"/>
              <a:t>FCC Week 2018 </a:t>
            </a:r>
          </a:p>
          <a:p>
            <a:pPr algn="r"/>
            <a:r>
              <a:rPr lang="en-US" i="1" dirty="0"/>
              <a:t>Amsterdam, NL</a:t>
            </a:r>
          </a:p>
        </p:txBody>
      </p:sp>
      <p:pic>
        <p:nvPicPr>
          <p:cNvPr id="12" name="Picture 11" descr="G:\Departments\Safety\Groups\DI\DGS-DI\LOGO\Logo-label_HS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54" y="4959763"/>
            <a:ext cx="295529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12" y="4094925"/>
            <a:ext cx="2902211" cy="128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3EA4621-9A59-4DD3-A28E-4571AC9058DD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168AE54-0E7B-E54F-9C38-01C06F3C8BAF}"/>
              </a:ext>
            </a:extLst>
          </p:cNvPr>
          <p:cNvSpPr txBox="1">
            <a:spLocks/>
          </p:cNvSpPr>
          <p:nvPr/>
        </p:nvSpPr>
        <p:spPr>
          <a:xfrm>
            <a:off x="872638" y="5538954"/>
            <a:ext cx="10706101" cy="40167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Thanks to the FCC I&amp;O WG members</a:t>
            </a:r>
          </a:p>
        </p:txBody>
      </p:sp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3402-2B00-4F14-8686-57DA91B569D0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98703" y="1587620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Accidental Scenarios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6247" y="2535055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Trial Design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354924" y="3619847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Evaluation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62462" y="4630806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ln w="19050">
                  <a:noFill/>
                </a:ln>
                <a:solidFill>
                  <a:schemeClr val="tx1"/>
                </a:solidFill>
              </a:rPr>
              <a:t>Meets Objectives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8" idx="3"/>
            <a:endCxn id="9" idx="1"/>
          </p:cNvCxnSpPr>
          <p:nvPr/>
        </p:nvCxnSpPr>
        <p:spPr>
          <a:xfrm flipV="1">
            <a:off x="3101026" y="1874699"/>
            <a:ext cx="1497677" cy="17643"/>
          </a:xfrm>
          <a:prstGeom prst="curvedConnector3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9" idx="3"/>
            <a:endCxn id="10" idx="0"/>
          </p:cNvCxnSpPr>
          <p:nvPr/>
        </p:nvCxnSpPr>
        <p:spPr>
          <a:xfrm>
            <a:off x="6126247" y="1874699"/>
            <a:ext cx="763772" cy="660356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10" idx="2"/>
            <a:endCxn id="11" idx="3"/>
          </p:cNvCxnSpPr>
          <p:nvPr/>
        </p:nvCxnSpPr>
        <p:spPr>
          <a:xfrm rot="5400000">
            <a:off x="5487388" y="2504294"/>
            <a:ext cx="797713" cy="2007551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1" idx="0"/>
            <a:endCxn id="10" idx="1"/>
          </p:cNvCxnSpPr>
          <p:nvPr/>
        </p:nvCxnSpPr>
        <p:spPr>
          <a:xfrm rot="5400000" flipH="1" flipV="1">
            <a:off x="4723615" y="2217216"/>
            <a:ext cx="797713" cy="2007551"/>
          </a:xfrm>
          <a:prstGeom prst="curvedConnector2">
            <a:avLst/>
          </a:prstGeom>
          <a:ln w="38100">
            <a:solidFill>
              <a:srgbClr val="FF3300"/>
            </a:solidFill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1" idx="2"/>
            <a:endCxn id="12" idx="0"/>
          </p:cNvCxnSpPr>
          <p:nvPr/>
        </p:nvCxnSpPr>
        <p:spPr>
          <a:xfrm rot="16200000" flipH="1">
            <a:off x="3904065" y="4408636"/>
            <a:ext cx="436801" cy="7538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35025" y="2234110"/>
            <a:ext cx="132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New trial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3718" y="2972271"/>
            <a:ext cx="132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Additional measures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ln>
            <a:prstDash val="dashDot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23" name="Diagram 22"/>
          <p:cNvGraphicFramePr/>
          <p:nvPr>
            <p:extLst/>
          </p:nvPr>
        </p:nvGraphicFramePr>
        <p:xfrm>
          <a:off x="7623925" y="1290536"/>
          <a:ext cx="4568075" cy="4876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22"/>
          <p:cNvGrpSpPr>
            <a:grpSpLocks noChangeAspect="1"/>
          </p:cNvGrpSpPr>
          <p:nvPr/>
        </p:nvGrpSpPr>
        <p:grpSpPr bwMode="auto">
          <a:xfrm>
            <a:off x="8480932" y="3152266"/>
            <a:ext cx="336217" cy="337864"/>
            <a:chOff x="-388" y="78"/>
            <a:chExt cx="817" cy="821"/>
          </a:xfrm>
          <a:solidFill>
            <a:schemeClr val="accent3"/>
          </a:solidFill>
        </p:grpSpPr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oup 20"/>
          <p:cNvGrpSpPr>
            <a:grpSpLocks noChangeAspect="1"/>
          </p:cNvGrpSpPr>
          <p:nvPr/>
        </p:nvGrpSpPr>
        <p:grpSpPr bwMode="auto">
          <a:xfrm>
            <a:off x="8481473" y="3906926"/>
            <a:ext cx="368687" cy="401378"/>
            <a:chOff x="5510" y="341"/>
            <a:chExt cx="203" cy="221"/>
          </a:xfrm>
          <a:solidFill>
            <a:schemeClr val="accent3"/>
          </a:solidFill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sp>
        <p:nvSpPr>
          <p:cNvPr id="52" name="Freeform 26"/>
          <p:cNvSpPr>
            <a:spLocks noEditPoints="1"/>
          </p:cNvSpPr>
          <p:nvPr/>
        </p:nvSpPr>
        <p:spPr bwMode="auto">
          <a:xfrm>
            <a:off x="8211969" y="4671606"/>
            <a:ext cx="457541" cy="461893"/>
          </a:xfrm>
          <a:custGeom>
            <a:avLst/>
            <a:gdLst>
              <a:gd name="T0" fmla="*/ 2098 w 3093"/>
              <a:gd name="T1" fmla="*/ 2043 h 3967"/>
              <a:gd name="T2" fmla="*/ 2204 w 3093"/>
              <a:gd name="T3" fmla="*/ 1780 h 3967"/>
              <a:gd name="T4" fmla="*/ 2184 w 3093"/>
              <a:gd name="T5" fmla="*/ 1940 h 3967"/>
              <a:gd name="T6" fmla="*/ 2311 w 3093"/>
              <a:gd name="T7" fmla="*/ 2409 h 3967"/>
              <a:gd name="T8" fmla="*/ 2359 w 3093"/>
              <a:gd name="T9" fmla="*/ 2006 h 3967"/>
              <a:gd name="T10" fmla="*/ 2296 w 3093"/>
              <a:gd name="T11" fmla="*/ 2107 h 3967"/>
              <a:gd name="T12" fmla="*/ 2184 w 3093"/>
              <a:gd name="T13" fmla="*/ 1557 h 3967"/>
              <a:gd name="T14" fmla="*/ 1947 w 3093"/>
              <a:gd name="T15" fmla="*/ 2135 h 3967"/>
              <a:gd name="T16" fmla="*/ 1930 w 3093"/>
              <a:gd name="T17" fmla="*/ 2092 h 3967"/>
              <a:gd name="T18" fmla="*/ 1984 w 3093"/>
              <a:gd name="T19" fmla="*/ 1557 h 3967"/>
              <a:gd name="T20" fmla="*/ 1544 w 3093"/>
              <a:gd name="T21" fmla="*/ 2409 h 3967"/>
              <a:gd name="T22" fmla="*/ 1603 w 3093"/>
              <a:gd name="T23" fmla="*/ 2049 h 3967"/>
              <a:gd name="T24" fmla="*/ 1701 w 3093"/>
              <a:gd name="T25" fmla="*/ 1715 h 3967"/>
              <a:gd name="T26" fmla="*/ 392 w 3093"/>
              <a:gd name="T27" fmla="*/ 2409 h 3967"/>
              <a:gd name="T28" fmla="*/ 638 w 3093"/>
              <a:gd name="T29" fmla="*/ 1994 h 3967"/>
              <a:gd name="T30" fmla="*/ 689 w 3093"/>
              <a:gd name="T31" fmla="*/ 1780 h 3967"/>
              <a:gd name="T32" fmla="*/ 735 w 3093"/>
              <a:gd name="T33" fmla="*/ 2080 h 3967"/>
              <a:gd name="T34" fmla="*/ 1033 w 3093"/>
              <a:gd name="T35" fmla="*/ 1557 h 3967"/>
              <a:gd name="T36" fmla="*/ 911 w 3093"/>
              <a:gd name="T37" fmla="*/ 2076 h 3967"/>
              <a:gd name="T38" fmla="*/ 877 w 3093"/>
              <a:gd name="T39" fmla="*/ 2013 h 3967"/>
              <a:gd name="T40" fmla="*/ 603 w 3093"/>
              <a:gd name="T41" fmla="*/ 1557 h 3967"/>
              <a:gd name="T42" fmla="*/ 1647 w 3093"/>
              <a:gd name="T43" fmla="*/ 27 h 3967"/>
              <a:gd name="T44" fmla="*/ 1953 w 3093"/>
              <a:gd name="T45" fmla="*/ 448 h 3967"/>
              <a:gd name="T46" fmla="*/ 2401 w 3093"/>
              <a:gd name="T47" fmla="*/ 329 h 3967"/>
              <a:gd name="T48" fmla="*/ 2521 w 3093"/>
              <a:gd name="T49" fmla="*/ 406 h 3967"/>
              <a:gd name="T50" fmla="*/ 2586 w 3093"/>
              <a:gd name="T51" fmla="*/ 550 h 3967"/>
              <a:gd name="T52" fmla="*/ 2976 w 3093"/>
              <a:gd name="T53" fmla="*/ 1211 h 3967"/>
              <a:gd name="T54" fmla="*/ 3068 w 3093"/>
              <a:gd name="T55" fmla="*/ 1330 h 3967"/>
              <a:gd name="T56" fmla="*/ 3090 w 3093"/>
              <a:gd name="T57" fmla="*/ 1495 h 3967"/>
              <a:gd name="T58" fmla="*/ 2859 w 3093"/>
              <a:gd name="T59" fmla="*/ 1983 h 3967"/>
              <a:gd name="T60" fmla="*/ 3090 w 3093"/>
              <a:gd name="T61" fmla="*/ 2471 h 3967"/>
              <a:gd name="T62" fmla="*/ 3068 w 3093"/>
              <a:gd name="T63" fmla="*/ 2635 h 3967"/>
              <a:gd name="T64" fmla="*/ 2976 w 3093"/>
              <a:gd name="T65" fmla="*/ 2755 h 3967"/>
              <a:gd name="T66" fmla="*/ 2586 w 3093"/>
              <a:gd name="T67" fmla="*/ 3415 h 3967"/>
              <a:gd name="T68" fmla="*/ 2521 w 3093"/>
              <a:gd name="T69" fmla="*/ 3559 h 3967"/>
              <a:gd name="T70" fmla="*/ 2401 w 3093"/>
              <a:gd name="T71" fmla="*/ 3637 h 3967"/>
              <a:gd name="T72" fmla="*/ 1953 w 3093"/>
              <a:gd name="T73" fmla="*/ 3518 h 3967"/>
              <a:gd name="T74" fmla="*/ 1646 w 3093"/>
              <a:gd name="T75" fmla="*/ 3938 h 3967"/>
              <a:gd name="T76" fmla="*/ 1512 w 3093"/>
              <a:gd name="T77" fmla="*/ 3963 h 3967"/>
              <a:gd name="T78" fmla="*/ 1390 w 3093"/>
              <a:gd name="T79" fmla="*/ 3892 h 3967"/>
              <a:gd name="T80" fmla="*/ 760 w 3093"/>
              <a:gd name="T81" fmla="*/ 3639 h 3967"/>
              <a:gd name="T82" fmla="*/ 627 w 3093"/>
              <a:gd name="T83" fmla="*/ 3609 h 3967"/>
              <a:gd name="T84" fmla="*/ 531 w 3093"/>
              <a:gd name="T85" fmla="*/ 3493 h 3967"/>
              <a:gd name="T86" fmla="*/ 484 w 3093"/>
              <a:gd name="T87" fmla="*/ 2931 h 3967"/>
              <a:gd name="T88" fmla="*/ 64 w 3093"/>
              <a:gd name="T89" fmla="*/ 2704 h 3967"/>
              <a:gd name="T90" fmla="*/ 4 w 3093"/>
              <a:gd name="T91" fmla="*/ 2554 h 3967"/>
              <a:gd name="T92" fmla="*/ 21 w 3093"/>
              <a:gd name="T93" fmla="*/ 2390 h 3967"/>
              <a:gd name="T94" fmla="*/ 21 w 3093"/>
              <a:gd name="T95" fmla="*/ 1575 h 3967"/>
              <a:gd name="T96" fmla="*/ 4 w 3093"/>
              <a:gd name="T97" fmla="*/ 1411 h 3967"/>
              <a:gd name="T98" fmla="*/ 64 w 3093"/>
              <a:gd name="T99" fmla="*/ 1262 h 3967"/>
              <a:gd name="T100" fmla="*/ 484 w 3093"/>
              <a:gd name="T101" fmla="*/ 1034 h 3967"/>
              <a:gd name="T102" fmla="*/ 531 w 3093"/>
              <a:gd name="T103" fmla="*/ 473 h 3967"/>
              <a:gd name="T104" fmla="*/ 627 w 3093"/>
              <a:gd name="T105" fmla="*/ 356 h 3967"/>
              <a:gd name="T106" fmla="*/ 760 w 3093"/>
              <a:gd name="T107" fmla="*/ 326 h 3967"/>
              <a:gd name="T108" fmla="*/ 1390 w 3093"/>
              <a:gd name="T109" fmla="*/ 73 h 3967"/>
              <a:gd name="T110" fmla="*/ 1512 w 3093"/>
              <a:gd name="T111" fmla="*/ 2 h 3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93" h="3967">
                <a:moveTo>
                  <a:pt x="1817" y="1557"/>
                </a:moveTo>
                <a:lnTo>
                  <a:pt x="1771" y="2409"/>
                </a:lnTo>
                <a:lnTo>
                  <a:pt x="1942" y="2409"/>
                </a:lnTo>
                <a:lnTo>
                  <a:pt x="2098" y="2043"/>
                </a:lnTo>
                <a:lnTo>
                  <a:pt x="2126" y="1979"/>
                </a:lnTo>
                <a:lnTo>
                  <a:pt x="2152" y="1914"/>
                </a:lnTo>
                <a:lnTo>
                  <a:pt x="2178" y="1848"/>
                </a:lnTo>
                <a:lnTo>
                  <a:pt x="2204" y="1780"/>
                </a:lnTo>
                <a:lnTo>
                  <a:pt x="2206" y="1780"/>
                </a:lnTo>
                <a:lnTo>
                  <a:pt x="2197" y="1836"/>
                </a:lnTo>
                <a:lnTo>
                  <a:pt x="2190" y="1889"/>
                </a:lnTo>
                <a:lnTo>
                  <a:pt x="2184" y="1940"/>
                </a:lnTo>
                <a:lnTo>
                  <a:pt x="2179" y="1991"/>
                </a:lnTo>
                <a:lnTo>
                  <a:pt x="2173" y="2043"/>
                </a:lnTo>
                <a:lnTo>
                  <a:pt x="2142" y="2409"/>
                </a:lnTo>
                <a:lnTo>
                  <a:pt x="2311" y="2409"/>
                </a:lnTo>
                <a:lnTo>
                  <a:pt x="2700" y="1557"/>
                </a:lnTo>
                <a:lnTo>
                  <a:pt x="2541" y="1557"/>
                </a:lnTo>
                <a:lnTo>
                  <a:pt x="2398" y="1906"/>
                </a:lnTo>
                <a:lnTo>
                  <a:pt x="2359" y="2006"/>
                </a:lnTo>
                <a:lnTo>
                  <a:pt x="2321" y="2105"/>
                </a:lnTo>
                <a:lnTo>
                  <a:pt x="2286" y="2202"/>
                </a:lnTo>
                <a:lnTo>
                  <a:pt x="2283" y="2202"/>
                </a:lnTo>
                <a:lnTo>
                  <a:pt x="2296" y="2107"/>
                </a:lnTo>
                <a:lnTo>
                  <a:pt x="2307" y="2014"/>
                </a:lnTo>
                <a:lnTo>
                  <a:pt x="2317" y="1915"/>
                </a:lnTo>
                <a:lnTo>
                  <a:pt x="2350" y="1557"/>
                </a:lnTo>
                <a:lnTo>
                  <a:pt x="2184" y="1557"/>
                </a:lnTo>
                <a:lnTo>
                  <a:pt x="2039" y="1906"/>
                </a:lnTo>
                <a:lnTo>
                  <a:pt x="2006" y="1984"/>
                </a:lnTo>
                <a:lnTo>
                  <a:pt x="1976" y="2060"/>
                </a:lnTo>
                <a:lnTo>
                  <a:pt x="1947" y="2135"/>
                </a:lnTo>
                <a:lnTo>
                  <a:pt x="1920" y="2206"/>
                </a:lnTo>
                <a:lnTo>
                  <a:pt x="1917" y="2206"/>
                </a:lnTo>
                <a:lnTo>
                  <a:pt x="1924" y="2151"/>
                </a:lnTo>
                <a:lnTo>
                  <a:pt x="1930" y="2092"/>
                </a:lnTo>
                <a:lnTo>
                  <a:pt x="1937" y="2031"/>
                </a:lnTo>
                <a:lnTo>
                  <a:pt x="1943" y="1970"/>
                </a:lnTo>
                <a:lnTo>
                  <a:pt x="1950" y="1908"/>
                </a:lnTo>
                <a:lnTo>
                  <a:pt x="1984" y="1557"/>
                </a:lnTo>
                <a:lnTo>
                  <a:pt x="1817" y="1557"/>
                </a:lnTo>
                <a:close/>
                <a:moveTo>
                  <a:pt x="1312" y="1557"/>
                </a:moveTo>
                <a:lnTo>
                  <a:pt x="1102" y="2409"/>
                </a:lnTo>
                <a:lnTo>
                  <a:pt x="1544" y="2409"/>
                </a:lnTo>
                <a:lnTo>
                  <a:pt x="1584" y="2251"/>
                </a:lnTo>
                <a:lnTo>
                  <a:pt x="1299" y="2251"/>
                </a:lnTo>
                <a:lnTo>
                  <a:pt x="1349" y="2049"/>
                </a:lnTo>
                <a:lnTo>
                  <a:pt x="1603" y="2049"/>
                </a:lnTo>
                <a:lnTo>
                  <a:pt x="1643" y="1892"/>
                </a:lnTo>
                <a:lnTo>
                  <a:pt x="1387" y="1892"/>
                </a:lnTo>
                <a:lnTo>
                  <a:pt x="1431" y="1715"/>
                </a:lnTo>
                <a:lnTo>
                  <a:pt x="1701" y="1715"/>
                </a:lnTo>
                <a:lnTo>
                  <a:pt x="1740" y="1557"/>
                </a:lnTo>
                <a:lnTo>
                  <a:pt x="1312" y="1557"/>
                </a:lnTo>
                <a:close/>
                <a:moveTo>
                  <a:pt x="603" y="1557"/>
                </a:moveTo>
                <a:lnTo>
                  <a:pt x="392" y="2409"/>
                </a:lnTo>
                <a:lnTo>
                  <a:pt x="536" y="2409"/>
                </a:lnTo>
                <a:lnTo>
                  <a:pt x="600" y="2152"/>
                </a:lnTo>
                <a:lnTo>
                  <a:pt x="619" y="2071"/>
                </a:lnTo>
                <a:lnTo>
                  <a:pt x="638" y="1994"/>
                </a:lnTo>
                <a:lnTo>
                  <a:pt x="655" y="1920"/>
                </a:lnTo>
                <a:lnTo>
                  <a:pt x="671" y="1849"/>
                </a:lnTo>
                <a:lnTo>
                  <a:pt x="685" y="1781"/>
                </a:lnTo>
                <a:lnTo>
                  <a:pt x="689" y="1780"/>
                </a:lnTo>
                <a:lnTo>
                  <a:pt x="697" y="1856"/>
                </a:lnTo>
                <a:lnTo>
                  <a:pt x="708" y="1933"/>
                </a:lnTo>
                <a:lnTo>
                  <a:pt x="720" y="2009"/>
                </a:lnTo>
                <a:lnTo>
                  <a:pt x="735" y="2080"/>
                </a:lnTo>
                <a:lnTo>
                  <a:pt x="801" y="2409"/>
                </a:lnTo>
                <a:lnTo>
                  <a:pt x="967" y="2409"/>
                </a:lnTo>
                <a:lnTo>
                  <a:pt x="1176" y="1557"/>
                </a:lnTo>
                <a:lnTo>
                  <a:pt x="1033" y="1557"/>
                </a:lnTo>
                <a:lnTo>
                  <a:pt x="971" y="1806"/>
                </a:lnTo>
                <a:lnTo>
                  <a:pt x="948" y="1899"/>
                </a:lnTo>
                <a:lnTo>
                  <a:pt x="929" y="1989"/>
                </a:lnTo>
                <a:lnTo>
                  <a:pt x="911" y="2076"/>
                </a:lnTo>
                <a:lnTo>
                  <a:pt x="897" y="2161"/>
                </a:lnTo>
                <a:lnTo>
                  <a:pt x="894" y="2161"/>
                </a:lnTo>
                <a:lnTo>
                  <a:pt x="887" y="2087"/>
                </a:lnTo>
                <a:lnTo>
                  <a:pt x="877" y="2013"/>
                </a:lnTo>
                <a:lnTo>
                  <a:pt x="865" y="1939"/>
                </a:lnTo>
                <a:lnTo>
                  <a:pt x="852" y="1869"/>
                </a:lnTo>
                <a:lnTo>
                  <a:pt x="786" y="1557"/>
                </a:lnTo>
                <a:lnTo>
                  <a:pt x="603" y="1557"/>
                </a:lnTo>
                <a:close/>
                <a:moveTo>
                  <a:pt x="1546" y="0"/>
                </a:moveTo>
                <a:lnTo>
                  <a:pt x="1581" y="2"/>
                </a:lnTo>
                <a:lnTo>
                  <a:pt x="1614" y="12"/>
                </a:lnTo>
                <a:lnTo>
                  <a:pt x="1647" y="27"/>
                </a:lnTo>
                <a:lnTo>
                  <a:pt x="1676" y="47"/>
                </a:lnTo>
                <a:lnTo>
                  <a:pt x="1702" y="73"/>
                </a:lnTo>
                <a:lnTo>
                  <a:pt x="1726" y="105"/>
                </a:lnTo>
                <a:lnTo>
                  <a:pt x="1953" y="448"/>
                </a:lnTo>
                <a:lnTo>
                  <a:pt x="2299" y="334"/>
                </a:lnTo>
                <a:lnTo>
                  <a:pt x="2334" y="326"/>
                </a:lnTo>
                <a:lnTo>
                  <a:pt x="2368" y="324"/>
                </a:lnTo>
                <a:lnTo>
                  <a:pt x="2401" y="329"/>
                </a:lnTo>
                <a:lnTo>
                  <a:pt x="2434" y="340"/>
                </a:lnTo>
                <a:lnTo>
                  <a:pt x="2465" y="356"/>
                </a:lnTo>
                <a:lnTo>
                  <a:pt x="2495" y="379"/>
                </a:lnTo>
                <a:lnTo>
                  <a:pt x="2521" y="406"/>
                </a:lnTo>
                <a:lnTo>
                  <a:pt x="2543" y="437"/>
                </a:lnTo>
                <a:lnTo>
                  <a:pt x="2563" y="472"/>
                </a:lnTo>
                <a:lnTo>
                  <a:pt x="2576" y="511"/>
                </a:lnTo>
                <a:lnTo>
                  <a:pt x="2586" y="550"/>
                </a:lnTo>
                <a:lnTo>
                  <a:pt x="2590" y="593"/>
                </a:lnTo>
                <a:lnTo>
                  <a:pt x="2609" y="1034"/>
                </a:lnTo>
                <a:lnTo>
                  <a:pt x="2945" y="1192"/>
                </a:lnTo>
                <a:lnTo>
                  <a:pt x="2976" y="1211"/>
                </a:lnTo>
                <a:lnTo>
                  <a:pt x="3004" y="1234"/>
                </a:lnTo>
                <a:lnTo>
                  <a:pt x="3029" y="1262"/>
                </a:lnTo>
                <a:lnTo>
                  <a:pt x="3051" y="1294"/>
                </a:lnTo>
                <a:lnTo>
                  <a:pt x="3068" y="1330"/>
                </a:lnTo>
                <a:lnTo>
                  <a:pt x="3081" y="1370"/>
                </a:lnTo>
                <a:lnTo>
                  <a:pt x="3089" y="1411"/>
                </a:lnTo>
                <a:lnTo>
                  <a:pt x="3093" y="1453"/>
                </a:lnTo>
                <a:lnTo>
                  <a:pt x="3090" y="1495"/>
                </a:lnTo>
                <a:lnTo>
                  <a:pt x="3083" y="1536"/>
                </a:lnTo>
                <a:lnTo>
                  <a:pt x="3072" y="1575"/>
                </a:lnTo>
                <a:lnTo>
                  <a:pt x="3055" y="1613"/>
                </a:lnTo>
                <a:lnTo>
                  <a:pt x="2859" y="1983"/>
                </a:lnTo>
                <a:lnTo>
                  <a:pt x="3055" y="2353"/>
                </a:lnTo>
                <a:lnTo>
                  <a:pt x="3072" y="2390"/>
                </a:lnTo>
                <a:lnTo>
                  <a:pt x="3083" y="2430"/>
                </a:lnTo>
                <a:lnTo>
                  <a:pt x="3090" y="2471"/>
                </a:lnTo>
                <a:lnTo>
                  <a:pt x="3093" y="2512"/>
                </a:lnTo>
                <a:lnTo>
                  <a:pt x="3089" y="2554"/>
                </a:lnTo>
                <a:lnTo>
                  <a:pt x="3081" y="2595"/>
                </a:lnTo>
                <a:lnTo>
                  <a:pt x="3068" y="2635"/>
                </a:lnTo>
                <a:lnTo>
                  <a:pt x="3051" y="2671"/>
                </a:lnTo>
                <a:lnTo>
                  <a:pt x="3030" y="2704"/>
                </a:lnTo>
                <a:lnTo>
                  <a:pt x="3004" y="2731"/>
                </a:lnTo>
                <a:lnTo>
                  <a:pt x="2976" y="2755"/>
                </a:lnTo>
                <a:lnTo>
                  <a:pt x="2945" y="2774"/>
                </a:lnTo>
                <a:lnTo>
                  <a:pt x="2609" y="2931"/>
                </a:lnTo>
                <a:lnTo>
                  <a:pt x="2590" y="3373"/>
                </a:lnTo>
                <a:lnTo>
                  <a:pt x="2586" y="3415"/>
                </a:lnTo>
                <a:lnTo>
                  <a:pt x="2577" y="3455"/>
                </a:lnTo>
                <a:lnTo>
                  <a:pt x="2563" y="3493"/>
                </a:lnTo>
                <a:lnTo>
                  <a:pt x="2544" y="3528"/>
                </a:lnTo>
                <a:lnTo>
                  <a:pt x="2521" y="3559"/>
                </a:lnTo>
                <a:lnTo>
                  <a:pt x="2496" y="3587"/>
                </a:lnTo>
                <a:lnTo>
                  <a:pt x="2465" y="3609"/>
                </a:lnTo>
                <a:lnTo>
                  <a:pt x="2434" y="3625"/>
                </a:lnTo>
                <a:lnTo>
                  <a:pt x="2401" y="3637"/>
                </a:lnTo>
                <a:lnTo>
                  <a:pt x="2367" y="3642"/>
                </a:lnTo>
                <a:lnTo>
                  <a:pt x="2334" y="3639"/>
                </a:lnTo>
                <a:lnTo>
                  <a:pt x="2299" y="3632"/>
                </a:lnTo>
                <a:lnTo>
                  <a:pt x="1953" y="3518"/>
                </a:lnTo>
                <a:lnTo>
                  <a:pt x="1727" y="3861"/>
                </a:lnTo>
                <a:lnTo>
                  <a:pt x="1702" y="3892"/>
                </a:lnTo>
                <a:lnTo>
                  <a:pt x="1676" y="3918"/>
                </a:lnTo>
                <a:lnTo>
                  <a:pt x="1646" y="3938"/>
                </a:lnTo>
                <a:lnTo>
                  <a:pt x="1614" y="3954"/>
                </a:lnTo>
                <a:lnTo>
                  <a:pt x="1581" y="3963"/>
                </a:lnTo>
                <a:lnTo>
                  <a:pt x="1546" y="3967"/>
                </a:lnTo>
                <a:lnTo>
                  <a:pt x="1512" y="3963"/>
                </a:lnTo>
                <a:lnTo>
                  <a:pt x="1478" y="3954"/>
                </a:lnTo>
                <a:lnTo>
                  <a:pt x="1447" y="3938"/>
                </a:lnTo>
                <a:lnTo>
                  <a:pt x="1418" y="3918"/>
                </a:lnTo>
                <a:lnTo>
                  <a:pt x="1390" y="3892"/>
                </a:lnTo>
                <a:lnTo>
                  <a:pt x="1367" y="3861"/>
                </a:lnTo>
                <a:lnTo>
                  <a:pt x="1141" y="3518"/>
                </a:lnTo>
                <a:lnTo>
                  <a:pt x="793" y="3632"/>
                </a:lnTo>
                <a:lnTo>
                  <a:pt x="760" y="3639"/>
                </a:lnTo>
                <a:lnTo>
                  <a:pt x="725" y="3642"/>
                </a:lnTo>
                <a:lnTo>
                  <a:pt x="692" y="3637"/>
                </a:lnTo>
                <a:lnTo>
                  <a:pt x="659" y="3625"/>
                </a:lnTo>
                <a:lnTo>
                  <a:pt x="627" y="3609"/>
                </a:lnTo>
                <a:lnTo>
                  <a:pt x="598" y="3587"/>
                </a:lnTo>
                <a:lnTo>
                  <a:pt x="571" y="3559"/>
                </a:lnTo>
                <a:lnTo>
                  <a:pt x="549" y="3528"/>
                </a:lnTo>
                <a:lnTo>
                  <a:pt x="531" y="3493"/>
                </a:lnTo>
                <a:lnTo>
                  <a:pt x="517" y="3455"/>
                </a:lnTo>
                <a:lnTo>
                  <a:pt x="508" y="3415"/>
                </a:lnTo>
                <a:lnTo>
                  <a:pt x="504" y="3373"/>
                </a:lnTo>
                <a:lnTo>
                  <a:pt x="484" y="2931"/>
                </a:lnTo>
                <a:lnTo>
                  <a:pt x="149" y="2774"/>
                </a:lnTo>
                <a:lnTo>
                  <a:pt x="118" y="2755"/>
                </a:lnTo>
                <a:lnTo>
                  <a:pt x="89" y="2731"/>
                </a:lnTo>
                <a:lnTo>
                  <a:pt x="64" y="2704"/>
                </a:lnTo>
                <a:lnTo>
                  <a:pt x="43" y="2671"/>
                </a:lnTo>
                <a:lnTo>
                  <a:pt x="25" y="2635"/>
                </a:lnTo>
                <a:lnTo>
                  <a:pt x="12" y="2595"/>
                </a:lnTo>
                <a:lnTo>
                  <a:pt x="4" y="2554"/>
                </a:lnTo>
                <a:lnTo>
                  <a:pt x="1" y="2512"/>
                </a:lnTo>
                <a:lnTo>
                  <a:pt x="3" y="2471"/>
                </a:lnTo>
                <a:lnTo>
                  <a:pt x="9" y="2430"/>
                </a:lnTo>
                <a:lnTo>
                  <a:pt x="21" y="2390"/>
                </a:lnTo>
                <a:lnTo>
                  <a:pt x="37" y="2353"/>
                </a:lnTo>
                <a:lnTo>
                  <a:pt x="233" y="1983"/>
                </a:lnTo>
                <a:lnTo>
                  <a:pt x="37" y="1612"/>
                </a:lnTo>
                <a:lnTo>
                  <a:pt x="21" y="1575"/>
                </a:lnTo>
                <a:lnTo>
                  <a:pt x="9" y="1536"/>
                </a:lnTo>
                <a:lnTo>
                  <a:pt x="2" y="1495"/>
                </a:lnTo>
                <a:lnTo>
                  <a:pt x="0" y="1453"/>
                </a:lnTo>
                <a:lnTo>
                  <a:pt x="4" y="1411"/>
                </a:lnTo>
                <a:lnTo>
                  <a:pt x="12" y="1370"/>
                </a:lnTo>
                <a:lnTo>
                  <a:pt x="25" y="1330"/>
                </a:lnTo>
                <a:lnTo>
                  <a:pt x="43" y="1294"/>
                </a:lnTo>
                <a:lnTo>
                  <a:pt x="64" y="1262"/>
                </a:lnTo>
                <a:lnTo>
                  <a:pt x="89" y="1234"/>
                </a:lnTo>
                <a:lnTo>
                  <a:pt x="118" y="1211"/>
                </a:lnTo>
                <a:lnTo>
                  <a:pt x="149" y="1192"/>
                </a:lnTo>
                <a:lnTo>
                  <a:pt x="484" y="1034"/>
                </a:lnTo>
                <a:lnTo>
                  <a:pt x="504" y="593"/>
                </a:lnTo>
                <a:lnTo>
                  <a:pt x="508" y="550"/>
                </a:lnTo>
                <a:lnTo>
                  <a:pt x="517" y="511"/>
                </a:lnTo>
                <a:lnTo>
                  <a:pt x="531" y="473"/>
                </a:lnTo>
                <a:lnTo>
                  <a:pt x="549" y="437"/>
                </a:lnTo>
                <a:lnTo>
                  <a:pt x="571" y="406"/>
                </a:lnTo>
                <a:lnTo>
                  <a:pt x="598" y="379"/>
                </a:lnTo>
                <a:lnTo>
                  <a:pt x="627" y="356"/>
                </a:lnTo>
                <a:lnTo>
                  <a:pt x="659" y="340"/>
                </a:lnTo>
                <a:lnTo>
                  <a:pt x="692" y="329"/>
                </a:lnTo>
                <a:lnTo>
                  <a:pt x="725" y="324"/>
                </a:lnTo>
                <a:lnTo>
                  <a:pt x="760" y="326"/>
                </a:lnTo>
                <a:lnTo>
                  <a:pt x="793" y="334"/>
                </a:lnTo>
                <a:lnTo>
                  <a:pt x="1141" y="448"/>
                </a:lnTo>
                <a:lnTo>
                  <a:pt x="1367" y="105"/>
                </a:lnTo>
                <a:lnTo>
                  <a:pt x="1390" y="73"/>
                </a:lnTo>
                <a:lnTo>
                  <a:pt x="1418" y="47"/>
                </a:lnTo>
                <a:lnTo>
                  <a:pt x="1447" y="27"/>
                </a:lnTo>
                <a:lnTo>
                  <a:pt x="1478" y="12"/>
                </a:lnTo>
                <a:lnTo>
                  <a:pt x="1512" y="2"/>
                </a:lnTo>
                <a:lnTo>
                  <a:pt x="154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Image result for iteration icon"/>
          <p:cNvPicPr>
            <a:picLocks noChangeAspect="1" noChangeArrowheads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906" y="5444225"/>
            <a:ext cx="426642" cy="4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3077460" y="5375086"/>
            <a:ext cx="2176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Trial Design is valid</a:t>
            </a:r>
          </a:p>
        </p:txBody>
      </p:sp>
      <p:pic>
        <p:nvPicPr>
          <p:cNvPr id="54" name="Picture 2" descr="Image result for checkmark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671" y="5335893"/>
            <a:ext cx="332785" cy="34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037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Cryogenic Safety studies – FCC-</a:t>
            </a:r>
            <a:r>
              <a:rPr lang="en-US" sz="4800" dirty="0" err="1"/>
              <a:t>hh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8249024-31DC-4BCD-BACF-E8641E0238C3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9704" y="5574509"/>
            <a:ext cx="54921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Based on contributions from the FCC PBD Working Group</a:t>
            </a:r>
            <a:endParaRPr lang="en-GB" sz="16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914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Input Data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FE9-3644-4CCA-A830-26C4BB62680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82025" y="1131961"/>
            <a:ext cx="9791046" cy="5230417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sz="3200" dirty="0"/>
              <a:t>Air/He velocity in the tunnel</a:t>
            </a:r>
          </a:p>
          <a:p>
            <a:pPr lvl="1"/>
            <a:r>
              <a:rPr lang="en-GB" sz="3067" dirty="0"/>
              <a:t>Nominal: </a:t>
            </a:r>
            <a:r>
              <a:rPr lang="en-GB" sz="3067" b="1" dirty="0"/>
              <a:t>0.3 m/s</a:t>
            </a:r>
            <a:r>
              <a:rPr lang="en-GB" sz="3067" dirty="0"/>
              <a:t> </a:t>
            </a:r>
          </a:p>
          <a:p>
            <a:pPr lvl="1"/>
            <a:r>
              <a:rPr lang="en-GB" sz="3067" dirty="0"/>
              <a:t>For the first 100s seconds after a helium release, downstream: </a:t>
            </a:r>
            <a:r>
              <a:rPr lang="en-GB" sz="3067" b="1" dirty="0"/>
              <a:t>0.7 m/s</a:t>
            </a:r>
            <a:r>
              <a:rPr lang="en-GB" sz="3067" dirty="0"/>
              <a:t> </a:t>
            </a:r>
          </a:p>
          <a:p>
            <a:pPr lvl="1"/>
            <a:endParaRPr lang="en-GB" sz="2667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200" dirty="0"/>
              <a:t>Helium inventory:</a:t>
            </a:r>
          </a:p>
          <a:p>
            <a:pPr lvl="1"/>
            <a:r>
              <a:rPr lang="en-GB" sz="3467" dirty="0"/>
              <a:t>Superconducting magnets: </a:t>
            </a:r>
            <a:r>
              <a:rPr lang="en-GB" sz="3467" b="1" dirty="0"/>
              <a:t>33 l </a:t>
            </a:r>
            <a:r>
              <a:rPr lang="en-GB" sz="3467" b="1" dirty="0" err="1"/>
              <a:t>LHe</a:t>
            </a:r>
            <a:r>
              <a:rPr lang="en-GB" sz="3467" b="1" dirty="0"/>
              <a:t> / m</a:t>
            </a:r>
          </a:p>
          <a:p>
            <a:pPr lvl="1"/>
            <a:r>
              <a:rPr lang="en-GB" sz="3200" dirty="0"/>
              <a:t>Cryogenic ring line (QRL)</a:t>
            </a:r>
            <a:r>
              <a:rPr lang="en-GB" sz="3067" dirty="0"/>
              <a:t>: </a:t>
            </a:r>
            <a:r>
              <a:rPr lang="en-GB" sz="3067" b="1" dirty="0"/>
              <a:t>49 l supercritical He / m*</a:t>
            </a:r>
          </a:p>
          <a:p>
            <a:pPr marL="448045" lvl="1" indent="0">
              <a:buNone/>
            </a:pPr>
            <a:endParaRPr lang="en-GB" sz="2667" b="1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200" dirty="0"/>
              <a:t>Helium sectorisation:</a:t>
            </a:r>
          </a:p>
          <a:p>
            <a:pPr lvl="1"/>
            <a:r>
              <a:rPr lang="en-GB" sz="3067" dirty="0"/>
              <a:t>Superconducting magnets: </a:t>
            </a:r>
            <a:r>
              <a:rPr lang="en-GB" sz="3067" b="1" dirty="0"/>
              <a:t>220 m </a:t>
            </a:r>
            <a:r>
              <a:rPr lang="en-GB" sz="3067" dirty="0"/>
              <a:t>(corresponding to 1 cell)</a:t>
            </a:r>
          </a:p>
          <a:p>
            <a:pPr lvl="1"/>
            <a:r>
              <a:rPr lang="en-GB" sz="3200" dirty="0"/>
              <a:t>Cryogenic ring line (QRL)</a:t>
            </a:r>
            <a:r>
              <a:rPr lang="en-GB" sz="3067" dirty="0"/>
              <a:t>: </a:t>
            </a:r>
            <a:r>
              <a:rPr lang="en-GB" sz="3067" b="1" dirty="0"/>
              <a:t>8400 m </a:t>
            </a:r>
            <a:r>
              <a:rPr lang="en-GB" sz="3067" dirty="0"/>
              <a:t>(corresponding to sub-sector)</a:t>
            </a:r>
          </a:p>
          <a:p>
            <a:pPr lvl="1"/>
            <a:endParaRPr lang="en-GB" sz="2667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200" dirty="0"/>
              <a:t>Gaseous helium inventory </a:t>
            </a:r>
          </a:p>
          <a:p>
            <a:pPr lvl="1"/>
            <a:r>
              <a:rPr lang="en-GB" sz="2800" dirty="0"/>
              <a:t>Superconducting magnets: </a:t>
            </a:r>
            <a:r>
              <a:rPr lang="en-GB" sz="2800" b="1" dirty="0"/>
              <a:t>1 t</a:t>
            </a:r>
            <a:endParaRPr lang="en-GB" sz="2800" dirty="0"/>
          </a:p>
          <a:p>
            <a:pPr lvl="1"/>
            <a:r>
              <a:rPr lang="en-GB" sz="2800" dirty="0"/>
              <a:t>Cryogenic ring line (QRL): </a:t>
            </a:r>
            <a:r>
              <a:rPr lang="en-GB" sz="2800" b="1" dirty="0"/>
              <a:t>22 t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F23BF9-52E9-0B4A-9990-6F59B72245C2}"/>
              </a:ext>
            </a:extLst>
          </p:cNvPr>
          <p:cNvSpPr/>
          <p:nvPr/>
        </p:nvSpPr>
        <p:spPr>
          <a:xfrm>
            <a:off x="10329679" y="5621894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* header E</a:t>
            </a:r>
            <a:endParaRPr lang="en-US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2D7C53-D5AC-D944-80FD-44C32F211FB4}"/>
              </a:ext>
            </a:extLst>
          </p:cNvPr>
          <p:cNvSpPr/>
          <p:nvPr/>
        </p:nvSpPr>
        <p:spPr>
          <a:xfrm>
            <a:off x="9267918" y="316293"/>
            <a:ext cx="2515627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 err="1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M.Nonis</a:t>
            </a:r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, G. Peon, L. Tavian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96AC6A-4337-384D-9A0B-C1BDA7F2B74F}"/>
              </a:ext>
            </a:extLst>
          </p:cNvPr>
          <p:cNvSpPr/>
          <p:nvPr/>
        </p:nvSpPr>
        <p:spPr>
          <a:xfrm>
            <a:off x="5067318" y="233493"/>
            <a:ext cx="209764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dirty="0"/>
              <a:t>+ LHC </a:t>
            </a:r>
          </a:p>
          <a:p>
            <a:pPr algn="ctr"/>
            <a:r>
              <a:rPr lang="en-GB" sz="2400" dirty="0"/>
              <a:t>studies</a:t>
            </a:r>
          </a:p>
        </p:txBody>
      </p:sp>
    </p:spTree>
    <p:extLst>
      <p:ext uri="{BB962C8B-B14F-4D97-AF65-F5344CB8AC3E}">
        <p14:creationId xmlns:p14="http://schemas.microsoft.com/office/powerpoint/2010/main" val="318373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Input Data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4B1E4-301B-42AE-B731-BD49061E9FF0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82024" y="1131961"/>
            <a:ext cx="11154377" cy="4831723"/>
          </a:xfrm>
        </p:spPr>
        <p:txBody>
          <a:bodyPr>
            <a:normAutofit/>
          </a:bodyPr>
          <a:lstStyle/>
          <a:p>
            <a:r>
              <a:rPr lang="en-GB" sz="2667" dirty="0"/>
              <a:t>Distance from a helium release in the tunnel that can be detected by human senses (sight or hearing): ~</a:t>
            </a:r>
            <a:r>
              <a:rPr lang="en-GB" sz="2667" b="1" dirty="0"/>
              <a:t>150 m </a:t>
            </a:r>
          </a:p>
          <a:p>
            <a:pPr marL="493713" indent="133350">
              <a:buFont typeface="Wingdings" panose="05000000000000000000" pitchFamily="2" charset="2"/>
              <a:buChar char="Ø"/>
            </a:pPr>
            <a:r>
              <a:rPr lang="en-GB" sz="2667" i="1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667" dirty="0"/>
              <a:t>2 ODH detectors per compartment</a:t>
            </a:r>
          </a:p>
          <a:p>
            <a:endParaRPr lang="en-GB" sz="2667" dirty="0"/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75" y="3577399"/>
            <a:ext cx="5024476" cy="2197263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2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Input Data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5142C-3DA7-4F0E-AC9A-6984FC4C95A4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705600" y="1748341"/>
            <a:ext cx="5486400" cy="30832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sz="2133" dirty="0"/>
              <a:t>Δ</a:t>
            </a:r>
            <a:r>
              <a:rPr lang="en-US" sz="2133" dirty="0"/>
              <a:t>t</a:t>
            </a:r>
            <a:r>
              <a:rPr lang="en-US" sz="2133" baseline="-25000" dirty="0"/>
              <a:t>det</a:t>
            </a:r>
            <a:r>
              <a:rPr lang="en-US" sz="2133" dirty="0"/>
              <a:t> = distance to ODH detector / He cloud prop. velocity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133" dirty="0"/>
              <a:t>Δ</a:t>
            </a:r>
            <a:r>
              <a:rPr lang="en-US" sz="2133" dirty="0"/>
              <a:t>t</a:t>
            </a:r>
            <a:r>
              <a:rPr lang="en-US" sz="2133" baseline="-25000" dirty="0"/>
              <a:t>a</a:t>
            </a:r>
            <a:r>
              <a:rPr lang="en-US" sz="2133" dirty="0"/>
              <a:t> = 5s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133" b="1" dirty="0"/>
              <a:t>Δ</a:t>
            </a:r>
            <a:r>
              <a:rPr lang="en-US" sz="2133" b="1" dirty="0"/>
              <a:t>t</a:t>
            </a:r>
            <a:r>
              <a:rPr lang="en-US" sz="2133" b="1" baseline="-25000" dirty="0"/>
              <a:t>pre</a:t>
            </a:r>
            <a:r>
              <a:rPr lang="en-US" sz="2133" b="1" dirty="0"/>
              <a:t> = 30 s *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l-GR" sz="2133" dirty="0"/>
              <a:t>Δ</a:t>
            </a:r>
            <a:r>
              <a:rPr lang="en-US" sz="2133" dirty="0"/>
              <a:t>t</a:t>
            </a:r>
            <a:r>
              <a:rPr lang="en-US" sz="2133" baseline="-25000" dirty="0"/>
              <a:t>tra</a:t>
            </a:r>
            <a:r>
              <a:rPr lang="en-US" sz="2133" dirty="0"/>
              <a:t> = walking speed x </a:t>
            </a:r>
            <a:r>
              <a:rPr lang="en-US" sz="2133" dirty="0" err="1"/>
              <a:t>evac</a:t>
            </a:r>
            <a:r>
              <a:rPr lang="en-US" sz="2133" dirty="0"/>
              <a:t>. distance</a:t>
            </a:r>
            <a:endParaRPr lang="en-GB" sz="2133" dirty="0"/>
          </a:p>
          <a:p>
            <a:pPr marL="36575" indent="0">
              <a:buNone/>
            </a:pPr>
            <a:r>
              <a:rPr lang="en-GB" sz="2133" i="1" dirty="0">
                <a:solidFill>
                  <a:schemeClr val="bg1">
                    <a:lumMod val="50000"/>
                  </a:schemeClr>
                </a:solidFill>
              </a:rPr>
              <a:t>	      walking speed = 1.2 m/s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57"/>
          <a:stretch/>
        </p:blipFill>
        <p:spPr bwMode="auto">
          <a:xfrm>
            <a:off x="791162" y="1961637"/>
            <a:ext cx="5853007" cy="234242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12037" y="1159347"/>
            <a:ext cx="92857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u="sng" dirty="0"/>
              <a:t>Evacuation time </a:t>
            </a:r>
            <a:r>
              <a:rPr lang="en-GB" sz="2400" dirty="0"/>
              <a:t>(according to British Standard </a:t>
            </a:r>
            <a:r>
              <a:rPr lang="en-GB" sz="2400" u="sng" dirty="0">
                <a:hlinkClick r:id="rId4"/>
              </a:rPr>
              <a:t>PD 7974-6 </a:t>
            </a:r>
            <a:r>
              <a:rPr lang="en-GB" sz="2400" u="sng" dirty="0"/>
              <a:t>)</a:t>
            </a:r>
            <a:r>
              <a:rPr lang="en-GB" sz="2400" dirty="0"/>
              <a:t>:</a:t>
            </a:r>
          </a:p>
        </p:txBody>
      </p:sp>
      <p:sp>
        <p:nvSpPr>
          <p:cNvPr id="7" name="Oval 6"/>
          <p:cNvSpPr/>
          <p:nvPr/>
        </p:nvSpPr>
        <p:spPr>
          <a:xfrm>
            <a:off x="1039628" y="2364774"/>
            <a:ext cx="718288" cy="57652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Oval 10"/>
          <p:cNvSpPr/>
          <p:nvPr/>
        </p:nvSpPr>
        <p:spPr>
          <a:xfrm>
            <a:off x="1819348" y="2531322"/>
            <a:ext cx="718288" cy="57652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4" name="Oval 13"/>
          <p:cNvSpPr/>
          <p:nvPr/>
        </p:nvSpPr>
        <p:spPr>
          <a:xfrm>
            <a:off x="3206679" y="2589978"/>
            <a:ext cx="718288" cy="57652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5" name="Oval 14"/>
          <p:cNvSpPr/>
          <p:nvPr/>
        </p:nvSpPr>
        <p:spPr>
          <a:xfrm>
            <a:off x="4594009" y="2807710"/>
            <a:ext cx="718288" cy="57652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196218" y="4323884"/>
            <a:ext cx="1174872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700" b="1" i="1" dirty="0"/>
              <a:t>* Occupants are properly familiar with the underground layout and trained to a high level of safety management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2037" y="4844386"/>
            <a:ext cx="10153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Release point is next to one door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Evacuation is made downstream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Occupant doesn’t stop to put on SRM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0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1" grpId="1" animBg="1"/>
      <p:bldP spid="14" grpId="0" animBg="1"/>
      <p:bldP spid="14" grpId="1" animBg="1"/>
      <p:bldP spid="15" grpId="0" animBg="1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Release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024" y="1732008"/>
            <a:ext cx="7069401" cy="3866152"/>
          </a:xfrm>
        </p:spPr>
        <p:txBody>
          <a:bodyPr>
            <a:normAutofit/>
          </a:bodyPr>
          <a:lstStyle/>
          <a:p>
            <a:pPr marL="646160" indent="-609585">
              <a:spcBef>
                <a:spcPts val="1600"/>
              </a:spcBef>
              <a:spcAft>
                <a:spcPts val="1600"/>
              </a:spcAft>
              <a:buFont typeface="+mj-lt"/>
              <a:buAutoNum type="alphaLcPeriod"/>
            </a:pPr>
            <a:r>
              <a:rPr lang="en-GB" dirty="0"/>
              <a:t>MCI* (design) </a:t>
            </a:r>
            <a:r>
              <a:rPr lang="en-GB" dirty="0">
                <a:sym typeface="Wingdings" panose="05000000000000000000" pitchFamily="2" charset="2"/>
              </a:rPr>
              <a:t> ~ 30 kg/s</a:t>
            </a:r>
            <a:endParaRPr lang="en-GB" dirty="0"/>
          </a:p>
          <a:p>
            <a:pPr marL="646160" indent="-609585">
              <a:spcBef>
                <a:spcPts val="1600"/>
              </a:spcBef>
              <a:spcAft>
                <a:spcPts val="1600"/>
              </a:spcAft>
              <a:buFont typeface="+mj-lt"/>
              <a:buAutoNum type="alphaLcPeriod"/>
            </a:pPr>
            <a:r>
              <a:rPr lang="en-GB" dirty="0"/>
              <a:t>Relief plate release </a:t>
            </a:r>
            <a:r>
              <a:rPr lang="en-GB" dirty="0">
                <a:sym typeface="Wingdings" panose="05000000000000000000" pitchFamily="2" charset="2"/>
              </a:rPr>
              <a:t> ~ 1 kg/s</a:t>
            </a:r>
            <a:endParaRPr lang="en-GB" dirty="0"/>
          </a:p>
          <a:p>
            <a:pPr marL="646160" indent="-609585">
              <a:spcBef>
                <a:spcPts val="1600"/>
              </a:spcBef>
              <a:spcAft>
                <a:spcPts val="1600"/>
              </a:spcAft>
              <a:buFont typeface="+mj-lt"/>
              <a:buAutoNum type="alphaLcPeriod"/>
            </a:pPr>
            <a:r>
              <a:rPr lang="en-GB" dirty="0"/>
              <a:t>Small leak </a:t>
            </a:r>
            <a:r>
              <a:rPr lang="en-GB" dirty="0">
                <a:sym typeface="Wingdings" panose="05000000000000000000" pitchFamily="2" charset="2"/>
              </a:rPr>
              <a:t> ~ 300 g/s</a:t>
            </a:r>
            <a:endParaRPr lang="en-GB" dirty="0"/>
          </a:p>
          <a:p>
            <a:pPr marL="646160" indent="-609585">
              <a:spcBef>
                <a:spcPts val="1600"/>
              </a:spcBef>
              <a:spcAft>
                <a:spcPts val="1600"/>
              </a:spcAft>
              <a:buFont typeface="+mj-lt"/>
              <a:buAutoNum type="alphaLcPeriod"/>
            </a:pPr>
            <a:r>
              <a:rPr lang="en-GB" dirty="0"/>
              <a:t>Minor leak </a:t>
            </a:r>
            <a:r>
              <a:rPr lang="en-GB" dirty="0">
                <a:sym typeface="Wingdings" panose="05000000000000000000" pitchFamily="2" charset="2"/>
              </a:rPr>
              <a:t> ~ 100 g/s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22B-AEB7-48F5-BD6C-45710059FBA7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361680" y="543288"/>
            <a:ext cx="3171461" cy="118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8361681" y="722191"/>
            <a:ext cx="1854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Based on LHC data </a:t>
            </a:r>
          </a:p>
        </p:txBody>
      </p:sp>
      <p:pic>
        <p:nvPicPr>
          <p:cNvPr id="1026" name="Picture 2" descr="Image result for warning 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415" y="543289"/>
            <a:ext cx="1163199" cy="116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582025" y="1874647"/>
            <a:ext cx="3267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Note: No detailed studies yet made for FCC cryostats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0619" y="5684887"/>
            <a:ext cx="3172663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67" i="1" dirty="0">
                <a:solidFill>
                  <a:schemeClr val="bg1">
                    <a:lumMod val="50000"/>
                  </a:schemeClr>
                </a:solidFill>
              </a:rPr>
              <a:t>*Maximum Credible Incident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654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Accidental scenarios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1EF8F-629F-4D00-9BD1-909ECF937837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234610" y="1625601"/>
          <a:ext cx="10013509" cy="35054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65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7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715">
                <a:tc>
                  <a:txBody>
                    <a:bodyPr/>
                    <a:lstStyle/>
                    <a:p>
                      <a:r>
                        <a:rPr lang="en-GB" sz="2400" dirty="0"/>
                        <a:t>Scenario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Cryo1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ym typeface="Wingdings" panose="05000000000000000000" pitchFamily="2" charset="2"/>
                        </a:rPr>
                        <a:t>1 kg/s ; 5 m from release point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Cryo2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1 kg/s ; 5 m from release point; emergency extraction ON</a:t>
                      </a:r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Cryo3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1 kg/s ; 200 m from release point</a:t>
                      </a:r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Cryo4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ym typeface="Wingdings" panose="05000000000000000000" pitchFamily="2" charset="2"/>
                        </a:rPr>
                        <a:t>0.3 kg/s; 150 m from release point</a:t>
                      </a:r>
                      <a:endParaRPr lang="en-GB" sz="2400" b="1" dirty="0">
                        <a:sym typeface="Wingdings" panose="05000000000000000000" pitchFamily="2" charset="2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Cryo5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ym typeface="Wingdings" panose="05000000000000000000" pitchFamily="2" charset="2"/>
                        </a:rPr>
                        <a:t>0.1 kg/s; 5 m from release point</a:t>
                      </a:r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GB" sz="2400" dirty="0"/>
                        <a:t>Cryo6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ym typeface="Wingdings" panose="05000000000000000000" pitchFamily="2" charset="2"/>
                        </a:rPr>
                        <a:t>32 kg/s during operation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756D27-F95B-114B-B2D1-41252E08DAC7}"/>
              </a:ext>
            </a:extLst>
          </p:cNvPr>
          <p:cNvSpPr/>
          <p:nvPr/>
        </p:nvSpPr>
        <p:spPr>
          <a:xfrm>
            <a:off x="2774583" y="5556013"/>
            <a:ext cx="6933562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accent6"/>
                </a:solidFill>
                <a:cs typeface="Arial" pitchFamily="34" charset="0"/>
              </a:rPr>
              <a:t>Varying the relief mass flow &amp; distance to the release</a:t>
            </a:r>
            <a:endParaRPr lang="en-GB" sz="2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7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Trial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1383F45-2DBC-4E9C-B647-2017A580A84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3397581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Summary</a:t>
            </a:r>
            <a:endParaRPr lang="en-GB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3BF48-7B75-3E44-A74D-367205DD14F9}"/>
              </a:ext>
            </a:extLst>
          </p:cNvPr>
          <p:cNvSpPr/>
          <p:nvPr/>
        </p:nvSpPr>
        <p:spPr>
          <a:xfrm>
            <a:off x="9243628" y="4824085"/>
            <a:ext cx="212246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kern="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Based on simplified model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114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Cryo1: </a:t>
            </a:r>
            <a:r>
              <a:rPr lang="en-GB" sz="3200" dirty="0">
                <a:sym typeface="Wingdings" panose="05000000000000000000" pitchFamily="2" charset="2"/>
              </a:rPr>
              <a:t>1 kg/s ; 5 m from release point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743D-0BCE-49FD-9D00-8BE2E44602F1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76527" y="3641633"/>
            <a:ext cx="8449468" cy="1765582"/>
            <a:chOff x="132395" y="2731226"/>
            <a:chExt cx="6337101" cy="1324187"/>
          </a:xfrm>
        </p:grpSpPr>
        <p:sp>
          <p:nvSpPr>
            <p:cNvPr id="16" name="Rectangle 15"/>
            <p:cNvSpPr/>
            <p:nvPr/>
          </p:nvSpPr>
          <p:spPr>
            <a:xfrm>
              <a:off x="887471" y="3152454"/>
              <a:ext cx="4851455" cy="544749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lumMod val="99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2339" y="3700702"/>
              <a:ext cx="798207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/>
                <a:t>d = 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71334" y="3727799"/>
              <a:ext cx="64709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rgbClr val="FF0000"/>
                  </a:solidFill>
                </a:rPr>
                <a:t>440</a:t>
              </a:r>
            </a:p>
          </p:txBody>
        </p:sp>
        <p:pic>
          <p:nvPicPr>
            <p:cNvPr id="24" name="Picture 23" descr="http://www.mc-safety.de/media/catalog/product/cache/2/image/5e06319eda06f020e43594a9c230972d/f/n/fnd175.00.257.pn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448" y="3221423"/>
              <a:ext cx="381000" cy="381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Straight Connector 7"/>
            <p:cNvCxnSpPr/>
            <p:nvPr/>
          </p:nvCxnSpPr>
          <p:spPr>
            <a:xfrm>
              <a:off x="5199062" y="3155347"/>
              <a:ext cx="0" cy="541856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4279982" y="2731226"/>
              <a:ext cx="1641315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2">
                      <a:lumMod val="10000"/>
                    </a:schemeClr>
                  </a:solidFill>
                </a:rPr>
                <a:t>Fire door open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879851" y="3707972"/>
              <a:ext cx="4721915" cy="12207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3671" y="3346312"/>
              <a:ext cx="244470" cy="345675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32395" y="3256375"/>
              <a:ext cx="1019887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/>
                <a:t>t=390s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152282" y="3159169"/>
              <a:ext cx="452624" cy="187143"/>
              <a:chOff x="468313" y="3215659"/>
              <a:chExt cx="2615887" cy="1426468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18361" y="3456462"/>
              <a:ext cx="150294" cy="283528"/>
            </a:xfrm>
            <a:prstGeom prst="rect">
              <a:avLst/>
            </a:prstGeom>
          </p:spPr>
        </p:pic>
        <p:grpSp>
          <p:nvGrpSpPr>
            <p:cNvPr id="64" name="Group 63"/>
            <p:cNvGrpSpPr/>
            <p:nvPr/>
          </p:nvGrpSpPr>
          <p:grpSpPr>
            <a:xfrm>
              <a:off x="873036" y="3166037"/>
              <a:ext cx="516460" cy="323929"/>
              <a:chOff x="468313" y="3215659"/>
              <a:chExt cx="2615887" cy="1426468"/>
            </a:xfrm>
          </p:grpSpPr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68" name="Group 67"/>
            <p:cNvGrpSpPr/>
            <p:nvPr/>
          </p:nvGrpSpPr>
          <p:grpSpPr>
            <a:xfrm>
              <a:off x="1304682" y="3311569"/>
              <a:ext cx="452624" cy="187143"/>
              <a:chOff x="468313" y="3215659"/>
              <a:chExt cx="2615887" cy="1426468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72" name="Group 71"/>
            <p:cNvGrpSpPr/>
            <p:nvPr/>
          </p:nvGrpSpPr>
          <p:grpSpPr>
            <a:xfrm>
              <a:off x="1070933" y="3335173"/>
              <a:ext cx="575266" cy="294068"/>
              <a:chOff x="468313" y="3215659"/>
              <a:chExt cx="2615887" cy="1426468"/>
            </a:xfrm>
          </p:grpSpPr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76" name="Group 75"/>
            <p:cNvGrpSpPr/>
            <p:nvPr/>
          </p:nvGrpSpPr>
          <p:grpSpPr>
            <a:xfrm>
              <a:off x="1174791" y="3509777"/>
              <a:ext cx="452624" cy="187143"/>
              <a:chOff x="468313" y="3215659"/>
              <a:chExt cx="2615887" cy="1426468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80" name="Group 79"/>
            <p:cNvGrpSpPr/>
            <p:nvPr/>
          </p:nvGrpSpPr>
          <p:grpSpPr>
            <a:xfrm>
              <a:off x="1525738" y="3205104"/>
              <a:ext cx="452624" cy="187143"/>
              <a:chOff x="468313" y="3215659"/>
              <a:chExt cx="2615887" cy="1426468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84" name="Group 83"/>
            <p:cNvGrpSpPr/>
            <p:nvPr/>
          </p:nvGrpSpPr>
          <p:grpSpPr>
            <a:xfrm>
              <a:off x="1548247" y="3357110"/>
              <a:ext cx="452624" cy="187143"/>
              <a:chOff x="468313" y="3215659"/>
              <a:chExt cx="2615887" cy="1426468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88" name="Group 87"/>
            <p:cNvGrpSpPr/>
            <p:nvPr/>
          </p:nvGrpSpPr>
          <p:grpSpPr>
            <a:xfrm>
              <a:off x="1923047" y="3167941"/>
              <a:ext cx="452624" cy="187143"/>
              <a:chOff x="468313" y="3215659"/>
              <a:chExt cx="2615887" cy="1426468"/>
            </a:xfrm>
          </p:grpSpPr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91" name="Picture 9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92" name="Group 91"/>
            <p:cNvGrpSpPr/>
            <p:nvPr/>
          </p:nvGrpSpPr>
          <p:grpSpPr>
            <a:xfrm>
              <a:off x="1843729" y="3288728"/>
              <a:ext cx="452624" cy="187143"/>
              <a:chOff x="468313" y="3215659"/>
              <a:chExt cx="2615887" cy="1426468"/>
            </a:xfrm>
          </p:grpSpPr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96" name="Group 95"/>
            <p:cNvGrpSpPr/>
            <p:nvPr/>
          </p:nvGrpSpPr>
          <p:grpSpPr>
            <a:xfrm>
              <a:off x="1525572" y="3152106"/>
              <a:ext cx="452624" cy="187143"/>
              <a:chOff x="468313" y="3215659"/>
              <a:chExt cx="2615887" cy="1426468"/>
            </a:xfrm>
          </p:grpSpPr>
          <p:pic>
            <p:nvPicPr>
              <p:cNvPr id="97" name="Picture 9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98" name="Picture 9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00" name="Group 99"/>
            <p:cNvGrpSpPr/>
            <p:nvPr/>
          </p:nvGrpSpPr>
          <p:grpSpPr>
            <a:xfrm>
              <a:off x="2340093" y="3181798"/>
              <a:ext cx="452624" cy="187143"/>
              <a:chOff x="468313" y="3215659"/>
              <a:chExt cx="2615887" cy="1426468"/>
            </a:xfrm>
          </p:grpSpPr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02" name="Picture 10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03" name="Picture 10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04" name="Group 103"/>
            <p:cNvGrpSpPr/>
            <p:nvPr/>
          </p:nvGrpSpPr>
          <p:grpSpPr>
            <a:xfrm>
              <a:off x="2735313" y="3181798"/>
              <a:ext cx="452624" cy="187143"/>
              <a:chOff x="468313" y="3215659"/>
              <a:chExt cx="2615887" cy="1426468"/>
            </a:xfrm>
          </p:grpSpPr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07" name="Picture 10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08" name="Group 107"/>
            <p:cNvGrpSpPr/>
            <p:nvPr/>
          </p:nvGrpSpPr>
          <p:grpSpPr>
            <a:xfrm>
              <a:off x="1462648" y="3403069"/>
              <a:ext cx="452624" cy="187143"/>
              <a:chOff x="468313" y="3215659"/>
              <a:chExt cx="2615887" cy="1426468"/>
            </a:xfrm>
          </p:grpSpPr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12" name="Group 111"/>
            <p:cNvGrpSpPr/>
            <p:nvPr/>
          </p:nvGrpSpPr>
          <p:grpSpPr>
            <a:xfrm>
              <a:off x="2110529" y="3243187"/>
              <a:ext cx="452624" cy="187143"/>
              <a:chOff x="468313" y="3215659"/>
              <a:chExt cx="2615887" cy="1426468"/>
            </a:xfrm>
          </p:grpSpPr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20" name="Group 119"/>
            <p:cNvGrpSpPr/>
            <p:nvPr/>
          </p:nvGrpSpPr>
          <p:grpSpPr>
            <a:xfrm>
              <a:off x="2575093" y="3151188"/>
              <a:ext cx="452624" cy="187143"/>
              <a:chOff x="468313" y="3215659"/>
              <a:chExt cx="2615887" cy="1426468"/>
            </a:xfrm>
          </p:grpSpPr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148" name="Group 147"/>
            <p:cNvGrpSpPr/>
            <p:nvPr/>
          </p:nvGrpSpPr>
          <p:grpSpPr>
            <a:xfrm>
              <a:off x="1843729" y="3342217"/>
              <a:ext cx="417046" cy="161018"/>
              <a:chOff x="468313" y="3215659"/>
              <a:chExt cx="2410269" cy="1227337"/>
            </a:xfrm>
          </p:grpSpPr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</p:grpSp>
        <p:grpSp>
          <p:nvGrpSpPr>
            <p:cNvPr id="156" name="Group 155"/>
            <p:cNvGrpSpPr/>
            <p:nvPr/>
          </p:nvGrpSpPr>
          <p:grpSpPr>
            <a:xfrm>
              <a:off x="2735313" y="3265539"/>
              <a:ext cx="452624" cy="187143"/>
              <a:chOff x="468313" y="3215659"/>
              <a:chExt cx="2615887" cy="1426468"/>
            </a:xfrm>
          </p:grpSpPr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sp>
          <p:nvSpPr>
            <p:cNvPr id="164" name="TextBox 163"/>
            <p:cNvSpPr txBox="1"/>
            <p:nvPr/>
          </p:nvSpPr>
          <p:spPr>
            <a:xfrm>
              <a:off x="2892071" y="3739990"/>
              <a:ext cx="55912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chemeClr val="tx1">
                      <a:lumMod val="50000"/>
                    </a:schemeClr>
                  </a:solidFill>
                </a:rPr>
                <a:t>160</a:t>
              </a:r>
            </a:p>
          </p:txBody>
        </p:sp>
        <p:cxnSp>
          <p:nvCxnSpPr>
            <p:cNvPr id="288" name="Straight Connector 287"/>
            <p:cNvCxnSpPr/>
            <p:nvPr/>
          </p:nvCxnSpPr>
          <p:spPr>
            <a:xfrm>
              <a:off x="948450" y="3190756"/>
              <a:ext cx="0" cy="541856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0" name="TextBox 289"/>
            <p:cNvSpPr txBox="1"/>
            <p:nvPr/>
          </p:nvSpPr>
          <p:spPr>
            <a:xfrm>
              <a:off x="5540772" y="3687108"/>
              <a:ext cx="928724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chemeClr val="accent6">
                      <a:lumMod val="50000"/>
                    </a:schemeClr>
                  </a:solidFill>
                </a:rPr>
                <a:t>[m]</a:t>
              </a:r>
            </a:p>
          </p:txBody>
        </p:sp>
        <p:cxnSp>
          <p:nvCxnSpPr>
            <p:cNvPr id="275" name="Straight Connector 274"/>
            <p:cNvCxnSpPr/>
            <p:nvPr/>
          </p:nvCxnSpPr>
          <p:spPr>
            <a:xfrm>
              <a:off x="5204027" y="3164908"/>
              <a:ext cx="0" cy="174223"/>
            </a:xfrm>
            <a:prstGeom prst="line">
              <a:avLst/>
            </a:prstGeom>
            <a:ln w="76200">
              <a:solidFill>
                <a:srgbClr val="FF0000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3187937" y="3180973"/>
              <a:ext cx="0" cy="541856"/>
            </a:xfrm>
            <a:prstGeom prst="line">
              <a:avLst/>
            </a:prstGeom>
            <a:ln w="1905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0" name="Rectangle 219"/>
          <p:cNvSpPr/>
          <p:nvPr/>
        </p:nvSpPr>
        <p:spPr>
          <a:xfrm>
            <a:off x="625533" y="1055844"/>
            <a:ext cx="8036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Time lapse after release (d=5m)</a:t>
            </a:r>
            <a:endParaRPr lang="en-GB" sz="2400" b="1" dirty="0"/>
          </a:p>
        </p:txBody>
      </p:sp>
      <p:sp>
        <p:nvSpPr>
          <p:cNvPr id="234" name="Rectangle 233"/>
          <p:cNvSpPr/>
          <p:nvPr/>
        </p:nvSpPr>
        <p:spPr>
          <a:xfrm>
            <a:off x="5700832" y="1263157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Fire door open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0717" y="1824330"/>
            <a:ext cx="8449467" cy="1188154"/>
            <a:chOff x="170717" y="1824330"/>
            <a:chExt cx="8449467" cy="1188154"/>
          </a:xfrm>
        </p:grpSpPr>
        <p:sp>
          <p:nvSpPr>
            <p:cNvPr id="221" name="Rectangle 220"/>
            <p:cNvSpPr/>
            <p:nvPr/>
          </p:nvSpPr>
          <p:spPr>
            <a:xfrm>
              <a:off x="1177485" y="1824794"/>
              <a:ext cx="6468607" cy="726332"/>
            </a:xfrm>
            <a:prstGeom prst="rect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lumMod val="99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640997" y="2590007"/>
              <a:ext cx="1064276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/>
                <a:t>d = 0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6622635" y="2591920"/>
              <a:ext cx="862787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rgbClr val="FF0000"/>
                  </a:solidFill>
                </a:rPr>
                <a:t>440</a:t>
              </a:r>
            </a:p>
          </p:txBody>
        </p:sp>
        <p:pic>
          <p:nvPicPr>
            <p:cNvPr id="232" name="Picture 231" descr="http://www.mc-safety.de/media/catalog/product/cache/2/image/5e06319eda06f020e43594a9c230972d/f/n/fnd175.00.257.pn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4787" y="1916752"/>
              <a:ext cx="508000" cy="5080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3" name="Straight Connector 232"/>
            <p:cNvCxnSpPr/>
            <p:nvPr/>
          </p:nvCxnSpPr>
          <p:spPr>
            <a:xfrm>
              <a:off x="6926272" y="1828651"/>
              <a:ext cx="0" cy="722475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Arrow Connector 235"/>
            <p:cNvCxnSpPr/>
            <p:nvPr/>
          </p:nvCxnSpPr>
          <p:spPr>
            <a:xfrm flipV="1">
              <a:off x="1167325" y="2565485"/>
              <a:ext cx="6295887" cy="16276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TextBox 237"/>
            <p:cNvSpPr txBox="1"/>
            <p:nvPr/>
          </p:nvSpPr>
          <p:spPr>
            <a:xfrm>
              <a:off x="170717" y="1963355"/>
              <a:ext cx="1359849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/>
                <a:t>t=40s</a:t>
              </a:r>
            </a:p>
          </p:txBody>
        </p:sp>
        <p:grpSp>
          <p:nvGrpSpPr>
            <p:cNvPr id="239" name="Group 238"/>
            <p:cNvGrpSpPr/>
            <p:nvPr/>
          </p:nvGrpSpPr>
          <p:grpSpPr>
            <a:xfrm>
              <a:off x="1530565" y="1833747"/>
              <a:ext cx="603499" cy="249524"/>
              <a:chOff x="468313" y="3215659"/>
              <a:chExt cx="2615887" cy="1426468"/>
            </a:xfrm>
          </p:grpSpPr>
          <p:pic>
            <p:nvPicPr>
              <p:cNvPr id="240" name="Picture 23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41" name="Picture 24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42" name="Picture 24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pic>
          <p:nvPicPr>
            <p:cNvPr id="243" name="Picture 24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52004" y="2230138"/>
              <a:ext cx="200392" cy="378037"/>
            </a:xfrm>
            <a:prstGeom prst="rect">
              <a:avLst/>
            </a:prstGeom>
          </p:spPr>
        </p:pic>
        <p:grpSp>
          <p:nvGrpSpPr>
            <p:cNvPr id="244" name="Group 243"/>
            <p:cNvGrpSpPr/>
            <p:nvPr/>
          </p:nvGrpSpPr>
          <p:grpSpPr>
            <a:xfrm>
              <a:off x="1158238" y="1842905"/>
              <a:ext cx="688613" cy="431905"/>
              <a:chOff x="468313" y="3215659"/>
              <a:chExt cx="2615887" cy="1426468"/>
            </a:xfrm>
          </p:grpSpPr>
          <p:pic>
            <p:nvPicPr>
              <p:cNvPr id="245" name="Picture 24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46" name="Picture 24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47" name="Picture 24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48" name="Group 247"/>
            <p:cNvGrpSpPr/>
            <p:nvPr/>
          </p:nvGrpSpPr>
          <p:grpSpPr>
            <a:xfrm>
              <a:off x="1733765" y="2036947"/>
              <a:ext cx="603499" cy="249524"/>
              <a:chOff x="468313" y="3215659"/>
              <a:chExt cx="2615887" cy="1426468"/>
            </a:xfrm>
          </p:grpSpPr>
          <p:pic>
            <p:nvPicPr>
              <p:cNvPr id="249" name="Picture 24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50" name="Picture 24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51" name="Picture 25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52" name="Group 251"/>
            <p:cNvGrpSpPr/>
            <p:nvPr/>
          </p:nvGrpSpPr>
          <p:grpSpPr>
            <a:xfrm>
              <a:off x="1422100" y="2068419"/>
              <a:ext cx="767021" cy="392091"/>
              <a:chOff x="468313" y="3215659"/>
              <a:chExt cx="2615887" cy="1426468"/>
            </a:xfrm>
          </p:grpSpPr>
          <p:pic>
            <p:nvPicPr>
              <p:cNvPr id="253" name="Picture 25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54" name="Picture 25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55" name="Picture 25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56" name="Group 255"/>
            <p:cNvGrpSpPr/>
            <p:nvPr/>
          </p:nvGrpSpPr>
          <p:grpSpPr>
            <a:xfrm>
              <a:off x="1560577" y="2301225"/>
              <a:ext cx="603499" cy="249524"/>
              <a:chOff x="468313" y="3215659"/>
              <a:chExt cx="2615887" cy="1426468"/>
            </a:xfrm>
          </p:grpSpPr>
          <p:pic>
            <p:nvPicPr>
              <p:cNvPr id="257" name="Picture 25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58" name="Picture 25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59" name="Picture 25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66" name="Group 265"/>
            <p:cNvGrpSpPr/>
            <p:nvPr/>
          </p:nvGrpSpPr>
          <p:grpSpPr>
            <a:xfrm>
              <a:off x="2028507" y="1894994"/>
              <a:ext cx="603499" cy="249524"/>
              <a:chOff x="468313" y="3215659"/>
              <a:chExt cx="2615887" cy="1426468"/>
            </a:xfrm>
          </p:grpSpPr>
          <p:pic>
            <p:nvPicPr>
              <p:cNvPr id="267" name="Picture 26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68" name="Picture 26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69" name="Picture 26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70" name="Group 269"/>
            <p:cNvGrpSpPr/>
            <p:nvPr/>
          </p:nvGrpSpPr>
          <p:grpSpPr>
            <a:xfrm>
              <a:off x="2058519" y="2097669"/>
              <a:ext cx="603499" cy="249524"/>
              <a:chOff x="468313" y="3215659"/>
              <a:chExt cx="2615887" cy="1426468"/>
            </a:xfrm>
          </p:grpSpPr>
          <p:pic>
            <p:nvPicPr>
              <p:cNvPr id="271" name="Picture 27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72" name="Picture 27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273" name="Picture 27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283" name="Group 282"/>
            <p:cNvGrpSpPr/>
            <p:nvPr/>
          </p:nvGrpSpPr>
          <p:grpSpPr>
            <a:xfrm>
              <a:off x="2028285" y="1824330"/>
              <a:ext cx="603499" cy="249524"/>
              <a:chOff x="468313" y="3215659"/>
              <a:chExt cx="2615887" cy="1426468"/>
            </a:xfrm>
          </p:grpSpPr>
          <p:pic>
            <p:nvPicPr>
              <p:cNvPr id="298" name="Picture 29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299" name="Picture 29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300" name="Picture 29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grpSp>
          <p:nvGrpSpPr>
            <p:cNvPr id="309" name="Group 308"/>
            <p:cNvGrpSpPr/>
            <p:nvPr/>
          </p:nvGrpSpPr>
          <p:grpSpPr>
            <a:xfrm>
              <a:off x="1944387" y="2158947"/>
              <a:ext cx="603499" cy="249524"/>
              <a:chOff x="468313" y="3215659"/>
              <a:chExt cx="2615887" cy="1426468"/>
            </a:xfrm>
          </p:grpSpPr>
          <p:pic>
            <p:nvPicPr>
              <p:cNvPr id="310" name="Picture 30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7563" y="3215659"/>
                <a:ext cx="2221019" cy="1227337"/>
              </a:xfrm>
              <a:prstGeom prst="rect">
                <a:avLst/>
              </a:prstGeom>
            </p:spPr>
          </p:pic>
          <p:pic>
            <p:nvPicPr>
              <p:cNvPr id="311" name="Picture 31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8313" y="3475014"/>
                <a:ext cx="1711409" cy="945726"/>
              </a:xfrm>
              <a:prstGeom prst="rect">
                <a:avLst/>
              </a:prstGeom>
            </p:spPr>
          </p:pic>
          <p:pic>
            <p:nvPicPr>
              <p:cNvPr id="312" name="Picture 31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0286" y="3407663"/>
                <a:ext cx="2233914" cy="1234464"/>
              </a:xfrm>
              <a:prstGeom prst="rect">
                <a:avLst/>
              </a:prstGeom>
            </p:spPr>
          </p:pic>
        </p:grpSp>
        <p:sp>
          <p:nvSpPr>
            <p:cNvPr id="336" name="TextBox 335"/>
            <p:cNvSpPr txBox="1"/>
            <p:nvPr/>
          </p:nvSpPr>
          <p:spPr>
            <a:xfrm>
              <a:off x="2048258" y="2552184"/>
              <a:ext cx="745493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chemeClr val="tx1">
                      <a:lumMod val="50000"/>
                    </a:schemeClr>
                  </a:solidFill>
                </a:rPr>
                <a:t>30</a:t>
              </a:r>
            </a:p>
          </p:txBody>
        </p:sp>
        <p:cxnSp>
          <p:nvCxnSpPr>
            <p:cNvPr id="339" name="Straight Connector 338"/>
            <p:cNvCxnSpPr/>
            <p:nvPr/>
          </p:nvCxnSpPr>
          <p:spPr>
            <a:xfrm>
              <a:off x="1258789" y="1875863"/>
              <a:ext cx="0" cy="722475"/>
            </a:xfrm>
            <a:prstGeom prst="line">
              <a:avLst/>
            </a:prstGeom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0" name="TextBox 339"/>
            <p:cNvSpPr txBox="1"/>
            <p:nvPr/>
          </p:nvSpPr>
          <p:spPr>
            <a:xfrm>
              <a:off x="7381885" y="2537665"/>
              <a:ext cx="1238299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chemeClr val="accent6">
                      <a:lumMod val="50000"/>
                    </a:schemeClr>
                  </a:solidFill>
                </a:rPr>
                <a:t>[m]</a:t>
              </a:r>
            </a:p>
          </p:txBody>
        </p:sp>
        <p:cxnSp>
          <p:nvCxnSpPr>
            <p:cNvPr id="341" name="Straight Connector 340"/>
            <p:cNvCxnSpPr/>
            <p:nvPr/>
          </p:nvCxnSpPr>
          <p:spPr>
            <a:xfrm>
              <a:off x="6932892" y="1841400"/>
              <a:ext cx="0" cy="232297"/>
            </a:xfrm>
            <a:prstGeom prst="line">
              <a:avLst/>
            </a:prstGeom>
            <a:ln w="76200">
              <a:solidFill>
                <a:srgbClr val="FF0000"/>
              </a:solidFill>
              <a:prstDash val="soli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>
              <a:off x="2328147" y="1839280"/>
              <a:ext cx="0" cy="722475"/>
            </a:xfrm>
            <a:prstGeom prst="line">
              <a:avLst/>
            </a:prstGeom>
            <a:ln w="1905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3074" name="Picture 2" descr="Image result for standing icon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3929" y="2068419"/>
              <a:ext cx="462711" cy="4627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3" name="TextBox 342"/>
            <p:cNvSpPr txBox="1"/>
            <p:nvPr/>
          </p:nvSpPr>
          <p:spPr>
            <a:xfrm>
              <a:off x="1614564" y="2568888"/>
              <a:ext cx="745493" cy="420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dirty="0">
                  <a:solidFill>
                    <a:srgbClr val="FF0000"/>
                  </a:solidFill>
                </a:rPr>
                <a:t>20</a:t>
              </a:r>
            </a:p>
          </p:txBody>
        </p:sp>
      </p:grpSp>
      <p:sp>
        <p:nvSpPr>
          <p:cNvPr id="9" name="Right Bracket 8"/>
          <p:cNvSpPr/>
          <p:nvPr/>
        </p:nvSpPr>
        <p:spPr>
          <a:xfrm rot="5400000">
            <a:off x="1692331" y="2558018"/>
            <a:ext cx="146246" cy="1060367"/>
          </a:xfrm>
          <a:prstGeom prst="rightBracket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71535" y="3252375"/>
            <a:ext cx="2925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‘Turbulent Zone’ – </a:t>
            </a:r>
            <a:r>
              <a:rPr lang="en-GB" sz="1400" i="1" dirty="0">
                <a:solidFill>
                  <a:srgbClr val="FF0000"/>
                </a:solidFill>
              </a:rPr>
              <a:t>non-stay areas</a:t>
            </a:r>
          </a:p>
        </p:txBody>
      </p:sp>
      <p:sp>
        <p:nvSpPr>
          <p:cNvPr id="165" name="Right Bracket 164"/>
          <p:cNvSpPr/>
          <p:nvPr/>
        </p:nvSpPr>
        <p:spPr>
          <a:xfrm rot="5400000">
            <a:off x="3935380" y="4444036"/>
            <a:ext cx="146248" cy="1939796"/>
          </a:xfrm>
          <a:prstGeom prst="rightBracket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Rectangle 165"/>
          <p:cNvSpPr/>
          <p:nvPr/>
        </p:nvSpPr>
        <p:spPr>
          <a:xfrm>
            <a:off x="3208870" y="5607485"/>
            <a:ext cx="1478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‘Stratified Zone’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E8F8C7-0C91-774C-9F6C-761012B0664F}"/>
              </a:ext>
            </a:extLst>
          </p:cNvPr>
          <p:cNvSpPr/>
          <p:nvPr/>
        </p:nvSpPr>
        <p:spPr>
          <a:xfrm>
            <a:off x="9031490" y="5576707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Illustrations are not to scale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5C10011-64D8-9A49-93B9-048EEEBFABDD}"/>
              </a:ext>
            </a:extLst>
          </p:cNvPr>
          <p:cNvSpPr/>
          <p:nvPr/>
        </p:nvSpPr>
        <p:spPr>
          <a:xfrm>
            <a:off x="9031489" y="2810636"/>
            <a:ext cx="2749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ym typeface="Wingdings" panose="05000000000000000000" pitchFamily="2" charset="2"/>
              </a:rPr>
              <a:t>Critical distance in the ‘Turbulent zone’ </a:t>
            </a:r>
          </a:p>
        </p:txBody>
      </p:sp>
    </p:spTree>
    <p:extLst>
      <p:ext uri="{BB962C8B-B14F-4D97-AF65-F5344CB8AC3E}">
        <p14:creationId xmlns:p14="http://schemas.microsoft.com/office/powerpoint/2010/main" val="249934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/>
      <p:bldP spid="234" grpId="0"/>
      <p:bldP spid="9" grpId="0" animBg="1"/>
      <p:bldP spid="10" grpId="0"/>
      <p:bldP spid="165" grpId="0" animBg="1"/>
      <p:bldP spid="166" grpId="0"/>
      <p:bldP spid="13" grpId="0"/>
      <p:bldP spid="15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92" y="1431857"/>
            <a:ext cx="5877053" cy="3674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Cryo2: </a:t>
            </a:r>
            <a:r>
              <a:rPr lang="en-GB" sz="3200" dirty="0">
                <a:sym typeface="Wingdings" panose="05000000000000000000" pitchFamily="2" charset="2"/>
              </a:rPr>
              <a:t>1 kg/s ; 5 m from release point; extraction ON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E742-771A-4CE4-B1DD-B0D07B549BD8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cxnSp>
        <p:nvCxnSpPr>
          <p:cNvPr id="2048" name="Straight Connector 2047"/>
          <p:cNvCxnSpPr/>
          <p:nvPr/>
        </p:nvCxnSpPr>
        <p:spPr>
          <a:xfrm flipV="1">
            <a:off x="2568119" y="3278395"/>
            <a:ext cx="0" cy="1027371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50" name="Rectangle 2049"/>
          <p:cNvSpPr/>
          <p:nvPr/>
        </p:nvSpPr>
        <p:spPr>
          <a:xfrm>
            <a:off x="7189128" y="1250179"/>
            <a:ext cx="5002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t = [5, 10] min </a:t>
            </a:r>
            <a:r>
              <a:rPr lang="en-GB" sz="2400" dirty="0">
                <a:sym typeface="Wingdings" panose="05000000000000000000" pitchFamily="2" charset="2"/>
              </a:rPr>
              <a:t> The extraction is ON @ full capacity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GB" sz="2400" dirty="0">
              <a:sym typeface="Wingdings" panose="05000000000000000000" pitchFamily="2" charset="2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Cloud propagation stops after 220 m</a:t>
            </a:r>
          </a:p>
        </p:txBody>
      </p:sp>
      <p:sp>
        <p:nvSpPr>
          <p:cNvPr id="40" name="Down Arrow 39"/>
          <p:cNvSpPr/>
          <p:nvPr/>
        </p:nvSpPr>
        <p:spPr>
          <a:xfrm>
            <a:off x="9299331" y="3751917"/>
            <a:ext cx="243840" cy="4721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41" name="Rectangle 40"/>
          <p:cNvSpPr/>
          <p:nvPr/>
        </p:nvSpPr>
        <p:spPr>
          <a:xfrm>
            <a:off x="7828961" y="4469679"/>
            <a:ext cx="3753440" cy="10770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2133" dirty="0">
                <a:sym typeface="Wingdings" panose="05000000000000000000" pitchFamily="2" charset="2"/>
              </a:rPr>
              <a:t>After passing 2 fire doors (880m) is considered ‘safe’ to wait for transportation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73669" y="4381249"/>
            <a:ext cx="1366080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67" dirty="0">
                <a:sym typeface="Wingdings" panose="05000000000000000000" pitchFamily="2" charset="2"/>
              </a:rPr>
              <a:t>He ext. ON</a:t>
            </a:r>
            <a:endParaRPr lang="en-GB" sz="1867" dirty="0"/>
          </a:p>
        </p:txBody>
      </p:sp>
      <p:sp>
        <p:nvSpPr>
          <p:cNvPr id="16" name="Rectangle 15"/>
          <p:cNvSpPr/>
          <p:nvPr/>
        </p:nvSpPr>
        <p:spPr>
          <a:xfrm>
            <a:off x="235597" y="5549539"/>
            <a:ext cx="467603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ym typeface="Wingdings" panose="05000000000000000000" pitchFamily="2" charset="2"/>
              </a:rPr>
              <a:t>Wednesday 13:30: </a:t>
            </a:r>
            <a:r>
              <a:rPr lang="en-GB" dirty="0"/>
              <a:t>Development for cooling and ventilation systems </a:t>
            </a:r>
            <a:r>
              <a:rPr lang="en-GB" dirty="0">
                <a:sym typeface="Wingdings" panose="05000000000000000000" pitchFamily="2" charset="2"/>
              </a:rPr>
              <a:t>(M. Nonis; G. Peon)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38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40" grpId="0" animBg="1"/>
      <p:bldP spid="41" grpId="0" animBg="1"/>
      <p:bldP spid="10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981647" y="1486428"/>
            <a:ext cx="2561558" cy="2561558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sp>
        <p:nvSpPr>
          <p:cNvPr id="80" name="Donut 79"/>
          <p:cNvSpPr/>
          <p:nvPr/>
        </p:nvSpPr>
        <p:spPr>
          <a:xfrm>
            <a:off x="511635" y="1028464"/>
            <a:ext cx="3519523" cy="3519523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81" name="Donut 80"/>
          <p:cNvSpPr/>
          <p:nvPr/>
        </p:nvSpPr>
        <p:spPr>
          <a:xfrm>
            <a:off x="320020" y="853370"/>
            <a:ext cx="3871476" cy="3871476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3450863" y="101082"/>
            <a:ext cx="7107189" cy="1121796"/>
            <a:chOff x="4113734" y="1462930"/>
            <a:chExt cx="7109040" cy="1122088"/>
          </a:xfrm>
        </p:grpSpPr>
        <p:sp>
          <p:nvSpPr>
            <p:cNvPr id="83" name="Rectangle 82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486400" y="1809938"/>
              <a:ext cx="5736374" cy="4617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2400" dirty="0"/>
                <a:t>Introduction</a:t>
              </a:r>
              <a:endParaRPr lang="en-US" sz="2399" dirty="0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446056" y="1584221"/>
            <a:ext cx="7033000" cy="1129014"/>
            <a:chOff x="4878898" y="3243971"/>
            <a:chExt cx="7033000" cy="1129014"/>
          </a:xfrm>
        </p:grpSpPr>
        <p:sp>
          <p:nvSpPr>
            <p:cNvPr id="87" name="Rectangle 86"/>
            <p:cNvSpPr/>
            <p:nvPr/>
          </p:nvSpPr>
          <p:spPr>
            <a:xfrm>
              <a:off x="5447627" y="3268786"/>
              <a:ext cx="6464271" cy="110419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374398" y="3606905"/>
              <a:ext cx="497227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6576"/>
              <a:r>
                <a:rPr lang="en-GB" sz="2400" dirty="0"/>
                <a:t>Performance Based Design </a:t>
              </a:r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4878898" y="3243971"/>
              <a:ext cx="1121795" cy="11217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501170" y="3223193"/>
            <a:ext cx="7506680" cy="1125634"/>
            <a:chOff x="4097345" y="5014193"/>
            <a:chExt cx="7032998" cy="1125634"/>
          </a:xfrm>
        </p:grpSpPr>
        <p:sp>
          <p:nvSpPr>
            <p:cNvPr id="91" name="Rectangle 90"/>
            <p:cNvSpPr/>
            <p:nvPr/>
          </p:nvSpPr>
          <p:spPr>
            <a:xfrm>
              <a:off x="4666071" y="5035626"/>
              <a:ext cx="6464272" cy="1104201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400958" y="5373746"/>
              <a:ext cx="572938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6576"/>
              <a:r>
                <a:rPr lang="en-US" sz="2400" dirty="0"/>
                <a:t>Cryogenic Safety studies (FCC-</a:t>
              </a:r>
              <a:r>
                <a:rPr lang="en-US" sz="2400" dirty="0" err="1"/>
                <a:t>hh</a:t>
              </a:r>
              <a:r>
                <a:rPr lang="en-US" sz="2400" dirty="0"/>
                <a:t>)</a:t>
              </a:r>
              <a:endParaRPr lang="en-GB" sz="2400" dirty="0"/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4097345" y="5014193"/>
              <a:ext cx="1121795" cy="112179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sp>
        <p:nvSpPr>
          <p:cNvPr id="95" name="Rectangle 94"/>
          <p:cNvSpPr/>
          <p:nvPr/>
        </p:nvSpPr>
        <p:spPr>
          <a:xfrm>
            <a:off x="1349879" y="2385040"/>
            <a:ext cx="18101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Outline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3503204" y="4811537"/>
            <a:ext cx="7107189" cy="1121796"/>
            <a:chOff x="4113734" y="1462930"/>
            <a:chExt cx="7109040" cy="1122088"/>
          </a:xfrm>
        </p:grpSpPr>
        <p:sp>
          <p:nvSpPr>
            <p:cNvPr id="97" name="Rectangle 96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486400" y="1809938"/>
              <a:ext cx="5736374" cy="4617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6576" lvl="0"/>
              <a:r>
                <a:rPr lang="en-GB" sz="2400" dirty="0"/>
                <a:t>Conclusions</a:t>
              </a: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8DFBF-0B29-44E6-826C-11F139DB7F3A}" type="datetime5">
              <a:rPr lang="en-US" smtClean="0"/>
              <a:t>11-Apr-18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13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0A07151F-24C4-2C4A-B761-82060791A18B}"/>
              </a:ext>
            </a:extLst>
          </p:cNvPr>
          <p:cNvSpPr/>
          <p:nvPr/>
        </p:nvSpPr>
        <p:spPr>
          <a:xfrm>
            <a:off x="9031490" y="5576707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Illustrations are not to scale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Cryo4: </a:t>
            </a:r>
            <a:r>
              <a:rPr lang="en-GB" sz="3200" dirty="0">
                <a:sym typeface="Wingdings" panose="05000000000000000000" pitchFamily="2" charset="2"/>
              </a:rPr>
              <a:t>0.3 kg/s ; 150 m from release point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96BB-4F03-43DE-BBD5-35A7C34B7CEC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3993" y="1961306"/>
            <a:ext cx="8036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Time lapse after release (d=150m)</a:t>
            </a:r>
            <a:endParaRPr lang="en-GB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1135945" y="2730257"/>
            <a:ext cx="6468607" cy="726332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lumMod val="99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809102" y="3461253"/>
            <a:ext cx="106427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d = 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81095" y="3497383"/>
            <a:ext cx="8627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440</a:t>
            </a:r>
          </a:p>
        </p:txBody>
      </p:sp>
      <p:pic>
        <p:nvPicPr>
          <p:cNvPr id="24" name="Picture 23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247" y="2822215"/>
            <a:ext cx="508000" cy="50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>
          <a:xfrm>
            <a:off x="6884732" y="2734113"/>
            <a:ext cx="0" cy="72247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125785" y="3470947"/>
            <a:ext cx="6295887" cy="16276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9177" y="2868817"/>
            <a:ext cx="135984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t=400s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89025" y="2739210"/>
            <a:ext cx="603499" cy="249524"/>
            <a:chOff x="468313" y="3215659"/>
            <a:chExt cx="2615887" cy="1426468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0464" y="3135600"/>
            <a:ext cx="200392" cy="378037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1116698" y="2748368"/>
            <a:ext cx="688613" cy="431905"/>
            <a:chOff x="468313" y="3215659"/>
            <a:chExt cx="2615887" cy="1426468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68" name="Group 67"/>
          <p:cNvGrpSpPr/>
          <p:nvPr/>
        </p:nvGrpSpPr>
        <p:grpSpPr>
          <a:xfrm>
            <a:off x="1692225" y="2942410"/>
            <a:ext cx="603499" cy="249524"/>
            <a:chOff x="468313" y="3215659"/>
            <a:chExt cx="2615887" cy="1426468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1380560" y="2973881"/>
            <a:ext cx="767021" cy="392091"/>
            <a:chOff x="468313" y="3215659"/>
            <a:chExt cx="2615887" cy="1426468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76" name="Group 75"/>
          <p:cNvGrpSpPr/>
          <p:nvPr/>
        </p:nvGrpSpPr>
        <p:grpSpPr>
          <a:xfrm>
            <a:off x="1519037" y="3206687"/>
            <a:ext cx="603499" cy="249524"/>
            <a:chOff x="468313" y="3215659"/>
            <a:chExt cx="2615887" cy="1426468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1986967" y="2800457"/>
            <a:ext cx="603499" cy="249524"/>
            <a:chOff x="468313" y="3215659"/>
            <a:chExt cx="2615887" cy="1426468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2016979" y="3003131"/>
            <a:ext cx="603499" cy="249524"/>
            <a:chOff x="468313" y="3215659"/>
            <a:chExt cx="2615887" cy="1426468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2516712" y="2750906"/>
            <a:ext cx="603499" cy="249524"/>
            <a:chOff x="468313" y="3215659"/>
            <a:chExt cx="2615887" cy="1426468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96" name="Group 95"/>
          <p:cNvGrpSpPr/>
          <p:nvPr/>
        </p:nvGrpSpPr>
        <p:grpSpPr>
          <a:xfrm>
            <a:off x="1986745" y="2729793"/>
            <a:ext cx="603499" cy="249524"/>
            <a:chOff x="468313" y="3215659"/>
            <a:chExt cx="2615887" cy="1426468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100" name="Group 99"/>
          <p:cNvGrpSpPr/>
          <p:nvPr/>
        </p:nvGrpSpPr>
        <p:grpSpPr>
          <a:xfrm>
            <a:off x="3072773" y="2769382"/>
            <a:ext cx="603499" cy="249524"/>
            <a:chOff x="468313" y="3215659"/>
            <a:chExt cx="2615887" cy="1426468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3599733" y="2725446"/>
            <a:ext cx="603499" cy="249524"/>
            <a:chOff x="468313" y="3215659"/>
            <a:chExt cx="2615887" cy="1426468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108" name="Group 107"/>
          <p:cNvGrpSpPr/>
          <p:nvPr/>
        </p:nvGrpSpPr>
        <p:grpSpPr>
          <a:xfrm>
            <a:off x="1902847" y="3064410"/>
            <a:ext cx="603499" cy="249524"/>
            <a:chOff x="468313" y="3215659"/>
            <a:chExt cx="2615887" cy="1426468"/>
          </a:xfrm>
        </p:grpSpPr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sp>
        <p:nvSpPr>
          <p:cNvPr id="164" name="TextBox 163"/>
          <p:cNvSpPr txBox="1"/>
          <p:nvPr/>
        </p:nvSpPr>
        <p:spPr>
          <a:xfrm>
            <a:off x="3930411" y="3531570"/>
            <a:ext cx="74549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160</a:t>
            </a:r>
          </a:p>
        </p:txBody>
      </p:sp>
      <p:sp>
        <p:nvSpPr>
          <p:cNvPr id="3" name="Rectangle 2"/>
          <p:cNvSpPr/>
          <p:nvPr/>
        </p:nvSpPr>
        <p:spPr>
          <a:xfrm>
            <a:off x="8557657" y="2747832"/>
            <a:ext cx="3608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Door open </a:t>
            </a:r>
          </a:p>
        </p:txBody>
      </p:sp>
      <p:cxnSp>
        <p:nvCxnSpPr>
          <p:cNvPr id="288" name="Straight Connector 287"/>
          <p:cNvCxnSpPr/>
          <p:nvPr/>
        </p:nvCxnSpPr>
        <p:spPr>
          <a:xfrm>
            <a:off x="1217249" y="2781325"/>
            <a:ext cx="0" cy="72247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>
            <a:off x="7340345" y="3443128"/>
            <a:ext cx="123829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accent6">
                    <a:lumMod val="50000"/>
                  </a:schemeClr>
                </a:solidFill>
              </a:rPr>
              <a:t>[m]</a:t>
            </a:r>
          </a:p>
        </p:txBody>
      </p:sp>
      <p:cxnSp>
        <p:nvCxnSpPr>
          <p:cNvPr id="275" name="Straight Connector 274"/>
          <p:cNvCxnSpPr/>
          <p:nvPr/>
        </p:nvCxnSpPr>
        <p:spPr>
          <a:xfrm>
            <a:off x="6891352" y="2746862"/>
            <a:ext cx="0" cy="232297"/>
          </a:xfrm>
          <a:prstGeom prst="line">
            <a:avLst/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4203232" y="2768281"/>
            <a:ext cx="0" cy="72247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347" y="2970502"/>
            <a:ext cx="325960" cy="460900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3333784" y="3529863"/>
            <a:ext cx="8627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FF9900"/>
                </a:solidFill>
              </a:rPr>
              <a:t>150</a:t>
            </a:r>
          </a:p>
        </p:txBody>
      </p:sp>
      <p:sp>
        <p:nvSpPr>
          <p:cNvPr id="7" name="Rectangle 6"/>
          <p:cNvSpPr/>
          <p:nvPr/>
        </p:nvSpPr>
        <p:spPr>
          <a:xfrm>
            <a:off x="1380560" y="4155905"/>
            <a:ext cx="5687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Less mass flow = smaller </a:t>
            </a:r>
            <a:r>
              <a:rPr lang="en-GB" dirty="0" err="1"/>
              <a:t>GHe</a:t>
            </a:r>
            <a:r>
              <a:rPr lang="en-GB" dirty="0"/>
              <a:t> layer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t.b.c</a:t>
            </a:r>
            <a:r>
              <a:rPr lang="en-GB" dirty="0"/>
              <a:t> via CFD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473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23">
            <a:extLst>
              <a:ext uri="{FF2B5EF4-FFF2-40B4-BE49-F238E27FC236}">
                <a16:creationId xmlns:a16="http://schemas.microsoft.com/office/drawing/2014/main" id="{0A07151F-24C4-2C4A-B761-82060791A18B}"/>
              </a:ext>
            </a:extLst>
          </p:cNvPr>
          <p:cNvSpPr/>
          <p:nvPr/>
        </p:nvSpPr>
        <p:spPr>
          <a:xfrm>
            <a:off x="9031490" y="5576707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accent6">
                    <a:lumMod val="50000"/>
                  </a:schemeClr>
                </a:solidFill>
              </a:rPr>
              <a:t>Illustrations are not to scale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Cryo4: </a:t>
            </a:r>
            <a:r>
              <a:rPr lang="en-GB" sz="3200" dirty="0">
                <a:sym typeface="Wingdings" panose="05000000000000000000" pitchFamily="2" charset="2"/>
              </a:rPr>
              <a:t>0.3 kg/s ; 150 m from release point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96BB-4F03-43DE-BBD5-35A7C34B7CEC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3993" y="1961306"/>
            <a:ext cx="8036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Time lapse after release (d=150m)</a:t>
            </a:r>
            <a:endParaRPr lang="en-GB" sz="2400" b="1" dirty="0"/>
          </a:p>
        </p:txBody>
      </p:sp>
      <p:sp>
        <p:nvSpPr>
          <p:cNvPr id="16" name="Rectangle 15"/>
          <p:cNvSpPr/>
          <p:nvPr/>
        </p:nvSpPr>
        <p:spPr>
          <a:xfrm>
            <a:off x="1135945" y="2730257"/>
            <a:ext cx="6468607" cy="726332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lumMod val="99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809102" y="3461253"/>
            <a:ext cx="106427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d = 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81095" y="3497383"/>
            <a:ext cx="8627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440</a:t>
            </a:r>
          </a:p>
        </p:txBody>
      </p:sp>
      <p:pic>
        <p:nvPicPr>
          <p:cNvPr id="24" name="Picture 23" descr="http://www.mc-safety.de/media/catalog/product/cache/2/image/5e06319eda06f020e43594a9c230972d/f/n/fnd175.00.25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247" y="2822215"/>
            <a:ext cx="508000" cy="50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>
          <a:xfrm>
            <a:off x="6884732" y="2734113"/>
            <a:ext cx="0" cy="72247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125785" y="3470947"/>
            <a:ext cx="6295887" cy="16276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9177" y="2868817"/>
            <a:ext cx="135984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t=400s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89025" y="2739210"/>
            <a:ext cx="603499" cy="249524"/>
            <a:chOff x="468313" y="3215659"/>
            <a:chExt cx="2615887" cy="1426468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0464" y="3135600"/>
            <a:ext cx="200392" cy="378037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1116698" y="2748368"/>
            <a:ext cx="688613" cy="431905"/>
            <a:chOff x="468313" y="3215659"/>
            <a:chExt cx="2615887" cy="1426468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68" name="Group 67"/>
          <p:cNvGrpSpPr/>
          <p:nvPr/>
        </p:nvGrpSpPr>
        <p:grpSpPr>
          <a:xfrm>
            <a:off x="1692225" y="2942410"/>
            <a:ext cx="603499" cy="249524"/>
            <a:chOff x="468313" y="3215659"/>
            <a:chExt cx="2615887" cy="1426468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1380560" y="2973881"/>
            <a:ext cx="767021" cy="392091"/>
            <a:chOff x="468313" y="3215659"/>
            <a:chExt cx="2615887" cy="1426468"/>
          </a:xfrm>
        </p:grpSpPr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76" name="Group 75"/>
          <p:cNvGrpSpPr/>
          <p:nvPr/>
        </p:nvGrpSpPr>
        <p:grpSpPr>
          <a:xfrm>
            <a:off x="1519037" y="3206687"/>
            <a:ext cx="603499" cy="249524"/>
            <a:chOff x="468313" y="3215659"/>
            <a:chExt cx="2615887" cy="1426468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1986967" y="2800457"/>
            <a:ext cx="603499" cy="249524"/>
            <a:chOff x="468313" y="3215659"/>
            <a:chExt cx="2615887" cy="1426468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2016979" y="3003131"/>
            <a:ext cx="603499" cy="249524"/>
            <a:chOff x="468313" y="3215659"/>
            <a:chExt cx="2615887" cy="1426468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2516712" y="2750906"/>
            <a:ext cx="603499" cy="249524"/>
            <a:chOff x="468313" y="3215659"/>
            <a:chExt cx="2615887" cy="1426468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96" name="Group 95"/>
          <p:cNvGrpSpPr/>
          <p:nvPr/>
        </p:nvGrpSpPr>
        <p:grpSpPr>
          <a:xfrm>
            <a:off x="1986745" y="2729793"/>
            <a:ext cx="603499" cy="249524"/>
            <a:chOff x="468313" y="3215659"/>
            <a:chExt cx="2615887" cy="1426468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grpSp>
        <p:nvGrpSpPr>
          <p:cNvPr id="108" name="Group 107"/>
          <p:cNvGrpSpPr/>
          <p:nvPr/>
        </p:nvGrpSpPr>
        <p:grpSpPr>
          <a:xfrm>
            <a:off x="1902847" y="3064410"/>
            <a:ext cx="603499" cy="249524"/>
            <a:chOff x="468313" y="3215659"/>
            <a:chExt cx="2615887" cy="1426468"/>
          </a:xfrm>
        </p:grpSpPr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563" y="3215659"/>
              <a:ext cx="2221019" cy="1227337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3475014"/>
              <a:ext cx="1711409" cy="945726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286" y="3407663"/>
              <a:ext cx="2233914" cy="1234464"/>
            </a:xfrm>
            <a:prstGeom prst="rect">
              <a:avLst/>
            </a:prstGeom>
          </p:spPr>
        </p:pic>
      </p:grpSp>
      <p:sp>
        <p:nvSpPr>
          <p:cNvPr id="164" name="TextBox 163"/>
          <p:cNvSpPr txBox="1"/>
          <p:nvPr/>
        </p:nvSpPr>
        <p:spPr>
          <a:xfrm>
            <a:off x="2788149" y="3543527"/>
            <a:ext cx="74549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tx1">
                    <a:lumMod val="50000"/>
                  </a:schemeClr>
                </a:solidFill>
              </a:rPr>
              <a:t>130</a:t>
            </a:r>
          </a:p>
        </p:txBody>
      </p:sp>
      <p:sp>
        <p:nvSpPr>
          <p:cNvPr id="3" name="Rectangle 2"/>
          <p:cNvSpPr/>
          <p:nvPr/>
        </p:nvSpPr>
        <p:spPr>
          <a:xfrm>
            <a:off x="8557657" y="2747832"/>
            <a:ext cx="3608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Door open </a:t>
            </a:r>
          </a:p>
        </p:txBody>
      </p:sp>
      <p:cxnSp>
        <p:nvCxnSpPr>
          <p:cNvPr id="288" name="Straight Connector 287"/>
          <p:cNvCxnSpPr/>
          <p:nvPr/>
        </p:nvCxnSpPr>
        <p:spPr>
          <a:xfrm>
            <a:off x="1217249" y="2781325"/>
            <a:ext cx="0" cy="722475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0" name="TextBox 289"/>
          <p:cNvSpPr txBox="1"/>
          <p:nvPr/>
        </p:nvSpPr>
        <p:spPr>
          <a:xfrm>
            <a:off x="7340345" y="3443128"/>
            <a:ext cx="123829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accent6">
                    <a:lumMod val="50000"/>
                  </a:schemeClr>
                </a:solidFill>
              </a:rPr>
              <a:t>[m]</a:t>
            </a:r>
          </a:p>
        </p:txBody>
      </p:sp>
      <p:cxnSp>
        <p:nvCxnSpPr>
          <p:cNvPr id="275" name="Straight Connector 274"/>
          <p:cNvCxnSpPr/>
          <p:nvPr/>
        </p:nvCxnSpPr>
        <p:spPr>
          <a:xfrm>
            <a:off x="6891352" y="2746862"/>
            <a:ext cx="0" cy="232297"/>
          </a:xfrm>
          <a:prstGeom prst="line">
            <a:avLst/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3145143" y="2766890"/>
            <a:ext cx="0" cy="722475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347" y="2970502"/>
            <a:ext cx="325960" cy="460900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3452812" y="3543527"/>
            <a:ext cx="8627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00B050"/>
                </a:solidFill>
              </a:rPr>
              <a:t>150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82931" y="4908865"/>
            <a:ext cx="65886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ym typeface="Wingdings" panose="05000000000000000000" pitchFamily="2" charset="2"/>
              </a:rPr>
              <a:t>Critical distance for this exercise is the ‘acknowledgment limit’ of the warning signs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80560" y="4197429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He extraction ON after 5 min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96596C95-805A-6A40-8C6F-C90586292D1D}"/>
              </a:ext>
            </a:extLst>
          </p:cNvPr>
          <p:cNvSpPr/>
          <p:nvPr/>
        </p:nvSpPr>
        <p:spPr>
          <a:xfrm>
            <a:off x="7243045" y="5075051"/>
            <a:ext cx="708089" cy="425303"/>
          </a:xfrm>
          <a:prstGeom prst="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6A3FAD-387A-0B43-923C-E4914881799A}"/>
              </a:ext>
            </a:extLst>
          </p:cNvPr>
          <p:cNvSpPr/>
          <p:nvPr/>
        </p:nvSpPr>
        <p:spPr>
          <a:xfrm>
            <a:off x="7951134" y="4893061"/>
            <a:ext cx="407348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He extraction critical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Innovative emergency evacuation signs</a:t>
            </a:r>
            <a:endParaRPr lang="en-US" sz="2000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5E74558-113A-DC44-A6BF-3A4B9EB71DC5}"/>
              </a:ext>
            </a:extLst>
          </p:cNvPr>
          <p:cNvSpPr/>
          <p:nvPr/>
        </p:nvSpPr>
        <p:spPr>
          <a:xfrm>
            <a:off x="7348580" y="6121853"/>
            <a:ext cx="4676037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ym typeface="Wingdings" panose="05000000000000000000" pitchFamily="2" charset="2"/>
              </a:rPr>
              <a:t>Thursday 09:20: </a:t>
            </a:r>
            <a:r>
              <a:rPr lang="en-GB" dirty="0"/>
              <a:t>Virtual reality experiments for evacuation in the FCC </a:t>
            </a:r>
            <a:r>
              <a:rPr lang="en-GB" dirty="0">
                <a:sym typeface="Wingdings" panose="05000000000000000000" pitchFamily="2" charset="2"/>
              </a:rPr>
              <a:t>(S. Arias)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1DA8B2-CACC-534A-9593-F557BDB2C6F3}"/>
              </a:ext>
            </a:extLst>
          </p:cNvPr>
          <p:cNvSpPr txBox="1"/>
          <p:nvPr/>
        </p:nvSpPr>
        <p:spPr>
          <a:xfrm>
            <a:off x="10094976" y="7168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9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3" grpId="0" animBg="1"/>
      <p:bldP spid="15" grpId="0" animBg="1"/>
      <p:bldP spid="1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Evaluation of Trial design - FCC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D5A4-5285-4E25-803F-41CA4F2B1BE6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445992"/>
              </p:ext>
            </p:extLst>
          </p:nvPr>
        </p:nvGraphicFramePr>
        <p:xfrm>
          <a:off x="633969" y="1134678"/>
          <a:ext cx="10726328" cy="3877824"/>
        </p:xfrm>
        <a:graphic>
          <a:graphicData uri="http://schemas.openxmlformats.org/drawingml/2006/table">
            <a:tbl>
              <a:tblPr firstRow="1" firstCol="1" bandRow="1"/>
              <a:tblGrid>
                <a:gridCol w="1338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38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188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9607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Trial design #1</a:t>
                      </a:r>
                      <a:endParaRPr lang="en-GB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960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Accidental Scenarios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 &amp; Safety of personnel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operations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3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59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GB" sz="15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85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Cryo4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85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Cryo5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2559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Cryo6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60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Evaluation of Trial design - FCC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2FFE-DECA-4017-89F8-6A523DE5CAC6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33969" y="1134678"/>
          <a:ext cx="10726328" cy="3877824"/>
        </p:xfrm>
        <a:graphic>
          <a:graphicData uri="http://schemas.openxmlformats.org/drawingml/2006/table">
            <a:tbl>
              <a:tblPr firstRow="1" firstCol="1" bandRow="1"/>
              <a:tblGrid>
                <a:gridCol w="1338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38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188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9607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Trial design #1</a:t>
                      </a:r>
                      <a:endParaRPr lang="en-GB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960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Accidental Scenarios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 &amp; Safety of personnel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operations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3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59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GB" sz="15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85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Cryo4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85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Cryo5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2559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Cryo6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72560" y="5173391"/>
            <a:ext cx="11200160" cy="379656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(?)     </a:t>
            </a: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latin typeface="+mj-lt"/>
                <a:cs typeface="Calibri" panose="020F0502020204030204" pitchFamily="34" charset="0"/>
              </a:rPr>
              <a:t>Cannot be determined with 100% certainty, due to the lack of data (simulations/studies are needed)</a:t>
            </a:r>
            <a:endParaRPr lang="en-GB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32000" y="2966720"/>
            <a:ext cx="804333" cy="31326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88733" y="3759200"/>
            <a:ext cx="804333" cy="31326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911600" y="3361267"/>
            <a:ext cx="804333" cy="31326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11600" y="2572256"/>
            <a:ext cx="804333" cy="31326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505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dirty="0"/>
              <a:t>Evaluation of Trial design - FCC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2521-416E-4ED8-985D-6A23A299169D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736392"/>
              </p:ext>
            </p:extLst>
          </p:nvPr>
        </p:nvGraphicFramePr>
        <p:xfrm>
          <a:off x="633969" y="1082426"/>
          <a:ext cx="10726328" cy="3877824"/>
        </p:xfrm>
        <a:graphic>
          <a:graphicData uri="http://schemas.openxmlformats.org/drawingml/2006/table">
            <a:tbl>
              <a:tblPr firstRow="1" firstCol="1" bandRow="1"/>
              <a:tblGrid>
                <a:gridCol w="1338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76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84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38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188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9607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Trial design #1</a:t>
                      </a:r>
                      <a:endParaRPr lang="en-GB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960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Accidental Scenarios</a:t>
                      </a:r>
                      <a:endParaRPr lang="en-GB" sz="1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Health &amp; Safety of personnel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Property protection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Continuity of operations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3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Cryo1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59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Cryo2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en-GB" sz="15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852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Cryo3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Cryo4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(?)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85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Cryo5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2559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9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Cryo6</a:t>
                      </a: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GB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852" marR="89852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72560" y="5448717"/>
            <a:ext cx="11571394" cy="646331"/>
          </a:xfrm>
          <a:prstGeom prst="rect">
            <a:avLst/>
          </a:prstGeom>
          <a:solidFill>
            <a:srgbClr val="FF9900">
              <a:alpha val="32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X       </a:t>
            </a: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To be m</a:t>
            </a:r>
            <a:r>
              <a:rPr lang="en-GB" b="1" dirty="0">
                <a:latin typeface="+mj-lt"/>
              </a:rPr>
              <a:t>itigated by organisational measures </a:t>
            </a:r>
            <a:r>
              <a:rPr lang="en-GB" dirty="0">
                <a:latin typeface="+mj-lt"/>
              </a:rPr>
              <a:t>(e.g. access restrictions, non-stay areas, accept property loss)</a:t>
            </a: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06445" y="204524"/>
            <a:ext cx="170756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dirty="0"/>
              <a:t>Full Report EDMS N. 1818330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32000" y="2590645"/>
            <a:ext cx="804333" cy="313267"/>
          </a:xfrm>
          <a:prstGeom prst="rect">
            <a:avLst/>
          </a:prstGeom>
          <a:solidFill>
            <a:srgbClr val="FF9900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971800" y="2590644"/>
            <a:ext cx="804333" cy="1080156"/>
          </a:xfrm>
          <a:prstGeom prst="rect">
            <a:avLst/>
          </a:prstGeom>
          <a:solidFill>
            <a:srgbClr val="FF9900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032000" y="4610835"/>
            <a:ext cx="2683933" cy="313267"/>
          </a:xfrm>
          <a:prstGeom prst="rect">
            <a:avLst/>
          </a:prstGeom>
          <a:solidFill>
            <a:srgbClr val="FF9900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752080" y="4623046"/>
            <a:ext cx="3608217" cy="313267"/>
          </a:xfrm>
          <a:prstGeom prst="rect">
            <a:avLst/>
          </a:prstGeom>
          <a:solidFill>
            <a:srgbClr val="FF9900">
              <a:alpha val="3176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2560" y="5081950"/>
            <a:ext cx="11200160" cy="379656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(?)     </a:t>
            </a:r>
            <a:r>
              <a:rPr lang="en-GB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latin typeface="+mj-lt"/>
                <a:cs typeface="Calibri" panose="020F0502020204030204" pitchFamily="34" charset="0"/>
              </a:rPr>
              <a:t>Cannot be determined with 100% certainty, due to the lack of data (simulations/studies are needed)</a:t>
            </a:r>
            <a:endParaRPr lang="en-GB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8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Conclusions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EB-0439-44E7-91E3-0ACBF0F46398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4522199" y="-2791621"/>
            <a:ext cx="1268892" cy="9200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PBD is very useful as Risk Assessment method for non-standard installations </a:t>
            </a:r>
            <a:r>
              <a:rPr lang="en-GB" sz="20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schemeClr val="tx1"/>
                </a:solidFill>
              </a:rPr>
              <a:t>used for FCC CDR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51048" y="1296607"/>
            <a:ext cx="1040914" cy="1040913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Oval 8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18" name="Picture 2" descr="Image result for procedure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929" y="1516815"/>
            <a:ext cx="597564" cy="59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ound Same Side Corner Rectangle 15"/>
          <p:cNvSpPr/>
          <p:nvPr/>
        </p:nvSpPr>
        <p:spPr>
          <a:xfrm rot="5400000">
            <a:off x="5023302" y="-1794591"/>
            <a:ext cx="1268892" cy="1022678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 Trial Design (with safety features) fulfils the majority of the Safety Objectives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 Un</a:t>
            </a:r>
            <a:r>
              <a:rPr lang="en-GB" sz="2000" dirty="0">
                <a:solidFill>
                  <a:schemeClr val="tx1"/>
                </a:solidFill>
              </a:rPr>
              <a:t>fulfilled objectives can be mitigated by organisational measures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chemeClr val="bg2">
                    <a:lumMod val="25000"/>
                  </a:schemeClr>
                </a:solidFill>
              </a:rPr>
              <a:t> No affect on the infrastructure of the FCC tunnel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chemeClr val="bg2">
                    <a:lumMod val="25000"/>
                  </a:schemeClr>
                </a:solidFill>
              </a:rPr>
              <a:t> Baseline FCC cross-section is acceptable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9535712" y="2807027"/>
            <a:ext cx="1040914" cy="1040913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Oval 17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ound Same Side Corner Rectangle 20"/>
          <p:cNvSpPr/>
          <p:nvPr/>
        </p:nvSpPr>
        <p:spPr>
          <a:xfrm rot="5400000">
            <a:off x="5348791" y="-592955"/>
            <a:ext cx="1571008" cy="1117988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1"/>
                </a:solidFill>
              </a:rPr>
              <a:t>A more qualitative evaluation shall be carried out at a TDR level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Transportation system in case of evacuation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Studies on the height of the helium gas layer (CFD simulations)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FCC-</a:t>
            </a:r>
            <a:r>
              <a:rPr lang="en-US" sz="2000" dirty="0" err="1">
                <a:solidFill>
                  <a:schemeClr val="tx1"/>
                </a:solidFill>
              </a:rPr>
              <a:t>ee</a:t>
            </a:r>
            <a:r>
              <a:rPr lang="en-US" sz="2000" dirty="0">
                <a:solidFill>
                  <a:schemeClr val="tx1"/>
                </a:solidFill>
              </a:rPr>
              <a:t> &amp; HE-LHC studies are ongoing and will be ready for the CDR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489263" y="4508052"/>
            <a:ext cx="1040914" cy="1040913"/>
            <a:chOff x="1409702" y="1240972"/>
            <a:chExt cx="1524000" cy="1523999"/>
          </a:xfr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Oval 22"/>
            <p:cNvSpPr/>
            <p:nvPr/>
          </p:nvSpPr>
          <p:spPr>
            <a:xfrm>
              <a:off x="1409702" y="1240972"/>
              <a:ext cx="1524000" cy="15239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537611" y="1366158"/>
              <a:ext cx="1268183" cy="1273627"/>
            </a:xfrm>
            <a:prstGeom prst="ellips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170" name="Picture 2" descr="Image result for validation icon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541" y="2997173"/>
            <a:ext cx="643255" cy="64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studies icon"/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570" y="4726689"/>
            <a:ext cx="552859" cy="55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41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04BD-616B-4CE2-A4C9-8950013766B7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59229" y="2038058"/>
            <a:ext cx="9143999" cy="1427424"/>
          </a:xfrm>
        </p:spPr>
        <p:txBody>
          <a:bodyPr>
            <a:noAutofit/>
          </a:bodyPr>
          <a:lstStyle/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Thank you very much </a:t>
            </a:r>
          </a:p>
          <a:p>
            <a:pPr marL="36576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/>
              <a:t>for your attention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2438" y="4908126"/>
            <a:ext cx="10857580" cy="10219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None/>
            </a:pPr>
            <a:r>
              <a:rPr lang="en-US" sz="1600" i="1" dirty="0"/>
              <a:t>Acknowledgements:</a:t>
            </a:r>
          </a:p>
          <a:p>
            <a:pPr marL="36576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i="1" dirty="0"/>
              <a:t>S. La Mendola, V. Mertens, T. Otto, S. Marsh, M. Nonis, O. Rios, J. Osborne, L. Tavian, S. Grau, G. Lindell, G. Peon, M. </a:t>
            </a:r>
            <a:r>
              <a:rPr lang="en-US" sz="1600" i="1" dirty="0" err="1"/>
              <a:t>Widorski</a:t>
            </a:r>
            <a:r>
              <a:rPr lang="en-US" sz="1600" i="1" dirty="0"/>
              <a:t>, FCC I&amp;O WG </a:t>
            </a:r>
            <a:r>
              <a:rPr lang="en-US" sz="1600" i="1" dirty="0" err="1"/>
              <a:t>memebrs</a:t>
            </a:r>
            <a:r>
              <a:rPr lang="en-US" sz="1600" i="1"/>
              <a:t>   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0795103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6CAD5E4-4DF2-4427-B04F-4B08C66FA774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23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D0B7-9057-4040-9E4B-CA48209759F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110381"/>
            <a:ext cx="11744325" cy="749299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Evacuation distance in road tunnels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0200" y="4612766"/>
            <a:ext cx="11566525" cy="14974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b="1" dirty="0"/>
              <a:t>EU Directive 2004/54/EC on minimum safety requirements for tunnels in the Trans-European Road Network </a:t>
            </a:r>
          </a:p>
          <a:p>
            <a:pPr>
              <a:lnSpc>
                <a:spcPct val="100000"/>
              </a:lnSpc>
            </a:pPr>
            <a:r>
              <a:rPr lang="en-US" sz="2000" i="1" dirty="0"/>
              <a:t>“Where emergency exits are provided, the distance between two emergency exits shall not exceed </a:t>
            </a:r>
            <a:r>
              <a:rPr lang="en-US" sz="2000" b="1" i="1" dirty="0"/>
              <a:t>500 m</a:t>
            </a:r>
            <a:r>
              <a:rPr lang="en-US" sz="2000" i="1" dirty="0"/>
              <a:t>.”</a:t>
            </a:r>
            <a:endParaRPr lang="en-GB" sz="20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10B57-2832-7E4D-A140-0F20FE5299C3}"/>
              </a:ext>
            </a:extLst>
          </p:cNvPr>
          <p:cNvSpPr txBox="1"/>
          <p:nvPr/>
        </p:nvSpPr>
        <p:spPr>
          <a:xfrm>
            <a:off x="556591" y="13649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716D33-FC9E-0B49-AAA2-EC8200B12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237" y="1317998"/>
            <a:ext cx="4636880" cy="249088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D0FC4EF-A558-2144-9A82-4AA5463E1EEC}"/>
              </a:ext>
            </a:extLst>
          </p:cNvPr>
          <p:cNvSpPr/>
          <p:nvPr/>
        </p:nvSpPr>
        <p:spPr>
          <a:xfrm>
            <a:off x="7413924" y="3798820"/>
            <a:ext cx="3214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Manuel AIPCR des tunnels </a:t>
            </a:r>
            <a:r>
              <a:rPr lang="en-US" sz="1400" i="1" dirty="0" err="1"/>
              <a:t>routiers</a:t>
            </a:r>
            <a:endParaRPr lang="en-US" sz="1400" i="1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F0A0A3A-FB3D-E149-BCC9-F2C22E14BB59}"/>
              </a:ext>
            </a:extLst>
          </p:cNvPr>
          <p:cNvSpPr txBox="1">
            <a:spLocks/>
          </p:cNvSpPr>
          <p:nvPr/>
        </p:nvSpPr>
        <p:spPr>
          <a:xfrm>
            <a:off x="330200" y="1564087"/>
            <a:ext cx="5832062" cy="19987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b="1" dirty="0" err="1"/>
              <a:t>L’Association</a:t>
            </a:r>
            <a:r>
              <a:rPr lang="en-US" sz="2000" b="1" dirty="0"/>
              <a:t> </a:t>
            </a:r>
            <a:r>
              <a:rPr lang="en-US" sz="2000" b="1" dirty="0" err="1"/>
              <a:t>mondiale</a:t>
            </a:r>
            <a:r>
              <a:rPr lang="en-US" sz="2000" b="1" dirty="0"/>
              <a:t> de la Route (AIPCR), Manuel des tunnels </a:t>
            </a:r>
            <a:r>
              <a:rPr lang="en-US" sz="2000" b="1" dirty="0" err="1"/>
              <a:t>routiers</a:t>
            </a:r>
            <a:endParaRPr lang="en-US" sz="2000" b="1" dirty="0"/>
          </a:p>
          <a:p>
            <a:pPr>
              <a:lnSpc>
                <a:spcPct val="100000"/>
              </a:lnSpc>
            </a:pPr>
            <a:endParaRPr lang="en-US" sz="2000" b="1" dirty="0"/>
          </a:p>
          <a:p>
            <a:pPr>
              <a:lnSpc>
                <a:spcPct val="100000"/>
              </a:lnSpc>
            </a:pPr>
            <a:r>
              <a:rPr lang="en-US" sz="2000" i="1" dirty="0"/>
              <a:t>“</a:t>
            </a:r>
            <a:r>
              <a:rPr lang="en-US" sz="2000" i="1" dirty="0" err="1"/>
              <a:t>L’inter</a:t>
            </a:r>
            <a:r>
              <a:rPr lang="en-US" sz="2000" i="1" dirty="0"/>
              <a:t> distance </a:t>
            </a:r>
            <a:r>
              <a:rPr lang="en-US" sz="2000" i="1" dirty="0" err="1"/>
              <a:t>optimale</a:t>
            </a:r>
            <a:r>
              <a:rPr lang="en-US" sz="2000" i="1" dirty="0"/>
              <a:t> entre </a:t>
            </a:r>
            <a:r>
              <a:rPr lang="en-US" sz="2000" i="1" dirty="0" err="1"/>
              <a:t>deux</a:t>
            </a:r>
            <a:r>
              <a:rPr lang="en-US" sz="2000" i="1" dirty="0"/>
              <a:t> issues de </a:t>
            </a:r>
            <a:r>
              <a:rPr lang="en-US" sz="2000" i="1" dirty="0" err="1"/>
              <a:t>secours</a:t>
            </a:r>
            <a:r>
              <a:rPr lang="en-US" sz="2000" i="1" dirty="0"/>
              <a:t> </a:t>
            </a:r>
            <a:r>
              <a:rPr lang="en-US" sz="2000" i="1" dirty="0" err="1"/>
              <a:t>résulte</a:t>
            </a:r>
            <a:r>
              <a:rPr lang="en-US" sz="2000" i="1" dirty="0"/>
              <a:t> de </a:t>
            </a:r>
            <a:r>
              <a:rPr lang="en-US" sz="2000" i="1" dirty="0" err="1"/>
              <a:t>l’Analyse</a:t>
            </a:r>
            <a:r>
              <a:rPr lang="en-US" sz="2000" i="1" dirty="0"/>
              <a:t> des </a:t>
            </a:r>
            <a:r>
              <a:rPr lang="en-US" sz="2000" i="1" dirty="0" err="1"/>
              <a:t>Risques</a:t>
            </a:r>
            <a:r>
              <a:rPr lang="en-US" sz="2000" i="1" dirty="0"/>
              <a:t>.”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217218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4162606"/>
            <a:ext cx="12192000" cy="2014939"/>
          </a:xfrm>
          <a:prstGeom prst="rect">
            <a:avLst/>
          </a:prstGeom>
          <a:solidFill>
            <a:schemeClr val="tx1">
              <a:alpha val="19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331200" y="6356350"/>
            <a:ext cx="3860800" cy="365125"/>
          </a:xfrm>
        </p:spPr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C4666-6C90-46DE-8491-B483ED3124CB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19" name="Round Same Side Corner Rectangle 18"/>
          <p:cNvSpPr/>
          <p:nvPr/>
        </p:nvSpPr>
        <p:spPr>
          <a:xfrm rot="5400000">
            <a:off x="9052420" y="-1261655"/>
            <a:ext cx="663913" cy="54694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5350" algn="ctr">
              <a:tabLst>
                <a:tab pos="5022850" algn="l"/>
              </a:tabLst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Legislative references are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applicable</a:t>
            </a:r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2548208" y="-1261656"/>
            <a:ext cx="691009" cy="546942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Legislative references are applicable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281375" y="843285"/>
            <a:ext cx="3657600" cy="3661505"/>
            <a:chOff x="323799" y="1059174"/>
            <a:chExt cx="3657600" cy="3661505"/>
          </a:xfrm>
        </p:grpSpPr>
        <p:sp>
          <p:nvSpPr>
            <p:cNvPr id="17" name="Oval 16"/>
            <p:cNvSpPr/>
            <p:nvPr/>
          </p:nvSpPr>
          <p:spPr>
            <a:xfrm>
              <a:off x="323799" y="1059174"/>
              <a:ext cx="3657600" cy="366150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06679" y="1244006"/>
              <a:ext cx="3291840" cy="32918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692650" y="1433584"/>
            <a:ext cx="2940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Project Safety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Requirements 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683392" y="2524229"/>
            <a:ext cx="890298" cy="1278044"/>
            <a:chOff x="-1103313" y="2519363"/>
            <a:chExt cx="414338" cy="598488"/>
          </a:xfrm>
          <a:solidFill>
            <a:schemeClr val="bg1"/>
          </a:solidFill>
        </p:grpSpPr>
        <p:sp>
          <p:nvSpPr>
            <p:cNvPr id="28" name="Freeform 91"/>
            <p:cNvSpPr>
              <a:spLocks noEditPoints="1"/>
            </p:cNvSpPr>
            <p:nvPr/>
          </p:nvSpPr>
          <p:spPr bwMode="auto">
            <a:xfrm>
              <a:off x="-1103313" y="2519363"/>
              <a:ext cx="414338" cy="598488"/>
            </a:xfrm>
            <a:custGeom>
              <a:avLst/>
              <a:gdLst>
                <a:gd name="T0" fmla="*/ 1610 w 2347"/>
                <a:gd name="T1" fmla="*/ 805 h 3396"/>
                <a:gd name="T2" fmla="*/ 373 w 2347"/>
                <a:gd name="T3" fmla="*/ 449 h 3396"/>
                <a:gd name="T4" fmla="*/ 283 w 2347"/>
                <a:gd name="T5" fmla="*/ 477 h 3396"/>
                <a:gd name="T6" fmla="*/ 226 w 2347"/>
                <a:gd name="T7" fmla="*/ 547 h 3396"/>
                <a:gd name="T8" fmla="*/ 213 w 2347"/>
                <a:gd name="T9" fmla="*/ 3025 h 3396"/>
                <a:gd name="T10" fmla="*/ 241 w 2347"/>
                <a:gd name="T11" fmla="*/ 3113 h 3396"/>
                <a:gd name="T12" fmla="*/ 311 w 2347"/>
                <a:gd name="T13" fmla="*/ 3170 h 3396"/>
                <a:gd name="T14" fmla="*/ 1974 w 2347"/>
                <a:gd name="T15" fmla="*/ 3183 h 3396"/>
                <a:gd name="T16" fmla="*/ 2064 w 2347"/>
                <a:gd name="T17" fmla="*/ 3155 h 3396"/>
                <a:gd name="T18" fmla="*/ 2122 w 2347"/>
                <a:gd name="T19" fmla="*/ 3086 h 3396"/>
                <a:gd name="T20" fmla="*/ 2134 w 2347"/>
                <a:gd name="T21" fmla="*/ 609 h 3396"/>
                <a:gd name="T22" fmla="*/ 2107 w 2347"/>
                <a:gd name="T23" fmla="*/ 520 h 3396"/>
                <a:gd name="T24" fmla="*/ 2036 w 2347"/>
                <a:gd name="T25" fmla="*/ 462 h 3396"/>
                <a:gd name="T26" fmla="*/ 1821 w 2347"/>
                <a:gd name="T27" fmla="*/ 449 h 3396"/>
                <a:gd name="T28" fmla="*/ 1809 w 2347"/>
                <a:gd name="T29" fmla="*/ 894 h 3396"/>
                <a:gd name="T30" fmla="*/ 1755 w 2347"/>
                <a:gd name="T31" fmla="*/ 971 h 3396"/>
                <a:gd name="T32" fmla="*/ 1668 w 2347"/>
                <a:gd name="T33" fmla="*/ 1011 h 3396"/>
                <a:gd name="T34" fmla="*/ 679 w 2347"/>
                <a:gd name="T35" fmla="*/ 1011 h 3396"/>
                <a:gd name="T36" fmla="*/ 592 w 2347"/>
                <a:gd name="T37" fmla="*/ 971 h 3396"/>
                <a:gd name="T38" fmla="*/ 538 w 2347"/>
                <a:gd name="T39" fmla="*/ 894 h 3396"/>
                <a:gd name="T40" fmla="*/ 526 w 2347"/>
                <a:gd name="T41" fmla="*/ 449 h 3396"/>
                <a:gd name="T42" fmla="*/ 1152 w 2347"/>
                <a:gd name="T43" fmla="*/ 75 h 3396"/>
                <a:gd name="T44" fmla="*/ 1104 w 2347"/>
                <a:gd name="T45" fmla="*/ 112 h 3396"/>
                <a:gd name="T46" fmla="*/ 1096 w 2347"/>
                <a:gd name="T47" fmla="*/ 174 h 3396"/>
                <a:gd name="T48" fmla="*/ 1132 w 2347"/>
                <a:gd name="T49" fmla="*/ 222 h 3396"/>
                <a:gd name="T50" fmla="*/ 1195 w 2347"/>
                <a:gd name="T51" fmla="*/ 230 h 3396"/>
                <a:gd name="T52" fmla="*/ 1244 w 2347"/>
                <a:gd name="T53" fmla="*/ 193 h 3396"/>
                <a:gd name="T54" fmla="*/ 1251 w 2347"/>
                <a:gd name="T55" fmla="*/ 131 h 3396"/>
                <a:gd name="T56" fmla="*/ 1215 w 2347"/>
                <a:gd name="T57" fmla="*/ 84 h 3396"/>
                <a:gd name="T58" fmla="*/ 989 w 2347"/>
                <a:gd name="T59" fmla="*/ 0 h 3396"/>
                <a:gd name="T60" fmla="*/ 1421 w 2347"/>
                <a:gd name="T61" fmla="*/ 12 h 3396"/>
                <a:gd name="T62" fmla="*/ 1493 w 2347"/>
                <a:gd name="T63" fmla="*/ 71 h 3396"/>
                <a:gd name="T64" fmla="*/ 1519 w 2347"/>
                <a:gd name="T65" fmla="*/ 161 h 3396"/>
                <a:gd name="T66" fmla="*/ 2021 w 2347"/>
                <a:gd name="T67" fmla="*/ 241 h 3396"/>
                <a:gd name="T68" fmla="*/ 2149 w 2347"/>
                <a:gd name="T69" fmla="*/ 281 h 3396"/>
                <a:gd name="T70" fmla="*/ 2253 w 2347"/>
                <a:gd name="T71" fmla="*/ 362 h 3396"/>
                <a:gd name="T72" fmla="*/ 2323 w 2347"/>
                <a:gd name="T73" fmla="*/ 475 h 3396"/>
                <a:gd name="T74" fmla="*/ 2347 w 2347"/>
                <a:gd name="T75" fmla="*/ 609 h 3396"/>
                <a:gd name="T76" fmla="*/ 2335 w 2347"/>
                <a:gd name="T77" fmla="*/ 3115 h 3396"/>
                <a:gd name="T78" fmla="*/ 2281 w 2347"/>
                <a:gd name="T79" fmla="*/ 3236 h 3396"/>
                <a:gd name="T80" fmla="*/ 2187 w 2347"/>
                <a:gd name="T81" fmla="*/ 3329 h 3396"/>
                <a:gd name="T82" fmla="*/ 2066 w 2347"/>
                <a:gd name="T83" fmla="*/ 3384 h 3396"/>
                <a:gd name="T84" fmla="*/ 373 w 2347"/>
                <a:gd name="T85" fmla="*/ 3396 h 3396"/>
                <a:gd name="T86" fmla="*/ 238 w 2347"/>
                <a:gd name="T87" fmla="*/ 3370 h 3396"/>
                <a:gd name="T88" fmla="*/ 125 w 2347"/>
                <a:gd name="T89" fmla="*/ 3301 h 3396"/>
                <a:gd name="T90" fmla="*/ 44 w 2347"/>
                <a:gd name="T91" fmla="*/ 3198 h 3396"/>
                <a:gd name="T92" fmla="*/ 3 w 2347"/>
                <a:gd name="T93" fmla="*/ 3070 h 3396"/>
                <a:gd name="T94" fmla="*/ 3 w 2347"/>
                <a:gd name="T95" fmla="*/ 562 h 3396"/>
                <a:gd name="T96" fmla="*/ 44 w 2347"/>
                <a:gd name="T97" fmla="*/ 435 h 3396"/>
                <a:gd name="T98" fmla="*/ 125 w 2347"/>
                <a:gd name="T99" fmla="*/ 331 h 3396"/>
                <a:gd name="T100" fmla="*/ 238 w 2347"/>
                <a:gd name="T101" fmla="*/ 262 h 3396"/>
                <a:gd name="T102" fmla="*/ 373 w 2347"/>
                <a:gd name="T103" fmla="*/ 238 h 3396"/>
                <a:gd name="T104" fmla="*/ 831 w 2347"/>
                <a:gd name="T105" fmla="*/ 128 h 3396"/>
                <a:gd name="T106" fmla="*/ 875 w 2347"/>
                <a:gd name="T107" fmla="*/ 47 h 3396"/>
                <a:gd name="T108" fmla="*/ 956 w 2347"/>
                <a:gd name="T109" fmla="*/ 3 h 3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47" h="3396">
                  <a:moveTo>
                    <a:pt x="737" y="465"/>
                  </a:moveTo>
                  <a:lnTo>
                    <a:pt x="737" y="805"/>
                  </a:lnTo>
                  <a:lnTo>
                    <a:pt x="1610" y="805"/>
                  </a:lnTo>
                  <a:lnTo>
                    <a:pt x="1610" y="465"/>
                  </a:lnTo>
                  <a:lnTo>
                    <a:pt x="737" y="465"/>
                  </a:lnTo>
                  <a:close/>
                  <a:moveTo>
                    <a:pt x="373" y="449"/>
                  </a:moveTo>
                  <a:lnTo>
                    <a:pt x="341" y="453"/>
                  </a:lnTo>
                  <a:lnTo>
                    <a:pt x="311" y="462"/>
                  </a:lnTo>
                  <a:lnTo>
                    <a:pt x="283" y="477"/>
                  </a:lnTo>
                  <a:lnTo>
                    <a:pt x="260" y="496"/>
                  </a:lnTo>
                  <a:lnTo>
                    <a:pt x="241" y="520"/>
                  </a:lnTo>
                  <a:lnTo>
                    <a:pt x="226" y="547"/>
                  </a:lnTo>
                  <a:lnTo>
                    <a:pt x="217" y="577"/>
                  </a:lnTo>
                  <a:lnTo>
                    <a:pt x="213" y="609"/>
                  </a:lnTo>
                  <a:lnTo>
                    <a:pt x="213" y="3025"/>
                  </a:lnTo>
                  <a:lnTo>
                    <a:pt x="217" y="3056"/>
                  </a:lnTo>
                  <a:lnTo>
                    <a:pt x="226" y="3086"/>
                  </a:lnTo>
                  <a:lnTo>
                    <a:pt x="241" y="3113"/>
                  </a:lnTo>
                  <a:lnTo>
                    <a:pt x="260" y="3136"/>
                  </a:lnTo>
                  <a:lnTo>
                    <a:pt x="283" y="3155"/>
                  </a:lnTo>
                  <a:lnTo>
                    <a:pt x="311" y="3170"/>
                  </a:lnTo>
                  <a:lnTo>
                    <a:pt x="341" y="3180"/>
                  </a:lnTo>
                  <a:lnTo>
                    <a:pt x="373" y="3183"/>
                  </a:lnTo>
                  <a:lnTo>
                    <a:pt x="1974" y="3183"/>
                  </a:lnTo>
                  <a:lnTo>
                    <a:pt x="2006" y="3180"/>
                  </a:lnTo>
                  <a:lnTo>
                    <a:pt x="2036" y="3170"/>
                  </a:lnTo>
                  <a:lnTo>
                    <a:pt x="2064" y="3155"/>
                  </a:lnTo>
                  <a:lnTo>
                    <a:pt x="2087" y="3136"/>
                  </a:lnTo>
                  <a:lnTo>
                    <a:pt x="2107" y="3113"/>
                  </a:lnTo>
                  <a:lnTo>
                    <a:pt x="2122" y="3086"/>
                  </a:lnTo>
                  <a:lnTo>
                    <a:pt x="2131" y="3056"/>
                  </a:lnTo>
                  <a:lnTo>
                    <a:pt x="2134" y="3025"/>
                  </a:lnTo>
                  <a:lnTo>
                    <a:pt x="2134" y="609"/>
                  </a:lnTo>
                  <a:lnTo>
                    <a:pt x="2131" y="577"/>
                  </a:lnTo>
                  <a:lnTo>
                    <a:pt x="2122" y="547"/>
                  </a:lnTo>
                  <a:lnTo>
                    <a:pt x="2107" y="520"/>
                  </a:lnTo>
                  <a:lnTo>
                    <a:pt x="2087" y="496"/>
                  </a:lnTo>
                  <a:lnTo>
                    <a:pt x="2064" y="477"/>
                  </a:lnTo>
                  <a:lnTo>
                    <a:pt x="2036" y="462"/>
                  </a:lnTo>
                  <a:lnTo>
                    <a:pt x="2006" y="453"/>
                  </a:lnTo>
                  <a:lnTo>
                    <a:pt x="1974" y="449"/>
                  </a:lnTo>
                  <a:lnTo>
                    <a:pt x="1821" y="449"/>
                  </a:lnTo>
                  <a:lnTo>
                    <a:pt x="1821" y="829"/>
                  </a:lnTo>
                  <a:lnTo>
                    <a:pt x="1818" y="862"/>
                  </a:lnTo>
                  <a:lnTo>
                    <a:pt x="1809" y="894"/>
                  </a:lnTo>
                  <a:lnTo>
                    <a:pt x="1795" y="923"/>
                  </a:lnTo>
                  <a:lnTo>
                    <a:pt x="1777" y="948"/>
                  </a:lnTo>
                  <a:lnTo>
                    <a:pt x="1755" y="971"/>
                  </a:lnTo>
                  <a:lnTo>
                    <a:pt x="1729" y="989"/>
                  </a:lnTo>
                  <a:lnTo>
                    <a:pt x="1700" y="1003"/>
                  </a:lnTo>
                  <a:lnTo>
                    <a:pt x="1668" y="1011"/>
                  </a:lnTo>
                  <a:lnTo>
                    <a:pt x="1635" y="1014"/>
                  </a:lnTo>
                  <a:lnTo>
                    <a:pt x="712" y="1014"/>
                  </a:lnTo>
                  <a:lnTo>
                    <a:pt x="679" y="1011"/>
                  </a:lnTo>
                  <a:lnTo>
                    <a:pt x="647" y="1003"/>
                  </a:lnTo>
                  <a:lnTo>
                    <a:pt x="618" y="989"/>
                  </a:lnTo>
                  <a:lnTo>
                    <a:pt x="592" y="971"/>
                  </a:lnTo>
                  <a:lnTo>
                    <a:pt x="570" y="948"/>
                  </a:lnTo>
                  <a:lnTo>
                    <a:pt x="552" y="923"/>
                  </a:lnTo>
                  <a:lnTo>
                    <a:pt x="538" y="894"/>
                  </a:lnTo>
                  <a:lnTo>
                    <a:pt x="529" y="862"/>
                  </a:lnTo>
                  <a:lnTo>
                    <a:pt x="526" y="829"/>
                  </a:lnTo>
                  <a:lnTo>
                    <a:pt x="526" y="449"/>
                  </a:lnTo>
                  <a:lnTo>
                    <a:pt x="373" y="449"/>
                  </a:lnTo>
                  <a:close/>
                  <a:moveTo>
                    <a:pt x="1174" y="73"/>
                  </a:moveTo>
                  <a:lnTo>
                    <a:pt x="1152" y="75"/>
                  </a:lnTo>
                  <a:lnTo>
                    <a:pt x="1132" y="84"/>
                  </a:lnTo>
                  <a:lnTo>
                    <a:pt x="1116" y="96"/>
                  </a:lnTo>
                  <a:lnTo>
                    <a:pt x="1104" y="112"/>
                  </a:lnTo>
                  <a:lnTo>
                    <a:pt x="1096" y="131"/>
                  </a:lnTo>
                  <a:lnTo>
                    <a:pt x="1093" y="153"/>
                  </a:lnTo>
                  <a:lnTo>
                    <a:pt x="1096" y="174"/>
                  </a:lnTo>
                  <a:lnTo>
                    <a:pt x="1104" y="193"/>
                  </a:lnTo>
                  <a:lnTo>
                    <a:pt x="1116" y="209"/>
                  </a:lnTo>
                  <a:lnTo>
                    <a:pt x="1132" y="222"/>
                  </a:lnTo>
                  <a:lnTo>
                    <a:pt x="1152" y="230"/>
                  </a:lnTo>
                  <a:lnTo>
                    <a:pt x="1174" y="234"/>
                  </a:lnTo>
                  <a:lnTo>
                    <a:pt x="1195" y="230"/>
                  </a:lnTo>
                  <a:lnTo>
                    <a:pt x="1215" y="222"/>
                  </a:lnTo>
                  <a:lnTo>
                    <a:pt x="1231" y="209"/>
                  </a:lnTo>
                  <a:lnTo>
                    <a:pt x="1244" y="193"/>
                  </a:lnTo>
                  <a:lnTo>
                    <a:pt x="1251" y="174"/>
                  </a:lnTo>
                  <a:lnTo>
                    <a:pt x="1254" y="153"/>
                  </a:lnTo>
                  <a:lnTo>
                    <a:pt x="1251" y="131"/>
                  </a:lnTo>
                  <a:lnTo>
                    <a:pt x="1244" y="112"/>
                  </a:lnTo>
                  <a:lnTo>
                    <a:pt x="1231" y="96"/>
                  </a:lnTo>
                  <a:lnTo>
                    <a:pt x="1215" y="84"/>
                  </a:lnTo>
                  <a:lnTo>
                    <a:pt x="1195" y="75"/>
                  </a:lnTo>
                  <a:lnTo>
                    <a:pt x="1174" y="73"/>
                  </a:lnTo>
                  <a:close/>
                  <a:moveTo>
                    <a:pt x="989" y="0"/>
                  </a:moveTo>
                  <a:lnTo>
                    <a:pt x="1358" y="0"/>
                  </a:lnTo>
                  <a:lnTo>
                    <a:pt x="1390" y="3"/>
                  </a:lnTo>
                  <a:lnTo>
                    <a:pt x="1421" y="12"/>
                  </a:lnTo>
                  <a:lnTo>
                    <a:pt x="1449" y="27"/>
                  </a:lnTo>
                  <a:lnTo>
                    <a:pt x="1472" y="47"/>
                  </a:lnTo>
                  <a:lnTo>
                    <a:pt x="1493" y="71"/>
                  </a:lnTo>
                  <a:lnTo>
                    <a:pt x="1507" y="98"/>
                  </a:lnTo>
                  <a:lnTo>
                    <a:pt x="1516" y="128"/>
                  </a:lnTo>
                  <a:lnTo>
                    <a:pt x="1519" y="161"/>
                  </a:lnTo>
                  <a:lnTo>
                    <a:pt x="1519" y="238"/>
                  </a:lnTo>
                  <a:lnTo>
                    <a:pt x="1974" y="238"/>
                  </a:lnTo>
                  <a:lnTo>
                    <a:pt x="2021" y="241"/>
                  </a:lnTo>
                  <a:lnTo>
                    <a:pt x="2066" y="250"/>
                  </a:lnTo>
                  <a:lnTo>
                    <a:pt x="2109" y="262"/>
                  </a:lnTo>
                  <a:lnTo>
                    <a:pt x="2149" y="281"/>
                  </a:lnTo>
                  <a:lnTo>
                    <a:pt x="2187" y="304"/>
                  </a:lnTo>
                  <a:lnTo>
                    <a:pt x="2222" y="331"/>
                  </a:lnTo>
                  <a:lnTo>
                    <a:pt x="2253" y="362"/>
                  </a:lnTo>
                  <a:lnTo>
                    <a:pt x="2281" y="397"/>
                  </a:lnTo>
                  <a:lnTo>
                    <a:pt x="2303" y="435"/>
                  </a:lnTo>
                  <a:lnTo>
                    <a:pt x="2323" y="475"/>
                  </a:lnTo>
                  <a:lnTo>
                    <a:pt x="2336" y="518"/>
                  </a:lnTo>
                  <a:lnTo>
                    <a:pt x="2344" y="562"/>
                  </a:lnTo>
                  <a:lnTo>
                    <a:pt x="2347" y="609"/>
                  </a:lnTo>
                  <a:lnTo>
                    <a:pt x="2347" y="3025"/>
                  </a:lnTo>
                  <a:lnTo>
                    <a:pt x="2344" y="3070"/>
                  </a:lnTo>
                  <a:lnTo>
                    <a:pt x="2335" y="3115"/>
                  </a:lnTo>
                  <a:lnTo>
                    <a:pt x="2323" y="3159"/>
                  </a:lnTo>
                  <a:lnTo>
                    <a:pt x="2303" y="3198"/>
                  </a:lnTo>
                  <a:lnTo>
                    <a:pt x="2281" y="3236"/>
                  </a:lnTo>
                  <a:lnTo>
                    <a:pt x="2253" y="3270"/>
                  </a:lnTo>
                  <a:lnTo>
                    <a:pt x="2222" y="3301"/>
                  </a:lnTo>
                  <a:lnTo>
                    <a:pt x="2187" y="3329"/>
                  </a:lnTo>
                  <a:lnTo>
                    <a:pt x="2149" y="3352"/>
                  </a:lnTo>
                  <a:lnTo>
                    <a:pt x="2109" y="3370"/>
                  </a:lnTo>
                  <a:lnTo>
                    <a:pt x="2066" y="3384"/>
                  </a:lnTo>
                  <a:lnTo>
                    <a:pt x="2021" y="3393"/>
                  </a:lnTo>
                  <a:lnTo>
                    <a:pt x="1974" y="3396"/>
                  </a:lnTo>
                  <a:lnTo>
                    <a:pt x="373" y="3396"/>
                  </a:lnTo>
                  <a:lnTo>
                    <a:pt x="326" y="3393"/>
                  </a:lnTo>
                  <a:lnTo>
                    <a:pt x="281" y="3384"/>
                  </a:lnTo>
                  <a:lnTo>
                    <a:pt x="238" y="3370"/>
                  </a:lnTo>
                  <a:lnTo>
                    <a:pt x="198" y="3352"/>
                  </a:lnTo>
                  <a:lnTo>
                    <a:pt x="160" y="3329"/>
                  </a:lnTo>
                  <a:lnTo>
                    <a:pt x="125" y="3301"/>
                  </a:lnTo>
                  <a:lnTo>
                    <a:pt x="94" y="3270"/>
                  </a:lnTo>
                  <a:lnTo>
                    <a:pt x="66" y="3236"/>
                  </a:lnTo>
                  <a:lnTo>
                    <a:pt x="44" y="3198"/>
                  </a:lnTo>
                  <a:lnTo>
                    <a:pt x="25" y="3159"/>
                  </a:lnTo>
                  <a:lnTo>
                    <a:pt x="11" y="3115"/>
                  </a:lnTo>
                  <a:lnTo>
                    <a:pt x="3" y="3070"/>
                  </a:lnTo>
                  <a:lnTo>
                    <a:pt x="0" y="3025"/>
                  </a:lnTo>
                  <a:lnTo>
                    <a:pt x="0" y="609"/>
                  </a:lnTo>
                  <a:lnTo>
                    <a:pt x="3" y="562"/>
                  </a:lnTo>
                  <a:lnTo>
                    <a:pt x="11" y="518"/>
                  </a:lnTo>
                  <a:lnTo>
                    <a:pt x="25" y="475"/>
                  </a:lnTo>
                  <a:lnTo>
                    <a:pt x="44" y="435"/>
                  </a:lnTo>
                  <a:lnTo>
                    <a:pt x="66" y="397"/>
                  </a:lnTo>
                  <a:lnTo>
                    <a:pt x="94" y="362"/>
                  </a:lnTo>
                  <a:lnTo>
                    <a:pt x="125" y="331"/>
                  </a:lnTo>
                  <a:lnTo>
                    <a:pt x="160" y="304"/>
                  </a:lnTo>
                  <a:lnTo>
                    <a:pt x="198" y="281"/>
                  </a:lnTo>
                  <a:lnTo>
                    <a:pt x="238" y="262"/>
                  </a:lnTo>
                  <a:lnTo>
                    <a:pt x="281" y="250"/>
                  </a:lnTo>
                  <a:lnTo>
                    <a:pt x="326" y="241"/>
                  </a:lnTo>
                  <a:lnTo>
                    <a:pt x="373" y="238"/>
                  </a:lnTo>
                  <a:lnTo>
                    <a:pt x="828" y="238"/>
                  </a:lnTo>
                  <a:lnTo>
                    <a:pt x="828" y="161"/>
                  </a:lnTo>
                  <a:lnTo>
                    <a:pt x="831" y="128"/>
                  </a:lnTo>
                  <a:lnTo>
                    <a:pt x="840" y="98"/>
                  </a:lnTo>
                  <a:lnTo>
                    <a:pt x="855" y="71"/>
                  </a:lnTo>
                  <a:lnTo>
                    <a:pt x="875" y="47"/>
                  </a:lnTo>
                  <a:lnTo>
                    <a:pt x="898" y="27"/>
                  </a:lnTo>
                  <a:lnTo>
                    <a:pt x="926" y="12"/>
                  </a:lnTo>
                  <a:lnTo>
                    <a:pt x="956" y="3"/>
                  </a:lnTo>
                  <a:lnTo>
                    <a:pt x="9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92"/>
            <p:cNvSpPr>
              <a:spLocks noEditPoints="1"/>
            </p:cNvSpPr>
            <p:nvPr/>
          </p:nvSpPr>
          <p:spPr bwMode="auto">
            <a:xfrm>
              <a:off x="-1041401" y="2757488"/>
              <a:ext cx="96838" cy="79375"/>
            </a:xfrm>
            <a:custGeom>
              <a:avLst/>
              <a:gdLst>
                <a:gd name="T0" fmla="*/ 75 w 546"/>
                <a:gd name="T1" fmla="*/ 69 h 453"/>
                <a:gd name="T2" fmla="*/ 60 w 546"/>
                <a:gd name="T3" fmla="*/ 83 h 453"/>
                <a:gd name="T4" fmla="*/ 58 w 546"/>
                <a:gd name="T5" fmla="*/ 367 h 453"/>
                <a:gd name="T6" fmla="*/ 66 w 546"/>
                <a:gd name="T7" fmla="*/ 388 h 453"/>
                <a:gd name="T8" fmla="*/ 86 w 546"/>
                <a:gd name="T9" fmla="*/ 395 h 453"/>
                <a:gd name="T10" fmla="*/ 345 w 546"/>
                <a:gd name="T11" fmla="*/ 393 h 453"/>
                <a:gd name="T12" fmla="*/ 361 w 546"/>
                <a:gd name="T13" fmla="*/ 378 h 453"/>
                <a:gd name="T14" fmla="*/ 363 w 546"/>
                <a:gd name="T15" fmla="*/ 290 h 453"/>
                <a:gd name="T16" fmla="*/ 292 w 546"/>
                <a:gd name="T17" fmla="*/ 372 h 453"/>
                <a:gd name="T18" fmla="*/ 265 w 546"/>
                <a:gd name="T19" fmla="*/ 380 h 453"/>
                <a:gd name="T20" fmla="*/ 249 w 546"/>
                <a:gd name="T21" fmla="*/ 379 h 453"/>
                <a:gd name="T22" fmla="*/ 225 w 546"/>
                <a:gd name="T23" fmla="*/ 366 h 453"/>
                <a:gd name="T24" fmla="*/ 91 w 546"/>
                <a:gd name="T25" fmla="*/ 238 h 453"/>
                <a:gd name="T26" fmla="*/ 84 w 546"/>
                <a:gd name="T27" fmla="*/ 206 h 453"/>
                <a:gd name="T28" fmla="*/ 98 w 546"/>
                <a:gd name="T29" fmla="*/ 176 h 453"/>
                <a:gd name="T30" fmla="*/ 127 w 546"/>
                <a:gd name="T31" fmla="*/ 160 h 453"/>
                <a:gd name="T32" fmla="*/ 159 w 546"/>
                <a:gd name="T33" fmla="*/ 164 h 453"/>
                <a:gd name="T34" fmla="*/ 218 w 546"/>
                <a:gd name="T35" fmla="*/ 214 h 453"/>
                <a:gd name="T36" fmla="*/ 248 w 546"/>
                <a:gd name="T37" fmla="*/ 228 h 453"/>
                <a:gd name="T38" fmla="*/ 279 w 546"/>
                <a:gd name="T39" fmla="*/ 221 h 453"/>
                <a:gd name="T40" fmla="*/ 363 w 546"/>
                <a:gd name="T41" fmla="*/ 125 h 453"/>
                <a:gd name="T42" fmla="*/ 361 w 546"/>
                <a:gd name="T43" fmla="*/ 83 h 453"/>
                <a:gd name="T44" fmla="*/ 345 w 546"/>
                <a:gd name="T45" fmla="*/ 69 h 453"/>
                <a:gd name="T46" fmla="*/ 86 w 546"/>
                <a:gd name="T47" fmla="*/ 66 h 453"/>
                <a:gd name="T48" fmla="*/ 513 w 546"/>
                <a:gd name="T49" fmla="*/ 4 h 453"/>
                <a:gd name="T50" fmla="*/ 539 w 546"/>
                <a:gd name="T51" fmla="*/ 25 h 453"/>
                <a:gd name="T52" fmla="*/ 546 w 546"/>
                <a:gd name="T53" fmla="*/ 57 h 453"/>
                <a:gd name="T54" fmla="*/ 533 w 546"/>
                <a:gd name="T55" fmla="*/ 87 h 453"/>
                <a:gd name="T56" fmla="*/ 421 w 546"/>
                <a:gd name="T57" fmla="*/ 367 h 453"/>
                <a:gd name="T58" fmla="*/ 409 w 546"/>
                <a:gd name="T59" fmla="*/ 410 h 453"/>
                <a:gd name="T60" fmla="*/ 378 w 546"/>
                <a:gd name="T61" fmla="*/ 441 h 453"/>
                <a:gd name="T62" fmla="*/ 335 w 546"/>
                <a:gd name="T63" fmla="*/ 453 h 453"/>
                <a:gd name="T64" fmla="*/ 63 w 546"/>
                <a:gd name="T65" fmla="*/ 449 h 453"/>
                <a:gd name="T66" fmla="*/ 26 w 546"/>
                <a:gd name="T67" fmla="*/ 428 h 453"/>
                <a:gd name="T68" fmla="*/ 3 w 546"/>
                <a:gd name="T69" fmla="*/ 390 h 453"/>
                <a:gd name="T70" fmla="*/ 0 w 546"/>
                <a:gd name="T71" fmla="*/ 95 h 453"/>
                <a:gd name="T72" fmla="*/ 12 w 546"/>
                <a:gd name="T73" fmla="*/ 52 h 453"/>
                <a:gd name="T74" fmla="*/ 43 w 546"/>
                <a:gd name="T75" fmla="*/ 21 h 453"/>
                <a:gd name="T76" fmla="*/ 86 w 546"/>
                <a:gd name="T77" fmla="*/ 9 h 453"/>
                <a:gd name="T78" fmla="*/ 356 w 546"/>
                <a:gd name="T79" fmla="*/ 11 h 453"/>
                <a:gd name="T80" fmla="*/ 391 w 546"/>
                <a:gd name="T81" fmla="*/ 30 h 453"/>
                <a:gd name="T82" fmla="*/ 415 w 546"/>
                <a:gd name="T83" fmla="*/ 63 h 453"/>
                <a:gd name="T84" fmla="*/ 465 w 546"/>
                <a:gd name="T85" fmla="*/ 8 h 453"/>
                <a:gd name="T86" fmla="*/ 497 w 546"/>
                <a:gd name="T8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53">
                  <a:moveTo>
                    <a:pt x="86" y="66"/>
                  </a:moveTo>
                  <a:lnTo>
                    <a:pt x="75" y="69"/>
                  </a:lnTo>
                  <a:lnTo>
                    <a:pt x="66" y="75"/>
                  </a:lnTo>
                  <a:lnTo>
                    <a:pt x="60" y="83"/>
                  </a:lnTo>
                  <a:lnTo>
                    <a:pt x="58" y="95"/>
                  </a:lnTo>
                  <a:lnTo>
                    <a:pt x="58" y="367"/>
                  </a:lnTo>
                  <a:lnTo>
                    <a:pt x="60" y="378"/>
                  </a:lnTo>
                  <a:lnTo>
                    <a:pt x="66" y="388"/>
                  </a:lnTo>
                  <a:lnTo>
                    <a:pt x="75" y="393"/>
                  </a:lnTo>
                  <a:lnTo>
                    <a:pt x="86" y="395"/>
                  </a:lnTo>
                  <a:lnTo>
                    <a:pt x="335" y="395"/>
                  </a:lnTo>
                  <a:lnTo>
                    <a:pt x="345" y="393"/>
                  </a:lnTo>
                  <a:lnTo>
                    <a:pt x="355" y="388"/>
                  </a:lnTo>
                  <a:lnTo>
                    <a:pt x="361" y="378"/>
                  </a:lnTo>
                  <a:lnTo>
                    <a:pt x="363" y="367"/>
                  </a:lnTo>
                  <a:lnTo>
                    <a:pt x="363" y="290"/>
                  </a:lnTo>
                  <a:lnTo>
                    <a:pt x="302" y="362"/>
                  </a:lnTo>
                  <a:lnTo>
                    <a:pt x="292" y="372"/>
                  </a:lnTo>
                  <a:lnTo>
                    <a:pt x="279" y="378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25" y="366"/>
                  </a:lnTo>
                  <a:lnTo>
                    <a:pt x="101" y="252"/>
                  </a:lnTo>
                  <a:lnTo>
                    <a:pt x="91" y="238"/>
                  </a:lnTo>
                  <a:lnTo>
                    <a:pt x="85" y="223"/>
                  </a:lnTo>
                  <a:lnTo>
                    <a:pt x="84" y="206"/>
                  </a:lnTo>
                  <a:lnTo>
                    <a:pt x="89" y="191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60"/>
                  </a:lnTo>
                  <a:lnTo>
                    <a:pt x="143" y="160"/>
                  </a:lnTo>
                  <a:lnTo>
                    <a:pt x="159" y="164"/>
                  </a:lnTo>
                  <a:lnTo>
                    <a:pt x="173" y="174"/>
                  </a:lnTo>
                  <a:lnTo>
                    <a:pt x="218" y="214"/>
                  </a:lnTo>
                  <a:lnTo>
                    <a:pt x="232" y="224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1"/>
                  </a:lnTo>
                  <a:lnTo>
                    <a:pt x="292" y="210"/>
                  </a:lnTo>
                  <a:lnTo>
                    <a:pt x="363" y="125"/>
                  </a:lnTo>
                  <a:lnTo>
                    <a:pt x="363" y="95"/>
                  </a:lnTo>
                  <a:lnTo>
                    <a:pt x="361" y="83"/>
                  </a:lnTo>
                  <a:lnTo>
                    <a:pt x="355" y="75"/>
                  </a:lnTo>
                  <a:lnTo>
                    <a:pt x="345" y="69"/>
                  </a:lnTo>
                  <a:lnTo>
                    <a:pt x="335" y="66"/>
                  </a:lnTo>
                  <a:lnTo>
                    <a:pt x="86" y="66"/>
                  </a:lnTo>
                  <a:close/>
                  <a:moveTo>
                    <a:pt x="497" y="0"/>
                  </a:moveTo>
                  <a:lnTo>
                    <a:pt x="513" y="4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41"/>
                  </a:lnTo>
                  <a:lnTo>
                    <a:pt x="546" y="57"/>
                  </a:lnTo>
                  <a:lnTo>
                    <a:pt x="543" y="73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67"/>
                  </a:lnTo>
                  <a:lnTo>
                    <a:pt x="418" y="390"/>
                  </a:lnTo>
                  <a:lnTo>
                    <a:pt x="409" y="410"/>
                  </a:lnTo>
                  <a:lnTo>
                    <a:pt x="396" y="428"/>
                  </a:lnTo>
                  <a:lnTo>
                    <a:pt x="378" y="441"/>
                  </a:lnTo>
                  <a:lnTo>
                    <a:pt x="357" y="449"/>
                  </a:lnTo>
                  <a:lnTo>
                    <a:pt x="335" y="453"/>
                  </a:lnTo>
                  <a:lnTo>
                    <a:pt x="86" y="453"/>
                  </a:lnTo>
                  <a:lnTo>
                    <a:pt x="63" y="449"/>
                  </a:lnTo>
                  <a:lnTo>
                    <a:pt x="43" y="441"/>
                  </a:lnTo>
                  <a:lnTo>
                    <a:pt x="26" y="428"/>
                  </a:lnTo>
                  <a:lnTo>
                    <a:pt x="12" y="410"/>
                  </a:lnTo>
                  <a:lnTo>
                    <a:pt x="3" y="390"/>
                  </a:lnTo>
                  <a:lnTo>
                    <a:pt x="0" y="367"/>
                  </a:lnTo>
                  <a:lnTo>
                    <a:pt x="0" y="95"/>
                  </a:lnTo>
                  <a:lnTo>
                    <a:pt x="3" y="72"/>
                  </a:lnTo>
                  <a:lnTo>
                    <a:pt x="12" y="52"/>
                  </a:lnTo>
                  <a:lnTo>
                    <a:pt x="26" y="33"/>
                  </a:lnTo>
                  <a:lnTo>
                    <a:pt x="43" y="21"/>
                  </a:lnTo>
                  <a:lnTo>
                    <a:pt x="63" y="12"/>
                  </a:lnTo>
                  <a:lnTo>
                    <a:pt x="86" y="9"/>
                  </a:lnTo>
                  <a:lnTo>
                    <a:pt x="335" y="9"/>
                  </a:lnTo>
                  <a:lnTo>
                    <a:pt x="356" y="11"/>
                  </a:lnTo>
                  <a:lnTo>
                    <a:pt x="375" y="19"/>
                  </a:lnTo>
                  <a:lnTo>
                    <a:pt x="391" y="30"/>
                  </a:lnTo>
                  <a:lnTo>
                    <a:pt x="405" y="45"/>
                  </a:lnTo>
                  <a:lnTo>
                    <a:pt x="415" y="63"/>
                  </a:lnTo>
                  <a:lnTo>
                    <a:pt x="452" y="20"/>
                  </a:lnTo>
                  <a:lnTo>
                    <a:pt x="465" y="8"/>
                  </a:lnTo>
                  <a:lnTo>
                    <a:pt x="480" y="2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93"/>
            <p:cNvSpPr>
              <a:spLocks noEditPoints="1"/>
            </p:cNvSpPr>
            <p:nvPr/>
          </p:nvSpPr>
          <p:spPr bwMode="auto">
            <a:xfrm>
              <a:off x="-1041401" y="2859088"/>
              <a:ext cx="96838" cy="82550"/>
            </a:xfrm>
            <a:custGeom>
              <a:avLst/>
              <a:gdLst>
                <a:gd name="T0" fmla="*/ 75 w 546"/>
                <a:gd name="T1" fmla="*/ 80 h 465"/>
                <a:gd name="T2" fmla="*/ 60 w 546"/>
                <a:gd name="T3" fmla="*/ 96 h 465"/>
                <a:gd name="T4" fmla="*/ 58 w 546"/>
                <a:gd name="T5" fmla="*/ 379 h 465"/>
                <a:gd name="T6" fmla="*/ 66 w 546"/>
                <a:gd name="T7" fmla="*/ 399 h 465"/>
                <a:gd name="T8" fmla="*/ 86 w 546"/>
                <a:gd name="T9" fmla="*/ 407 h 465"/>
                <a:gd name="T10" fmla="*/ 345 w 546"/>
                <a:gd name="T11" fmla="*/ 405 h 465"/>
                <a:gd name="T12" fmla="*/ 361 w 546"/>
                <a:gd name="T13" fmla="*/ 390 h 465"/>
                <a:gd name="T14" fmla="*/ 363 w 546"/>
                <a:gd name="T15" fmla="*/ 289 h 465"/>
                <a:gd name="T16" fmla="*/ 292 w 546"/>
                <a:gd name="T17" fmla="*/ 370 h 465"/>
                <a:gd name="T18" fmla="*/ 265 w 546"/>
                <a:gd name="T19" fmla="*/ 380 h 465"/>
                <a:gd name="T20" fmla="*/ 249 w 546"/>
                <a:gd name="T21" fmla="*/ 378 h 465"/>
                <a:gd name="T22" fmla="*/ 225 w 546"/>
                <a:gd name="T23" fmla="*/ 366 h 465"/>
                <a:gd name="T24" fmla="*/ 91 w 546"/>
                <a:gd name="T25" fmla="*/ 237 h 465"/>
                <a:gd name="T26" fmla="*/ 84 w 546"/>
                <a:gd name="T27" fmla="*/ 205 h 465"/>
                <a:gd name="T28" fmla="*/ 98 w 546"/>
                <a:gd name="T29" fmla="*/ 176 h 465"/>
                <a:gd name="T30" fmla="*/ 127 w 546"/>
                <a:gd name="T31" fmla="*/ 160 h 465"/>
                <a:gd name="T32" fmla="*/ 159 w 546"/>
                <a:gd name="T33" fmla="*/ 164 h 465"/>
                <a:gd name="T34" fmla="*/ 218 w 546"/>
                <a:gd name="T35" fmla="*/ 214 h 465"/>
                <a:gd name="T36" fmla="*/ 248 w 546"/>
                <a:gd name="T37" fmla="*/ 228 h 465"/>
                <a:gd name="T38" fmla="*/ 279 w 546"/>
                <a:gd name="T39" fmla="*/ 220 h 465"/>
                <a:gd name="T40" fmla="*/ 363 w 546"/>
                <a:gd name="T41" fmla="*/ 123 h 465"/>
                <a:gd name="T42" fmla="*/ 361 w 546"/>
                <a:gd name="T43" fmla="*/ 96 h 465"/>
                <a:gd name="T44" fmla="*/ 345 w 546"/>
                <a:gd name="T45" fmla="*/ 80 h 465"/>
                <a:gd name="T46" fmla="*/ 86 w 546"/>
                <a:gd name="T47" fmla="*/ 78 h 465"/>
                <a:gd name="T48" fmla="*/ 513 w 546"/>
                <a:gd name="T49" fmla="*/ 3 h 465"/>
                <a:gd name="T50" fmla="*/ 539 w 546"/>
                <a:gd name="T51" fmla="*/ 25 h 465"/>
                <a:gd name="T52" fmla="*/ 546 w 546"/>
                <a:gd name="T53" fmla="*/ 55 h 465"/>
                <a:gd name="T54" fmla="*/ 533 w 546"/>
                <a:gd name="T55" fmla="*/ 86 h 465"/>
                <a:gd name="T56" fmla="*/ 421 w 546"/>
                <a:gd name="T57" fmla="*/ 379 h 465"/>
                <a:gd name="T58" fmla="*/ 409 w 546"/>
                <a:gd name="T59" fmla="*/ 422 h 465"/>
                <a:gd name="T60" fmla="*/ 378 w 546"/>
                <a:gd name="T61" fmla="*/ 453 h 465"/>
                <a:gd name="T62" fmla="*/ 335 w 546"/>
                <a:gd name="T63" fmla="*/ 465 h 465"/>
                <a:gd name="T64" fmla="*/ 63 w 546"/>
                <a:gd name="T65" fmla="*/ 462 h 465"/>
                <a:gd name="T66" fmla="*/ 26 w 546"/>
                <a:gd name="T67" fmla="*/ 439 h 465"/>
                <a:gd name="T68" fmla="*/ 3 w 546"/>
                <a:gd name="T69" fmla="*/ 402 h 465"/>
                <a:gd name="T70" fmla="*/ 0 w 546"/>
                <a:gd name="T71" fmla="*/ 106 h 465"/>
                <a:gd name="T72" fmla="*/ 12 w 546"/>
                <a:gd name="T73" fmla="*/ 63 h 465"/>
                <a:gd name="T74" fmla="*/ 43 w 546"/>
                <a:gd name="T75" fmla="*/ 32 h 465"/>
                <a:gd name="T76" fmla="*/ 86 w 546"/>
                <a:gd name="T77" fmla="*/ 20 h 465"/>
                <a:gd name="T78" fmla="*/ 354 w 546"/>
                <a:gd name="T79" fmla="*/ 22 h 465"/>
                <a:gd name="T80" fmla="*/ 387 w 546"/>
                <a:gd name="T81" fmla="*/ 39 h 465"/>
                <a:gd name="T82" fmla="*/ 410 w 546"/>
                <a:gd name="T83" fmla="*/ 67 h 465"/>
                <a:gd name="T84" fmla="*/ 465 w 546"/>
                <a:gd name="T85" fmla="*/ 7 h 465"/>
                <a:gd name="T86" fmla="*/ 497 w 546"/>
                <a:gd name="T8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65">
                  <a:moveTo>
                    <a:pt x="86" y="78"/>
                  </a:moveTo>
                  <a:lnTo>
                    <a:pt x="75" y="80"/>
                  </a:lnTo>
                  <a:lnTo>
                    <a:pt x="66" y="86"/>
                  </a:lnTo>
                  <a:lnTo>
                    <a:pt x="60" y="96"/>
                  </a:lnTo>
                  <a:lnTo>
                    <a:pt x="58" y="106"/>
                  </a:lnTo>
                  <a:lnTo>
                    <a:pt x="58" y="379"/>
                  </a:lnTo>
                  <a:lnTo>
                    <a:pt x="60" y="390"/>
                  </a:lnTo>
                  <a:lnTo>
                    <a:pt x="66" y="399"/>
                  </a:lnTo>
                  <a:lnTo>
                    <a:pt x="75" y="405"/>
                  </a:lnTo>
                  <a:lnTo>
                    <a:pt x="86" y="407"/>
                  </a:lnTo>
                  <a:lnTo>
                    <a:pt x="335" y="407"/>
                  </a:lnTo>
                  <a:lnTo>
                    <a:pt x="345" y="405"/>
                  </a:lnTo>
                  <a:lnTo>
                    <a:pt x="355" y="399"/>
                  </a:lnTo>
                  <a:lnTo>
                    <a:pt x="361" y="390"/>
                  </a:lnTo>
                  <a:lnTo>
                    <a:pt x="363" y="379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0"/>
                  </a:lnTo>
                  <a:lnTo>
                    <a:pt x="279" y="377"/>
                  </a:lnTo>
                  <a:lnTo>
                    <a:pt x="265" y="380"/>
                  </a:lnTo>
                  <a:lnTo>
                    <a:pt x="262" y="380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1"/>
                  </a:lnTo>
                  <a:lnTo>
                    <a:pt x="84" y="205"/>
                  </a:lnTo>
                  <a:lnTo>
                    <a:pt x="89" y="189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27" y="160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8"/>
                  </a:lnTo>
                  <a:lnTo>
                    <a:pt x="264" y="227"/>
                  </a:lnTo>
                  <a:lnTo>
                    <a:pt x="279" y="220"/>
                  </a:lnTo>
                  <a:lnTo>
                    <a:pt x="292" y="210"/>
                  </a:lnTo>
                  <a:lnTo>
                    <a:pt x="363" y="123"/>
                  </a:lnTo>
                  <a:lnTo>
                    <a:pt x="363" y="106"/>
                  </a:lnTo>
                  <a:lnTo>
                    <a:pt x="361" y="96"/>
                  </a:lnTo>
                  <a:lnTo>
                    <a:pt x="355" y="86"/>
                  </a:lnTo>
                  <a:lnTo>
                    <a:pt x="345" y="80"/>
                  </a:lnTo>
                  <a:lnTo>
                    <a:pt x="335" y="78"/>
                  </a:lnTo>
                  <a:lnTo>
                    <a:pt x="86" y="78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2"/>
                  </a:lnTo>
                  <a:lnTo>
                    <a:pt x="539" y="25"/>
                  </a:lnTo>
                  <a:lnTo>
                    <a:pt x="545" y="39"/>
                  </a:lnTo>
                  <a:lnTo>
                    <a:pt x="546" y="55"/>
                  </a:lnTo>
                  <a:lnTo>
                    <a:pt x="543" y="72"/>
                  </a:lnTo>
                  <a:lnTo>
                    <a:pt x="533" y="86"/>
                  </a:lnTo>
                  <a:lnTo>
                    <a:pt x="421" y="221"/>
                  </a:lnTo>
                  <a:lnTo>
                    <a:pt x="421" y="379"/>
                  </a:lnTo>
                  <a:lnTo>
                    <a:pt x="418" y="402"/>
                  </a:lnTo>
                  <a:lnTo>
                    <a:pt x="409" y="422"/>
                  </a:lnTo>
                  <a:lnTo>
                    <a:pt x="396" y="439"/>
                  </a:lnTo>
                  <a:lnTo>
                    <a:pt x="378" y="453"/>
                  </a:lnTo>
                  <a:lnTo>
                    <a:pt x="357" y="462"/>
                  </a:lnTo>
                  <a:lnTo>
                    <a:pt x="335" y="465"/>
                  </a:lnTo>
                  <a:lnTo>
                    <a:pt x="86" y="465"/>
                  </a:lnTo>
                  <a:lnTo>
                    <a:pt x="63" y="462"/>
                  </a:lnTo>
                  <a:lnTo>
                    <a:pt x="43" y="453"/>
                  </a:lnTo>
                  <a:lnTo>
                    <a:pt x="26" y="439"/>
                  </a:lnTo>
                  <a:lnTo>
                    <a:pt x="12" y="422"/>
                  </a:lnTo>
                  <a:lnTo>
                    <a:pt x="3" y="402"/>
                  </a:lnTo>
                  <a:lnTo>
                    <a:pt x="0" y="379"/>
                  </a:lnTo>
                  <a:lnTo>
                    <a:pt x="0" y="106"/>
                  </a:lnTo>
                  <a:lnTo>
                    <a:pt x="3" y="84"/>
                  </a:lnTo>
                  <a:lnTo>
                    <a:pt x="12" y="63"/>
                  </a:lnTo>
                  <a:lnTo>
                    <a:pt x="26" y="46"/>
                  </a:lnTo>
                  <a:lnTo>
                    <a:pt x="43" y="32"/>
                  </a:lnTo>
                  <a:lnTo>
                    <a:pt x="63" y="23"/>
                  </a:lnTo>
                  <a:lnTo>
                    <a:pt x="86" y="20"/>
                  </a:lnTo>
                  <a:lnTo>
                    <a:pt x="335" y="20"/>
                  </a:lnTo>
                  <a:lnTo>
                    <a:pt x="354" y="22"/>
                  </a:lnTo>
                  <a:lnTo>
                    <a:pt x="372" y="29"/>
                  </a:lnTo>
                  <a:lnTo>
                    <a:pt x="387" y="39"/>
                  </a:lnTo>
                  <a:lnTo>
                    <a:pt x="401" y="52"/>
                  </a:lnTo>
                  <a:lnTo>
                    <a:pt x="410" y="67"/>
                  </a:lnTo>
                  <a:lnTo>
                    <a:pt x="452" y="18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94"/>
            <p:cNvSpPr>
              <a:spLocks noEditPoints="1"/>
            </p:cNvSpPr>
            <p:nvPr/>
          </p:nvSpPr>
          <p:spPr bwMode="auto">
            <a:xfrm>
              <a:off x="-1041401" y="2962275"/>
              <a:ext cx="96838" cy="82550"/>
            </a:xfrm>
            <a:custGeom>
              <a:avLst/>
              <a:gdLst>
                <a:gd name="T0" fmla="*/ 75 w 546"/>
                <a:gd name="T1" fmla="*/ 85 h 470"/>
                <a:gd name="T2" fmla="*/ 60 w 546"/>
                <a:gd name="T3" fmla="*/ 101 h 470"/>
                <a:gd name="T4" fmla="*/ 58 w 546"/>
                <a:gd name="T5" fmla="*/ 384 h 470"/>
                <a:gd name="T6" fmla="*/ 66 w 546"/>
                <a:gd name="T7" fmla="*/ 404 h 470"/>
                <a:gd name="T8" fmla="*/ 86 w 546"/>
                <a:gd name="T9" fmla="*/ 412 h 470"/>
                <a:gd name="T10" fmla="*/ 345 w 546"/>
                <a:gd name="T11" fmla="*/ 410 h 470"/>
                <a:gd name="T12" fmla="*/ 361 w 546"/>
                <a:gd name="T13" fmla="*/ 395 h 470"/>
                <a:gd name="T14" fmla="*/ 363 w 546"/>
                <a:gd name="T15" fmla="*/ 289 h 470"/>
                <a:gd name="T16" fmla="*/ 292 w 546"/>
                <a:gd name="T17" fmla="*/ 371 h 470"/>
                <a:gd name="T18" fmla="*/ 265 w 546"/>
                <a:gd name="T19" fmla="*/ 379 h 470"/>
                <a:gd name="T20" fmla="*/ 262 w 546"/>
                <a:gd name="T21" fmla="*/ 381 h 470"/>
                <a:gd name="T22" fmla="*/ 236 w 546"/>
                <a:gd name="T23" fmla="*/ 373 h 470"/>
                <a:gd name="T24" fmla="*/ 101 w 546"/>
                <a:gd name="T25" fmla="*/ 251 h 470"/>
                <a:gd name="T26" fmla="*/ 85 w 546"/>
                <a:gd name="T27" fmla="*/ 222 h 470"/>
                <a:gd name="T28" fmla="*/ 89 w 546"/>
                <a:gd name="T29" fmla="*/ 190 h 470"/>
                <a:gd name="T30" fmla="*/ 112 w 546"/>
                <a:gd name="T31" fmla="*/ 166 h 470"/>
                <a:gd name="T32" fmla="*/ 143 w 546"/>
                <a:gd name="T33" fmla="*/ 159 h 470"/>
                <a:gd name="T34" fmla="*/ 173 w 546"/>
                <a:gd name="T35" fmla="*/ 173 h 470"/>
                <a:gd name="T36" fmla="*/ 232 w 546"/>
                <a:gd name="T37" fmla="*/ 223 h 470"/>
                <a:gd name="T38" fmla="*/ 264 w 546"/>
                <a:gd name="T39" fmla="*/ 226 h 470"/>
                <a:gd name="T40" fmla="*/ 292 w 546"/>
                <a:gd name="T41" fmla="*/ 209 h 470"/>
                <a:gd name="T42" fmla="*/ 363 w 546"/>
                <a:gd name="T43" fmla="*/ 111 h 470"/>
                <a:gd name="T44" fmla="*/ 355 w 546"/>
                <a:gd name="T45" fmla="*/ 91 h 470"/>
                <a:gd name="T46" fmla="*/ 335 w 546"/>
                <a:gd name="T47" fmla="*/ 83 h 470"/>
                <a:gd name="T48" fmla="*/ 497 w 546"/>
                <a:gd name="T49" fmla="*/ 0 h 470"/>
                <a:gd name="T50" fmla="*/ 527 w 546"/>
                <a:gd name="T51" fmla="*/ 11 h 470"/>
                <a:gd name="T52" fmla="*/ 545 w 546"/>
                <a:gd name="T53" fmla="*/ 40 h 470"/>
                <a:gd name="T54" fmla="*/ 543 w 546"/>
                <a:gd name="T55" fmla="*/ 72 h 470"/>
                <a:gd name="T56" fmla="*/ 421 w 546"/>
                <a:gd name="T57" fmla="*/ 221 h 470"/>
                <a:gd name="T58" fmla="*/ 418 w 546"/>
                <a:gd name="T59" fmla="*/ 406 h 470"/>
                <a:gd name="T60" fmla="*/ 396 w 546"/>
                <a:gd name="T61" fmla="*/ 444 h 470"/>
                <a:gd name="T62" fmla="*/ 357 w 546"/>
                <a:gd name="T63" fmla="*/ 467 h 470"/>
                <a:gd name="T64" fmla="*/ 86 w 546"/>
                <a:gd name="T65" fmla="*/ 470 h 470"/>
                <a:gd name="T66" fmla="*/ 43 w 546"/>
                <a:gd name="T67" fmla="*/ 458 h 470"/>
                <a:gd name="T68" fmla="*/ 12 w 546"/>
                <a:gd name="T69" fmla="*/ 427 h 470"/>
                <a:gd name="T70" fmla="*/ 0 w 546"/>
                <a:gd name="T71" fmla="*/ 384 h 470"/>
                <a:gd name="T72" fmla="*/ 3 w 546"/>
                <a:gd name="T73" fmla="*/ 89 h 470"/>
                <a:gd name="T74" fmla="*/ 26 w 546"/>
                <a:gd name="T75" fmla="*/ 51 h 470"/>
                <a:gd name="T76" fmla="*/ 63 w 546"/>
                <a:gd name="T77" fmla="*/ 28 h 470"/>
                <a:gd name="T78" fmla="*/ 335 w 546"/>
                <a:gd name="T79" fmla="*/ 25 h 470"/>
                <a:gd name="T80" fmla="*/ 378 w 546"/>
                <a:gd name="T81" fmla="*/ 38 h 470"/>
                <a:gd name="T82" fmla="*/ 409 w 546"/>
                <a:gd name="T83" fmla="*/ 70 h 470"/>
                <a:gd name="T84" fmla="*/ 465 w 546"/>
                <a:gd name="T85" fmla="*/ 7 h 470"/>
                <a:gd name="T86" fmla="*/ 497 w 546"/>
                <a:gd name="T8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6" h="470">
                  <a:moveTo>
                    <a:pt x="86" y="83"/>
                  </a:moveTo>
                  <a:lnTo>
                    <a:pt x="75" y="85"/>
                  </a:lnTo>
                  <a:lnTo>
                    <a:pt x="66" y="91"/>
                  </a:lnTo>
                  <a:lnTo>
                    <a:pt x="60" y="101"/>
                  </a:lnTo>
                  <a:lnTo>
                    <a:pt x="58" y="111"/>
                  </a:lnTo>
                  <a:lnTo>
                    <a:pt x="58" y="384"/>
                  </a:lnTo>
                  <a:lnTo>
                    <a:pt x="60" y="395"/>
                  </a:lnTo>
                  <a:lnTo>
                    <a:pt x="66" y="404"/>
                  </a:lnTo>
                  <a:lnTo>
                    <a:pt x="75" y="410"/>
                  </a:lnTo>
                  <a:lnTo>
                    <a:pt x="86" y="412"/>
                  </a:lnTo>
                  <a:lnTo>
                    <a:pt x="335" y="412"/>
                  </a:lnTo>
                  <a:lnTo>
                    <a:pt x="345" y="410"/>
                  </a:lnTo>
                  <a:lnTo>
                    <a:pt x="355" y="404"/>
                  </a:lnTo>
                  <a:lnTo>
                    <a:pt x="361" y="395"/>
                  </a:lnTo>
                  <a:lnTo>
                    <a:pt x="363" y="384"/>
                  </a:lnTo>
                  <a:lnTo>
                    <a:pt x="363" y="289"/>
                  </a:lnTo>
                  <a:lnTo>
                    <a:pt x="302" y="361"/>
                  </a:lnTo>
                  <a:lnTo>
                    <a:pt x="292" y="371"/>
                  </a:lnTo>
                  <a:lnTo>
                    <a:pt x="279" y="377"/>
                  </a:lnTo>
                  <a:lnTo>
                    <a:pt x="265" y="379"/>
                  </a:lnTo>
                  <a:lnTo>
                    <a:pt x="264" y="379"/>
                  </a:lnTo>
                  <a:lnTo>
                    <a:pt x="262" y="381"/>
                  </a:lnTo>
                  <a:lnTo>
                    <a:pt x="249" y="378"/>
                  </a:lnTo>
                  <a:lnTo>
                    <a:pt x="236" y="373"/>
                  </a:lnTo>
                  <a:lnTo>
                    <a:pt x="225" y="366"/>
                  </a:lnTo>
                  <a:lnTo>
                    <a:pt x="101" y="251"/>
                  </a:lnTo>
                  <a:lnTo>
                    <a:pt x="91" y="237"/>
                  </a:lnTo>
                  <a:lnTo>
                    <a:pt x="85" y="222"/>
                  </a:lnTo>
                  <a:lnTo>
                    <a:pt x="84" y="206"/>
                  </a:lnTo>
                  <a:lnTo>
                    <a:pt x="89" y="190"/>
                  </a:lnTo>
                  <a:lnTo>
                    <a:pt x="98" y="176"/>
                  </a:lnTo>
                  <a:lnTo>
                    <a:pt x="112" y="166"/>
                  </a:lnTo>
                  <a:lnTo>
                    <a:pt x="127" y="159"/>
                  </a:lnTo>
                  <a:lnTo>
                    <a:pt x="143" y="159"/>
                  </a:lnTo>
                  <a:lnTo>
                    <a:pt x="159" y="164"/>
                  </a:lnTo>
                  <a:lnTo>
                    <a:pt x="173" y="173"/>
                  </a:lnTo>
                  <a:lnTo>
                    <a:pt x="218" y="214"/>
                  </a:lnTo>
                  <a:lnTo>
                    <a:pt x="232" y="223"/>
                  </a:lnTo>
                  <a:lnTo>
                    <a:pt x="248" y="227"/>
                  </a:lnTo>
                  <a:lnTo>
                    <a:pt x="264" y="226"/>
                  </a:lnTo>
                  <a:lnTo>
                    <a:pt x="279" y="220"/>
                  </a:lnTo>
                  <a:lnTo>
                    <a:pt x="292" y="209"/>
                  </a:lnTo>
                  <a:lnTo>
                    <a:pt x="363" y="124"/>
                  </a:lnTo>
                  <a:lnTo>
                    <a:pt x="363" y="111"/>
                  </a:lnTo>
                  <a:lnTo>
                    <a:pt x="361" y="101"/>
                  </a:lnTo>
                  <a:lnTo>
                    <a:pt x="355" y="91"/>
                  </a:lnTo>
                  <a:lnTo>
                    <a:pt x="345" y="85"/>
                  </a:lnTo>
                  <a:lnTo>
                    <a:pt x="335" y="83"/>
                  </a:lnTo>
                  <a:lnTo>
                    <a:pt x="86" y="83"/>
                  </a:lnTo>
                  <a:close/>
                  <a:moveTo>
                    <a:pt x="497" y="0"/>
                  </a:moveTo>
                  <a:lnTo>
                    <a:pt x="513" y="3"/>
                  </a:lnTo>
                  <a:lnTo>
                    <a:pt x="527" y="11"/>
                  </a:lnTo>
                  <a:lnTo>
                    <a:pt x="539" y="24"/>
                  </a:lnTo>
                  <a:lnTo>
                    <a:pt x="545" y="40"/>
                  </a:lnTo>
                  <a:lnTo>
                    <a:pt x="546" y="56"/>
                  </a:lnTo>
                  <a:lnTo>
                    <a:pt x="543" y="72"/>
                  </a:lnTo>
                  <a:lnTo>
                    <a:pt x="533" y="87"/>
                  </a:lnTo>
                  <a:lnTo>
                    <a:pt x="421" y="221"/>
                  </a:lnTo>
                  <a:lnTo>
                    <a:pt x="421" y="384"/>
                  </a:lnTo>
                  <a:lnTo>
                    <a:pt x="418" y="406"/>
                  </a:lnTo>
                  <a:lnTo>
                    <a:pt x="409" y="427"/>
                  </a:lnTo>
                  <a:lnTo>
                    <a:pt x="396" y="444"/>
                  </a:lnTo>
                  <a:lnTo>
                    <a:pt x="378" y="458"/>
                  </a:lnTo>
                  <a:lnTo>
                    <a:pt x="357" y="467"/>
                  </a:lnTo>
                  <a:lnTo>
                    <a:pt x="335" y="470"/>
                  </a:lnTo>
                  <a:lnTo>
                    <a:pt x="86" y="470"/>
                  </a:lnTo>
                  <a:lnTo>
                    <a:pt x="63" y="467"/>
                  </a:lnTo>
                  <a:lnTo>
                    <a:pt x="43" y="458"/>
                  </a:lnTo>
                  <a:lnTo>
                    <a:pt x="26" y="444"/>
                  </a:lnTo>
                  <a:lnTo>
                    <a:pt x="12" y="427"/>
                  </a:lnTo>
                  <a:lnTo>
                    <a:pt x="3" y="406"/>
                  </a:lnTo>
                  <a:lnTo>
                    <a:pt x="0" y="384"/>
                  </a:lnTo>
                  <a:lnTo>
                    <a:pt x="0" y="111"/>
                  </a:lnTo>
                  <a:lnTo>
                    <a:pt x="3" y="89"/>
                  </a:lnTo>
                  <a:lnTo>
                    <a:pt x="12" y="68"/>
                  </a:lnTo>
                  <a:lnTo>
                    <a:pt x="26" y="51"/>
                  </a:lnTo>
                  <a:lnTo>
                    <a:pt x="43" y="37"/>
                  </a:lnTo>
                  <a:lnTo>
                    <a:pt x="63" y="28"/>
                  </a:lnTo>
                  <a:lnTo>
                    <a:pt x="86" y="25"/>
                  </a:lnTo>
                  <a:lnTo>
                    <a:pt x="335" y="25"/>
                  </a:lnTo>
                  <a:lnTo>
                    <a:pt x="358" y="28"/>
                  </a:lnTo>
                  <a:lnTo>
                    <a:pt x="378" y="38"/>
                  </a:lnTo>
                  <a:lnTo>
                    <a:pt x="396" y="52"/>
                  </a:lnTo>
                  <a:lnTo>
                    <a:pt x="409" y="70"/>
                  </a:lnTo>
                  <a:lnTo>
                    <a:pt x="452" y="19"/>
                  </a:lnTo>
                  <a:lnTo>
                    <a:pt x="465" y="7"/>
                  </a:lnTo>
                  <a:lnTo>
                    <a:pt x="480" y="1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95"/>
            <p:cNvSpPr>
              <a:spLocks/>
            </p:cNvSpPr>
            <p:nvPr/>
          </p:nvSpPr>
          <p:spPr bwMode="auto">
            <a:xfrm>
              <a:off x="-919163" y="2792413"/>
              <a:ext cx="169863" cy="17463"/>
            </a:xfrm>
            <a:custGeom>
              <a:avLst/>
              <a:gdLst>
                <a:gd name="T0" fmla="*/ 53 w 969"/>
                <a:gd name="T1" fmla="*/ 0 h 106"/>
                <a:gd name="T2" fmla="*/ 916 w 969"/>
                <a:gd name="T3" fmla="*/ 0 h 106"/>
                <a:gd name="T4" fmla="*/ 933 w 969"/>
                <a:gd name="T5" fmla="*/ 3 h 106"/>
                <a:gd name="T6" fmla="*/ 947 w 969"/>
                <a:gd name="T7" fmla="*/ 11 h 106"/>
                <a:gd name="T8" fmla="*/ 959 w 969"/>
                <a:gd name="T9" fmla="*/ 22 h 106"/>
                <a:gd name="T10" fmla="*/ 966 w 969"/>
                <a:gd name="T11" fmla="*/ 37 h 106"/>
                <a:gd name="T12" fmla="*/ 969 w 969"/>
                <a:gd name="T13" fmla="*/ 54 h 106"/>
                <a:gd name="T14" fmla="*/ 966 w 969"/>
                <a:gd name="T15" fmla="*/ 70 h 106"/>
                <a:gd name="T16" fmla="*/ 959 w 969"/>
                <a:gd name="T17" fmla="*/ 85 h 106"/>
                <a:gd name="T18" fmla="*/ 947 w 969"/>
                <a:gd name="T19" fmla="*/ 97 h 106"/>
                <a:gd name="T20" fmla="*/ 933 w 969"/>
                <a:gd name="T21" fmla="*/ 104 h 106"/>
                <a:gd name="T22" fmla="*/ 916 w 969"/>
                <a:gd name="T23" fmla="*/ 106 h 106"/>
                <a:gd name="T24" fmla="*/ 53 w 969"/>
                <a:gd name="T25" fmla="*/ 106 h 106"/>
                <a:gd name="T26" fmla="*/ 36 w 969"/>
                <a:gd name="T27" fmla="*/ 104 h 106"/>
                <a:gd name="T28" fmla="*/ 22 w 969"/>
                <a:gd name="T29" fmla="*/ 97 h 106"/>
                <a:gd name="T30" fmla="*/ 10 w 969"/>
                <a:gd name="T31" fmla="*/ 85 h 106"/>
                <a:gd name="T32" fmla="*/ 3 w 969"/>
                <a:gd name="T33" fmla="*/ 70 h 106"/>
                <a:gd name="T34" fmla="*/ 0 w 969"/>
                <a:gd name="T35" fmla="*/ 54 h 106"/>
                <a:gd name="T36" fmla="*/ 3 w 969"/>
                <a:gd name="T37" fmla="*/ 37 h 106"/>
                <a:gd name="T38" fmla="*/ 10 w 969"/>
                <a:gd name="T39" fmla="*/ 22 h 106"/>
                <a:gd name="T40" fmla="*/ 22 w 969"/>
                <a:gd name="T41" fmla="*/ 11 h 106"/>
                <a:gd name="T42" fmla="*/ 36 w 969"/>
                <a:gd name="T43" fmla="*/ 3 h 106"/>
                <a:gd name="T44" fmla="*/ 53 w 969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6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2"/>
                  </a:lnTo>
                  <a:lnTo>
                    <a:pt x="966" y="37"/>
                  </a:lnTo>
                  <a:lnTo>
                    <a:pt x="969" y="54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7"/>
                  </a:lnTo>
                  <a:lnTo>
                    <a:pt x="933" y="104"/>
                  </a:lnTo>
                  <a:lnTo>
                    <a:pt x="916" y="106"/>
                  </a:lnTo>
                  <a:lnTo>
                    <a:pt x="53" y="106"/>
                  </a:lnTo>
                  <a:lnTo>
                    <a:pt x="36" y="104"/>
                  </a:lnTo>
                  <a:lnTo>
                    <a:pt x="22" y="97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4"/>
                  </a:lnTo>
                  <a:lnTo>
                    <a:pt x="3" y="37"/>
                  </a:lnTo>
                  <a:lnTo>
                    <a:pt x="10" y="22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96"/>
            <p:cNvSpPr>
              <a:spLocks/>
            </p:cNvSpPr>
            <p:nvPr/>
          </p:nvSpPr>
          <p:spPr bwMode="auto">
            <a:xfrm>
              <a:off x="-919163" y="2882900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3 h 107"/>
                <a:gd name="T6" fmla="*/ 947 w 969"/>
                <a:gd name="T7" fmla="*/ 11 h 107"/>
                <a:gd name="T8" fmla="*/ 959 w 969"/>
                <a:gd name="T9" fmla="*/ 23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0 h 107"/>
                <a:gd name="T16" fmla="*/ 959 w 969"/>
                <a:gd name="T17" fmla="*/ 85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5 h 107"/>
                <a:gd name="T32" fmla="*/ 3 w 969"/>
                <a:gd name="T33" fmla="*/ 70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3 h 107"/>
                <a:gd name="T40" fmla="*/ 22 w 969"/>
                <a:gd name="T41" fmla="*/ 11 h 107"/>
                <a:gd name="T42" fmla="*/ 36 w 969"/>
                <a:gd name="T43" fmla="*/ 3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3"/>
                  </a:lnTo>
                  <a:lnTo>
                    <a:pt x="947" y="11"/>
                  </a:lnTo>
                  <a:lnTo>
                    <a:pt x="959" y="23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0"/>
                  </a:lnTo>
                  <a:lnTo>
                    <a:pt x="959" y="85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5"/>
                  </a:lnTo>
                  <a:lnTo>
                    <a:pt x="3" y="70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3"/>
                  </a:lnTo>
                  <a:lnTo>
                    <a:pt x="22" y="11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97"/>
            <p:cNvSpPr>
              <a:spLocks/>
            </p:cNvSpPr>
            <p:nvPr/>
          </p:nvSpPr>
          <p:spPr bwMode="auto">
            <a:xfrm>
              <a:off x="-919163" y="2974975"/>
              <a:ext cx="169863" cy="19050"/>
            </a:xfrm>
            <a:custGeom>
              <a:avLst/>
              <a:gdLst>
                <a:gd name="T0" fmla="*/ 53 w 969"/>
                <a:gd name="T1" fmla="*/ 0 h 107"/>
                <a:gd name="T2" fmla="*/ 916 w 969"/>
                <a:gd name="T3" fmla="*/ 0 h 107"/>
                <a:gd name="T4" fmla="*/ 933 w 969"/>
                <a:gd name="T5" fmla="*/ 2 h 107"/>
                <a:gd name="T6" fmla="*/ 947 w 969"/>
                <a:gd name="T7" fmla="*/ 10 h 107"/>
                <a:gd name="T8" fmla="*/ 959 w 969"/>
                <a:gd name="T9" fmla="*/ 22 h 107"/>
                <a:gd name="T10" fmla="*/ 966 w 969"/>
                <a:gd name="T11" fmla="*/ 36 h 107"/>
                <a:gd name="T12" fmla="*/ 969 w 969"/>
                <a:gd name="T13" fmla="*/ 53 h 107"/>
                <a:gd name="T14" fmla="*/ 966 w 969"/>
                <a:gd name="T15" fmla="*/ 71 h 107"/>
                <a:gd name="T16" fmla="*/ 959 w 969"/>
                <a:gd name="T17" fmla="*/ 84 h 107"/>
                <a:gd name="T18" fmla="*/ 947 w 969"/>
                <a:gd name="T19" fmla="*/ 96 h 107"/>
                <a:gd name="T20" fmla="*/ 933 w 969"/>
                <a:gd name="T21" fmla="*/ 103 h 107"/>
                <a:gd name="T22" fmla="*/ 916 w 969"/>
                <a:gd name="T23" fmla="*/ 107 h 107"/>
                <a:gd name="T24" fmla="*/ 53 w 969"/>
                <a:gd name="T25" fmla="*/ 107 h 107"/>
                <a:gd name="T26" fmla="*/ 36 w 969"/>
                <a:gd name="T27" fmla="*/ 103 h 107"/>
                <a:gd name="T28" fmla="*/ 22 w 969"/>
                <a:gd name="T29" fmla="*/ 96 h 107"/>
                <a:gd name="T30" fmla="*/ 10 w 969"/>
                <a:gd name="T31" fmla="*/ 84 h 107"/>
                <a:gd name="T32" fmla="*/ 3 w 969"/>
                <a:gd name="T33" fmla="*/ 71 h 107"/>
                <a:gd name="T34" fmla="*/ 0 w 969"/>
                <a:gd name="T35" fmla="*/ 53 h 107"/>
                <a:gd name="T36" fmla="*/ 3 w 969"/>
                <a:gd name="T37" fmla="*/ 36 h 107"/>
                <a:gd name="T38" fmla="*/ 10 w 969"/>
                <a:gd name="T39" fmla="*/ 22 h 107"/>
                <a:gd name="T40" fmla="*/ 22 w 969"/>
                <a:gd name="T41" fmla="*/ 10 h 107"/>
                <a:gd name="T42" fmla="*/ 36 w 969"/>
                <a:gd name="T43" fmla="*/ 2 h 107"/>
                <a:gd name="T44" fmla="*/ 53 w 969"/>
                <a:gd name="T4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9" h="107">
                  <a:moveTo>
                    <a:pt x="53" y="0"/>
                  </a:moveTo>
                  <a:lnTo>
                    <a:pt x="916" y="0"/>
                  </a:lnTo>
                  <a:lnTo>
                    <a:pt x="933" y="2"/>
                  </a:lnTo>
                  <a:lnTo>
                    <a:pt x="947" y="10"/>
                  </a:lnTo>
                  <a:lnTo>
                    <a:pt x="959" y="22"/>
                  </a:lnTo>
                  <a:lnTo>
                    <a:pt x="966" y="36"/>
                  </a:lnTo>
                  <a:lnTo>
                    <a:pt x="969" y="53"/>
                  </a:lnTo>
                  <a:lnTo>
                    <a:pt x="966" y="71"/>
                  </a:lnTo>
                  <a:lnTo>
                    <a:pt x="959" y="84"/>
                  </a:lnTo>
                  <a:lnTo>
                    <a:pt x="947" y="96"/>
                  </a:lnTo>
                  <a:lnTo>
                    <a:pt x="933" y="103"/>
                  </a:lnTo>
                  <a:lnTo>
                    <a:pt x="916" y="107"/>
                  </a:lnTo>
                  <a:lnTo>
                    <a:pt x="53" y="107"/>
                  </a:lnTo>
                  <a:lnTo>
                    <a:pt x="36" y="103"/>
                  </a:lnTo>
                  <a:lnTo>
                    <a:pt x="22" y="96"/>
                  </a:lnTo>
                  <a:lnTo>
                    <a:pt x="10" y="84"/>
                  </a:lnTo>
                  <a:lnTo>
                    <a:pt x="3" y="71"/>
                  </a:lnTo>
                  <a:lnTo>
                    <a:pt x="0" y="53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2050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776" y="2197189"/>
            <a:ext cx="1125139" cy="112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reeform 27"/>
          <p:cNvSpPr>
            <a:spLocks noEditPoints="1"/>
          </p:cNvSpPr>
          <p:nvPr/>
        </p:nvSpPr>
        <p:spPr bwMode="auto">
          <a:xfrm>
            <a:off x="10604500" y="2575187"/>
            <a:ext cx="812046" cy="718847"/>
          </a:xfrm>
          <a:custGeom>
            <a:avLst/>
            <a:gdLst>
              <a:gd name="T0" fmla="*/ 2527 w 3331"/>
              <a:gd name="T1" fmla="*/ 2481 h 3310"/>
              <a:gd name="T2" fmla="*/ 2423 w 3331"/>
              <a:gd name="T3" fmla="*/ 2707 h 3310"/>
              <a:gd name="T4" fmla="*/ 2527 w 3331"/>
              <a:gd name="T5" fmla="*/ 2934 h 3310"/>
              <a:gd name="T6" fmla="*/ 2770 w 3331"/>
              <a:gd name="T7" fmla="*/ 3005 h 3310"/>
              <a:gd name="T8" fmla="*/ 2980 w 3331"/>
              <a:gd name="T9" fmla="*/ 2871 h 3310"/>
              <a:gd name="T10" fmla="*/ 3016 w 3331"/>
              <a:gd name="T11" fmla="*/ 2621 h 3310"/>
              <a:gd name="T12" fmla="*/ 2853 w 3331"/>
              <a:gd name="T13" fmla="*/ 2435 h 3310"/>
              <a:gd name="T14" fmla="*/ 518 w 3331"/>
              <a:gd name="T15" fmla="*/ 2419 h 3310"/>
              <a:gd name="T16" fmla="*/ 331 w 3331"/>
              <a:gd name="T17" fmla="*/ 2581 h 3310"/>
              <a:gd name="T18" fmla="*/ 331 w 3331"/>
              <a:gd name="T19" fmla="*/ 2834 h 3310"/>
              <a:gd name="T20" fmla="*/ 518 w 3331"/>
              <a:gd name="T21" fmla="*/ 2996 h 3310"/>
              <a:gd name="T22" fmla="*/ 771 w 3331"/>
              <a:gd name="T23" fmla="*/ 2959 h 3310"/>
              <a:gd name="T24" fmla="*/ 906 w 3331"/>
              <a:gd name="T25" fmla="*/ 2752 h 3310"/>
              <a:gd name="T26" fmla="*/ 834 w 3331"/>
              <a:gd name="T27" fmla="*/ 2510 h 3310"/>
              <a:gd name="T28" fmla="*/ 606 w 3331"/>
              <a:gd name="T29" fmla="*/ 2407 h 3310"/>
              <a:gd name="T30" fmla="*/ 1667 w 3331"/>
              <a:gd name="T31" fmla="*/ 750 h 3310"/>
              <a:gd name="T32" fmla="*/ 1204 w 3331"/>
              <a:gd name="T33" fmla="*/ 1006 h 3310"/>
              <a:gd name="T34" fmla="*/ 866 w 3331"/>
              <a:gd name="T35" fmla="*/ 1410 h 3310"/>
              <a:gd name="T36" fmla="*/ 892 w 3331"/>
              <a:gd name="T37" fmla="*/ 1769 h 3310"/>
              <a:gd name="T38" fmla="*/ 930 w 3331"/>
              <a:gd name="T39" fmla="*/ 1865 h 3310"/>
              <a:gd name="T40" fmla="*/ 680 w 3331"/>
              <a:gd name="T41" fmla="*/ 2109 h 3310"/>
              <a:gd name="T42" fmla="*/ 946 w 3331"/>
              <a:gd name="T43" fmla="*/ 2210 h 3310"/>
              <a:gd name="T44" fmla="*/ 1160 w 3331"/>
              <a:gd name="T45" fmla="*/ 2466 h 3310"/>
              <a:gd name="T46" fmla="*/ 1744 w 3331"/>
              <a:gd name="T47" fmla="*/ 2461 h 3310"/>
              <a:gd name="T48" fmla="*/ 1844 w 3331"/>
              <a:gd name="T49" fmla="*/ 2411 h 3310"/>
              <a:gd name="T50" fmla="*/ 2210 w 3331"/>
              <a:gd name="T51" fmla="*/ 2393 h 3310"/>
              <a:gd name="T52" fmla="*/ 2474 w 3331"/>
              <a:gd name="T53" fmla="*/ 2160 h 3310"/>
              <a:gd name="T54" fmla="*/ 2481 w 3331"/>
              <a:gd name="T55" fmla="*/ 1577 h 3310"/>
              <a:gd name="T56" fmla="*/ 2423 w 3331"/>
              <a:gd name="T57" fmla="*/ 1505 h 3310"/>
              <a:gd name="T58" fmla="*/ 2240 w 3331"/>
              <a:gd name="T59" fmla="*/ 1201 h 3310"/>
              <a:gd name="T60" fmla="*/ 2123 w 3331"/>
              <a:gd name="T61" fmla="*/ 1083 h 3310"/>
              <a:gd name="T62" fmla="*/ 3029 w 3331"/>
              <a:gd name="T63" fmla="*/ 301 h 3310"/>
              <a:gd name="T64" fmla="*/ 3264 w 3331"/>
              <a:gd name="T65" fmla="*/ 26 h 3310"/>
              <a:gd name="T66" fmla="*/ 3331 w 3331"/>
              <a:gd name="T67" fmla="*/ 1053 h 3310"/>
              <a:gd name="T68" fmla="*/ 3239 w 3331"/>
              <a:gd name="T69" fmla="*/ 1191 h 3310"/>
              <a:gd name="T70" fmla="*/ 3027 w 3331"/>
              <a:gd name="T71" fmla="*/ 1490 h 3310"/>
              <a:gd name="T72" fmla="*/ 2985 w 3331"/>
              <a:gd name="T73" fmla="*/ 1572 h 3310"/>
              <a:gd name="T74" fmla="*/ 2917 w 3331"/>
              <a:gd name="T75" fmla="*/ 2138 h 3310"/>
              <a:gd name="T76" fmla="*/ 3196 w 3331"/>
              <a:gd name="T77" fmla="*/ 2330 h 3310"/>
              <a:gd name="T78" fmla="*/ 3328 w 3331"/>
              <a:gd name="T79" fmla="*/ 2647 h 3310"/>
              <a:gd name="T80" fmla="*/ 3258 w 3331"/>
              <a:gd name="T81" fmla="*/ 2995 h 3310"/>
              <a:gd name="T82" fmla="*/ 3014 w 3331"/>
              <a:gd name="T83" fmla="*/ 3237 h 3310"/>
              <a:gd name="T84" fmla="*/ 2666 w 3331"/>
              <a:gd name="T85" fmla="*/ 3307 h 3310"/>
              <a:gd name="T86" fmla="*/ 2350 w 3331"/>
              <a:gd name="T87" fmla="*/ 3180 h 3310"/>
              <a:gd name="T88" fmla="*/ 2156 w 3331"/>
              <a:gd name="T89" fmla="*/ 2908 h 3310"/>
              <a:gd name="T90" fmla="*/ 1804 w 3331"/>
              <a:gd name="T91" fmla="*/ 3007 h 3310"/>
              <a:gd name="T92" fmla="*/ 1742 w 3331"/>
              <a:gd name="T93" fmla="*/ 2782 h 3310"/>
              <a:gd name="T94" fmla="*/ 1102 w 3331"/>
              <a:gd name="T95" fmla="*/ 3051 h 3310"/>
              <a:gd name="T96" fmla="*/ 838 w 3331"/>
              <a:gd name="T97" fmla="*/ 3263 h 3310"/>
              <a:gd name="T98" fmla="*/ 484 w 3331"/>
              <a:gd name="T99" fmla="*/ 3297 h 3310"/>
              <a:gd name="T100" fmla="*/ 178 w 3331"/>
              <a:gd name="T101" fmla="*/ 3133 h 3310"/>
              <a:gd name="T102" fmla="*/ 13 w 3331"/>
              <a:gd name="T103" fmla="*/ 2829 h 3310"/>
              <a:gd name="T104" fmla="*/ 50 w 3331"/>
              <a:gd name="T105" fmla="*/ 2467 h 3310"/>
              <a:gd name="T106" fmla="*/ 282 w 3331"/>
              <a:gd name="T107" fmla="*/ 2200 h 3310"/>
              <a:gd name="T108" fmla="*/ 337 w 3331"/>
              <a:gd name="T109" fmla="*/ 1773 h 3310"/>
              <a:gd name="T110" fmla="*/ 392 w 3331"/>
              <a:gd name="T111" fmla="*/ 1686 h 3310"/>
              <a:gd name="T112" fmla="*/ 678 w 3331"/>
              <a:gd name="T113" fmla="*/ 1444 h 3310"/>
              <a:gd name="T114" fmla="*/ 1000 w 3331"/>
              <a:gd name="T115" fmla="*/ 987 h 3310"/>
              <a:gd name="T116" fmla="*/ 1460 w 3331"/>
              <a:gd name="T117" fmla="*/ 669 h 3310"/>
              <a:gd name="T118" fmla="*/ 2020 w 3331"/>
              <a:gd name="T119" fmla="*/ 530 h 3310"/>
              <a:gd name="T120" fmla="*/ 2164 w 3331"/>
              <a:gd name="T121" fmla="*/ 44 h 3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31" h="3310">
                <a:moveTo>
                  <a:pt x="2726" y="2407"/>
                </a:moveTo>
                <a:lnTo>
                  <a:pt x="2681" y="2410"/>
                </a:lnTo>
                <a:lnTo>
                  <a:pt x="2638" y="2419"/>
                </a:lnTo>
                <a:lnTo>
                  <a:pt x="2599" y="2435"/>
                </a:lnTo>
                <a:lnTo>
                  <a:pt x="2561" y="2455"/>
                </a:lnTo>
                <a:lnTo>
                  <a:pt x="2527" y="2481"/>
                </a:lnTo>
                <a:lnTo>
                  <a:pt x="2497" y="2510"/>
                </a:lnTo>
                <a:lnTo>
                  <a:pt x="2472" y="2544"/>
                </a:lnTo>
                <a:lnTo>
                  <a:pt x="2451" y="2581"/>
                </a:lnTo>
                <a:lnTo>
                  <a:pt x="2436" y="2621"/>
                </a:lnTo>
                <a:lnTo>
                  <a:pt x="2427" y="2663"/>
                </a:lnTo>
                <a:lnTo>
                  <a:pt x="2423" y="2707"/>
                </a:lnTo>
                <a:lnTo>
                  <a:pt x="2427" y="2752"/>
                </a:lnTo>
                <a:lnTo>
                  <a:pt x="2436" y="2794"/>
                </a:lnTo>
                <a:lnTo>
                  <a:pt x="2451" y="2834"/>
                </a:lnTo>
                <a:lnTo>
                  <a:pt x="2472" y="2871"/>
                </a:lnTo>
                <a:lnTo>
                  <a:pt x="2497" y="2905"/>
                </a:lnTo>
                <a:lnTo>
                  <a:pt x="2527" y="2934"/>
                </a:lnTo>
                <a:lnTo>
                  <a:pt x="2561" y="2959"/>
                </a:lnTo>
                <a:lnTo>
                  <a:pt x="2599" y="2980"/>
                </a:lnTo>
                <a:lnTo>
                  <a:pt x="2638" y="2996"/>
                </a:lnTo>
                <a:lnTo>
                  <a:pt x="2681" y="3005"/>
                </a:lnTo>
                <a:lnTo>
                  <a:pt x="2726" y="3008"/>
                </a:lnTo>
                <a:lnTo>
                  <a:pt x="2770" y="3005"/>
                </a:lnTo>
                <a:lnTo>
                  <a:pt x="2813" y="2996"/>
                </a:lnTo>
                <a:lnTo>
                  <a:pt x="2853" y="2980"/>
                </a:lnTo>
                <a:lnTo>
                  <a:pt x="2891" y="2959"/>
                </a:lnTo>
                <a:lnTo>
                  <a:pt x="2924" y="2934"/>
                </a:lnTo>
                <a:lnTo>
                  <a:pt x="2954" y="2905"/>
                </a:lnTo>
                <a:lnTo>
                  <a:pt x="2980" y="2871"/>
                </a:lnTo>
                <a:lnTo>
                  <a:pt x="3001" y="2834"/>
                </a:lnTo>
                <a:lnTo>
                  <a:pt x="3016" y="2794"/>
                </a:lnTo>
                <a:lnTo>
                  <a:pt x="3026" y="2752"/>
                </a:lnTo>
                <a:lnTo>
                  <a:pt x="3029" y="2707"/>
                </a:lnTo>
                <a:lnTo>
                  <a:pt x="3026" y="2663"/>
                </a:lnTo>
                <a:lnTo>
                  <a:pt x="3016" y="2621"/>
                </a:lnTo>
                <a:lnTo>
                  <a:pt x="3001" y="2581"/>
                </a:lnTo>
                <a:lnTo>
                  <a:pt x="2980" y="2544"/>
                </a:lnTo>
                <a:lnTo>
                  <a:pt x="2954" y="2510"/>
                </a:lnTo>
                <a:lnTo>
                  <a:pt x="2924" y="2481"/>
                </a:lnTo>
                <a:lnTo>
                  <a:pt x="2891" y="2455"/>
                </a:lnTo>
                <a:lnTo>
                  <a:pt x="2853" y="2435"/>
                </a:lnTo>
                <a:lnTo>
                  <a:pt x="2813" y="2419"/>
                </a:lnTo>
                <a:lnTo>
                  <a:pt x="2770" y="2410"/>
                </a:lnTo>
                <a:lnTo>
                  <a:pt x="2726" y="2407"/>
                </a:lnTo>
                <a:close/>
                <a:moveTo>
                  <a:pt x="606" y="2407"/>
                </a:moveTo>
                <a:lnTo>
                  <a:pt x="561" y="2410"/>
                </a:lnTo>
                <a:lnTo>
                  <a:pt x="518" y="2419"/>
                </a:lnTo>
                <a:lnTo>
                  <a:pt x="478" y="2435"/>
                </a:lnTo>
                <a:lnTo>
                  <a:pt x="441" y="2455"/>
                </a:lnTo>
                <a:lnTo>
                  <a:pt x="407" y="2481"/>
                </a:lnTo>
                <a:lnTo>
                  <a:pt x="378" y="2510"/>
                </a:lnTo>
                <a:lnTo>
                  <a:pt x="352" y="2544"/>
                </a:lnTo>
                <a:lnTo>
                  <a:pt x="331" y="2581"/>
                </a:lnTo>
                <a:lnTo>
                  <a:pt x="316" y="2621"/>
                </a:lnTo>
                <a:lnTo>
                  <a:pt x="307" y="2663"/>
                </a:lnTo>
                <a:lnTo>
                  <a:pt x="304" y="2707"/>
                </a:lnTo>
                <a:lnTo>
                  <a:pt x="307" y="2752"/>
                </a:lnTo>
                <a:lnTo>
                  <a:pt x="316" y="2794"/>
                </a:lnTo>
                <a:lnTo>
                  <a:pt x="331" y="2834"/>
                </a:lnTo>
                <a:lnTo>
                  <a:pt x="352" y="2871"/>
                </a:lnTo>
                <a:lnTo>
                  <a:pt x="378" y="2905"/>
                </a:lnTo>
                <a:lnTo>
                  <a:pt x="407" y="2934"/>
                </a:lnTo>
                <a:lnTo>
                  <a:pt x="441" y="2959"/>
                </a:lnTo>
                <a:lnTo>
                  <a:pt x="478" y="2980"/>
                </a:lnTo>
                <a:lnTo>
                  <a:pt x="518" y="2996"/>
                </a:lnTo>
                <a:lnTo>
                  <a:pt x="561" y="3005"/>
                </a:lnTo>
                <a:lnTo>
                  <a:pt x="606" y="3008"/>
                </a:lnTo>
                <a:lnTo>
                  <a:pt x="650" y="3005"/>
                </a:lnTo>
                <a:lnTo>
                  <a:pt x="693" y="2996"/>
                </a:lnTo>
                <a:lnTo>
                  <a:pt x="734" y="2980"/>
                </a:lnTo>
                <a:lnTo>
                  <a:pt x="771" y="2959"/>
                </a:lnTo>
                <a:lnTo>
                  <a:pt x="804" y="2934"/>
                </a:lnTo>
                <a:lnTo>
                  <a:pt x="834" y="2905"/>
                </a:lnTo>
                <a:lnTo>
                  <a:pt x="860" y="2871"/>
                </a:lnTo>
                <a:lnTo>
                  <a:pt x="880" y="2834"/>
                </a:lnTo>
                <a:lnTo>
                  <a:pt x="896" y="2794"/>
                </a:lnTo>
                <a:lnTo>
                  <a:pt x="906" y="2752"/>
                </a:lnTo>
                <a:lnTo>
                  <a:pt x="909" y="2707"/>
                </a:lnTo>
                <a:lnTo>
                  <a:pt x="906" y="2663"/>
                </a:lnTo>
                <a:lnTo>
                  <a:pt x="896" y="2621"/>
                </a:lnTo>
                <a:lnTo>
                  <a:pt x="880" y="2581"/>
                </a:lnTo>
                <a:lnTo>
                  <a:pt x="860" y="2544"/>
                </a:lnTo>
                <a:lnTo>
                  <a:pt x="834" y="2510"/>
                </a:lnTo>
                <a:lnTo>
                  <a:pt x="804" y="2481"/>
                </a:lnTo>
                <a:lnTo>
                  <a:pt x="771" y="2455"/>
                </a:lnTo>
                <a:lnTo>
                  <a:pt x="734" y="2435"/>
                </a:lnTo>
                <a:lnTo>
                  <a:pt x="693" y="2419"/>
                </a:lnTo>
                <a:lnTo>
                  <a:pt x="650" y="2410"/>
                </a:lnTo>
                <a:lnTo>
                  <a:pt x="606" y="2407"/>
                </a:lnTo>
                <a:close/>
                <a:moveTo>
                  <a:pt x="2120" y="677"/>
                </a:moveTo>
                <a:lnTo>
                  <a:pt x="2026" y="681"/>
                </a:lnTo>
                <a:lnTo>
                  <a:pt x="1934" y="689"/>
                </a:lnTo>
                <a:lnTo>
                  <a:pt x="1843" y="703"/>
                </a:lnTo>
                <a:lnTo>
                  <a:pt x="1754" y="724"/>
                </a:lnTo>
                <a:lnTo>
                  <a:pt x="1667" y="750"/>
                </a:lnTo>
                <a:lnTo>
                  <a:pt x="1583" y="780"/>
                </a:lnTo>
                <a:lnTo>
                  <a:pt x="1501" y="817"/>
                </a:lnTo>
                <a:lnTo>
                  <a:pt x="1422" y="857"/>
                </a:lnTo>
                <a:lnTo>
                  <a:pt x="1346" y="903"/>
                </a:lnTo>
                <a:lnTo>
                  <a:pt x="1273" y="952"/>
                </a:lnTo>
                <a:lnTo>
                  <a:pt x="1204" y="1006"/>
                </a:lnTo>
                <a:lnTo>
                  <a:pt x="1138" y="1064"/>
                </a:lnTo>
                <a:lnTo>
                  <a:pt x="1075" y="1127"/>
                </a:lnTo>
                <a:lnTo>
                  <a:pt x="1017" y="1192"/>
                </a:lnTo>
                <a:lnTo>
                  <a:pt x="962" y="1261"/>
                </a:lnTo>
                <a:lnTo>
                  <a:pt x="912" y="1334"/>
                </a:lnTo>
                <a:lnTo>
                  <a:pt x="866" y="1410"/>
                </a:lnTo>
                <a:lnTo>
                  <a:pt x="825" y="1488"/>
                </a:lnTo>
                <a:lnTo>
                  <a:pt x="789" y="1569"/>
                </a:lnTo>
                <a:lnTo>
                  <a:pt x="758" y="1653"/>
                </a:lnTo>
                <a:lnTo>
                  <a:pt x="732" y="1738"/>
                </a:lnTo>
                <a:lnTo>
                  <a:pt x="872" y="1763"/>
                </a:lnTo>
                <a:lnTo>
                  <a:pt x="892" y="1769"/>
                </a:lnTo>
                <a:lnTo>
                  <a:pt x="910" y="1781"/>
                </a:lnTo>
                <a:lnTo>
                  <a:pt x="922" y="1796"/>
                </a:lnTo>
                <a:lnTo>
                  <a:pt x="932" y="1815"/>
                </a:lnTo>
                <a:lnTo>
                  <a:pt x="935" y="1832"/>
                </a:lnTo>
                <a:lnTo>
                  <a:pt x="934" y="1848"/>
                </a:lnTo>
                <a:lnTo>
                  <a:pt x="930" y="1865"/>
                </a:lnTo>
                <a:lnTo>
                  <a:pt x="921" y="1880"/>
                </a:lnTo>
                <a:lnTo>
                  <a:pt x="911" y="1892"/>
                </a:lnTo>
                <a:lnTo>
                  <a:pt x="682" y="2105"/>
                </a:lnTo>
                <a:lnTo>
                  <a:pt x="682" y="2105"/>
                </a:lnTo>
                <a:lnTo>
                  <a:pt x="682" y="2107"/>
                </a:lnTo>
                <a:lnTo>
                  <a:pt x="680" y="2109"/>
                </a:lnTo>
                <a:lnTo>
                  <a:pt x="680" y="2111"/>
                </a:lnTo>
                <a:lnTo>
                  <a:pt x="738" y="2121"/>
                </a:lnTo>
                <a:lnTo>
                  <a:pt x="795" y="2137"/>
                </a:lnTo>
                <a:lnTo>
                  <a:pt x="848" y="2156"/>
                </a:lnTo>
                <a:lnTo>
                  <a:pt x="898" y="2181"/>
                </a:lnTo>
                <a:lnTo>
                  <a:pt x="946" y="2210"/>
                </a:lnTo>
                <a:lnTo>
                  <a:pt x="991" y="2245"/>
                </a:lnTo>
                <a:lnTo>
                  <a:pt x="1033" y="2282"/>
                </a:lnTo>
                <a:lnTo>
                  <a:pt x="1071" y="2324"/>
                </a:lnTo>
                <a:lnTo>
                  <a:pt x="1106" y="2368"/>
                </a:lnTo>
                <a:lnTo>
                  <a:pt x="1135" y="2416"/>
                </a:lnTo>
                <a:lnTo>
                  <a:pt x="1160" y="2466"/>
                </a:lnTo>
                <a:lnTo>
                  <a:pt x="1181" y="2519"/>
                </a:lnTo>
                <a:lnTo>
                  <a:pt x="1197" y="2575"/>
                </a:lnTo>
                <a:lnTo>
                  <a:pt x="1206" y="2633"/>
                </a:lnTo>
                <a:lnTo>
                  <a:pt x="1742" y="2633"/>
                </a:lnTo>
                <a:lnTo>
                  <a:pt x="1742" y="2482"/>
                </a:lnTo>
                <a:lnTo>
                  <a:pt x="1744" y="2461"/>
                </a:lnTo>
                <a:lnTo>
                  <a:pt x="1753" y="2442"/>
                </a:lnTo>
                <a:lnTo>
                  <a:pt x="1766" y="2427"/>
                </a:lnTo>
                <a:lnTo>
                  <a:pt x="1784" y="2414"/>
                </a:lnTo>
                <a:lnTo>
                  <a:pt x="1804" y="2408"/>
                </a:lnTo>
                <a:lnTo>
                  <a:pt x="1824" y="2407"/>
                </a:lnTo>
                <a:lnTo>
                  <a:pt x="1844" y="2411"/>
                </a:lnTo>
                <a:lnTo>
                  <a:pt x="1863" y="2421"/>
                </a:lnTo>
                <a:lnTo>
                  <a:pt x="2127" y="2619"/>
                </a:lnTo>
                <a:lnTo>
                  <a:pt x="2140" y="2559"/>
                </a:lnTo>
                <a:lnTo>
                  <a:pt x="2158" y="2501"/>
                </a:lnTo>
                <a:lnTo>
                  <a:pt x="2181" y="2445"/>
                </a:lnTo>
                <a:lnTo>
                  <a:pt x="2210" y="2393"/>
                </a:lnTo>
                <a:lnTo>
                  <a:pt x="2244" y="2345"/>
                </a:lnTo>
                <a:lnTo>
                  <a:pt x="2282" y="2299"/>
                </a:lnTo>
                <a:lnTo>
                  <a:pt x="2324" y="2258"/>
                </a:lnTo>
                <a:lnTo>
                  <a:pt x="2371" y="2221"/>
                </a:lnTo>
                <a:lnTo>
                  <a:pt x="2421" y="2189"/>
                </a:lnTo>
                <a:lnTo>
                  <a:pt x="2474" y="2160"/>
                </a:lnTo>
                <a:lnTo>
                  <a:pt x="2530" y="2139"/>
                </a:lnTo>
                <a:lnTo>
                  <a:pt x="2589" y="2122"/>
                </a:lnTo>
                <a:lnTo>
                  <a:pt x="2650" y="2112"/>
                </a:lnTo>
                <a:lnTo>
                  <a:pt x="2650" y="1579"/>
                </a:lnTo>
                <a:lnTo>
                  <a:pt x="2498" y="1579"/>
                </a:lnTo>
                <a:lnTo>
                  <a:pt x="2481" y="1577"/>
                </a:lnTo>
                <a:lnTo>
                  <a:pt x="2466" y="1572"/>
                </a:lnTo>
                <a:lnTo>
                  <a:pt x="2452" y="1563"/>
                </a:lnTo>
                <a:lnTo>
                  <a:pt x="2440" y="1552"/>
                </a:lnTo>
                <a:lnTo>
                  <a:pt x="2431" y="1537"/>
                </a:lnTo>
                <a:lnTo>
                  <a:pt x="2425" y="1522"/>
                </a:lnTo>
                <a:lnTo>
                  <a:pt x="2423" y="1505"/>
                </a:lnTo>
                <a:lnTo>
                  <a:pt x="2425" y="1490"/>
                </a:lnTo>
                <a:lnTo>
                  <a:pt x="2429" y="1474"/>
                </a:lnTo>
                <a:lnTo>
                  <a:pt x="2438" y="1459"/>
                </a:lnTo>
                <a:lnTo>
                  <a:pt x="2631" y="1204"/>
                </a:lnTo>
                <a:lnTo>
                  <a:pt x="2272" y="1204"/>
                </a:lnTo>
                <a:lnTo>
                  <a:pt x="2240" y="1201"/>
                </a:lnTo>
                <a:lnTo>
                  <a:pt x="2212" y="1191"/>
                </a:lnTo>
                <a:lnTo>
                  <a:pt x="2187" y="1178"/>
                </a:lnTo>
                <a:lnTo>
                  <a:pt x="2164" y="1159"/>
                </a:lnTo>
                <a:lnTo>
                  <a:pt x="2146" y="1137"/>
                </a:lnTo>
                <a:lnTo>
                  <a:pt x="2132" y="1111"/>
                </a:lnTo>
                <a:lnTo>
                  <a:pt x="2123" y="1083"/>
                </a:lnTo>
                <a:lnTo>
                  <a:pt x="2120" y="1053"/>
                </a:lnTo>
                <a:lnTo>
                  <a:pt x="2120" y="677"/>
                </a:lnTo>
                <a:close/>
                <a:moveTo>
                  <a:pt x="2423" y="301"/>
                </a:moveTo>
                <a:lnTo>
                  <a:pt x="2423" y="902"/>
                </a:lnTo>
                <a:lnTo>
                  <a:pt x="3029" y="902"/>
                </a:lnTo>
                <a:lnTo>
                  <a:pt x="3029" y="301"/>
                </a:lnTo>
                <a:lnTo>
                  <a:pt x="2423" y="301"/>
                </a:lnTo>
                <a:close/>
                <a:moveTo>
                  <a:pt x="2272" y="0"/>
                </a:moveTo>
                <a:lnTo>
                  <a:pt x="3180" y="0"/>
                </a:lnTo>
                <a:lnTo>
                  <a:pt x="3210" y="3"/>
                </a:lnTo>
                <a:lnTo>
                  <a:pt x="3239" y="12"/>
                </a:lnTo>
                <a:lnTo>
                  <a:pt x="3264" y="26"/>
                </a:lnTo>
                <a:lnTo>
                  <a:pt x="3287" y="44"/>
                </a:lnTo>
                <a:lnTo>
                  <a:pt x="3305" y="67"/>
                </a:lnTo>
                <a:lnTo>
                  <a:pt x="3320" y="92"/>
                </a:lnTo>
                <a:lnTo>
                  <a:pt x="3328" y="120"/>
                </a:lnTo>
                <a:lnTo>
                  <a:pt x="3331" y="150"/>
                </a:lnTo>
                <a:lnTo>
                  <a:pt x="3331" y="1053"/>
                </a:lnTo>
                <a:lnTo>
                  <a:pt x="3328" y="1083"/>
                </a:lnTo>
                <a:lnTo>
                  <a:pt x="3320" y="1111"/>
                </a:lnTo>
                <a:lnTo>
                  <a:pt x="3305" y="1137"/>
                </a:lnTo>
                <a:lnTo>
                  <a:pt x="3287" y="1159"/>
                </a:lnTo>
                <a:lnTo>
                  <a:pt x="3264" y="1178"/>
                </a:lnTo>
                <a:lnTo>
                  <a:pt x="3239" y="1191"/>
                </a:lnTo>
                <a:lnTo>
                  <a:pt x="3210" y="1201"/>
                </a:lnTo>
                <a:lnTo>
                  <a:pt x="3180" y="1204"/>
                </a:lnTo>
                <a:lnTo>
                  <a:pt x="2820" y="1204"/>
                </a:lnTo>
                <a:lnTo>
                  <a:pt x="3013" y="1459"/>
                </a:lnTo>
                <a:lnTo>
                  <a:pt x="3022" y="1474"/>
                </a:lnTo>
                <a:lnTo>
                  <a:pt x="3027" y="1490"/>
                </a:lnTo>
                <a:lnTo>
                  <a:pt x="3029" y="1505"/>
                </a:lnTo>
                <a:lnTo>
                  <a:pt x="3026" y="1522"/>
                </a:lnTo>
                <a:lnTo>
                  <a:pt x="3020" y="1537"/>
                </a:lnTo>
                <a:lnTo>
                  <a:pt x="3011" y="1552"/>
                </a:lnTo>
                <a:lnTo>
                  <a:pt x="3000" y="1563"/>
                </a:lnTo>
                <a:lnTo>
                  <a:pt x="2985" y="1572"/>
                </a:lnTo>
                <a:lnTo>
                  <a:pt x="2969" y="1577"/>
                </a:lnTo>
                <a:lnTo>
                  <a:pt x="2952" y="1579"/>
                </a:lnTo>
                <a:lnTo>
                  <a:pt x="2802" y="1579"/>
                </a:lnTo>
                <a:lnTo>
                  <a:pt x="2802" y="2112"/>
                </a:lnTo>
                <a:lnTo>
                  <a:pt x="2860" y="2121"/>
                </a:lnTo>
                <a:lnTo>
                  <a:pt x="2917" y="2138"/>
                </a:lnTo>
                <a:lnTo>
                  <a:pt x="2971" y="2158"/>
                </a:lnTo>
                <a:lnTo>
                  <a:pt x="3023" y="2183"/>
                </a:lnTo>
                <a:lnTo>
                  <a:pt x="3072" y="2215"/>
                </a:lnTo>
                <a:lnTo>
                  <a:pt x="3117" y="2249"/>
                </a:lnTo>
                <a:lnTo>
                  <a:pt x="3159" y="2287"/>
                </a:lnTo>
                <a:lnTo>
                  <a:pt x="3196" y="2330"/>
                </a:lnTo>
                <a:lnTo>
                  <a:pt x="3231" y="2376"/>
                </a:lnTo>
                <a:lnTo>
                  <a:pt x="3260" y="2425"/>
                </a:lnTo>
                <a:lnTo>
                  <a:pt x="3285" y="2477"/>
                </a:lnTo>
                <a:lnTo>
                  <a:pt x="3305" y="2532"/>
                </a:lnTo>
                <a:lnTo>
                  <a:pt x="3320" y="2588"/>
                </a:lnTo>
                <a:lnTo>
                  <a:pt x="3328" y="2647"/>
                </a:lnTo>
                <a:lnTo>
                  <a:pt x="3331" y="2707"/>
                </a:lnTo>
                <a:lnTo>
                  <a:pt x="3328" y="2769"/>
                </a:lnTo>
                <a:lnTo>
                  <a:pt x="3319" y="2829"/>
                </a:lnTo>
                <a:lnTo>
                  <a:pt x="3304" y="2886"/>
                </a:lnTo>
                <a:lnTo>
                  <a:pt x="3283" y="2941"/>
                </a:lnTo>
                <a:lnTo>
                  <a:pt x="3258" y="2995"/>
                </a:lnTo>
                <a:lnTo>
                  <a:pt x="3228" y="3043"/>
                </a:lnTo>
                <a:lnTo>
                  <a:pt x="3193" y="3090"/>
                </a:lnTo>
                <a:lnTo>
                  <a:pt x="3153" y="3133"/>
                </a:lnTo>
                <a:lnTo>
                  <a:pt x="3110" y="3171"/>
                </a:lnTo>
                <a:lnTo>
                  <a:pt x="3064" y="3207"/>
                </a:lnTo>
                <a:lnTo>
                  <a:pt x="3014" y="3237"/>
                </a:lnTo>
                <a:lnTo>
                  <a:pt x="2961" y="3262"/>
                </a:lnTo>
                <a:lnTo>
                  <a:pt x="2905" y="3283"/>
                </a:lnTo>
                <a:lnTo>
                  <a:pt x="2848" y="3297"/>
                </a:lnTo>
                <a:lnTo>
                  <a:pt x="2787" y="3307"/>
                </a:lnTo>
                <a:lnTo>
                  <a:pt x="2725" y="3310"/>
                </a:lnTo>
                <a:lnTo>
                  <a:pt x="2666" y="3307"/>
                </a:lnTo>
                <a:lnTo>
                  <a:pt x="2607" y="3297"/>
                </a:lnTo>
                <a:lnTo>
                  <a:pt x="2550" y="3284"/>
                </a:lnTo>
                <a:lnTo>
                  <a:pt x="2497" y="3265"/>
                </a:lnTo>
                <a:lnTo>
                  <a:pt x="2446" y="3241"/>
                </a:lnTo>
                <a:lnTo>
                  <a:pt x="2396" y="3212"/>
                </a:lnTo>
                <a:lnTo>
                  <a:pt x="2350" y="3180"/>
                </a:lnTo>
                <a:lnTo>
                  <a:pt x="2309" y="3142"/>
                </a:lnTo>
                <a:lnTo>
                  <a:pt x="2269" y="3102"/>
                </a:lnTo>
                <a:lnTo>
                  <a:pt x="2234" y="3058"/>
                </a:lnTo>
                <a:lnTo>
                  <a:pt x="2204" y="3011"/>
                </a:lnTo>
                <a:lnTo>
                  <a:pt x="2178" y="2960"/>
                </a:lnTo>
                <a:lnTo>
                  <a:pt x="2156" y="2908"/>
                </a:lnTo>
                <a:lnTo>
                  <a:pt x="2139" y="2853"/>
                </a:lnTo>
                <a:lnTo>
                  <a:pt x="2127" y="2796"/>
                </a:lnTo>
                <a:lnTo>
                  <a:pt x="1863" y="2993"/>
                </a:lnTo>
                <a:lnTo>
                  <a:pt x="1844" y="3003"/>
                </a:lnTo>
                <a:lnTo>
                  <a:pt x="1824" y="3008"/>
                </a:lnTo>
                <a:lnTo>
                  <a:pt x="1804" y="3007"/>
                </a:lnTo>
                <a:lnTo>
                  <a:pt x="1784" y="3001"/>
                </a:lnTo>
                <a:lnTo>
                  <a:pt x="1766" y="2988"/>
                </a:lnTo>
                <a:lnTo>
                  <a:pt x="1753" y="2973"/>
                </a:lnTo>
                <a:lnTo>
                  <a:pt x="1744" y="2954"/>
                </a:lnTo>
                <a:lnTo>
                  <a:pt x="1742" y="2933"/>
                </a:lnTo>
                <a:lnTo>
                  <a:pt x="1742" y="2782"/>
                </a:lnTo>
                <a:lnTo>
                  <a:pt x="1206" y="2782"/>
                </a:lnTo>
                <a:lnTo>
                  <a:pt x="1196" y="2841"/>
                </a:lnTo>
                <a:lnTo>
                  <a:pt x="1180" y="2897"/>
                </a:lnTo>
                <a:lnTo>
                  <a:pt x="1159" y="2951"/>
                </a:lnTo>
                <a:lnTo>
                  <a:pt x="1133" y="3003"/>
                </a:lnTo>
                <a:lnTo>
                  <a:pt x="1102" y="3051"/>
                </a:lnTo>
                <a:lnTo>
                  <a:pt x="1068" y="3095"/>
                </a:lnTo>
                <a:lnTo>
                  <a:pt x="1028" y="3138"/>
                </a:lnTo>
                <a:lnTo>
                  <a:pt x="986" y="3175"/>
                </a:lnTo>
                <a:lnTo>
                  <a:pt x="940" y="3209"/>
                </a:lnTo>
                <a:lnTo>
                  <a:pt x="890" y="3239"/>
                </a:lnTo>
                <a:lnTo>
                  <a:pt x="838" y="3263"/>
                </a:lnTo>
                <a:lnTo>
                  <a:pt x="783" y="3283"/>
                </a:lnTo>
                <a:lnTo>
                  <a:pt x="726" y="3297"/>
                </a:lnTo>
                <a:lnTo>
                  <a:pt x="667" y="3307"/>
                </a:lnTo>
                <a:lnTo>
                  <a:pt x="606" y="3310"/>
                </a:lnTo>
                <a:lnTo>
                  <a:pt x="544" y="3307"/>
                </a:lnTo>
                <a:lnTo>
                  <a:pt x="484" y="3297"/>
                </a:lnTo>
                <a:lnTo>
                  <a:pt x="426" y="3283"/>
                </a:lnTo>
                <a:lnTo>
                  <a:pt x="371" y="3262"/>
                </a:lnTo>
                <a:lnTo>
                  <a:pt x="317" y="3237"/>
                </a:lnTo>
                <a:lnTo>
                  <a:pt x="268" y="3207"/>
                </a:lnTo>
                <a:lnTo>
                  <a:pt x="221" y="3171"/>
                </a:lnTo>
                <a:lnTo>
                  <a:pt x="178" y="3133"/>
                </a:lnTo>
                <a:lnTo>
                  <a:pt x="139" y="3090"/>
                </a:lnTo>
                <a:lnTo>
                  <a:pt x="104" y="3043"/>
                </a:lnTo>
                <a:lnTo>
                  <a:pt x="73" y="2995"/>
                </a:lnTo>
                <a:lnTo>
                  <a:pt x="48" y="2941"/>
                </a:lnTo>
                <a:lnTo>
                  <a:pt x="27" y="2886"/>
                </a:lnTo>
                <a:lnTo>
                  <a:pt x="13" y="2829"/>
                </a:lnTo>
                <a:lnTo>
                  <a:pt x="3" y="2769"/>
                </a:lnTo>
                <a:lnTo>
                  <a:pt x="0" y="2707"/>
                </a:lnTo>
                <a:lnTo>
                  <a:pt x="3" y="2644"/>
                </a:lnTo>
                <a:lnTo>
                  <a:pt x="14" y="2583"/>
                </a:lnTo>
                <a:lnTo>
                  <a:pt x="29" y="2524"/>
                </a:lnTo>
                <a:lnTo>
                  <a:pt x="50" y="2467"/>
                </a:lnTo>
                <a:lnTo>
                  <a:pt x="77" y="2414"/>
                </a:lnTo>
                <a:lnTo>
                  <a:pt x="110" y="2363"/>
                </a:lnTo>
                <a:lnTo>
                  <a:pt x="147" y="2316"/>
                </a:lnTo>
                <a:lnTo>
                  <a:pt x="187" y="2274"/>
                </a:lnTo>
                <a:lnTo>
                  <a:pt x="232" y="2234"/>
                </a:lnTo>
                <a:lnTo>
                  <a:pt x="282" y="2200"/>
                </a:lnTo>
                <a:lnTo>
                  <a:pt x="334" y="2171"/>
                </a:lnTo>
                <a:lnTo>
                  <a:pt x="389" y="2146"/>
                </a:lnTo>
                <a:lnTo>
                  <a:pt x="447" y="2127"/>
                </a:lnTo>
                <a:lnTo>
                  <a:pt x="508" y="2115"/>
                </a:lnTo>
                <a:lnTo>
                  <a:pt x="344" y="1793"/>
                </a:lnTo>
                <a:lnTo>
                  <a:pt x="337" y="1773"/>
                </a:lnTo>
                <a:lnTo>
                  <a:pt x="336" y="1753"/>
                </a:lnTo>
                <a:lnTo>
                  <a:pt x="341" y="1732"/>
                </a:lnTo>
                <a:lnTo>
                  <a:pt x="351" y="1714"/>
                </a:lnTo>
                <a:lnTo>
                  <a:pt x="362" y="1702"/>
                </a:lnTo>
                <a:lnTo>
                  <a:pt x="376" y="1692"/>
                </a:lnTo>
                <a:lnTo>
                  <a:pt x="392" y="1686"/>
                </a:lnTo>
                <a:lnTo>
                  <a:pt x="408" y="1684"/>
                </a:lnTo>
                <a:lnTo>
                  <a:pt x="425" y="1684"/>
                </a:lnTo>
                <a:lnTo>
                  <a:pt x="582" y="1712"/>
                </a:lnTo>
                <a:lnTo>
                  <a:pt x="609" y="1621"/>
                </a:lnTo>
                <a:lnTo>
                  <a:pt x="642" y="1531"/>
                </a:lnTo>
                <a:lnTo>
                  <a:pt x="678" y="1444"/>
                </a:lnTo>
                <a:lnTo>
                  <a:pt x="720" y="1361"/>
                </a:lnTo>
                <a:lnTo>
                  <a:pt x="767" y="1280"/>
                </a:lnTo>
                <a:lnTo>
                  <a:pt x="820" y="1202"/>
                </a:lnTo>
                <a:lnTo>
                  <a:pt x="875" y="1127"/>
                </a:lnTo>
                <a:lnTo>
                  <a:pt x="936" y="1055"/>
                </a:lnTo>
                <a:lnTo>
                  <a:pt x="1000" y="987"/>
                </a:lnTo>
                <a:lnTo>
                  <a:pt x="1068" y="924"/>
                </a:lnTo>
                <a:lnTo>
                  <a:pt x="1140" y="864"/>
                </a:lnTo>
                <a:lnTo>
                  <a:pt x="1215" y="808"/>
                </a:lnTo>
                <a:lnTo>
                  <a:pt x="1294" y="757"/>
                </a:lnTo>
                <a:lnTo>
                  <a:pt x="1376" y="711"/>
                </a:lnTo>
                <a:lnTo>
                  <a:pt x="1460" y="669"/>
                </a:lnTo>
                <a:lnTo>
                  <a:pt x="1547" y="633"/>
                </a:lnTo>
                <a:lnTo>
                  <a:pt x="1637" y="600"/>
                </a:lnTo>
                <a:lnTo>
                  <a:pt x="1731" y="574"/>
                </a:lnTo>
                <a:lnTo>
                  <a:pt x="1825" y="554"/>
                </a:lnTo>
                <a:lnTo>
                  <a:pt x="1921" y="539"/>
                </a:lnTo>
                <a:lnTo>
                  <a:pt x="2020" y="530"/>
                </a:lnTo>
                <a:lnTo>
                  <a:pt x="2120" y="527"/>
                </a:lnTo>
                <a:lnTo>
                  <a:pt x="2120" y="150"/>
                </a:lnTo>
                <a:lnTo>
                  <a:pt x="2123" y="120"/>
                </a:lnTo>
                <a:lnTo>
                  <a:pt x="2132" y="92"/>
                </a:lnTo>
                <a:lnTo>
                  <a:pt x="2146" y="67"/>
                </a:lnTo>
                <a:lnTo>
                  <a:pt x="2164" y="44"/>
                </a:lnTo>
                <a:lnTo>
                  <a:pt x="2187" y="26"/>
                </a:lnTo>
                <a:lnTo>
                  <a:pt x="2212" y="12"/>
                </a:lnTo>
                <a:lnTo>
                  <a:pt x="2240" y="3"/>
                </a:lnTo>
                <a:lnTo>
                  <a:pt x="227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126"/>
            <a:endParaRPr lang="en-US" sz="1799">
              <a:solidFill>
                <a:prstClr val="black"/>
              </a:solidFill>
            </a:endParaRPr>
          </a:p>
        </p:txBody>
      </p:sp>
      <p:pic>
        <p:nvPicPr>
          <p:cNvPr id="2052" name="Picture 4" descr="Image result for thinking icon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873" y="1955675"/>
            <a:ext cx="1098000" cy="133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969892" y="3436391"/>
            <a:ext cx="2762295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‘Standard Best Practices’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SBP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561409" y="3436390"/>
            <a:ext cx="3108543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‘Performance Based Design’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PBD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54" name="Hexagon 53"/>
          <p:cNvSpPr/>
          <p:nvPr/>
        </p:nvSpPr>
        <p:spPr>
          <a:xfrm rot="5400000">
            <a:off x="5463352" y="4664136"/>
            <a:ext cx="1200292" cy="117233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1A55F">
              <a:hueOff val="0"/>
              <a:satOff val="0"/>
              <a:lumOff val="0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5" name="Rectangle 44"/>
          <p:cNvSpPr/>
          <p:nvPr/>
        </p:nvSpPr>
        <p:spPr>
          <a:xfrm>
            <a:off x="5495528" y="4755399"/>
            <a:ext cx="11359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Ex: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Egress </a:t>
            </a:r>
          </a:p>
          <a:p>
            <a:pPr algn="ctr"/>
            <a:r>
              <a:rPr lang="en-US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routes</a:t>
            </a:r>
            <a:endParaRPr lang="en-GB" i="1" dirty="0"/>
          </a:p>
        </p:txBody>
      </p:sp>
      <p:sp>
        <p:nvSpPr>
          <p:cNvPr id="57" name="Pentagon 56"/>
          <p:cNvSpPr/>
          <p:nvPr/>
        </p:nvSpPr>
        <p:spPr>
          <a:xfrm>
            <a:off x="6717582" y="4968226"/>
            <a:ext cx="934574" cy="564152"/>
          </a:xfrm>
          <a:prstGeom prst="homePlate">
            <a:avLst>
              <a:gd name="adj" fmla="val 38870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Pentagon 57"/>
          <p:cNvSpPr/>
          <p:nvPr/>
        </p:nvSpPr>
        <p:spPr>
          <a:xfrm rot="10800000">
            <a:off x="4470740" y="4968226"/>
            <a:ext cx="934574" cy="564152"/>
          </a:xfrm>
          <a:prstGeom prst="homePlate">
            <a:avLst>
              <a:gd name="adj" fmla="val 38870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082" y="4229723"/>
            <a:ext cx="2814776" cy="1256094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1224637" y="5484207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m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729" y="4223412"/>
            <a:ext cx="2054473" cy="1365427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9638113" y="5537983"/>
            <a:ext cx="10294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6.5-9.5 km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-34105" y="5723393"/>
            <a:ext cx="49744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Automatically conform, without additional measures  </a:t>
            </a:r>
            <a:endParaRPr lang="en-GB" sz="1600" i="1" dirty="0"/>
          </a:p>
        </p:txBody>
      </p:sp>
      <p:sp>
        <p:nvSpPr>
          <p:cNvPr id="2048" name="Rectangle 2047"/>
          <p:cNvSpPr/>
          <p:nvPr/>
        </p:nvSpPr>
        <p:spPr>
          <a:xfrm>
            <a:off x="7988285" y="5755059"/>
            <a:ext cx="4392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Adaptation &amp; additional measures needed  </a:t>
            </a:r>
            <a:endParaRPr lang="en-GB" sz="1600" b="1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2B900D-252B-8949-B7C8-4E74F41A1D0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2438"/>
          <a:stretch/>
        </p:blipFill>
        <p:spPr>
          <a:xfrm>
            <a:off x="2105469" y="4286939"/>
            <a:ext cx="2194497" cy="117029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EB80EFF-5C39-9E4E-8CC8-DBF83303C506}"/>
              </a:ext>
            </a:extLst>
          </p:cNvPr>
          <p:cNvSpPr/>
          <p:nvPr/>
        </p:nvSpPr>
        <p:spPr>
          <a:xfrm>
            <a:off x="2911506" y="5484206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m*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411533-1999-4F44-8781-9C4B24664D08}"/>
              </a:ext>
            </a:extLst>
          </p:cNvPr>
          <p:cNvSpPr/>
          <p:nvPr/>
        </p:nvSpPr>
        <p:spPr>
          <a:xfrm>
            <a:off x="10535848" y="232425"/>
            <a:ext cx="1274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*see spare slide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7932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9" grpId="0" animBg="1"/>
      <p:bldP spid="20" grpId="0" animBg="1"/>
      <p:bldP spid="43" grpId="0" animBg="1"/>
      <p:bldP spid="35" grpId="0" animBg="1"/>
      <p:bldP spid="46" grpId="0" animBg="1"/>
      <p:bldP spid="45" grpId="0"/>
      <p:bldP spid="57" grpId="0" animBg="1"/>
      <p:bldP spid="58" grpId="0" animBg="1"/>
      <p:bldP spid="56" grpId="0"/>
      <p:bldP spid="65" grpId="0"/>
      <p:bldP spid="63" grpId="0"/>
      <p:bldP spid="2048" grpId="0"/>
      <p:bldP spid="37" grpId="0"/>
      <p:bldP spid="37" grpId="1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D0B7-9057-4040-9E4B-CA48209759F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110381"/>
            <a:ext cx="11744325" cy="749299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Case study: </a:t>
            </a:r>
            <a:r>
              <a:rPr lang="en-GB" sz="2800" b="1" dirty="0"/>
              <a:t>Quantitative</a:t>
            </a:r>
            <a:r>
              <a:rPr lang="en-GB" sz="2800" dirty="0"/>
              <a:t> deterministic evaluation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0199" y="1000459"/>
            <a:ext cx="11566525" cy="4877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2000" dirty="0"/>
              <a:t>Main assumptions (e.g.):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ventilation velocity;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length of detection zone;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When ventilation on, He propagates with the ventilation velocity;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When ventilation off, He propagates due to buoyancy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Based on these assumptions we can calculate: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He propagation downstream;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He propagation upstream;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Total tunnel length interested by He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estimated downtime cost;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Other quantities can be calculated: gas temperature, O2 levels, visibility, etc.</a:t>
            </a:r>
          </a:p>
        </p:txBody>
      </p:sp>
      <p:sp>
        <p:nvSpPr>
          <p:cNvPr id="9" name="Rectangle 8"/>
          <p:cNvSpPr/>
          <p:nvPr/>
        </p:nvSpPr>
        <p:spPr>
          <a:xfrm>
            <a:off x="9613977" y="5655653"/>
            <a:ext cx="2435853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Courtesy of S. La Mendola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711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23E29-360D-4AA7-924C-67D279976377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110381"/>
            <a:ext cx="11744325" cy="749299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Case study: </a:t>
            </a:r>
            <a:r>
              <a:rPr lang="en-GB" sz="2800" b="1" dirty="0"/>
              <a:t>Probabilistic</a:t>
            </a:r>
            <a:r>
              <a:rPr lang="en-GB" sz="2800" dirty="0"/>
              <a:t> evaluation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0199" y="971944"/>
            <a:ext cx="11566526" cy="4891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dirty="0"/>
              <a:t>Estimated total cost of an accidental scenario.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It was chosen because considered likely. 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We can now try to estimate </a:t>
            </a:r>
            <a:r>
              <a:rPr lang="en-US" sz="2000" b="1" dirty="0"/>
              <a:t>quantitatively</a:t>
            </a:r>
            <a:r>
              <a:rPr lang="en-US" sz="2000" dirty="0"/>
              <a:t> its likelihood through a probability calculation.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Assumptions (e.g.):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20% of lifetime the facility is expected to be in shutdown;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10% of shutdown there will be works in arcs;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The probability of having a He release caused by works [10</a:t>
            </a:r>
            <a:r>
              <a:rPr lang="en-GB" sz="2000" baseline="30000" dirty="0"/>
              <a:t>-x</a:t>
            </a:r>
            <a:r>
              <a:rPr lang="en-GB" sz="2000" dirty="0"/>
              <a:t> /d];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ODH detection and actions (alarm and ventilation off) work as foreseen;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Calculate probability (Poisson process) for this scenario; 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The expected cost (risk) is </a:t>
            </a:r>
            <a:r>
              <a:rPr lang="en-US" sz="2000" dirty="0" err="1"/>
              <a:t>Estimate_cost</a:t>
            </a:r>
            <a:r>
              <a:rPr lang="en-US" sz="2000" dirty="0"/>
              <a:t> </a:t>
            </a:r>
            <a:r>
              <a:rPr lang="en-GB" sz="2000" dirty="0"/>
              <a:t>* </a:t>
            </a:r>
            <a:r>
              <a:rPr lang="en-GB" sz="2000" dirty="0" err="1"/>
              <a:t>Poisson_prob</a:t>
            </a:r>
            <a:r>
              <a:rPr lang="en-GB" sz="2000" dirty="0"/>
              <a:t> [</a:t>
            </a:r>
            <a:r>
              <a:rPr lang="en-GB" sz="2000" dirty="0" err="1"/>
              <a:t>kCHF</a:t>
            </a:r>
            <a:r>
              <a:rPr lang="en-GB" sz="2000" dirty="0"/>
              <a:t>/y]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000" dirty="0"/>
              <a:t>Consequences and probabilities can be used to locate this scenario in a risk matrix.</a:t>
            </a:r>
          </a:p>
        </p:txBody>
      </p:sp>
      <p:sp>
        <p:nvSpPr>
          <p:cNvPr id="10" name="Rectangle 9"/>
          <p:cNvSpPr/>
          <p:nvPr/>
        </p:nvSpPr>
        <p:spPr>
          <a:xfrm>
            <a:off x="9613977" y="5655653"/>
            <a:ext cx="2435853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Courtesy of S. La Mendola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074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743" y="155805"/>
            <a:ext cx="11825478" cy="626393"/>
          </a:xfrm>
        </p:spPr>
        <p:txBody>
          <a:bodyPr>
            <a:noAutofit/>
          </a:bodyPr>
          <a:lstStyle/>
          <a:p>
            <a:r>
              <a:rPr lang="en-GB" sz="2400" dirty="0"/>
              <a:t>Case study: </a:t>
            </a:r>
            <a:r>
              <a:rPr lang="en-US" sz="2400" b="1" dirty="0"/>
              <a:t>Probabilistic</a:t>
            </a:r>
            <a:r>
              <a:rPr lang="en-US" sz="2400" dirty="0"/>
              <a:t> evaluation. Risk matrix (adapted from SFPE guide)</a:t>
            </a:r>
          </a:p>
        </p:txBody>
      </p:sp>
      <p:sp>
        <p:nvSpPr>
          <p:cNvPr id="5" name="Rectangle 4"/>
          <p:cNvSpPr/>
          <p:nvPr/>
        </p:nvSpPr>
        <p:spPr>
          <a:xfrm>
            <a:off x="275423" y="908257"/>
            <a:ext cx="7424721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latin typeface="TkfhjqLsvblfMnvmdjVhlqmtTgnpwnSwgxftAdvP6975"/>
              </a:rPr>
              <a:t>Description of Consequence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 u="none" strike="noStrike" baseline="0" dirty="0">
                <a:latin typeface="TkfhjqLsvblfMnvmdjVhlqmtTgnpwnSwgxftAdvP6975"/>
              </a:rPr>
              <a:t>Negligible: Minimum damage to building, minimal operational downtime;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 u="none" strike="noStrike" baseline="0" dirty="0">
                <a:latin typeface="TkfhjqLsvblfMnvmdjVhlqmtTgnpwnSwgxftAdvP6975"/>
              </a:rPr>
              <a:t>Low: Damage &lt; </a:t>
            </a:r>
            <a:r>
              <a:rPr lang="en-US" sz="1700" b="0" i="0" u="none" strike="noStrike" baseline="0" dirty="0" err="1">
                <a:latin typeface="TkfhjqLsvblfMnvmdjVhlqmtTgnpwnSwgxftAdvP6975"/>
              </a:rPr>
              <a:t>CHFyy</a:t>
            </a:r>
            <a:r>
              <a:rPr lang="en-US" sz="1700" b="0" i="0" u="none" strike="noStrike" baseline="0" dirty="0">
                <a:latin typeface="TkfhjqLsvblfMnvmdjVhlqmtTgnpwnSwgxftAdvP6975"/>
              </a:rPr>
              <a:t> value, reparable damage to building, significant operational downtime, no impact on surroundings;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 u="none" strike="noStrike" baseline="0" dirty="0">
                <a:latin typeface="TkfhjqLsvblfMnvmdjVhlqmtTgnpwnSwgxftAdvP6975"/>
              </a:rPr>
              <a:t>Moderate: </a:t>
            </a:r>
            <a:r>
              <a:rPr lang="en-US" sz="1700" b="0" i="0" u="none" strike="noStrike" baseline="0" dirty="0" err="1">
                <a:latin typeface="TkfhjqLsvblfMnvmdjVhlqmtTgnpwnSwgxftAdvP6975"/>
              </a:rPr>
              <a:t>CHFyy</a:t>
            </a:r>
            <a:r>
              <a:rPr lang="en-US" sz="1700" b="0" i="0" u="none" strike="noStrike" baseline="0" dirty="0">
                <a:latin typeface="TkfhjqLsvblfMnvmdjVhlqmtTgnpwnSwgxftAdvP6975"/>
              </a:rPr>
              <a:t> &lt; damage </a:t>
            </a:r>
            <a:r>
              <a:rPr lang="en-US" sz="1700" dirty="0">
                <a:latin typeface="TkfhjqLsvblfMnvmdjVhlqmtTgnpwnSwgxftAdvP6975"/>
              </a:rPr>
              <a:t>&lt; </a:t>
            </a:r>
            <a:r>
              <a:rPr lang="en-US" sz="1700" dirty="0" err="1">
                <a:latin typeface="TkfhjqLsvblfMnvmdjVhlqmtTgnpwnSwgxftAdvP6975"/>
              </a:rPr>
              <a:t>CHFxx</a:t>
            </a:r>
            <a:r>
              <a:rPr lang="en-US" sz="1700" b="0" i="0" u="none" strike="noStrike" baseline="0" dirty="0">
                <a:latin typeface="TkfhjqLsvblfMnvmdjVhlqmtTgnpwnSwgxftAdvP6975"/>
              </a:rPr>
              <a:t>, major equipment destroyed, minor impact on surroundings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TkfhjqLsvblfMnvmdjVhlqmtTgnpwnSwgxftAdvP6975"/>
              </a:rPr>
              <a:t>High: Damage &gt; </a:t>
            </a:r>
            <a:r>
              <a:rPr lang="en-US" sz="1700" dirty="0" err="1">
                <a:latin typeface="TkfhjqLsvblfMnvmdjVhlqmtTgnpwnSwgxftAdvP6975"/>
              </a:rPr>
              <a:t>CHFxx</a:t>
            </a:r>
            <a:r>
              <a:rPr lang="en-US" sz="1700" dirty="0">
                <a:latin typeface="TkfhjqLsvblfMnvmdjVhlqmtTgnpwnSwgxftAdvP6975"/>
              </a:rPr>
              <a:t>, building destroyed, surrounding property damaged.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0" i="0" u="none" strike="noStrike" baseline="0" dirty="0">
              <a:latin typeface="TkfhjqLsvblfMnvmdjVhlqmtTgnpwnSwgxftAdvP6975"/>
            </a:endParaRPr>
          </a:p>
          <a:p>
            <a:r>
              <a:rPr lang="en-US" b="1" dirty="0">
                <a:latin typeface="TkfhjqLsvblfMnvmdjVhlqmtTgnpwnSwgxftAdvP6975"/>
              </a:rPr>
              <a:t>Description of Frequency – SFPE approach</a:t>
            </a:r>
            <a:endParaRPr lang="en-US" b="1" i="0" u="none" strike="noStrike" baseline="0" dirty="0">
              <a:latin typeface="TkfhjqLsvblfMnvmdjVhlqmtTgnpwnSwgxftAdvP6975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 u="none" strike="noStrike" baseline="0" dirty="0">
                <a:latin typeface="TkfhjqLsvblfMnvmdjVhlqmtTgnpwnSwgxftAdvP6975"/>
              </a:rPr>
              <a:t>Anticipated, expected: incidents that might occur several times during the lifetime of the facility (</a:t>
            </a:r>
            <a:r>
              <a:rPr lang="en-US" sz="1700" b="0" i="0" u="none" strike="noStrike" baseline="0" dirty="0">
                <a:latin typeface="VqmjvrJbxncvLkwfdfBxstwvYcqyjxTjdhfrAdvP696A"/>
              </a:rPr>
              <a:t>f </a:t>
            </a:r>
            <a:r>
              <a:rPr lang="en-US" sz="1700" b="0" i="0" u="none" strike="noStrike" baseline="0" dirty="0">
                <a:latin typeface="QkhsjkPhdpsgHtrwkwKxfqhjBrbdbjWvplktAdvP4C4E51"/>
              </a:rPr>
              <a:t>&gt; 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-2</a:t>
            </a:r>
            <a:r>
              <a:rPr lang="en-US" sz="1700" b="0" i="0" u="none" strike="noStrike" dirty="0">
                <a:latin typeface="TkfhjqLsvblfMnvmdjVhlqmtTgnpwnSwgxftAdvP6975"/>
              </a:rPr>
              <a:t>/y);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TkfhjqLsvblfMnvmdjVhlqmtTgnpwnSwgxftAdvP6975"/>
              </a:rPr>
              <a:t>Unlikely: events that are not anticipated to occur during the lifetime of the facility (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-4</a:t>
            </a:r>
            <a:r>
              <a:rPr lang="en-US" sz="1700" b="0" i="0" u="none" strike="noStrike" dirty="0">
                <a:latin typeface="TkfhjqLsvblfMnvmdjVhlqmtTgnpwnSwgxftAdvP6975"/>
              </a:rPr>
              <a:t>/y &lt; f ≤ 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-2</a:t>
            </a:r>
            <a:r>
              <a:rPr lang="en-US" sz="1700" b="0" i="0" u="none" strike="noStrike" dirty="0">
                <a:latin typeface="TkfhjqLsvblfMnvmdjVhlqmtTgnpwnSwgxftAdvP6975"/>
              </a:rPr>
              <a:t>/y);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TkfhjqLsvblfMnvmdjVhlqmtTgnpwnSwgxftAdvP6975"/>
              </a:rPr>
              <a:t>Extremely unlikely: events that will probably not occur during the life cycle of the facility (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-6</a:t>
            </a:r>
            <a:r>
              <a:rPr lang="en-US" sz="1700" b="0" i="0" u="none" strike="noStrike" dirty="0">
                <a:latin typeface="TkfhjqLsvblfMnvmdjVhlqmtTgnpwnSwgxftAdvP6975"/>
              </a:rPr>
              <a:t>/y &lt; f ≤ 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-4</a:t>
            </a:r>
            <a:r>
              <a:rPr lang="en-US" sz="1700" b="0" i="0" u="none" strike="noStrike" dirty="0">
                <a:latin typeface="TkfhjqLsvblfMnvmdjVhlqmtTgnpwnSwgxftAdvP6975"/>
              </a:rPr>
              <a:t>/y);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TkfhjqLsvblfMnvmdjVhlqmtTgnpwnSwgxftAdvP6975"/>
              </a:rPr>
              <a:t>Beyond extremely unlikely: all other incidents </a:t>
            </a:r>
            <a:r>
              <a:rPr lang="en-US" sz="1700" b="0" i="0" u="none" strike="noStrike" baseline="0" dirty="0">
                <a:latin typeface="TkfhjqLsvblfMnvmdjVhlqmtTgnpwnSwgxftAdvP6975"/>
              </a:rPr>
              <a:t>(</a:t>
            </a:r>
            <a:r>
              <a:rPr lang="en-US" sz="1700" b="0" i="0" u="none" strike="noStrike" baseline="0" dirty="0">
                <a:latin typeface="VqmjvrJbxncvLkwfdfBxstwvYcqyjxTjdhfrAdvP696A"/>
              </a:rPr>
              <a:t>f </a:t>
            </a:r>
            <a:r>
              <a:rPr lang="en-US" sz="1700" b="0" i="0" u="none" strike="noStrike" baseline="0" dirty="0">
                <a:latin typeface="QkhsjkPhdpsgHtrwkwKxfqhjBrbdbjWvplktAdvP4C4E51"/>
              </a:rPr>
              <a:t>&gt; </a:t>
            </a:r>
            <a:r>
              <a:rPr lang="en-US" sz="1700" b="0" i="0" u="none" strike="noStrike" baseline="0" dirty="0">
                <a:latin typeface="TkfhjqLsvblfMnvmdjVhlqmtTgnpwnSwgxftAdvP6975"/>
              </a:rPr>
              <a:t>10</a:t>
            </a:r>
            <a:r>
              <a:rPr lang="en-US" sz="1700" b="0" i="0" u="none" strike="noStrike" baseline="30000" dirty="0">
                <a:latin typeface="TkfhjqLsvblfMnvmdjVhlqmtTgnpwnSwgxftAdvP6975"/>
              </a:rPr>
              <a:t>-6</a:t>
            </a:r>
            <a:r>
              <a:rPr lang="en-US" sz="1700" b="0" i="0" u="none" strike="noStrike" dirty="0">
                <a:latin typeface="TkfhjqLsvblfMnvmdjVhlqmtTgnpwnSwgxftAdvP6975"/>
              </a:rPr>
              <a:t>/y).</a:t>
            </a:r>
            <a:endParaRPr lang="en-US" sz="1700" dirty="0">
              <a:latin typeface="TkfhjqLsvblfMnvmdjVhlqmtTgnpwnSwgxftAdvP6975"/>
            </a:endParaRPr>
          </a:p>
        </p:txBody>
      </p:sp>
      <p:sp>
        <p:nvSpPr>
          <p:cNvPr id="7" name="5-Point Star 6"/>
          <p:cNvSpPr>
            <a:spLocks noChangeAspect="1"/>
          </p:cNvSpPr>
          <p:nvPr/>
        </p:nvSpPr>
        <p:spPr>
          <a:xfrm>
            <a:off x="405489" y="5640703"/>
            <a:ext cx="261360" cy="261360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4397" y="5626189"/>
            <a:ext cx="8742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kfhjqLsvblfMnvmdjVhlqmtTgnpwnSwgxftAdvP6975"/>
              </a:rPr>
              <a:t>The star indicates the position of the scenario (example)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896941" y="1171996"/>
            <a:ext cx="3935950" cy="4542086"/>
            <a:chOff x="7896941" y="1171996"/>
            <a:chExt cx="3935950" cy="45420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6941" y="1171996"/>
              <a:ext cx="3935950" cy="4542086"/>
            </a:xfrm>
            <a:prstGeom prst="rect">
              <a:avLst/>
            </a:prstGeom>
          </p:spPr>
        </p:pic>
        <p:sp>
          <p:nvSpPr>
            <p:cNvPr id="19" name="5-Point Star 18"/>
            <p:cNvSpPr>
              <a:spLocks noChangeAspect="1"/>
            </p:cNvSpPr>
            <p:nvPr/>
          </p:nvSpPr>
          <p:spPr>
            <a:xfrm>
              <a:off x="10509781" y="2749067"/>
              <a:ext cx="261360" cy="261360"/>
            </a:xfrm>
            <a:prstGeom prst="star5">
              <a:avLst>
                <a:gd name="adj" fmla="val 15802"/>
                <a:gd name="hf" fmla="val 105146"/>
                <a:gd name="vf" fmla="val 110557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049521" y="6362378"/>
            <a:ext cx="1754392" cy="365125"/>
          </a:xfrm>
        </p:spPr>
        <p:txBody>
          <a:bodyPr/>
          <a:lstStyle/>
          <a:p>
            <a:fld id="{AC58C415-F76A-444E-8D29-85E386E8A033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613977" y="5655653"/>
            <a:ext cx="2435853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Courtesy of S. La Mendola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7181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46743" y="155805"/>
            <a:ext cx="11825478" cy="626393"/>
          </a:xfrm>
        </p:spPr>
        <p:txBody>
          <a:bodyPr>
            <a:noAutofit/>
          </a:bodyPr>
          <a:lstStyle/>
          <a:p>
            <a:r>
              <a:rPr lang="en-GB" sz="2400" dirty="0"/>
              <a:t>Case study: </a:t>
            </a:r>
            <a:r>
              <a:rPr lang="en-US" sz="2400" b="1" dirty="0"/>
              <a:t>Probabilistic</a:t>
            </a:r>
            <a:r>
              <a:rPr lang="en-US" sz="2400" dirty="0"/>
              <a:t> evaluation.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61949" y="981547"/>
            <a:ext cx="10424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latin typeface="TkfhjqLsvblfMnvmdjVhlqmtTgnpwnSwgxftAdvP6975"/>
              </a:rPr>
              <a:t>Scenarios can be seen as a particular path in an event tree:</a:t>
            </a:r>
            <a:endParaRPr lang="en-GB" dirty="0">
              <a:latin typeface="TkfhjqLsvblfMnvmdjVhlqmtTgnpwnSwgxftAdvP6975"/>
            </a:endParaRPr>
          </a:p>
        </p:txBody>
      </p:sp>
      <p:sp>
        <p:nvSpPr>
          <p:cNvPr id="1057" name="Rectangle 1056"/>
          <p:cNvSpPr/>
          <p:nvPr/>
        </p:nvSpPr>
        <p:spPr>
          <a:xfrm>
            <a:off x="246743" y="1657350"/>
            <a:ext cx="11735707" cy="43243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Event tree: tunnel arc - long shutdown phase – ignition due to hot work</a:t>
            </a:r>
          </a:p>
        </p:txBody>
      </p:sp>
      <p:sp>
        <p:nvSpPr>
          <p:cNvPr id="1063" name="TextBox 1062"/>
          <p:cNvSpPr txBox="1"/>
          <p:nvPr/>
        </p:nvSpPr>
        <p:spPr>
          <a:xfrm>
            <a:off x="233665" y="4067942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Ignition due to hot work P(I</a:t>
            </a:r>
            <a:r>
              <a:rPr lang="en-US" sz="900" baseline="-25000" dirty="0"/>
              <a:t>HW</a:t>
            </a:r>
            <a:r>
              <a:rPr lang="en-US" sz="9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64" name="Table 106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5241457"/>
                  </p:ext>
                </p:extLst>
              </p:nvPr>
            </p:nvGraphicFramePr>
            <p:xfrm>
              <a:off x="708402" y="2125364"/>
              <a:ext cx="10523618" cy="3786319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68580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99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3064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04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952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295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3267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130617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1220486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17136">
                    <a:tc rowSpan="6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Extinction by Occupants</a:t>
                          </a:r>
                        </a:p>
                        <a:p>
                          <a:pPr algn="ctr"/>
                          <a:r>
                            <a:rPr lang="en-US" sz="1050" dirty="0"/>
                            <a:t> (E)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Fire</a:t>
                          </a:r>
                          <a:r>
                            <a:rPr lang="en-US" sz="1050" baseline="0" dirty="0"/>
                            <a:t> Detection (D)</a:t>
                          </a:r>
                          <a:endParaRPr lang="en-US" sz="105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Sound Alarm (A)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Ventilation stops (V)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Scenario</a:t>
                          </a:r>
                        </a:p>
                        <a:p>
                          <a:pPr algn="ctr"/>
                          <a:r>
                            <a:rPr lang="en-US" sz="1050" dirty="0"/>
                            <a:t>ID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Prob. / 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Consequence</a:t>
                          </a:r>
                          <a:r>
                            <a:rPr lang="en-US" sz="1050" baseline="0" dirty="0"/>
                            <a:t> </a:t>
                          </a:r>
                          <a:br>
                            <a:rPr lang="en-US" sz="1050" baseline="0" dirty="0"/>
                          </a:br>
                          <a:r>
                            <a:rPr lang="en-US" sz="1050" baseline="0" dirty="0"/>
                            <a:t>[kCHF]</a:t>
                          </a:r>
                          <a:endParaRPr lang="en-US" sz="105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Expected cost [kCHF/y]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noProof="0" dirty="0"/>
                            <a:t>10</a:t>
                          </a:r>
                          <a:r>
                            <a:rPr lang="en-GB" sz="1100" b="0" baseline="30000" noProof="0" dirty="0"/>
                            <a:t>-x</a:t>
                          </a:r>
                          <a:endParaRPr lang="en-GB" sz="1100" b="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y * </a:t>
                          </a:r>
                          <a:r>
                            <a:rPr lang="en-GB" sz="1100" b="0" noProof="0" dirty="0"/>
                            <a:t>10</a:t>
                          </a:r>
                          <a:r>
                            <a:rPr lang="en-GB" sz="1100" b="0" baseline="30000" noProof="0" dirty="0"/>
                            <a:t>-x</a:t>
                          </a:r>
                          <a:endParaRPr lang="en-GB" sz="1100" b="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3261">
                    <a:tc rowSpan="2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3261">
                    <a:tc v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∩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</m:acc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acc>
                                <m:sSub>
                                  <m:sSubPr>
                                    <m:ctrlP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∩</m:t>
                                    </m:r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fr-CH" sz="1100" b="0" i="1" smtClean="0">
                                        <a:latin typeface="Cambria Math" panose="02040503050406030204" pitchFamily="18" charset="0"/>
                                      </a:rPr>
                                      <m:t>𝐻𝑊</m:t>
                                    </m:r>
                                  </m:sub>
                                </m:sSub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53261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64" name="Table 106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5241457"/>
                  </p:ext>
                </p:extLst>
              </p:nvPr>
            </p:nvGraphicFramePr>
            <p:xfrm>
              <a:off x="708402" y="2125364"/>
              <a:ext cx="10523618" cy="3786319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68580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99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3064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004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9527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295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3267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130617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1220486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417136">
                    <a:tc rowSpan="6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50" dirty="0"/>
                            <a:t>Extinction by Occupants</a:t>
                          </a:r>
                        </a:p>
                        <a:p>
                          <a:pPr algn="ctr"/>
                          <a:r>
                            <a:rPr lang="en-US" sz="1050" dirty="0"/>
                            <a:t> (E)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Fire</a:t>
                          </a:r>
                          <a:r>
                            <a:rPr lang="en-US" sz="1050" baseline="0" dirty="0"/>
                            <a:t> Detection (D)</a:t>
                          </a:r>
                          <a:endParaRPr lang="en-US" sz="105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Sound Alarm (A)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Ventilation stops (V)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Scenario</a:t>
                          </a:r>
                        </a:p>
                        <a:p>
                          <a:pPr algn="ctr"/>
                          <a:r>
                            <a:rPr lang="en-US" sz="1050" dirty="0"/>
                            <a:t>ID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Prob. / 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Consequence</a:t>
                          </a:r>
                          <a:r>
                            <a:rPr lang="en-US" sz="1050" baseline="0" dirty="0"/>
                            <a:t> </a:t>
                          </a:r>
                          <a:br>
                            <a:rPr lang="en-US" sz="1050" baseline="0" dirty="0"/>
                          </a:br>
                          <a:r>
                            <a:rPr lang="en-US" sz="1050" baseline="0" dirty="0"/>
                            <a:t>[kCHF]</a:t>
                          </a:r>
                          <a:endParaRPr lang="en-US" sz="105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/>
                            <a:t>Expected cost [kCHF/y]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8571" t="-170000" r="-454286" b="-12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29508" t="-375000" r="-250820" b="-10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noProof="0" dirty="0"/>
                            <a:t>10</a:t>
                          </a:r>
                          <a:r>
                            <a:rPr lang="en-GB" sz="1100" b="0" baseline="30000" noProof="0" dirty="0"/>
                            <a:t>-x</a:t>
                          </a:r>
                          <a:endParaRPr lang="en-GB" sz="1100" b="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y * </a:t>
                          </a:r>
                          <a:r>
                            <a:rPr lang="en-GB" sz="1100" b="0" noProof="0" dirty="0"/>
                            <a:t>10</a:t>
                          </a:r>
                          <a:r>
                            <a:rPr lang="en-GB" sz="1100" b="0" baseline="30000" noProof="0" dirty="0"/>
                            <a:t>-x</a:t>
                          </a:r>
                          <a:endParaRPr lang="en-GB" sz="1100" b="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90291" t="-452381" r="-415534" b="-87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59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29508" t="-580000" r="-250820" b="-8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9080">
                    <a:tc rowSpan="2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84762" t="-647619" r="-505714" b="-68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59461">
                    <a:tc v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29508" t="-785000" r="-250820" b="-61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59461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90291" t="-842857" r="-415534" b="-48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59461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8571" t="-990000" r="-454286" b="-4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29508" t="-990000" r="-250820" b="-4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/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 sz="110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84762" t="-1233333" r="-505714" b="-9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…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8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58" name="Oval 1057"/>
          <p:cNvSpPr/>
          <p:nvPr/>
        </p:nvSpPr>
        <p:spPr>
          <a:xfrm>
            <a:off x="704849" y="3689911"/>
            <a:ext cx="342900" cy="31908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049521" y="6362378"/>
            <a:ext cx="1754392" cy="365125"/>
          </a:xfrm>
        </p:spPr>
        <p:txBody>
          <a:bodyPr/>
          <a:lstStyle/>
          <a:p>
            <a:fld id="{2DFC1F89-E4E5-48C3-BB41-F987E4298D5B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613977" y="5655653"/>
            <a:ext cx="2435853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Courtesy of S. La Mendola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487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46743" y="155805"/>
            <a:ext cx="11825478" cy="626393"/>
          </a:xfrm>
        </p:spPr>
        <p:txBody>
          <a:bodyPr>
            <a:noAutofit/>
          </a:bodyPr>
          <a:lstStyle/>
          <a:p>
            <a:r>
              <a:rPr lang="en-GB" sz="2400" dirty="0"/>
              <a:t>Case study: fire in the arc of a generic accelerator tunnel during a long shutdown.</a:t>
            </a:r>
            <a:br>
              <a:rPr lang="en-US" sz="2400" dirty="0"/>
            </a:br>
            <a:r>
              <a:rPr lang="en-US" sz="2400" b="1" dirty="0"/>
              <a:t>Full probabilistic</a:t>
            </a:r>
            <a:r>
              <a:rPr lang="en-US" sz="2400" dirty="0"/>
              <a:t> evaluation.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8099426" y="1000125"/>
          <a:ext cx="2700000" cy="429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01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952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582025" y="5646484"/>
            <a:ext cx="212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Consequence kCHF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6384517" y="2826542"/>
            <a:ext cx="212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Probability /y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97659" y="861944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-1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597659" y="1441715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-2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597659" y="1981538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-3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597659" y="2495720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-4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597659" y="3021424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-5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597659" y="3565791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-6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7597659" y="4124278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-7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597659" y="4643405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-8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8941259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2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9465976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3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005611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4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10531144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5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8389383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847606" y="5338706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97659" y="5137248"/>
            <a:ext cx="514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10</a:t>
            </a:r>
            <a:r>
              <a:rPr lang="en-US" sz="1400" baseline="30000" dirty="0"/>
              <a:t>-9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340121" y="973988"/>
            <a:ext cx="68934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TkfhjqLsvblfMnvmdjVhlqmtTgnpwnSwgxftAdvP6975"/>
              </a:rPr>
              <a:t>If the risk profile of a project: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kfhjqLsvblfMnvmdjVhlqmtTgnpwnSwgxftAdvP6975"/>
              </a:rPr>
              <a:t>is above the upper ALARP curve, the design solution is unacceptable;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kfhjqLsvblfMnvmdjVhlqmtTgnpwnSwgxftAdvP6975"/>
              </a:rPr>
              <a:t>is below the lower ALARP curve, the design solution is acceptable;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kfhjqLsvblfMnvmdjVhlqmtTgnpwnSwgxftAdvP6975"/>
              </a:rPr>
              <a:t>If the risk profile of a project lies between the upper and the lower ALARP curves, a cost – benefit analysis should be made.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8099426" y="1251709"/>
            <a:ext cx="15874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258175" y="1251709"/>
            <a:ext cx="0" cy="3810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258175" y="1632709"/>
            <a:ext cx="64577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903949" y="1632709"/>
            <a:ext cx="0" cy="3810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903949" y="2013709"/>
            <a:ext cx="735351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646899" y="2013709"/>
            <a:ext cx="0" cy="3810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646899" y="2394709"/>
            <a:ext cx="358712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005611" y="2394709"/>
            <a:ext cx="0" cy="164775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005611" y="4042468"/>
            <a:ext cx="44331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448925" y="4042468"/>
            <a:ext cx="0" cy="125666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997715" y="1633386"/>
            <a:ext cx="1723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TkfhjqLsvblfMnvmdjVhlqmtTgnpwnSwgxftAdvP6975"/>
              </a:rPr>
              <a:t>Unacceptable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8099426" y="4042468"/>
            <a:ext cx="613245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712671" y="4024925"/>
            <a:ext cx="0" cy="38100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712671" y="4405925"/>
            <a:ext cx="645774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362806" y="4405925"/>
            <a:ext cx="0" cy="893212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8015857" y="4831308"/>
            <a:ext cx="1342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TkfhjqLsvblfMnvmdjVhlqmtTgnpwnSwgxftAdvP6975"/>
              </a:rPr>
              <a:t>Acceptable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8099426" y="2389118"/>
            <a:ext cx="645774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745200" y="2394709"/>
            <a:ext cx="0" cy="38100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8745200" y="2775709"/>
            <a:ext cx="532150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9277350" y="2775709"/>
            <a:ext cx="0" cy="38100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9279837" y="3156709"/>
            <a:ext cx="264213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548411" y="3141100"/>
            <a:ext cx="0" cy="139280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9544050" y="4533900"/>
            <a:ext cx="358712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9902762" y="4533900"/>
            <a:ext cx="0" cy="765237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493252" y="3733373"/>
            <a:ext cx="33870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TkfhjqLsvblfMnvmdjVhlqmtTgnpwnSwgxftAdvP6975"/>
              </a:rPr>
              <a:t>Cost – Benefit analysis</a:t>
            </a:r>
          </a:p>
          <a:p>
            <a:r>
              <a:rPr lang="en-GB" sz="1400" dirty="0">
                <a:latin typeface="TkfhjqLsvblfMnvmdjVhlqmtTgnpwnSwgxftAdvP6975"/>
              </a:rPr>
              <a:t>If C is the total cost of fire protection measures and C</a:t>
            </a:r>
            <a:r>
              <a:rPr lang="en-GB" sz="1400" baseline="-25000" dirty="0">
                <a:latin typeface="TkfhjqLsvblfMnvmdjVhlqmtTgnpwnSwgxftAdvP6975"/>
              </a:rPr>
              <a:t>F</a:t>
            </a:r>
            <a:r>
              <a:rPr lang="en-GB" sz="1400" dirty="0">
                <a:latin typeface="TkfhjqLsvblfMnvmdjVhlqmtTgnpwnSwgxftAdvP6975"/>
              </a:rPr>
              <a:t> is the expected fire loss, the optimum design minimizes:</a:t>
            </a:r>
          </a:p>
          <a:p>
            <a:r>
              <a:rPr lang="en-GB" sz="1400" dirty="0">
                <a:latin typeface="TkfhjqLsvblfMnvmdjVhlqmtTgnpwnSwgxftAdvP6975"/>
              </a:rPr>
              <a:t>C</a:t>
            </a:r>
            <a:r>
              <a:rPr lang="en-GB" sz="1400" baseline="-25000" dirty="0">
                <a:latin typeface="TkfhjqLsvblfMnvmdjVhlqmtTgnpwnSwgxftAdvP6975"/>
              </a:rPr>
              <a:t>T</a:t>
            </a:r>
            <a:r>
              <a:rPr lang="en-GB" sz="1400" dirty="0">
                <a:latin typeface="TkfhjqLsvblfMnvmdjVhlqmtTgnpwnSwgxftAdvP6975"/>
              </a:rPr>
              <a:t> = C + C</a:t>
            </a:r>
            <a:r>
              <a:rPr lang="en-GB" sz="1400" baseline="-25000" dirty="0">
                <a:latin typeface="TkfhjqLsvblfMnvmdjVhlqmtTgnpwnSwgxftAdvP6975"/>
              </a:rPr>
              <a:t>F</a:t>
            </a:r>
            <a:endParaRPr lang="en-GB" sz="1400" dirty="0">
              <a:latin typeface="TkfhjqLsvblfMnvmdjVhlqmtTgnpwnSwgxftAdvP6975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3762375" y="3287115"/>
            <a:ext cx="3449851" cy="2365866"/>
            <a:chOff x="3762375" y="3584831"/>
            <a:chExt cx="3449851" cy="2365866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 rotWithShape="1">
            <a:blip r:embed="rId3"/>
            <a:srcRect l="4117" b="6075"/>
            <a:stretch/>
          </p:blipFill>
          <p:spPr>
            <a:xfrm>
              <a:off x="3762375" y="3584831"/>
              <a:ext cx="3257209" cy="2130169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4976904" y="4215425"/>
              <a:ext cx="114105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TkfhjqLsvblfMnvmdjVhlqmtTgnpwnSwgxftAdvP6975"/>
                </a:rPr>
                <a:t>C</a:t>
              </a:r>
              <a:r>
                <a:rPr lang="en-GB" sz="1400" baseline="-25000" dirty="0">
                  <a:latin typeface="TkfhjqLsvblfMnvmdjVhlqmtTgnpwnSwgxftAdvP6975"/>
                </a:rPr>
                <a:t>T</a:t>
              </a:r>
              <a:r>
                <a:rPr lang="en-GB" sz="1400" dirty="0">
                  <a:latin typeface="TkfhjqLsvblfMnvmdjVhlqmtTgnpwnSwgxftAdvP6975"/>
                </a:rPr>
                <a:t> = C + C</a:t>
              </a:r>
              <a:r>
                <a:rPr lang="en-GB" sz="1400" baseline="-25000" dirty="0">
                  <a:latin typeface="TkfhjqLsvblfMnvmdjVhlqmtTgnpwnSwgxftAdvP6975"/>
                </a:rPr>
                <a:t>F</a:t>
              </a:r>
              <a:endParaRPr lang="en-GB" sz="1400" dirty="0">
                <a:latin typeface="TkfhjqLsvblfMnvmdjVhlqmtTgnpwnSwgxftAdvP6975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664421" y="5086983"/>
              <a:ext cx="114105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TkfhjqLsvblfMnvmdjVhlqmtTgnpwnSwgxftAdvP6975"/>
                </a:rPr>
                <a:t>C</a:t>
              </a:r>
              <a:r>
                <a:rPr lang="en-GB" sz="1400" baseline="-25000" dirty="0">
                  <a:latin typeface="TkfhjqLsvblfMnvmdjVhlqmtTgnpwnSwgxftAdvP6975"/>
                </a:rPr>
                <a:t>F</a:t>
              </a:r>
              <a:endParaRPr lang="en-GB" sz="1400" dirty="0">
                <a:latin typeface="TkfhjqLsvblfMnvmdjVhlqmtTgnpwnSwgxftAdvP6975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206024" y="4731388"/>
              <a:ext cx="114105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TkfhjqLsvblfMnvmdjVhlqmtTgnpwnSwgxftAdvP6975"/>
                </a:rPr>
                <a:t>C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876027" y="5642920"/>
              <a:ext cx="33619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latin typeface="TkfhjqLsvblfMnvmdjVhlqmtTgnpwnSwgxftAdvP6975"/>
                </a:rPr>
                <a:t>C</a:t>
              </a:r>
            </a:p>
          </p:txBody>
        </p:sp>
      </p:grp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>
          <a:xfrm>
            <a:off x="5049521" y="6362378"/>
            <a:ext cx="1754392" cy="365125"/>
          </a:xfrm>
        </p:spPr>
        <p:txBody>
          <a:bodyPr/>
          <a:lstStyle/>
          <a:p>
            <a:fld id="{B946A68F-4B79-4345-9FFC-18BDE610ABEF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9695908" y="6020863"/>
            <a:ext cx="2435853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Courtesy of S. La Mendola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097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Cryo3: </a:t>
            </a:r>
            <a:r>
              <a:rPr lang="en-GB" sz="3200" dirty="0">
                <a:sym typeface="Wingdings" panose="05000000000000000000" pitchFamily="2" charset="2"/>
              </a:rPr>
              <a:t>1 kg/s ; 200 m from release point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8908-3536-4295-BB9F-E4F5579E7783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09602" y="1283285"/>
            <a:ext cx="9871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/>
              <a:t>Propagation of He cloud and evacuation distance</a:t>
            </a:r>
            <a:endParaRPr lang="en-GB" sz="2400" b="1" dirty="0"/>
          </a:p>
        </p:txBody>
      </p:sp>
      <p:sp>
        <p:nvSpPr>
          <p:cNvPr id="2050" name="Rectangle 2049"/>
          <p:cNvSpPr/>
          <p:nvPr/>
        </p:nvSpPr>
        <p:spPr>
          <a:xfrm>
            <a:off x="7189128" y="3023654"/>
            <a:ext cx="46066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Occupant is always ‘ahead’ the He cloud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56" y="1885075"/>
            <a:ext cx="7131275" cy="344006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916763" y="3789917"/>
            <a:ext cx="1984743" cy="491460"/>
          </a:xfrm>
          <a:prstGeom prst="ellipse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1498551" y="3227213"/>
            <a:ext cx="7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l-GR" sz="2400" dirty="0">
                <a:solidFill>
                  <a:srgbClr val="FF9900"/>
                </a:solidFill>
              </a:rPr>
              <a:t>Δ</a:t>
            </a:r>
            <a:r>
              <a:rPr lang="en-GB" sz="2400" dirty="0" err="1">
                <a:solidFill>
                  <a:srgbClr val="FF9900"/>
                </a:solidFill>
              </a:rPr>
              <a:t>t</a:t>
            </a:r>
            <a:r>
              <a:rPr lang="en-GB" sz="2400" baseline="-25000" dirty="0" err="1">
                <a:solidFill>
                  <a:srgbClr val="FF9900"/>
                </a:solidFill>
              </a:rPr>
              <a:t>pre</a:t>
            </a:r>
            <a:endParaRPr lang="en-GB" sz="2400" baseline="-25000" dirty="0">
              <a:solidFill>
                <a:srgbClr val="FF99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2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597553" y="1475870"/>
            <a:ext cx="4357905" cy="227495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Sectorise the He inventory each 2 half-cells ~ 220m</a:t>
            </a:r>
          </a:p>
          <a:p>
            <a:pPr marL="713300" indent="-357708">
              <a:buFont typeface="Wingdings" panose="05000000000000000000" pitchFamily="2" charset="2"/>
              <a:buChar char="Ø"/>
            </a:pPr>
            <a:r>
              <a:rPr lang="en-US" sz="2000" dirty="0"/>
              <a:t>33 l LHe / m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133" dirty="0">
                <a:sym typeface="Wingdings" panose="05000000000000000000" pitchFamily="2" charset="2"/>
              </a:rPr>
              <a:t>7260 l LHe </a:t>
            </a:r>
          </a:p>
          <a:p>
            <a:pPr marL="0" indent="0" defTabSz="719649">
              <a:buNone/>
            </a:pPr>
            <a:r>
              <a:rPr lang="en-US" sz="2133" dirty="0">
                <a:sym typeface="Wingdings" panose="05000000000000000000" pitchFamily="2" charset="2"/>
              </a:rPr>
              <a:t>	@ 300 K  ~ 1 ton GHe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Fire compartment: 440 m</a:t>
            </a:r>
            <a:endParaRPr lang="en-GB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5612715" y="824227"/>
            <a:ext cx="2805539" cy="2884155"/>
            <a:chOff x="5612715" y="824227"/>
            <a:chExt cx="2805539" cy="288415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71" t="7904" r="17797" b="10023"/>
            <a:stretch/>
          </p:blipFill>
          <p:spPr>
            <a:xfrm>
              <a:off x="5612715" y="824227"/>
              <a:ext cx="2805539" cy="257735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934274" y="3339050"/>
              <a:ext cx="18389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5.5 m Ø : 15 m2</a:t>
              </a:r>
              <a:endParaRPr lang="en-GB" dirty="0"/>
            </a:p>
          </p:txBody>
        </p:sp>
        <p:sp>
          <p:nvSpPr>
            <p:cNvPr id="25" name="Chord 24"/>
            <p:cNvSpPr/>
            <p:nvPr/>
          </p:nvSpPr>
          <p:spPr>
            <a:xfrm rot="11166572">
              <a:off x="5932033" y="1317150"/>
              <a:ext cx="1712647" cy="1773357"/>
            </a:xfrm>
            <a:prstGeom prst="chord">
              <a:avLst>
                <a:gd name="adj1" fmla="val 19473944"/>
                <a:gd name="adj2" fmla="val 12033473"/>
              </a:avLst>
            </a:prstGeom>
            <a:solidFill>
              <a:srgbClr val="FF0000">
                <a:alpha val="9020"/>
              </a:srgbClr>
            </a:solidFill>
            <a:ln w="28575">
              <a:solidFill>
                <a:srgbClr val="FF0000"/>
              </a:solidFill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397203" y="3944344"/>
            <a:ext cx="5215512" cy="109320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algn="just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5.5</a:t>
            </a:r>
            <a:r>
              <a:rPr lang="en-US" sz="2000" dirty="0"/>
              <a:t> m Ø </a:t>
            </a:r>
            <a:r>
              <a:rPr lang="en-US" sz="2000" dirty="0">
                <a:sym typeface="Wingdings" panose="05000000000000000000" pitchFamily="2" charset="2"/>
              </a:rPr>
              <a:t> 7000 m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 of air + 5 600 m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 GHe </a:t>
            </a:r>
          </a:p>
          <a:p>
            <a:pPr marL="36575" indent="0" algn="just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1300 </a:t>
            </a:r>
            <a:r>
              <a:rPr lang="en-US" sz="2000" b="1" dirty="0">
                <a:sym typeface="Wingdings" panose="05000000000000000000" pitchFamily="2" charset="2"/>
              </a:rPr>
              <a:t>mbar </a:t>
            </a:r>
            <a:r>
              <a:rPr lang="en-US" sz="2000" dirty="0">
                <a:sym typeface="Wingdings" panose="05000000000000000000" pitchFamily="2" charset="2"/>
              </a:rPr>
              <a:t>pressure increase</a:t>
            </a:r>
          </a:p>
        </p:txBody>
      </p:sp>
      <p:sp>
        <p:nvSpPr>
          <p:cNvPr id="21" name="Down Arrow 20"/>
          <p:cNvSpPr/>
          <p:nvPr/>
        </p:nvSpPr>
        <p:spPr>
          <a:xfrm rot="16200000">
            <a:off x="5667728" y="4259769"/>
            <a:ext cx="243840" cy="4721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6114221" y="4264735"/>
            <a:ext cx="22220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sym typeface="Wingdings" panose="05000000000000000000" pitchFamily="2" charset="2"/>
              </a:rPr>
              <a:t>With doors closed</a:t>
            </a:r>
            <a:endParaRPr lang="en-GB" sz="2000" u="sng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087492" y="5216589"/>
            <a:ext cx="6314107" cy="51988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000" dirty="0">
                <a:sym typeface="Wingdings" panose="05000000000000000000" pitchFamily="2" charset="2"/>
              </a:rPr>
              <a:t>CFD calculation needed…</a:t>
            </a:r>
          </a:p>
        </p:txBody>
      </p:sp>
      <p:sp>
        <p:nvSpPr>
          <p:cNvPr id="30" name="Down Arrow 29"/>
          <p:cNvSpPr/>
          <p:nvPr/>
        </p:nvSpPr>
        <p:spPr>
          <a:xfrm rot="5400000">
            <a:off x="5562656" y="5233493"/>
            <a:ext cx="243840" cy="4721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32" name="Rectangle 31"/>
          <p:cNvSpPr/>
          <p:nvPr/>
        </p:nvSpPr>
        <p:spPr>
          <a:xfrm>
            <a:off x="6230404" y="5228476"/>
            <a:ext cx="2050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sym typeface="Wingdings" panose="05000000000000000000" pitchFamily="2" charset="2"/>
              </a:rPr>
              <a:t>With doors open</a:t>
            </a:r>
            <a:endParaRPr lang="en-GB" sz="2000" u="sng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</p:spPr>
        <p:txBody>
          <a:bodyPr>
            <a:noAutofit/>
          </a:bodyPr>
          <a:lstStyle/>
          <a:p>
            <a:r>
              <a:rPr lang="en-GB" sz="3200" b="1" dirty="0">
                <a:sym typeface="Wingdings" panose="05000000000000000000" pitchFamily="2" charset="2"/>
              </a:rPr>
              <a:t>Cryo6: </a:t>
            </a:r>
            <a:r>
              <a:rPr lang="en-GB" sz="3200" dirty="0">
                <a:sym typeface="Wingdings" panose="05000000000000000000" pitchFamily="2" charset="2"/>
              </a:rPr>
              <a:t>: 32 kg/s during operation</a:t>
            </a:r>
            <a:endParaRPr lang="en-GB" sz="3200" b="1" dirty="0">
              <a:sym typeface="Wingdings" panose="05000000000000000000" pitchFamily="2" charset="2"/>
            </a:endParaRPr>
          </a:p>
        </p:txBody>
      </p:sp>
      <p:pic>
        <p:nvPicPr>
          <p:cNvPr id="16" name="Picture 2" descr="Image result for question ma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611" y="4763818"/>
            <a:ext cx="882208" cy="101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8791359" y="1745093"/>
            <a:ext cx="3229731" cy="2304343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Property protection </a:t>
            </a:r>
          </a:p>
          <a:p>
            <a:pPr marL="417566" indent="-380990">
              <a:lnSpc>
                <a:spcPct val="12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Loss of one compartment &amp; 1 cell</a:t>
            </a:r>
          </a:p>
          <a:p>
            <a:pPr marL="36575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2000" dirty="0">
                <a:sym typeface="Wingdings" panose="05000000000000000000" pitchFamily="2" charset="2"/>
              </a:rPr>
              <a:t>Downtime </a:t>
            </a:r>
          </a:p>
          <a:p>
            <a:pPr marL="417566" indent="-380990">
              <a:lnSpc>
                <a:spcPct val="120000"/>
              </a:lnSpc>
              <a:spcBef>
                <a:spcPts val="8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1 year of operation </a:t>
            </a:r>
          </a:p>
          <a:p>
            <a:pPr marL="36575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2426F-D0B9-40A3-88B6-A104394CBCE1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3A085A0-3D09-CD41-BEFB-E6BDD5BC0850}"/>
              </a:ext>
            </a:extLst>
          </p:cNvPr>
          <p:cNvSpPr/>
          <p:nvPr/>
        </p:nvSpPr>
        <p:spPr>
          <a:xfrm>
            <a:off x="9780104" y="233493"/>
            <a:ext cx="1990189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L. Tavian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49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1" grpId="0"/>
      <p:bldP spid="21" grpId="0" animBg="1"/>
      <p:bldP spid="3" grpId="0"/>
      <p:bldP spid="26" grpId="0" animBg="1"/>
      <p:bldP spid="30" grpId="0" animBg="1"/>
      <p:bldP spid="32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 rot="16200000">
            <a:off x="8672710" y="4109837"/>
            <a:ext cx="795028" cy="1720355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18D75-EB54-4CE8-B66C-6EE0D7ECA512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8619" y="943103"/>
            <a:ext cx="2496196" cy="46166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Hazard Register 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5282" y="1461292"/>
            <a:ext cx="11837773" cy="1235867"/>
          </a:xfrm>
          <a:ln w="19050">
            <a:solidFill>
              <a:schemeClr val="tx2"/>
            </a:solidFill>
          </a:ln>
        </p:spPr>
        <p:txBody>
          <a:bodyPr vert="horz">
            <a:noAutofit/>
          </a:bodyPr>
          <a:lstStyle/>
          <a:p>
            <a:pPr marL="36576" indent="0">
              <a:buNone/>
            </a:pPr>
            <a:r>
              <a:rPr lang="en-US" sz="2000" b="1" i="1" dirty="0"/>
              <a:t>FCC Hazard Register: 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00B050"/>
                </a:solidFill>
              </a:rPr>
              <a:t>Systematic collection of Hazards in the FCC facilities during different phases of its lifetime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No assessment of probability or severity</a:t>
            </a:r>
          </a:p>
        </p:txBody>
      </p:sp>
      <p:sp>
        <p:nvSpPr>
          <p:cNvPr id="25" name="Right Bracket 24"/>
          <p:cNvSpPr/>
          <p:nvPr/>
        </p:nvSpPr>
        <p:spPr>
          <a:xfrm rot="5400000">
            <a:off x="4834268" y="-834532"/>
            <a:ext cx="254000" cy="9571973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Bracket 26"/>
          <p:cNvSpPr/>
          <p:nvPr/>
        </p:nvSpPr>
        <p:spPr>
          <a:xfrm rot="5400000">
            <a:off x="10742735" y="2972620"/>
            <a:ext cx="254000" cy="1946025"/>
          </a:xfrm>
          <a:prstGeom prst="rightBracke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3667989" y="4125718"/>
            <a:ext cx="2021259" cy="1245529"/>
            <a:chOff x="-4303" y="2666462"/>
            <a:chExt cx="5723608" cy="1026314"/>
          </a:xfrm>
        </p:grpSpPr>
        <p:sp>
          <p:nvSpPr>
            <p:cNvPr id="41" name="Pentagon 40"/>
            <p:cNvSpPr/>
            <p:nvPr/>
          </p:nvSpPr>
          <p:spPr>
            <a:xfrm rot="16200000" flipV="1">
              <a:off x="2344344" y="317815"/>
              <a:ext cx="1026314" cy="5723608"/>
            </a:xfrm>
            <a:prstGeom prst="homePlate">
              <a:avLst>
                <a:gd name="adj" fmla="val 36473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16200000">
              <a:off x="2625232" y="1253738"/>
              <a:ext cx="584461" cy="4147861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Right Arrow 42"/>
            <p:cNvSpPr/>
            <p:nvPr/>
          </p:nvSpPr>
          <p:spPr>
            <a:xfrm rot="16200000">
              <a:off x="2794147" y="2028982"/>
              <a:ext cx="126705" cy="1646008"/>
            </a:xfrm>
            <a:prstGeom prst="rightArrow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6740" y="3187603"/>
              <a:ext cx="4764150" cy="304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Arial" pitchFamily="34" charset="0"/>
                </a:rPr>
                <a:t>SBP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982198" y="4126708"/>
            <a:ext cx="1942264" cy="1245529"/>
            <a:chOff x="219383" y="2666462"/>
            <a:chExt cx="5499918" cy="1026314"/>
          </a:xfrm>
        </p:grpSpPr>
        <p:sp>
          <p:nvSpPr>
            <p:cNvPr id="46" name="Pentagon 45"/>
            <p:cNvSpPr/>
            <p:nvPr/>
          </p:nvSpPr>
          <p:spPr>
            <a:xfrm rot="16200000" flipV="1">
              <a:off x="2456185" y="429660"/>
              <a:ext cx="1026314" cy="5499918"/>
            </a:xfrm>
            <a:prstGeom prst="homePlate">
              <a:avLst>
                <a:gd name="adj" fmla="val 36473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rot="16200000">
              <a:off x="2722515" y="1085575"/>
              <a:ext cx="584464" cy="4482551"/>
            </a:xfrm>
            <a:prstGeom prst="rect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 rot="16200000">
              <a:off x="2951390" y="2028982"/>
              <a:ext cx="126705" cy="1646008"/>
            </a:xfrm>
            <a:prstGeom prst="rightArrow">
              <a:avLst/>
            </a:pr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92551" y="3063664"/>
              <a:ext cx="4644380" cy="4818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Arial" pitchFamily="34" charset="0"/>
                </a:rPr>
                <a:t>PBD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i="1" kern="0" noProof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 panose="020F0502020204030204"/>
                  <a:cs typeface="Arial" pitchFamily="34" charset="0"/>
                </a:rPr>
                <a:t>Impact for FCC CDR</a:t>
              </a:r>
              <a:endPara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8210044" y="4646850"/>
            <a:ext cx="17462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e.g. </a:t>
            </a:r>
          </a:p>
          <a:p>
            <a:r>
              <a:rPr lang="en-US" kern="0" dirty="0">
                <a:cs typeface="Arial" pitchFamily="34" charset="0"/>
              </a:rPr>
              <a:t>Cryogenic; </a:t>
            </a:r>
            <a:r>
              <a:rPr lang="en-US" kern="0" dirty="0">
                <a:solidFill>
                  <a:srgbClr val="FF0000"/>
                </a:solidFill>
                <a:cs typeface="Arial" pitchFamily="34" charset="0"/>
              </a:rPr>
              <a:t>Fire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804751" y="5566799"/>
            <a:ext cx="620830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ym typeface="Wingdings" panose="05000000000000000000" pitchFamily="2" charset="2"/>
              </a:rPr>
              <a:t>Thursday 08:55: </a:t>
            </a:r>
            <a:r>
              <a:rPr lang="en-GB" dirty="0"/>
              <a:t>Fire safety assessment for FCC </a:t>
            </a:r>
            <a:r>
              <a:rPr lang="en-GB" dirty="0">
                <a:sym typeface="Wingdings" panose="05000000000000000000" pitchFamily="2" charset="2"/>
              </a:rPr>
              <a:t>(O. Rios)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10194339" y="2333535"/>
            <a:ext cx="1730125" cy="30777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i="1" dirty="0">
                <a:solidFill>
                  <a:schemeClr val="accent1">
                    <a:lumMod val="25000"/>
                  </a:schemeClr>
                </a:solidFill>
                <a:sym typeface="Wingdings" panose="05000000000000000000" pitchFamily="2" charset="2"/>
              </a:rPr>
              <a:t>T. Otto</a:t>
            </a:r>
            <a:endParaRPr lang="en-GB" sz="1400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95525" y="2781855"/>
            <a:ext cx="11301742" cy="1253195"/>
            <a:chOff x="295525" y="2781855"/>
            <a:chExt cx="11301742" cy="1253195"/>
          </a:xfrm>
        </p:grpSpPr>
        <p:pic>
          <p:nvPicPr>
            <p:cNvPr id="3074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525" y="3313471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325" y="3311584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125" y="3309697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925" y="3307810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725" y="3307211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4525" y="3305324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0325" y="3303437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6125" y="3301550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582" y="3307211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8382" y="3305324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4182" y="3303437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982" y="3301550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5125" y="3307211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0925" y="3305324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6725" y="3303437"/>
              <a:ext cx="448082" cy="448082"/>
            </a:xfrm>
            <a:prstGeom prst="rect">
              <a:avLst/>
            </a:prstGeom>
            <a:noFill/>
          </p:spPr>
        </p:pic>
        <p:pic>
          <p:nvPicPr>
            <p:cNvPr id="24" name="Picture 2" descr="Image result for hazard icon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2525" y="3301550"/>
              <a:ext cx="448082" cy="44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1181769" y="340492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</a:rPr>
                <a:t>…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3078" name="Picture 6" descr="Image result for database ic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3646" y="2781855"/>
              <a:ext cx="364689" cy="36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Rectangle 49"/>
            <p:cNvSpPr/>
            <p:nvPr/>
          </p:nvSpPr>
          <p:spPr>
            <a:xfrm>
              <a:off x="5523830" y="2781855"/>
              <a:ext cx="1210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dirty="0"/>
                <a:t>Database</a:t>
              </a:r>
              <a:endParaRPr lang="en-GB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4848" y="3749632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18265" y="3757779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H2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661152" y="3749631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H3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392796" y="3758051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H4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100728" y="3735055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H5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794145" y="3743202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H6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437032" y="3735054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H7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168676" y="3743474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H8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815124" y="3734783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H9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508541" y="3742930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H10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151428" y="3734782"/>
              <a:ext cx="4537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H11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883072" y="3743202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H12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554280" y="3741212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H13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47697" y="3749359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H14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890584" y="3741211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H15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22228" y="3749631"/>
              <a:ext cx="4651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H16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8507" y="374121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 err="1">
                  <a:solidFill>
                    <a:schemeClr val="accent6">
                      <a:lumMod val="50000"/>
                    </a:schemeClr>
                  </a:solidFill>
                  <a:sym typeface="Wingdings" panose="05000000000000000000" pitchFamily="2" charset="2"/>
                </a:rPr>
                <a:t>Hn</a:t>
              </a:r>
              <a:endParaRPr lang="en-GB" sz="12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159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7" grpId="0" animBg="1"/>
      <p:bldP spid="8" grpId="0" uiExpand="1" build="p" animBg="1"/>
      <p:bldP spid="25" grpId="0" animBg="1"/>
      <p:bldP spid="27" grpId="0" animBg="1"/>
      <p:bldP spid="26" grpId="0"/>
      <p:bldP spid="53" grpId="0" animBg="1"/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38E30-C24E-4ED2-A7D2-377846EDA9A2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98703" y="1587620"/>
            <a:ext cx="1527544" cy="57415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/>
              <a:t>Accidental Scenarios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126247" y="2535055"/>
            <a:ext cx="1527544" cy="57415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/>
              <a:t>Trial Design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354924" y="3619847"/>
            <a:ext cx="1527544" cy="57415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dirty="0"/>
              <a:t>Evaluation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62462" y="4630806"/>
            <a:ext cx="1527544" cy="57415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GB" b="1" dirty="0">
                <a:ln w="19050">
                  <a:noFill/>
                </a:ln>
                <a:solidFill>
                  <a:schemeClr val="bg1">
                    <a:lumMod val="85000"/>
                  </a:schemeClr>
                </a:solidFill>
              </a:rPr>
              <a:t>Meets Objectives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4" name="Curved Connector 13"/>
          <p:cNvCxnSpPr>
            <a:stCxn id="8" idx="3"/>
            <a:endCxn id="9" idx="1"/>
          </p:cNvCxnSpPr>
          <p:nvPr/>
        </p:nvCxnSpPr>
        <p:spPr>
          <a:xfrm flipV="1">
            <a:off x="3101026" y="1874699"/>
            <a:ext cx="1497677" cy="17643"/>
          </a:xfrm>
          <a:prstGeom prst="curvedConnector3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5" name="Curved Connector 14"/>
          <p:cNvCxnSpPr>
            <a:stCxn id="9" idx="3"/>
            <a:endCxn id="10" idx="0"/>
          </p:cNvCxnSpPr>
          <p:nvPr/>
        </p:nvCxnSpPr>
        <p:spPr>
          <a:xfrm>
            <a:off x="6126247" y="1874699"/>
            <a:ext cx="763772" cy="660356"/>
          </a:xfrm>
          <a:prstGeom prst="curved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6" name="Curved Connector 15"/>
          <p:cNvCxnSpPr>
            <a:stCxn id="10" idx="2"/>
            <a:endCxn id="11" idx="3"/>
          </p:cNvCxnSpPr>
          <p:nvPr/>
        </p:nvCxnSpPr>
        <p:spPr>
          <a:xfrm rot="5400000">
            <a:off x="5487388" y="2504294"/>
            <a:ext cx="797713" cy="2007551"/>
          </a:xfrm>
          <a:prstGeom prst="curved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7" name="Curved Connector 16"/>
          <p:cNvCxnSpPr>
            <a:stCxn id="11" idx="0"/>
            <a:endCxn id="10" idx="1"/>
          </p:cNvCxnSpPr>
          <p:nvPr/>
        </p:nvCxnSpPr>
        <p:spPr>
          <a:xfrm rot="5400000" flipH="1" flipV="1">
            <a:off x="4723615" y="2217216"/>
            <a:ext cx="797713" cy="2007551"/>
          </a:xfrm>
          <a:prstGeom prst="curved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cxnSp>
        <p:nvCxnSpPr>
          <p:cNvPr id="18" name="Curved Connector 17"/>
          <p:cNvCxnSpPr>
            <a:stCxn id="11" idx="2"/>
            <a:endCxn id="12" idx="0"/>
          </p:cNvCxnSpPr>
          <p:nvPr/>
        </p:nvCxnSpPr>
        <p:spPr>
          <a:xfrm rot="16200000" flipH="1">
            <a:off x="3904065" y="4408636"/>
            <a:ext cx="436801" cy="7538"/>
          </a:xfrm>
          <a:prstGeom prst="curvedConnector3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sp>
        <p:nvSpPr>
          <p:cNvPr id="19" name="TextBox 18"/>
          <p:cNvSpPr txBox="1"/>
          <p:nvPr/>
        </p:nvSpPr>
        <p:spPr>
          <a:xfrm>
            <a:off x="4535025" y="2234110"/>
            <a:ext cx="1321160" cy="64633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New trial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93718" y="2972271"/>
            <a:ext cx="1321160" cy="64633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Additional measures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47836" y="2519953"/>
            <a:ext cx="1233197" cy="52322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>
                    <a:lumMod val="85000"/>
                  </a:schemeClr>
                </a:solidFill>
              </a:rPr>
              <a:t>Performance criteria</a:t>
            </a:r>
          </a:p>
        </p:txBody>
      </p:sp>
      <p:cxnSp>
        <p:nvCxnSpPr>
          <p:cNvPr id="22" name="Elbow Connector 21"/>
          <p:cNvCxnSpPr>
            <a:endCxn id="21" idx="1"/>
          </p:cNvCxnSpPr>
          <p:nvPr/>
        </p:nvCxnSpPr>
        <p:spPr>
          <a:xfrm rot="16200000" flipH="1">
            <a:off x="1810540" y="2244267"/>
            <a:ext cx="609284" cy="465308"/>
          </a:xfrm>
          <a:prstGeom prst="bent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sp>
        <p:nvSpPr>
          <p:cNvPr id="53" name="Block Arc 52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20515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AAF43-C207-480F-A508-F10442A7FE8C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33" name="Block Arc 32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594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/>
          <p:cNvSpPr txBox="1">
            <a:spLocks/>
          </p:cNvSpPr>
          <p:nvPr/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4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75">
              <a:spcBef>
                <a:spcPts val="1600"/>
              </a:spcBef>
              <a:spcAft>
                <a:spcPts val="1600"/>
              </a:spcAft>
            </a:pPr>
            <a:r>
              <a:rPr lang="en-GB" sz="4600" dirty="0"/>
              <a:t>Safety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05590" y="2979355"/>
            <a:ext cx="3114909" cy="861775"/>
          </a:xfrm>
        </p:spPr>
        <p:txBody>
          <a:bodyPr/>
          <a:lstStyle/>
          <a:p>
            <a:r>
              <a:rPr lang="en-GB" b="1" dirty="0"/>
              <a:t>CERN’s Safety Policy</a:t>
            </a:r>
          </a:p>
        </p:txBody>
      </p:sp>
      <p:sp>
        <p:nvSpPr>
          <p:cNvPr id="28" name="Triangle isocèle 21"/>
          <p:cNvSpPr/>
          <p:nvPr/>
        </p:nvSpPr>
        <p:spPr>
          <a:xfrm>
            <a:off x="6587941" y="863059"/>
            <a:ext cx="2015455" cy="428400"/>
          </a:xfrm>
          <a:prstGeom prst="roundRect">
            <a:avLst/>
          </a:prstGeom>
          <a:solidFill>
            <a:schemeClr val="tx2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Occupational Health and Safety</a:t>
            </a:r>
          </a:p>
        </p:txBody>
      </p:sp>
      <p:sp>
        <p:nvSpPr>
          <p:cNvPr id="29" name="Triangle isocèle 21"/>
          <p:cNvSpPr/>
          <p:nvPr/>
        </p:nvSpPr>
        <p:spPr>
          <a:xfrm>
            <a:off x="6587940" y="1390636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Workers</a:t>
            </a:r>
          </a:p>
        </p:txBody>
      </p:sp>
      <p:sp>
        <p:nvSpPr>
          <p:cNvPr id="32" name="Triangle isocèle 21"/>
          <p:cNvSpPr/>
          <p:nvPr/>
        </p:nvSpPr>
        <p:spPr>
          <a:xfrm>
            <a:off x="8671746" y="1396078"/>
            <a:ext cx="1992789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Visitors</a:t>
            </a:r>
          </a:p>
        </p:txBody>
      </p:sp>
      <p:sp>
        <p:nvSpPr>
          <p:cNvPr id="33" name="Triangle isocèle 21"/>
          <p:cNvSpPr/>
          <p:nvPr/>
        </p:nvSpPr>
        <p:spPr>
          <a:xfrm>
            <a:off x="6587939" y="1887146"/>
            <a:ext cx="2005963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Neighbours</a:t>
            </a:r>
          </a:p>
        </p:txBody>
      </p:sp>
      <p:sp>
        <p:nvSpPr>
          <p:cNvPr id="34" name="Triangle isocèle 21"/>
          <p:cNvSpPr/>
          <p:nvPr/>
        </p:nvSpPr>
        <p:spPr>
          <a:xfrm>
            <a:off x="8671746" y="1887146"/>
            <a:ext cx="2015457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…</a:t>
            </a:r>
          </a:p>
        </p:txBody>
      </p:sp>
      <p:sp>
        <p:nvSpPr>
          <p:cNvPr id="30" name="Triangle isocèle 21"/>
          <p:cNvSpPr/>
          <p:nvPr/>
        </p:nvSpPr>
        <p:spPr>
          <a:xfrm>
            <a:off x="6581605" y="2641945"/>
            <a:ext cx="2005961" cy="428400"/>
          </a:xfrm>
          <a:prstGeom prst="roundRect">
            <a:avLst/>
          </a:prstGeom>
          <a:solidFill>
            <a:schemeClr val="tx2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" sz="1400" b="1" dirty="0"/>
              <a:t>Protection of the envronment</a:t>
            </a:r>
          </a:p>
        </p:txBody>
      </p:sp>
      <p:sp>
        <p:nvSpPr>
          <p:cNvPr id="35" name="Triangle isocèle 21"/>
          <p:cNvSpPr/>
          <p:nvPr/>
        </p:nvSpPr>
        <p:spPr>
          <a:xfrm>
            <a:off x="6572108" y="3213280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Air</a:t>
            </a:r>
          </a:p>
        </p:txBody>
      </p:sp>
      <p:sp>
        <p:nvSpPr>
          <p:cNvPr id="36" name="Triangle isocèle 21"/>
          <p:cNvSpPr/>
          <p:nvPr/>
        </p:nvSpPr>
        <p:spPr>
          <a:xfrm>
            <a:off x="8649077" y="3225577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Water</a:t>
            </a:r>
          </a:p>
        </p:txBody>
      </p:sp>
      <p:sp>
        <p:nvSpPr>
          <p:cNvPr id="37" name="Triangle isocèle 21"/>
          <p:cNvSpPr/>
          <p:nvPr/>
        </p:nvSpPr>
        <p:spPr>
          <a:xfrm>
            <a:off x="6581604" y="3715745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Soil</a:t>
            </a:r>
          </a:p>
        </p:txBody>
      </p:sp>
      <p:sp>
        <p:nvSpPr>
          <p:cNvPr id="38" name="Triangle isocèle 21"/>
          <p:cNvSpPr/>
          <p:nvPr/>
        </p:nvSpPr>
        <p:spPr>
          <a:xfrm>
            <a:off x="8649078" y="3737168"/>
            <a:ext cx="2015457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…</a:t>
            </a:r>
          </a:p>
        </p:txBody>
      </p:sp>
      <p:sp>
        <p:nvSpPr>
          <p:cNvPr id="31" name="Triangle isocèle 21"/>
          <p:cNvSpPr/>
          <p:nvPr/>
        </p:nvSpPr>
        <p:spPr>
          <a:xfrm>
            <a:off x="6582558" y="4491965"/>
            <a:ext cx="2005961" cy="428400"/>
          </a:xfrm>
          <a:prstGeom prst="roundRect">
            <a:avLst/>
          </a:prstGeom>
          <a:solidFill>
            <a:schemeClr val="tx2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" sz="1400" b="1" dirty="0"/>
              <a:t>Equipment and Operation</a:t>
            </a:r>
          </a:p>
        </p:txBody>
      </p:sp>
      <p:sp>
        <p:nvSpPr>
          <p:cNvPr id="39" name="Triangle isocèle 21"/>
          <p:cNvSpPr/>
          <p:nvPr/>
        </p:nvSpPr>
        <p:spPr>
          <a:xfrm>
            <a:off x="6572108" y="5018164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Unsafe operation</a:t>
            </a:r>
          </a:p>
        </p:txBody>
      </p:sp>
      <p:sp>
        <p:nvSpPr>
          <p:cNvPr id="40" name="Triangle isocèle 21"/>
          <p:cNvSpPr/>
          <p:nvPr/>
        </p:nvSpPr>
        <p:spPr>
          <a:xfrm>
            <a:off x="8649079" y="5025594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Property protection</a:t>
            </a:r>
          </a:p>
        </p:txBody>
      </p:sp>
      <p:sp>
        <p:nvSpPr>
          <p:cNvPr id="41" name="Triangle isocèle 21"/>
          <p:cNvSpPr/>
          <p:nvPr/>
        </p:nvSpPr>
        <p:spPr>
          <a:xfrm>
            <a:off x="6578445" y="5542266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Downtime</a:t>
            </a:r>
          </a:p>
        </p:txBody>
      </p:sp>
      <p:sp>
        <p:nvSpPr>
          <p:cNvPr id="42" name="Triangle isocèle 21"/>
          <p:cNvSpPr/>
          <p:nvPr/>
        </p:nvSpPr>
        <p:spPr>
          <a:xfrm>
            <a:off x="8649077" y="5542266"/>
            <a:ext cx="2015456" cy="429169"/>
          </a:xfrm>
          <a:prstGeom prst="roundRect">
            <a:avLst/>
          </a:prstGeom>
          <a:solidFill>
            <a:schemeClr val="accent4"/>
          </a:soli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 rtl="0"/>
            <a:r>
              <a:rPr lang="en" sz="1400" b="1" dirty="0"/>
              <a:t>…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5113" r="18500" b="5113"/>
          <a:stretch/>
        </p:blipFill>
        <p:spPr>
          <a:xfrm>
            <a:off x="4330487" y="4520676"/>
            <a:ext cx="1515787" cy="144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406" y="2522092"/>
            <a:ext cx="965951" cy="15512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11375875" y="863060"/>
            <a:ext cx="173" cy="5097617"/>
          </a:xfrm>
          <a:prstGeom prst="straightConnector1">
            <a:avLst/>
          </a:prstGeom>
          <a:ln w="698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669773" y="870651"/>
            <a:ext cx="1296145" cy="1373544"/>
            <a:chOff x="3232606" y="1911440"/>
            <a:chExt cx="1296145" cy="137354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3" r="11967" b="73770"/>
            <a:stretch/>
          </p:blipFill>
          <p:spPr>
            <a:xfrm>
              <a:off x="3232606" y="1911440"/>
              <a:ext cx="1296145" cy="137354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9304" y="2023134"/>
              <a:ext cx="377025" cy="377025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4" t="4728" r="10016" b="71631"/>
          <a:stretch/>
        </p:blipFill>
        <p:spPr>
          <a:xfrm>
            <a:off x="4899144" y="804035"/>
            <a:ext cx="1368152" cy="14401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54381" y="1039790"/>
            <a:ext cx="642683" cy="161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51" b="1" dirty="0">
                <a:solidFill>
                  <a:schemeClr val="bg1"/>
                </a:solidFill>
                <a:latin typeface="Optima" panose="02000603060000020004" pitchFamily="2" charset="0"/>
              </a:rPr>
              <a:t>VISITOR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2023" y="2162293"/>
            <a:ext cx="485518" cy="2499146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r>
              <a:rPr lang="en-GB" dirty="0"/>
              <a:t>Priority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589" y="4144914"/>
            <a:ext cx="2514731" cy="1687220"/>
          </a:xfrm>
          <a:prstGeom prst="rect">
            <a:avLst/>
          </a:prstGeom>
        </p:spPr>
      </p:pic>
      <p:sp>
        <p:nvSpPr>
          <p:cNvPr id="4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65427" y="1955057"/>
            <a:ext cx="5137968" cy="3490186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 b="1" dirty="0"/>
              <a:t>Safety Goals: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Occupational Health &amp; Safety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Environmental Protection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Property Protection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Continuity of Operation</a:t>
            </a:r>
          </a:p>
          <a:p>
            <a:endParaRPr lang="en-US" b="1" dirty="0"/>
          </a:p>
          <a:p>
            <a:pPr algn="ctr"/>
            <a:r>
              <a:rPr lang="en-US" b="1" dirty="0"/>
              <a:t>Independent of the Safety domain / project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6997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Based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3C656-088E-40BE-A8E6-839A15832255}" type="datetime5">
              <a:rPr lang="en-US" smtClean="0"/>
              <a:t>11-Apr-18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EDMS N. 1962701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1501" y="2568776"/>
            <a:ext cx="1385777" cy="55826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Goals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3482" y="1605263"/>
            <a:ext cx="1527544" cy="57415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Safety Objectives</a:t>
            </a:r>
          </a:p>
        </p:txBody>
      </p:sp>
      <p:cxnSp>
        <p:nvCxnSpPr>
          <p:cNvPr id="13" name="Curved Connector 12"/>
          <p:cNvCxnSpPr>
            <a:stCxn id="7" idx="0"/>
            <a:endCxn id="8" idx="1"/>
          </p:cNvCxnSpPr>
          <p:nvPr/>
        </p:nvCxnSpPr>
        <p:spPr>
          <a:xfrm rot="5400000" flipH="1" flipV="1">
            <a:off x="875719" y="1871013"/>
            <a:ext cx="676434" cy="719092"/>
          </a:xfrm>
          <a:prstGeom prst="curvedConnector2">
            <a:avLst/>
          </a:prstGeom>
          <a:ln w="38100">
            <a:tailEnd type="triangle"/>
          </a:ln>
          <a:effectLst>
            <a:glow rad="635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Block Arc 30"/>
          <p:cNvSpPr/>
          <p:nvPr/>
        </p:nvSpPr>
        <p:spPr>
          <a:xfrm>
            <a:off x="2110461" y="446397"/>
            <a:ext cx="6564674" cy="6564674"/>
          </a:xfrm>
          <a:prstGeom prst="blockArc">
            <a:avLst>
              <a:gd name="adj1" fmla="val 18900000"/>
              <a:gd name="adj2" fmla="val 2700000"/>
              <a:gd name="adj3" fmla="val 32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8015751" y="1547326"/>
            <a:ext cx="4108230" cy="513386"/>
          </a:xfrm>
          <a:custGeom>
            <a:avLst/>
            <a:gdLst>
              <a:gd name="connsiteX0" fmla="*/ 0 w 4108230"/>
              <a:gd name="connsiteY0" fmla="*/ 85566 h 513386"/>
              <a:gd name="connsiteX1" fmla="*/ 85566 w 4108230"/>
              <a:gd name="connsiteY1" fmla="*/ 0 h 513386"/>
              <a:gd name="connsiteX2" fmla="*/ 4022664 w 4108230"/>
              <a:gd name="connsiteY2" fmla="*/ 0 h 513386"/>
              <a:gd name="connsiteX3" fmla="*/ 4108230 w 4108230"/>
              <a:gd name="connsiteY3" fmla="*/ 85566 h 513386"/>
              <a:gd name="connsiteX4" fmla="*/ 4108230 w 4108230"/>
              <a:gd name="connsiteY4" fmla="*/ 427820 h 513386"/>
              <a:gd name="connsiteX5" fmla="*/ 4022664 w 4108230"/>
              <a:gd name="connsiteY5" fmla="*/ 513386 h 513386"/>
              <a:gd name="connsiteX6" fmla="*/ 85566 w 4108230"/>
              <a:gd name="connsiteY6" fmla="*/ 513386 h 513386"/>
              <a:gd name="connsiteX7" fmla="*/ 0 w 4108230"/>
              <a:gd name="connsiteY7" fmla="*/ 427820 h 513386"/>
              <a:gd name="connsiteX8" fmla="*/ 0 w 4108230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8230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4022664" y="0"/>
                </a:lnTo>
                <a:cubicBezTo>
                  <a:pt x="4069921" y="0"/>
                  <a:pt x="4108230" y="38309"/>
                  <a:pt x="4108230" y="85566"/>
                </a:cubicBezTo>
                <a:lnTo>
                  <a:pt x="4108230" y="427820"/>
                </a:lnTo>
                <a:cubicBezTo>
                  <a:pt x="4108230" y="475077"/>
                  <a:pt x="4069921" y="513386"/>
                  <a:pt x="4022664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5701" rIns="65701" bIns="65701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by Organizations' Safety Policy</a:t>
            </a:r>
            <a:endParaRPr lang="en-US" sz="1600" kern="1200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94884" y="1483153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Freeform 33"/>
          <p:cNvSpPr/>
          <p:nvPr/>
        </p:nvSpPr>
        <p:spPr>
          <a:xfrm>
            <a:off x="8438047" y="2317309"/>
            <a:ext cx="3685935" cy="513386"/>
          </a:xfrm>
          <a:custGeom>
            <a:avLst/>
            <a:gdLst>
              <a:gd name="connsiteX0" fmla="*/ 0 w 3685935"/>
              <a:gd name="connsiteY0" fmla="*/ 85566 h 513386"/>
              <a:gd name="connsiteX1" fmla="*/ 85566 w 3685935"/>
              <a:gd name="connsiteY1" fmla="*/ 0 h 513386"/>
              <a:gd name="connsiteX2" fmla="*/ 3600369 w 3685935"/>
              <a:gd name="connsiteY2" fmla="*/ 0 h 513386"/>
              <a:gd name="connsiteX3" fmla="*/ 3685935 w 3685935"/>
              <a:gd name="connsiteY3" fmla="*/ 85566 h 513386"/>
              <a:gd name="connsiteX4" fmla="*/ 3685935 w 3685935"/>
              <a:gd name="connsiteY4" fmla="*/ 427820 h 513386"/>
              <a:gd name="connsiteX5" fmla="*/ 3600369 w 3685935"/>
              <a:gd name="connsiteY5" fmla="*/ 513386 h 513386"/>
              <a:gd name="connsiteX6" fmla="*/ 85566 w 3685935"/>
              <a:gd name="connsiteY6" fmla="*/ 513386 h 513386"/>
              <a:gd name="connsiteX7" fmla="*/ 0 w 3685935"/>
              <a:gd name="connsiteY7" fmla="*/ 427820 h 513386"/>
              <a:gd name="connsiteX8" fmla="*/ 0 w 3685935"/>
              <a:gd name="connsiteY8" fmla="*/ 85566 h 51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85935" h="513386">
                <a:moveTo>
                  <a:pt x="0" y="85566"/>
                </a:moveTo>
                <a:cubicBezTo>
                  <a:pt x="0" y="38309"/>
                  <a:pt x="38309" y="0"/>
                  <a:pt x="85566" y="0"/>
                </a:cubicBezTo>
                <a:lnTo>
                  <a:pt x="3600369" y="0"/>
                </a:lnTo>
                <a:cubicBezTo>
                  <a:pt x="3647626" y="0"/>
                  <a:pt x="3685935" y="38309"/>
                  <a:pt x="3685935" y="85566"/>
                </a:cubicBezTo>
                <a:lnTo>
                  <a:pt x="3685935" y="427820"/>
                </a:lnTo>
                <a:cubicBezTo>
                  <a:pt x="3685935" y="475077"/>
                  <a:pt x="3647626" y="513386"/>
                  <a:pt x="3600369" y="513386"/>
                </a:cubicBezTo>
                <a:lnTo>
                  <a:pt x="85566" y="513386"/>
                </a:lnTo>
                <a:cubicBezTo>
                  <a:pt x="38309" y="513386"/>
                  <a:pt x="0" y="475077"/>
                  <a:pt x="0" y="427820"/>
                </a:cubicBezTo>
                <a:lnTo>
                  <a:pt x="0" y="85566"/>
                </a:lnTo>
                <a:close/>
              </a:path>
            </a:pathLst>
          </a:cu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32562" tIns="60621" rIns="60621" bIns="60621" numCol="1" spcCol="1270" anchor="ctr" anchorCtr="0">
            <a:no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Requirements of the project </a:t>
            </a:r>
          </a:p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1600" kern="1200" dirty="0">
                <a:solidFill>
                  <a:schemeClr val="bg1"/>
                </a:solidFill>
              </a:rPr>
              <a:t>i.e. Applicable Rules</a:t>
            </a:r>
          </a:p>
        </p:txBody>
      </p:sp>
      <p:sp>
        <p:nvSpPr>
          <p:cNvPr id="35" name="Oval 34"/>
          <p:cNvSpPr/>
          <p:nvPr/>
        </p:nvSpPr>
        <p:spPr>
          <a:xfrm>
            <a:off x="8117180" y="2253136"/>
            <a:ext cx="641733" cy="641733"/>
          </a:xfrm>
          <a:prstGeom prst="ellipse">
            <a:avLst/>
          </a:prstGeom>
          <a:ln w="38100">
            <a:solidFill>
              <a:schemeClr val="accent4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7804785" y="1587620"/>
            <a:ext cx="441210" cy="438979"/>
            <a:chOff x="-278" y="129"/>
            <a:chExt cx="791" cy="787"/>
          </a:xfrm>
          <a:solidFill>
            <a:schemeClr val="accent3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-278" y="135"/>
              <a:ext cx="397" cy="633"/>
            </a:xfrm>
            <a:custGeom>
              <a:avLst/>
              <a:gdLst>
                <a:gd name="T0" fmla="*/ 1753 w 1983"/>
                <a:gd name="T1" fmla="*/ 0 h 3164"/>
                <a:gd name="T2" fmla="*/ 1833 w 1983"/>
                <a:gd name="T3" fmla="*/ 13 h 3164"/>
                <a:gd name="T4" fmla="*/ 1901 w 1983"/>
                <a:gd name="T5" fmla="*/ 53 h 3164"/>
                <a:gd name="T6" fmla="*/ 1951 w 1983"/>
                <a:gd name="T7" fmla="*/ 113 h 3164"/>
                <a:gd name="T8" fmla="*/ 1979 w 1983"/>
                <a:gd name="T9" fmla="*/ 188 h 3164"/>
                <a:gd name="T10" fmla="*/ 1983 w 1983"/>
                <a:gd name="T11" fmla="*/ 1151 h 3164"/>
                <a:gd name="T12" fmla="*/ 1810 w 1983"/>
                <a:gd name="T13" fmla="*/ 229 h 3164"/>
                <a:gd name="T14" fmla="*/ 1799 w 1983"/>
                <a:gd name="T15" fmla="*/ 195 h 3164"/>
                <a:gd name="T16" fmla="*/ 1771 w 1983"/>
                <a:gd name="T17" fmla="*/ 175 h 3164"/>
                <a:gd name="T18" fmla="*/ 230 w 1983"/>
                <a:gd name="T19" fmla="*/ 171 h 3164"/>
                <a:gd name="T20" fmla="*/ 196 w 1983"/>
                <a:gd name="T21" fmla="*/ 182 h 3164"/>
                <a:gd name="T22" fmla="*/ 175 w 1983"/>
                <a:gd name="T23" fmla="*/ 211 h 3164"/>
                <a:gd name="T24" fmla="*/ 173 w 1983"/>
                <a:gd name="T25" fmla="*/ 1594 h 3164"/>
                <a:gd name="T26" fmla="*/ 184 w 1983"/>
                <a:gd name="T27" fmla="*/ 1628 h 3164"/>
                <a:gd name="T28" fmla="*/ 212 w 1983"/>
                <a:gd name="T29" fmla="*/ 1649 h 3164"/>
                <a:gd name="T30" fmla="*/ 1753 w 1983"/>
                <a:gd name="T31" fmla="*/ 1651 h 3164"/>
                <a:gd name="T32" fmla="*/ 1787 w 1983"/>
                <a:gd name="T33" fmla="*/ 1640 h 3164"/>
                <a:gd name="T34" fmla="*/ 1808 w 1983"/>
                <a:gd name="T35" fmla="*/ 1612 h 3164"/>
                <a:gd name="T36" fmla="*/ 1810 w 1983"/>
                <a:gd name="T37" fmla="*/ 1205 h 3164"/>
                <a:gd name="T38" fmla="*/ 1955 w 1983"/>
                <a:gd name="T39" fmla="*/ 1344 h 3164"/>
                <a:gd name="T40" fmla="*/ 1968 w 1983"/>
                <a:gd name="T41" fmla="*/ 1413 h 3164"/>
                <a:gd name="T42" fmla="*/ 1983 w 1983"/>
                <a:gd name="T43" fmla="*/ 1594 h 3164"/>
                <a:gd name="T44" fmla="*/ 1968 w 1983"/>
                <a:gd name="T45" fmla="*/ 1674 h 3164"/>
                <a:gd name="T46" fmla="*/ 1929 w 1983"/>
                <a:gd name="T47" fmla="*/ 1742 h 3164"/>
                <a:gd name="T48" fmla="*/ 1869 w 1983"/>
                <a:gd name="T49" fmla="*/ 1793 h 3164"/>
                <a:gd name="T50" fmla="*/ 1794 w 1983"/>
                <a:gd name="T51" fmla="*/ 1820 h 3164"/>
                <a:gd name="T52" fmla="*/ 1068 w 1983"/>
                <a:gd name="T53" fmla="*/ 1824 h 3164"/>
                <a:gd name="T54" fmla="*/ 1583 w 1983"/>
                <a:gd name="T55" fmla="*/ 3049 h 3164"/>
                <a:gd name="T56" fmla="*/ 1580 w 1983"/>
                <a:gd name="T57" fmla="*/ 3092 h 3164"/>
                <a:gd name="T58" fmla="*/ 1561 w 1983"/>
                <a:gd name="T59" fmla="*/ 3130 h 3164"/>
                <a:gd name="T60" fmla="*/ 1525 w 1983"/>
                <a:gd name="T61" fmla="*/ 3156 h 3164"/>
                <a:gd name="T62" fmla="*/ 1481 w 1983"/>
                <a:gd name="T63" fmla="*/ 3164 h 3164"/>
                <a:gd name="T64" fmla="*/ 1440 w 1983"/>
                <a:gd name="T65" fmla="*/ 3152 h 3164"/>
                <a:gd name="T66" fmla="*/ 1407 w 1983"/>
                <a:gd name="T67" fmla="*/ 3124 h 3164"/>
                <a:gd name="T68" fmla="*/ 954 w 1983"/>
                <a:gd name="T69" fmla="*/ 2060 h 3164"/>
                <a:gd name="T70" fmla="*/ 501 w 1983"/>
                <a:gd name="T71" fmla="*/ 3125 h 3164"/>
                <a:gd name="T72" fmla="*/ 466 w 1983"/>
                <a:gd name="T73" fmla="*/ 3153 h 3164"/>
                <a:gd name="T74" fmla="*/ 422 w 1983"/>
                <a:gd name="T75" fmla="*/ 3164 h 3164"/>
                <a:gd name="T76" fmla="*/ 384 w 1983"/>
                <a:gd name="T77" fmla="*/ 3156 h 3164"/>
                <a:gd name="T78" fmla="*/ 348 w 1983"/>
                <a:gd name="T79" fmla="*/ 3130 h 3164"/>
                <a:gd name="T80" fmla="*/ 328 w 1983"/>
                <a:gd name="T81" fmla="*/ 3092 h 3164"/>
                <a:gd name="T82" fmla="*/ 325 w 1983"/>
                <a:gd name="T83" fmla="*/ 3049 h 3164"/>
                <a:gd name="T84" fmla="*/ 842 w 1983"/>
                <a:gd name="T85" fmla="*/ 1824 h 3164"/>
                <a:gd name="T86" fmla="*/ 189 w 1983"/>
                <a:gd name="T87" fmla="*/ 1820 h 3164"/>
                <a:gd name="T88" fmla="*/ 114 w 1983"/>
                <a:gd name="T89" fmla="*/ 1793 h 3164"/>
                <a:gd name="T90" fmla="*/ 54 w 1983"/>
                <a:gd name="T91" fmla="*/ 1742 h 3164"/>
                <a:gd name="T92" fmla="*/ 15 w 1983"/>
                <a:gd name="T93" fmla="*/ 1674 h 3164"/>
                <a:gd name="T94" fmla="*/ 0 w 1983"/>
                <a:gd name="T95" fmla="*/ 1594 h 3164"/>
                <a:gd name="T96" fmla="*/ 4 w 1983"/>
                <a:gd name="T97" fmla="*/ 188 h 3164"/>
                <a:gd name="T98" fmla="*/ 31 w 1983"/>
                <a:gd name="T99" fmla="*/ 113 h 3164"/>
                <a:gd name="T100" fmla="*/ 82 w 1983"/>
                <a:gd name="T101" fmla="*/ 53 h 3164"/>
                <a:gd name="T102" fmla="*/ 150 w 1983"/>
                <a:gd name="T103" fmla="*/ 13 h 3164"/>
                <a:gd name="T104" fmla="*/ 230 w 1983"/>
                <a:gd name="T105" fmla="*/ 0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3" h="3164">
                  <a:moveTo>
                    <a:pt x="230" y="0"/>
                  </a:moveTo>
                  <a:lnTo>
                    <a:pt x="1753" y="0"/>
                  </a:lnTo>
                  <a:lnTo>
                    <a:pt x="1794" y="3"/>
                  </a:lnTo>
                  <a:lnTo>
                    <a:pt x="1833" y="13"/>
                  </a:lnTo>
                  <a:lnTo>
                    <a:pt x="1869" y="31"/>
                  </a:lnTo>
                  <a:lnTo>
                    <a:pt x="1901" y="53"/>
                  </a:lnTo>
                  <a:lnTo>
                    <a:pt x="1929" y="81"/>
                  </a:lnTo>
                  <a:lnTo>
                    <a:pt x="1951" y="113"/>
                  </a:lnTo>
                  <a:lnTo>
                    <a:pt x="1968" y="148"/>
                  </a:lnTo>
                  <a:lnTo>
                    <a:pt x="1979" y="188"/>
                  </a:lnTo>
                  <a:lnTo>
                    <a:pt x="1983" y="229"/>
                  </a:lnTo>
                  <a:lnTo>
                    <a:pt x="1983" y="1151"/>
                  </a:lnTo>
                  <a:lnTo>
                    <a:pt x="1810" y="1030"/>
                  </a:lnTo>
                  <a:lnTo>
                    <a:pt x="1810" y="229"/>
                  </a:lnTo>
                  <a:lnTo>
                    <a:pt x="1808" y="211"/>
                  </a:lnTo>
                  <a:lnTo>
                    <a:pt x="1799" y="195"/>
                  </a:lnTo>
                  <a:lnTo>
                    <a:pt x="1787" y="182"/>
                  </a:lnTo>
                  <a:lnTo>
                    <a:pt x="1771" y="175"/>
                  </a:lnTo>
                  <a:lnTo>
                    <a:pt x="1753" y="171"/>
                  </a:lnTo>
                  <a:lnTo>
                    <a:pt x="230" y="171"/>
                  </a:lnTo>
                  <a:lnTo>
                    <a:pt x="212" y="175"/>
                  </a:lnTo>
                  <a:lnTo>
                    <a:pt x="196" y="182"/>
                  </a:lnTo>
                  <a:lnTo>
                    <a:pt x="184" y="195"/>
                  </a:lnTo>
                  <a:lnTo>
                    <a:pt x="175" y="211"/>
                  </a:lnTo>
                  <a:lnTo>
                    <a:pt x="173" y="229"/>
                  </a:lnTo>
                  <a:lnTo>
                    <a:pt x="173" y="1594"/>
                  </a:lnTo>
                  <a:lnTo>
                    <a:pt x="175" y="1612"/>
                  </a:lnTo>
                  <a:lnTo>
                    <a:pt x="184" y="1628"/>
                  </a:lnTo>
                  <a:lnTo>
                    <a:pt x="196" y="1640"/>
                  </a:lnTo>
                  <a:lnTo>
                    <a:pt x="212" y="1649"/>
                  </a:lnTo>
                  <a:lnTo>
                    <a:pt x="230" y="1651"/>
                  </a:lnTo>
                  <a:lnTo>
                    <a:pt x="1753" y="1651"/>
                  </a:lnTo>
                  <a:lnTo>
                    <a:pt x="1771" y="1649"/>
                  </a:lnTo>
                  <a:lnTo>
                    <a:pt x="1787" y="1640"/>
                  </a:lnTo>
                  <a:lnTo>
                    <a:pt x="1799" y="1628"/>
                  </a:lnTo>
                  <a:lnTo>
                    <a:pt x="1808" y="1612"/>
                  </a:lnTo>
                  <a:lnTo>
                    <a:pt x="1810" y="1594"/>
                  </a:lnTo>
                  <a:lnTo>
                    <a:pt x="1810" y="1205"/>
                  </a:lnTo>
                  <a:lnTo>
                    <a:pt x="1959" y="1309"/>
                  </a:lnTo>
                  <a:lnTo>
                    <a:pt x="1955" y="1344"/>
                  </a:lnTo>
                  <a:lnTo>
                    <a:pt x="1959" y="1379"/>
                  </a:lnTo>
                  <a:lnTo>
                    <a:pt x="1968" y="1413"/>
                  </a:lnTo>
                  <a:lnTo>
                    <a:pt x="1983" y="1444"/>
                  </a:lnTo>
                  <a:lnTo>
                    <a:pt x="1983" y="1594"/>
                  </a:lnTo>
                  <a:lnTo>
                    <a:pt x="1979" y="1635"/>
                  </a:lnTo>
                  <a:lnTo>
                    <a:pt x="1968" y="1674"/>
                  </a:lnTo>
                  <a:lnTo>
                    <a:pt x="1951" y="1710"/>
                  </a:lnTo>
                  <a:lnTo>
                    <a:pt x="1929" y="1742"/>
                  </a:lnTo>
                  <a:lnTo>
                    <a:pt x="1901" y="1770"/>
                  </a:lnTo>
                  <a:lnTo>
                    <a:pt x="1869" y="1793"/>
                  </a:lnTo>
                  <a:lnTo>
                    <a:pt x="1833" y="1810"/>
                  </a:lnTo>
                  <a:lnTo>
                    <a:pt x="1794" y="1820"/>
                  </a:lnTo>
                  <a:lnTo>
                    <a:pt x="1753" y="1824"/>
                  </a:lnTo>
                  <a:lnTo>
                    <a:pt x="1068" y="1824"/>
                  </a:lnTo>
                  <a:lnTo>
                    <a:pt x="1577" y="3027"/>
                  </a:lnTo>
                  <a:lnTo>
                    <a:pt x="1583" y="3049"/>
                  </a:lnTo>
                  <a:lnTo>
                    <a:pt x="1584" y="3071"/>
                  </a:lnTo>
                  <a:lnTo>
                    <a:pt x="1580" y="3092"/>
                  </a:lnTo>
                  <a:lnTo>
                    <a:pt x="1573" y="3112"/>
                  </a:lnTo>
                  <a:lnTo>
                    <a:pt x="1561" y="3130"/>
                  </a:lnTo>
                  <a:lnTo>
                    <a:pt x="1544" y="3144"/>
                  </a:lnTo>
                  <a:lnTo>
                    <a:pt x="1525" y="3156"/>
                  </a:lnTo>
                  <a:lnTo>
                    <a:pt x="1503" y="3163"/>
                  </a:lnTo>
                  <a:lnTo>
                    <a:pt x="1481" y="3164"/>
                  </a:lnTo>
                  <a:lnTo>
                    <a:pt x="1459" y="3160"/>
                  </a:lnTo>
                  <a:lnTo>
                    <a:pt x="1440" y="3152"/>
                  </a:lnTo>
                  <a:lnTo>
                    <a:pt x="1422" y="3140"/>
                  </a:lnTo>
                  <a:lnTo>
                    <a:pt x="1407" y="3124"/>
                  </a:lnTo>
                  <a:lnTo>
                    <a:pt x="1395" y="3104"/>
                  </a:lnTo>
                  <a:lnTo>
                    <a:pt x="954" y="2060"/>
                  </a:lnTo>
                  <a:lnTo>
                    <a:pt x="513" y="3104"/>
                  </a:lnTo>
                  <a:lnTo>
                    <a:pt x="501" y="3125"/>
                  </a:lnTo>
                  <a:lnTo>
                    <a:pt x="485" y="3141"/>
                  </a:lnTo>
                  <a:lnTo>
                    <a:pt x="466" y="3153"/>
                  </a:lnTo>
                  <a:lnTo>
                    <a:pt x="445" y="3161"/>
                  </a:lnTo>
                  <a:lnTo>
                    <a:pt x="422" y="3164"/>
                  </a:lnTo>
                  <a:lnTo>
                    <a:pt x="403" y="3161"/>
                  </a:lnTo>
                  <a:lnTo>
                    <a:pt x="384" y="3156"/>
                  </a:lnTo>
                  <a:lnTo>
                    <a:pt x="364" y="3144"/>
                  </a:lnTo>
                  <a:lnTo>
                    <a:pt x="348" y="3130"/>
                  </a:lnTo>
                  <a:lnTo>
                    <a:pt x="336" y="3112"/>
                  </a:lnTo>
                  <a:lnTo>
                    <a:pt x="328" y="3092"/>
                  </a:lnTo>
                  <a:lnTo>
                    <a:pt x="324" y="3071"/>
                  </a:lnTo>
                  <a:lnTo>
                    <a:pt x="325" y="3049"/>
                  </a:lnTo>
                  <a:lnTo>
                    <a:pt x="331" y="3027"/>
                  </a:lnTo>
                  <a:lnTo>
                    <a:pt x="842" y="1824"/>
                  </a:lnTo>
                  <a:lnTo>
                    <a:pt x="230" y="1824"/>
                  </a:lnTo>
                  <a:lnTo>
                    <a:pt x="189" y="1820"/>
                  </a:lnTo>
                  <a:lnTo>
                    <a:pt x="150" y="1810"/>
                  </a:lnTo>
                  <a:lnTo>
                    <a:pt x="114" y="1793"/>
                  </a:lnTo>
                  <a:lnTo>
                    <a:pt x="82" y="1770"/>
                  </a:lnTo>
                  <a:lnTo>
                    <a:pt x="54" y="1742"/>
                  </a:lnTo>
                  <a:lnTo>
                    <a:pt x="31" y="1710"/>
                  </a:lnTo>
                  <a:lnTo>
                    <a:pt x="15" y="1674"/>
                  </a:lnTo>
                  <a:lnTo>
                    <a:pt x="4" y="1635"/>
                  </a:lnTo>
                  <a:lnTo>
                    <a:pt x="0" y="1594"/>
                  </a:lnTo>
                  <a:lnTo>
                    <a:pt x="0" y="229"/>
                  </a:lnTo>
                  <a:lnTo>
                    <a:pt x="4" y="188"/>
                  </a:lnTo>
                  <a:lnTo>
                    <a:pt x="15" y="148"/>
                  </a:lnTo>
                  <a:lnTo>
                    <a:pt x="31" y="113"/>
                  </a:lnTo>
                  <a:lnTo>
                    <a:pt x="54" y="81"/>
                  </a:lnTo>
                  <a:lnTo>
                    <a:pt x="82" y="53"/>
                  </a:lnTo>
                  <a:lnTo>
                    <a:pt x="114" y="31"/>
                  </a:lnTo>
                  <a:lnTo>
                    <a:pt x="150" y="13"/>
                  </a:lnTo>
                  <a:lnTo>
                    <a:pt x="189" y="3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-190" y="232"/>
              <a:ext cx="60" cy="18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-110" y="282"/>
              <a:ext cx="61" cy="13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-29" y="216"/>
              <a:ext cx="60" cy="202"/>
            </a:xfrm>
            <a:custGeom>
              <a:avLst/>
              <a:gdLst>
                <a:gd name="T0" fmla="*/ 0 w 302"/>
                <a:gd name="T1" fmla="*/ 0 h 1013"/>
                <a:gd name="T2" fmla="*/ 302 w 302"/>
                <a:gd name="T3" fmla="*/ 0 h 1013"/>
                <a:gd name="T4" fmla="*/ 302 w 302"/>
                <a:gd name="T5" fmla="*/ 438 h 1013"/>
                <a:gd name="T6" fmla="*/ 105 w 302"/>
                <a:gd name="T7" fmla="*/ 299 h 1013"/>
                <a:gd name="T8" fmla="*/ 22 w 302"/>
                <a:gd name="T9" fmla="*/ 417 h 1013"/>
                <a:gd name="T10" fmla="*/ 302 w 302"/>
                <a:gd name="T11" fmla="*/ 614 h 1013"/>
                <a:gd name="T12" fmla="*/ 302 w 302"/>
                <a:gd name="T13" fmla="*/ 1013 h 1013"/>
                <a:gd name="T14" fmla="*/ 0 w 302"/>
                <a:gd name="T15" fmla="*/ 1013 h 1013"/>
                <a:gd name="T16" fmla="*/ 0 w 302"/>
                <a:gd name="T17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2" h="1013">
                  <a:moveTo>
                    <a:pt x="0" y="0"/>
                  </a:moveTo>
                  <a:lnTo>
                    <a:pt x="302" y="0"/>
                  </a:lnTo>
                  <a:lnTo>
                    <a:pt x="302" y="438"/>
                  </a:lnTo>
                  <a:lnTo>
                    <a:pt x="105" y="299"/>
                  </a:lnTo>
                  <a:lnTo>
                    <a:pt x="22" y="417"/>
                  </a:lnTo>
                  <a:lnTo>
                    <a:pt x="302" y="614"/>
                  </a:lnTo>
                  <a:lnTo>
                    <a:pt x="302" y="1013"/>
                  </a:lnTo>
                  <a:lnTo>
                    <a:pt x="0" y="10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277" y="129"/>
              <a:ext cx="163" cy="163"/>
            </a:xfrm>
            <a:custGeom>
              <a:avLst/>
              <a:gdLst>
                <a:gd name="T0" fmla="*/ 406 w 814"/>
                <a:gd name="T1" fmla="*/ 0 h 813"/>
                <a:gd name="T2" fmla="*/ 462 w 814"/>
                <a:gd name="T3" fmla="*/ 3 h 813"/>
                <a:gd name="T4" fmla="*/ 515 w 814"/>
                <a:gd name="T5" fmla="*/ 14 h 813"/>
                <a:gd name="T6" fmla="*/ 565 w 814"/>
                <a:gd name="T7" fmla="*/ 31 h 813"/>
                <a:gd name="T8" fmla="*/ 612 w 814"/>
                <a:gd name="T9" fmla="*/ 55 h 813"/>
                <a:gd name="T10" fmla="*/ 655 w 814"/>
                <a:gd name="T11" fmla="*/ 84 h 813"/>
                <a:gd name="T12" fmla="*/ 694 w 814"/>
                <a:gd name="T13" fmla="*/ 119 h 813"/>
                <a:gd name="T14" fmla="*/ 729 w 814"/>
                <a:gd name="T15" fmla="*/ 158 h 813"/>
                <a:gd name="T16" fmla="*/ 758 w 814"/>
                <a:gd name="T17" fmla="*/ 202 h 813"/>
                <a:gd name="T18" fmla="*/ 782 w 814"/>
                <a:gd name="T19" fmla="*/ 249 h 813"/>
                <a:gd name="T20" fmla="*/ 799 w 814"/>
                <a:gd name="T21" fmla="*/ 298 h 813"/>
                <a:gd name="T22" fmla="*/ 810 w 814"/>
                <a:gd name="T23" fmla="*/ 352 h 813"/>
                <a:gd name="T24" fmla="*/ 814 w 814"/>
                <a:gd name="T25" fmla="*/ 407 h 813"/>
                <a:gd name="T26" fmla="*/ 810 w 814"/>
                <a:gd name="T27" fmla="*/ 462 h 813"/>
                <a:gd name="T28" fmla="*/ 799 w 814"/>
                <a:gd name="T29" fmla="*/ 515 h 813"/>
                <a:gd name="T30" fmla="*/ 782 w 814"/>
                <a:gd name="T31" fmla="*/ 566 h 813"/>
                <a:gd name="T32" fmla="*/ 758 w 814"/>
                <a:gd name="T33" fmla="*/ 613 h 813"/>
                <a:gd name="T34" fmla="*/ 729 w 814"/>
                <a:gd name="T35" fmla="*/ 655 h 813"/>
                <a:gd name="T36" fmla="*/ 694 w 814"/>
                <a:gd name="T37" fmla="*/ 695 h 813"/>
                <a:gd name="T38" fmla="*/ 655 w 814"/>
                <a:gd name="T39" fmla="*/ 729 h 813"/>
                <a:gd name="T40" fmla="*/ 612 w 814"/>
                <a:gd name="T41" fmla="*/ 758 h 813"/>
                <a:gd name="T42" fmla="*/ 565 w 814"/>
                <a:gd name="T43" fmla="*/ 782 h 813"/>
                <a:gd name="T44" fmla="*/ 515 w 814"/>
                <a:gd name="T45" fmla="*/ 799 h 813"/>
                <a:gd name="T46" fmla="*/ 462 w 814"/>
                <a:gd name="T47" fmla="*/ 810 h 813"/>
                <a:gd name="T48" fmla="*/ 406 w 814"/>
                <a:gd name="T49" fmla="*/ 813 h 813"/>
                <a:gd name="T50" fmla="*/ 352 w 814"/>
                <a:gd name="T51" fmla="*/ 810 h 813"/>
                <a:gd name="T52" fmla="*/ 299 w 814"/>
                <a:gd name="T53" fmla="*/ 799 h 813"/>
                <a:gd name="T54" fmla="*/ 248 w 814"/>
                <a:gd name="T55" fmla="*/ 782 h 813"/>
                <a:gd name="T56" fmla="*/ 201 w 814"/>
                <a:gd name="T57" fmla="*/ 758 h 813"/>
                <a:gd name="T58" fmla="*/ 157 w 814"/>
                <a:gd name="T59" fmla="*/ 729 h 813"/>
                <a:gd name="T60" fmla="*/ 119 w 814"/>
                <a:gd name="T61" fmla="*/ 695 h 813"/>
                <a:gd name="T62" fmla="*/ 85 w 814"/>
                <a:gd name="T63" fmla="*/ 655 h 813"/>
                <a:gd name="T64" fmla="*/ 56 w 814"/>
                <a:gd name="T65" fmla="*/ 613 h 813"/>
                <a:gd name="T66" fmla="*/ 32 w 814"/>
                <a:gd name="T67" fmla="*/ 566 h 813"/>
                <a:gd name="T68" fmla="*/ 15 w 814"/>
                <a:gd name="T69" fmla="*/ 515 h 813"/>
                <a:gd name="T70" fmla="*/ 4 w 814"/>
                <a:gd name="T71" fmla="*/ 462 h 813"/>
                <a:gd name="T72" fmla="*/ 0 w 814"/>
                <a:gd name="T73" fmla="*/ 407 h 813"/>
                <a:gd name="T74" fmla="*/ 4 w 814"/>
                <a:gd name="T75" fmla="*/ 352 h 813"/>
                <a:gd name="T76" fmla="*/ 15 w 814"/>
                <a:gd name="T77" fmla="*/ 298 h 813"/>
                <a:gd name="T78" fmla="*/ 32 w 814"/>
                <a:gd name="T79" fmla="*/ 249 h 813"/>
                <a:gd name="T80" fmla="*/ 56 w 814"/>
                <a:gd name="T81" fmla="*/ 202 h 813"/>
                <a:gd name="T82" fmla="*/ 85 w 814"/>
                <a:gd name="T83" fmla="*/ 158 h 813"/>
                <a:gd name="T84" fmla="*/ 119 w 814"/>
                <a:gd name="T85" fmla="*/ 119 h 813"/>
                <a:gd name="T86" fmla="*/ 157 w 814"/>
                <a:gd name="T87" fmla="*/ 84 h 813"/>
                <a:gd name="T88" fmla="*/ 201 w 814"/>
                <a:gd name="T89" fmla="*/ 55 h 813"/>
                <a:gd name="T90" fmla="*/ 248 w 814"/>
                <a:gd name="T91" fmla="*/ 31 h 813"/>
                <a:gd name="T92" fmla="*/ 299 w 814"/>
                <a:gd name="T93" fmla="*/ 14 h 813"/>
                <a:gd name="T94" fmla="*/ 352 w 814"/>
                <a:gd name="T95" fmla="*/ 3 h 813"/>
                <a:gd name="T96" fmla="*/ 406 w 814"/>
                <a:gd name="T97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4" h="813">
                  <a:moveTo>
                    <a:pt x="406" y="0"/>
                  </a:moveTo>
                  <a:lnTo>
                    <a:pt x="462" y="3"/>
                  </a:lnTo>
                  <a:lnTo>
                    <a:pt x="515" y="14"/>
                  </a:lnTo>
                  <a:lnTo>
                    <a:pt x="565" y="31"/>
                  </a:lnTo>
                  <a:lnTo>
                    <a:pt x="612" y="55"/>
                  </a:lnTo>
                  <a:lnTo>
                    <a:pt x="655" y="84"/>
                  </a:lnTo>
                  <a:lnTo>
                    <a:pt x="694" y="119"/>
                  </a:lnTo>
                  <a:lnTo>
                    <a:pt x="729" y="158"/>
                  </a:lnTo>
                  <a:lnTo>
                    <a:pt x="758" y="202"/>
                  </a:lnTo>
                  <a:lnTo>
                    <a:pt x="782" y="249"/>
                  </a:lnTo>
                  <a:lnTo>
                    <a:pt x="799" y="298"/>
                  </a:lnTo>
                  <a:lnTo>
                    <a:pt x="810" y="352"/>
                  </a:lnTo>
                  <a:lnTo>
                    <a:pt x="814" y="407"/>
                  </a:lnTo>
                  <a:lnTo>
                    <a:pt x="810" y="462"/>
                  </a:lnTo>
                  <a:lnTo>
                    <a:pt x="799" y="515"/>
                  </a:lnTo>
                  <a:lnTo>
                    <a:pt x="782" y="566"/>
                  </a:lnTo>
                  <a:lnTo>
                    <a:pt x="758" y="613"/>
                  </a:lnTo>
                  <a:lnTo>
                    <a:pt x="729" y="655"/>
                  </a:lnTo>
                  <a:lnTo>
                    <a:pt x="694" y="695"/>
                  </a:lnTo>
                  <a:lnTo>
                    <a:pt x="655" y="729"/>
                  </a:lnTo>
                  <a:lnTo>
                    <a:pt x="612" y="758"/>
                  </a:lnTo>
                  <a:lnTo>
                    <a:pt x="565" y="782"/>
                  </a:lnTo>
                  <a:lnTo>
                    <a:pt x="515" y="799"/>
                  </a:lnTo>
                  <a:lnTo>
                    <a:pt x="462" y="810"/>
                  </a:lnTo>
                  <a:lnTo>
                    <a:pt x="406" y="813"/>
                  </a:lnTo>
                  <a:lnTo>
                    <a:pt x="352" y="810"/>
                  </a:lnTo>
                  <a:lnTo>
                    <a:pt x="299" y="799"/>
                  </a:lnTo>
                  <a:lnTo>
                    <a:pt x="248" y="782"/>
                  </a:lnTo>
                  <a:lnTo>
                    <a:pt x="201" y="758"/>
                  </a:lnTo>
                  <a:lnTo>
                    <a:pt x="157" y="729"/>
                  </a:lnTo>
                  <a:lnTo>
                    <a:pt x="119" y="695"/>
                  </a:lnTo>
                  <a:lnTo>
                    <a:pt x="85" y="655"/>
                  </a:lnTo>
                  <a:lnTo>
                    <a:pt x="56" y="613"/>
                  </a:lnTo>
                  <a:lnTo>
                    <a:pt x="32" y="566"/>
                  </a:lnTo>
                  <a:lnTo>
                    <a:pt x="15" y="515"/>
                  </a:lnTo>
                  <a:lnTo>
                    <a:pt x="4" y="462"/>
                  </a:lnTo>
                  <a:lnTo>
                    <a:pt x="0" y="407"/>
                  </a:lnTo>
                  <a:lnTo>
                    <a:pt x="4" y="352"/>
                  </a:lnTo>
                  <a:lnTo>
                    <a:pt x="15" y="298"/>
                  </a:lnTo>
                  <a:lnTo>
                    <a:pt x="32" y="249"/>
                  </a:lnTo>
                  <a:lnTo>
                    <a:pt x="56" y="202"/>
                  </a:lnTo>
                  <a:lnTo>
                    <a:pt x="85" y="158"/>
                  </a:lnTo>
                  <a:lnTo>
                    <a:pt x="119" y="119"/>
                  </a:lnTo>
                  <a:lnTo>
                    <a:pt x="157" y="84"/>
                  </a:lnTo>
                  <a:lnTo>
                    <a:pt x="201" y="55"/>
                  </a:lnTo>
                  <a:lnTo>
                    <a:pt x="248" y="31"/>
                  </a:lnTo>
                  <a:lnTo>
                    <a:pt x="299" y="14"/>
                  </a:lnTo>
                  <a:lnTo>
                    <a:pt x="352" y="3"/>
                  </a:lnTo>
                  <a:lnTo>
                    <a:pt x="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-13" y="287"/>
              <a:ext cx="526" cy="629"/>
            </a:xfrm>
            <a:custGeom>
              <a:avLst/>
              <a:gdLst>
                <a:gd name="T0" fmla="*/ 1858 w 2633"/>
                <a:gd name="T1" fmla="*/ 956 h 3144"/>
                <a:gd name="T2" fmla="*/ 1861 w 2633"/>
                <a:gd name="T3" fmla="*/ 165 h 3144"/>
                <a:gd name="T4" fmla="*/ 711 w 2633"/>
                <a:gd name="T5" fmla="*/ 477 h 3144"/>
                <a:gd name="T6" fmla="*/ 782 w 2633"/>
                <a:gd name="T7" fmla="*/ 428 h 3144"/>
                <a:gd name="T8" fmla="*/ 869 w 2633"/>
                <a:gd name="T9" fmla="*/ 426 h 3144"/>
                <a:gd name="T10" fmla="*/ 985 w 2633"/>
                <a:gd name="T11" fmla="*/ 470 h 3144"/>
                <a:gd name="T12" fmla="*/ 1095 w 2633"/>
                <a:gd name="T13" fmla="*/ 483 h 3144"/>
                <a:gd name="T14" fmla="*/ 1198 w 2633"/>
                <a:gd name="T15" fmla="*/ 449 h 3144"/>
                <a:gd name="T16" fmla="*/ 1308 w 2633"/>
                <a:gd name="T17" fmla="*/ 373 h 3144"/>
                <a:gd name="T18" fmla="*/ 1443 w 2633"/>
                <a:gd name="T19" fmla="*/ 251 h 3144"/>
                <a:gd name="T20" fmla="*/ 1587 w 2633"/>
                <a:gd name="T21" fmla="*/ 124 h 3144"/>
                <a:gd name="T22" fmla="*/ 1708 w 2633"/>
                <a:gd name="T23" fmla="*/ 62 h 3144"/>
                <a:gd name="T24" fmla="*/ 1859 w 2633"/>
                <a:gd name="T25" fmla="*/ 149 h 3144"/>
                <a:gd name="T26" fmla="*/ 2062 w 2633"/>
                <a:gd name="T27" fmla="*/ 85 h 3144"/>
                <a:gd name="T28" fmla="*/ 2169 w 2633"/>
                <a:gd name="T29" fmla="*/ 147 h 3144"/>
                <a:gd name="T30" fmla="*/ 2279 w 2633"/>
                <a:gd name="T31" fmla="*/ 228 h 3144"/>
                <a:gd name="T32" fmla="*/ 2382 w 2633"/>
                <a:gd name="T33" fmla="*/ 326 h 3144"/>
                <a:gd name="T34" fmla="*/ 2471 w 2633"/>
                <a:gd name="T35" fmla="*/ 447 h 3144"/>
                <a:gd name="T36" fmla="*/ 2545 w 2633"/>
                <a:gd name="T37" fmla="*/ 597 h 3144"/>
                <a:gd name="T38" fmla="*/ 2599 w 2633"/>
                <a:gd name="T39" fmla="*/ 780 h 3144"/>
                <a:gd name="T40" fmla="*/ 2628 w 2633"/>
                <a:gd name="T41" fmla="*/ 1005 h 3144"/>
                <a:gd name="T42" fmla="*/ 2631 w 2633"/>
                <a:gd name="T43" fmla="*/ 1274 h 3144"/>
                <a:gd name="T44" fmla="*/ 2608 w 2633"/>
                <a:gd name="T45" fmla="*/ 1433 h 3144"/>
                <a:gd name="T46" fmla="*/ 2551 w 2633"/>
                <a:gd name="T47" fmla="*/ 1496 h 3144"/>
                <a:gd name="T48" fmla="*/ 2466 w 2633"/>
                <a:gd name="T49" fmla="*/ 1522 h 3144"/>
                <a:gd name="T50" fmla="*/ 2394 w 2633"/>
                <a:gd name="T51" fmla="*/ 1503 h 3144"/>
                <a:gd name="T52" fmla="*/ 2328 w 2633"/>
                <a:gd name="T53" fmla="*/ 1440 h 3144"/>
                <a:gd name="T54" fmla="*/ 2309 w 2633"/>
                <a:gd name="T55" fmla="*/ 1351 h 3144"/>
                <a:gd name="T56" fmla="*/ 2316 w 2633"/>
                <a:gd name="T57" fmla="*/ 1101 h 3144"/>
                <a:gd name="T58" fmla="*/ 2299 w 2633"/>
                <a:gd name="T59" fmla="*/ 901 h 3144"/>
                <a:gd name="T60" fmla="*/ 2276 w 2633"/>
                <a:gd name="T61" fmla="*/ 1300 h 3144"/>
                <a:gd name="T62" fmla="*/ 2253 w 2633"/>
                <a:gd name="T63" fmla="*/ 1418 h 3144"/>
                <a:gd name="T64" fmla="*/ 2234 w 2633"/>
                <a:gd name="T65" fmla="*/ 2991 h 3144"/>
                <a:gd name="T66" fmla="*/ 2194 w 2633"/>
                <a:gd name="T67" fmla="*/ 3078 h 3144"/>
                <a:gd name="T68" fmla="*/ 2116 w 2633"/>
                <a:gd name="T69" fmla="*/ 3132 h 3144"/>
                <a:gd name="T70" fmla="*/ 2018 w 2633"/>
                <a:gd name="T71" fmla="*/ 3140 h 3144"/>
                <a:gd name="T72" fmla="*/ 1931 w 2633"/>
                <a:gd name="T73" fmla="*/ 3101 h 3144"/>
                <a:gd name="T74" fmla="*/ 1876 w 2633"/>
                <a:gd name="T75" fmla="*/ 3022 h 3144"/>
                <a:gd name="T76" fmla="*/ 1864 w 2633"/>
                <a:gd name="T77" fmla="*/ 1659 h 3144"/>
                <a:gd name="T78" fmla="*/ 1838 w 2633"/>
                <a:gd name="T79" fmla="*/ 2958 h 3144"/>
                <a:gd name="T80" fmla="*/ 1812 w 2633"/>
                <a:gd name="T81" fmla="*/ 3051 h 3144"/>
                <a:gd name="T82" fmla="*/ 1744 w 2633"/>
                <a:gd name="T83" fmla="*/ 3119 h 3144"/>
                <a:gd name="T84" fmla="*/ 1650 w 2633"/>
                <a:gd name="T85" fmla="*/ 3144 h 3144"/>
                <a:gd name="T86" fmla="*/ 1556 w 2633"/>
                <a:gd name="T87" fmla="*/ 3119 h 3144"/>
                <a:gd name="T88" fmla="*/ 1489 w 2633"/>
                <a:gd name="T89" fmla="*/ 3051 h 3144"/>
                <a:gd name="T90" fmla="*/ 1464 w 2633"/>
                <a:gd name="T91" fmla="*/ 2958 h 3144"/>
                <a:gd name="T92" fmla="*/ 1453 w 2633"/>
                <a:gd name="T93" fmla="*/ 1381 h 3144"/>
                <a:gd name="T94" fmla="*/ 1443 w 2633"/>
                <a:gd name="T95" fmla="*/ 667 h 3144"/>
                <a:gd name="T96" fmla="*/ 1316 w 2633"/>
                <a:gd name="T97" fmla="*/ 743 h 3144"/>
                <a:gd name="T98" fmla="*/ 1176 w 2633"/>
                <a:gd name="T99" fmla="*/ 789 h 3144"/>
                <a:gd name="T100" fmla="*/ 1027 w 2633"/>
                <a:gd name="T101" fmla="*/ 797 h 3144"/>
                <a:gd name="T102" fmla="*/ 875 w 2633"/>
                <a:gd name="T103" fmla="*/ 766 h 3144"/>
                <a:gd name="T104" fmla="*/ 739 w 2633"/>
                <a:gd name="T105" fmla="*/ 707 h 3144"/>
                <a:gd name="T106" fmla="*/ 685 w 2633"/>
                <a:gd name="T107" fmla="*/ 640 h 3144"/>
                <a:gd name="T108" fmla="*/ 674 w 2633"/>
                <a:gd name="T109" fmla="*/ 555 h 3144"/>
                <a:gd name="T110" fmla="*/ 32 w 2633"/>
                <a:gd name="T111" fmla="*/ 0 h 3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3" h="3144">
                  <a:moveTo>
                    <a:pt x="1858" y="165"/>
                  </a:moveTo>
                  <a:lnTo>
                    <a:pt x="1760" y="821"/>
                  </a:lnTo>
                  <a:lnTo>
                    <a:pt x="1858" y="956"/>
                  </a:lnTo>
                  <a:lnTo>
                    <a:pt x="1861" y="956"/>
                  </a:lnTo>
                  <a:lnTo>
                    <a:pt x="1958" y="821"/>
                  </a:lnTo>
                  <a:lnTo>
                    <a:pt x="1861" y="165"/>
                  </a:lnTo>
                  <a:lnTo>
                    <a:pt x="1858" y="165"/>
                  </a:lnTo>
                  <a:close/>
                  <a:moveTo>
                    <a:pt x="32" y="0"/>
                  </a:moveTo>
                  <a:lnTo>
                    <a:pt x="711" y="477"/>
                  </a:lnTo>
                  <a:lnTo>
                    <a:pt x="732" y="456"/>
                  </a:lnTo>
                  <a:lnTo>
                    <a:pt x="757" y="441"/>
                  </a:lnTo>
                  <a:lnTo>
                    <a:pt x="782" y="428"/>
                  </a:lnTo>
                  <a:lnTo>
                    <a:pt x="811" y="422"/>
                  </a:lnTo>
                  <a:lnTo>
                    <a:pt x="840" y="421"/>
                  </a:lnTo>
                  <a:lnTo>
                    <a:pt x="869" y="426"/>
                  </a:lnTo>
                  <a:lnTo>
                    <a:pt x="898" y="436"/>
                  </a:lnTo>
                  <a:lnTo>
                    <a:pt x="943" y="455"/>
                  </a:lnTo>
                  <a:lnTo>
                    <a:pt x="985" y="470"/>
                  </a:lnTo>
                  <a:lnTo>
                    <a:pt x="1024" y="479"/>
                  </a:lnTo>
                  <a:lnTo>
                    <a:pt x="1060" y="483"/>
                  </a:lnTo>
                  <a:lnTo>
                    <a:pt x="1095" y="483"/>
                  </a:lnTo>
                  <a:lnTo>
                    <a:pt x="1130" y="477"/>
                  </a:lnTo>
                  <a:lnTo>
                    <a:pt x="1164" y="466"/>
                  </a:lnTo>
                  <a:lnTo>
                    <a:pt x="1198" y="449"/>
                  </a:lnTo>
                  <a:lnTo>
                    <a:pt x="1233" y="428"/>
                  </a:lnTo>
                  <a:lnTo>
                    <a:pt x="1269" y="403"/>
                  </a:lnTo>
                  <a:lnTo>
                    <a:pt x="1308" y="373"/>
                  </a:lnTo>
                  <a:lnTo>
                    <a:pt x="1349" y="337"/>
                  </a:lnTo>
                  <a:lnTo>
                    <a:pt x="1395" y="297"/>
                  </a:lnTo>
                  <a:lnTo>
                    <a:pt x="1443" y="251"/>
                  </a:lnTo>
                  <a:lnTo>
                    <a:pt x="1503" y="196"/>
                  </a:lnTo>
                  <a:lnTo>
                    <a:pt x="1567" y="140"/>
                  </a:lnTo>
                  <a:lnTo>
                    <a:pt x="1587" y="124"/>
                  </a:lnTo>
                  <a:lnTo>
                    <a:pt x="1609" y="113"/>
                  </a:lnTo>
                  <a:lnTo>
                    <a:pt x="1657" y="85"/>
                  </a:lnTo>
                  <a:lnTo>
                    <a:pt x="1708" y="62"/>
                  </a:lnTo>
                  <a:lnTo>
                    <a:pt x="1760" y="46"/>
                  </a:lnTo>
                  <a:lnTo>
                    <a:pt x="1761" y="46"/>
                  </a:lnTo>
                  <a:lnTo>
                    <a:pt x="1859" y="149"/>
                  </a:lnTo>
                  <a:lnTo>
                    <a:pt x="1961" y="48"/>
                  </a:lnTo>
                  <a:lnTo>
                    <a:pt x="2013" y="63"/>
                  </a:lnTo>
                  <a:lnTo>
                    <a:pt x="2062" y="85"/>
                  </a:lnTo>
                  <a:lnTo>
                    <a:pt x="2110" y="113"/>
                  </a:lnTo>
                  <a:lnTo>
                    <a:pt x="2130" y="123"/>
                  </a:lnTo>
                  <a:lnTo>
                    <a:pt x="2169" y="147"/>
                  </a:lnTo>
                  <a:lnTo>
                    <a:pt x="2206" y="172"/>
                  </a:lnTo>
                  <a:lnTo>
                    <a:pt x="2243" y="199"/>
                  </a:lnTo>
                  <a:lnTo>
                    <a:pt x="2279" y="228"/>
                  </a:lnTo>
                  <a:lnTo>
                    <a:pt x="2314" y="258"/>
                  </a:lnTo>
                  <a:lnTo>
                    <a:pt x="2349" y="291"/>
                  </a:lnTo>
                  <a:lnTo>
                    <a:pt x="2382" y="326"/>
                  </a:lnTo>
                  <a:lnTo>
                    <a:pt x="2413" y="363"/>
                  </a:lnTo>
                  <a:lnTo>
                    <a:pt x="2443" y="404"/>
                  </a:lnTo>
                  <a:lnTo>
                    <a:pt x="2471" y="447"/>
                  </a:lnTo>
                  <a:lnTo>
                    <a:pt x="2498" y="494"/>
                  </a:lnTo>
                  <a:lnTo>
                    <a:pt x="2523" y="543"/>
                  </a:lnTo>
                  <a:lnTo>
                    <a:pt x="2545" y="597"/>
                  </a:lnTo>
                  <a:lnTo>
                    <a:pt x="2565" y="655"/>
                  </a:lnTo>
                  <a:lnTo>
                    <a:pt x="2584" y="715"/>
                  </a:lnTo>
                  <a:lnTo>
                    <a:pt x="2599" y="780"/>
                  </a:lnTo>
                  <a:lnTo>
                    <a:pt x="2611" y="850"/>
                  </a:lnTo>
                  <a:lnTo>
                    <a:pt x="2621" y="925"/>
                  </a:lnTo>
                  <a:lnTo>
                    <a:pt x="2628" y="1005"/>
                  </a:lnTo>
                  <a:lnTo>
                    <a:pt x="2632" y="1089"/>
                  </a:lnTo>
                  <a:lnTo>
                    <a:pt x="2633" y="1179"/>
                  </a:lnTo>
                  <a:lnTo>
                    <a:pt x="2631" y="1274"/>
                  </a:lnTo>
                  <a:lnTo>
                    <a:pt x="2623" y="1375"/>
                  </a:lnTo>
                  <a:lnTo>
                    <a:pt x="2619" y="1405"/>
                  </a:lnTo>
                  <a:lnTo>
                    <a:pt x="2608" y="1433"/>
                  </a:lnTo>
                  <a:lnTo>
                    <a:pt x="2593" y="1457"/>
                  </a:lnTo>
                  <a:lnTo>
                    <a:pt x="2574" y="1479"/>
                  </a:lnTo>
                  <a:lnTo>
                    <a:pt x="2551" y="1496"/>
                  </a:lnTo>
                  <a:lnTo>
                    <a:pt x="2524" y="1509"/>
                  </a:lnTo>
                  <a:lnTo>
                    <a:pt x="2497" y="1518"/>
                  </a:lnTo>
                  <a:lnTo>
                    <a:pt x="2466" y="1522"/>
                  </a:lnTo>
                  <a:lnTo>
                    <a:pt x="2454" y="1520"/>
                  </a:lnTo>
                  <a:lnTo>
                    <a:pt x="2423" y="1514"/>
                  </a:lnTo>
                  <a:lnTo>
                    <a:pt x="2394" y="1503"/>
                  </a:lnTo>
                  <a:lnTo>
                    <a:pt x="2368" y="1486"/>
                  </a:lnTo>
                  <a:lnTo>
                    <a:pt x="2347" y="1466"/>
                  </a:lnTo>
                  <a:lnTo>
                    <a:pt x="2328" y="1440"/>
                  </a:lnTo>
                  <a:lnTo>
                    <a:pt x="2316" y="1413"/>
                  </a:lnTo>
                  <a:lnTo>
                    <a:pt x="2309" y="1382"/>
                  </a:lnTo>
                  <a:lnTo>
                    <a:pt x="2309" y="1351"/>
                  </a:lnTo>
                  <a:lnTo>
                    <a:pt x="2314" y="1262"/>
                  </a:lnTo>
                  <a:lnTo>
                    <a:pt x="2318" y="1178"/>
                  </a:lnTo>
                  <a:lnTo>
                    <a:pt x="2316" y="1101"/>
                  </a:lnTo>
                  <a:lnTo>
                    <a:pt x="2314" y="1029"/>
                  </a:lnTo>
                  <a:lnTo>
                    <a:pt x="2308" y="963"/>
                  </a:lnTo>
                  <a:lnTo>
                    <a:pt x="2299" y="901"/>
                  </a:lnTo>
                  <a:lnTo>
                    <a:pt x="2290" y="844"/>
                  </a:lnTo>
                  <a:lnTo>
                    <a:pt x="2276" y="792"/>
                  </a:lnTo>
                  <a:lnTo>
                    <a:pt x="2276" y="1300"/>
                  </a:lnTo>
                  <a:lnTo>
                    <a:pt x="2274" y="1341"/>
                  </a:lnTo>
                  <a:lnTo>
                    <a:pt x="2267" y="1380"/>
                  </a:lnTo>
                  <a:lnTo>
                    <a:pt x="2253" y="1418"/>
                  </a:lnTo>
                  <a:lnTo>
                    <a:pt x="2238" y="1453"/>
                  </a:lnTo>
                  <a:lnTo>
                    <a:pt x="2238" y="2958"/>
                  </a:lnTo>
                  <a:lnTo>
                    <a:pt x="2234" y="2991"/>
                  </a:lnTo>
                  <a:lnTo>
                    <a:pt x="2226" y="3022"/>
                  </a:lnTo>
                  <a:lnTo>
                    <a:pt x="2212" y="3051"/>
                  </a:lnTo>
                  <a:lnTo>
                    <a:pt x="2194" y="3078"/>
                  </a:lnTo>
                  <a:lnTo>
                    <a:pt x="2171" y="3101"/>
                  </a:lnTo>
                  <a:lnTo>
                    <a:pt x="2145" y="3119"/>
                  </a:lnTo>
                  <a:lnTo>
                    <a:pt x="2116" y="3132"/>
                  </a:lnTo>
                  <a:lnTo>
                    <a:pt x="2084" y="3140"/>
                  </a:lnTo>
                  <a:lnTo>
                    <a:pt x="2050" y="3144"/>
                  </a:lnTo>
                  <a:lnTo>
                    <a:pt x="2018" y="3140"/>
                  </a:lnTo>
                  <a:lnTo>
                    <a:pt x="1985" y="3132"/>
                  </a:lnTo>
                  <a:lnTo>
                    <a:pt x="1956" y="3119"/>
                  </a:lnTo>
                  <a:lnTo>
                    <a:pt x="1931" y="3101"/>
                  </a:lnTo>
                  <a:lnTo>
                    <a:pt x="1908" y="3078"/>
                  </a:lnTo>
                  <a:lnTo>
                    <a:pt x="1890" y="3051"/>
                  </a:lnTo>
                  <a:lnTo>
                    <a:pt x="1876" y="3022"/>
                  </a:lnTo>
                  <a:lnTo>
                    <a:pt x="1867" y="2991"/>
                  </a:lnTo>
                  <a:lnTo>
                    <a:pt x="1864" y="2958"/>
                  </a:lnTo>
                  <a:lnTo>
                    <a:pt x="1864" y="1659"/>
                  </a:lnTo>
                  <a:lnTo>
                    <a:pt x="1859" y="1659"/>
                  </a:lnTo>
                  <a:lnTo>
                    <a:pt x="1838" y="1658"/>
                  </a:lnTo>
                  <a:lnTo>
                    <a:pt x="1838" y="2958"/>
                  </a:lnTo>
                  <a:lnTo>
                    <a:pt x="1834" y="2991"/>
                  </a:lnTo>
                  <a:lnTo>
                    <a:pt x="1825" y="3022"/>
                  </a:lnTo>
                  <a:lnTo>
                    <a:pt x="1812" y="3051"/>
                  </a:lnTo>
                  <a:lnTo>
                    <a:pt x="1794" y="3078"/>
                  </a:lnTo>
                  <a:lnTo>
                    <a:pt x="1771" y="3101"/>
                  </a:lnTo>
                  <a:lnTo>
                    <a:pt x="1744" y="3119"/>
                  </a:lnTo>
                  <a:lnTo>
                    <a:pt x="1715" y="3132"/>
                  </a:lnTo>
                  <a:lnTo>
                    <a:pt x="1684" y="3140"/>
                  </a:lnTo>
                  <a:lnTo>
                    <a:pt x="1650" y="3144"/>
                  </a:lnTo>
                  <a:lnTo>
                    <a:pt x="1618" y="3140"/>
                  </a:lnTo>
                  <a:lnTo>
                    <a:pt x="1585" y="3132"/>
                  </a:lnTo>
                  <a:lnTo>
                    <a:pt x="1556" y="3119"/>
                  </a:lnTo>
                  <a:lnTo>
                    <a:pt x="1530" y="3101"/>
                  </a:lnTo>
                  <a:lnTo>
                    <a:pt x="1507" y="3078"/>
                  </a:lnTo>
                  <a:lnTo>
                    <a:pt x="1489" y="3051"/>
                  </a:lnTo>
                  <a:lnTo>
                    <a:pt x="1476" y="3022"/>
                  </a:lnTo>
                  <a:lnTo>
                    <a:pt x="1466" y="2991"/>
                  </a:lnTo>
                  <a:lnTo>
                    <a:pt x="1464" y="2958"/>
                  </a:lnTo>
                  <a:lnTo>
                    <a:pt x="1464" y="1444"/>
                  </a:lnTo>
                  <a:lnTo>
                    <a:pt x="1465" y="1419"/>
                  </a:lnTo>
                  <a:lnTo>
                    <a:pt x="1453" y="1381"/>
                  </a:lnTo>
                  <a:lnTo>
                    <a:pt x="1446" y="1341"/>
                  </a:lnTo>
                  <a:lnTo>
                    <a:pt x="1443" y="1300"/>
                  </a:lnTo>
                  <a:lnTo>
                    <a:pt x="1443" y="667"/>
                  </a:lnTo>
                  <a:lnTo>
                    <a:pt x="1402" y="694"/>
                  </a:lnTo>
                  <a:lnTo>
                    <a:pt x="1360" y="720"/>
                  </a:lnTo>
                  <a:lnTo>
                    <a:pt x="1316" y="743"/>
                  </a:lnTo>
                  <a:lnTo>
                    <a:pt x="1272" y="762"/>
                  </a:lnTo>
                  <a:lnTo>
                    <a:pt x="1226" y="778"/>
                  </a:lnTo>
                  <a:lnTo>
                    <a:pt x="1176" y="789"/>
                  </a:lnTo>
                  <a:lnTo>
                    <a:pt x="1127" y="797"/>
                  </a:lnTo>
                  <a:lnTo>
                    <a:pt x="1073" y="800"/>
                  </a:lnTo>
                  <a:lnTo>
                    <a:pt x="1027" y="797"/>
                  </a:lnTo>
                  <a:lnTo>
                    <a:pt x="978" y="791"/>
                  </a:lnTo>
                  <a:lnTo>
                    <a:pt x="928" y="782"/>
                  </a:lnTo>
                  <a:lnTo>
                    <a:pt x="875" y="766"/>
                  </a:lnTo>
                  <a:lnTo>
                    <a:pt x="821" y="746"/>
                  </a:lnTo>
                  <a:lnTo>
                    <a:pt x="764" y="722"/>
                  </a:lnTo>
                  <a:lnTo>
                    <a:pt x="739" y="707"/>
                  </a:lnTo>
                  <a:lnTo>
                    <a:pt x="716" y="687"/>
                  </a:lnTo>
                  <a:lnTo>
                    <a:pt x="699" y="665"/>
                  </a:lnTo>
                  <a:lnTo>
                    <a:pt x="685" y="640"/>
                  </a:lnTo>
                  <a:lnTo>
                    <a:pt x="677" y="612"/>
                  </a:lnTo>
                  <a:lnTo>
                    <a:pt x="673" y="584"/>
                  </a:lnTo>
                  <a:lnTo>
                    <a:pt x="674" y="555"/>
                  </a:lnTo>
                  <a:lnTo>
                    <a:pt x="682" y="526"/>
                  </a:lnTo>
                  <a:lnTo>
                    <a:pt x="0" y="48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pic>
        <p:nvPicPr>
          <p:cNvPr id="4098" name="Picture 2" descr="Image result for law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95" y="2351965"/>
            <a:ext cx="410620" cy="41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2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4" grpId="0" animBg="1"/>
    </p:bldLst>
  </p:timing>
</p:sld>
</file>

<file path=ppt/theme/theme1.xml><?xml version="1.0" encoding="utf-8"?>
<a:theme xmlns:a="http://schemas.openxmlformats.org/drawingml/2006/main" name="HSE-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SE-theme" id="{04A7B553-E2CC-4238-9049-2E53B17F13FC}" vid="{E5AE2F8E-0592-4F73-BE6A-3AC22020F3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HSE-theme</Template>
  <TotalTime>14062</TotalTime>
  <Words>3840</Words>
  <Application>Microsoft Macintosh PowerPoint</Application>
  <PresentationFormat>Widescreen</PresentationFormat>
  <Paragraphs>1031</Paragraphs>
  <Slides>46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Arial</vt:lpstr>
      <vt:lpstr>Calibri</vt:lpstr>
      <vt:lpstr>Cambria Math</vt:lpstr>
      <vt:lpstr>Optima</vt:lpstr>
      <vt:lpstr>QkhsjkPhdpsgHtrwkwKxfqhjBrbdbjWvplktAdvP4C4E51</vt:lpstr>
      <vt:lpstr>Times New Roman</vt:lpstr>
      <vt:lpstr>TkfhjqLsvblfMnvmdjVhlqmtTgnpwnSwgxftAdvP6975</vt:lpstr>
      <vt:lpstr>VqmjvrJbxncvLkwfdfBxstwvYcqyjxTjdhfrAdvP696A</vt:lpstr>
      <vt:lpstr>Wingdings</vt:lpstr>
      <vt:lpstr>Wingdings 2</vt:lpstr>
      <vt:lpstr>HSE-theme</vt:lpstr>
      <vt:lpstr>PowerPoint Presentation</vt:lpstr>
      <vt:lpstr>Performance Based Safety Design and results on Cryogenic hazards</vt:lpstr>
      <vt:lpstr>PowerPoint Presentation</vt:lpstr>
      <vt:lpstr>Introduction</vt:lpstr>
      <vt:lpstr>Introduction</vt:lpstr>
      <vt:lpstr>Performance Based Design</vt:lpstr>
      <vt:lpstr>Performance Based Design</vt:lpstr>
      <vt:lpstr>PowerPoint Presentation</vt:lpstr>
      <vt:lpstr>Performance Based Design</vt:lpstr>
      <vt:lpstr>Safety Objectives – FCC Study</vt:lpstr>
      <vt:lpstr>Safety Objectives – FCC Study</vt:lpstr>
      <vt:lpstr>Safety Objectives – FCC Study</vt:lpstr>
      <vt:lpstr>Performance Based Design</vt:lpstr>
      <vt:lpstr>Performance criteria</vt:lpstr>
      <vt:lpstr>Performance Based Design</vt:lpstr>
      <vt:lpstr>Performance Based Design</vt:lpstr>
      <vt:lpstr>Trial Design</vt:lpstr>
      <vt:lpstr>Performance Based Design</vt:lpstr>
      <vt:lpstr>Evaluation</vt:lpstr>
      <vt:lpstr>Performance Based Design</vt:lpstr>
      <vt:lpstr>Cryogenic Safety studies – FCC-hh</vt:lpstr>
      <vt:lpstr>Input Data</vt:lpstr>
      <vt:lpstr>Input Data</vt:lpstr>
      <vt:lpstr>Input Data</vt:lpstr>
      <vt:lpstr>Release scenarios</vt:lpstr>
      <vt:lpstr>Accidental scenarios</vt:lpstr>
      <vt:lpstr>Evaluation of the Trial Design</vt:lpstr>
      <vt:lpstr>Cryo1: 1 kg/s ; 5 m from release point</vt:lpstr>
      <vt:lpstr>Cryo2: 1 kg/s ; 5 m from release point; extraction ON</vt:lpstr>
      <vt:lpstr>Cryo4: 0.3 kg/s ; 150 m from release point</vt:lpstr>
      <vt:lpstr>Cryo4: 0.3 kg/s ; 150 m from release point</vt:lpstr>
      <vt:lpstr>Evaluation of Trial design - FCC</vt:lpstr>
      <vt:lpstr>Evaluation of Trial design - FCC</vt:lpstr>
      <vt:lpstr>Evaluation of Trial design - FCC</vt:lpstr>
      <vt:lpstr>Conclusions</vt:lpstr>
      <vt:lpstr>PowerPoint Presentation</vt:lpstr>
      <vt:lpstr>PowerPoint Presentation</vt:lpstr>
      <vt:lpstr>Spare slides</vt:lpstr>
      <vt:lpstr>Evacuation distance in road tunnels</vt:lpstr>
      <vt:lpstr>Case study: Quantitative deterministic evaluation</vt:lpstr>
      <vt:lpstr>Case study: Probabilistic evaluation</vt:lpstr>
      <vt:lpstr>Case study: Probabilistic evaluation. Risk matrix (adapted from SFPE guide)</vt:lpstr>
      <vt:lpstr>Case study: Probabilistic evaluation. </vt:lpstr>
      <vt:lpstr>Case study: fire in the arc of a generic accelerator tunnel during a long shutdown. Full probabilistic evaluation. </vt:lpstr>
      <vt:lpstr>Cryo3: 1 kg/s ; 200 m from release point</vt:lpstr>
      <vt:lpstr>Cryo6: : 32 kg/s during operation</vt:lpstr>
    </vt:vector>
  </TitlesOfParts>
  <Company>CERN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Andre Henriques</cp:lastModifiedBy>
  <cp:revision>359</cp:revision>
  <cp:lastPrinted>2017-06-26T09:57:52Z</cp:lastPrinted>
  <dcterms:created xsi:type="dcterms:W3CDTF">2016-06-08T08:25:38Z</dcterms:created>
  <dcterms:modified xsi:type="dcterms:W3CDTF">2018-04-11T14:31:30Z</dcterms:modified>
</cp:coreProperties>
</file>