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7" r:id="rId8"/>
    <p:sldId id="263" r:id="rId9"/>
    <p:sldId id="266" r:id="rId10"/>
    <p:sldId id="268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12"/>
    <p:restoredTop sz="94643"/>
  </p:normalViewPr>
  <p:slideViewPr>
    <p:cSldViewPr snapToGrid="0" snapToObjects="1">
      <p:cViewPr varScale="1">
        <p:scale>
          <a:sx n="92" d="100"/>
          <a:sy n="92" d="100"/>
        </p:scale>
        <p:origin x="17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36B66-7BF2-504A-AFD3-1B02CB4C80E0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E435C-95D0-5943-8B7B-61446666D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83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349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56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25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560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39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9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15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151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540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265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4B4D0-225B-0C49-A51D-8F10FFB11E2E}" type="datetimeFigureOut">
              <a:rPr lang="en-GB" smtClean="0"/>
              <a:t>10/04/2018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FF713-B6D0-5F49-9BF5-12DC99F0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22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4" Type="http://schemas.openxmlformats.org/officeDocument/2006/relationships/image" Target="../media/image20.tiff"/><Relationship Id="rId5" Type="http://schemas.openxmlformats.org/officeDocument/2006/relationships/image" Target="../media/image21.tiff"/><Relationship Id="rId6" Type="http://schemas.openxmlformats.org/officeDocument/2006/relationships/image" Target="../media/image17.tiff"/><Relationship Id="rId7" Type="http://schemas.openxmlformats.org/officeDocument/2006/relationships/image" Target="../media/image22.tiff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Relationship Id="rId3" Type="http://schemas.openxmlformats.org/officeDocument/2006/relationships/image" Target="../media/image13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5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10052"/>
            <a:ext cx="9144000" cy="2387600"/>
          </a:xfrm>
        </p:spPr>
        <p:txBody>
          <a:bodyPr/>
          <a:lstStyle/>
          <a:p>
            <a:r>
              <a:rPr lang="en-US" b="1" dirty="0"/>
              <a:t>Collimation </a:t>
            </a:r>
            <a:r>
              <a:rPr lang="en-US" b="1" dirty="0" smtClean="0"/>
              <a:t>Efficiency </a:t>
            </a:r>
            <a:r>
              <a:rPr lang="en-US" b="1" dirty="0"/>
              <a:t>with I</a:t>
            </a:r>
            <a:r>
              <a:rPr lang="en-US" b="1" dirty="0" smtClean="0"/>
              <a:t>mperfections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68261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 smtClean="0"/>
              <a:t>M. Serluca</a:t>
            </a:r>
            <a:r>
              <a:rPr lang="en-GB" baseline="30000" dirty="0" smtClean="0"/>
              <a:t>1</a:t>
            </a:r>
            <a:r>
              <a:rPr lang="en-GB" dirty="0" smtClean="0"/>
              <a:t>, R. Bruce</a:t>
            </a:r>
            <a:r>
              <a:rPr lang="en-GB" baseline="30000" dirty="0" smtClean="0"/>
              <a:t>2</a:t>
            </a:r>
            <a:r>
              <a:rPr lang="en-GB" dirty="0" smtClean="0"/>
              <a:t>, G. Lamanna</a:t>
            </a:r>
            <a:r>
              <a:rPr lang="en-GB" baseline="30000" dirty="0" smtClean="0"/>
              <a:t>1</a:t>
            </a:r>
            <a:r>
              <a:rPr lang="en-GB" dirty="0" smtClean="0"/>
              <a:t>, J. Molson</a:t>
            </a:r>
            <a:r>
              <a:rPr lang="en-GB" baseline="30000" dirty="0" smtClean="0"/>
              <a:t>2</a:t>
            </a:r>
            <a:r>
              <a:rPr lang="en-GB" dirty="0" smtClean="0"/>
              <a:t>, S. Redaelli</a:t>
            </a:r>
            <a:r>
              <a:rPr lang="en-GB" baseline="30000" dirty="0" smtClean="0"/>
              <a:t>2</a:t>
            </a:r>
            <a:endParaRPr lang="en-GB" dirty="0" smtClean="0"/>
          </a:p>
          <a:p>
            <a:endParaRPr lang="en-GB" dirty="0"/>
          </a:p>
          <a:p>
            <a:r>
              <a:rPr lang="en-GB" sz="1800" i="1" dirty="0" smtClean="0"/>
              <a:t>1: LAPP-IN2P3-CNRS, </a:t>
            </a:r>
            <a:r>
              <a:rPr lang="en-GB" sz="1800" i="1" dirty="0" err="1" smtClean="0"/>
              <a:t>Université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Savoie</a:t>
            </a:r>
            <a:r>
              <a:rPr lang="en-GB" sz="1800" i="1" dirty="0" smtClean="0"/>
              <a:t> Mont Blanc, Annecy, France</a:t>
            </a:r>
          </a:p>
          <a:p>
            <a:r>
              <a:rPr lang="en-GB" sz="1800" i="1" dirty="0" smtClean="0"/>
              <a:t>2: CERN, Geneva, Switzerland</a:t>
            </a:r>
            <a:endParaRPr lang="en-GB" sz="18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11562"/>
            <a:ext cx="1331268" cy="13312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95804"/>
            <a:ext cx="2870200" cy="14363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3861" y="6450568"/>
            <a:ext cx="636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10/04/2018 FCC week Conference 2018, Amsterdam, Netherlands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111562"/>
            <a:ext cx="2908300" cy="1287961"/>
          </a:xfrm>
          <a:prstGeom prst="rect">
            <a:avLst/>
          </a:prstGeom>
        </p:spPr>
      </p:pic>
      <p:pic>
        <p:nvPicPr>
          <p:cNvPr id="12" name="Picture 19" descr="IN2P3Filaire-Q_SignV copi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3546" y="6131567"/>
            <a:ext cx="1108908" cy="61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5587" y="6343217"/>
            <a:ext cx="926413" cy="388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6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052" y="19660"/>
            <a:ext cx="11900452" cy="1325563"/>
          </a:xfrm>
        </p:spPr>
        <p:txBody>
          <a:bodyPr/>
          <a:lstStyle/>
          <a:p>
            <a:pPr algn="ctr"/>
            <a:r>
              <a:rPr lang="en-GB" dirty="0" smtClean="0"/>
              <a:t>Influence of imperfections on cold losses locations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29862" y="1204085"/>
            <a:ext cx="49179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>
                <a:solidFill>
                  <a:schemeClr val="accent1"/>
                </a:solidFill>
              </a:rPr>
              <a:t>S</a:t>
            </a:r>
            <a:r>
              <a:rPr lang="en-GB" sz="1600" dirty="0" smtClean="0">
                <a:solidFill>
                  <a:schemeClr val="accent1"/>
                </a:solidFill>
              </a:rPr>
              <a:t>tacked histogram of cold losses  with all </a:t>
            </a:r>
            <a:r>
              <a:rPr lang="en-GB" sz="1600" smtClean="0">
                <a:solidFill>
                  <a:schemeClr val="accent1"/>
                </a:solidFill>
              </a:rPr>
              <a:t>imperfections:  </a:t>
            </a:r>
            <a:r>
              <a:rPr lang="en-GB" sz="1600" dirty="0" smtClean="0">
                <a:solidFill>
                  <a:schemeClr val="accent1"/>
                </a:solidFill>
              </a:rPr>
              <a:t>zoom of the peak areas with 0.1 m </a:t>
            </a:r>
            <a:r>
              <a:rPr lang="en-GB" sz="1600" smtClean="0">
                <a:solidFill>
                  <a:schemeClr val="accent1"/>
                </a:solidFill>
              </a:rPr>
              <a:t>bin width</a:t>
            </a:r>
            <a:endParaRPr lang="en-GB" sz="1600" dirty="0" smtClean="0"/>
          </a:p>
          <a:p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838" y="4568840"/>
            <a:ext cx="2914601" cy="1968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453" y="4568840"/>
            <a:ext cx="2941489" cy="20560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997" y="4582613"/>
            <a:ext cx="3036690" cy="197346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0793" y="4656893"/>
            <a:ext cx="2808090" cy="1824905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062031" y="6535211"/>
            <a:ext cx="2281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26701.1 m (MQI.4RD)</a:t>
            </a:r>
            <a:endParaRPr lang="en-GB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878448" y="5029981"/>
            <a:ext cx="242454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6836065" y="4939030"/>
            <a:ext cx="242454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7824" y="1321892"/>
            <a:ext cx="3582465" cy="2385817"/>
          </a:xfrm>
          <a:prstGeom prst="rect">
            <a:avLst/>
          </a:prstGeom>
        </p:spPr>
      </p:pic>
      <p:cxnSp>
        <p:nvCxnSpPr>
          <p:cNvPr id="54" name="Straight Arrow Connector 53"/>
          <p:cNvCxnSpPr/>
          <p:nvPr/>
        </p:nvCxnSpPr>
        <p:spPr>
          <a:xfrm flipV="1">
            <a:off x="9794869" y="5103957"/>
            <a:ext cx="2328594" cy="718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211899" y="4660649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60 m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7175877" y="4624958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0 m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11151872" y="472665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  <a:r>
              <a:rPr lang="en-GB" dirty="0" smtClean="0"/>
              <a:t>0 m</a:t>
            </a:r>
            <a:endParaRPr lang="en-GB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990456" y="5055203"/>
            <a:ext cx="242454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052317" y="468587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m</a:t>
            </a:r>
            <a:endParaRPr lang="en-GB" dirty="0"/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7425873" y="3394364"/>
            <a:ext cx="188444" cy="1174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5684567" y="3148768"/>
            <a:ext cx="1865051" cy="140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2420568" y="3218249"/>
            <a:ext cx="4578692" cy="1406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587989" y="2308316"/>
            <a:ext cx="6206511" cy="1945897"/>
            <a:chOff x="88900" y="4013199"/>
            <a:chExt cx="6516069" cy="1945897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900" y="4013199"/>
              <a:ext cx="2994268" cy="1945897"/>
            </a:xfrm>
            <a:prstGeom prst="rect">
              <a:avLst/>
            </a:prstGeom>
          </p:spPr>
        </p:pic>
        <p:cxnSp>
          <p:nvCxnSpPr>
            <p:cNvPr id="73" name="Straight Arrow Connector 72"/>
            <p:cNvCxnSpPr/>
            <p:nvPr/>
          </p:nvCxnSpPr>
          <p:spPr>
            <a:xfrm flipH="1" flipV="1">
              <a:off x="3113462" y="4401380"/>
              <a:ext cx="3491507" cy="114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Arrow Connector 73"/>
          <p:cNvCxnSpPr/>
          <p:nvPr/>
        </p:nvCxnSpPr>
        <p:spPr>
          <a:xfrm>
            <a:off x="8469586" y="3148768"/>
            <a:ext cx="1832900" cy="1508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029319" y="2811477"/>
            <a:ext cx="228752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304650" y="240120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60 m</a:t>
            </a:r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1913119" y="4112708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s</a:t>
            </a:r>
            <a:r>
              <a:rPr lang="en-GB" sz="1000" b="1" dirty="0" smtClean="0"/>
              <a:t> (m)</a:t>
            </a:r>
            <a:endParaRPr lang="en-GB" sz="1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302486" y="1589337"/>
            <a:ext cx="12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</a:t>
            </a:r>
            <a:r>
              <a:rPr lang="en-GB" sz="1600" dirty="0" smtClean="0"/>
              <a:t>eed number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688" y="1951885"/>
            <a:ext cx="1725168" cy="633984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1870723" y="6438087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s</a:t>
            </a:r>
            <a:r>
              <a:rPr lang="en-GB" sz="1000" b="1" dirty="0" smtClean="0"/>
              <a:t> (m)</a:t>
            </a:r>
            <a:endParaRPr lang="en-GB" sz="1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4920250" y="6358687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s</a:t>
            </a:r>
            <a:r>
              <a:rPr lang="en-GB" sz="1000" b="1" dirty="0" smtClean="0"/>
              <a:t> (m)</a:t>
            </a:r>
            <a:endParaRPr lang="en-GB" sz="1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7937185" y="6438087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s</a:t>
            </a:r>
            <a:r>
              <a:rPr lang="en-GB" sz="1000" b="1" dirty="0" smtClean="0"/>
              <a:t> (m)</a:t>
            </a:r>
            <a:endParaRPr lang="en-GB" sz="1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10835810" y="6412100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s</a:t>
            </a:r>
            <a:r>
              <a:rPr lang="en-GB" sz="1000" b="1" dirty="0" smtClean="0"/>
              <a:t> (m)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41450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0213"/>
            <a:ext cx="10515600" cy="1325563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347788"/>
            <a:ext cx="9461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Presented horizontal </a:t>
            </a:r>
            <a:r>
              <a:rPr lang="en-GB" dirty="0"/>
              <a:t>collimation performance of FCC-</a:t>
            </a:r>
            <a:r>
              <a:rPr lang="en-GB" dirty="0" err="1"/>
              <a:t>hh</a:t>
            </a:r>
            <a:r>
              <a:rPr lang="en-GB" dirty="0"/>
              <a:t> with </a:t>
            </a:r>
            <a:r>
              <a:rPr lang="en-GB" dirty="0" smtClean="0"/>
              <a:t>imperfections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Collimator hierarchy is preserved for all imperfections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Imperfections increase by a factor 6 the global cold losses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Cold Losses are mostly located in </a:t>
            </a:r>
            <a:r>
              <a:rPr lang="en-GB" dirty="0" smtClean="0"/>
              <a:t>A, </a:t>
            </a:r>
            <a:r>
              <a:rPr lang="en-GB" smtClean="0"/>
              <a:t>B </a:t>
            </a:r>
            <a:r>
              <a:rPr lang="en-GB" smtClean="0"/>
              <a:t>and </a:t>
            </a:r>
            <a:r>
              <a:rPr lang="en-GB" smtClean="0"/>
              <a:t>dump </a:t>
            </a:r>
            <a:r>
              <a:rPr lang="en-GB" smtClean="0"/>
              <a:t>areas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Most affected element of cold losses is </a:t>
            </a:r>
            <a:r>
              <a:rPr lang="en-GB" dirty="0" smtClean="0"/>
              <a:t>MQI.4RD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Complete the loss map studies with all possible imperfections (optics and aperture errors)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Vertical loss map with imperfections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C</a:t>
            </a:r>
            <a:r>
              <a:rPr lang="en-GB" dirty="0" smtClean="0"/>
              <a:t>ollimation performance with imperfections and new jaw-coating materials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Impact of new collimator geometries on loss map with imperfections (e.g. 30 cm collimator)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Study the asymmetry of impacts for left-right jaw with all imperfections as input for energy deposition </a:t>
            </a:r>
            <a:r>
              <a:rPr lang="en-GB" dirty="0" smtClean="0"/>
              <a:t>studies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0857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Future works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984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 smtClean="0"/>
              <a:t>Outline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3200" dirty="0" smtClean="0"/>
              <a:t>FCC-</a:t>
            </a:r>
            <a:r>
              <a:rPr lang="en-GB" sz="3200" dirty="0" err="1" smtClean="0"/>
              <a:t>hh</a:t>
            </a:r>
            <a:r>
              <a:rPr lang="en-GB" sz="3200" dirty="0" smtClean="0"/>
              <a:t> layout and main parameters</a:t>
            </a:r>
          </a:p>
          <a:p>
            <a:pPr>
              <a:lnSpc>
                <a:spcPct val="120000"/>
              </a:lnSpc>
            </a:pPr>
            <a:r>
              <a:rPr lang="en-GB" sz="3200" dirty="0" smtClean="0"/>
              <a:t>Collimator and optics imperfections</a:t>
            </a:r>
          </a:p>
          <a:p>
            <a:pPr>
              <a:lnSpc>
                <a:spcPct val="120000"/>
              </a:lnSpc>
            </a:pPr>
            <a:r>
              <a:rPr lang="en-GB" sz="3200" dirty="0"/>
              <a:t>Collimator gaps and simulation </a:t>
            </a:r>
            <a:r>
              <a:rPr lang="en-GB" sz="3200" dirty="0" smtClean="0"/>
              <a:t>setup</a:t>
            </a:r>
          </a:p>
          <a:p>
            <a:pPr>
              <a:lnSpc>
                <a:spcPct val="120000"/>
              </a:lnSpc>
            </a:pPr>
            <a:r>
              <a:rPr lang="en-GB" sz="3200" dirty="0" smtClean="0"/>
              <a:t>Loss map with and without imperfections</a:t>
            </a:r>
          </a:p>
          <a:p>
            <a:pPr>
              <a:lnSpc>
                <a:spcPct val="120000"/>
              </a:lnSpc>
            </a:pPr>
            <a:r>
              <a:rPr lang="en-GB" sz="3200" dirty="0"/>
              <a:t>Influence of imperfections </a:t>
            </a:r>
            <a:r>
              <a:rPr lang="en-GB" sz="3200" dirty="0" smtClean="0"/>
              <a:t>on losses</a:t>
            </a:r>
          </a:p>
          <a:p>
            <a:pPr>
              <a:lnSpc>
                <a:spcPct val="120000"/>
              </a:lnSpc>
            </a:pPr>
            <a:r>
              <a:rPr lang="en-GB" sz="3200" dirty="0"/>
              <a:t>Influence of imperfections on </a:t>
            </a:r>
            <a:r>
              <a:rPr lang="en-GB" sz="3200" dirty="0" smtClean="0"/>
              <a:t>cold losses locations</a:t>
            </a:r>
          </a:p>
          <a:p>
            <a:pPr>
              <a:lnSpc>
                <a:spcPct val="120000"/>
              </a:lnSpc>
            </a:pPr>
            <a:r>
              <a:rPr lang="en-GB" sz="3200" dirty="0" smtClean="0"/>
              <a:t>Conclusions and outlook for future studies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5575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1498583"/>
            <a:ext cx="32816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/>
              <a:t>FCC layout V9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Length = 97749 m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Top Energy = 50 </a:t>
            </a:r>
            <a:r>
              <a:rPr lang="en-GB" dirty="0" err="1" smtClean="0"/>
              <a:t>TeV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Protons per bunch = 10</a:t>
            </a:r>
            <a:r>
              <a:rPr lang="en-GB" baseline="30000" dirty="0" smtClean="0"/>
              <a:t>11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# of bunches  (25 ns) = 10400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Stored Energy = 8.4 GJ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286" y="4115774"/>
            <a:ext cx="9250017" cy="27750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5387" y="6271159"/>
            <a:ext cx="7229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        B                               D                                 F         G      H                                 J                                L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4236641"/>
            <a:ext cx="30189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/>
              <a:t>FCC optics 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 err="1" smtClean="0"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GB" sz="2400" baseline="-25000" dirty="0" err="1" smtClean="0">
                <a:ea typeface="Symbol" charset="2"/>
                <a:cs typeface="Symbol" charset="2"/>
              </a:rPr>
              <a:t>n</a:t>
            </a:r>
            <a:r>
              <a:rPr lang="en-GB" sz="2400" dirty="0" smtClean="0">
                <a:ea typeface="Symbol" charset="2"/>
                <a:cs typeface="Symbol" charset="2"/>
              </a:rPr>
              <a:t> </a:t>
            </a:r>
            <a:r>
              <a:rPr lang="en-GB" dirty="0" smtClean="0"/>
              <a:t>(H and V)  = 2 mm </a:t>
            </a:r>
            <a:r>
              <a:rPr lang="en-GB" dirty="0" err="1" smtClean="0"/>
              <a:t>mrad</a:t>
            </a:r>
            <a:endParaRPr lang="en-GB" dirty="0" smtClean="0">
              <a:latin typeface="Symbol" charset="2"/>
              <a:ea typeface="Symbol" charset="2"/>
              <a:cs typeface="Symbol" charset="2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dirty="0" smtClean="0"/>
              <a:t>* (A and G) = </a:t>
            </a:r>
            <a:r>
              <a:rPr lang="en-GB" dirty="0" smtClean="0">
                <a:solidFill>
                  <a:srgbClr val="FF0000"/>
                </a:solidFill>
              </a:rPr>
              <a:t>15 cm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dirty="0"/>
              <a:t>* </a:t>
            </a:r>
            <a:r>
              <a:rPr lang="en-GB" dirty="0" smtClean="0"/>
              <a:t>(L </a:t>
            </a:r>
            <a:r>
              <a:rPr lang="en-GB" dirty="0"/>
              <a:t>and </a:t>
            </a:r>
            <a:r>
              <a:rPr lang="en-GB" dirty="0" smtClean="0"/>
              <a:t>B) </a:t>
            </a:r>
            <a:r>
              <a:rPr lang="en-GB" dirty="0"/>
              <a:t>= </a:t>
            </a:r>
            <a:r>
              <a:rPr lang="en-GB" dirty="0" smtClean="0"/>
              <a:t>3 m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cs-CZ" dirty="0" err="1"/>
              <a:t>Q</a:t>
            </a:r>
            <a:r>
              <a:rPr lang="cs-CZ" baseline="-25000" dirty="0" err="1"/>
              <a:t>x</a:t>
            </a:r>
            <a:r>
              <a:rPr lang="cs-CZ" dirty="0"/>
              <a:t>/</a:t>
            </a:r>
            <a:r>
              <a:rPr lang="cs-CZ" dirty="0" err="1"/>
              <a:t>Q</a:t>
            </a:r>
            <a:r>
              <a:rPr lang="cs-CZ" baseline="-25000" dirty="0" err="1"/>
              <a:t>y</a:t>
            </a:r>
            <a:r>
              <a:rPr lang="cs-CZ" dirty="0"/>
              <a:t> </a:t>
            </a:r>
            <a:r>
              <a:rPr lang="cs-CZ" dirty="0" smtClean="0"/>
              <a:t>= 111.31</a:t>
            </a:r>
            <a:r>
              <a:rPr lang="cs-CZ" dirty="0"/>
              <a:t>/ </a:t>
            </a:r>
            <a:r>
              <a:rPr lang="cs-CZ" dirty="0" smtClean="0"/>
              <a:t>109.32</a:t>
            </a:r>
            <a:endParaRPr lang="cs-CZ" dirty="0"/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4" y="710252"/>
            <a:ext cx="3667907" cy="3515655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838200" y="-11174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FCC layout and main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88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5786"/>
            <a:ext cx="12192000" cy="1325563"/>
          </a:xfrm>
        </p:spPr>
        <p:txBody>
          <a:bodyPr/>
          <a:lstStyle/>
          <a:p>
            <a:pPr algn="ctr"/>
            <a:r>
              <a:rPr lang="en-GB" dirty="0" smtClean="0"/>
              <a:t>Collimator and optics imperfections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86293" y="1923496"/>
            <a:ext cx="53574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OFFSET</a:t>
            </a:r>
            <a:r>
              <a:rPr lang="en-GB" dirty="0" smtClean="0"/>
              <a:t>: </a:t>
            </a:r>
            <a:r>
              <a:rPr lang="en-GB" dirty="0" err="1" smtClean="0"/>
              <a:t>rms</a:t>
            </a:r>
            <a:r>
              <a:rPr lang="en-GB" dirty="0" smtClean="0"/>
              <a:t> error offsets of the collimator </a:t>
            </a:r>
            <a:r>
              <a:rPr lang="en-GB" dirty="0" err="1" smtClean="0"/>
              <a:t>centers</a:t>
            </a:r>
            <a:r>
              <a:rPr lang="en-GB" dirty="0" smtClean="0"/>
              <a:t>  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TILT</a:t>
            </a:r>
            <a:r>
              <a:rPr lang="en-GB" dirty="0" smtClean="0"/>
              <a:t>: tilt angle of the collimator with respect to the beam axis 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FLATNESS: </a:t>
            </a:r>
            <a:r>
              <a:rPr lang="en-GB" dirty="0"/>
              <a:t>imperfections of jaw flatness are </a:t>
            </a:r>
            <a:r>
              <a:rPr lang="en-GB" dirty="0" smtClean="0"/>
              <a:t>modelled </a:t>
            </a:r>
            <a:r>
              <a:rPr lang="en-GB" dirty="0"/>
              <a:t>with a parabolic fit of the collimator </a:t>
            </a:r>
            <a:r>
              <a:rPr lang="en-GB" dirty="0" smtClean="0"/>
              <a:t>jaw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GAP</a:t>
            </a:r>
            <a:r>
              <a:rPr lang="en-GB" dirty="0" smtClean="0"/>
              <a:t>: </a:t>
            </a:r>
            <a:r>
              <a:rPr lang="en-GB" dirty="0"/>
              <a:t>RMS errors on the size of the collimator gap with respect to its ideal </a:t>
            </a:r>
            <a:r>
              <a:rPr lang="en-GB" dirty="0" smtClean="0"/>
              <a:t>value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b="1" dirty="0"/>
              <a:t>MAGNETIC AND </a:t>
            </a:r>
            <a:r>
              <a:rPr lang="en-GB" b="1" dirty="0" smtClean="0"/>
              <a:t>MISALIGNEMENT</a:t>
            </a:r>
            <a:r>
              <a:rPr lang="en-GB" dirty="0" smtClean="0"/>
              <a:t>:  </a:t>
            </a:r>
            <a:r>
              <a:rPr lang="en-GB" dirty="0"/>
              <a:t>Phase advance and dispersion errors can only be simulated by adding magnetic errors and misalignments in the MAD-X </a:t>
            </a:r>
            <a:r>
              <a:rPr lang="en-GB" dirty="0" smtClean="0"/>
              <a:t>lattice 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APERTURE</a:t>
            </a:r>
            <a:r>
              <a:rPr lang="en-GB" dirty="0" smtClean="0"/>
              <a:t>: </a:t>
            </a:r>
            <a:r>
              <a:rPr lang="en-GB" dirty="0"/>
              <a:t>Aperture of magnets could be misaligned. Design tolerances can be used to set random errors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6798488" y="1313707"/>
            <a:ext cx="4783908" cy="2556871"/>
            <a:chOff x="2278800" y="3332351"/>
            <a:chExt cx="7375352" cy="30551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530428" y="4799095"/>
              <a:ext cx="7063409" cy="12119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530428" y="4016835"/>
              <a:ext cx="6973505" cy="36296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530428" y="5492353"/>
              <a:ext cx="6973505" cy="10532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3675021" y="3332351"/>
              <a:ext cx="1728664" cy="720779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ideal </a:t>
              </a:r>
              <a:endParaRPr lang="en-GB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690289" y="5487304"/>
              <a:ext cx="1728664" cy="720779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ideal </a:t>
              </a:r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 rot="696237">
              <a:off x="6335045" y="5666769"/>
              <a:ext cx="1728664" cy="720779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negative tilt</a:t>
              </a:r>
              <a:endParaRPr lang="en-GB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5174329" y="4078785"/>
              <a:ext cx="0" cy="72120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926649" y="4212202"/>
              <a:ext cx="1255941" cy="367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accent1"/>
                  </a:solidFill>
                </a:rPr>
                <a:t>Half Gap</a:t>
              </a:r>
              <a:endParaRPr lang="en-GB" sz="1400" dirty="0">
                <a:solidFill>
                  <a:schemeClr val="accent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3480015" y="5033459"/>
              <a:ext cx="2616789" cy="5049"/>
            </a:xfrm>
            <a:prstGeom prst="line">
              <a:avLst/>
            </a:prstGeom>
            <a:ln w="15875">
              <a:solidFill>
                <a:srgbClr val="FF0000"/>
              </a:solidFill>
              <a:prstDash val="dash"/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782436" y="4478818"/>
              <a:ext cx="3871716" cy="330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Ideal beam orbit = geometric </a:t>
              </a:r>
              <a:r>
                <a:rPr lang="en-GB" sz="1200" b="1" dirty="0" err="1" smtClean="0"/>
                <a:t>center</a:t>
              </a:r>
              <a:r>
                <a:rPr lang="en-GB" sz="1200" b="1" dirty="0" smtClean="0"/>
                <a:t> </a:t>
              </a:r>
              <a:endParaRPr lang="en-GB" sz="1200" b="1" dirty="0"/>
            </a:p>
          </p:txBody>
        </p:sp>
        <p:sp>
          <p:nvSpPr>
            <p:cNvPr id="33" name="Arc 32"/>
            <p:cNvSpPr/>
            <p:nvPr/>
          </p:nvSpPr>
          <p:spPr>
            <a:xfrm rot="2485934">
              <a:off x="7531234" y="3672885"/>
              <a:ext cx="468094" cy="446430"/>
            </a:xfrm>
            <a:prstGeom prst="arc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68730" y="3669301"/>
              <a:ext cx="293635" cy="35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latin typeface="Symbol" charset="2"/>
                  <a:ea typeface="Symbol" charset="2"/>
                  <a:cs typeface="Symbol" charset="2"/>
                </a:rPr>
                <a:t>q</a:t>
              </a:r>
              <a:endParaRPr lang="en-GB" dirty="0">
                <a:latin typeface="Symbol" charset="2"/>
                <a:ea typeface="Symbol" charset="2"/>
                <a:cs typeface="Symbol" charset="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flipH="1">
              <a:off x="2278800" y="4855669"/>
              <a:ext cx="1396221" cy="551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</a:rPr>
                <a:t>Offset of </a:t>
              </a:r>
            </a:p>
            <a:p>
              <a:r>
                <a:rPr lang="en-GB" sz="1200" b="1" dirty="0" smtClean="0">
                  <a:solidFill>
                    <a:srgbClr val="FF0000"/>
                  </a:solidFill>
                </a:rPr>
                <a:t>gap centre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3675021" y="4770342"/>
              <a:ext cx="0" cy="268167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6201570" y="4313595"/>
            <a:ext cx="6024415" cy="2124522"/>
            <a:chOff x="766411" y="3451291"/>
            <a:chExt cx="10450130" cy="3205306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137818" y="6644478"/>
              <a:ext cx="7063409" cy="12119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5781719" y="5924168"/>
              <a:ext cx="0" cy="72120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389826" y="6222014"/>
              <a:ext cx="4356559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Ideal beam orbit = geometric centre </a:t>
              </a:r>
              <a:endParaRPr lang="en-GB" sz="1200" b="1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3986694" y="3946589"/>
              <a:ext cx="4107765" cy="1693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322357" y="3451291"/>
              <a:ext cx="857927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 = 1 m</a:t>
              </a:r>
              <a:endParaRPr lang="en-GB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66411" y="4326582"/>
              <a:ext cx="3518475" cy="111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In </a:t>
              </a:r>
              <a:r>
                <a:rPr lang="en-GB" sz="1400" dirty="0" err="1" smtClean="0"/>
                <a:t>SixTrack</a:t>
              </a:r>
              <a:r>
                <a:rPr lang="en-GB" sz="1400" dirty="0"/>
                <a:t> </a:t>
              </a:r>
              <a:r>
                <a:rPr lang="en-GB" sz="1400" dirty="0" smtClean="0"/>
                <a:t>outward flatness deformation modelled with 4 slices</a:t>
              </a:r>
              <a:endParaRPr lang="en-GB" sz="14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86694" y="4042780"/>
              <a:ext cx="4174435" cy="1800413"/>
            </a:xfrm>
            <a:prstGeom prst="rect">
              <a:avLst/>
            </a:prstGeom>
            <a:solidFill>
              <a:schemeClr val="tx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3137818" y="5841378"/>
              <a:ext cx="6973505" cy="33541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489443" y="6138275"/>
              <a:ext cx="1254614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Half Gap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13199" y="4735206"/>
              <a:ext cx="4147930" cy="1139713"/>
            </a:xfrm>
            <a:custGeom>
              <a:avLst/>
              <a:gdLst>
                <a:gd name="connsiteX0" fmla="*/ 0 w 4147930"/>
                <a:gd name="connsiteY0" fmla="*/ 1113208 h 1139713"/>
                <a:gd name="connsiteX1" fmla="*/ 2107095 w 4147930"/>
                <a:gd name="connsiteY1" fmla="*/ 26 h 1139713"/>
                <a:gd name="connsiteX2" fmla="*/ 4147930 w 4147930"/>
                <a:gd name="connsiteY2" fmla="*/ 1139713 h 113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47930" h="1139713">
                  <a:moveTo>
                    <a:pt x="0" y="1113208"/>
                  </a:moveTo>
                  <a:cubicBezTo>
                    <a:pt x="707886" y="554408"/>
                    <a:pt x="1415773" y="-4392"/>
                    <a:pt x="2107095" y="26"/>
                  </a:cubicBezTo>
                  <a:cubicBezTo>
                    <a:pt x="2798417" y="4443"/>
                    <a:pt x="3823252" y="934304"/>
                    <a:pt x="4147930" y="1139713"/>
                  </a:cubicBezTo>
                </a:path>
              </a:pathLst>
            </a:cu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986694" y="4759764"/>
              <a:ext cx="4166172" cy="1139687"/>
              <a:chOff x="5802242" y="4479235"/>
              <a:chExt cx="4166172" cy="1139687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flipV="1">
                <a:off x="5802242" y="4905311"/>
                <a:ext cx="993914" cy="706280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6796156" y="4479235"/>
                <a:ext cx="1139686" cy="416583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7935842" y="4500402"/>
                <a:ext cx="1048967" cy="431347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8977618" y="4919301"/>
                <a:ext cx="990796" cy="699621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8312304" y="3640356"/>
              <a:ext cx="12220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2</a:t>
              </a:r>
              <a:r>
                <a:rPr lang="en-GB" baseline="30000" dirty="0" smtClean="0">
                  <a:solidFill>
                    <a:srgbClr val="FF0000"/>
                  </a:solidFill>
                </a:rPr>
                <a:t>nd</a:t>
              </a:r>
              <a:r>
                <a:rPr lang="en-GB" dirty="0" smtClean="0">
                  <a:solidFill>
                    <a:srgbClr val="FF0000"/>
                  </a:solidFill>
                </a:rPr>
                <a:t> degree </a:t>
              </a:r>
            </a:p>
            <a:p>
              <a:r>
                <a:rPr lang="en-GB" dirty="0" smtClean="0">
                  <a:solidFill>
                    <a:srgbClr val="FF0000"/>
                  </a:solidFill>
                </a:rPr>
                <a:t>polynomial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8577705" y="4849720"/>
              <a:ext cx="1809" cy="1062324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8627564" y="5065353"/>
              <a:ext cx="2588977" cy="789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Max </a:t>
              </a:r>
              <a:r>
                <a:rPr lang="en-GB" sz="1400" smtClean="0"/>
                <a:t>deformation </a:t>
              </a:r>
            </a:p>
            <a:p>
              <a:r>
                <a:rPr lang="en-GB" sz="1400" dirty="0" smtClean="0"/>
                <a:t>100 </a:t>
              </a:r>
              <a:r>
                <a:rPr lang="en-GB" sz="1400" dirty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GB" sz="1400" dirty="0"/>
                <a:t>m</a:t>
              </a:r>
              <a:r>
                <a:rPr lang="en-GB" sz="1400" dirty="0" smtClean="0"/>
                <a:t> </a:t>
              </a:r>
              <a:endParaRPr lang="en-GB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965150" y="4070790"/>
              <a:ext cx="1742224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</a:rPr>
                <a:t>(not to scale</a:t>
              </a:r>
              <a:r>
                <a:rPr lang="en-GB" sz="1200" dirty="0" smtClean="0">
                  <a:solidFill>
                    <a:schemeClr val="bg1"/>
                  </a:solidFill>
                </a:rPr>
                <a:t>)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0222" y="882250"/>
            <a:ext cx="5745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error model is introduced in </a:t>
            </a:r>
            <a:r>
              <a:rPr lang="en-GB" dirty="0" err="1"/>
              <a:t>SixTrack</a:t>
            </a:r>
            <a:r>
              <a:rPr lang="en-GB" dirty="0" smtClean="0"/>
              <a:t> following the procedure and experimental data used for LHC [*]: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0304" y="1403422"/>
            <a:ext cx="3285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 </a:t>
            </a:r>
            <a:r>
              <a:rPr lang="en-GB" sz="1600" dirty="0" err="1" smtClean="0"/>
              <a:t>C.Bracco</a:t>
            </a:r>
            <a:r>
              <a:rPr lang="en-GB" sz="1600" dirty="0" smtClean="0"/>
              <a:t>, </a:t>
            </a:r>
            <a:r>
              <a:rPr lang="en-GB" sz="1600" dirty="0"/>
              <a:t>PhD Thesis: EPFL_TH4271</a:t>
            </a:r>
          </a:p>
        </p:txBody>
      </p:sp>
      <p:sp>
        <p:nvSpPr>
          <p:cNvPr id="51" name="Rectangle 50"/>
          <p:cNvSpPr/>
          <p:nvPr/>
        </p:nvSpPr>
        <p:spPr>
          <a:xfrm rot="20848738">
            <a:off x="9427668" y="1172152"/>
            <a:ext cx="1121271" cy="60321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positive tilt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758672" y="6091036"/>
            <a:ext cx="49426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Imperfection 5 and 6 are not currently considered.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82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86267"/>
            <a:ext cx="12192000" cy="1325563"/>
          </a:xfrm>
        </p:spPr>
        <p:txBody>
          <a:bodyPr/>
          <a:lstStyle/>
          <a:p>
            <a:pPr algn="ctr"/>
            <a:r>
              <a:rPr lang="en-GB" dirty="0" smtClean="0"/>
              <a:t>Collimator gaps and simulation setup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494520" y="6390217"/>
            <a:ext cx="940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Taking into account all seeds and imperfections a total of 8 10</a:t>
            </a:r>
            <a:r>
              <a:rPr lang="en-GB" b="1" baseline="30000" dirty="0" smtClean="0"/>
              <a:t>9</a:t>
            </a:r>
            <a:r>
              <a:rPr lang="en-GB" b="1" dirty="0" smtClean="0"/>
              <a:t> protons tracked for 200-500 turns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4050" y="2501649"/>
            <a:ext cx="110838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Simulation parameters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Horizontal loss map at top energy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Mode: collision cross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N(protons) = 100M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Turns = 200-500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Bin width = 10 cm</a:t>
            </a:r>
          </a:p>
          <a:p>
            <a:endParaRPr lang="en-GB" dirty="0"/>
          </a:p>
          <a:p>
            <a:r>
              <a:rPr lang="en-GB" b="1" dirty="0"/>
              <a:t>Imperfections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Offset </a:t>
            </a:r>
            <a:r>
              <a:rPr lang="en-GB" dirty="0"/>
              <a:t>error:  100 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dirty="0"/>
              <a:t>m </a:t>
            </a:r>
            <a:r>
              <a:rPr lang="en-GB" dirty="0" err="1"/>
              <a:t>rms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Tilt error</a:t>
            </a:r>
            <a:r>
              <a:rPr lang="en-US" dirty="0"/>
              <a:t>: </a:t>
            </a:r>
            <a:r>
              <a:rPr lang="en-GB" dirty="0"/>
              <a:t>200 </a:t>
            </a:r>
            <a:r>
              <a:rPr lang="en-GB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dirty="0" err="1"/>
              <a:t>rad</a:t>
            </a:r>
            <a:r>
              <a:rPr lang="en-GB" dirty="0"/>
              <a:t> </a:t>
            </a:r>
            <a:r>
              <a:rPr lang="en-GB" dirty="0" err="1"/>
              <a:t>rms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Gap error: 0.17 </a:t>
            </a:r>
            <a:r>
              <a:rPr lang="en-GB" dirty="0" smtClean="0">
                <a:latin typeface="Symbol" charset="2"/>
                <a:ea typeface="Symbol" charset="2"/>
                <a:cs typeface="Symbol" charset="2"/>
              </a:rPr>
              <a:t>s (</a:t>
            </a:r>
            <a:r>
              <a:rPr lang="en-GB" dirty="0"/>
              <a:t>Assuming a beta beating of </a:t>
            </a:r>
            <a:r>
              <a:rPr lang="en-GB" dirty="0" smtClean="0"/>
              <a:t>4%</a:t>
            </a:r>
            <a:r>
              <a:rPr lang="en-GB" dirty="0" smtClean="0">
                <a:latin typeface="Symbol" charset="2"/>
                <a:ea typeface="Symbol" charset="2"/>
                <a:cs typeface="Symbol" charset="2"/>
              </a:rPr>
              <a:t>)</a:t>
            </a:r>
            <a:endParaRPr lang="en-GB" dirty="0">
              <a:latin typeface="Symbol" charset="2"/>
              <a:ea typeface="Symbol" charset="2"/>
              <a:cs typeface="Symbol" charset="2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Flatness error: inward </a:t>
            </a:r>
            <a:r>
              <a:rPr lang="en-GB" dirty="0" smtClean="0"/>
              <a:t>fixed max deformation of 60/100 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dirty="0"/>
              <a:t>m (0.6/1 m coll. length) applied to </a:t>
            </a:r>
            <a:r>
              <a:rPr lang="en-GB" dirty="0" err="1"/>
              <a:t>betatron</a:t>
            </a:r>
            <a:r>
              <a:rPr lang="en-GB" dirty="0"/>
              <a:t> </a:t>
            </a:r>
            <a:r>
              <a:rPr lang="en-GB" dirty="0" smtClean="0"/>
              <a:t>collimators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Studied cases: ideal (no imperfection), offset, </a:t>
            </a:r>
            <a:r>
              <a:rPr lang="en-GB" dirty="0" err="1" smtClean="0"/>
              <a:t>offset+tilt</a:t>
            </a:r>
            <a:r>
              <a:rPr lang="en-GB" dirty="0" smtClean="0"/>
              <a:t>, </a:t>
            </a:r>
            <a:r>
              <a:rPr lang="en-GB" dirty="0" err="1" smtClean="0"/>
              <a:t>offset+tilt+gap</a:t>
            </a:r>
            <a:r>
              <a:rPr lang="en-GB" dirty="0" smtClean="0"/>
              <a:t> and </a:t>
            </a:r>
            <a:r>
              <a:rPr lang="en-GB" dirty="0" err="1" smtClean="0"/>
              <a:t>offset+tilt+gap+flatness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N(IMPERFECTION SEEDS) = </a:t>
            </a:r>
            <a:r>
              <a:rPr lang="en-GB" dirty="0" smtClean="0"/>
              <a:t>20</a:t>
            </a:r>
            <a:endParaRPr lang="en-GB" dirty="0"/>
          </a:p>
          <a:p>
            <a:endParaRPr lang="en-GB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715651"/>
              </p:ext>
            </p:extLst>
          </p:nvPr>
        </p:nvGraphicFramePr>
        <p:xfrm>
          <a:off x="6400940" y="2427449"/>
          <a:ext cx="5046132" cy="2327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533"/>
                <a:gridCol w="1261533"/>
                <a:gridCol w="1371601"/>
                <a:gridCol w="1151465"/>
              </a:tblGrid>
              <a:tr h="47283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N-SIGMA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LENGTH (M)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MATERIAL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TCSG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TCLA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INER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32022" y="4754481"/>
            <a:ext cx="2783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Betatron</a:t>
            </a:r>
            <a:r>
              <a:rPr lang="en-GB" dirty="0" smtClean="0"/>
              <a:t> collimator settings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4050" y="1139296"/>
            <a:ext cx="5846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Annular beam halo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Horizontal beam halo generated at primary collimator with 0.0015 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GB" dirty="0"/>
              <a:t> impact parameter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Gaussian vertical distribution cut at 3 </a:t>
            </a:r>
            <a:r>
              <a:rPr lang="en-GB" dirty="0" smtClean="0">
                <a:latin typeface="Symbol" charset="2"/>
                <a:ea typeface="Symbol" charset="2"/>
                <a:cs typeface="Symbol" charset="2"/>
              </a:rPr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-265642"/>
            <a:ext cx="12153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Loss Map with and without imperfections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01" y="890347"/>
            <a:ext cx="10608299" cy="32199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01" y="3763589"/>
            <a:ext cx="10510498" cy="315056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850098" y="1156906"/>
            <a:ext cx="1122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Ideal case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9747377" y="3998104"/>
            <a:ext cx="122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Worst case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75186" y="736458"/>
            <a:ext cx="9854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             B                                           D                                          F         G      H                                                     J                                             L 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0071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485" y="-225284"/>
            <a:ext cx="10920384" cy="1325563"/>
          </a:xfrm>
        </p:spPr>
        <p:txBody>
          <a:bodyPr/>
          <a:lstStyle/>
          <a:p>
            <a:r>
              <a:rPr lang="en-GB" dirty="0" smtClean="0"/>
              <a:t>Influence of imperfections on collimator losses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6330" y="1364120"/>
            <a:ext cx="644234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accent1"/>
                </a:solidFill>
              </a:rPr>
              <a:t>Losses ratio of </a:t>
            </a:r>
            <a:r>
              <a:rPr lang="en-GB" dirty="0" err="1" smtClean="0">
                <a:solidFill>
                  <a:schemeClr val="accent1"/>
                </a:solidFill>
              </a:rPr>
              <a:t>betatron</a:t>
            </a:r>
            <a:r>
              <a:rPr lang="en-GB" dirty="0" smtClean="0">
                <a:solidFill>
                  <a:schemeClr val="accent1"/>
                </a:solidFill>
              </a:rPr>
              <a:t> cleaning insertion with respect to TCP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Each point is an average over the 20 seeds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Hierarchy preserved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Slight losses increase in TCLA, TCSG and DS collimators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56623" y="4079701"/>
            <a:ext cx="61767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accent1"/>
                </a:solidFill>
              </a:rPr>
              <a:t>Losses ratio of tertiaries around detectors with respect to TCP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Similar scaling for all collimators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Highest </a:t>
            </a:r>
            <a:r>
              <a:rPr lang="en-GB" dirty="0"/>
              <a:t>losses around A and B insertions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Factor 4 increase with all imperfections with respect to the ideal case</a:t>
            </a:r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672" y="965201"/>
            <a:ext cx="4462413" cy="272114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671" y="3880944"/>
            <a:ext cx="4558197" cy="272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9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30" y="-236375"/>
            <a:ext cx="11199322" cy="1325563"/>
          </a:xfrm>
        </p:spPr>
        <p:txBody>
          <a:bodyPr/>
          <a:lstStyle/>
          <a:p>
            <a:r>
              <a:rPr lang="en-GB" dirty="0" smtClean="0"/>
              <a:t>Influence of imperfections on cold-warm losses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6330" y="1089188"/>
            <a:ext cx="5769593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accent1"/>
                </a:solidFill>
              </a:rPr>
              <a:t>Global inefficiency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Warm losses with imperfections are within the error bars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Cold losses with tilts increase by a factor 4 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Cold losses with all imperfection increase by a factor 6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96330" y="3759200"/>
            <a:ext cx="56533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accent1"/>
                </a:solidFill>
              </a:rPr>
              <a:t>Highest cold inefficiency along the ring  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Tilt and offset do not affect the highest cold peak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smtClean="0"/>
              <a:t>Mean value of the highest cold loss with all imperfections increases by a factor 2 with respect to the ideal case </a:t>
            </a:r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308" y="3738602"/>
            <a:ext cx="4799415" cy="29008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4308" y="858103"/>
            <a:ext cx="4765789" cy="288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0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91" y="33179"/>
            <a:ext cx="11900452" cy="1325563"/>
          </a:xfrm>
        </p:spPr>
        <p:txBody>
          <a:bodyPr/>
          <a:lstStyle/>
          <a:p>
            <a:pPr algn="ctr"/>
            <a:r>
              <a:rPr lang="en-GB" dirty="0" smtClean="0"/>
              <a:t>Influence of imperfections on cold losses locations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863" y="1430648"/>
            <a:ext cx="3441863" cy="23410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891" y="1411060"/>
            <a:ext cx="4642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600" dirty="0" smtClean="0">
                <a:solidFill>
                  <a:schemeClr val="accent1"/>
                </a:solidFill>
              </a:rPr>
              <a:t>Stacked histograms of cold losses with 1 km bin width</a:t>
            </a:r>
            <a:endParaRPr lang="en-GB" sz="1600" dirty="0" smtClean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sz="1600" dirty="0" smtClean="0"/>
              <a:t>Cold losses longitudinal locations are similar       for all imperfections 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sz="1600" dirty="0" smtClean="0"/>
              <a:t>Main locations are around the A and B detectors,       and in the dump area (D)</a:t>
            </a:r>
          </a:p>
          <a:p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021" y="1423686"/>
            <a:ext cx="3540432" cy="23578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504" y="4201075"/>
            <a:ext cx="5383367" cy="24018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02220" y="6244743"/>
            <a:ext cx="12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</a:t>
            </a:r>
            <a:r>
              <a:rPr lang="en-GB" sz="1600" dirty="0" smtClean="0"/>
              <a:t>eed number</a:t>
            </a:r>
            <a:endParaRPr lang="en-GB" sz="1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4021" y="4211334"/>
            <a:ext cx="3582465" cy="238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08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14774</TotalTime>
  <Words>903</Words>
  <Application>Microsoft Macintosh PowerPoint</Application>
  <PresentationFormat>Widescreen</PresentationFormat>
  <Paragraphs>156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Symbol</vt:lpstr>
      <vt:lpstr>Arial</vt:lpstr>
      <vt:lpstr>Office Theme</vt:lpstr>
      <vt:lpstr>Collimation Efficiency with Imperfections</vt:lpstr>
      <vt:lpstr>Outline</vt:lpstr>
      <vt:lpstr>PowerPoint Presentation</vt:lpstr>
      <vt:lpstr>Collimator and optics imperfections</vt:lpstr>
      <vt:lpstr>Collimator gaps and simulation setup</vt:lpstr>
      <vt:lpstr>PowerPoint Presentation</vt:lpstr>
      <vt:lpstr>Influence of imperfections on collimator losses</vt:lpstr>
      <vt:lpstr>Influence of imperfections on cold-warm losses</vt:lpstr>
      <vt:lpstr>Influence of imperfections on cold losses locations</vt:lpstr>
      <vt:lpstr>Influence of imperfections on cold losses locations</vt:lpstr>
      <vt:lpstr>Conclusions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Collimation efficiency with imperfections</dc:title>
  <dc:creator>Microsoft Office User</dc:creator>
  <cp:lastModifiedBy>Microsoft Office User</cp:lastModifiedBy>
  <cp:revision>163</cp:revision>
  <cp:lastPrinted>2018-04-10T00:56:04Z</cp:lastPrinted>
  <dcterms:created xsi:type="dcterms:W3CDTF">2018-03-29T15:05:31Z</dcterms:created>
  <dcterms:modified xsi:type="dcterms:W3CDTF">2018-04-10T00:56:08Z</dcterms:modified>
</cp:coreProperties>
</file>