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8" r:id="rId2"/>
    <p:sldMasterId id="2147483670" r:id="rId3"/>
  </p:sldMasterIdLst>
  <p:notesMasterIdLst>
    <p:notesMasterId r:id="rId27"/>
  </p:notesMasterIdLst>
  <p:handoutMasterIdLst>
    <p:handoutMasterId r:id="rId28"/>
  </p:handoutMasterIdLst>
  <p:sldIdLst>
    <p:sldId id="309" r:id="rId4"/>
    <p:sldId id="341" r:id="rId5"/>
    <p:sldId id="268" r:id="rId6"/>
    <p:sldId id="302" r:id="rId7"/>
    <p:sldId id="325" r:id="rId8"/>
    <p:sldId id="324" r:id="rId9"/>
    <p:sldId id="329" r:id="rId10"/>
    <p:sldId id="330" r:id="rId11"/>
    <p:sldId id="338" r:id="rId12"/>
    <p:sldId id="339" r:id="rId13"/>
    <p:sldId id="340" r:id="rId14"/>
    <p:sldId id="331" r:id="rId15"/>
    <p:sldId id="332" r:id="rId16"/>
    <p:sldId id="333" r:id="rId17"/>
    <p:sldId id="334" r:id="rId18"/>
    <p:sldId id="335" r:id="rId19"/>
    <p:sldId id="336" r:id="rId20"/>
    <p:sldId id="337" r:id="rId21"/>
    <p:sldId id="320" r:id="rId22"/>
    <p:sldId id="328" r:id="rId23"/>
    <p:sldId id="326" r:id="rId24"/>
    <p:sldId id="308" r:id="rId25"/>
    <p:sldId id="269" r:id="rId26"/>
  </p:sldIdLst>
  <p:sldSz cx="12192000" cy="6858000"/>
  <p:notesSz cx="6797675" cy="9926638"/>
  <p:defaultTex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2479" userDrawn="1">
          <p15:clr>
            <a:srgbClr val="A4A3A4"/>
          </p15:clr>
        </p15:guide>
        <p15:guide id="4" pos="5201" userDrawn="1">
          <p15:clr>
            <a:srgbClr val="A4A3A4"/>
          </p15:clr>
        </p15:guide>
        <p15:guide id="5" pos="393" userDrawn="1">
          <p15:clr>
            <a:srgbClr val="A4A3A4"/>
          </p15:clr>
        </p15:guide>
        <p15:guide id="6" pos="7287" userDrawn="1">
          <p15:clr>
            <a:srgbClr val="A4A3A4"/>
          </p15:clr>
        </p15:guide>
        <p15:guide id="7" orient="horz" pos="1113" userDrawn="1">
          <p15:clr>
            <a:srgbClr val="A4A3A4"/>
          </p15:clr>
        </p15:guide>
        <p15:guide id="8" orient="horz" pos="379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CFCF"/>
    <a:srgbClr val="009A82"/>
    <a:srgbClr val="92929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032" autoAdjust="0"/>
    <p:restoredTop sz="91020" autoAdjust="0"/>
  </p:normalViewPr>
  <p:slideViewPr>
    <p:cSldViewPr showGuides="1">
      <p:cViewPr varScale="1">
        <p:scale>
          <a:sx n="75" d="100"/>
          <a:sy n="75" d="100"/>
        </p:scale>
        <p:origin x="43" y="62"/>
      </p:cViewPr>
      <p:guideLst>
        <p:guide orient="horz" pos="2160"/>
        <p:guide pos="3840"/>
        <p:guide pos="2479"/>
        <p:guide pos="5201"/>
        <p:guide pos="393"/>
        <p:guide pos="7287"/>
        <p:guide orient="horz" pos="1113"/>
        <p:guide orient="horz" pos="379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FFF87675-FCD1-4AE4-962F-B9956318A7C6}" type="datetimeFigureOut">
              <a:rPr lang="de-DE" smtClean="0"/>
              <a:t>09.04.2018</a:t>
            </a:fld>
            <a:endParaRPr lang="de-DE"/>
          </a:p>
        </p:txBody>
      </p:sp>
      <p:sp>
        <p:nvSpPr>
          <p:cNvPr id="4" name="Fußzeilenplatzhalter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79B1055A-BDB1-4E79-BA56-F9BC6E88237E}" type="slidenum">
              <a:rPr lang="de-DE" smtClean="0"/>
              <a:t>‹Nr.›</a:t>
            </a:fld>
            <a:endParaRPr lang="de-DE"/>
          </a:p>
        </p:txBody>
      </p:sp>
    </p:spTree>
    <p:extLst>
      <p:ext uri="{BB962C8B-B14F-4D97-AF65-F5344CB8AC3E}">
        <p14:creationId xmlns:p14="http://schemas.microsoft.com/office/powerpoint/2010/main" val="4685224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0385608E-1523-4053-B5CA-D39788C0A8B6}" type="datetimeFigureOut">
              <a:rPr lang="de-DE" smtClean="0"/>
              <a:t>09.04.2018</a:t>
            </a:fld>
            <a:endParaRPr lang="de-DE"/>
          </a:p>
        </p:txBody>
      </p:sp>
      <p:sp>
        <p:nvSpPr>
          <p:cNvPr id="4" name="Folienbildplatzhalt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DD8D5744-61E8-458D-AA77-DE692E090F54}" type="slidenum">
              <a:rPr lang="de-DE" smtClean="0"/>
              <a:t>‹Nr.›</a:t>
            </a:fld>
            <a:endParaRPr lang="de-DE"/>
          </a:p>
        </p:txBody>
      </p:sp>
    </p:spTree>
    <p:extLst>
      <p:ext uri="{BB962C8B-B14F-4D97-AF65-F5344CB8AC3E}">
        <p14:creationId xmlns:p14="http://schemas.microsoft.com/office/powerpoint/2010/main" val="2060428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buFont typeface="Wingdings" panose="05000000000000000000" pitchFamily="2" charset="2"/>
              <a:buChar char="Ø"/>
            </a:pPr>
            <a:r>
              <a:rPr lang="en-GB" dirty="0" smtClean="0"/>
              <a:t>With regard to the available resources and considering the fact that the dimensions of the FCC are 4 times higher than those of the LHC (regarding length of tunnel and number of </a:t>
            </a:r>
            <a:r>
              <a:rPr lang="en-GB" dirty="0" err="1" smtClean="0"/>
              <a:t>cryo</a:t>
            </a:r>
            <a:r>
              <a:rPr lang="en-GB" dirty="0" smtClean="0"/>
              <a:t>-units), outsourcing processes to suppliers seems to be the favourable solution. </a:t>
            </a:r>
          </a:p>
          <a:p>
            <a:pPr>
              <a:buFont typeface="Wingdings" panose="05000000000000000000" pitchFamily="2" charset="2"/>
              <a:buChar char="Ø"/>
            </a:pPr>
            <a:r>
              <a:rPr lang="en-GB" dirty="0" smtClean="0"/>
              <a:t>Experiences gained from LHC production shows that it is possible to outsource the production of </a:t>
            </a:r>
            <a:r>
              <a:rPr lang="en-GB" dirty="0" err="1" smtClean="0"/>
              <a:t>cryo</a:t>
            </a:r>
            <a:r>
              <a:rPr lang="en-GB" dirty="0" smtClean="0"/>
              <a:t>-units. For test reasons a small charge of </a:t>
            </a:r>
            <a:r>
              <a:rPr lang="en-GB" dirty="0" err="1" smtClean="0"/>
              <a:t>cryo</a:t>
            </a:r>
            <a:r>
              <a:rPr lang="en-GB" dirty="0" smtClean="0"/>
              <a:t>-units was produced and delivered by a supplier. The quality was satisfactory. </a:t>
            </a:r>
          </a:p>
        </p:txBody>
      </p:sp>
      <p:sp>
        <p:nvSpPr>
          <p:cNvPr id="4" name="Foliennummernplatzhalter 3"/>
          <p:cNvSpPr>
            <a:spLocks noGrp="1"/>
          </p:cNvSpPr>
          <p:nvPr>
            <p:ph type="sldNum" sz="quarter" idx="10"/>
          </p:nvPr>
        </p:nvSpPr>
        <p:spPr/>
        <p:txBody>
          <a:bodyPr/>
          <a:lstStyle/>
          <a:p>
            <a:fld id="{DD8D5744-61E8-458D-AA77-DE692E090F54}" type="slidenum">
              <a:rPr lang="de-DE" smtClean="0"/>
              <a:t>6</a:t>
            </a:fld>
            <a:endParaRPr lang="de-DE"/>
          </a:p>
        </p:txBody>
      </p:sp>
    </p:spTree>
    <p:extLst>
      <p:ext uri="{BB962C8B-B14F-4D97-AF65-F5344CB8AC3E}">
        <p14:creationId xmlns:p14="http://schemas.microsoft.com/office/powerpoint/2010/main" val="2546064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DD8D5744-61E8-458D-AA77-DE692E090F54}" type="slidenum">
              <a:rPr lang="de-DE" smtClean="0"/>
              <a:t>22</a:t>
            </a:fld>
            <a:endParaRPr lang="de-DE"/>
          </a:p>
        </p:txBody>
      </p:sp>
    </p:spTree>
    <p:extLst>
      <p:ext uri="{BB962C8B-B14F-4D97-AF65-F5344CB8AC3E}">
        <p14:creationId xmlns:p14="http://schemas.microsoft.com/office/powerpoint/2010/main" val="27665776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3.xml"/><Relationship Id="rId4" Type="http://schemas.openxmlformats.org/officeDocument/2006/relationships/image" Target="../media/image9.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el mit Bild">
    <p:spTree>
      <p:nvGrpSpPr>
        <p:cNvPr id="1" name=""/>
        <p:cNvGrpSpPr/>
        <p:nvPr/>
      </p:nvGrpSpPr>
      <p:grpSpPr>
        <a:xfrm>
          <a:off x="0" y="0"/>
          <a:ext cx="0" cy="0"/>
          <a:chOff x="0" y="0"/>
          <a:chExt cx="0" cy="0"/>
        </a:xfrm>
      </p:grpSpPr>
      <p:sp>
        <p:nvSpPr>
          <p:cNvPr id="3" name="Rectangle 3"/>
          <p:cNvSpPr>
            <a:spLocks noGrp="1" noChangeArrowheads="1"/>
          </p:cNvSpPr>
          <p:nvPr>
            <p:ph type="subTitle" idx="1"/>
          </p:nvPr>
        </p:nvSpPr>
        <p:spPr>
          <a:xfrm>
            <a:off x="622300" y="1773238"/>
            <a:ext cx="10944000" cy="647623"/>
          </a:xfrm>
        </p:spPr>
        <p:txBody>
          <a:bodyPr/>
          <a:lstStyle>
            <a:lvl1pPr marL="0" indent="0">
              <a:buNone/>
              <a:defRPr/>
            </a:lvl1pPr>
          </a:lstStyle>
          <a:p>
            <a:pPr lvl="0"/>
            <a:r>
              <a:rPr lang="de-DE" noProof="0" smtClean="0"/>
              <a:t>Formatvorlage des Untertitelmasters durch Klicken bearbeiten</a:t>
            </a:r>
            <a:endParaRPr lang="de-DE" noProof="0" dirty="0" smtClean="0"/>
          </a:p>
        </p:txBody>
      </p:sp>
      <p:sp>
        <p:nvSpPr>
          <p:cNvPr id="4" name="Line 13"/>
          <p:cNvSpPr>
            <a:spLocks noChangeShapeType="1"/>
          </p:cNvSpPr>
          <p:nvPr/>
        </p:nvSpPr>
        <p:spPr bwMode="auto">
          <a:xfrm>
            <a:off x="622300" y="2492871"/>
            <a:ext cx="10944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5" name="Bildplatzhalter 2"/>
          <p:cNvSpPr>
            <a:spLocks noGrp="1"/>
          </p:cNvSpPr>
          <p:nvPr>
            <p:ph type="pic" sz="quarter" idx="10"/>
          </p:nvPr>
        </p:nvSpPr>
        <p:spPr>
          <a:xfrm>
            <a:off x="625700" y="2636890"/>
            <a:ext cx="10944000" cy="3384471"/>
          </a:xfrm>
        </p:spPr>
        <p:txBody>
          <a:bodyPr anchor="ctr" anchorCtr="0"/>
          <a:lstStyle>
            <a:lvl1pPr marL="0" indent="0" algn="ctr">
              <a:buNone/>
              <a:defRPr/>
            </a:lvl1pPr>
          </a:lstStyle>
          <a:p>
            <a:r>
              <a:rPr lang="de-DE" smtClean="0"/>
              <a:t>Bild durch Klicken auf Symbol hinzufügen</a:t>
            </a:r>
            <a:endParaRPr lang="de-DE" dirty="0"/>
          </a:p>
        </p:txBody>
      </p:sp>
      <p:sp>
        <p:nvSpPr>
          <p:cNvPr id="6" name="Line 12"/>
          <p:cNvSpPr>
            <a:spLocks noChangeShapeType="1"/>
          </p:cNvSpPr>
          <p:nvPr/>
        </p:nvSpPr>
        <p:spPr bwMode="auto">
          <a:xfrm flipV="1">
            <a:off x="622300" y="404813"/>
            <a:ext cx="10944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7" name="Rectangle 2"/>
          <p:cNvSpPr>
            <a:spLocks noGrp="1" noChangeArrowheads="1"/>
          </p:cNvSpPr>
          <p:nvPr>
            <p:ph type="ctrTitle"/>
          </p:nvPr>
        </p:nvSpPr>
        <p:spPr>
          <a:xfrm>
            <a:off x="622300" y="476823"/>
            <a:ext cx="10944000" cy="1008140"/>
          </a:xfrm>
          <a:noFill/>
        </p:spPr>
        <p:txBody>
          <a:bodyPr/>
          <a:lstStyle>
            <a:lvl1pPr marL="0" indent="0">
              <a:defRPr sz="3733" cap="all" baseline="0"/>
            </a:lvl1pPr>
          </a:lstStyle>
          <a:p>
            <a:pPr lvl="0"/>
            <a:r>
              <a:rPr lang="de-DE" noProof="0" smtClean="0"/>
              <a:t>Titelmasterformat durch Klicken bearbeiten</a:t>
            </a:r>
            <a:endParaRPr lang="de-DE" noProof="0" dirty="0" smtClean="0"/>
          </a:p>
        </p:txBody>
      </p:sp>
    </p:spTree>
    <p:extLst>
      <p:ext uri="{BB962C8B-B14F-4D97-AF65-F5344CB8AC3E}">
        <p14:creationId xmlns:p14="http://schemas.microsoft.com/office/powerpoint/2010/main" val="402914927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el mit Logo">
    <p:spTree>
      <p:nvGrpSpPr>
        <p:cNvPr id="1" name=""/>
        <p:cNvGrpSpPr/>
        <p:nvPr/>
      </p:nvGrpSpPr>
      <p:grpSpPr>
        <a:xfrm>
          <a:off x="0" y="0"/>
          <a:ext cx="0" cy="0"/>
          <a:chOff x="0" y="0"/>
          <a:chExt cx="0" cy="0"/>
        </a:xfrm>
      </p:grpSpPr>
      <p:pic>
        <p:nvPicPr>
          <p:cNvPr id="11" name="Grafik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42659" y="3072760"/>
            <a:ext cx="4306681" cy="1175331"/>
          </a:xfrm>
          <a:prstGeom prst="rect">
            <a:avLst/>
          </a:prstGeom>
        </p:spPr>
      </p:pic>
      <p:sp>
        <p:nvSpPr>
          <p:cNvPr id="9" name="Rectangle 2"/>
          <p:cNvSpPr>
            <a:spLocks noGrp="1" noChangeArrowheads="1"/>
          </p:cNvSpPr>
          <p:nvPr>
            <p:ph type="ctrTitle"/>
          </p:nvPr>
        </p:nvSpPr>
        <p:spPr>
          <a:xfrm>
            <a:off x="489535" y="476823"/>
            <a:ext cx="11223039" cy="1008140"/>
          </a:xfrm>
          <a:noFill/>
        </p:spPr>
        <p:txBody>
          <a:bodyPr/>
          <a:lstStyle>
            <a:lvl1pPr marL="0" indent="0">
              <a:defRPr sz="3200" cap="all" baseline="0"/>
            </a:lvl1pPr>
          </a:lstStyle>
          <a:p>
            <a:pPr lvl="0"/>
            <a:r>
              <a:rPr lang="de-DE" noProof="0" smtClean="0"/>
              <a:t>Titelmasterformat durch Klicken bearbeiten</a:t>
            </a:r>
            <a:endParaRPr lang="de-DE" noProof="0" dirty="0" smtClean="0"/>
          </a:p>
        </p:txBody>
      </p:sp>
      <p:sp>
        <p:nvSpPr>
          <p:cNvPr id="10" name="Rectangle 3"/>
          <p:cNvSpPr>
            <a:spLocks noGrp="1" noChangeArrowheads="1"/>
          </p:cNvSpPr>
          <p:nvPr>
            <p:ph type="subTitle" idx="1"/>
          </p:nvPr>
        </p:nvSpPr>
        <p:spPr>
          <a:xfrm>
            <a:off x="489535" y="1547082"/>
            <a:ext cx="11223039" cy="647622"/>
          </a:xfrm>
        </p:spPr>
        <p:txBody>
          <a:bodyPr/>
          <a:lstStyle>
            <a:lvl1pPr marL="0" indent="0">
              <a:buNone/>
              <a:defRPr sz="2000"/>
            </a:lvl1pPr>
          </a:lstStyle>
          <a:p>
            <a:pPr lvl="0"/>
            <a:r>
              <a:rPr lang="de-DE" noProof="0" smtClean="0"/>
              <a:t>Formatvorlage des Untertitelmasters durch Klicken bearbeiten</a:t>
            </a:r>
            <a:endParaRPr lang="de-DE" noProof="0" dirty="0" smtClean="0"/>
          </a:p>
        </p:txBody>
      </p:sp>
      <p:pic>
        <p:nvPicPr>
          <p:cNvPr id="14" name="Picture 17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911424" y="5256000"/>
            <a:ext cx="2451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17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4868863" y="5256000"/>
            <a:ext cx="2451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17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8826302" y="5256000"/>
            <a:ext cx="24511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Line 7"/>
          <p:cNvSpPr>
            <a:spLocks noChangeShapeType="1"/>
          </p:cNvSpPr>
          <p:nvPr userDrawn="1"/>
        </p:nvSpPr>
        <p:spPr bwMode="auto">
          <a:xfrm flipV="1">
            <a:off x="479425" y="6139980"/>
            <a:ext cx="11233150" cy="0"/>
          </a:xfrm>
          <a:prstGeom prst="line">
            <a:avLst/>
          </a:prstGeom>
          <a:noFill/>
          <a:ln w="31750">
            <a:solidFill>
              <a:srgbClr val="0092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19" name="Line 12"/>
          <p:cNvSpPr>
            <a:spLocks noChangeShapeType="1"/>
          </p:cNvSpPr>
          <p:nvPr userDrawn="1"/>
        </p:nvSpPr>
        <p:spPr bwMode="auto">
          <a:xfrm flipV="1">
            <a:off x="479425" y="406800"/>
            <a:ext cx="11233150" cy="0"/>
          </a:xfrm>
          <a:prstGeom prst="line">
            <a:avLst/>
          </a:prstGeom>
          <a:noFill/>
          <a:ln w="50800">
            <a:solidFill>
              <a:srgbClr val="0092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21" name="Line 13"/>
          <p:cNvSpPr>
            <a:spLocks noChangeShapeType="1"/>
          </p:cNvSpPr>
          <p:nvPr userDrawn="1"/>
        </p:nvSpPr>
        <p:spPr bwMode="auto">
          <a:xfrm>
            <a:off x="479425" y="2492871"/>
            <a:ext cx="11233149" cy="0"/>
          </a:xfrm>
          <a:prstGeom prst="line">
            <a:avLst/>
          </a:prstGeom>
          <a:noFill/>
          <a:ln w="12700">
            <a:solidFill>
              <a:srgbClr val="0092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Tree>
    <p:extLst>
      <p:ext uri="{BB962C8B-B14F-4D97-AF65-F5344CB8AC3E}">
        <p14:creationId xmlns:p14="http://schemas.microsoft.com/office/powerpoint/2010/main" val="45155890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6" name="Textplatzhalter 2"/>
          <p:cNvSpPr>
            <a:spLocks noGrp="1"/>
          </p:cNvSpPr>
          <p:nvPr>
            <p:ph type="body" sz="quarter" idx="10"/>
          </p:nvPr>
        </p:nvSpPr>
        <p:spPr>
          <a:xfrm>
            <a:off x="3935412" y="1773238"/>
            <a:ext cx="7776417" cy="3984510"/>
          </a:xfrm>
        </p:spPr>
        <p:txBody>
          <a:bodyPr/>
          <a:lstStyle>
            <a:lvl1pPr marL="270000" indent="-270000">
              <a:buFont typeface="Wingdings" pitchFamily="2" charset="2"/>
              <a:buChar char="n"/>
              <a:defRPr/>
            </a:lvl1pPr>
            <a:lvl2pPr marL="540000" indent="-270000">
              <a:buFont typeface="Wingdings" pitchFamily="2" charset="2"/>
              <a:buChar char="n"/>
              <a:defRPr/>
            </a:lvl2pPr>
            <a:lvl3pPr marL="810000">
              <a:defRPr/>
            </a:lvl3pPr>
            <a:lvl4pPr marL="1080000">
              <a:defRPr/>
            </a:lvl4pPr>
            <a:lvl5pPr marL="1350000" indent="-270000">
              <a:defRPr/>
            </a:lvl5pPr>
          </a:lstStyle>
          <a:p>
            <a:pPr lvl="0"/>
            <a:r>
              <a:rPr lang="de-DE" noProof="0" smtClean="0"/>
              <a:t>Formatvorlagen des Textmasters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9" name="Bildplatzhalter 2"/>
          <p:cNvSpPr>
            <a:spLocks noGrp="1"/>
          </p:cNvSpPr>
          <p:nvPr>
            <p:ph type="pic" sz="quarter" idx="18" hasCustomPrompt="1"/>
          </p:nvPr>
        </p:nvSpPr>
        <p:spPr>
          <a:xfrm>
            <a:off x="479425" y="1773238"/>
            <a:ext cx="2592239" cy="3984510"/>
          </a:xfrm>
        </p:spPr>
        <p:txBody>
          <a:bodyPr anchor="t"/>
          <a:lstStyle>
            <a:lvl1pPr marL="0" indent="0" algn="ctr">
              <a:buNone/>
              <a:defRPr baseline="0">
                <a:solidFill>
                  <a:srgbClr val="91AABD"/>
                </a:solidFill>
              </a:defRPr>
            </a:lvl1pPr>
          </a:lstStyle>
          <a:p>
            <a:r>
              <a:rPr lang="de-DE" dirty="0" smtClean="0"/>
              <a:t/>
            </a:r>
            <a:br>
              <a:rPr lang="de-DE" dirty="0" smtClean="0"/>
            </a:br>
            <a:r>
              <a:rPr lang="de-DE" dirty="0" smtClean="0"/>
              <a:t>Key </a:t>
            </a:r>
            <a:r>
              <a:rPr lang="de-DE" dirty="0" err="1" smtClean="0"/>
              <a:t>visual</a:t>
            </a:r>
            <a:r>
              <a:rPr lang="de-DE" dirty="0" smtClean="0"/>
              <a:t> …</a:t>
            </a:r>
            <a:endParaRPr lang="de-DE" dirty="0"/>
          </a:p>
        </p:txBody>
      </p:sp>
      <p:sp>
        <p:nvSpPr>
          <p:cNvPr id="10"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11" name="Rectangle 2"/>
          <p:cNvSpPr txBox="1">
            <a:spLocks noChangeArrowheads="1"/>
          </p:cNvSpPr>
          <p:nvPr userDrawn="1"/>
        </p:nvSpPr>
        <p:spPr bwMode="auto">
          <a:xfrm>
            <a:off x="484315" y="476672"/>
            <a:ext cx="11228260" cy="504070"/>
          </a:xfrm>
          <a:prstGeom prst="rect">
            <a:avLst/>
          </a:prstGeom>
          <a:noFill/>
          <a:ln>
            <a:noFill/>
          </a:ln>
          <a:effectLst/>
          <a:extLst/>
        </p:spPr>
        <p:txBody>
          <a:bodyPr vert="horz" wrap="square" lIns="0" tIns="0" rIns="0" bIns="0" numCol="1" anchor="t" anchorCtr="0" compatLnSpc="1">
            <a:prstTxWarp prst="textNoShape">
              <a:avLst/>
            </a:prstTxWarp>
            <a:noAutofit/>
          </a:bodyPr>
          <a:lstStyle>
            <a:lvl1pPr marL="0" indent="0" algn="l" defTabSz="671983" rtl="0" eaLnBrk="1" fontAlgn="base" hangingPunct="1">
              <a:spcBef>
                <a:spcPct val="0"/>
              </a:spcBef>
              <a:spcAft>
                <a:spcPct val="0"/>
              </a:spcAft>
              <a:defRPr lang="de-DE" sz="3200" b="1" cap="none" baseline="0">
                <a:solidFill>
                  <a:schemeClr val="tx1"/>
                </a:solidFill>
                <a:latin typeface="Frutiger LT Com 65 Bold" panose="020B0803030504020204" pitchFamily="34" charset="0"/>
                <a:ea typeface="+mj-ea"/>
                <a:cs typeface="+mj-cs"/>
              </a:defRPr>
            </a:lvl1pPr>
            <a:lvl2pPr algn="l" rtl="0" eaLnBrk="1" fontAlgn="base" hangingPunct="1">
              <a:spcBef>
                <a:spcPct val="0"/>
              </a:spcBef>
              <a:spcAft>
                <a:spcPct val="0"/>
              </a:spcAft>
              <a:defRPr sz="3200" b="1">
                <a:solidFill>
                  <a:schemeClr val="tx1"/>
                </a:solidFill>
                <a:latin typeface="Frutiger LT Com 45 Light" pitchFamily="34" charset="0"/>
              </a:defRPr>
            </a:lvl2pPr>
            <a:lvl3pPr algn="l" rtl="0" eaLnBrk="1" fontAlgn="base" hangingPunct="1">
              <a:spcBef>
                <a:spcPct val="0"/>
              </a:spcBef>
              <a:spcAft>
                <a:spcPct val="0"/>
              </a:spcAft>
              <a:defRPr sz="3200" b="1">
                <a:solidFill>
                  <a:schemeClr val="tx1"/>
                </a:solidFill>
                <a:latin typeface="Frutiger LT Com 45 Light" pitchFamily="34" charset="0"/>
              </a:defRPr>
            </a:lvl3pPr>
            <a:lvl4pPr algn="l" rtl="0" eaLnBrk="1" fontAlgn="base" hangingPunct="1">
              <a:spcBef>
                <a:spcPct val="0"/>
              </a:spcBef>
              <a:spcAft>
                <a:spcPct val="0"/>
              </a:spcAft>
              <a:defRPr sz="3200" b="1">
                <a:solidFill>
                  <a:schemeClr val="tx1"/>
                </a:solidFill>
                <a:latin typeface="Frutiger LT Com 45 Light" pitchFamily="34" charset="0"/>
              </a:defRPr>
            </a:lvl4pPr>
            <a:lvl5pPr algn="l" rtl="0" eaLnBrk="1" fontAlgn="base" hangingPunct="1">
              <a:spcBef>
                <a:spcPct val="0"/>
              </a:spcBef>
              <a:spcAft>
                <a:spcPct val="0"/>
              </a:spcAft>
              <a:defRPr sz="3200" b="1">
                <a:solidFill>
                  <a:schemeClr val="tx1"/>
                </a:solidFill>
                <a:latin typeface="Frutiger LT Com 45 Light" pitchFamily="34" charset="0"/>
              </a:defRPr>
            </a:lvl5pPr>
            <a:lvl6pPr marL="609585" algn="l" rtl="0" eaLnBrk="1" fontAlgn="base" hangingPunct="1">
              <a:spcBef>
                <a:spcPct val="0"/>
              </a:spcBef>
              <a:spcAft>
                <a:spcPct val="0"/>
              </a:spcAft>
              <a:defRPr sz="3200" b="1">
                <a:solidFill>
                  <a:schemeClr val="tx1"/>
                </a:solidFill>
                <a:latin typeface="Frutiger LT Com 45 Light" pitchFamily="34" charset="0"/>
              </a:defRPr>
            </a:lvl6pPr>
            <a:lvl7pPr marL="1219170" algn="l" rtl="0" eaLnBrk="1" fontAlgn="base" hangingPunct="1">
              <a:spcBef>
                <a:spcPct val="0"/>
              </a:spcBef>
              <a:spcAft>
                <a:spcPct val="0"/>
              </a:spcAft>
              <a:defRPr sz="3200" b="1">
                <a:solidFill>
                  <a:schemeClr val="tx1"/>
                </a:solidFill>
                <a:latin typeface="Frutiger LT Com 45 Light" pitchFamily="34" charset="0"/>
              </a:defRPr>
            </a:lvl7pPr>
            <a:lvl8pPr marL="1828754" algn="l" rtl="0" eaLnBrk="1" fontAlgn="base" hangingPunct="1">
              <a:spcBef>
                <a:spcPct val="0"/>
              </a:spcBef>
              <a:spcAft>
                <a:spcPct val="0"/>
              </a:spcAft>
              <a:defRPr sz="3200" b="1">
                <a:solidFill>
                  <a:schemeClr val="tx1"/>
                </a:solidFill>
                <a:latin typeface="Frutiger LT Com 45 Light" pitchFamily="34" charset="0"/>
              </a:defRPr>
            </a:lvl8pPr>
            <a:lvl9pPr marL="2438339" algn="l" rtl="0" eaLnBrk="1" fontAlgn="base" hangingPunct="1">
              <a:spcBef>
                <a:spcPct val="0"/>
              </a:spcBef>
              <a:spcAft>
                <a:spcPct val="0"/>
              </a:spcAft>
              <a:defRPr sz="3200" b="1">
                <a:solidFill>
                  <a:schemeClr val="tx1"/>
                </a:solidFill>
                <a:latin typeface="Frutiger LT Com 45 Light" pitchFamily="34" charset="0"/>
              </a:defRPr>
            </a:lvl9pPr>
          </a:lstStyle>
          <a:p>
            <a:r>
              <a:rPr lang="de-DE" kern="0" dirty="0" smtClean="0"/>
              <a:t>Agenda</a:t>
            </a:r>
          </a:p>
        </p:txBody>
      </p:sp>
      <p:sp>
        <p:nvSpPr>
          <p:cNvPr id="12" name="Titel 8"/>
          <p:cNvSpPr>
            <a:spLocks noGrp="1"/>
          </p:cNvSpPr>
          <p:nvPr>
            <p:ph type="title" hasCustomPrompt="1"/>
          </p:nvPr>
        </p:nvSpPr>
        <p:spPr>
          <a:xfrm>
            <a:off x="479377" y="1009521"/>
            <a:ext cx="11232454" cy="475442"/>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Tree>
    <p:extLst>
      <p:ext uri="{BB962C8B-B14F-4D97-AF65-F5344CB8AC3E}">
        <p14:creationId xmlns:p14="http://schemas.microsoft.com/office/powerpoint/2010/main" val="321796834"/>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genda Layout">
    <p:spTree>
      <p:nvGrpSpPr>
        <p:cNvPr id="1" name=""/>
        <p:cNvGrpSpPr/>
        <p:nvPr/>
      </p:nvGrpSpPr>
      <p:grpSpPr>
        <a:xfrm>
          <a:off x="0" y="0"/>
          <a:ext cx="0" cy="0"/>
          <a:chOff x="0" y="0"/>
          <a:chExt cx="0" cy="0"/>
        </a:xfrm>
      </p:grpSpPr>
      <p:sp>
        <p:nvSpPr>
          <p:cNvPr id="3" name="Rectangle 2"/>
          <p:cNvSpPr txBox="1">
            <a:spLocks noChangeArrowheads="1"/>
          </p:cNvSpPr>
          <p:nvPr userDrawn="1"/>
        </p:nvSpPr>
        <p:spPr bwMode="auto">
          <a:xfrm>
            <a:off x="484315" y="476672"/>
            <a:ext cx="11228260" cy="504070"/>
          </a:xfrm>
          <a:prstGeom prst="rect">
            <a:avLst/>
          </a:prstGeom>
          <a:noFill/>
          <a:ln>
            <a:noFill/>
          </a:ln>
          <a:effectLst/>
          <a:extLst/>
        </p:spPr>
        <p:txBody>
          <a:bodyPr vert="horz" wrap="square" lIns="0" tIns="0" rIns="0" bIns="0" numCol="1" anchor="t" anchorCtr="0" compatLnSpc="1">
            <a:prstTxWarp prst="textNoShape">
              <a:avLst/>
            </a:prstTxWarp>
            <a:noAutofit/>
          </a:bodyPr>
          <a:lstStyle>
            <a:lvl1pPr marL="0" indent="0" algn="l" defTabSz="671983" rtl="0" eaLnBrk="1" fontAlgn="base" hangingPunct="1">
              <a:spcBef>
                <a:spcPct val="0"/>
              </a:spcBef>
              <a:spcAft>
                <a:spcPct val="0"/>
              </a:spcAft>
              <a:defRPr lang="de-DE" sz="3200" b="1" cap="none" baseline="0">
                <a:solidFill>
                  <a:schemeClr val="tx1"/>
                </a:solidFill>
                <a:latin typeface="Frutiger LT Com 65 Bold" panose="020B0803030504020204" pitchFamily="34" charset="0"/>
                <a:ea typeface="+mj-ea"/>
                <a:cs typeface="+mj-cs"/>
              </a:defRPr>
            </a:lvl1pPr>
            <a:lvl2pPr algn="l" rtl="0" eaLnBrk="1" fontAlgn="base" hangingPunct="1">
              <a:spcBef>
                <a:spcPct val="0"/>
              </a:spcBef>
              <a:spcAft>
                <a:spcPct val="0"/>
              </a:spcAft>
              <a:defRPr sz="3200" b="1">
                <a:solidFill>
                  <a:schemeClr val="tx1"/>
                </a:solidFill>
                <a:latin typeface="Frutiger LT Com 45 Light" pitchFamily="34" charset="0"/>
              </a:defRPr>
            </a:lvl2pPr>
            <a:lvl3pPr algn="l" rtl="0" eaLnBrk="1" fontAlgn="base" hangingPunct="1">
              <a:spcBef>
                <a:spcPct val="0"/>
              </a:spcBef>
              <a:spcAft>
                <a:spcPct val="0"/>
              </a:spcAft>
              <a:defRPr sz="3200" b="1">
                <a:solidFill>
                  <a:schemeClr val="tx1"/>
                </a:solidFill>
                <a:latin typeface="Frutiger LT Com 45 Light" pitchFamily="34" charset="0"/>
              </a:defRPr>
            </a:lvl3pPr>
            <a:lvl4pPr algn="l" rtl="0" eaLnBrk="1" fontAlgn="base" hangingPunct="1">
              <a:spcBef>
                <a:spcPct val="0"/>
              </a:spcBef>
              <a:spcAft>
                <a:spcPct val="0"/>
              </a:spcAft>
              <a:defRPr sz="3200" b="1">
                <a:solidFill>
                  <a:schemeClr val="tx1"/>
                </a:solidFill>
                <a:latin typeface="Frutiger LT Com 45 Light" pitchFamily="34" charset="0"/>
              </a:defRPr>
            </a:lvl4pPr>
            <a:lvl5pPr algn="l" rtl="0" eaLnBrk="1" fontAlgn="base" hangingPunct="1">
              <a:spcBef>
                <a:spcPct val="0"/>
              </a:spcBef>
              <a:spcAft>
                <a:spcPct val="0"/>
              </a:spcAft>
              <a:defRPr sz="3200" b="1">
                <a:solidFill>
                  <a:schemeClr val="tx1"/>
                </a:solidFill>
                <a:latin typeface="Frutiger LT Com 45 Light" pitchFamily="34" charset="0"/>
              </a:defRPr>
            </a:lvl5pPr>
            <a:lvl6pPr marL="609585" algn="l" rtl="0" eaLnBrk="1" fontAlgn="base" hangingPunct="1">
              <a:spcBef>
                <a:spcPct val="0"/>
              </a:spcBef>
              <a:spcAft>
                <a:spcPct val="0"/>
              </a:spcAft>
              <a:defRPr sz="3200" b="1">
                <a:solidFill>
                  <a:schemeClr val="tx1"/>
                </a:solidFill>
                <a:latin typeface="Frutiger LT Com 45 Light" pitchFamily="34" charset="0"/>
              </a:defRPr>
            </a:lvl6pPr>
            <a:lvl7pPr marL="1219170" algn="l" rtl="0" eaLnBrk="1" fontAlgn="base" hangingPunct="1">
              <a:spcBef>
                <a:spcPct val="0"/>
              </a:spcBef>
              <a:spcAft>
                <a:spcPct val="0"/>
              </a:spcAft>
              <a:defRPr sz="3200" b="1">
                <a:solidFill>
                  <a:schemeClr val="tx1"/>
                </a:solidFill>
                <a:latin typeface="Frutiger LT Com 45 Light" pitchFamily="34" charset="0"/>
              </a:defRPr>
            </a:lvl7pPr>
            <a:lvl8pPr marL="1828754" algn="l" rtl="0" eaLnBrk="1" fontAlgn="base" hangingPunct="1">
              <a:spcBef>
                <a:spcPct val="0"/>
              </a:spcBef>
              <a:spcAft>
                <a:spcPct val="0"/>
              </a:spcAft>
              <a:defRPr sz="3200" b="1">
                <a:solidFill>
                  <a:schemeClr val="tx1"/>
                </a:solidFill>
                <a:latin typeface="Frutiger LT Com 45 Light" pitchFamily="34" charset="0"/>
              </a:defRPr>
            </a:lvl8pPr>
            <a:lvl9pPr marL="2438339" algn="l" rtl="0" eaLnBrk="1" fontAlgn="base" hangingPunct="1">
              <a:spcBef>
                <a:spcPct val="0"/>
              </a:spcBef>
              <a:spcAft>
                <a:spcPct val="0"/>
              </a:spcAft>
              <a:defRPr sz="3200" b="1">
                <a:solidFill>
                  <a:schemeClr val="tx1"/>
                </a:solidFill>
                <a:latin typeface="Frutiger LT Com 45 Light" pitchFamily="34" charset="0"/>
              </a:defRPr>
            </a:lvl9pPr>
          </a:lstStyle>
          <a:p>
            <a:r>
              <a:rPr lang="de-DE" kern="0" dirty="0" smtClean="0"/>
              <a:t>Agenda</a:t>
            </a:r>
          </a:p>
        </p:txBody>
      </p:sp>
      <p:sp>
        <p:nvSpPr>
          <p:cNvPr id="5" name="Textplatzhalter 4"/>
          <p:cNvSpPr>
            <a:spLocks noGrp="1"/>
          </p:cNvSpPr>
          <p:nvPr>
            <p:ph type="body" sz="quarter" idx="10" hasCustomPrompt="1"/>
          </p:nvPr>
        </p:nvSpPr>
        <p:spPr>
          <a:xfrm>
            <a:off x="3935413" y="1781277"/>
            <a:ext cx="7704409" cy="432767"/>
          </a:xfrm>
        </p:spPr>
        <p:txBody>
          <a:bodyPr anchor="ctr">
            <a:normAutofit/>
          </a:bodyPr>
          <a:lstStyle>
            <a:lvl1pPr marL="0" indent="0">
              <a:buNone/>
              <a:defRPr lang="de-DE" sz="2400" baseline="0" dirty="0">
                <a:solidFill>
                  <a:schemeClr val="tx2"/>
                </a:solidFill>
                <a:latin typeface="Frutiger LT Com 55 Roman" panose="020B0503030504020204" pitchFamily="34" charset="0"/>
                <a:ea typeface="+mn-ea"/>
                <a:cs typeface="+mn-cs"/>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1 (aktiver Punkt grün)</a:t>
            </a:r>
            <a:endParaRPr lang="de-DE" dirty="0"/>
          </a:p>
        </p:txBody>
      </p:sp>
      <p:sp>
        <p:nvSpPr>
          <p:cNvPr id="6" name="Textplatzhalter 4"/>
          <p:cNvSpPr>
            <a:spLocks noGrp="1"/>
          </p:cNvSpPr>
          <p:nvPr>
            <p:ph type="body" sz="quarter" idx="11" hasCustomPrompt="1"/>
          </p:nvPr>
        </p:nvSpPr>
        <p:spPr>
          <a:xfrm>
            <a:off x="3935413" y="2268413"/>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2</a:t>
            </a:r>
            <a:endParaRPr lang="de-DE" dirty="0"/>
          </a:p>
        </p:txBody>
      </p:sp>
      <p:sp>
        <p:nvSpPr>
          <p:cNvPr id="7" name="Textplatzhalter 4"/>
          <p:cNvSpPr>
            <a:spLocks noGrp="1"/>
          </p:cNvSpPr>
          <p:nvPr>
            <p:ph type="body" sz="quarter" idx="12" hasCustomPrompt="1"/>
          </p:nvPr>
        </p:nvSpPr>
        <p:spPr>
          <a:xfrm>
            <a:off x="3935413" y="3242685"/>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4</a:t>
            </a:r>
            <a:endParaRPr lang="de-DE" dirty="0"/>
          </a:p>
        </p:txBody>
      </p:sp>
      <p:sp>
        <p:nvSpPr>
          <p:cNvPr id="8" name="Textplatzhalter 4"/>
          <p:cNvSpPr>
            <a:spLocks noGrp="1"/>
          </p:cNvSpPr>
          <p:nvPr>
            <p:ph type="body" sz="quarter" idx="13" hasCustomPrompt="1"/>
          </p:nvPr>
        </p:nvSpPr>
        <p:spPr>
          <a:xfrm>
            <a:off x="3935413" y="4216957"/>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6</a:t>
            </a:r>
            <a:endParaRPr lang="de-DE" dirty="0"/>
          </a:p>
        </p:txBody>
      </p:sp>
      <p:sp>
        <p:nvSpPr>
          <p:cNvPr id="9" name="Textplatzhalter 4"/>
          <p:cNvSpPr>
            <a:spLocks noGrp="1"/>
          </p:cNvSpPr>
          <p:nvPr>
            <p:ph type="body" sz="quarter" idx="14" hasCustomPrompt="1"/>
          </p:nvPr>
        </p:nvSpPr>
        <p:spPr>
          <a:xfrm>
            <a:off x="3935413" y="5191227"/>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8</a:t>
            </a:r>
            <a:endParaRPr lang="de-DE" dirty="0"/>
          </a:p>
        </p:txBody>
      </p:sp>
      <p:sp>
        <p:nvSpPr>
          <p:cNvPr id="10" name="Textplatzhalter 4"/>
          <p:cNvSpPr>
            <a:spLocks noGrp="1"/>
          </p:cNvSpPr>
          <p:nvPr>
            <p:ph type="body" sz="quarter" idx="15" hasCustomPrompt="1"/>
          </p:nvPr>
        </p:nvSpPr>
        <p:spPr>
          <a:xfrm>
            <a:off x="3935413" y="4704093"/>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7</a:t>
            </a:r>
            <a:endParaRPr lang="de-DE" dirty="0"/>
          </a:p>
        </p:txBody>
      </p:sp>
      <p:sp>
        <p:nvSpPr>
          <p:cNvPr id="11" name="Textplatzhalter 4"/>
          <p:cNvSpPr>
            <a:spLocks noGrp="1"/>
          </p:cNvSpPr>
          <p:nvPr>
            <p:ph type="body" sz="quarter" idx="16" hasCustomPrompt="1"/>
          </p:nvPr>
        </p:nvSpPr>
        <p:spPr>
          <a:xfrm>
            <a:off x="3935413" y="3729821"/>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5</a:t>
            </a:r>
            <a:endParaRPr lang="de-DE" dirty="0"/>
          </a:p>
        </p:txBody>
      </p:sp>
      <p:sp>
        <p:nvSpPr>
          <p:cNvPr id="12" name="Textplatzhalter 4"/>
          <p:cNvSpPr>
            <a:spLocks noGrp="1"/>
          </p:cNvSpPr>
          <p:nvPr>
            <p:ph type="body" sz="quarter" idx="17" hasCustomPrompt="1"/>
          </p:nvPr>
        </p:nvSpPr>
        <p:spPr>
          <a:xfrm>
            <a:off x="3935413" y="2755549"/>
            <a:ext cx="7704409" cy="432767"/>
          </a:xfrm>
        </p:spPr>
        <p:txBody>
          <a:bodyPr anchor="ctr"/>
          <a:lstStyle>
            <a:lvl1pPr marL="0" indent="0">
              <a:buNone/>
              <a:defRPr sz="2400">
                <a:solidFill>
                  <a:schemeClr val="accent2"/>
                </a:solidFill>
                <a:latin typeface="Frutiger LT Com 55 Roman" panose="020B0503030504020204" pitchFamily="34" charset="0"/>
              </a:defRPr>
            </a:lvl1pPr>
            <a:lvl2pPr marL="360000" indent="0">
              <a:buNone/>
              <a:defRPr/>
            </a:lvl2pPr>
            <a:lvl3pPr marL="720000" indent="0">
              <a:buNone/>
              <a:defRPr/>
            </a:lvl3pPr>
            <a:lvl4pPr marL="1080000" indent="0">
              <a:buNone/>
              <a:defRPr/>
            </a:lvl4pPr>
            <a:lvl5pPr marL="1440000" indent="0">
              <a:buNone/>
              <a:defRPr/>
            </a:lvl5pPr>
          </a:lstStyle>
          <a:p>
            <a:pPr lvl="0"/>
            <a:r>
              <a:rPr lang="de-DE" dirty="0" smtClean="0"/>
              <a:t>Gliederung 3</a:t>
            </a:r>
            <a:endParaRPr lang="de-DE" dirty="0"/>
          </a:p>
        </p:txBody>
      </p:sp>
      <p:sp>
        <p:nvSpPr>
          <p:cNvPr id="13" name="Bildplatzhalter 2"/>
          <p:cNvSpPr>
            <a:spLocks noGrp="1"/>
          </p:cNvSpPr>
          <p:nvPr>
            <p:ph type="pic" sz="quarter" idx="18" hasCustomPrompt="1"/>
          </p:nvPr>
        </p:nvSpPr>
        <p:spPr>
          <a:xfrm>
            <a:off x="479425" y="1781277"/>
            <a:ext cx="2592239" cy="3843337"/>
          </a:xfrm>
        </p:spPr>
        <p:txBody>
          <a:bodyPr anchor="t"/>
          <a:lstStyle>
            <a:lvl1pPr marL="0" indent="0" algn="ctr">
              <a:buNone/>
              <a:defRPr baseline="0">
                <a:solidFill>
                  <a:srgbClr val="91AABD"/>
                </a:solidFill>
              </a:defRPr>
            </a:lvl1pPr>
          </a:lstStyle>
          <a:p>
            <a:r>
              <a:rPr lang="de-DE" dirty="0" smtClean="0"/>
              <a:t/>
            </a:r>
            <a:br>
              <a:rPr lang="de-DE" dirty="0" smtClean="0"/>
            </a:br>
            <a:r>
              <a:rPr lang="de-DE" dirty="0" smtClean="0"/>
              <a:t>Key </a:t>
            </a:r>
            <a:r>
              <a:rPr lang="de-DE" dirty="0" err="1" smtClean="0"/>
              <a:t>visual</a:t>
            </a:r>
            <a:r>
              <a:rPr lang="de-DE" dirty="0" smtClean="0"/>
              <a:t> …</a:t>
            </a:r>
            <a:endParaRPr lang="de-DE" dirty="0"/>
          </a:p>
        </p:txBody>
      </p:sp>
      <p:sp>
        <p:nvSpPr>
          <p:cNvPr id="15" name="Textplatzhalter 10"/>
          <p:cNvSpPr>
            <a:spLocks noGrp="1"/>
          </p:cNvSpPr>
          <p:nvPr>
            <p:ph type="body" sz="quarter" idx="19"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14" name="Titel 8"/>
          <p:cNvSpPr>
            <a:spLocks noGrp="1"/>
          </p:cNvSpPr>
          <p:nvPr>
            <p:ph type="title" hasCustomPrompt="1"/>
          </p:nvPr>
        </p:nvSpPr>
        <p:spPr>
          <a:xfrm>
            <a:off x="479377" y="1009521"/>
            <a:ext cx="11232454" cy="475442"/>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Tree>
    <p:extLst>
      <p:ext uri="{BB962C8B-B14F-4D97-AF65-F5344CB8AC3E}">
        <p14:creationId xmlns:p14="http://schemas.microsoft.com/office/powerpoint/2010/main" val="331579540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3" name="Inhaltsplatzhalter 2"/>
          <p:cNvSpPr>
            <a:spLocks noGrp="1"/>
          </p:cNvSpPr>
          <p:nvPr>
            <p:ph idx="1"/>
          </p:nvPr>
        </p:nvSpPr>
        <p:spPr>
          <a:xfrm>
            <a:off x="479376" y="1773238"/>
            <a:ext cx="11232454" cy="4248150"/>
          </a:xfrm>
        </p:spPr>
        <p:txBody>
          <a:bodyPr/>
          <a:lstStyle>
            <a:lvl1pPr>
              <a:spcAft>
                <a:spcPts val="1200"/>
              </a:spcAft>
              <a:defRPr/>
            </a:lvl1pPr>
          </a:lstStyle>
          <a:p>
            <a:pPr lvl="0"/>
            <a:r>
              <a:rPr lang="de-DE" noProof="0" smtClean="0"/>
              <a:t>Formatvorlagen des Textmasters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dirty="0"/>
          </a:p>
        </p:txBody>
      </p:sp>
      <p:sp>
        <p:nvSpPr>
          <p:cNvPr id="6" name="Titel 8"/>
          <p:cNvSpPr>
            <a:spLocks noGrp="1"/>
          </p:cNvSpPr>
          <p:nvPr>
            <p:ph type="title" hasCustomPrompt="1"/>
          </p:nvPr>
        </p:nvSpPr>
        <p:spPr>
          <a:xfrm>
            <a:off x="479425" y="476822"/>
            <a:ext cx="11232406" cy="1008141"/>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
        <p:nvSpPr>
          <p:cNvPr id="7"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307680230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Inhalt 2/3">
    <p:spTree>
      <p:nvGrpSpPr>
        <p:cNvPr id="1" name=""/>
        <p:cNvGrpSpPr/>
        <p:nvPr/>
      </p:nvGrpSpPr>
      <p:grpSpPr>
        <a:xfrm>
          <a:off x="0" y="0"/>
          <a:ext cx="0" cy="0"/>
          <a:chOff x="0" y="0"/>
          <a:chExt cx="0" cy="0"/>
        </a:xfrm>
      </p:grpSpPr>
      <p:sp>
        <p:nvSpPr>
          <p:cNvPr id="6" name="Inhaltsplatzhalter 3"/>
          <p:cNvSpPr>
            <a:spLocks noGrp="1"/>
          </p:cNvSpPr>
          <p:nvPr>
            <p:ph sz="half" idx="2" hasCustomPrompt="1"/>
          </p:nvPr>
        </p:nvSpPr>
        <p:spPr>
          <a:xfrm>
            <a:off x="3935413" y="1773288"/>
            <a:ext cx="7777162" cy="4248100"/>
          </a:xfrm>
        </p:spPr>
        <p:txBody>
          <a:bodyPr>
            <a:normAutofit/>
          </a:bodyPr>
          <a:lstStyle>
            <a:lvl1pPr marL="266400" indent="-266400">
              <a:spcAft>
                <a:spcPts val="1200"/>
              </a:spcAft>
              <a:defRPr sz="1800">
                <a:latin typeface="+mn-lt"/>
              </a:defRPr>
            </a:lvl1pPr>
            <a:lvl2pPr marL="712800" indent="-266400">
              <a:defRPr sz="1800" baseline="0">
                <a:latin typeface="+mn-lt"/>
              </a:defRPr>
            </a:lvl2pPr>
            <a:lvl3pPr marL="1182150" indent="-285750">
              <a:spcBef>
                <a:spcPts val="225"/>
              </a:spcBef>
              <a:buNone/>
              <a:defRPr lang="de-DE" sz="1800" noProof="0" dirty="0" smtClean="0">
                <a:solidFill>
                  <a:schemeClr val="tx1"/>
                </a:solidFill>
                <a:latin typeface="+mn-lt"/>
              </a:defRPr>
            </a:lvl3pPr>
          </a:lstStyle>
          <a:p>
            <a:pPr lvl="0"/>
            <a:r>
              <a:rPr lang="de-DE" noProof="0" dirty="0" smtClean="0"/>
              <a:t>Textmasterformate durch Klicken bearbeiten</a:t>
            </a:r>
          </a:p>
          <a:p>
            <a:pPr lvl="1"/>
            <a:r>
              <a:rPr lang="de-DE" noProof="0" dirty="0" smtClean="0"/>
              <a:t>Zweite Ebene</a:t>
            </a:r>
          </a:p>
          <a:p>
            <a:pPr marL="1162800" lvl="2" indent="-266400" algn="l" defTabSz="270000" rtl="0" eaLnBrk="1" fontAlgn="base" hangingPunct="1">
              <a:spcBef>
                <a:spcPts val="0"/>
              </a:spcBef>
              <a:spcAft>
                <a:spcPts val="1200"/>
              </a:spcAft>
              <a:buClr>
                <a:schemeClr val="tx1">
                  <a:lumMod val="50000"/>
                  <a:lumOff val="50000"/>
                </a:schemeClr>
              </a:buClr>
              <a:buSzPct val="100000"/>
              <a:buFont typeface="Wingdings" panose="05000000000000000000" pitchFamily="2" charset="2"/>
              <a:buChar char=""/>
            </a:pPr>
            <a:r>
              <a:rPr lang="de-DE" noProof="0" dirty="0" smtClean="0"/>
              <a:t>Dritte Ebene</a:t>
            </a:r>
          </a:p>
          <a:p>
            <a:pPr lvl="3"/>
            <a:r>
              <a:rPr lang="de-DE" noProof="0" dirty="0" smtClean="0"/>
              <a:t>Vierte Ebene</a:t>
            </a:r>
          </a:p>
          <a:p>
            <a:pPr lvl="4"/>
            <a:r>
              <a:rPr lang="de-DE" noProof="0" dirty="0" smtClean="0"/>
              <a:t>Fünfte Ebene</a:t>
            </a:r>
          </a:p>
        </p:txBody>
      </p:sp>
      <p:sp>
        <p:nvSpPr>
          <p:cNvPr id="7"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5" name="Titel 8"/>
          <p:cNvSpPr>
            <a:spLocks noGrp="1"/>
          </p:cNvSpPr>
          <p:nvPr>
            <p:ph type="title" hasCustomPrompt="1"/>
          </p:nvPr>
        </p:nvSpPr>
        <p:spPr>
          <a:xfrm>
            <a:off x="479425" y="476822"/>
            <a:ext cx="11233150" cy="1008141"/>
          </a:xfrm>
        </p:spPr>
        <p:txBody>
          <a:bodyPr wrap="square">
            <a:normAutofit/>
          </a:bodyPr>
          <a:lstStyle>
            <a:lvl1pPr>
              <a:defRPr lang="de-DE" sz="3200" b="1" cap="none" baseline="0" noProof="0" dirty="0" smtClean="0">
                <a:solidFill>
                  <a:schemeClr val="tx1"/>
                </a:solidFill>
                <a:latin typeface="Frutiger LT Com 65 Bold" panose="020B0803030504020204" pitchFamily="34" charset="0"/>
                <a:ea typeface="+mj-ea"/>
                <a:cs typeface="+mj-cs"/>
              </a:defRPr>
            </a:lvl1pPr>
          </a:lstStyle>
          <a:p>
            <a:r>
              <a:rPr lang="de-DE" noProof="0" dirty="0" smtClean="0"/>
              <a:t>Titelmasterformat durch klicken bearbeiten</a:t>
            </a:r>
            <a:endParaRPr lang="de-DE" noProof="0" dirty="0"/>
          </a:p>
        </p:txBody>
      </p:sp>
    </p:spTree>
    <p:extLst>
      <p:ext uri="{BB962C8B-B14F-4D97-AF65-F5344CB8AC3E}">
        <p14:creationId xmlns:p14="http://schemas.microsoft.com/office/powerpoint/2010/main" val="409915052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nhalt 2/3 zu 1/3">
    <p:spTree>
      <p:nvGrpSpPr>
        <p:cNvPr id="1" name=""/>
        <p:cNvGrpSpPr/>
        <p:nvPr/>
      </p:nvGrpSpPr>
      <p:grpSpPr>
        <a:xfrm>
          <a:off x="0" y="0"/>
          <a:ext cx="0" cy="0"/>
          <a:chOff x="0" y="0"/>
          <a:chExt cx="0" cy="0"/>
        </a:xfrm>
      </p:grpSpPr>
      <p:sp>
        <p:nvSpPr>
          <p:cNvPr id="6" name="Inhaltsplatzhalter 3"/>
          <p:cNvSpPr>
            <a:spLocks noGrp="1"/>
          </p:cNvSpPr>
          <p:nvPr>
            <p:ph sz="half" idx="2" hasCustomPrompt="1"/>
          </p:nvPr>
        </p:nvSpPr>
        <p:spPr>
          <a:xfrm>
            <a:off x="479375" y="1773288"/>
            <a:ext cx="7777213" cy="4248100"/>
          </a:xfrm>
        </p:spPr>
        <p:txBody>
          <a:bodyPr>
            <a:normAutofit/>
          </a:bodyPr>
          <a:lstStyle>
            <a:lvl1pPr marL="266400" indent="-266400">
              <a:spcAft>
                <a:spcPts val="1200"/>
              </a:spcAft>
              <a:defRPr sz="1800">
                <a:latin typeface="+mn-lt"/>
              </a:defRPr>
            </a:lvl1pPr>
            <a:lvl2pPr marL="712800" indent="-266400">
              <a:defRPr sz="1800">
                <a:latin typeface="+mn-lt"/>
              </a:defRPr>
            </a:lvl2pPr>
            <a:lvl3pPr marL="1162800" indent="-266400">
              <a:spcBef>
                <a:spcPts val="0"/>
              </a:spcBef>
              <a:defRPr sz="1800">
                <a:latin typeface="+mn-lt"/>
              </a:defRPr>
            </a:lvl3pPr>
            <a:lvl4pPr>
              <a:defRPr/>
            </a:lvl4pPr>
            <a:lvl5pPr>
              <a:defRPr baseline="0"/>
            </a:lvl5pPr>
          </a:lstStyle>
          <a:p>
            <a:pPr lvl="0"/>
            <a:r>
              <a:rPr lang="de-DE" noProof="0" dirty="0" smtClean="0"/>
              <a:t>Textmasterformate durch Klicken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9" name="Titel 8"/>
          <p:cNvSpPr>
            <a:spLocks noGrp="1"/>
          </p:cNvSpPr>
          <p:nvPr>
            <p:ph type="title" hasCustomPrompt="1"/>
          </p:nvPr>
        </p:nvSpPr>
        <p:spPr>
          <a:xfrm>
            <a:off x="479425" y="476822"/>
            <a:ext cx="11233150" cy="1008000"/>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
        <p:nvSpPr>
          <p:cNvPr id="7"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5" name="Inhaltsplatzhalter 2"/>
          <p:cNvSpPr>
            <a:spLocks noGrp="1"/>
          </p:cNvSpPr>
          <p:nvPr>
            <p:ph idx="1" hasCustomPrompt="1"/>
          </p:nvPr>
        </p:nvSpPr>
        <p:spPr>
          <a:xfrm>
            <a:off x="8401050" y="1773238"/>
            <a:ext cx="3311525" cy="4248149"/>
          </a:xfrm>
        </p:spPr>
        <p:txBody>
          <a:bodyPr/>
          <a:lstStyle>
            <a:lvl1pPr marL="285750" marR="0" indent="-285750" algn="l" defTabSz="270000" rtl="0" eaLnBrk="1" fontAlgn="base" latinLnBrk="0" hangingPunct="1">
              <a:lnSpc>
                <a:spcPct val="100000"/>
              </a:lnSpc>
              <a:spcBef>
                <a:spcPct val="0"/>
              </a:spcBef>
              <a:spcAft>
                <a:spcPts val="675"/>
              </a:spcAft>
              <a:buClr>
                <a:schemeClr val="tx2"/>
              </a:buClr>
              <a:buSzPct val="100000"/>
              <a:buFont typeface="Arial" panose="020B0604020202020204" pitchFamily="34" charset="0"/>
              <a:buChar char="•"/>
              <a:tabLst/>
              <a:defRPr lang="de-DE" noProof="0" dirty="0" smtClean="0">
                <a:solidFill>
                  <a:schemeClr val="tx1"/>
                </a:solidFill>
                <a:latin typeface="+mn-lt"/>
                <a:ea typeface="+mn-ea"/>
                <a:cs typeface="+mn-cs"/>
              </a:defRPr>
            </a:lvl1pPr>
          </a:lstStyle>
          <a:p>
            <a:pPr marL="0" marR="0" lvl="0" indent="0" algn="l" defTabSz="270000" rtl="0" eaLnBrk="1" fontAlgn="base" latinLnBrk="0" hangingPunct="1">
              <a:lnSpc>
                <a:spcPct val="100000"/>
              </a:lnSpc>
              <a:spcBef>
                <a:spcPct val="0"/>
              </a:spcBef>
              <a:spcAft>
                <a:spcPts val="675"/>
              </a:spcAft>
              <a:buClr>
                <a:schemeClr val="tx2"/>
              </a:buClr>
              <a:buSzPct val="100000"/>
              <a:buFont typeface="Wingdings" panose="05000000000000000000" pitchFamily="2" charset="2"/>
              <a:buNone/>
              <a:tabLst/>
              <a:defRPr/>
            </a:pPr>
            <a:r>
              <a:rPr lang="de-DE" dirty="0" smtClean="0"/>
              <a:t>Bild einfügen …</a:t>
            </a:r>
          </a:p>
          <a:p>
            <a:pPr lvl="0"/>
            <a:endParaRPr lang="de-DE" dirty="0" smtClean="0"/>
          </a:p>
        </p:txBody>
      </p:sp>
    </p:spTree>
    <p:extLst>
      <p:ext uri="{BB962C8B-B14F-4D97-AF65-F5344CB8AC3E}">
        <p14:creationId xmlns:p14="http://schemas.microsoft.com/office/powerpoint/2010/main" val="82242906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el und Inhalt 2/3 und Bild">
    <p:spTree>
      <p:nvGrpSpPr>
        <p:cNvPr id="1" name=""/>
        <p:cNvGrpSpPr/>
        <p:nvPr/>
      </p:nvGrpSpPr>
      <p:grpSpPr>
        <a:xfrm>
          <a:off x="0" y="0"/>
          <a:ext cx="0" cy="0"/>
          <a:chOff x="0" y="0"/>
          <a:chExt cx="0" cy="0"/>
        </a:xfrm>
      </p:grpSpPr>
      <p:sp>
        <p:nvSpPr>
          <p:cNvPr id="6" name="Inhaltsplatzhalter 3"/>
          <p:cNvSpPr>
            <a:spLocks noGrp="1"/>
          </p:cNvSpPr>
          <p:nvPr>
            <p:ph sz="half" idx="2" hasCustomPrompt="1"/>
          </p:nvPr>
        </p:nvSpPr>
        <p:spPr>
          <a:xfrm>
            <a:off x="3935413" y="1773288"/>
            <a:ext cx="7777162" cy="4248100"/>
          </a:xfrm>
        </p:spPr>
        <p:txBody>
          <a:bodyPr>
            <a:normAutofit/>
          </a:bodyPr>
          <a:lstStyle>
            <a:lvl1pPr marL="266400" indent="-266400">
              <a:spcAft>
                <a:spcPts val="1200"/>
              </a:spcAft>
              <a:defRPr sz="1800">
                <a:latin typeface="+mn-lt"/>
              </a:defRPr>
            </a:lvl1pPr>
            <a:lvl2pPr marL="712800" indent="-266400">
              <a:defRPr sz="1800" baseline="0">
                <a:latin typeface="+mn-lt"/>
              </a:defRPr>
            </a:lvl2pPr>
            <a:lvl3pPr marL="1182150" indent="-285750">
              <a:spcBef>
                <a:spcPts val="225"/>
              </a:spcBef>
              <a:buNone/>
              <a:defRPr lang="de-DE" sz="1800" noProof="0" dirty="0" smtClean="0">
                <a:solidFill>
                  <a:schemeClr val="tx1"/>
                </a:solidFill>
                <a:latin typeface="+mn-lt"/>
              </a:defRPr>
            </a:lvl3pPr>
          </a:lstStyle>
          <a:p>
            <a:pPr lvl="0"/>
            <a:r>
              <a:rPr lang="de-DE" noProof="0" dirty="0" smtClean="0"/>
              <a:t>Textmasterformate durch Klicken bearbeiten</a:t>
            </a:r>
          </a:p>
          <a:p>
            <a:pPr lvl="1"/>
            <a:r>
              <a:rPr lang="de-DE" noProof="0" dirty="0" smtClean="0"/>
              <a:t>Zweite Ebene</a:t>
            </a:r>
          </a:p>
          <a:p>
            <a:pPr marL="1162800" lvl="2" indent="-266400" algn="l" defTabSz="270000" rtl="0" eaLnBrk="1" fontAlgn="base" hangingPunct="1">
              <a:spcBef>
                <a:spcPts val="0"/>
              </a:spcBef>
              <a:spcAft>
                <a:spcPts val="1200"/>
              </a:spcAft>
              <a:buClr>
                <a:schemeClr val="tx1">
                  <a:lumMod val="50000"/>
                  <a:lumOff val="50000"/>
                </a:schemeClr>
              </a:buClr>
              <a:buSzPct val="100000"/>
              <a:buFont typeface="Wingdings" panose="05000000000000000000" pitchFamily="2" charset="2"/>
              <a:buChar char=""/>
            </a:pPr>
            <a:r>
              <a:rPr lang="de-DE" noProof="0" dirty="0" smtClean="0"/>
              <a:t>Dritte Ebene</a:t>
            </a:r>
          </a:p>
          <a:p>
            <a:pPr lvl="3"/>
            <a:r>
              <a:rPr lang="de-DE" noProof="0" dirty="0" smtClean="0"/>
              <a:t>Vierte Ebene</a:t>
            </a:r>
          </a:p>
          <a:p>
            <a:pPr lvl="4"/>
            <a:r>
              <a:rPr lang="de-DE" noProof="0" dirty="0" smtClean="0"/>
              <a:t>Fünfte Ebene</a:t>
            </a:r>
          </a:p>
        </p:txBody>
      </p:sp>
      <p:sp>
        <p:nvSpPr>
          <p:cNvPr id="7"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5" name="Titel 8"/>
          <p:cNvSpPr>
            <a:spLocks noGrp="1"/>
          </p:cNvSpPr>
          <p:nvPr>
            <p:ph type="title" hasCustomPrompt="1"/>
          </p:nvPr>
        </p:nvSpPr>
        <p:spPr>
          <a:xfrm>
            <a:off x="479425" y="476822"/>
            <a:ext cx="11233150" cy="1008141"/>
          </a:xfrm>
        </p:spPr>
        <p:txBody>
          <a:bodyPr wrap="square">
            <a:normAutofit/>
          </a:bodyPr>
          <a:lstStyle>
            <a:lvl1pPr>
              <a:defRPr lang="de-DE" sz="3200" b="1" cap="none" baseline="0" noProof="0" dirty="0" smtClean="0">
                <a:solidFill>
                  <a:schemeClr val="tx1"/>
                </a:solidFill>
                <a:latin typeface="Frutiger LT Com 65 Bold" panose="020B0803030504020204" pitchFamily="34" charset="0"/>
                <a:ea typeface="+mj-ea"/>
                <a:cs typeface="+mj-cs"/>
              </a:defRPr>
            </a:lvl1pPr>
          </a:lstStyle>
          <a:p>
            <a:r>
              <a:rPr lang="de-DE" noProof="0" dirty="0" smtClean="0"/>
              <a:t>Titelmasterformat durch klicken bearbeiten</a:t>
            </a:r>
            <a:endParaRPr lang="de-DE" noProof="0" dirty="0"/>
          </a:p>
        </p:txBody>
      </p:sp>
      <p:sp>
        <p:nvSpPr>
          <p:cNvPr id="8" name="Bildplatzhalter 2"/>
          <p:cNvSpPr>
            <a:spLocks noGrp="1"/>
          </p:cNvSpPr>
          <p:nvPr>
            <p:ph type="pic" sz="quarter" idx="11" hasCustomPrompt="1"/>
          </p:nvPr>
        </p:nvSpPr>
        <p:spPr>
          <a:xfrm>
            <a:off x="479425" y="1773239"/>
            <a:ext cx="3313113" cy="4248149"/>
          </a:xfrm>
          <a:noFill/>
          <a:ln>
            <a:noFill/>
          </a:ln>
          <a:effectLst/>
        </p:spPr>
        <p:txBody>
          <a:bodyPr vert="horz" wrap="square" lIns="0" tIns="0" rIns="0" bIns="0" numCol="1" anchor="t" anchorCtr="0" compatLnSpc="1">
            <a:prstTxWarp prst="textNoShape">
              <a:avLst/>
            </a:prstTxWarp>
            <a:normAutofit/>
          </a:bodyPr>
          <a:lstStyle>
            <a:lvl1pPr marL="0" indent="0">
              <a:buNone/>
              <a:defRPr lang="de-DE" dirty="0"/>
            </a:lvl1pPr>
          </a:lstStyle>
          <a:p>
            <a:pPr lvl="0"/>
            <a:r>
              <a:rPr lang="de-DE" dirty="0" smtClean="0"/>
              <a:t>Bild einfügen …</a:t>
            </a:r>
            <a:endParaRPr lang="de-DE" dirty="0"/>
          </a:p>
        </p:txBody>
      </p:sp>
    </p:spTree>
    <p:extLst>
      <p:ext uri="{BB962C8B-B14F-4D97-AF65-F5344CB8AC3E}">
        <p14:creationId xmlns:p14="http://schemas.microsoft.com/office/powerpoint/2010/main" val="129199511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aten 2/3 zu 1/3 Text (links)">
    <p:spTree>
      <p:nvGrpSpPr>
        <p:cNvPr id="1" name=""/>
        <p:cNvGrpSpPr/>
        <p:nvPr/>
      </p:nvGrpSpPr>
      <p:grpSpPr>
        <a:xfrm>
          <a:off x="0" y="0"/>
          <a:ext cx="0" cy="0"/>
          <a:chOff x="0" y="0"/>
          <a:chExt cx="0" cy="0"/>
        </a:xfrm>
      </p:grpSpPr>
      <p:sp>
        <p:nvSpPr>
          <p:cNvPr id="8" name="Inhaltsplatzhalter 2"/>
          <p:cNvSpPr>
            <a:spLocks noGrp="1"/>
          </p:cNvSpPr>
          <p:nvPr>
            <p:ph idx="1"/>
          </p:nvPr>
        </p:nvSpPr>
        <p:spPr>
          <a:xfrm>
            <a:off x="479425" y="1773238"/>
            <a:ext cx="3313113" cy="4248149"/>
          </a:xfrm>
        </p:spPr>
        <p:txBody>
          <a:body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10" name="Rectangle 2"/>
          <p:cNvSpPr>
            <a:spLocks noGrp="1" noChangeArrowheads="1"/>
          </p:cNvSpPr>
          <p:nvPr>
            <p:ph type="ctrTitle" hasCustomPrompt="1"/>
          </p:nvPr>
        </p:nvSpPr>
        <p:spPr>
          <a:xfrm>
            <a:off x="478800" y="476823"/>
            <a:ext cx="11228260" cy="1008140"/>
          </a:xfrm>
          <a:noFill/>
        </p:spPr>
        <p:txBody>
          <a:bodyPr/>
          <a:lstStyle>
            <a:lvl1pPr marL="0" indent="0">
              <a:defRPr sz="3200" cap="none" baseline="0">
                <a:latin typeface="Frutiger LT Com 65 Bold" panose="020B0803030504020204" pitchFamily="34" charset="0"/>
              </a:defRPr>
            </a:lvl1pPr>
          </a:lstStyle>
          <a:p>
            <a:pPr lvl="0"/>
            <a:r>
              <a:rPr lang="de-DE" noProof="0" dirty="0" smtClean="0"/>
              <a:t>Titelmasterformat durch klicken bearbeiten</a:t>
            </a:r>
          </a:p>
        </p:txBody>
      </p:sp>
      <p:sp>
        <p:nvSpPr>
          <p:cNvPr id="13" name="Inhaltsplatzhalter 3"/>
          <p:cNvSpPr>
            <a:spLocks noGrp="1"/>
          </p:cNvSpPr>
          <p:nvPr>
            <p:ph sz="quarter" idx="13" hasCustomPrompt="1"/>
          </p:nvPr>
        </p:nvSpPr>
        <p:spPr>
          <a:xfrm>
            <a:off x="3935413" y="1773238"/>
            <a:ext cx="7776417" cy="4248149"/>
          </a:xfrm>
        </p:spPr>
        <p:txBody>
          <a:bodyPr/>
          <a:lstStyle>
            <a:lvl1pPr marL="0" indent="0">
              <a:buNone/>
              <a:defRPr baseline="0"/>
            </a:lvl1pPr>
            <a:lvl5pPr>
              <a:defRPr/>
            </a:lvl5pPr>
          </a:lstStyle>
          <a:p>
            <a:pPr lvl="0"/>
            <a:r>
              <a:rPr lang="de-DE" dirty="0" smtClean="0"/>
              <a:t>Tabelle, Diagramm oder Infografik einfügen …</a:t>
            </a:r>
          </a:p>
        </p:txBody>
      </p:sp>
      <p:sp>
        <p:nvSpPr>
          <p:cNvPr id="6"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20207042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extLst mod="1">
    <p:ext uri="{DCECCB84-F9BA-43D5-87BE-67443E8EF086}">
      <p15:sldGuideLst xmlns:p15="http://schemas.microsoft.com/office/powerpoint/2012/main">
        <p15:guide id="1"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aten 2/3 zu 1/3 Text (rechts)">
    <p:spTree>
      <p:nvGrpSpPr>
        <p:cNvPr id="1" name=""/>
        <p:cNvGrpSpPr/>
        <p:nvPr/>
      </p:nvGrpSpPr>
      <p:grpSpPr>
        <a:xfrm>
          <a:off x="0" y="0"/>
          <a:ext cx="0" cy="0"/>
          <a:chOff x="0" y="0"/>
          <a:chExt cx="0" cy="0"/>
        </a:xfrm>
      </p:grpSpPr>
      <p:sp>
        <p:nvSpPr>
          <p:cNvPr id="8" name="Inhaltsplatzhalter 2"/>
          <p:cNvSpPr>
            <a:spLocks noGrp="1"/>
          </p:cNvSpPr>
          <p:nvPr>
            <p:ph idx="1"/>
          </p:nvPr>
        </p:nvSpPr>
        <p:spPr>
          <a:xfrm>
            <a:off x="8401050" y="1773238"/>
            <a:ext cx="3311525" cy="4248149"/>
          </a:xfrm>
        </p:spPr>
        <p:txBody>
          <a:bodyPr/>
          <a:lstStyle/>
          <a:p>
            <a:pPr lvl="0"/>
            <a:r>
              <a:rPr lang="de-DE" smtClean="0"/>
              <a:t>Formatvorlagen des Textmasters bearbeiten</a:t>
            </a:r>
          </a:p>
          <a:p>
            <a:pPr lvl="1"/>
            <a:r>
              <a:rPr lang="de-DE" smtClean="0"/>
              <a:t>Zweite Ebene</a:t>
            </a:r>
          </a:p>
        </p:txBody>
      </p:sp>
      <p:sp>
        <p:nvSpPr>
          <p:cNvPr id="4" name="Inhaltsplatzhalter 3"/>
          <p:cNvSpPr>
            <a:spLocks noGrp="1"/>
          </p:cNvSpPr>
          <p:nvPr>
            <p:ph sz="quarter" idx="12" hasCustomPrompt="1"/>
          </p:nvPr>
        </p:nvSpPr>
        <p:spPr>
          <a:xfrm>
            <a:off x="479424" y="1773238"/>
            <a:ext cx="7777163" cy="4248150"/>
          </a:xfrm>
        </p:spPr>
        <p:txBody>
          <a:bodyPr/>
          <a:lstStyle>
            <a:lvl1pPr marL="0" indent="0">
              <a:buNone/>
              <a:defRPr baseline="0"/>
            </a:lvl1pPr>
            <a:lvl5pPr>
              <a:defRPr/>
            </a:lvl5pPr>
          </a:lstStyle>
          <a:p>
            <a:pPr lvl="0"/>
            <a:r>
              <a:rPr lang="de-DE" dirty="0" smtClean="0"/>
              <a:t>Tabelle, Diagramm oder Infografik einfügen …</a:t>
            </a:r>
          </a:p>
        </p:txBody>
      </p:sp>
      <p:sp>
        <p:nvSpPr>
          <p:cNvPr id="10" name="Rectangle 2"/>
          <p:cNvSpPr>
            <a:spLocks noGrp="1" noChangeArrowheads="1"/>
          </p:cNvSpPr>
          <p:nvPr>
            <p:ph type="ctrTitle" hasCustomPrompt="1"/>
          </p:nvPr>
        </p:nvSpPr>
        <p:spPr>
          <a:xfrm>
            <a:off x="478800" y="476823"/>
            <a:ext cx="11228260" cy="1008140"/>
          </a:xfrm>
          <a:noFill/>
        </p:spPr>
        <p:txBody>
          <a:bodyPr/>
          <a:lstStyle>
            <a:lvl1pPr marL="0" indent="0">
              <a:defRPr sz="3200" cap="none" baseline="0">
                <a:latin typeface="Frutiger LT Com 65 Bold" panose="020B0803030504020204" pitchFamily="34" charset="0"/>
              </a:defRPr>
            </a:lvl1pPr>
          </a:lstStyle>
          <a:p>
            <a:pPr lvl="0"/>
            <a:r>
              <a:rPr lang="de-DE" noProof="0" dirty="0" smtClean="0"/>
              <a:t>Titelmasterformat durch klicken bearbeiten</a:t>
            </a:r>
          </a:p>
        </p:txBody>
      </p:sp>
      <p:sp>
        <p:nvSpPr>
          <p:cNvPr id="6"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391368540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el und Bild unten">
    <p:spTree>
      <p:nvGrpSpPr>
        <p:cNvPr id="1" name=""/>
        <p:cNvGrpSpPr/>
        <p:nvPr/>
      </p:nvGrpSpPr>
      <p:grpSpPr>
        <a:xfrm>
          <a:off x="0" y="0"/>
          <a:ext cx="0" cy="0"/>
          <a:chOff x="0" y="0"/>
          <a:chExt cx="0" cy="0"/>
        </a:xfrm>
      </p:grpSpPr>
      <p:sp>
        <p:nvSpPr>
          <p:cNvPr id="4"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5" name="Titel 8"/>
          <p:cNvSpPr>
            <a:spLocks noGrp="1"/>
          </p:cNvSpPr>
          <p:nvPr>
            <p:ph type="title" hasCustomPrompt="1"/>
          </p:nvPr>
        </p:nvSpPr>
        <p:spPr>
          <a:xfrm>
            <a:off x="479425" y="478800"/>
            <a:ext cx="11228352" cy="1008000"/>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
        <p:nvSpPr>
          <p:cNvPr id="8" name="Inhaltsplatzhalter 2"/>
          <p:cNvSpPr>
            <a:spLocks noGrp="1"/>
          </p:cNvSpPr>
          <p:nvPr>
            <p:ph idx="1" hasCustomPrompt="1"/>
          </p:nvPr>
        </p:nvSpPr>
        <p:spPr>
          <a:xfrm>
            <a:off x="479376" y="1773238"/>
            <a:ext cx="11232454" cy="1727770"/>
          </a:xfrm>
        </p:spPr>
        <p:txBody>
          <a:bodyPr/>
          <a:lstStyle>
            <a:lvl1pPr>
              <a:spcAft>
                <a:spcPts val="1200"/>
              </a:spcAft>
              <a:defRPr/>
            </a:lvl1pPr>
          </a:lstStyle>
          <a:p>
            <a:pPr lvl="0"/>
            <a:r>
              <a:rPr lang="de-DE" noProof="0" dirty="0" smtClean="0"/>
              <a:t>Textmasterformat bearbeiten</a:t>
            </a:r>
          </a:p>
          <a:p>
            <a:pPr lvl="1"/>
            <a:r>
              <a:rPr lang="de-DE" noProof="0" dirty="0" smtClean="0"/>
              <a:t>Zweite Ebene</a:t>
            </a:r>
          </a:p>
          <a:p>
            <a:pPr lvl="2"/>
            <a:r>
              <a:rPr lang="de-DE" noProof="0" dirty="0" smtClean="0"/>
              <a:t>Dritte Ebene</a:t>
            </a:r>
          </a:p>
          <a:p>
            <a:pPr lvl="3"/>
            <a:r>
              <a:rPr lang="de-DE" noProof="0" dirty="0" smtClean="0"/>
              <a:t>Vierte Ebene</a:t>
            </a:r>
          </a:p>
        </p:txBody>
      </p:sp>
      <p:sp>
        <p:nvSpPr>
          <p:cNvPr id="9" name="Bildplatzhalter 2"/>
          <p:cNvSpPr>
            <a:spLocks noGrp="1"/>
          </p:cNvSpPr>
          <p:nvPr>
            <p:ph type="pic" sz="quarter" idx="10"/>
          </p:nvPr>
        </p:nvSpPr>
        <p:spPr>
          <a:xfrm>
            <a:off x="484175" y="3645124"/>
            <a:ext cx="11228400" cy="2376264"/>
          </a:xfrm>
        </p:spPr>
        <p:txBody>
          <a:bodyPr anchor="ctr" anchorCtr="0"/>
          <a:lstStyle>
            <a:lvl1pPr marL="0" indent="0" algn="ctr">
              <a:buNone/>
              <a:defRPr/>
            </a:lvl1pPr>
          </a:lstStyle>
          <a:p>
            <a:r>
              <a:rPr lang="de-DE" noProof="0" smtClean="0"/>
              <a:t>Bild durch Klicken auf Symbol hinzufügen</a:t>
            </a:r>
            <a:endParaRPr lang="de-DE" noProof="0" dirty="0"/>
          </a:p>
        </p:txBody>
      </p:sp>
    </p:spTree>
    <p:extLst>
      <p:ext uri="{BB962C8B-B14F-4D97-AF65-F5344CB8AC3E}">
        <p14:creationId xmlns:p14="http://schemas.microsoft.com/office/powerpoint/2010/main" val="11881821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Titel mit Logo">
    <p:spTree>
      <p:nvGrpSpPr>
        <p:cNvPr id="1" name=""/>
        <p:cNvGrpSpPr/>
        <p:nvPr/>
      </p:nvGrpSpPr>
      <p:grpSpPr>
        <a:xfrm>
          <a:off x="0" y="0"/>
          <a:ext cx="0" cy="0"/>
          <a:chOff x="0" y="0"/>
          <a:chExt cx="0" cy="0"/>
        </a:xfrm>
      </p:grpSpPr>
      <p:sp>
        <p:nvSpPr>
          <p:cNvPr id="3084" name="Line 12"/>
          <p:cNvSpPr>
            <a:spLocks noChangeShapeType="1"/>
          </p:cNvSpPr>
          <p:nvPr/>
        </p:nvSpPr>
        <p:spPr bwMode="auto">
          <a:xfrm flipV="1">
            <a:off x="622300" y="406800"/>
            <a:ext cx="10944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3085" name="Line 13"/>
          <p:cNvSpPr>
            <a:spLocks noChangeShapeType="1"/>
          </p:cNvSpPr>
          <p:nvPr/>
        </p:nvSpPr>
        <p:spPr bwMode="auto">
          <a:xfrm>
            <a:off x="622300" y="2492871"/>
            <a:ext cx="10944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9" name="Rectangle 2"/>
          <p:cNvSpPr>
            <a:spLocks noGrp="1" noChangeArrowheads="1"/>
          </p:cNvSpPr>
          <p:nvPr>
            <p:ph type="ctrTitle"/>
          </p:nvPr>
        </p:nvSpPr>
        <p:spPr>
          <a:xfrm>
            <a:off x="622300" y="476823"/>
            <a:ext cx="10944000" cy="1008140"/>
          </a:xfrm>
          <a:noFill/>
        </p:spPr>
        <p:txBody>
          <a:bodyPr/>
          <a:lstStyle>
            <a:lvl1pPr marL="0" indent="0">
              <a:defRPr sz="3733" cap="all" baseline="0"/>
            </a:lvl1pPr>
          </a:lstStyle>
          <a:p>
            <a:pPr lvl="0"/>
            <a:r>
              <a:rPr lang="de-DE" noProof="0" smtClean="0"/>
              <a:t>Titelmasterformat durch Klicken bearbeiten</a:t>
            </a:r>
            <a:endParaRPr lang="de-DE" noProof="0" dirty="0" smtClean="0"/>
          </a:p>
        </p:txBody>
      </p:sp>
      <p:sp>
        <p:nvSpPr>
          <p:cNvPr id="10" name="Rectangle 3"/>
          <p:cNvSpPr>
            <a:spLocks noGrp="1" noChangeArrowheads="1"/>
          </p:cNvSpPr>
          <p:nvPr>
            <p:ph type="subTitle" idx="1"/>
          </p:nvPr>
        </p:nvSpPr>
        <p:spPr>
          <a:xfrm>
            <a:off x="622300" y="1773238"/>
            <a:ext cx="10944000" cy="647623"/>
          </a:xfrm>
        </p:spPr>
        <p:txBody>
          <a:bodyPr/>
          <a:lstStyle>
            <a:lvl1pPr marL="0" indent="0">
              <a:buNone/>
              <a:defRPr/>
            </a:lvl1pPr>
          </a:lstStyle>
          <a:p>
            <a:pPr lvl="0"/>
            <a:r>
              <a:rPr lang="de-DE" noProof="0" smtClean="0"/>
              <a:t>Formatvorlage des Untertitelmasters durch Klicken bearbeiten</a:t>
            </a:r>
            <a:endParaRPr lang="de-DE" noProof="0" dirty="0" smtClean="0"/>
          </a:p>
        </p:txBody>
      </p:sp>
      <p:pic>
        <p:nvPicPr>
          <p:cNvPr id="11" name="Grafik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221091" y="3516543"/>
            <a:ext cx="5763573" cy="1570573"/>
          </a:xfrm>
          <a:prstGeom prst="rect">
            <a:avLst/>
          </a:prstGeom>
        </p:spPr>
      </p:pic>
      <p:sp>
        <p:nvSpPr>
          <p:cNvPr id="12" name="Text Box 8"/>
          <p:cNvSpPr txBox="1">
            <a:spLocks noChangeArrowheads="1"/>
          </p:cNvSpPr>
          <p:nvPr userDrawn="1"/>
        </p:nvSpPr>
        <p:spPr bwMode="auto">
          <a:xfrm>
            <a:off x="607484" y="6523940"/>
            <a:ext cx="1623842" cy="16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p>
            <a:pPr>
              <a:spcBef>
                <a:spcPct val="50000"/>
              </a:spcBef>
              <a:spcAft>
                <a:spcPct val="0"/>
              </a:spcAft>
              <a:buFontTx/>
              <a:buNone/>
            </a:pPr>
            <a:r>
              <a:rPr lang="de-DE" sz="1067" dirty="0" smtClean="0">
                <a:solidFill>
                  <a:srgbClr val="929292"/>
                </a:solidFill>
              </a:rPr>
              <a:t>© Fraunhofer</a:t>
            </a:r>
            <a:r>
              <a:rPr lang="de-DE" sz="1067" noProof="0" dirty="0" smtClean="0">
                <a:solidFill>
                  <a:schemeClr val="bg1">
                    <a:lumMod val="50000"/>
                  </a:schemeClr>
                </a:solidFill>
              </a:rPr>
              <a:t> ·</a:t>
            </a:r>
            <a:r>
              <a:rPr lang="de-DE" sz="1067" baseline="0" noProof="0" dirty="0" smtClean="0">
                <a:solidFill>
                  <a:schemeClr val="bg1">
                    <a:lumMod val="50000"/>
                  </a:schemeClr>
                </a:solidFill>
              </a:rPr>
              <a:t> </a:t>
            </a:r>
            <a:r>
              <a:rPr lang="de-DE" sz="1067" dirty="0" smtClean="0">
                <a:solidFill>
                  <a:srgbClr val="929292"/>
                </a:solidFill>
              </a:rPr>
              <a:t>Slide </a:t>
            </a:r>
            <a:fld id="{2A8EBD41-E5DA-4769-BDD5-2A8A1EFB616C}" type="slidenum">
              <a:rPr lang="de-DE" sz="1067" smtClean="0">
                <a:solidFill>
                  <a:srgbClr val="929292"/>
                </a:solidFill>
              </a:rPr>
              <a:pPr>
                <a:spcBef>
                  <a:spcPct val="50000"/>
                </a:spcBef>
                <a:spcAft>
                  <a:spcPct val="0"/>
                </a:spcAft>
                <a:buFontTx/>
                <a:buNone/>
              </a:pPr>
              <a:t>‹Nr.›</a:t>
            </a:fld>
            <a:r>
              <a:rPr lang="de-DE" sz="1067" dirty="0" smtClean="0">
                <a:solidFill>
                  <a:srgbClr val="929292"/>
                </a:solidFill>
              </a:rPr>
              <a:t> </a:t>
            </a:r>
            <a:endParaRPr lang="de-DE" sz="1067" dirty="0">
              <a:solidFill>
                <a:srgbClr val="929292"/>
              </a:solidFill>
            </a:endParaRPr>
          </a:p>
        </p:txBody>
      </p:sp>
      <p:sp>
        <p:nvSpPr>
          <p:cNvPr id="13" name="AutoShape 3"/>
          <p:cNvSpPr>
            <a:spLocks noChangeAspect="1" noChangeArrowheads="1" noTextEdit="1"/>
          </p:cNvSpPr>
          <p:nvPr userDrawn="1"/>
        </p:nvSpPr>
        <p:spPr bwMode="auto">
          <a:xfrm>
            <a:off x="12388673" y="1773239"/>
            <a:ext cx="2016224" cy="41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4" name="Rectangle 5"/>
          <p:cNvSpPr>
            <a:spLocks noChangeArrowheads="1"/>
          </p:cNvSpPr>
          <p:nvPr userDrawn="1"/>
        </p:nvSpPr>
        <p:spPr bwMode="auto">
          <a:xfrm>
            <a:off x="12395096" y="1773239"/>
            <a:ext cx="314633" cy="314633"/>
          </a:xfrm>
          <a:prstGeom prst="rect">
            <a:avLst/>
          </a:prstGeom>
          <a:solidFill>
            <a:srgbClr val="D7E4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5" name="Rectangle 6"/>
          <p:cNvSpPr>
            <a:spLocks noChangeArrowheads="1"/>
          </p:cNvSpPr>
          <p:nvPr userDrawn="1"/>
        </p:nvSpPr>
        <p:spPr bwMode="auto">
          <a:xfrm>
            <a:off x="12395096" y="2194892"/>
            <a:ext cx="314633" cy="314633"/>
          </a:xfrm>
          <a:prstGeom prst="rect">
            <a:avLst/>
          </a:prstGeom>
          <a:solidFill>
            <a:srgbClr val="C5C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6" name="Rectangle 7"/>
          <p:cNvSpPr>
            <a:spLocks noChangeArrowheads="1"/>
          </p:cNvSpPr>
          <p:nvPr userDrawn="1"/>
        </p:nvSpPr>
        <p:spPr bwMode="auto">
          <a:xfrm>
            <a:off x="12395095" y="5621618"/>
            <a:ext cx="312493" cy="314633"/>
          </a:xfrm>
          <a:prstGeom prst="rect">
            <a:avLst/>
          </a:prstGeom>
          <a:solidFill>
            <a:srgbClr val="C7C9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7" name="Rectangle 8"/>
          <p:cNvSpPr>
            <a:spLocks noChangeArrowheads="1"/>
          </p:cNvSpPr>
          <p:nvPr userDrawn="1"/>
        </p:nvSpPr>
        <p:spPr bwMode="auto">
          <a:xfrm>
            <a:off x="14088124" y="3885781"/>
            <a:ext cx="314633" cy="314633"/>
          </a:xfrm>
          <a:prstGeom prst="rect">
            <a:avLst/>
          </a:prstGeom>
          <a:solidFill>
            <a:srgbClr val="6E7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8" name="Rectangle 9"/>
          <p:cNvSpPr>
            <a:spLocks noChangeArrowheads="1"/>
          </p:cNvSpPr>
          <p:nvPr userDrawn="1"/>
        </p:nvSpPr>
        <p:spPr bwMode="auto">
          <a:xfrm>
            <a:off x="12816748" y="1773239"/>
            <a:ext cx="314633" cy="314633"/>
          </a:xfrm>
          <a:prstGeom prst="rect">
            <a:avLst/>
          </a:prstGeom>
          <a:solidFill>
            <a:srgbClr val="98BA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9" name="Rectangle 10"/>
          <p:cNvSpPr>
            <a:spLocks noChangeArrowheads="1"/>
          </p:cNvSpPr>
          <p:nvPr userDrawn="1"/>
        </p:nvSpPr>
        <p:spPr bwMode="auto">
          <a:xfrm>
            <a:off x="13666473" y="4733366"/>
            <a:ext cx="314633" cy="314633"/>
          </a:xfrm>
          <a:prstGeom prst="rect">
            <a:avLst/>
          </a:prstGeom>
          <a:solidFill>
            <a:srgbClr val="5563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0" name="Rectangle 11"/>
          <p:cNvSpPr>
            <a:spLocks noChangeArrowheads="1"/>
          </p:cNvSpPr>
          <p:nvPr userDrawn="1"/>
        </p:nvSpPr>
        <p:spPr bwMode="auto">
          <a:xfrm>
            <a:off x="12395096" y="5155018"/>
            <a:ext cx="314633" cy="314633"/>
          </a:xfrm>
          <a:prstGeom prst="rect">
            <a:avLst/>
          </a:prstGeom>
          <a:solidFill>
            <a:srgbClr val="6DB7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1" name="Rectangle 12"/>
          <p:cNvSpPr>
            <a:spLocks noChangeArrowheads="1"/>
          </p:cNvSpPr>
          <p:nvPr userDrawn="1"/>
        </p:nvSpPr>
        <p:spPr bwMode="auto">
          <a:xfrm>
            <a:off x="12816748" y="5155018"/>
            <a:ext cx="314633" cy="314633"/>
          </a:xfrm>
          <a:prstGeom prst="rect">
            <a:avLst/>
          </a:prstGeom>
          <a:solidFill>
            <a:srgbClr val="6BB9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2" name="Rectangle 13"/>
          <p:cNvSpPr>
            <a:spLocks noChangeArrowheads="1"/>
          </p:cNvSpPr>
          <p:nvPr userDrawn="1"/>
        </p:nvSpPr>
        <p:spPr bwMode="auto">
          <a:xfrm>
            <a:off x="13244820" y="3466268"/>
            <a:ext cx="312493" cy="312493"/>
          </a:xfrm>
          <a:prstGeom prst="rect">
            <a:avLst/>
          </a:prstGeom>
          <a:solidFill>
            <a:srgbClr val="F5DC3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3" name="Rectangle 14"/>
          <p:cNvSpPr>
            <a:spLocks noChangeArrowheads="1"/>
          </p:cNvSpPr>
          <p:nvPr userDrawn="1"/>
        </p:nvSpPr>
        <p:spPr bwMode="auto">
          <a:xfrm>
            <a:off x="13244821" y="2618684"/>
            <a:ext cx="314633" cy="314633"/>
          </a:xfrm>
          <a:prstGeom prst="rect">
            <a:avLst/>
          </a:prstGeom>
          <a:solidFill>
            <a:srgbClr val="C20E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4" name="Rectangle 15"/>
          <p:cNvSpPr>
            <a:spLocks noChangeArrowheads="1"/>
          </p:cNvSpPr>
          <p:nvPr userDrawn="1"/>
        </p:nvSpPr>
        <p:spPr bwMode="auto">
          <a:xfrm>
            <a:off x="13244820" y="3042477"/>
            <a:ext cx="312493" cy="314633"/>
          </a:xfrm>
          <a:prstGeom prst="rect">
            <a:avLst/>
          </a:prstGeom>
          <a:solidFill>
            <a:srgbClr val="DC9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5" name="Rectangle 16"/>
          <p:cNvSpPr>
            <a:spLocks noChangeArrowheads="1"/>
          </p:cNvSpPr>
          <p:nvPr userDrawn="1"/>
        </p:nvSpPr>
        <p:spPr bwMode="auto">
          <a:xfrm>
            <a:off x="13242680" y="3885781"/>
            <a:ext cx="314633" cy="314633"/>
          </a:xfrm>
          <a:prstGeom prst="rect">
            <a:avLst/>
          </a:prstGeom>
          <a:solidFill>
            <a:srgbClr val="B6C9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6" name="Rectangle 17"/>
          <p:cNvSpPr>
            <a:spLocks noChangeArrowheads="1"/>
          </p:cNvSpPr>
          <p:nvPr userDrawn="1"/>
        </p:nvSpPr>
        <p:spPr bwMode="auto">
          <a:xfrm>
            <a:off x="13240540" y="2194892"/>
            <a:ext cx="314633" cy="314633"/>
          </a:xfrm>
          <a:prstGeom prst="rect">
            <a:avLst/>
          </a:prstGeom>
          <a:solidFill>
            <a:srgbClr val="4037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7" name="Rectangle 18"/>
          <p:cNvSpPr>
            <a:spLocks noChangeArrowheads="1"/>
          </p:cNvSpPr>
          <p:nvPr userDrawn="1"/>
        </p:nvSpPr>
        <p:spPr bwMode="auto">
          <a:xfrm>
            <a:off x="13244821" y="4309573"/>
            <a:ext cx="314633" cy="314633"/>
          </a:xfrm>
          <a:prstGeom prst="rect">
            <a:avLst/>
          </a:prstGeom>
          <a:solidFill>
            <a:srgbClr val="5697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8" name="Rectangle 19"/>
          <p:cNvSpPr>
            <a:spLocks noChangeArrowheads="1"/>
          </p:cNvSpPr>
          <p:nvPr userDrawn="1"/>
        </p:nvSpPr>
        <p:spPr bwMode="auto">
          <a:xfrm>
            <a:off x="13240540" y="1773239"/>
            <a:ext cx="314633" cy="314633"/>
          </a:xfrm>
          <a:prstGeom prst="rect">
            <a:avLst/>
          </a:prstGeom>
          <a:solidFill>
            <a:srgbClr val="4F81C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9" name="Rectangle 20"/>
          <p:cNvSpPr>
            <a:spLocks noChangeArrowheads="1"/>
          </p:cNvSpPr>
          <p:nvPr userDrawn="1"/>
        </p:nvSpPr>
        <p:spPr bwMode="auto">
          <a:xfrm>
            <a:off x="12821027" y="3466268"/>
            <a:ext cx="314633" cy="312493"/>
          </a:xfrm>
          <a:prstGeom prst="rect">
            <a:avLst/>
          </a:prstGeom>
          <a:solidFill>
            <a:srgbClr val="F9F0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0" name="Rectangle 21"/>
          <p:cNvSpPr>
            <a:spLocks noChangeArrowheads="1"/>
          </p:cNvSpPr>
          <p:nvPr userDrawn="1"/>
        </p:nvSpPr>
        <p:spPr bwMode="auto">
          <a:xfrm>
            <a:off x="12821027" y="3042477"/>
            <a:ext cx="314633" cy="314633"/>
          </a:xfrm>
          <a:prstGeom prst="rect">
            <a:avLst/>
          </a:prstGeom>
          <a:solidFill>
            <a:srgbClr val="EFCA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1" name="Rectangle 22"/>
          <p:cNvSpPr>
            <a:spLocks noChangeArrowheads="1"/>
          </p:cNvSpPr>
          <p:nvPr userDrawn="1"/>
        </p:nvSpPr>
        <p:spPr bwMode="auto">
          <a:xfrm>
            <a:off x="12818888" y="3885781"/>
            <a:ext cx="314633" cy="314633"/>
          </a:xfrm>
          <a:prstGeom prst="rect">
            <a:avLst/>
          </a:prstGeom>
          <a:solidFill>
            <a:srgbClr val="D3DD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2" name="Rectangle 23"/>
          <p:cNvSpPr>
            <a:spLocks noChangeArrowheads="1"/>
          </p:cNvSpPr>
          <p:nvPr userDrawn="1"/>
        </p:nvSpPr>
        <p:spPr bwMode="auto">
          <a:xfrm>
            <a:off x="12816748" y="2194892"/>
            <a:ext cx="314633" cy="314633"/>
          </a:xfrm>
          <a:prstGeom prst="rect">
            <a:avLst/>
          </a:prstGeom>
          <a:solidFill>
            <a:srgbClr val="8C83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3" name="Rectangle 24"/>
          <p:cNvSpPr>
            <a:spLocks noChangeArrowheads="1"/>
          </p:cNvSpPr>
          <p:nvPr userDrawn="1"/>
        </p:nvSpPr>
        <p:spPr bwMode="auto">
          <a:xfrm>
            <a:off x="12399375" y="3466268"/>
            <a:ext cx="312493" cy="312493"/>
          </a:xfrm>
          <a:prstGeom prst="rect">
            <a:avLst/>
          </a:prstGeom>
          <a:solidFill>
            <a:srgbClr val="FDF9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4" name="Rectangle 25"/>
          <p:cNvSpPr>
            <a:spLocks noChangeArrowheads="1"/>
          </p:cNvSpPr>
          <p:nvPr userDrawn="1"/>
        </p:nvSpPr>
        <p:spPr bwMode="auto">
          <a:xfrm>
            <a:off x="12399375" y="3042477"/>
            <a:ext cx="312493" cy="314633"/>
          </a:xfrm>
          <a:prstGeom prst="rect">
            <a:avLst/>
          </a:prstGeom>
          <a:solidFill>
            <a:srgbClr val="F8E8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5" name="Rectangle 26"/>
          <p:cNvSpPr>
            <a:spLocks noChangeArrowheads="1"/>
          </p:cNvSpPr>
          <p:nvPr userDrawn="1"/>
        </p:nvSpPr>
        <p:spPr bwMode="auto">
          <a:xfrm>
            <a:off x="12397236" y="4733366"/>
            <a:ext cx="314633" cy="314633"/>
          </a:xfrm>
          <a:prstGeom prst="rect">
            <a:avLst/>
          </a:prstGeom>
          <a:solidFill>
            <a:srgbClr val="D8E0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6" name="Rectangle 27"/>
          <p:cNvSpPr>
            <a:spLocks noChangeArrowheads="1"/>
          </p:cNvSpPr>
          <p:nvPr userDrawn="1"/>
        </p:nvSpPr>
        <p:spPr bwMode="auto">
          <a:xfrm>
            <a:off x="13666473" y="3466268"/>
            <a:ext cx="314633" cy="312493"/>
          </a:xfrm>
          <a:prstGeom prst="rect">
            <a:avLst/>
          </a:prstGeom>
          <a:solidFill>
            <a:srgbClr val="EDC1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7" name="Rectangle 28"/>
          <p:cNvSpPr>
            <a:spLocks noChangeArrowheads="1"/>
          </p:cNvSpPr>
          <p:nvPr userDrawn="1"/>
        </p:nvSpPr>
        <p:spPr bwMode="auto">
          <a:xfrm>
            <a:off x="13668612" y="2618684"/>
            <a:ext cx="312493" cy="314633"/>
          </a:xfrm>
          <a:prstGeom prst="rect">
            <a:avLst/>
          </a:prstGeom>
          <a:solidFill>
            <a:srgbClr val="8927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8" name="Rectangle 29"/>
          <p:cNvSpPr>
            <a:spLocks noChangeArrowheads="1"/>
          </p:cNvSpPr>
          <p:nvPr userDrawn="1"/>
        </p:nvSpPr>
        <p:spPr bwMode="auto">
          <a:xfrm>
            <a:off x="13666473" y="3042477"/>
            <a:ext cx="314633" cy="314633"/>
          </a:xfrm>
          <a:prstGeom prst="rect">
            <a:avLst/>
          </a:prstGeom>
          <a:solidFill>
            <a:srgbClr val="D065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9" name="Rectangle 30"/>
          <p:cNvSpPr>
            <a:spLocks noChangeArrowheads="1"/>
          </p:cNvSpPr>
          <p:nvPr userDrawn="1"/>
        </p:nvSpPr>
        <p:spPr bwMode="auto">
          <a:xfrm>
            <a:off x="13666473" y="3883641"/>
            <a:ext cx="314633" cy="314633"/>
          </a:xfrm>
          <a:prstGeom prst="rect">
            <a:avLst/>
          </a:prstGeom>
          <a:solidFill>
            <a:srgbClr val="95A53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0" name="Rectangle 31"/>
          <p:cNvSpPr>
            <a:spLocks noChangeArrowheads="1"/>
          </p:cNvSpPr>
          <p:nvPr userDrawn="1"/>
        </p:nvSpPr>
        <p:spPr bwMode="auto">
          <a:xfrm>
            <a:off x="13662191" y="1773239"/>
            <a:ext cx="314633" cy="314633"/>
          </a:xfrm>
          <a:prstGeom prst="rect">
            <a:avLst/>
          </a:prstGeom>
          <a:solidFill>
            <a:srgbClr val="335A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1" name="Rectangle 32"/>
          <p:cNvSpPr>
            <a:spLocks noChangeArrowheads="1"/>
          </p:cNvSpPr>
          <p:nvPr userDrawn="1"/>
        </p:nvSpPr>
        <p:spPr bwMode="auto">
          <a:xfrm>
            <a:off x="14090265" y="2618684"/>
            <a:ext cx="314633" cy="314633"/>
          </a:xfrm>
          <a:prstGeom prst="rect">
            <a:avLst/>
          </a:prstGeom>
          <a:solidFill>
            <a:srgbClr val="6823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2" name="Rectangle 33"/>
          <p:cNvSpPr>
            <a:spLocks noChangeArrowheads="1"/>
          </p:cNvSpPr>
          <p:nvPr userDrawn="1"/>
        </p:nvSpPr>
        <p:spPr bwMode="auto">
          <a:xfrm>
            <a:off x="13662191" y="2194892"/>
            <a:ext cx="314633" cy="314633"/>
          </a:xfrm>
          <a:prstGeom prst="rect">
            <a:avLst/>
          </a:prstGeom>
          <a:solidFill>
            <a:srgbClr val="342B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3" name="Rectangle 34"/>
          <p:cNvSpPr>
            <a:spLocks noChangeArrowheads="1"/>
          </p:cNvSpPr>
          <p:nvPr userDrawn="1"/>
        </p:nvSpPr>
        <p:spPr bwMode="auto">
          <a:xfrm>
            <a:off x="14085984" y="1773239"/>
            <a:ext cx="314633" cy="314633"/>
          </a:xfrm>
          <a:prstGeom prst="rect">
            <a:avLst/>
          </a:prstGeom>
          <a:solidFill>
            <a:srgbClr val="2B3A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4" name="Rectangle 35"/>
          <p:cNvSpPr>
            <a:spLocks noChangeArrowheads="1"/>
          </p:cNvSpPr>
          <p:nvPr userDrawn="1"/>
        </p:nvSpPr>
        <p:spPr bwMode="auto">
          <a:xfrm>
            <a:off x="13242680" y="4733366"/>
            <a:ext cx="314633" cy="314633"/>
          </a:xfrm>
          <a:prstGeom prst="rect">
            <a:avLst/>
          </a:prstGeom>
          <a:solidFill>
            <a:srgbClr val="422F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5" name="Rectangle 36"/>
          <p:cNvSpPr>
            <a:spLocks noChangeArrowheads="1"/>
          </p:cNvSpPr>
          <p:nvPr userDrawn="1"/>
        </p:nvSpPr>
        <p:spPr bwMode="auto">
          <a:xfrm>
            <a:off x="12821027" y="4733366"/>
            <a:ext cx="314633" cy="314633"/>
          </a:xfrm>
          <a:prstGeom prst="rect">
            <a:avLst/>
          </a:prstGeom>
          <a:solidFill>
            <a:srgbClr val="C3AF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6" name="Rectangle 37"/>
          <p:cNvSpPr>
            <a:spLocks noChangeArrowheads="1"/>
          </p:cNvSpPr>
          <p:nvPr userDrawn="1"/>
        </p:nvSpPr>
        <p:spPr bwMode="auto">
          <a:xfrm>
            <a:off x="12397236" y="3885781"/>
            <a:ext cx="314633" cy="314633"/>
          </a:xfrm>
          <a:prstGeom prst="rect">
            <a:avLst/>
          </a:prstGeom>
          <a:solidFill>
            <a:srgbClr val="EEEE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7" name="Rectangle 38"/>
          <p:cNvSpPr>
            <a:spLocks noChangeArrowheads="1"/>
          </p:cNvSpPr>
          <p:nvPr userDrawn="1"/>
        </p:nvSpPr>
        <p:spPr bwMode="auto">
          <a:xfrm>
            <a:off x="13240540" y="5155018"/>
            <a:ext cx="314633" cy="314633"/>
          </a:xfrm>
          <a:prstGeom prst="rect">
            <a:avLst/>
          </a:prstGeom>
          <a:solidFill>
            <a:srgbClr val="3F6E9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8" name="Rectangle 39"/>
          <p:cNvSpPr>
            <a:spLocks noChangeArrowheads="1"/>
          </p:cNvSpPr>
          <p:nvPr userDrawn="1"/>
        </p:nvSpPr>
        <p:spPr bwMode="auto">
          <a:xfrm>
            <a:off x="12821027" y="4309573"/>
            <a:ext cx="314633" cy="314633"/>
          </a:xfrm>
          <a:prstGeom prst="rect">
            <a:avLst/>
          </a:prstGeom>
          <a:solidFill>
            <a:srgbClr val="89B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9" name="Rectangle 40"/>
          <p:cNvSpPr>
            <a:spLocks noChangeArrowheads="1"/>
          </p:cNvSpPr>
          <p:nvPr userDrawn="1"/>
        </p:nvSpPr>
        <p:spPr bwMode="auto">
          <a:xfrm>
            <a:off x="12397236" y="4309573"/>
            <a:ext cx="314633" cy="314633"/>
          </a:xfrm>
          <a:prstGeom prst="rect">
            <a:avLst/>
          </a:prstGeom>
          <a:solidFill>
            <a:srgbClr val="BEDB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50" name="Line 7"/>
          <p:cNvSpPr>
            <a:spLocks noChangeShapeType="1"/>
          </p:cNvSpPr>
          <p:nvPr userDrawn="1"/>
        </p:nvSpPr>
        <p:spPr bwMode="auto">
          <a:xfrm flipV="1">
            <a:off x="625700" y="6139980"/>
            <a:ext cx="10944000"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Tree>
    <p:extLst>
      <p:ext uri="{BB962C8B-B14F-4D97-AF65-F5344CB8AC3E}">
        <p14:creationId xmlns:p14="http://schemas.microsoft.com/office/powerpoint/2010/main" val="38730153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atenfolie 50/50">
    <p:spTree>
      <p:nvGrpSpPr>
        <p:cNvPr id="1" name=""/>
        <p:cNvGrpSpPr/>
        <p:nvPr/>
      </p:nvGrpSpPr>
      <p:grpSpPr>
        <a:xfrm>
          <a:off x="0" y="0"/>
          <a:ext cx="0" cy="0"/>
          <a:chOff x="0" y="0"/>
          <a:chExt cx="0" cy="0"/>
        </a:xfrm>
      </p:grpSpPr>
      <p:sp>
        <p:nvSpPr>
          <p:cNvPr id="8" name="Inhaltsplatzhalter 2"/>
          <p:cNvSpPr>
            <a:spLocks noGrp="1"/>
          </p:cNvSpPr>
          <p:nvPr>
            <p:ph idx="1"/>
          </p:nvPr>
        </p:nvSpPr>
        <p:spPr>
          <a:xfrm>
            <a:off x="6240016" y="1773238"/>
            <a:ext cx="5472559" cy="4248149"/>
          </a:xfrm>
        </p:spPr>
        <p:txBody>
          <a:bodyPr/>
          <a:lstStyle/>
          <a:p>
            <a:pPr lvl="0"/>
            <a:r>
              <a:rPr lang="de-DE" smtClean="0"/>
              <a:t>Formatvorlagen des Textmasters bearbeiten</a:t>
            </a:r>
          </a:p>
          <a:p>
            <a:pPr lvl="1"/>
            <a:r>
              <a:rPr lang="de-DE" smtClean="0"/>
              <a:t>Zweite Ebene</a:t>
            </a:r>
          </a:p>
        </p:txBody>
      </p:sp>
      <p:sp>
        <p:nvSpPr>
          <p:cNvPr id="4" name="Inhaltsplatzhalter 3"/>
          <p:cNvSpPr>
            <a:spLocks noGrp="1"/>
          </p:cNvSpPr>
          <p:nvPr>
            <p:ph sz="quarter" idx="12" hasCustomPrompt="1"/>
          </p:nvPr>
        </p:nvSpPr>
        <p:spPr>
          <a:xfrm>
            <a:off x="479425" y="1773238"/>
            <a:ext cx="5472559" cy="4248150"/>
          </a:xfrm>
        </p:spPr>
        <p:txBody>
          <a:bodyPr/>
          <a:lstStyle>
            <a:lvl1pPr marL="0" indent="0">
              <a:buNone/>
              <a:defRPr baseline="0"/>
            </a:lvl1pPr>
            <a:lvl5pPr>
              <a:defRPr/>
            </a:lvl5pPr>
          </a:lstStyle>
          <a:p>
            <a:pPr lvl="0"/>
            <a:r>
              <a:rPr lang="de-DE" dirty="0" smtClean="0"/>
              <a:t>Tabelle, Diagramm oder Infografik einfügen …</a:t>
            </a:r>
          </a:p>
        </p:txBody>
      </p:sp>
      <p:sp>
        <p:nvSpPr>
          <p:cNvPr id="10" name="Rectangle 2"/>
          <p:cNvSpPr>
            <a:spLocks noGrp="1" noChangeArrowheads="1"/>
          </p:cNvSpPr>
          <p:nvPr>
            <p:ph type="ctrTitle" hasCustomPrompt="1"/>
          </p:nvPr>
        </p:nvSpPr>
        <p:spPr>
          <a:xfrm>
            <a:off x="478800" y="476823"/>
            <a:ext cx="11228260" cy="1008140"/>
          </a:xfrm>
          <a:noFill/>
        </p:spPr>
        <p:txBody>
          <a:bodyPr/>
          <a:lstStyle>
            <a:lvl1pPr marL="0" indent="0">
              <a:defRPr sz="3200" cap="none" baseline="0">
                <a:latin typeface="Frutiger LT Com 65 Bold" panose="020B0803030504020204" pitchFamily="34" charset="0"/>
              </a:defRPr>
            </a:lvl1pPr>
          </a:lstStyle>
          <a:p>
            <a:pPr lvl="0"/>
            <a:r>
              <a:rPr lang="de-DE" noProof="0" dirty="0" smtClean="0"/>
              <a:t>Titelmasterformat durch klicken bearbeiten</a:t>
            </a:r>
          </a:p>
        </p:txBody>
      </p:sp>
      <p:sp>
        <p:nvSpPr>
          <p:cNvPr id="6"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4899390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6" name="Textplatzhalter 10"/>
          <p:cNvSpPr>
            <a:spLocks noGrp="1"/>
          </p:cNvSpPr>
          <p:nvPr>
            <p:ph type="body" sz="quarter" idx="15"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4" name="Titel 8"/>
          <p:cNvSpPr>
            <a:spLocks noGrp="1"/>
          </p:cNvSpPr>
          <p:nvPr>
            <p:ph type="title" hasCustomPrompt="1"/>
          </p:nvPr>
        </p:nvSpPr>
        <p:spPr>
          <a:xfrm>
            <a:off x="479377" y="478800"/>
            <a:ext cx="11228400" cy="1008000"/>
          </a:xfrm>
        </p:spPr>
        <p:txBody>
          <a:bodyPr wrap="square">
            <a:normAutofit/>
          </a:bodyPr>
          <a:lstStyle>
            <a:lvl1pPr>
              <a:defRPr b="1" cap="none">
                <a:latin typeface="Frutiger LT Com 65 Bold" panose="020B0803030504020204" pitchFamily="34" charset="0"/>
              </a:defRPr>
            </a:lvl1pPr>
          </a:lstStyle>
          <a:p>
            <a:r>
              <a:rPr lang="de-DE" noProof="0" dirty="0" smtClean="0"/>
              <a:t>Titelmasterformat durch klicken bearbeiten</a:t>
            </a:r>
            <a:endParaRPr lang="de-DE" noProof="0" dirty="0"/>
          </a:p>
        </p:txBody>
      </p:sp>
    </p:spTree>
    <p:extLst>
      <p:ext uri="{BB962C8B-B14F-4D97-AF65-F5344CB8AC3E}">
        <p14:creationId xmlns:p14="http://schemas.microsoft.com/office/powerpoint/2010/main" val="29251346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als Dia">
    <p:spTree>
      <p:nvGrpSpPr>
        <p:cNvPr id="1" name=""/>
        <p:cNvGrpSpPr/>
        <p:nvPr/>
      </p:nvGrpSpPr>
      <p:grpSpPr>
        <a:xfrm>
          <a:off x="0" y="0"/>
          <a:ext cx="0" cy="0"/>
          <a:chOff x="0" y="0"/>
          <a:chExt cx="0" cy="0"/>
        </a:xfrm>
      </p:grpSpPr>
      <p:sp>
        <p:nvSpPr>
          <p:cNvPr id="4" name="Bildplatzhalter 3"/>
          <p:cNvSpPr>
            <a:spLocks noGrp="1"/>
          </p:cNvSpPr>
          <p:nvPr>
            <p:ph type="pic" sz="quarter" idx="10" hasCustomPrompt="1"/>
          </p:nvPr>
        </p:nvSpPr>
        <p:spPr>
          <a:xfrm>
            <a:off x="0" y="0"/>
            <a:ext cx="12192000" cy="6858000"/>
          </a:xfrm>
        </p:spPr>
        <p:txBody>
          <a:bodyPr lIns="144000" tIns="144000">
            <a:noAutofit/>
          </a:bodyPr>
          <a:lstStyle>
            <a:lvl1pPr marL="0" indent="0" algn="ctr">
              <a:buNone/>
              <a:defRPr/>
            </a:lvl1pPr>
          </a:lstStyle>
          <a:p>
            <a:r>
              <a:rPr lang="de-DE" dirty="0" smtClean="0"/>
              <a:t>Bild einfügen …</a:t>
            </a:r>
            <a:endParaRPr lang="de-DE" dirty="0"/>
          </a:p>
        </p:txBody>
      </p:sp>
      <p:sp>
        <p:nvSpPr>
          <p:cNvPr id="5"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331538606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
        <p:nvSpPr>
          <p:cNvPr id="2"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6855148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eer_ohne Logo">
    <p:spTree>
      <p:nvGrpSpPr>
        <p:cNvPr id="1" name=""/>
        <p:cNvGrpSpPr/>
        <p:nvPr/>
      </p:nvGrpSpPr>
      <p:grpSpPr>
        <a:xfrm>
          <a:off x="0" y="0"/>
          <a:ext cx="0" cy="0"/>
          <a:chOff x="0" y="0"/>
          <a:chExt cx="0" cy="0"/>
        </a:xfrm>
      </p:grpSpPr>
      <p:sp>
        <p:nvSpPr>
          <p:cNvPr id="3" name="Rechteck 2"/>
          <p:cNvSpPr/>
          <p:nvPr userDrawn="1"/>
        </p:nvSpPr>
        <p:spPr>
          <a:xfrm>
            <a:off x="-7338" y="6021388"/>
            <a:ext cx="12199338" cy="836612"/>
          </a:xfrm>
          <a:prstGeom prst="rect">
            <a:avLst/>
          </a:prstGeom>
          <a:solidFill>
            <a:schemeClr val="bg1"/>
          </a:solidFill>
        </p:spPr>
        <p:txBody>
          <a:bodyPr rtlCol="0" anchor="ctr">
            <a:noAutofit/>
          </a:bodyPr>
          <a:lstStyle/>
          <a:p>
            <a:pPr algn="ctr" hangingPunct="0">
              <a:spcAft>
                <a:spcPts val="300"/>
              </a:spcAft>
            </a:pPr>
            <a:endParaRPr lang="de-DE" sz="1600" kern="0" dirty="0"/>
          </a:p>
        </p:txBody>
      </p:sp>
      <p:sp>
        <p:nvSpPr>
          <p:cNvPr id="2"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13208212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Kontakt einzeln">
    <p:spTree>
      <p:nvGrpSpPr>
        <p:cNvPr id="1" name=""/>
        <p:cNvGrpSpPr/>
        <p:nvPr/>
      </p:nvGrpSpPr>
      <p:grpSpPr>
        <a:xfrm>
          <a:off x="0" y="0"/>
          <a:ext cx="0" cy="0"/>
          <a:chOff x="0" y="0"/>
          <a:chExt cx="0" cy="0"/>
        </a:xfrm>
      </p:grpSpPr>
      <p:pic>
        <p:nvPicPr>
          <p:cNvPr id="21" name="Grafik 20"/>
          <p:cNvPicPr>
            <a:picLocks noChangeAspect="1"/>
          </p:cNvPicPr>
          <p:nvPr userDrawn="1"/>
        </p:nvPicPr>
        <p:blipFill rotWithShape="1">
          <a:blip r:embed="rId2" cstate="print">
            <a:extLst>
              <a:ext uri="{28A0092B-C50C-407E-A947-70E740481C1C}">
                <a14:useLocalDpi xmlns:a14="http://schemas.microsoft.com/office/drawing/2010/main" val="0"/>
              </a:ext>
            </a:extLst>
          </a:blip>
          <a:srcRect t="24802" b="35337"/>
          <a:stretch/>
        </p:blipFill>
        <p:spPr>
          <a:xfrm>
            <a:off x="-1612" y="-27384"/>
            <a:ext cx="12193612" cy="3240360"/>
          </a:xfrm>
          <a:prstGeom prst="rect">
            <a:avLst/>
          </a:prstGeom>
        </p:spPr>
      </p:pic>
      <p:sp>
        <p:nvSpPr>
          <p:cNvPr id="4" name="Textplatzhalter 3"/>
          <p:cNvSpPr>
            <a:spLocks noGrp="1"/>
          </p:cNvSpPr>
          <p:nvPr>
            <p:ph type="body" sz="quarter" idx="10" hasCustomPrompt="1"/>
          </p:nvPr>
        </p:nvSpPr>
        <p:spPr>
          <a:xfrm>
            <a:off x="6124972" y="3611116"/>
            <a:ext cx="5587603" cy="1655762"/>
          </a:xfrm>
        </p:spPr>
        <p:txBody>
          <a:bodyPr>
            <a:noAutofit/>
          </a:bodyPr>
          <a:lstStyle>
            <a:lvl1pPr marL="0" indent="0">
              <a:spcAft>
                <a:spcPts val="300"/>
              </a:spcAft>
              <a:buNone/>
              <a:defRPr sz="1400" baseline="0">
                <a:latin typeface="+mn-lt"/>
              </a:defRPr>
            </a:lvl1pPr>
            <a:lvl2pPr marL="447675" indent="0">
              <a:buNone/>
              <a:defRPr/>
            </a:lvl2pPr>
            <a:lvl3pPr marL="895350" indent="0">
              <a:buNone/>
              <a:defRPr/>
            </a:lvl3pPr>
            <a:lvl4pPr marL="1439862" indent="0">
              <a:buNone/>
              <a:defRPr/>
            </a:lvl4pPr>
            <a:lvl5pPr marL="1885950" indent="0">
              <a:buNone/>
              <a:defRPr/>
            </a:lvl5pPr>
          </a:lstStyle>
          <a:p>
            <a:pPr lvl="0"/>
            <a:r>
              <a:rPr lang="de-DE" dirty="0" smtClean="0"/>
              <a:t>Kontaktdaten </a:t>
            </a:r>
          </a:p>
        </p:txBody>
      </p:sp>
      <p:sp>
        <p:nvSpPr>
          <p:cNvPr id="11" name="Bildplatzhalter 10"/>
          <p:cNvSpPr>
            <a:spLocks noGrp="1"/>
          </p:cNvSpPr>
          <p:nvPr>
            <p:ph type="pic" sz="quarter" idx="12" hasCustomPrompt="1"/>
          </p:nvPr>
        </p:nvSpPr>
        <p:spPr>
          <a:xfrm>
            <a:off x="4367543" y="3611116"/>
            <a:ext cx="1296376" cy="1490762"/>
          </a:xfrm>
        </p:spPr>
        <p:txBody>
          <a:bodyPr>
            <a:normAutofit/>
          </a:bodyPr>
          <a:lstStyle>
            <a:lvl1pPr marL="0" indent="0" algn="ctr">
              <a:buNone/>
              <a:defRPr sz="1400"/>
            </a:lvl1pPr>
          </a:lstStyle>
          <a:p>
            <a:r>
              <a:rPr lang="de-DE" dirty="0" smtClean="0"/>
              <a:t>Portrait</a:t>
            </a:r>
            <a:endParaRPr lang="de-DE" dirty="0"/>
          </a:p>
        </p:txBody>
      </p:sp>
      <p:sp>
        <p:nvSpPr>
          <p:cNvPr id="18" name="Textfeld 17"/>
          <p:cNvSpPr txBox="1"/>
          <p:nvPr userDrawn="1"/>
        </p:nvSpPr>
        <p:spPr>
          <a:xfrm>
            <a:off x="7399521" y="5451813"/>
            <a:ext cx="2995761" cy="482129"/>
          </a:xfrm>
          <a:prstGeom prst="rect">
            <a:avLst/>
          </a:prstGeom>
          <a:noFill/>
        </p:spPr>
        <p:txBody>
          <a:bodyPr wrap="none" lIns="0" tIns="0" rIns="0" bIns="0" rtlCol="0" anchor="ctr">
            <a:noAutofit/>
          </a:bodyPr>
          <a:lstStyle/>
          <a:p>
            <a:pPr>
              <a:spcAft>
                <a:spcPts val="300"/>
              </a:spcAft>
            </a:pPr>
            <a:r>
              <a:rPr lang="de-DE" sz="1400" spc="150" baseline="0" dirty="0" smtClean="0">
                <a:solidFill>
                  <a:schemeClr val="tx2"/>
                </a:solidFill>
                <a:latin typeface="Frutiger LT Com 75 Black" panose="020B0A03040504030204" pitchFamily="34" charset="0"/>
              </a:rPr>
              <a:t>WWW.IML.FRAUNHOFER.DE</a:t>
            </a:r>
            <a:endParaRPr lang="de-DE" sz="1400" spc="150" baseline="0" dirty="0">
              <a:solidFill>
                <a:schemeClr val="tx2"/>
              </a:solidFill>
              <a:latin typeface="Frutiger LT Com 75 Black" panose="020B0A03040504030204" pitchFamily="34" charset="0"/>
            </a:endParaRPr>
          </a:p>
        </p:txBody>
      </p:sp>
      <p:pic>
        <p:nvPicPr>
          <p:cNvPr id="20" name="Grafik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124972" y="5512877"/>
            <a:ext cx="360000" cy="360000"/>
          </a:xfrm>
          <a:prstGeom prst="rect">
            <a:avLst/>
          </a:prstGeom>
        </p:spPr>
      </p:pic>
      <p:sp>
        <p:nvSpPr>
          <p:cNvPr id="5" name="Rechteck 4"/>
          <p:cNvSpPr/>
          <p:nvPr userDrawn="1"/>
        </p:nvSpPr>
        <p:spPr>
          <a:xfrm>
            <a:off x="407368" y="3523477"/>
            <a:ext cx="2067425" cy="584775"/>
          </a:xfrm>
          <a:prstGeom prst="rect">
            <a:avLst/>
          </a:prstGeom>
        </p:spPr>
        <p:txBody>
          <a:bodyPr wrap="none">
            <a:spAutoFit/>
          </a:bodyPr>
          <a:lstStyle/>
          <a:p>
            <a:r>
              <a:rPr lang="de-DE" sz="3200" b="1" cap="all" baseline="0" noProof="0" dirty="0" smtClean="0">
                <a:solidFill>
                  <a:schemeClr val="tx1"/>
                </a:solidFill>
                <a:latin typeface="Frutiger LT Com 65 Bold" panose="020B0803030504020204" pitchFamily="34" charset="0"/>
                <a:ea typeface="+mj-ea"/>
                <a:cs typeface="+mj-cs"/>
              </a:rPr>
              <a:t>Kontakt</a:t>
            </a:r>
          </a:p>
        </p:txBody>
      </p:sp>
      <p:sp>
        <p:nvSpPr>
          <p:cNvPr id="9"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pic>
        <p:nvPicPr>
          <p:cNvPr id="2" name="Grafik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816080" y="5539237"/>
            <a:ext cx="378569" cy="307280"/>
          </a:xfrm>
          <a:prstGeom prst="rect">
            <a:avLst/>
          </a:prstGeom>
        </p:spPr>
      </p:pic>
    </p:spTree>
    <p:extLst>
      <p:ext uri="{BB962C8B-B14F-4D97-AF65-F5344CB8AC3E}">
        <p14:creationId xmlns:p14="http://schemas.microsoft.com/office/powerpoint/2010/main" val="27442905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Kontakt 2 Personen">
    <p:spTree>
      <p:nvGrpSpPr>
        <p:cNvPr id="1" name=""/>
        <p:cNvGrpSpPr/>
        <p:nvPr/>
      </p:nvGrpSpPr>
      <p:grpSpPr>
        <a:xfrm>
          <a:off x="0" y="0"/>
          <a:ext cx="0" cy="0"/>
          <a:chOff x="0" y="0"/>
          <a:chExt cx="0" cy="0"/>
        </a:xfrm>
      </p:grpSpPr>
      <p:sp>
        <p:nvSpPr>
          <p:cNvPr id="3" name="Rectangle 2"/>
          <p:cNvSpPr>
            <a:spLocks noGrp="1" noChangeArrowheads="1"/>
          </p:cNvSpPr>
          <p:nvPr>
            <p:ph type="ctrTitle" hasCustomPrompt="1"/>
          </p:nvPr>
        </p:nvSpPr>
        <p:spPr>
          <a:xfrm>
            <a:off x="479425" y="476823"/>
            <a:ext cx="11233150" cy="1007908"/>
          </a:xfrm>
          <a:noFill/>
          <a:ln>
            <a:noFill/>
          </a:ln>
          <a:effectLst/>
        </p:spPr>
        <p:txBody>
          <a:bodyPr vert="horz" wrap="square" lIns="0" tIns="0" rIns="0" bIns="0" numCol="1" anchor="t" anchorCtr="0" compatLnSpc="1">
            <a:prstTxWarp prst="textNoShape">
              <a:avLst/>
            </a:prstTxWarp>
            <a:noAutofit/>
          </a:bodyPr>
          <a:lstStyle>
            <a:lvl1pPr>
              <a:defRPr lang="de-DE" sz="3200" cap="all" baseline="0" noProof="0" dirty="0" smtClean="0">
                <a:solidFill>
                  <a:schemeClr val="tx1"/>
                </a:solidFill>
              </a:defRPr>
            </a:lvl1pPr>
          </a:lstStyle>
          <a:p>
            <a:pPr lvl="0"/>
            <a:r>
              <a:rPr lang="de-DE" noProof="0" dirty="0" smtClean="0"/>
              <a:t>Kontakt</a:t>
            </a:r>
          </a:p>
        </p:txBody>
      </p:sp>
      <p:sp>
        <p:nvSpPr>
          <p:cNvPr id="7" name="Line 7"/>
          <p:cNvSpPr>
            <a:spLocks noChangeShapeType="1"/>
          </p:cNvSpPr>
          <p:nvPr userDrawn="1"/>
        </p:nvSpPr>
        <p:spPr bwMode="auto">
          <a:xfrm flipV="1">
            <a:off x="479425" y="404664"/>
            <a:ext cx="11233150" cy="0"/>
          </a:xfrm>
          <a:prstGeom prst="line">
            <a:avLst/>
          </a:prstGeom>
          <a:noFill/>
          <a:ln w="31750">
            <a:solidFill>
              <a:srgbClr val="0092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4" name="Textplatzhalter 3"/>
          <p:cNvSpPr>
            <a:spLocks noGrp="1"/>
          </p:cNvSpPr>
          <p:nvPr>
            <p:ph type="body" sz="quarter" idx="10" hasCustomPrompt="1"/>
          </p:nvPr>
        </p:nvSpPr>
        <p:spPr>
          <a:xfrm>
            <a:off x="3935414" y="1556889"/>
            <a:ext cx="6460266" cy="1645840"/>
          </a:xfrm>
        </p:spPr>
        <p:txBody>
          <a:bodyPr>
            <a:normAutofit/>
          </a:bodyPr>
          <a:lstStyle>
            <a:lvl1pPr marL="0" indent="0">
              <a:spcAft>
                <a:spcPts val="300"/>
              </a:spcAft>
              <a:buNone/>
              <a:defRPr sz="1400" baseline="0"/>
            </a:lvl1pPr>
            <a:lvl2pPr marL="447675" indent="0">
              <a:buNone/>
              <a:defRPr/>
            </a:lvl2pPr>
            <a:lvl3pPr marL="895350" indent="0">
              <a:buNone/>
              <a:defRPr/>
            </a:lvl3pPr>
            <a:lvl4pPr marL="1439862" indent="0">
              <a:buNone/>
              <a:defRPr/>
            </a:lvl4pPr>
            <a:lvl5pPr marL="1885950" indent="0">
              <a:buNone/>
              <a:defRPr/>
            </a:lvl5pPr>
          </a:lstStyle>
          <a:p>
            <a:pPr lvl="0"/>
            <a:r>
              <a:rPr lang="de-DE" dirty="0" smtClean="0"/>
              <a:t>Kontaktdaten Person 1</a:t>
            </a:r>
          </a:p>
        </p:txBody>
      </p:sp>
      <p:sp>
        <p:nvSpPr>
          <p:cNvPr id="11" name="Bildplatzhalter 10"/>
          <p:cNvSpPr>
            <a:spLocks noGrp="1"/>
          </p:cNvSpPr>
          <p:nvPr>
            <p:ph type="pic" sz="quarter" idx="12" hasCustomPrompt="1"/>
          </p:nvPr>
        </p:nvSpPr>
        <p:spPr>
          <a:xfrm>
            <a:off x="2269448" y="1557338"/>
            <a:ext cx="1165902" cy="1332000"/>
          </a:xfrm>
        </p:spPr>
        <p:txBody>
          <a:bodyPr>
            <a:normAutofit/>
          </a:bodyPr>
          <a:lstStyle>
            <a:lvl1pPr marL="0" indent="0">
              <a:buNone/>
              <a:defRPr sz="1200"/>
            </a:lvl1pPr>
          </a:lstStyle>
          <a:p>
            <a:r>
              <a:rPr lang="de-DE" dirty="0" smtClean="0"/>
              <a:t>Portrait</a:t>
            </a:r>
            <a:br>
              <a:rPr lang="de-DE" dirty="0" smtClean="0"/>
            </a:br>
            <a:r>
              <a:rPr lang="de-DE" dirty="0" smtClean="0"/>
              <a:t>Person 1</a:t>
            </a:r>
            <a:endParaRPr lang="de-DE" dirty="0"/>
          </a:p>
        </p:txBody>
      </p:sp>
      <p:sp>
        <p:nvSpPr>
          <p:cNvPr id="12" name="Bildplatzhalter 10"/>
          <p:cNvSpPr>
            <a:spLocks noGrp="1"/>
          </p:cNvSpPr>
          <p:nvPr>
            <p:ph type="pic" sz="quarter" idx="13" hasCustomPrompt="1"/>
          </p:nvPr>
        </p:nvSpPr>
        <p:spPr>
          <a:xfrm>
            <a:off x="2269448" y="3429000"/>
            <a:ext cx="1165902" cy="1332000"/>
          </a:xfrm>
        </p:spPr>
        <p:txBody>
          <a:bodyPr>
            <a:normAutofit/>
          </a:bodyPr>
          <a:lstStyle>
            <a:lvl1pPr marL="0" marR="0" indent="0" algn="l" defTabSz="479988" rtl="0" eaLnBrk="1" fontAlgn="base" latinLnBrk="0" hangingPunct="1">
              <a:lnSpc>
                <a:spcPct val="100000"/>
              </a:lnSpc>
              <a:spcBef>
                <a:spcPct val="0"/>
              </a:spcBef>
              <a:spcAft>
                <a:spcPts val="1200"/>
              </a:spcAft>
              <a:buClr>
                <a:schemeClr val="tx2"/>
              </a:buClr>
              <a:buSzPct val="100000"/>
              <a:buFont typeface="Wingdings" panose="05000000000000000000" pitchFamily="2" charset="2"/>
              <a:buNone/>
              <a:tabLst/>
              <a:defRPr sz="1200"/>
            </a:lvl1pPr>
          </a:lstStyle>
          <a:p>
            <a:pPr marL="0" marR="0" lvl="0" indent="0" algn="l" defTabSz="479988" rtl="0" eaLnBrk="1" fontAlgn="base" latinLnBrk="0" hangingPunct="1">
              <a:lnSpc>
                <a:spcPct val="100000"/>
              </a:lnSpc>
              <a:spcBef>
                <a:spcPct val="0"/>
              </a:spcBef>
              <a:spcAft>
                <a:spcPts val="1200"/>
              </a:spcAft>
              <a:buClr>
                <a:schemeClr val="tx2"/>
              </a:buClr>
              <a:buSzPct val="100000"/>
              <a:buFont typeface="Wingdings" panose="05000000000000000000" pitchFamily="2" charset="2"/>
              <a:buNone/>
              <a:tabLst/>
              <a:defRPr/>
            </a:pPr>
            <a:r>
              <a:rPr lang="de-DE" dirty="0" smtClean="0"/>
              <a:t>Portrait</a:t>
            </a:r>
            <a:br>
              <a:rPr lang="de-DE" dirty="0" smtClean="0"/>
            </a:br>
            <a:r>
              <a:rPr lang="de-DE" dirty="0" smtClean="0"/>
              <a:t>Person 2</a:t>
            </a:r>
          </a:p>
          <a:p>
            <a:endParaRPr lang="de-DE" dirty="0"/>
          </a:p>
        </p:txBody>
      </p:sp>
      <p:sp>
        <p:nvSpPr>
          <p:cNvPr id="13" name="Textfeld 12"/>
          <p:cNvSpPr txBox="1"/>
          <p:nvPr userDrawn="1"/>
        </p:nvSpPr>
        <p:spPr>
          <a:xfrm>
            <a:off x="5303912" y="5529264"/>
            <a:ext cx="4008637" cy="360709"/>
          </a:xfrm>
          <a:prstGeom prst="rect">
            <a:avLst/>
          </a:prstGeom>
          <a:noFill/>
        </p:spPr>
        <p:txBody>
          <a:bodyPr wrap="none" lIns="0" tIns="0" rIns="0" bIns="0" rtlCol="0" anchor="ctr">
            <a:noAutofit/>
          </a:bodyPr>
          <a:lstStyle/>
          <a:p>
            <a:pPr>
              <a:spcAft>
                <a:spcPts val="300"/>
              </a:spcAft>
            </a:pPr>
            <a:r>
              <a:rPr lang="de-DE" sz="1400" spc="150" baseline="0" dirty="0" smtClean="0">
                <a:solidFill>
                  <a:schemeClr val="tx2"/>
                </a:solidFill>
                <a:latin typeface="Frutiger LT Com 75 Black" panose="020B0A03040504030204" pitchFamily="34" charset="0"/>
              </a:rPr>
              <a:t>WWW.IML.FRAUNHOFER.DE</a:t>
            </a:r>
            <a:endParaRPr lang="de-DE" sz="1400" spc="150" baseline="0" dirty="0">
              <a:solidFill>
                <a:schemeClr val="tx2"/>
              </a:solidFill>
              <a:latin typeface="Frutiger LT Com 75 Black" panose="020B0A03040504030204" pitchFamily="34" charset="0"/>
            </a:endParaRPr>
          </a:p>
        </p:txBody>
      </p:sp>
      <p:pic>
        <p:nvPicPr>
          <p:cNvPr id="16" name="Grafik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981089" y="5529264"/>
            <a:ext cx="360000" cy="360000"/>
          </a:xfrm>
          <a:prstGeom prst="rect">
            <a:avLst/>
          </a:prstGeom>
        </p:spPr>
      </p:pic>
      <p:sp>
        <p:nvSpPr>
          <p:cNvPr id="14"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
        <p:nvSpPr>
          <p:cNvPr id="17" name="Textplatzhalter 3"/>
          <p:cNvSpPr>
            <a:spLocks noGrp="1"/>
          </p:cNvSpPr>
          <p:nvPr>
            <p:ph type="body" sz="quarter" idx="15" hasCustomPrompt="1"/>
          </p:nvPr>
        </p:nvSpPr>
        <p:spPr>
          <a:xfrm>
            <a:off x="3935414" y="3429000"/>
            <a:ext cx="6460266" cy="1583754"/>
          </a:xfrm>
        </p:spPr>
        <p:txBody>
          <a:bodyPr>
            <a:normAutofit/>
          </a:bodyPr>
          <a:lstStyle>
            <a:lvl1pPr marL="0" indent="0">
              <a:spcAft>
                <a:spcPts val="300"/>
              </a:spcAft>
              <a:buNone/>
              <a:defRPr sz="1400" baseline="0"/>
            </a:lvl1pPr>
            <a:lvl2pPr marL="447675" indent="0">
              <a:buNone/>
              <a:defRPr/>
            </a:lvl2pPr>
            <a:lvl3pPr marL="895350" indent="0">
              <a:buNone/>
              <a:defRPr/>
            </a:lvl3pPr>
            <a:lvl4pPr marL="1439862" indent="0">
              <a:buNone/>
              <a:defRPr/>
            </a:lvl4pPr>
            <a:lvl5pPr marL="1885950" indent="0">
              <a:buNone/>
              <a:defRPr/>
            </a:lvl5pPr>
          </a:lstStyle>
          <a:p>
            <a:pPr lvl="0"/>
            <a:r>
              <a:rPr lang="de-DE" dirty="0" smtClean="0"/>
              <a:t>Kontaktdaten Person 2</a:t>
            </a:r>
          </a:p>
        </p:txBody>
      </p:sp>
      <p:pic>
        <p:nvPicPr>
          <p:cNvPr id="18" name="Grafik 1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55840" y="5555624"/>
            <a:ext cx="378569" cy="307280"/>
          </a:xfrm>
          <a:prstGeom prst="rect">
            <a:avLst/>
          </a:prstGeom>
        </p:spPr>
      </p:pic>
    </p:spTree>
    <p:extLst>
      <p:ext uri="{BB962C8B-B14F-4D97-AF65-F5344CB8AC3E}">
        <p14:creationId xmlns:p14="http://schemas.microsoft.com/office/powerpoint/2010/main" val="134807549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p:cNvSpPr>
            <a:spLocks noGrp="1" noChangeArrowheads="1"/>
          </p:cNvSpPr>
          <p:nvPr>
            <p:ph type="ctrTitle"/>
          </p:nvPr>
        </p:nvSpPr>
        <p:spPr>
          <a:xfrm>
            <a:off x="622300" y="476823"/>
            <a:ext cx="10944000" cy="1007908"/>
          </a:xfrm>
        </p:spPr>
        <p:txBody>
          <a:bodyPr/>
          <a:lstStyle>
            <a:lvl1pPr marL="0" indent="0">
              <a:defRPr sz="3733" cap="all" baseline="0"/>
            </a:lvl1pPr>
          </a:lstStyle>
          <a:p>
            <a:pPr lvl="0"/>
            <a:r>
              <a:rPr lang="de-DE" noProof="0" smtClean="0"/>
              <a:t>Titelmasterformat durch Klicken bearbeiten</a:t>
            </a:r>
            <a:endParaRPr lang="de-DE" noProof="0" dirty="0" smtClean="0"/>
          </a:p>
        </p:txBody>
      </p:sp>
      <p:sp>
        <p:nvSpPr>
          <p:cNvPr id="4" name="Line 12"/>
          <p:cNvSpPr>
            <a:spLocks noChangeShapeType="1"/>
          </p:cNvSpPr>
          <p:nvPr/>
        </p:nvSpPr>
        <p:spPr bwMode="auto">
          <a:xfrm flipV="1">
            <a:off x="622300" y="406800"/>
            <a:ext cx="10944000"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5" name="Line 8"/>
          <p:cNvSpPr>
            <a:spLocks noChangeShapeType="1"/>
          </p:cNvSpPr>
          <p:nvPr/>
        </p:nvSpPr>
        <p:spPr bwMode="auto">
          <a:xfrm>
            <a:off x="624000" y="1558800"/>
            <a:ext cx="10944000"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sp>
        <p:nvSpPr>
          <p:cNvPr id="6" name="Textplatzhalter 2"/>
          <p:cNvSpPr>
            <a:spLocks noGrp="1"/>
          </p:cNvSpPr>
          <p:nvPr>
            <p:ph type="body" sz="quarter" idx="10"/>
          </p:nvPr>
        </p:nvSpPr>
        <p:spPr>
          <a:xfrm>
            <a:off x="622302" y="1773238"/>
            <a:ext cx="10945700" cy="4248151"/>
          </a:xfrm>
        </p:spPr>
        <p:txBody>
          <a:bodyPr/>
          <a:lstStyle>
            <a:lvl1pPr marL="266700" indent="-266700">
              <a:buFont typeface="Wingdings" pitchFamily="2" charset="2"/>
              <a:buChar char="n"/>
              <a:defRPr/>
            </a:lvl1pPr>
            <a:lvl2pPr marL="714375" indent="-266700">
              <a:buFont typeface="Wingdings" pitchFamily="2" charset="2"/>
              <a:buChar char="n"/>
              <a:defRPr/>
            </a:lvl2pPr>
            <a:lvl3pPr marL="1257300" indent="-266700">
              <a:defRPr/>
            </a:lvl3pPr>
            <a:lvl4pPr marL="1704975" indent="-265113">
              <a:defRPr/>
            </a:lvl4pPr>
            <a:lvl5pPr marL="2238375" indent="-352425">
              <a:defRPr/>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7" name="Textplatzhalter 10"/>
          <p:cNvSpPr>
            <a:spLocks noGrp="1"/>
          </p:cNvSpPr>
          <p:nvPr>
            <p:ph type="body" sz="quarter" idx="14" hasCustomPrompt="1"/>
          </p:nvPr>
        </p:nvSpPr>
        <p:spPr>
          <a:xfrm>
            <a:off x="611381" y="6355196"/>
            <a:ext cx="500137" cy="1642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1067" kern="1200" dirty="0" smtClean="0">
                <a:solidFill>
                  <a:srgbClr val="929292"/>
                </a:solidFill>
                <a:latin typeface="Frutiger LT Com 55 Roman" pitchFamily="34" charset="0"/>
              </a:defRPr>
            </a:lvl1pPr>
          </a:lstStyle>
          <a:p>
            <a:pPr lvl="0">
              <a:spcBef>
                <a:spcPts val="0"/>
              </a:spcBef>
              <a:spcAft>
                <a:spcPct val="0"/>
              </a:spcAft>
            </a:pPr>
            <a:r>
              <a:rPr lang="de-DE" dirty="0" smtClean="0"/>
              <a:t>Quellen</a:t>
            </a:r>
          </a:p>
        </p:txBody>
      </p:sp>
    </p:spTree>
    <p:extLst>
      <p:ext uri="{BB962C8B-B14F-4D97-AF65-F5344CB8AC3E}">
        <p14:creationId xmlns:p14="http://schemas.microsoft.com/office/powerpoint/2010/main" val="349666344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492443"/>
          </a:xfrm>
        </p:spPr>
        <p:txBody>
          <a:bodyPr wrap="square">
            <a:spAutoFit/>
          </a:bodyPr>
          <a:lstStyle>
            <a:lvl1pPr marL="0" indent="0" defTabSz="671983">
              <a:defRPr/>
            </a:lvl1pPr>
          </a:lstStyle>
          <a:p>
            <a:r>
              <a:rPr lang="de-DE" smtClean="0"/>
              <a:t>Titelmasterformat durch Klicken bearbeiten</a:t>
            </a:r>
            <a:endParaRPr lang="de-DE" dirty="0"/>
          </a:p>
        </p:txBody>
      </p:sp>
      <p:sp>
        <p:nvSpPr>
          <p:cNvPr id="3" name="Inhaltsplatzhalter 2"/>
          <p:cNvSpPr>
            <a:spLocks noGrp="1"/>
          </p:cNvSpPr>
          <p:nvPr>
            <p:ph idx="1"/>
          </p:nvPr>
        </p:nvSpPr>
        <p:spPr>
          <a:xfrm>
            <a:off x="622302" y="1773237"/>
            <a:ext cx="10946308" cy="4248051"/>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10"/>
          <p:cNvSpPr>
            <a:spLocks noGrp="1"/>
          </p:cNvSpPr>
          <p:nvPr>
            <p:ph type="body" sz="quarter" idx="14" hasCustomPrompt="1"/>
          </p:nvPr>
        </p:nvSpPr>
        <p:spPr>
          <a:xfrm>
            <a:off x="611381" y="6355196"/>
            <a:ext cx="500137" cy="1642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1067" kern="1200" dirty="0" smtClean="0">
                <a:solidFill>
                  <a:srgbClr val="929292"/>
                </a:solidFill>
                <a:latin typeface="Frutiger LT Com 55 Roman" pitchFamily="34" charset="0"/>
              </a:defRPr>
            </a:lvl1pPr>
          </a:lstStyle>
          <a:p>
            <a:pPr lvl="0">
              <a:spcBef>
                <a:spcPts val="0"/>
              </a:spcBef>
              <a:spcAft>
                <a:spcPct val="0"/>
              </a:spcAft>
            </a:pPr>
            <a:r>
              <a:rPr lang="de-DE" dirty="0" smtClean="0"/>
              <a:t>Quellen</a:t>
            </a:r>
          </a:p>
        </p:txBody>
      </p:sp>
    </p:spTree>
    <p:extLst>
      <p:ext uri="{BB962C8B-B14F-4D97-AF65-F5344CB8AC3E}">
        <p14:creationId xmlns:p14="http://schemas.microsoft.com/office/powerpoint/2010/main" val="254184131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halt 2/3 zu 1/3">
    <p:spTree>
      <p:nvGrpSpPr>
        <p:cNvPr id="1" name=""/>
        <p:cNvGrpSpPr/>
        <p:nvPr/>
      </p:nvGrpSpPr>
      <p:grpSpPr>
        <a:xfrm>
          <a:off x="0" y="0"/>
          <a:ext cx="0" cy="0"/>
          <a:chOff x="0" y="0"/>
          <a:chExt cx="0" cy="0"/>
        </a:xfrm>
      </p:grpSpPr>
      <p:sp>
        <p:nvSpPr>
          <p:cNvPr id="9" name="Titel 8"/>
          <p:cNvSpPr>
            <a:spLocks noGrp="1"/>
          </p:cNvSpPr>
          <p:nvPr>
            <p:ph type="title"/>
          </p:nvPr>
        </p:nvSpPr>
        <p:spPr>
          <a:xfrm>
            <a:off x="605089" y="334801"/>
            <a:ext cx="10944000" cy="1225540"/>
          </a:xfrm>
        </p:spPr>
        <p:txBody>
          <a:bodyPr wrap="square">
            <a:normAutofit/>
          </a:bodyPr>
          <a:lstStyle>
            <a:lvl1pPr>
              <a:defRPr b="1">
                <a:latin typeface="+mj-lt"/>
              </a:defRPr>
            </a:lvl1pPr>
          </a:lstStyle>
          <a:p>
            <a:r>
              <a:rPr lang="de-DE" smtClean="0"/>
              <a:t>Titelmasterformat durch Klicken bearbeiten</a:t>
            </a:r>
            <a:endParaRPr lang="de-DE" dirty="0"/>
          </a:p>
        </p:txBody>
      </p:sp>
      <p:sp>
        <p:nvSpPr>
          <p:cNvPr id="8" name="Inhaltsplatzhalter 2"/>
          <p:cNvSpPr>
            <a:spLocks noGrp="1"/>
          </p:cNvSpPr>
          <p:nvPr>
            <p:ph idx="1"/>
          </p:nvPr>
        </p:nvSpPr>
        <p:spPr>
          <a:xfrm>
            <a:off x="622300" y="1773238"/>
            <a:ext cx="7633940" cy="4248151"/>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10"/>
          <p:cNvSpPr>
            <a:spLocks noGrp="1"/>
          </p:cNvSpPr>
          <p:nvPr>
            <p:ph type="body" sz="quarter" idx="14" hasCustomPrompt="1"/>
          </p:nvPr>
        </p:nvSpPr>
        <p:spPr>
          <a:xfrm>
            <a:off x="611381" y="6355196"/>
            <a:ext cx="500137" cy="1642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1067" kern="1200" dirty="0" smtClean="0">
                <a:solidFill>
                  <a:srgbClr val="929292"/>
                </a:solidFill>
                <a:latin typeface="Frutiger LT Com 55 Roman" pitchFamily="34" charset="0"/>
              </a:defRPr>
            </a:lvl1pPr>
          </a:lstStyle>
          <a:p>
            <a:pPr lvl="0">
              <a:spcBef>
                <a:spcPts val="0"/>
              </a:spcBef>
              <a:spcAft>
                <a:spcPct val="0"/>
              </a:spcAft>
            </a:pPr>
            <a:r>
              <a:rPr lang="de-DE" dirty="0" smtClean="0"/>
              <a:t>Quellen</a:t>
            </a:r>
          </a:p>
        </p:txBody>
      </p:sp>
    </p:spTree>
    <p:extLst>
      <p:ext uri="{BB962C8B-B14F-4D97-AF65-F5344CB8AC3E}">
        <p14:creationId xmlns:p14="http://schemas.microsoft.com/office/powerpoint/2010/main" val="1772901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2/3">
    <p:spTree>
      <p:nvGrpSpPr>
        <p:cNvPr id="1" name=""/>
        <p:cNvGrpSpPr/>
        <p:nvPr/>
      </p:nvGrpSpPr>
      <p:grpSpPr>
        <a:xfrm>
          <a:off x="0" y="0"/>
          <a:ext cx="0" cy="0"/>
          <a:chOff x="0" y="0"/>
          <a:chExt cx="0" cy="0"/>
        </a:xfrm>
      </p:grpSpPr>
      <p:sp>
        <p:nvSpPr>
          <p:cNvPr id="9" name="Titel 8"/>
          <p:cNvSpPr>
            <a:spLocks noGrp="1"/>
          </p:cNvSpPr>
          <p:nvPr>
            <p:ph type="title"/>
          </p:nvPr>
        </p:nvSpPr>
        <p:spPr>
          <a:xfrm>
            <a:off x="605089" y="334801"/>
            <a:ext cx="10944000" cy="1225540"/>
          </a:xfrm>
        </p:spPr>
        <p:txBody>
          <a:bodyPr wrap="square">
            <a:normAutofit/>
          </a:bodyPr>
          <a:lstStyle>
            <a:lvl1pPr>
              <a:defRPr b="1">
                <a:latin typeface="+mj-lt"/>
              </a:defRPr>
            </a:lvl1pPr>
          </a:lstStyle>
          <a:p>
            <a:r>
              <a:rPr lang="de-DE" smtClean="0"/>
              <a:t>Titelmasterformat durch Klicken bearbeiten</a:t>
            </a:r>
            <a:endParaRPr lang="de-DE" dirty="0"/>
          </a:p>
        </p:txBody>
      </p:sp>
      <p:sp>
        <p:nvSpPr>
          <p:cNvPr id="8" name="Inhaltsplatzhalter 2"/>
          <p:cNvSpPr>
            <a:spLocks noGrp="1"/>
          </p:cNvSpPr>
          <p:nvPr>
            <p:ph idx="1"/>
          </p:nvPr>
        </p:nvSpPr>
        <p:spPr>
          <a:xfrm>
            <a:off x="3935760" y="1773238"/>
            <a:ext cx="7621273" cy="4248151"/>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dirty="0"/>
          </a:p>
        </p:txBody>
      </p:sp>
      <p:sp>
        <p:nvSpPr>
          <p:cNvPr id="5" name="Textplatzhalter 10"/>
          <p:cNvSpPr>
            <a:spLocks noGrp="1"/>
          </p:cNvSpPr>
          <p:nvPr>
            <p:ph type="body" sz="quarter" idx="14" hasCustomPrompt="1"/>
          </p:nvPr>
        </p:nvSpPr>
        <p:spPr>
          <a:xfrm>
            <a:off x="611381" y="6355196"/>
            <a:ext cx="500137" cy="1642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1067" kern="1200" dirty="0" smtClean="0">
                <a:solidFill>
                  <a:srgbClr val="929292"/>
                </a:solidFill>
                <a:latin typeface="Frutiger LT Com 55 Roman" pitchFamily="34" charset="0"/>
              </a:defRPr>
            </a:lvl1pPr>
          </a:lstStyle>
          <a:p>
            <a:pPr lvl="0">
              <a:spcBef>
                <a:spcPts val="0"/>
              </a:spcBef>
              <a:spcAft>
                <a:spcPct val="0"/>
              </a:spcAft>
            </a:pPr>
            <a:r>
              <a:rPr lang="de-DE" dirty="0" smtClean="0"/>
              <a:t>Quellen</a:t>
            </a:r>
          </a:p>
        </p:txBody>
      </p:sp>
    </p:spTree>
    <p:extLst>
      <p:ext uri="{BB962C8B-B14F-4D97-AF65-F5344CB8AC3E}">
        <p14:creationId xmlns:p14="http://schemas.microsoft.com/office/powerpoint/2010/main" val="2475200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5" name="Textplatzhalter 10"/>
          <p:cNvSpPr>
            <a:spLocks noGrp="1"/>
          </p:cNvSpPr>
          <p:nvPr>
            <p:ph type="body" sz="quarter" idx="14" hasCustomPrompt="1"/>
          </p:nvPr>
        </p:nvSpPr>
        <p:spPr>
          <a:xfrm>
            <a:off x="611381" y="6355196"/>
            <a:ext cx="500137" cy="1642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1067" kern="1200" dirty="0" smtClean="0">
                <a:solidFill>
                  <a:srgbClr val="929292"/>
                </a:solidFill>
                <a:latin typeface="Frutiger LT Com 55 Roman" pitchFamily="34" charset="0"/>
              </a:defRPr>
            </a:lvl1pPr>
          </a:lstStyle>
          <a:p>
            <a:pPr lvl="0">
              <a:spcBef>
                <a:spcPts val="0"/>
              </a:spcBef>
              <a:spcAft>
                <a:spcPct val="0"/>
              </a:spcAft>
            </a:pPr>
            <a:r>
              <a:rPr lang="de-DE" dirty="0" smtClean="0"/>
              <a:t>Quellen</a:t>
            </a:r>
          </a:p>
        </p:txBody>
      </p:sp>
    </p:spTree>
    <p:extLst>
      <p:ext uri="{BB962C8B-B14F-4D97-AF65-F5344CB8AC3E}">
        <p14:creationId xmlns:p14="http://schemas.microsoft.com/office/powerpoint/2010/main" val="305160618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5075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 mit Bild">
    <p:spTree>
      <p:nvGrpSpPr>
        <p:cNvPr id="1" name=""/>
        <p:cNvGrpSpPr/>
        <p:nvPr/>
      </p:nvGrpSpPr>
      <p:grpSpPr>
        <a:xfrm>
          <a:off x="0" y="0"/>
          <a:ext cx="0" cy="0"/>
          <a:chOff x="0" y="0"/>
          <a:chExt cx="0" cy="0"/>
        </a:xfrm>
      </p:grpSpPr>
      <p:sp>
        <p:nvSpPr>
          <p:cNvPr id="3" name="Rectangle 3"/>
          <p:cNvSpPr>
            <a:spLocks noGrp="1" noChangeArrowheads="1"/>
          </p:cNvSpPr>
          <p:nvPr>
            <p:ph type="subTitle" idx="1"/>
          </p:nvPr>
        </p:nvSpPr>
        <p:spPr>
          <a:xfrm>
            <a:off x="489536" y="1573035"/>
            <a:ext cx="11228400" cy="647622"/>
          </a:xfrm>
        </p:spPr>
        <p:txBody>
          <a:bodyPr/>
          <a:lstStyle>
            <a:lvl1pPr marL="0" indent="0">
              <a:buNone/>
              <a:defRPr sz="2400"/>
            </a:lvl1pPr>
          </a:lstStyle>
          <a:p>
            <a:pPr lvl="0"/>
            <a:r>
              <a:rPr lang="de-DE" noProof="0" smtClean="0"/>
              <a:t>Formatvorlage des Untertitelmasters durch Klicken bearbeiten</a:t>
            </a:r>
            <a:endParaRPr lang="de-DE" noProof="0" dirty="0" smtClean="0"/>
          </a:p>
        </p:txBody>
      </p:sp>
      <p:sp>
        <p:nvSpPr>
          <p:cNvPr id="5" name="Bildplatzhalter 2"/>
          <p:cNvSpPr>
            <a:spLocks noGrp="1"/>
          </p:cNvSpPr>
          <p:nvPr>
            <p:ph type="pic" sz="quarter" idx="10"/>
          </p:nvPr>
        </p:nvSpPr>
        <p:spPr>
          <a:xfrm>
            <a:off x="489536" y="2348880"/>
            <a:ext cx="11228400" cy="3672508"/>
          </a:xfrm>
        </p:spPr>
        <p:txBody>
          <a:bodyPr anchor="ctr" anchorCtr="0"/>
          <a:lstStyle>
            <a:lvl1pPr marL="0" indent="0" algn="ctr">
              <a:buNone/>
              <a:defRPr/>
            </a:lvl1pPr>
          </a:lstStyle>
          <a:p>
            <a:r>
              <a:rPr lang="de-DE" noProof="0" smtClean="0"/>
              <a:t>Bild durch Klicken auf Symbol hinzufügen</a:t>
            </a:r>
            <a:endParaRPr lang="de-DE" noProof="0" dirty="0"/>
          </a:p>
        </p:txBody>
      </p:sp>
      <p:sp>
        <p:nvSpPr>
          <p:cNvPr id="7" name="Rectangle 2"/>
          <p:cNvSpPr>
            <a:spLocks noGrp="1" noChangeArrowheads="1"/>
          </p:cNvSpPr>
          <p:nvPr>
            <p:ph type="ctrTitle"/>
          </p:nvPr>
        </p:nvSpPr>
        <p:spPr>
          <a:xfrm>
            <a:off x="489536" y="476823"/>
            <a:ext cx="11228400" cy="1008140"/>
          </a:xfrm>
          <a:noFill/>
        </p:spPr>
        <p:txBody>
          <a:bodyPr/>
          <a:lstStyle>
            <a:lvl1pPr marL="0" indent="0">
              <a:defRPr lang="de-DE" sz="3200" b="1" cap="all" baseline="0" noProof="0" dirty="0" smtClean="0">
                <a:solidFill>
                  <a:schemeClr val="tx1"/>
                </a:solidFill>
                <a:latin typeface="Frutiger LT Com 65 Bold" panose="020B0803030504020204" pitchFamily="34" charset="0"/>
                <a:ea typeface="+mj-ea"/>
                <a:cs typeface="+mj-cs"/>
              </a:defRPr>
            </a:lvl1pPr>
          </a:lstStyle>
          <a:p>
            <a:pPr lvl="0"/>
            <a:r>
              <a:rPr lang="de-DE" noProof="0" smtClean="0"/>
              <a:t>Titelmasterformat durch Klicken bearbeiten</a:t>
            </a:r>
            <a:endParaRPr lang="de-DE" noProof="0" dirty="0" smtClean="0"/>
          </a:p>
        </p:txBody>
      </p:sp>
      <p:sp>
        <p:nvSpPr>
          <p:cNvPr id="6" name="Textplatzhalter 10"/>
          <p:cNvSpPr>
            <a:spLocks noGrp="1"/>
          </p:cNvSpPr>
          <p:nvPr>
            <p:ph type="body" sz="quarter" idx="14" hasCustomPrompt="1"/>
          </p:nvPr>
        </p:nvSpPr>
        <p:spPr>
          <a:xfrm>
            <a:off x="479376" y="6396370"/>
            <a:ext cx="423193" cy="138499"/>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lvl1pPr marL="0" indent="0">
              <a:buNone/>
              <a:defRPr lang="de-DE" sz="900" kern="1200" dirty="0" smtClean="0">
                <a:solidFill>
                  <a:schemeClr val="bg1">
                    <a:lumMod val="50000"/>
                  </a:schemeClr>
                </a:solidFill>
                <a:latin typeface="Frutiger LT Com 55 Roman" pitchFamily="34" charset="0"/>
              </a:defRPr>
            </a:lvl1pPr>
          </a:lstStyle>
          <a:p>
            <a:pPr lvl="0">
              <a:spcBef>
                <a:spcPts val="0"/>
              </a:spcBef>
              <a:spcAft>
                <a:spcPct val="0"/>
              </a:spcAft>
            </a:pPr>
            <a:r>
              <a:rPr lang="de-DE" noProof="0" dirty="0" smtClean="0"/>
              <a:t>Quellen</a:t>
            </a:r>
          </a:p>
        </p:txBody>
      </p:sp>
    </p:spTree>
    <p:extLst>
      <p:ext uri="{BB962C8B-B14F-4D97-AF65-F5344CB8AC3E}">
        <p14:creationId xmlns:p14="http://schemas.microsoft.com/office/powerpoint/2010/main" val="80268773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image" Target="../media/image4.png"/><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19" Type="http://schemas.openxmlformats.org/officeDocument/2006/relationships/theme" Target="../theme/theme3.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22300" y="334801"/>
            <a:ext cx="10944000" cy="1225540"/>
          </a:xfrm>
          <a:prstGeom prst="rect">
            <a:avLst/>
          </a:prstGeom>
          <a:noFill/>
          <a:ln>
            <a:noFill/>
          </a:ln>
          <a:effectLst/>
          <a:extLst/>
        </p:spPr>
        <p:txBody>
          <a:bodyPr vert="horz" wrap="square" lIns="0" tIns="0" rIns="0" bIns="0" numCol="1" anchor="t" anchorCtr="0" compatLnSpc="1">
            <a:prstTxWarp prst="textNoShape">
              <a:avLst/>
            </a:prstTxWarp>
            <a:noAutofit/>
          </a:bodyPr>
          <a:lstStyle/>
          <a:p>
            <a:pPr lvl="0"/>
            <a:r>
              <a:rPr lang="de-DE" dirty="0" smtClean="0"/>
              <a:t>Mastertitelformat bearbeiten</a:t>
            </a:r>
          </a:p>
        </p:txBody>
      </p:sp>
      <p:sp>
        <p:nvSpPr>
          <p:cNvPr id="1027" name="Rectangle 3"/>
          <p:cNvSpPr>
            <a:spLocks noGrp="1" noChangeArrowheads="1"/>
          </p:cNvSpPr>
          <p:nvPr>
            <p:ph type="body" idx="1"/>
          </p:nvPr>
        </p:nvSpPr>
        <p:spPr bwMode="auto">
          <a:xfrm>
            <a:off x="622300" y="1773239"/>
            <a:ext cx="10944000" cy="4229628"/>
          </a:xfrm>
          <a:prstGeom prst="rect">
            <a:avLst/>
          </a:prstGeom>
          <a:noFill/>
          <a:ln>
            <a:noFill/>
          </a:ln>
          <a:effectLst/>
          <a:extLst/>
        </p:spPr>
        <p:txBody>
          <a:bodyPr vert="horz" wrap="square" lIns="0" tIns="0" rIns="0" bIns="0" numCol="1" anchor="t" anchorCtr="0" compatLnSpc="1">
            <a:prstTxWarp prst="textNoShape">
              <a:avLst/>
            </a:prstTxWarp>
            <a:normAutofit/>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p>
        </p:txBody>
      </p:sp>
      <p:sp>
        <p:nvSpPr>
          <p:cNvPr id="1032" name="Text Box 8"/>
          <p:cNvSpPr txBox="1">
            <a:spLocks noChangeArrowheads="1"/>
          </p:cNvSpPr>
          <p:nvPr/>
        </p:nvSpPr>
        <p:spPr bwMode="auto">
          <a:xfrm>
            <a:off x="607484" y="6523940"/>
            <a:ext cx="1623842" cy="164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p>
            <a:pPr>
              <a:spcBef>
                <a:spcPct val="50000"/>
              </a:spcBef>
              <a:spcAft>
                <a:spcPct val="0"/>
              </a:spcAft>
              <a:buFontTx/>
              <a:buNone/>
            </a:pPr>
            <a:r>
              <a:rPr lang="de-DE" sz="1067" dirty="0" smtClean="0">
                <a:solidFill>
                  <a:srgbClr val="929292"/>
                </a:solidFill>
              </a:rPr>
              <a:t>© Fraunhofer</a:t>
            </a:r>
            <a:r>
              <a:rPr lang="de-DE" sz="1067" noProof="0" dirty="0" smtClean="0">
                <a:solidFill>
                  <a:schemeClr val="bg1">
                    <a:lumMod val="50000"/>
                  </a:schemeClr>
                </a:solidFill>
              </a:rPr>
              <a:t> ·</a:t>
            </a:r>
            <a:r>
              <a:rPr lang="de-DE" sz="1067" baseline="0" noProof="0" dirty="0" smtClean="0">
                <a:solidFill>
                  <a:schemeClr val="bg1">
                    <a:lumMod val="50000"/>
                  </a:schemeClr>
                </a:solidFill>
              </a:rPr>
              <a:t> </a:t>
            </a:r>
            <a:r>
              <a:rPr lang="de-DE" sz="1067" dirty="0" smtClean="0">
                <a:solidFill>
                  <a:srgbClr val="929292"/>
                </a:solidFill>
              </a:rPr>
              <a:t>Slide </a:t>
            </a:r>
            <a:fld id="{2A8EBD41-E5DA-4769-BDD5-2A8A1EFB616C}" type="slidenum">
              <a:rPr lang="de-DE" sz="1067" smtClean="0">
                <a:solidFill>
                  <a:srgbClr val="929292"/>
                </a:solidFill>
              </a:rPr>
              <a:pPr/>
              <a:t>‹Nr.›</a:t>
            </a:fld>
            <a:r>
              <a:rPr lang="de-DE" sz="1067" dirty="0" smtClean="0">
                <a:solidFill>
                  <a:srgbClr val="929292"/>
                </a:solidFill>
              </a:rPr>
              <a:t> </a:t>
            </a:r>
            <a:endParaRPr lang="de-DE" sz="1067" dirty="0">
              <a:solidFill>
                <a:srgbClr val="929292"/>
              </a:solidFill>
            </a:endParaRPr>
          </a:p>
        </p:txBody>
      </p:sp>
      <p:sp>
        <p:nvSpPr>
          <p:cNvPr id="7" name="Line 7"/>
          <p:cNvSpPr>
            <a:spLocks noChangeShapeType="1"/>
          </p:cNvSpPr>
          <p:nvPr/>
        </p:nvSpPr>
        <p:spPr bwMode="auto">
          <a:xfrm flipV="1">
            <a:off x="625700" y="6139980"/>
            <a:ext cx="10944000"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pic>
        <p:nvPicPr>
          <p:cNvPr id="8" name="Grafik 7"/>
          <p:cNvPicPr>
            <a:picLocks noChangeAspect="1"/>
          </p:cNvPicPr>
          <p:nvPr userDrawn="1"/>
        </p:nvPicPr>
        <p:blipFill>
          <a:blip r:embed="rId9" cstate="print">
            <a:extLst>
              <a:ext uri="{28A0092B-C50C-407E-A947-70E740481C1C}">
                <a14:useLocalDpi xmlns:a14="http://schemas.microsoft.com/office/drawing/2010/main" val="0"/>
              </a:ext>
            </a:extLst>
          </a:blip>
          <a:stretch>
            <a:fillRect/>
          </a:stretch>
        </p:blipFill>
        <p:spPr>
          <a:xfrm>
            <a:off x="9708431" y="6252671"/>
            <a:ext cx="1921229" cy="508800"/>
          </a:xfrm>
          <a:prstGeom prst="rect">
            <a:avLst/>
          </a:prstGeom>
        </p:spPr>
      </p:pic>
      <p:sp>
        <p:nvSpPr>
          <p:cNvPr id="9" name="AutoShape 3"/>
          <p:cNvSpPr>
            <a:spLocks noChangeAspect="1" noChangeArrowheads="1" noTextEdit="1"/>
          </p:cNvSpPr>
          <p:nvPr userDrawn="1"/>
        </p:nvSpPr>
        <p:spPr bwMode="auto">
          <a:xfrm>
            <a:off x="12388673" y="1773239"/>
            <a:ext cx="2016224" cy="4163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0" name="Rectangle 5"/>
          <p:cNvSpPr>
            <a:spLocks noChangeArrowheads="1"/>
          </p:cNvSpPr>
          <p:nvPr userDrawn="1"/>
        </p:nvSpPr>
        <p:spPr bwMode="auto">
          <a:xfrm>
            <a:off x="12395096" y="1773239"/>
            <a:ext cx="314633" cy="314633"/>
          </a:xfrm>
          <a:prstGeom prst="rect">
            <a:avLst/>
          </a:prstGeom>
          <a:solidFill>
            <a:srgbClr val="D7E4F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1" name="Rectangle 6"/>
          <p:cNvSpPr>
            <a:spLocks noChangeArrowheads="1"/>
          </p:cNvSpPr>
          <p:nvPr userDrawn="1"/>
        </p:nvSpPr>
        <p:spPr bwMode="auto">
          <a:xfrm>
            <a:off x="12395096" y="2194892"/>
            <a:ext cx="314633" cy="314633"/>
          </a:xfrm>
          <a:prstGeom prst="rect">
            <a:avLst/>
          </a:prstGeom>
          <a:solidFill>
            <a:srgbClr val="C5C0E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2" name="Rectangle 7"/>
          <p:cNvSpPr>
            <a:spLocks noChangeArrowheads="1"/>
          </p:cNvSpPr>
          <p:nvPr userDrawn="1"/>
        </p:nvSpPr>
        <p:spPr bwMode="auto">
          <a:xfrm>
            <a:off x="12395095" y="5621618"/>
            <a:ext cx="312493" cy="314633"/>
          </a:xfrm>
          <a:prstGeom prst="rect">
            <a:avLst/>
          </a:prstGeom>
          <a:solidFill>
            <a:srgbClr val="C7C9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3" name="Rectangle 8"/>
          <p:cNvSpPr>
            <a:spLocks noChangeArrowheads="1"/>
          </p:cNvSpPr>
          <p:nvPr userDrawn="1"/>
        </p:nvSpPr>
        <p:spPr bwMode="auto">
          <a:xfrm>
            <a:off x="14088124" y="3885781"/>
            <a:ext cx="314633" cy="314633"/>
          </a:xfrm>
          <a:prstGeom prst="rect">
            <a:avLst/>
          </a:prstGeom>
          <a:solidFill>
            <a:srgbClr val="6E754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4" name="Rectangle 9"/>
          <p:cNvSpPr>
            <a:spLocks noChangeArrowheads="1"/>
          </p:cNvSpPr>
          <p:nvPr userDrawn="1"/>
        </p:nvSpPr>
        <p:spPr bwMode="auto">
          <a:xfrm>
            <a:off x="12816748" y="1773239"/>
            <a:ext cx="314633" cy="314633"/>
          </a:xfrm>
          <a:prstGeom prst="rect">
            <a:avLst/>
          </a:prstGeom>
          <a:solidFill>
            <a:srgbClr val="98BA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5" name="Rectangle 10"/>
          <p:cNvSpPr>
            <a:spLocks noChangeArrowheads="1"/>
          </p:cNvSpPr>
          <p:nvPr userDrawn="1"/>
        </p:nvSpPr>
        <p:spPr bwMode="auto">
          <a:xfrm>
            <a:off x="13666473" y="4733366"/>
            <a:ext cx="314633" cy="314633"/>
          </a:xfrm>
          <a:prstGeom prst="rect">
            <a:avLst/>
          </a:prstGeom>
          <a:solidFill>
            <a:srgbClr val="55636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6" name="Rectangle 11"/>
          <p:cNvSpPr>
            <a:spLocks noChangeArrowheads="1"/>
          </p:cNvSpPr>
          <p:nvPr userDrawn="1"/>
        </p:nvSpPr>
        <p:spPr bwMode="auto">
          <a:xfrm>
            <a:off x="12395096" y="5155018"/>
            <a:ext cx="314633" cy="314633"/>
          </a:xfrm>
          <a:prstGeom prst="rect">
            <a:avLst/>
          </a:prstGeom>
          <a:solidFill>
            <a:srgbClr val="6DB7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7" name="Rectangle 12"/>
          <p:cNvSpPr>
            <a:spLocks noChangeArrowheads="1"/>
          </p:cNvSpPr>
          <p:nvPr userDrawn="1"/>
        </p:nvSpPr>
        <p:spPr bwMode="auto">
          <a:xfrm>
            <a:off x="12816748" y="5155018"/>
            <a:ext cx="314633" cy="314633"/>
          </a:xfrm>
          <a:prstGeom prst="rect">
            <a:avLst/>
          </a:prstGeom>
          <a:solidFill>
            <a:srgbClr val="6BB9E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8" name="Rectangle 13"/>
          <p:cNvSpPr>
            <a:spLocks noChangeArrowheads="1"/>
          </p:cNvSpPr>
          <p:nvPr userDrawn="1"/>
        </p:nvSpPr>
        <p:spPr bwMode="auto">
          <a:xfrm>
            <a:off x="13244820" y="3466268"/>
            <a:ext cx="312493" cy="312493"/>
          </a:xfrm>
          <a:prstGeom prst="rect">
            <a:avLst/>
          </a:prstGeom>
          <a:solidFill>
            <a:srgbClr val="F5DC3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19" name="Rectangle 14"/>
          <p:cNvSpPr>
            <a:spLocks noChangeArrowheads="1"/>
          </p:cNvSpPr>
          <p:nvPr userDrawn="1"/>
        </p:nvSpPr>
        <p:spPr bwMode="auto">
          <a:xfrm>
            <a:off x="13244821" y="2618684"/>
            <a:ext cx="314633" cy="314633"/>
          </a:xfrm>
          <a:prstGeom prst="rect">
            <a:avLst/>
          </a:prstGeom>
          <a:solidFill>
            <a:srgbClr val="C20E1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0" name="Rectangle 15"/>
          <p:cNvSpPr>
            <a:spLocks noChangeArrowheads="1"/>
          </p:cNvSpPr>
          <p:nvPr userDrawn="1"/>
        </p:nvSpPr>
        <p:spPr bwMode="auto">
          <a:xfrm>
            <a:off x="13244820" y="3042477"/>
            <a:ext cx="312493" cy="314633"/>
          </a:xfrm>
          <a:prstGeom prst="rect">
            <a:avLst/>
          </a:prstGeom>
          <a:solidFill>
            <a:srgbClr val="DC90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1" name="Rectangle 16"/>
          <p:cNvSpPr>
            <a:spLocks noChangeArrowheads="1"/>
          </p:cNvSpPr>
          <p:nvPr userDrawn="1"/>
        </p:nvSpPr>
        <p:spPr bwMode="auto">
          <a:xfrm>
            <a:off x="13242680" y="3885781"/>
            <a:ext cx="314633" cy="314633"/>
          </a:xfrm>
          <a:prstGeom prst="rect">
            <a:avLst/>
          </a:prstGeom>
          <a:solidFill>
            <a:srgbClr val="B6C93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2" name="Rectangle 17"/>
          <p:cNvSpPr>
            <a:spLocks noChangeArrowheads="1"/>
          </p:cNvSpPr>
          <p:nvPr userDrawn="1"/>
        </p:nvSpPr>
        <p:spPr bwMode="auto">
          <a:xfrm>
            <a:off x="13240540" y="2194892"/>
            <a:ext cx="314633" cy="314633"/>
          </a:xfrm>
          <a:prstGeom prst="rect">
            <a:avLst/>
          </a:prstGeom>
          <a:solidFill>
            <a:srgbClr val="40378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3" name="Rectangle 18"/>
          <p:cNvSpPr>
            <a:spLocks noChangeArrowheads="1"/>
          </p:cNvSpPr>
          <p:nvPr userDrawn="1"/>
        </p:nvSpPr>
        <p:spPr bwMode="auto">
          <a:xfrm>
            <a:off x="13244821" y="4309573"/>
            <a:ext cx="314633" cy="314633"/>
          </a:xfrm>
          <a:prstGeom prst="rect">
            <a:avLst/>
          </a:prstGeom>
          <a:solidFill>
            <a:srgbClr val="5697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4" name="Rectangle 19"/>
          <p:cNvSpPr>
            <a:spLocks noChangeArrowheads="1"/>
          </p:cNvSpPr>
          <p:nvPr userDrawn="1"/>
        </p:nvSpPr>
        <p:spPr bwMode="auto">
          <a:xfrm>
            <a:off x="13240540" y="1773239"/>
            <a:ext cx="314633" cy="314633"/>
          </a:xfrm>
          <a:prstGeom prst="rect">
            <a:avLst/>
          </a:prstGeom>
          <a:solidFill>
            <a:srgbClr val="4F81C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5" name="Rectangle 20"/>
          <p:cNvSpPr>
            <a:spLocks noChangeArrowheads="1"/>
          </p:cNvSpPr>
          <p:nvPr userDrawn="1"/>
        </p:nvSpPr>
        <p:spPr bwMode="auto">
          <a:xfrm>
            <a:off x="12821027" y="3466268"/>
            <a:ext cx="314633" cy="312493"/>
          </a:xfrm>
          <a:prstGeom prst="rect">
            <a:avLst/>
          </a:prstGeom>
          <a:solidFill>
            <a:srgbClr val="F9F0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6" name="Rectangle 21"/>
          <p:cNvSpPr>
            <a:spLocks noChangeArrowheads="1"/>
          </p:cNvSpPr>
          <p:nvPr userDrawn="1"/>
        </p:nvSpPr>
        <p:spPr bwMode="auto">
          <a:xfrm>
            <a:off x="12821027" y="3042477"/>
            <a:ext cx="314633" cy="314633"/>
          </a:xfrm>
          <a:prstGeom prst="rect">
            <a:avLst/>
          </a:prstGeom>
          <a:solidFill>
            <a:srgbClr val="EFCA90"/>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7" name="Rectangle 22"/>
          <p:cNvSpPr>
            <a:spLocks noChangeArrowheads="1"/>
          </p:cNvSpPr>
          <p:nvPr userDrawn="1"/>
        </p:nvSpPr>
        <p:spPr bwMode="auto">
          <a:xfrm>
            <a:off x="12818888" y="3885781"/>
            <a:ext cx="314633" cy="314633"/>
          </a:xfrm>
          <a:prstGeom prst="rect">
            <a:avLst/>
          </a:prstGeom>
          <a:solidFill>
            <a:srgbClr val="D3DD8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8" name="Rectangle 23"/>
          <p:cNvSpPr>
            <a:spLocks noChangeArrowheads="1"/>
          </p:cNvSpPr>
          <p:nvPr userDrawn="1"/>
        </p:nvSpPr>
        <p:spPr bwMode="auto">
          <a:xfrm>
            <a:off x="12816748" y="2194892"/>
            <a:ext cx="314633" cy="314633"/>
          </a:xfrm>
          <a:prstGeom prst="rect">
            <a:avLst/>
          </a:prstGeom>
          <a:solidFill>
            <a:srgbClr val="8C83BA"/>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29" name="Rectangle 24"/>
          <p:cNvSpPr>
            <a:spLocks noChangeArrowheads="1"/>
          </p:cNvSpPr>
          <p:nvPr userDrawn="1"/>
        </p:nvSpPr>
        <p:spPr bwMode="auto">
          <a:xfrm>
            <a:off x="12399375" y="3466268"/>
            <a:ext cx="312493" cy="312493"/>
          </a:xfrm>
          <a:prstGeom prst="rect">
            <a:avLst/>
          </a:prstGeom>
          <a:solidFill>
            <a:srgbClr val="FDF9D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0" name="Rectangle 25"/>
          <p:cNvSpPr>
            <a:spLocks noChangeArrowheads="1"/>
          </p:cNvSpPr>
          <p:nvPr userDrawn="1"/>
        </p:nvSpPr>
        <p:spPr bwMode="auto">
          <a:xfrm>
            <a:off x="12399375" y="3042477"/>
            <a:ext cx="312493" cy="314633"/>
          </a:xfrm>
          <a:prstGeom prst="rect">
            <a:avLst/>
          </a:prstGeom>
          <a:solidFill>
            <a:srgbClr val="F8E8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1" name="Rectangle 26"/>
          <p:cNvSpPr>
            <a:spLocks noChangeArrowheads="1"/>
          </p:cNvSpPr>
          <p:nvPr userDrawn="1"/>
        </p:nvSpPr>
        <p:spPr bwMode="auto">
          <a:xfrm>
            <a:off x="12397236" y="4733366"/>
            <a:ext cx="314633" cy="314633"/>
          </a:xfrm>
          <a:prstGeom prst="rect">
            <a:avLst/>
          </a:prstGeom>
          <a:solidFill>
            <a:srgbClr val="D8E0C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2" name="Rectangle 27"/>
          <p:cNvSpPr>
            <a:spLocks noChangeArrowheads="1"/>
          </p:cNvSpPr>
          <p:nvPr userDrawn="1"/>
        </p:nvSpPr>
        <p:spPr bwMode="auto">
          <a:xfrm>
            <a:off x="13666473" y="3466268"/>
            <a:ext cx="314633" cy="312493"/>
          </a:xfrm>
          <a:prstGeom prst="rect">
            <a:avLst/>
          </a:prstGeom>
          <a:solidFill>
            <a:srgbClr val="EDC1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3" name="Rectangle 28"/>
          <p:cNvSpPr>
            <a:spLocks noChangeArrowheads="1"/>
          </p:cNvSpPr>
          <p:nvPr userDrawn="1"/>
        </p:nvSpPr>
        <p:spPr bwMode="auto">
          <a:xfrm>
            <a:off x="13668612" y="2618684"/>
            <a:ext cx="312493" cy="314633"/>
          </a:xfrm>
          <a:prstGeom prst="rect">
            <a:avLst/>
          </a:prstGeom>
          <a:solidFill>
            <a:srgbClr val="89272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4" name="Rectangle 29"/>
          <p:cNvSpPr>
            <a:spLocks noChangeArrowheads="1"/>
          </p:cNvSpPr>
          <p:nvPr userDrawn="1"/>
        </p:nvSpPr>
        <p:spPr bwMode="auto">
          <a:xfrm>
            <a:off x="13666473" y="3042477"/>
            <a:ext cx="314633" cy="314633"/>
          </a:xfrm>
          <a:prstGeom prst="rect">
            <a:avLst/>
          </a:prstGeom>
          <a:solidFill>
            <a:srgbClr val="D065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5" name="Rectangle 30"/>
          <p:cNvSpPr>
            <a:spLocks noChangeArrowheads="1"/>
          </p:cNvSpPr>
          <p:nvPr userDrawn="1"/>
        </p:nvSpPr>
        <p:spPr bwMode="auto">
          <a:xfrm>
            <a:off x="13666473" y="3883641"/>
            <a:ext cx="314633" cy="314633"/>
          </a:xfrm>
          <a:prstGeom prst="rect">
            <a:avLst/>
          </a:prstGeom>
          <a:solidFill>
            <a:srgbClr val="95A53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6" name="Rectangle 31"/>
          <p:cNvSpPr>
            <a:spLocks noChangeArrowheads="1"/>
          </p:cNvSpPr>
          <p:nvPr userDrawn="1"/>
        </p:nvSpPr>
        <p:spPr bwMode="auto">
          <a:xfrm>
            <a:off x="13662191" y="1773239"/>
            <a:ext cx="314633" cy="314633"/>
          </a:xfrm>
          <a:prstGeom prst="rect">
            <a:avLst/>
          </a:prstGeom>
          <a:solidFill>
            <a:srgbClr val="335A93"/>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7" name="Rectangle 32"/>
          <p:cNvSpPr>
            <a:spLocks noChangeArrowheads="1"/>
          </p:cNvSpPr>
          <p:nvPr userDrawn="1"/>
        </p:nvSpPr>
        <p:spPr bwMode="auto">
          <a:xfrm>
            <a:off x="14090265" y="2618684"/>
            <a:ext cx="314633" cy="314633"/>
          </a:xfrm>
          <a:prstGeom prst="rect">
            <a:avLst/>
          </a:prstGeom>
          <a:solidFill>
            <a:srgbClr val="68232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8" name="Rectangle 33"/>
          <p:cNvSpPr>
            <a:spLocks noChangeArrowheads="1"/>
          </p:cNvSpPr>
          <p:nvPr userDrawn="1"/>
        </p:nvSpPr>
        <p:spPr bwMode="auto">
          <a:xfrm>
            <a:off x="13662191" y="2194892"/>
            <a:ext cx="314633" cy="314633"/>
          </a:xfrm>
          <a:prstGeom prst="rect">
            <a:avLst/>
          </a:prstGeom>
          <a:solidFill>
            <a:srgbClr val="342B6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39" name="Rectangle 34"/>
          <p:cNvSpPr>
            <a:spLocks noChangeArrowheads="1"/>
          </p:cNvSpPr>
          <p:nvPr userDrawn="1"/>
        </p:nvSpPr>
        <p:spPr bwMode="auto">
          <a:xfrm>
            <a:off x="14085984" y="1773239"/>
            <a:ext cx="314633" cy="314633"/>
          </a:xfrm>
          <a:prstGeom prst="rect">
            <a:avLst/>
          </a:prstGeom>
          <a:solidFill>
            <a:srgbClr val="2B3A6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0" name="Rectangle 35"/>
          <p:cNvSpPr>
            <a:spLocks noChangeArrowheads="1"/>
          </p:cNvSpPr>
          <p:nvPr userDrawn="1"/>
        </p:nvSpPr>
        <p:spPr bwMode="auto">
          <a:xfrm>
            <a:off x="13242680" y="4733366"/>
            <a:ext cx="314633" cy="314633"/>
          </a:xfrm>
          <a:prstGeom prst="rect">
            <a:avLst/>
          </a:prstGeom>
          <a:solidFill>
            <a:srgbClr val="422F1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1" name="Rectangle 36"/>
          <p:cNvSpPr>
            <a:spLocks noChangeArrowheads="1"/>
          </p:cNvSpPr>
          <p:nvPr userDrawn="1"/>
        </p:nvSpPr>
        <p:spPr bwMode="auto">
          <a:xfrm>
            <a:off x="12821027" y="4733366"/>
            <a:ext cx="314633" cy="314633"/>
          </a:xfrm>
          <a:prstGeom prst="rect">
            <a:avLst/>
          </a:prstGeom>
          <a:solidFill>
            <a:srgbClr val="C3AF7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2" name="Rectangle 37"/>
          <p:cNvSpPr>
            <a:spLocks noChangeArrowheads="1"/>
          </p:cNvSpPr>
          <p:nvPr userDrawn="1"/>
        </p:nvSpPr>
        <p:spPr bwMode="auto">
          <a:xfrm>
            <a:off x="12397236" y="3885781"/>
            <a:ext cx="314633" cy="314633"/>
          </a:xfrm>
          <a:prstGeom prst="rect">
            <a:avLst/>
          </a:prstGeom>
          <a:solidFill>
            <a:srgbClr val="EEEEB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3" name="Rectangle 38"/>
          <p:cNvSpPr>
            <a:spLocks noChangeArrowheads="1"/>
          </p:cNvSpPr>
          <p:nvPr userDrawn="1"/>
        </p:nvSpPr>
        <p:spPr bwMode="auto">
          <a:xfrm>
            <a:off x="13240540" y="5155018"/>
            <a:ext cx="314633" cy="314633"/>
          </a:xfrm>
          <a:prstGeom prst="rect">
            <a:avLst/>
          </a:prstGeom>
          <a:solidFill>
            <a:srgbClr val="3F6E9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4" name="Rectangle 39"/>
          <p:cNvSpPr>
            <a:spLocks noChangeArrowheads="1"/>
          </p:cNvSpPr>
          <p:nvPr userDrawn="1"/>
        </p:nvSpPr>
        <p:spPr bwMode="auto">
          <a:xfrm>
            <a:off x="12821027" y="4309573"/>
            <a:ext cx="314633" cy="314633"/>
          </a:xfrm>
          <a:prstGeom prst="rect">
            <a:avLst/>
          </a:prstGeom>
          <a:solidFill>
            <a:srgbClr val="89BEAC"/>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sp>
        <p:nvSpPr>
          <p:cNvPr id="45" name="Rectangle 40"/>
          <p:cNvSpPr>
            <a:spLocks noChangeArrowheads="1"/>
          </p:cNvSpPr>
          <p:nvPr userDrawn="1"/>
        </p:nvSpPr>
        <p:spPr bwMode="auto">
          <a:xfrm>
            <a:off x="12397236" y="4309573"/>
            <a:ext cx="314633" cy="314633"/>
          </a:xfrm>
          <a:prstGeom prst="rect">
            <a:avLst/>
          </a:prstGeom>
          <a:solidFill>
            <a:srgbClr val="BEDBD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de-DE" sz="3200"/>
          </a:p>
        </p:txBody>
      </p:sp>
      <p:pic>
        <p:nvPicPr>
          <p:cNvPr id="46" name="Grafik 45"/>
          <p:cNvPicPr>
            <a:picLocks noChangeAspect="1"/>
          </p:cNvPicPr>
          <p:nvPr userDrawn="1"/>
        </p:nvPicPr>
        <p:blipFill>
          <a:blip r:embed="rId10" cstate="print">
            <a:biLevel thresh="25000"/>
            <a:extLst>
              <a:ext uri="{28A0092B-C50C-407E-A947-70E740481C1C}">
                <a14:useLocalDpi xmlns:a14="http://schemas.microsoft.com/office/drawing/2010/main" val="0"/>
              </a:ext>
            </a:extLst>
          </a:blip>
          <a:stretch>
            <a:fillRect/>
          </a:stretch>
        </p:blipFill>
        <p:spPr>
          <a:xfrm>
            <a:off x="8184232" y="6233768"/>
            <a:ext cx="1213737" cy="507600"/>
          </a:xfrm>
          <a:prstGeom prst="rect">
            <a:avLst/>
          </a:prstGeom>
        </p:spPr>
      </p:pic>
    </p:spTree>
    <p:extLst>
      <p:ext uri="{BB962C8B-B14F-4D97-AF65-F5344CB8AC3E}">
        <p14:creationId xmlns:p14="http://schemas.microsoft.com/office/powerpoint/2010/main" val="373712048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marL="0" indent="0" algn="l" defTabSz="671983"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Frutiger LT Com 45 Light" pitchFamily="34" charset="0"/>
        </a:defRPr>
      </a:lvl2pPr>
      <a:lvl3pPr algn="l" rtl="0" eaLnBrk="1" fontAlgn="base" hangingPunct="1">
        <a:spcBef>
          <a:spcPct val="0"/>
        </a:spcBef>
        <a:spcAft>
          <a:spcPct val="0"/>
        </a:spcAft>
        <a:defRPr sz="3200" b="1">
          <a:solidFill>
            <a:schemeClr val="tx1"/>
          </a:solidFill>
          <a:latin typeface="Frutiger LT Com 45 Light" pitchFamily="34" charset="0"/>
        </a:defRPr>
      </a:lvl3pPr>
      <a:lvl4pPr algn="l" rtl="0" eaLnBrk="1" fontAlgn="base" hangingPunct="1">
        <a:spcBef>
          <a:spcPct val="0"/>
        </a:spcBef>
        <a:spcAft>
          <a:spcPct val="0"/>
        </a:spcAft>
        <a:defRPr sz="3200" b="1">
          <a:solidFill>
            <a:schemeClr val="tx1"/>
          </a:solidFill>
          <a:latin typeface="Frutiger LT Com 45 Light" pitchFamily="34" charset="0"/>
        </a:defRPr>
      </a:lvl4pPr>
      <a:lvl5pPr algn="l" rtl="0" eaLnBrk="1" fontAlgn="base" hangingPunct="1">
        <a:spcBef>
          <a:spcPct val="0"/>
        </a:spcBef>
        <a:spcAft>
          <a:spcPct val="0"/>
        </a:spcAft>
        <a:defRPr sz="3200" b="1">
          <a:solidFill>
            <a:schemeClr val="tx1"/>
          </a:solidFill>
          <a:latin typeface="Frutiger LT Com 45 Light" pitchFamily="34" charset="0"/>
        </a:defRPr>
      </a:lvl5pPr>
      <a:lvl6pPr marL="609585" algn="l" rtl="0" eaLnBrk="1" fontAlgn="base" hangingPunct="1">
        <a:spcBef>
          <a:spcPct val="0"/>
        </a:spcBef>
        <a:spcAft>
          <a:spcPct val="0"/>
        </a:spcAft>
        <a:defRPr sz="3200" b="1">
          <a:solidFill>
            <a:schemeClr val="tx1"/>
          </a:solidFill>
          <a:latin typeface="Frutiger LT Com 45 Light" pitchFamily="34" charset="0"/>
        </a:defRPr>
      </a:lvl6pPr>
      <a:lvl7pPr marL="1219170" algn="l" rtl="0" eaLnBrk="1" fontAlgn="base" hangingPunct="1">
        <a:spcBef>
          <a:spcPct val="0"/>
        </a:spcBef>
        <a:spcAft>
          <a:spcPct val="0"/>
        </a:spcAft>
        <a:defRPr sz="3200" b="1">
          <a:solidFill>
            <a:schemeClr val="tx1"/>
          </a:solidFill>
          <a:latin typeface="Frutiger LT Com 45 Light" pitchFamily="34" charset="0"/>
        </a:defRPr>
      </a:lvl7pPr>
      <a:lvl8pPr marL="1828754" algn="l" rtl="0" eaLnBrk="1" fontAlgn="base" hangingPunct="1">
        <a:spcBef>
          <a:spcPct val="0"/>
        </a:spcBef>
        <a:spcAft>
          <a:spcPct val="0"/>
        </a:spcAft>
        <a:defRPr sz="3200" b="1">
          <a:solidFill>
            <a:schemeClr val="tx1"/>
          </a:solidFill>
          <a:latin typeface="Frutiger LT Com 45 Light" pitchFamily="34" charset="0"/>
        </a:defRPr>
      </a:lvl8pPr>
      <a:lvl9pPr marL="2438339" algn="l" rtl="0" eaLnBrk="1" fontAlgn="base" hangingPunct="1">
        <a:spcBef>
          <a:spcPct val="0"/>
        </a:spcBef>
        <a:spcAft>
          <a:spcPct val="0"/>
        </a:spcAft>
        <a:defRPr sz="3200" b="1">
          <a:solidFill>
            <a:schemeClr val="tx1"/>
          </a:solidFill>
          <a:latin typeface="Frutiger LT Com 45 Light" pitchFamily="34" charset="0"/>
        </a:defRPr>
      </a:lvl9pPr>
    </p:titleStyle>
    <p:bodyStyle>
      <a:lvl1pPr marL="266700" indent="-266700" algn="l" defTabSz="479988" rtl="0" eaLnBrk="1" fontAlgn="base" hangingPunct="1">
        <a:spcBef>
          <a:spcPct val="0"/>
        </a:spcBef>
        <a:spcAft>
          <a:spcPts val="1200"/>
        </a:spcAft>
        <a:buClr>
          <a:schemeClr val="tx2"/>
        </a:buClr>
        <a:buSzPct val="100000"/>
        <a:buFont typeface="Wingdings" panose="05000000000000000000" pitchFamily="2" charset="2"/>
        <a:buChar char=""/>
        <a:defRPr>
          <a:solidFill>
            <a:schemeClr val="tx1"/>
          </a:solidFill>
          <a:latin typeface="+mn-lt"/>
          <a:ea typeface="+mn-ea"/>
          <a:cs typeface="+mn-cs"/>
        </a:defRPr>
      </a:lvl1pPr>
      <a:lvl2pPr marL="714375"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2pPr>
      <a:lvl3pPr marL="1162050"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3pPr>
      <a:lvl4pPr marL="1704975" indent="-265113"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4pPr>
      <a:lvl5pPr marL="2152650"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5pPr>
      <a:lvl6pPr marL="251665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312623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373582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434540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7234046"/>
      </p:ext>
    </p:extLst>
  </p:cSld>
  <p:clrMap bg1="lt1" tx1="dk1" bg2="lt2" tx2="dk2" accent1="accent1" accent2="accent2" accent3="accent3" accent4="accent4" accent5="accent5" accent6="accent6" hlink="hlink" folHlink="folHlink"/>
  <p:sldLayoutIdLst>
    <p:sldLayoutId id="2147483669" r:id="rId1"/>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txStyles>
    <p:titleStyle>
      <a:lvl1pPr marL="0" indent="0" algn="l" defTabSz="671983"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Frutiger LT Com 45 Light" pitchFamily="34" charset="0"/>
        </a:defRPr>
      </a:lvl2pPr>
      <a:lvl3pPr algn="l" rtl="0" eaLnBrk="1" fontAlgn="base" hangingPunct="1">
        <a:spcBef>
          <a:spcPct val="0"/>
        </a:spcBef>
        <a:spcAft>
          <a:spcPct val="0"/>
        </a:spcAft>
        <a:defRPr sz="3200" b="1">
          <a:solidFill>
            <a:schemeClr val="tx1"/>
          </a:solidFill>
          <a:latin typeface="Frutiger LT Com 45 Light" pitchFamily="34" charset="0"/>
        </a:defRPr>
      </a:lvl3pPr>
      <a:lvl4pPr algn="l" rtl="0" eaLnBrk="1" fontAlgn="base" hangingPunct="1">
        <a:spcBef>
          <a:spcPct val="0"/>
        </a:spcBef>
        <a:spcAft>
          <a:spcPct val="0"/>
        </a:spcAft>
        <a:defRPr sz="3200" b="1">
          <a:solidFill>
            <a:schemeClr val="tx1"/>
          </a:solidFill>
          <a:latin typeface="Frutiger LT Com 45 Light" pitchFamily="34" charset="0"/>
        </a:defRPr>
      </a:lvl4pPr>
      <a:lvl5pPr algn="l" rtl="0" eaLnBrk="1" fontAlgn="base" hangingPunct="1">
        <a:spcBef>
          <a:spcPct val="0"/>
        </a:spcBef>
        <a:spcAft>
          <a:spcPct val="0"/>
        </a:spcAft>
        <a:defRPr sz="3200" b="1">
          <a:solidFill>
            <a:schemeClr val="tx1"/>
          </a:solidFill>
          <a:latin typeface="Frutiger LT Com 45 Light" pitchFamily="34" charset="0"/>
        </a:defRPr>
      </a:lvl5pPr>
      <a:lvl6pPr marL="609585" algn="l" rtl="0" eaLnBrk="1" fontAlgn="base" hangingPunct="1">
        <a:spcBef>
          <a:spcPct val="0"/>
        </a:spcBef>
        <a:spcAft>
          <a:spcPct val="0"/>
        </a:spcAft>
        <a:defRPr sz="3200" b="1">
          <a:solidFill>
            <a:schemeClr val="tx1"/>
          </a:solidFill>
          <a:latin typeface="Frutiger LT Com 45 Light" pitchFamily="34" charset="0"/>
        </a:defRPr>
      </a:lvl6pPr>
      <a:lvl7pPr marL="1219170" algn="l" rtl="0" eaLnBrk="1" fontAlgn="base" hangingPunct="1">
        <a:spcBef>
          <a:spcPct val="0"/>
        </a:spcBef>
        <a:spcAft>
          <a:spcPct val="0"/>
        </a:spcAft>
        <a:defRPr sz="3200" b="1">
          <a:solidFill>
            <a:schemeClr val="tx1"/>
          </a:solidFill>
          <a:latin typeface="Frutiger LT Com 45 Light" pitchFamily="34" charset="0"/>
        </a:defRPr>
      </a:lvl7pPr>
      <a:lvl8pPr marL="1828754" algn="l" rtl="0" eaLnBrk="1" fontAlgn="base" hangingPunct="1">
        <a:spcBef>
          <a:spcPct val="0"/>
        </a:spcBef>
        <a:spcAft>
          <a:spcPct val="0"/>
        </a:spcAft>
        <a:defRPr sz="3200" b="1">
          <a:solidFill>
            <a:schemeClr val="tx1"/>
          </a:solidFill>
          <a:latin typeface="Frutiger LT Com 45 Light" pitchFamily="34" charset="0"/>
        </a:defRPr>
      </a:lvl8pPr>
      <a:lvl9pPr marL="2438339" algn="l" rtl="0" eaLnBrk="1" fontAlgn="base" hangingPunct="1">
        <a:spcBef>
          <a:spcPct val="0"/>
        </a:spcBef>
        <a:spcAft>
          <a:spcPct val="0"/>
        </a:spcAft>
        <a:defRPr sz="3200" b="1">
          <a:solidFill>
            <a:schemeClr val="tx1"/>
          </a:solidFill>
          <a:latin typeface="Frutiger LT Com 45 Light" pitchFamily="34" charset="0"/>
        </a:defRPr>
      </a:lvl9pPr>
    </p:titleStyle>
    <p:bodyStyle>
      <a:lvl1pPr marL="479988" indent="-479988" algn="l" defTabSz="479988" rtl="0" eaLnBrk="1" fontAlgn="base" hangingPunct="1">
        <a:spcBef>
          <a:spcPct val="0"/>
        </a:spcBef>
        <a:spcAft>
          <a:spcPts val="1200"/>
        </a:spcAft>
        <a:buClr>
          <a:schemeClr val="tx2"/>
        </a:buClr>
        <a:buSzPct val="100000"/>
        <a:buFont typeface="Wingdings" panose="05000000000000000000" pitchFamily="2" charset="2"/>
        <a:buChar char=""/>
        <a:defRPr>
          <a:solidFill>
            <a:schemeClr val="tx1"/>
          </a:solidFill>
          <a:latin typeface="+mn-lt"/>
          <a:ea typeface="+mn-ea"/>
          <a:cs typeface="+mn-cs"/>
        </a:defRPr>
      </a:lvl1pPr>
      <a:lvl2pPr marL="959976" indent="-479988"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2pPr>
      <a:lvl3pPr marL="1439964" indent="-479988"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3pPr>
      <a:lvl4pPr marL="1919952" indent="-479988"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4pPr>
      <a:lvl5pPr marL="2399940" indent="-479988"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5pPr>
      <a:lvl6pPr marL="251665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312623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373582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434540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79376" y="332478"/>
            <a:ext cx="11233248" cy="1225540"/>
          </a:xfrm>
          <a:prstGeom prst="rect">
            <a:avLst/>
          </a:prstGeom>
          <a:noFill/>
          <a:ln>
            <a:noFill/>
          </a:ln>
          <a:effectLst/>
          <a:extLst/>
        </p:spPr>
        <p:txBody>
          <a:bodyPr vert="horz" wrap="square" lIns="0" tIns="0" rIns="0" bIns="0" numCol="1" anchor="t" anchorCtr="0" compatLnSpc="1">
            <a:prstTxWarp prst="textNoShape">
              <a:avLst/>
            </a:prstTxWarp>
            <a:noAutofit/>
          </a:bodyPr>
          <a:lstStyle/>
          <a:p>
            <a:pPr lvl="0"/>
            <a:r>
              <a:rPr lang="de-DE" noProof="0" dirty="0" smtClean="0"/>
              <a:t>Mastertitelformat bearbeiten</a:t>
            </a:r>
          </a:p>
        </p:txBody>
      </p:sp>
      <p:sp>
        <p:nvSpPr>
          <p:cNvPr id="1027" name="Rectangle 3"/>
          <p:cNvSpPr>
            <a:spLocks noGrp="1" noChangeArrowheads="1"/>
          </p:cNvSpPr>
          <p:nvPr>
            <p:ph type="body" idx="1"/>
          </p:nvPr>
        </p:nvSpPr>
        <p:spPr bwMode="auto">
          <a:xfrm>
            <a:off x="479376" y="1778000"/>
            <a:ext cx="11233247" cy="4243388"/>
          </a:xfrm>
          <a:prstGeom prst="rect">
            <a:avLst/>
          </a:prstGeom>
          <a:noFill/>
          <a:ln>
            <a:noFill/>
          </a:ln>
          <a:effectLst/>
          <a:extLst/>
        </p:spPr>
        <p:txBody>
          <a:bodyPr vert="horz" wrap="square" lIns="0" tIns="0" rIns="0" bIns="0" numCol="1" anchor="t" anchorCtr="0" compatLnSpc="1">
            <a:prstTxWarp prst="textNoShape">
              <a:avLst/>
            </a:prstTxWarp>
            <a:normAutofit/>
          </a:bodyPr>
          <a:lstStyle/>
          <a:p>
            <a:pPr lvl="0"/>
            <a:r>
              <a:rPr lang="de-DE" noProof="0" dirty="0" smtClean="0"/>
              <a:t>Mastertextformat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8" name="Text Box 8"/>
          <p:cNvSpPr txBox="1">
            <a:spLocks noChangeArrowheads="1"/>
          </p:cNvSpPr>
          <p:nvPr userDrawn="1"/>
        </p:nvSpPr>
        <p:spPr bwMode="auto">
          <a:xfrm>
            <a:off x="479376" y="6549653"/>
            <a:ext cx="2010166" cy="138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0" tIns="0" rIns="0" bIns="0" anchor="b">
            <a:spAutoFit/>
          </a:bodyPr>
          <a:lstStyle/>
          <a:p>
            <a:pPr>
              <a:spcBef>
                <a:spcPct val="50000"/>
              </a:spcBef>
              <a:spcAft>
                <a:spcPct val="0"/>
              </a:spcAft>
              <a:buFontTx/>
              <a:buNone/>
            </a:pPr>
            <a:r>
              <a:rPr lang="de-DE" sz="900" dirty="0" smtClean="0">
                <a:solidFill>
                  <a:schemeClr val="bg1">
                    <a:lumMod val="50000"/>
                  </a:schemeClr>
                </a:solidFill>
              </a:rPr>
              <a:t>© Fraunhofer</a:t>
            </a:r>
            <a:r>
              <a:rPr lang="de-DE" sz="900" noProof="0" dirty="0" smtClean="0">
                <a:solidFill>
                  <a:schemeClr val="bg1">
                    <a:lumMod val="50000"/>
                  </a:schemeClr>
                </a:solidFill>
              </a:rPr>
              <a:t> </a:t>
            </a:r>
            <a:r>
              <a:rPr lang="de-DE" sz="900" kern="1200" noProof="0" dirty="0" smtClean="0">
                <a:solidFill>
                  <a:schemeClr val="bg1">
                    <a:lumMod val="50000"/>
                  </a:schemeClr>
                </a:solidFill>
                <a:latin typeface="+mn-lt"/>
                <a:ea typeface="+mn-ea"/>
                <a:cs typeface="+mn-cs"/>
              </a:rPr>
              <a:t>· vertraulich </a:t>
            </a:r>
            <a:r>
              <a:rPr lang="de-DE" sz="900" noProof="0" dirty="0" smtClean="0">
                <a:solidFill>
                  <a:schemeClr val="bg1">
                    <a:lumMod val="50000"/>
                  </a:schemeClr>
                </a:solidFill>
              </a:rPr>
              <a:t>·</a:t>
            </a:r>
            <a:r>
              <a:rPr lang="de-DE" sz="900" baseline="0" noProof="0" dirty="0" smtClean="0">
                <a:solidFill>
                  <a:schemeClr val="bg1">
                    <a:lumMod val="50000"/>
                  </a:schemeClr>
                </a:solidFill>
              </a:rPr>
              <a:t> </a:t>
            </a:r>
            <a:r>
              <a:rPr lang="de-DE" sz="900" dirty="0" smtClean="0">
                <a:solidFill>
                  <a:schemeClr val="bg1">
                    <a:lumMod val="50000"/>
                  </a:schemeClr>
                </a:solidFill>
              </a:rPr>
              <a:t>Folie </a:t>
            </a:r>
            <a:fld id="{2A8EBD41-E5DA-4769-BDD5-2A8A1EFB616C}" type="slidenum">
              <a:rPr lang="de-DE" sz="900" kern="1200" smtClean="0">
                <a:solidFill>
                  <a:schemeClr val="bg1">
                    <a:lumMod val="50000"/>
                  </a:schemeClr>
                </a:solidFill>
                <a:latin typeface="+mn-lt"/>
                <a:ea typeface="+mn-ea"/>
                <a:cs typeface="+mn-cs"/>
              </a:rPr>
              <a:pPr/>
              <a:t>‹Nr.›</a:t>
            </a:fld>
            <a:endParaRPr lang="de-DE" sz="900" kern="1200" dirty="0">
              <a:solidFill>
                <a:schemeClr val="bg1">
                  <a:lumMod val="50000"/>
                </a:schemeClr>
              </a:solidFill>
              <a:latin typeface="+mn-lt"/>
              <a:ea typeface="+mn-ea"/>
              <a:cs typeface="+mn-cs"/>
            </a:endParaRPr>
          </a:p>
        </p:txBody>
      </p:sp>
      <p:sp>
        <p:nvSpPr>
          <p:cNvPr id="11" name="Line 7"/>
          <p:cNvSpPr>
            <a:spLocks noChangeShapeType="1"/>
          </p:cNvSpPr>
          <p:nvPr userDrawn="1"/>
        </p:nvSpPr>
        <p:spPr bwMode="auto">
          <a:xfrm flipV="1">
            <a:off x="479376" y="6139980"/>
            <a:ext cx="11233150" cy="0"/>
          </a:xfrm>
          <a:prstGeom prst="line">
            <a:avLst/>
          </a:prstGeom>
          <a:noFill/>
          <a:ln w="31750">
            <a:solidFill>
              <a:srgbClr val="00927B"/>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DE" sz="3200"/>
          </a:p>
        </p:txBody>
      </p:sp>
      <p:pic>
        <p:nvPicPr>
          <p:cNvPr id="2" name="Grafik 1"/>
          <p:cNvPicPr>
            <a:picLocks noChangeAspect="1"/>
          </p:cNvPicPr>
          <p:nvPr userDrawn="1"/>
        </p:nvPicPr>
        <p:blipFill>
          <a:blip r:embed="rId20" cstate="print">
            <a:extLst>
              <a:ext uri="{28A0092B-C50C-407E-A947-70E740481C1C}">
                <a14:useLocalDpi xmlns:a14="http://schemas.microsoft.com/office/drawing/2010/main" val="0"/>
              </a:ext>
            </a:extLst>
          </a:blip>
          <a:stretch>
            <a:fillRect/>
          </a:stretch>
        </p:blipFill>
        <p:spPr>
          <a:xfrm>
            <a:off x="9984432" y="6265412"/>
            <a:ext cx="1728094" cy="471612"/>
          </a:xfrm>
          <a:prstGeom prst="rect">
            <a:avLst/>
          </a:prstGeom>
        </p:spPr>
      </p:pic>
      <p:grpSp>
        <p:nvGrpSpPr>
          <p:cNvPr id="7" name="Gruppieren 6"/>
          <p:cNvGrpSpPr/>
          <p:nvPr userDrawn="1"/>
        </p:nvGrpSpPr>
        <p:grpSpPr>
          <a:xfrm>
            <a:off x="12504713" y="332478"/>
            <a:ext cx="1080120" cy="2230185"/>
            <a:chOff x="3312514" y="509444"/>
            <a:chExt cx="2624347" cy="5418637"/>
          </a:xfrm>
        </p:grpSpPr>
        <p:sp>
          <p:nvSpPr>
            <p:cNvPr id="9" name="AutoShape 3"/>
            <p:cNvSpPr>
              <a:spLocks noChangeAspect="1" noChangeArrowheads="1" noTextEdit="1"/>
            </p:cNvSpPr>
            <p:nvPr/>
          </p:nvSpPr>
          <p:spPr bwMode="auto">
            <a:xfrm>
              <a:off x="3312514" y="509445"/>
              <a:ext cx="2624347" cy="54186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e-DE"/>
            </a:p>
          </p:txBody>
        </p:sp>
        <p:sp>
          <p:nvSpPr>
            <p:cNvPr id="10" name="Rectangle 5"/>
            <p:cNvSpPr>
              <a:spLocks noChangeArrowheads="1"/>
            </p:cNvSpPr>
            <p:nvPr/>
          </p:nvSpPr>
          <p:spPr bwMode="auto">
            <a:xfrm>
              <a:off x="3320871" y="509445"/>
              <a:ext cx="409532" cy="409532"/>
            </a:xfrm>
            <a:prstGeom prst="rect">
              <a:avLst/>
            </a:prstGeom>
            <a:solidFill>
              <a:srgbClr val="D4E6F4"/>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2" name="Rectangle 6"/>
            <p:cNvSpPr>
              <a:spLocks noChangeArrowheads="1"/>
            </p:cNvSpPr>
            <p:nvPr/>
          </p:nvSpPr>
          <p:spPr bwMode="auto">
            <a:xfrm>
              <a:off x="3320871" y="1058273"/>
              <a:ext cx="409532" cy="409532"/>
            </a:xfrm>
            <a:prstGeom prst="rect">
              <a:avLst/>
            </a:prstGeom>
            <a:solidFill>
              <a:srgbClr val="C7C1DE"/>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3" name="Rectangle 7"/>
            <p:cNvSpPr>
              <a:spLocks noChangeArrowheads="1"/>
            </p:cNvSpPr>
            <p:nvPr/>
          </p:nvSpPr>
          <p:spPr bwMode="auto">
            <a:xfrm>
              <a:off x="3320871" y="5518549"/>
              <a:ext cx="406746" cy="409532"/>
            </a:xfrm>
            <a:prstGeom prst="rect">
              <a:avLst/>
            </a:prstGeom>
            <a:solidFill>
              <a:srgbClr val="C7CACC"/>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4" name="Rectangle 8"/>
            <p:cNvSpPr>
              <a:spLocks noChangeArrowheads="1"/>
            </p:cNvSpPr>
            <p:nvPr/>
          </p:nvSpPr>
          <p:spPr bwMode="auto">
            <a:xfrm>
              <a:off x="5524543" y="3259159"/>
              <a:ext cx="409532" cy="409532"/>
            </a:xfrm>
            <a:prstGeom prst="rect">
              <a:avLst/>
            </a:prstGeom>
            <a:solidFill>
              <a:srgbClr val="677341"/>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5" name="Rectangle 9"/>
            <p:cNvSpPr>
              <a:spLocks noChangeArrowheads="1"/>
            </p:cNvSpPr>
            <p:nvPr/>
          </p:nvSpPr>
          <p:spPr bwMode="auto">
            <a:xfrm>
              <a:off x="3869700" y="509445"/>
              <a:ext cx="409532" cy="409532"/>
            </a:xfrm>
            <a:prstGeom prst="rect">
              <a:avLst/>
            </a:prstGeom>
            <a:solidFill>
              <a:srgbClr val="88BCE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6" name="Rectangle 10"/>
            <p:cNvSpPr>
              <a:spLocks noChangeArrowheads="1"/>
            </p:cNvSpPr>
            <p:nvPr/>
          </p:nvSpPr>
          <p:spPr bwMode="auto">
            <a:xfrm>
              <a:off x="4975715" y="4362388"/>
              <a:ext cx="409532" cy="409532"/>
            </a:xfrm>
            <a:prstGeom prst="rect">
              <a:avLst/>
            </a:prstGeom>
            <a:solidFill>
              <a:srgbClr val="4C636F"/>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7" name="Rectangle 11"/>
            <p:cNvSpPr>
              <a:spLocks noChangeArrowheads="1"/>
            </p:cNvSpPr>
            <p:nvPr/>
          </p:nvSpPr>
          <p:spPr bwMode="auto">
            <a:xfrm>
              <a:off x="3320871" y="4911216"/>
              <a:ext cx="409532" cy="409532"/>
            </a:xfrm>
            <a:prstGeom prst="rect">
              <a:avLst/>
            </a:prstGeom>
            <a:solidFill>
              <a:srgbClr val="33B8CA"/>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8" name="Rectangle 12"/>
            <p:cNvSpPr>
              <a:spLocks noChangeArrowheads="1"/>
            </p:cNvSpPr>
            <p:nvPr/>
          </p:nvSpPr>
          <p:spPr bwMode="auto">
            <a:xfrm>
              <a:off x="3869700" y="4911216"/>
              <a:ext cx="409532" cy="409532"/>
            </a:xfrm>
            <a:prstGeom prst="rect">
              <a:avLst/>
            </a:prstGeom>
            <a:solidFill>
              <a:srgbClr val="25BAE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9" name="Rectangle 13"/>
            <p:cNvSpPr>
              <a:spLocks noChangeArrowheads="1"/>
            </p:cNvSpPr>
            <p:nvPr/>
          </p:nvSpPr>
          <p:spPr bwMode="auto">
            <a:xfrm>
              <a:off x="4426887" y="2713116"/>
              <a:ext cx="406746" cy="406746"/>
            </a:xfrm>
            <a:prstGeom prst="rect">
              <a:avLst/>
            </a:prstGeom>
            <a:solidFill>
              <a:srgbClr val="FFDC00"/>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0" name="Rectangle 14"/>
            <p:cNvSpPr>
              <a:spLocks noChangeArrowheads="1"/>
            </p:cNvSpPr>
            <p:nvPr/>
          </p:nvSpPr>
          <p:spPr bwMode="auto">
            <a:xfrm>
              <a:off x="4426887" y="1609887"/>
              <a:ext cx="409532" cy="409532"/>
            </a:xfrm>
            <a:prstGeom prst="rect">
              <a:avLst/>
            </a:prstGeom>
            <a:solidFill>
              <a:srgbClr val="E2001A"/>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1" name="Rectangle 15"/>
            <p:cNvSpPr>
              <a:spLocks noChangeArrowheads="1"/>
            </p:cNvSpPr>
            <p:nvPr/>
          </p:nvSpPr>
          <p:spPr bwMode="auto">
            <a:xfrm>
              <a:off x="4426887" y="2161502"/>
              <a:ext cx="406746" cy="409532"/>
            </a:xfrm>
            <a:prstGeom prst="rect">
              <a:avLst/>
            </a:prstGeom>
            <a:solidFill>
              <a:srgbClr val="F29400"/>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2" name="Rectangle 16"/>
            <p:cNvSpPr>
              <a:spLocks noChangeArrowheads="1"/>
            </p:cNvSpPr>
            <p:nvPr/>
          </p:nvSpPr>
          <p:spPr bwMode="auto">
            <a:xfrm>
              <a:off x="4424101" y="3259159"/>
              <a:ext cx="409532" cy="409532"/>
            </a:xfrm>
            <a:prstGeom prst="rect">
              <a:avLst/>
            </a:prstGeom>
            <a:solidFill>
              <a:srgbClr val="B1C800"/>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3" name="Rectangle 17"/>
            <p:cNvSpPr>
              <a:spLocks noChangeArrowheads="1"/>
            </p:cNvSpPr>
            <p:nvPr/>
          </p:nvSpPr>
          <p:spPr bwMode="auto">
            <a:xfrm>
              <a:off x="4421315" y="1058273"/>
              <a:ext cx="409532" cy="409532"/>
            </a:xfrm>
            <a:prstGeom prst="rect">
              <a:avLst/>
            </a:prstGeom>
            <a:solidFill>
              <a:srgbClr val="39378B"/>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4" name="Rectangle 18"/>
            <p:cNvSpPr>
              <a:spLocks noChangeArrowheads="1"/>
            </p:cNvSpPr>
            <p:nvPr/>
          </p:nvSpPr>
          <p:spPr bwMode="auto">
            <a:xfrm>
              <a:off x="4426887" y="3810773"/>
              <a:ext cx="409532" cy="409532"/>
            </a:xfrm>
            <a:prstGeom prst="rect">
              <a:avLst/>
            </a:prstGeom>
            <a:solidFill>
              <a:srgbClr val="179C7D"/>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5" name="Rectangle 19"/>
            <p:cNvSpPr>
              <a:spLocks noChangeArrowheads="1"/>
            </p:cNvSpPr>
            <p:nvPr/>
          </p:nvSpPr>
          <p:spPr bwMode="auto">
            <a:xfrm>
              <a:off x="4421315" y="509445"/>
              <a:ext cx="409532" cy="409532"/>
            </a:xfrm>
            <a:prstGeom prst="rect">
              <a:avLst/>
            </a:prstGeom>
            <a:solidFill>
              <a:srgbClr val="1F82C0"/>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6" name="Rectangle 20"/>
            <p:cNvSpPr>
              <a:spLocks noChangeArrowheads="1"/>
            </p:cNvSpPr>
            <p:nvPr/>
          </p:nvSpPr>
          <p:spPr bwMode="auto">
            <a:xfrm>
              <a:off x="3875272" y="2713116"/>
              <a:ext cx="409532" cy="406746"/>
            </a:xfrm>
            <a:prstGeom prst="rect">
              <a:avLst/>
            </a:prstGeom>
            <a:solidFill>
              <a:srgbClr val="FFF381"/>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7" name="Rectangle 21"/>
            <p:cNvSpPr>
              <a:spLocks noChangeArrowheads="1"/>
            </p:cNvSpPr>
            <p:nvPr/>
          </p:nvSpPr>
          <p:spPr bwMode="auto">
            <a:xfrm>
              <a:off x="3875272" y="2161502"/>
              <a:ext cx="409532" cy="409532"/>
            </a:xfrm>
            <a:prstGeom prst="rect">
              <a:avLst/>
            </a:prstGeom>
            <a:solidFill>
              <a:srgbClr val="FBCB8C"/>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8" name="Rectangle 22"/>
            <p:cNvSpPr>
              <a:spLocks noChangeArrowheads="1"/>
            </p:cNvSpPr>
            <p:nvPr/>
          </p:nvSpPr>
          <p:spPr bwMode="auto">
            <a:xfrm>
              <a:off x="3872486" y="3259159"/>
              <a:ext cx="409532" cy="409532"/>
            </a:xfrm>
            <a:prstGeom prst="rect">
              <a:avLst/>
            </a:prstGeom>
            <a:solidFill>
              <a:srgbClr val="D1DD8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29" name="Rectangle 23"/>
            <p:cNvSpPr>
              <a:spLocks noChangeArrowheads="1"/>
            </p:cNvSpPr>
            <p:nvPr/>
          </p:nvSpPr>
          <p:spPr bwMode="auto">
            <a:xfrm>
              <a:off x="3869700" y="1058273"/>
              <a:ext cx="409532" cy="409532"/>
            </a:xfrm>
            <a:prstGeom prst="rect">
              <a:avLst/>
            </a:prstGeom>
            <a:solidFill>
              <a:srgbClr val="9085BA"/>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0" name="Rectangle 24"/>
            <p:cNvSpPr>
              <a:spLocks noChangeArrowheads="1"/>
            </p:cNvSpPr>
            <p:nvPr/>
          </p:nvSpPr>
          <p:spPr bwMode="auto">
            <a:xfrm>
              <a:off x="3326443" y="2713116"/>
              <a:ext cx="406746" cy="406746"/>
            </a:xfrm>
            <a:prstGeom prst="rect">
              <a:avLst/>
            </a:prstGeom>
            <a:solidFill>
              <a:srgbClr val="FFFAD1"/>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1" name="Rectangle 25"/>
            <p:cNvSpPr>
              <a:spLocks noChangeArrowheads="1"/>
            </p:cNvSpPr>
            <p:nvPr/>
          </p:nvSpPr>
          <p:spPr bwMode="auto">
            <a:xfrm>
              <a:off x="3326443" y="2161502"/>
              <a:ext cx="406746" cy="409532"/>
            </a:xfrm>
            <a:prstGeom prst="rect">
              <a:avLst/>
            </a:prstGeom>
            <a:solidFill>
              <a:srgbClr val="FEEAC9"/>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2" name="Rectangle 26"/>
            <p:cNvSpPr>
              <a:spLocks noChangeArrowheads="1"/>
            </p:cNvSpPr>
            <p:nvPr/>
          </p:nvSpPr>
          <p:spPr bwMode="auto">
            <a:xfrm>
              <a:off x="3323657" y="4362388"/>
              <a:ext cx="409532" cy="409532"/>
            </a:xfrm>
            <a:prstGeom prst="rect">
              <a:avLst/>
            </a:prstGeom>
            <a:solidFill>
              <a:srgbClr val="D7E1C9"/>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3" name="Rectangle 27"/>
            <p:cNvSpPr>
              <a:spLocks noChangeArrowheads="1"/>
            </p:cNvSpPr>
            <p:nvPr/>
          </p:nvSpPr>
          <p:spPr bwMode="auto">
            <a:xfrm>
              <a:off x="4975715" y="2713116"/>
              <a:ext cx="409532" cy="406746"/>
            </a:xfrm>
            <a:prstGeom prst="rect">
              <a:avLst/>
            </a:prstGeom>
            <a:solidFill>
              <a:srgbClr val="FDC600"/>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4" name="Rectangle 28"/>
            <p:cNvSpPr>
              <a:spLocks noChangeArrowheads="1"/>
            </p:cNvSpPr>
            <p:nvPr/>
          </p:nvSpPr>
          <p:spPr bwMode="auto">
            <a:xfrm>
              <a:off x="4978501" y="1609887"/>
              <a:ext cx="406746" cy="409532"/>
            </a:xfrm>
            <a:prstGeom prst="rect">
              <a:avLst/>
            </a:prstGeom>
            <a:solidFill>
              <a:srgbClr val="9E1C2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5" name="Rectangle 29"/>
            <p:cNvSpPr>
              <a:spLocks noChangeArrowheads="1"/>
            </p:cNvSpPr>
            <p:nvPr/>
          </p:nvSpPr>
          <p:spPr bwMode="auto">
            <a:xfrm>
              <a:off x="4975715" y="2161502"/>
              <a:ext cx="409532" cy="409532"/>
            </a:xfrm>
            <a:prstGeom prst="rect">
              <a:avLst/>
            </a:prstGeom>
            <a:solidFill>
              <a:srgbClr val="EB6A0A"/>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6" name="Rectangle 30"/>
            <p:cNvSpPr>
              <a:spLocks noChangeArrowheads="1"/>
            </p:cNvSpPr>
            <p:nvPr/>
          </p:nvSpPr>
          <p:spPr bwMode="auto">
            <a:xfrm>
              <a:off x="4975715" y="3256373"/>
              <a:ext cx="409532" cy="409532"/>
            </a:xfrm>
            <a:prstGeom prst="rect">
              <a:avLst/>
            </a:prstGeom>
            <a:solidFill>
              <a:srgbClr val="8FA40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7" name="Rectangle 31"/>
            <p:cNvSpPr>
              <a:spLocks noChangeArrowheads="1"/>
            </p:cNvSpPr>
            <p:nvPr/>
          </p:nvSpPr>
          <p:spPr bwMode="auto">
            <a:xfrm>
              <a:off x="4970143" y="509445"/>
              <a:ext cx="409532" cy="409532"/>
            </a:xfrm>
            <a:prstGeom prst="rect">
              <a:avLst/>
            </a:prstGeom>
            <a:solidFill>
              <a:srgbClr val="005A94"/>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8" name="Rectangle 32"/>
            <p:cNvSpPr>
              <a:spLocks noChangeArrowheads="1"/>
            </p:cNvSpPr>
            <p:nvPr/>
          </p:nvSpPr>
          <p:spPr bwMode="auto">
            <a:xfrm>
              <a:off x="5527329" y="1609887"/>
              <a:ext cx="409532" cy="409532"/>
            </a:xfrm>
            <a:prstGeom prst="rect">
              <a:avLst/>
            </a:prstGeom>
            <a:solidFill>
              <a:srgbClr val="771C2C"/>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39" name="Rectangle 33"/>
            <p:cNvSpPr>
              <a:spLocks noChangeArrowheads="1"/>
            </p:cNvSpPr>
            <p:nvPr/>
          </p:nvSpPr>
          <p:spPr bwMode="auto">
            <a:xfrm>
              <a:off x="4970143" y="1058273"/>
              <a:ext cx="409532" cy="409532"/>
            </a:xfrm>
            <a:prstGeom prst="rect">
              <a:avLst/>
            </a:prstGeom>
            <a:solidFill>
              <a:srgbClr val="29286A"/>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0" name="Rectangle 34"/>
            <p:cNvSpPr>
              <a:spLocks noChangeArrowheads="1"/>
            </p:cNvSpPr>
            <p:nvPr/>
          </p:nvSpPr>
          <p:spPr bwMode="auto">
            <a:xfrm>
              <a:off x="5521757" y="509444"/>
              <a:ext cx="409532" cy="409532"/>
            </a:xfrm>
            <a:prstGeom prst="rect">
              <a:avLst/>
            </a:prstGeom>
            <a:solidFill>
              <a:srgbClr val="00346B"/>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1" name="Rectangle 35"/>
            <p:cNvSpPr>
              <a:spLocks noChangeArrowheads="1"/>
            </p:cNvSpPr>
            <p:nvPr/>
          </p:nvSpPr>
          <p:spPr bwMode="auto">
            <a:xfrm>
              <a:off x="4424101" y="4362388"/>
              <a:ext cx="409532" cy="409532"/>
            </a:xfrm>
            <a:prstGeom prst="rect">
              <a:avLst/>
            </a:prstGeom>
            <a:solidFill>
              <a:srgbClr val="462915"/>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2" name="Rectangle 36"/>
            <p:cNvSpPr>
              <a:spLocks noChangeArrowheads="1"/>
            </p:cNvSpPr>
            <p:nvPr/>
          </p:nvSpPr>
          <p:spPr bwMode="auto">
            <a:xfrm>
              <a:off x="3875272" y="4362388"/>
              <a:ext cx="409532" cy="409532"/>
            </a:xfrm>
            <a:prstGeom prst="rect">
              <a:avLst/>
            </a:prstGeom>
            <a:solidFill>
              <a:srgbClr val="CBAF73"/>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3" name="Rectangle 37"/>
            <p:cNvSpPr>
              <a:spLocks noChangeArrowheads="1"/>
            </p:cNvSpPr>
            <p:nvPr/>
          </p:nvSpPr>
          <p:spPr bwMode="auto">
            <a:xfrm>
              <a:off x="3323657" y="3259159"/>
              <a:ext cx="409532" cy="409532"/>
            </a:xfrm>
            <a:prstGeom prst="rect">
              <a:avLst/>
            </a:prstGeom>
            <a:solidFill>
              <a:srgbClr val="EEEFB1"/>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4" name="Rectangle 38"/>
            <p:cNvSpPr>
              <a:spLocks noChangeArrowheads="1"/>
            </p:cNvSpPr>
            <p:nvPr/>
          </p:nvSpPr>
          <p:spPr bwMode="auto">
            <a:xfrm>
              <a:off x="4421315" y="4911216"/>
              <a:ext cx="409532" cy="409532"/>
            </a:xfrm>
            <a:prstGeom prst="rect">
              <a:avLst/>
            </a:prstGeom>
            <a:solidFill>
              <a:srgbClr val="006E92"/>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5" name="Rectangle 39"/>
            <p:cNvSpPr>
              <a:spLocks noChangeArrowheads="1"/>
            </p:cNvSpPr>
            <p:nvPr/>
          </p:nvSpPr>
          <p:spPr bwMode="auto">
            <a:xfrm>
              <a:off x="3875272" y="3810773"/>
              <a:ext cx="409532" cy="409532"/>
            </a:xfrm>
            <a:prstGeom prst="rect">
              <a:avLst/>
            </a:prstGeom>
            <a:solidFill>
              <a:srgbClr val="6DBFA9"/>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46" name="Rectangle 40"/>
            <p:cNvSpPr>
              <a:spLocks noChangeArrowheads="1"/>
            </p:cNvSpPr>
            <p:nvPr/>
          </p:nvSpPr>
          <p:spPr bwMode="auto">
            <a:xfrm>
              <a:off x="3323657" y="3810773"/>
              <a:ext cx="409532" cy="409532"/>
            </a:xfrm>
            <a:prstGeom prst="rect">
              <a:avLst/>
            </a:prstGeom>
            <a:solidFill>
              <a:srgbClr val="B4DCD3"/>
            </a:solidFill>
            <a:ln>
              <a:noFill/>
            </a:ln>
            <a:extLst/>
          </p:spPr>
          <p:txBody>
            <a:bodyPr vert="horz" wrap="square" lIns="91440" tIns="45720" rIns="91440" bIns="45720" numCol="1" anchor="t" anchorCtr="0" compatLnSpc="1">
              <a:prstTxWarp prst="textNoShape">
                <a:avLst/>
              </a:prstTxWarp>
            </a:bodyPr>
            <a:lstStyle/>
            <a:p>
              <a:endParaRPr lang="de-DE"/>
            </a:p>
          </p:txBody>
        </p:sp>
      </p:grpSp>
    </p:spTree>
    <p:extLst>
      <p:ext uri="{BB962C8B-B14F-4D97-AF65-F5344CB8AC3E}">
        <p14:creationId xmlns:p14="http://schemas.microsoft.com/office/powerpoint/2010/main" val="398339030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 id="2147483687" r:id="rId17"/>
    <p:sldLayoutId id="2147483688" r:id="rId18"/>
  </p:sldLayoutIdLst>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txStyles>
    <p:titleStyle>
      <a:lvl1pPr marL="0" indent="0" algn="l" defTabSz="378000" rtl="0" eaLnBrk="1" fontAlgn="base" hangingPunct="1">
        <a:spcBef>
          <a:spcPct val="0"/>
        </a:spcBef>
        <a:spcAft>
          <a:spcPct val="0"/>
        </a:spcAft>
        <a:defRPr lang="de-DE" sz="3200" b="1" cap="all" baseline="0" noProof="0" dirty="0" smtClean="0">
          <a:solidFill>
            <a:schemeClr val="tx1"/>
          </a:solidFill>
          <a:latin typeface="Frutiger LT Com 65 Bold" panose="020B0803030504020204" pitchFamily="34" charset="0"/>
          <a:ea typeface="+mj-ea"/>
          <a:cs typeface="+mj-cs"/>
        </a:defRPr>
      </a:lvl1pPr>
      <a:lvl2pPr algn="l" rtl="0" eaLnBrk="1" fontAlgn="base" hangingPunct="1">
        <a:spcBef>
          <a:spcPct val="0"/>
        </a:spcBef>
        <a:spcAft>
          <a:spcPct val="0"/>
        </a:spcAft>
        <a:defRPr sz="1800" b="1">
          <a:solidFill>
            <a:schemeClr val="tx1"/>
          </a:solidFill>
          <a:latin typeface="Frutiger LT Com 45 Light" pitchFamily="34" charset="0"/>
        </a:defRPr>
      </a:lvl2pPr>
      <a:lvl3pPr algn="l" rtl="0" eaLnBrk="1" fontAlgn="base" hangingPunct="1">
        <a:spcBef>
          <a:spcPct val="0"/>
        </a:spcBef>
        <a:spcAft>
          <a:spcPct val="0"/>
        </a:spcAft>
        <a:defRPr sz="1800" b="1">
          <a:solidFill>
            <a:schemeClr val="tx1"/>
          </a:solidFill>
          <a:latin typeface="Frutiger LT Com 45 Light" pitchFamily="34" charset="0"/>
        </a:defRPr>
      </a:lvl3pPr>
      <a:lvl4pPr algn="l" rtl="0" eaLnBrk="1" fontAlgn="base" hangingPunct="1">
        <a:spcBef>
          <a:spcPct val="0"/>
        </a:spcBef>
        <a:spcAft>
          <a:spcPct val="0"/>
        </a:spcAft>
        <a:defRPr sz="1800" b="1">
          <a:solidFill>
            <a:schemeClr val="tx1"/>
          </a:solidFill>
          <a:latin typeface="Frutiger LT Com 45 Light" pitchFamily="34" charset="0"/>
        </a:defRPr>
      </a:lvl4pPr>
      <a:lvl5pPr algn="l" rtl="0" eaLnBrk="1" fontAlgn="base" hangingPunct="1">
        <a:spcBef>
          <a:spcPct val="0"/>
        </a:spcBef>
        <a:spcAft>
          <a:spcPct val="0"/>
        </a:spcAft>
        <a:defRPr sz="1800" b="1">
          <a:solidFill>
            <a:schemeClr val="tx1"/>
          </a:solidFill>
          <a:latin typeface="Frutiger LT Com 45 Light" pitchFamily="34" charset="0"/>
        </a:defRPr>
      </a:lvl5pPr>
      <a:lvl6pPr marL="342900" algn="l" rtl="0" eaLnBrk="1" fontAlgn="base" hangingPunct="1">
        <a:spcBef>
          <a:spcPct val="0"/>
        </a:spcBef>
        <a:spcAft>
          <a:spcPct val="0"/>
        </a:spcAft>
        <a:defRPr sz="1800" b="1">
          <a:solidFill>
            <a:schemeClr val="tx1"/>
          </a:solidFill>
          <a:latin typeface="Frutiger LT Com 45 Light" pitchFamily="34" charset="0"/>
        </a:defRPr>
      </a:lvl6pPr>
      <a:lvl7pPr marL="685800" algn="l" rtl="0" eaLnBrk="1" fontAlgn="base" hangingPunct="1">
        <a:spcBef>
          <a:spcPct val="0"/>
        </a:spcBef>
        <a:spcAft>
          <a:spcPct val="0"/>
        </a:spcAft>
        <a:defRPr sz="1800" b="1">
          <a:solidFill>
            <a:schemeClr val="tx1"/>
          </a:solidFill>
          <a:latin typeface="Frutiger LT Com 45 Light" pitchFamily="34" charset="0"/>
        </a:defRPr>
      </a:lvl7pPr>
      <a:lvl8pPr marL="1028700" algn="l" rtl="0" eaLnBrk="1" fontAlgn="base" hangingPunct="1">
        <a:spcBef>
          <a:spcPct val="0"/>
        </a:spcBef>
        <a:spcAft>
          <a:spcPct val="0"/>
        </a:spcAft>
        <a:defRPr sz="1800" b="1">
          <a:solidFill>
            <a:schemeClr val="tx1"/>
          </a:solidFill>
          <a:latin typeface="Frutiger LT Com 45 Light" pitchFamily="34" charset="0"/>
        </a:defRPr>
      </a:lvl8pPr>
      <a:lvl9pPr marL="1371600" algn="l" rtl="0" eaLnBrk="1" fontAlgn="base" hangingPunct="1">
        <a:spcBef>
          <a:spcPct val="0"/>
        </a:spcBef>
        <a:spcAft>
          <a:spcPct val="0"/>
        </a:spcAft>
        <a:defRPr sz="1800" b="1">
          <a:solidFill>
            <a:schemeClr val="tx1"/>
          </a:solidFill>
          <a:latin typeface="Frutiger LT Com 45 Light" pitchFamily="34" charset="0"/>
        </a:defRPr>
      </a:lvl9pPr>
    </p:titleStyle>
    <p:bodyStyle>
      <a:lvl1pPr marL="270000" indent="-270000" algn="l" defTabSz="270000" rtl="0" eaLnBrk="1" fontAlgn="base" hangingPunct="1">
        <a:spcBef>
          <a:spcPct val="0"/>
        </a:spcBef>
        <a:spcAft>
          <a:spcPts val="675"/>
        </a:spcAft>
        <a:buClr>
          <a:schemeClr val="tx2"/>
        </a:buClr>
        <a:buSzPct val="100000"/>
        <a:buFont typeface="Wingdings" panose="05000000000000000000" pitchFamily="2" charset="2"/>
        <a:buChar char=""/>
        <a:defRPr lang="de-DE" noProof="0" dirty="0" smtClean="0">
          <a:solidFill>
            <a:schemeClr val="tx1"/>
          </a:solidFill>
          <a:latin typeface="+mn-lt"/>
          <a:ea typeface="+mn-ea"/>
          <a:cs typeface="+mn-cs"/>
        </a:defRPr>
      </a:lvl1pPr>
      <a:lvl2pPr marL="712800" indent="-266400" algn="l" defTabSz="270000"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lang="de-DE" noProof="0" dirty="0" smtClean="0">
          <a:solidFill>
            <a:schemeClr val="tx1"/>
          </a:solidFill>
          <a:latin typeface="+mn-lt"/>
          <a:ea typeface="+mn-ea"/>
          <a:cs typeface="+mn-cs"/>
        </a:defRPr>
      </a:lvl2pPr>
      <a:lvl3pPr marL="1162800" indent="-266400" algn="l" defTabSz="270000"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3pPr>
      <a:lvl4pPr marL="1609200" indent="-266400" algn="l" defTabSz="270000"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4pPr>
      <a:lvl5pPr marL="2152800" indent="-266400" algn="l" defTabSz="270000"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5pPr>
      <a:lvl6pPr marL="1415654" indent="-269081"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1758554" indent="-269081"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2101454" indent="-269081"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2444354" indent="-269081"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302">
          <p15:clr>
            <a:srgbClr val="A4A3A4"/>
          </p15:clr>
        </p15:guide>
        <p15:guide id="2" pos="7378">
          <p15:clr>
            <a:srgbClr val="A4A3A4"/>
          </p15:clr>
        </p15:guide>
        <p15:guide id="3" orient="horz" pos="1117">
          <p15:clr>
            <a:srgbClr val="A4A3A4"/>
          </p15:clr>
        </p15:guide>
        <p15:guide id="4" orient="horz" pos="3793">
          <p15:clr>
            <a:srgbClr val="A4A3A4"/>
          </p15:clr>
        </p15:guide>
        <p15:guide id="5" pos="3840">
          <p15:clr>
            <a:srgbClr val="A4A3A4"/>
          </p15:clr>
        </p15:guide>
        <p15:guide id="6" pos="2479">
          <p15:clr>
            <a:srgbClr val="A4A3A4"/>
          </p15:clr>
        </p15:guide>
        <p15:guide id="7" pos="5201">
          <p15:clr>
            <a:srgbClr val="A4A3A4"/>
          </p15:clr>
        </p15:guide>
        <p15:guide id="8" pos="5292">
          <p15:clr>
            <a:srgbClr val="A4A3A4"/>
          </p15:clr>
        </p15:guide>
        <p15:guide id="9" pos="2389">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1.xml"/></Relationships>
</file>

<file path=ppt/slides/_rels/slide20.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hyperlink" Target="mailto:christian.Prasse@iml.fraunhofer.de" TargetMode="External"/><Relationship Id="rId2" Type="http://schemas.openxmlformats.org/officeDocument/2006/relationships/hyperlink" Target="mailto:andreas.nettstraeter@iml.fraunhofer.de" TargetMode="External"/><Relationship Id="rId1" Type="http://schemas.openxmlformats.org/officeDocument/2006/relationships/slideLayout" Target="../slideLayouts/slideLayout7.xml"/><Relationship Id="rId5" Type="http://schemas.openxmlformats.org/officeDocument/2006/relationships/image" Target="../media/image33.jpeg"/><Relationship Id="rId4" Type="http://schemas.openxmlformats.org/officeDocument/2006/relationships/image" Target="../media/image32.jpg"/></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image" Target="../media/image11.png"/><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en-GB" dirty="0"/>
              <a:t>Future Circular </a:t>
            </a:r>
            <a:r>
              <a:rPr lang="en-GB" dirty="0" smtClean="0"/>
              <a:t>Collider </a:t>
            </a:r>
            <a:r>
              <a:rPr lang="en-GB" dirty="0"/>
              <a:t>Logistics Study</a:t>
            </a:r>
            <a:endParaRPr lang="de-DE" dirty="0"/>
          </a:p>
        </p:txBody>
      </p:sp>
      <p:sp>
        <p:nvSpPr>
          <p:cNvPr id="3" name="Untertitel 2"/>
          <p:cNvSpPr>
            <a:spLocks noGrp="1"/>
          </p:cNvSpPr>
          <p:nvPr>
            <p:ph type="subTitle" idx="1"/>
          </p:nvPr>
        </p:nvSpPr>
        <p:spPr/>
        <p:txBody>
          <a:bodyPr>
            <a:normAutofit/>
          </a:bodyPr>
          <a:lstStyle/>
          <a:p>
            <a:r>
              <a:rPr lang="de-DE" dirty="0"/>
              <a:t>Dr. Ulrike Beißert, Konstantin Horstmann, Gerd Kuhlmann</a:t>
            </a:r>
            <a:r>
              <a:rPr lang="de-DE" dirty="0" smtClean="0"/>
              <a:t>, </a:t>
            </a:r>
            <a:br>
              <a:rPr lang="de-DE" dirty="0" smtClean="0"/>
            </a:br>
            <a:r>
              <a:rPr lang="de-DE" dirty="0" smtClean="0"/>
              <a:t>Andreas </a:t>
            </a:r>
            <a:r>
              <a:rPr lang="de-DE" dirty="0"/>
              <a:t>Nettsträter, Christian Prasse, Andreas </a:t>
            </a:r>
            <a:r>
              <a:rPr lang="de-DE" dirty="0" smtClean="0"/>
              <a:t>Wohlfahrt</a:t>
            </a:r>
            <a:endParaRPr lang="de-DE" dirty="0"/>
          </a:p>
        </p:txBody>
      </p:sp>
    </p:spTree>
    <p:extLst>
      <p:ext uri="{BB962C8B-B14F-4D97-AF65-F5344CB8AC3E}">
        <p14:creationId xmlns:p14="http://schemas.microsoft.com/office/powerpoint/2010/main" val="31591517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p:cNvSpPr/>
          <p:nvPr/>
        </p:nvSpPr>
        <p:spPr>
          <a:xfrm>
            <a:off x="4253734" y="4200512"/>
            <a:ext cx="7312565" cy="1510689"/>
          </a:xfrm>
          <a:prstGeom prst="rect">
            <a:avLst/>
          </a:prstGeom>
          <a:solidFill>
            <a:schemeClr val="bg2"/>
          </a:solidFill>
          <a:ln>
            <a:noFill/>
          </a:ln>
        </p:spPr>
        <p:txBody>
          <a:bodyPr lIns="72000" tIns="36000" rIns="72000" bIns="36000" rtlCol="0" anchor="ctr">
            <a:noAutofit/>
          </a:bodyPr>
          <a:lstStyle/>
          <a:p>
            <a:pPr algn="ctr" hangingPunct="0">
              <a:spcAft>
                <a:spcPts val="300"/>
              </a:spcAft>
            </a:pPr>
            <a:endParaRPr lang="de-DE" sz="1600" kern="0" dirty="0"/>
          </a:p>
        </p:txBody>
      </p:sp>
      <p:sp>
        <p:nvSpPr>
          <p:cNvPr id="20" name="Rechteck 19"/>
          <p:cNvSpPr/>
          <p:nvPr/>
        </p:nvSpPr>
        <p:spPr>
          <a:xfrm>
            <a:off x="611381" y="2276872"/>
            <a:ext cx="6780764" cy="1260000"/>
          </a:xfrm>
          <a:prstGeom prst="rect">
            <a:avLst/>
          </a:prstGeom>
          <a:solidFill>
            <a:schemeClr val="bg2"/>
          </a:solidFill>
          <a:ln>
            <a:noFill/>
          </a:ln>
        </p:spPr>
        <p:txBody>
          <a:bodyPr lIns="72000" tIns="36000" rIns="72000" bIns="36000" rtlCol="0" anchor="ctr">
            <a:noAutofit/>
          </a:bodyPr>
          <a:lstStyle/>
          <a:p>
            <a:pPr algn="ctr" hangingPunct="0">
              <a:spcAft>
                <a:spcPts val="300"/>
              </a:spcAft>
            </a:pPr>
            <a:endParaRPr lang="de-DE" sz="1600" kern="0" dirty="0"/>
          </a:p>
        </p:txBody>
      </p:sp>
      <p:sp>
        <p:nvSpPr>
          <p:cNvPr id="2" name="Titel 1"/>
          <p:cNvSpPr>
            <a:spLocks noGrp="1"/>
          </p:cNvSpPr>
          <p:nvPr>
            <p:ph type="title"/>
          </p:nvPr>
        </p:nvSpPr>
        <p:spPr/>
        <p:txBody>
          <a:bodyPr/>
          <a:lstStyle/>
          <a:p>
            <a:r>
              <a:rPr lang="en-GB" dirty="0" smtClean="0"/>
              <a:t>Transport stresses and modes of transport for </a:t>
            </a:r>
            <a:br>
              <a:rPr lang="en-GB" dirty="0" smtClean="0"/>
            </a:br>
            <a:r>
              <a:rPr lang="en-GB" dirty="0" smtClean="0"/>
              <a:t>continental transport</a:t>
            </a:r>
            <a:endParaRPr lang="de-DE" dirty="0"/>
          </a:p>
        </p:txBody>
      </p:sp>
      <p:sp>
        <p:nvSpPr>
          <p:cNvPr id="5" name="Textplatzhalter 4"/>
          <p:cNvSpPr>
            <a:spLocks noGrp="1"/>
          </p:cNvSpPr>
          <p:nvPr>
            <p:ph type="body" sz="quarter" idx="14"/>
          </p:nvPr>
        </p:nvSpPr>
        <p:spPr/>
        <p:txBody>
          <a:bodyPr/>
          <a:lstStyle/>
          <a:p>
            <a:endParaRPr lang="de-DE"/>
          </a:p>
        </p:txBody>
      </p:sp>
      <p:pic>
        <p:nvPicPr>
          <p:cNvPr id="8" name="Bild 12" descr="C:\Users\lsauerla\AppData\Local\Microsoft\Windows\Temporary Internet Files\Content.Word\Waggon-1,0.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68397" y="3734671"/>
            <a:ext cx="7197903" cy="2252321"/>
          </a:xfrm>
          <a:prstGeom prst="rect">
            <a:avLst/>
          </a:prstGeom>
          <a:noFill/>
          <a:ln>
            <a:noFill/>
          </a:ln>
        </p:spPr>
      </p:pic>
      <p:pic>
        <p:nvPicPr>
          <p:cNvPr id="9" name="Grafik 8" descr="binnenschiff-1,0"/>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7563" y="1946854"/>
            <a:ext cx="6480000" cy="2197447"/>
          </a:xfrm>
          <a:prstGeom prst="rect">
            <a:avLst/>
          </a:prstGeom>
          <a:noFill/>
          <a:ln>
            <a:noFill/>
          </a:ln>
        </p:spPr>
      </p:pic>
      <p:sp>
        <p:nvSpPr>
          <p:cNvPr id="14" name="Ellipse 13"/>
          <p:cNvSpPr/>
          <p:nvPr/>
        </p:nvSpPr>
        <p:spPr>
          <a:xfrm>
            <a:off x="8518112" y="5373216"/>
            <a:ext cx="818248"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5" name="Ellipse 14"/>
          <p:cNvSpPr/>
          <p:nvPr/>
        </p:nvSpPr>
        <p:spPr>
          <a:xfrm>
            <a:off x="10106146" y="3958862"/>
            <a:ext cx="720080"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6" name="Ellipse 15"/>
          <p:cNvSpPr/>
          <p:nvPr/>
        </p:nvSpPr>
        <p:spPr>
          <a:xfrm>
            <a:off x="10466186" y="4664539"/>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7" name="Ellipse 16"/>
          <p:cNvSpPr/>
          <p:nvPr/>
        </p:nvSpPr>
        <p:spPr>
          <a:xfrm>
            <a:off x="8189518" y="4662647"/>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7" name="Textfeld 6"/>
          <p:cNvSpPr txBox="1"/>
          <p:nvPr/>
        </p:nvSpPr>
        <p:spPr>
          <a:xfrm>
            <a:off x="6109816" y="5780010"/>
            <a:ext cx="3600400" cy="420810"/>
          </a:xfrm>
          <a:prstGeom prst="rect">
            <a:avLst/>
          </a:prstGeom>
          <a:noFill/>
        </p:spPr>
        <p:txBody>
          <a:bodyPr wrap="none" lIns="0" tIns="0" rIns="0" bIns="0" rtlCol="0">
            <a:noAutofit/>
          </a:bodyPr>
          <a:lstStyle/>
          <a:p>
            <a:pPr>
              <a:spcAft>
                <a:spcPts val="300"/>
              </a:spcAft>
            </a:pPr>
            <a:r>
              <a:rPr lang="de-DE" sz="1600" dirty="0"/>
              <a:t>d</a:t>
            </a:r>
            <a:r>
              <a:rPr lang="de-DE" sz="1600" dirty="0" smtClean="0"/>
              <a:t>ue </a:t>
            </a:r>
            <a:r>
              <a:rPr lang="de-DE" sz="1600" dirty="0" err="1" smtClean="0"/>
              <a:t>to</a:t>
            </a:r>
            <a:r>
              <a:rPr lang="de-DE" sz="1600" dirty="0" smtClean="0"/>
              <a:t> </a:t>
            </a:r>
            <a:r>
              <a:rPr lang="de-DE" sz="1600" dirty="0" err="1" smtClean="0"/>
              <a:t>coupling</a:t>
            </a:r>
            <a:r>
              <a:rPr lang="de-DE" sz="1600" dirty="0" smtClean="0"/>
              <a:t> </a:t>
            </a:r>
            <a:r>
              <a:rPr lang="de-DE" sz="1600" dirty="0" err="1" smtClean="0"/>
              <a:t>process</a:t>
            </a:r>
            <a:endParaRPr lang="de-DE" sz="1600" dirty="0"/>
          </a:p>
        </p:txBody>
      </p:sp>
    </p:spTree>
    <p:extLst>
      <p:ext uri="{BB962C8B-B14F-4D97-AF65-F5344CB8AC3E}">
        <p14:creationId xmlns:p14="http://schemas.microsoft.com/office/powerpoint/2010/main" val="142468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hteck 19"/>
          <p:cNvSpPr/>
          <p:nvPr/>
        </p:nvSpPr>
        <p:spPr>
          <a:xfrm>
            <a:off x="2135560" y="3140968"/>
            <a:ext cx="7848872" cy="1728192"/>
          </a:xfrm>
          <a:prstGeom prst="rect">
            <a:avLst/>
          </a:prstGeom>
          <a:solidFill>
            <a:schemeClr val="bg2"/>
          </a:solidFill>
          <a:ln>
            <a:noFill/>
          </a:ln>
        </p:spPr>
        <p:txBody>
          <a:bodyPr lIns="72000" tIns="36000" rIns="72000" bIns="36000" rtlCol="0" anchor="ctr">
            <a:noAutofit/>
          </a:bodyPr>
          <a:lstStyle/>
          <a:p>
            <a:pPr algn="ctr" hangingPunct="0">
              <a:spcAft>
                <a:spcPts val="300"/>
              </a:spcAft>
            </a:pPr>
            <a:endParaRPr lang="de-DE" sz="1600" kern="0" dirty="0"/>
          </a:p>
        </p:txBody>
      </p:sp>
      <p:sp>
        <p:nvSpPr>
          <p:cNvPr id="2" name="Titel 1"/>
          <p:cNvSpPr>
            <a:spLocks noGrp="1"/>
          </p:cNvSpPr>
          <p:nvPr>
            <p:ph type="title"/>
          </p:nvPr>
        </p:nvSpPr>
        <p:spPr/>
        <p:txBody>
          <a:bodyPr/>
          <a:lstStyle/>
          <a:p>
            <a:r>
              <a:rPr lang="en-GB" dirty="0" smtClean="0"/>
              <a:t>Transport stresses and modes of transport for</a:t>
            </a:r>
            <a:br>
              <a:rPr lang="en-GB" dirty="0" smtClean="0"/>
            </a:br>
            <a:r>
              <a:rPr lang="en-GB" dirty="0" smtClean="0"/>
              <a:t>continental and last mile transport</a:t>
            </a:r>
            <a:endParaRPr lang="de-DE" dirty="0"/>
          </a:p>
        </p:txBody>
      </p:sp>
      <p:sp>
        <p:nvSpPr>
          <p:cNvPr id="5" name="Textplatzhalter 4"/>
          <p:cNvSpPr>
            <a:spLocks noGrp="1"/>
          </p:cNvSpPr>
          <p:nvPr>
            <p:ph type="body" sz="quarter" idx="14"/>
          </p:nvPr>
        </p:nvSpPr>
        <p:spPr/>
        <p:txBody>
          <a:bodyPr/>
          <a:lstStyle/>
          <a:p>
            <a:endParaRPr lang="de-DE"/>
          </a:p>
        </p:txBody>
      </p:sp>
      <p:pic>
        <p:nvPicPr>
          <p:cNvPr id="6" name="Bild 13" descr="C:\Users\lsauerla\AppData\Local\Microsoft\Windows\Temporary Internet Files\Content.Word\LKW-1,0.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95600" y="2780928"/>
            <a:ext cx="7282122" cy="2495695"/>
          </a:xfrm>
          <a:prstGeom prst="rect">
            <a:avLst/>
          </a:prstGeom>
          <a:noFill/>
          <a:ln>
            <a:noFill/>
          </a:ln>
        </p:spPr>
      </p:pic>
      <p:sp>
        <p:nvSpPr>
          <p:cNvPr id="7" name="Textfeld 6"/>
          <p:cNvSpPr txBox="1"/>
          <p:nvPr/>
        </p:nvSpPr>
        <p:spPr>
          <a:xfrm>
            <a:off x="2392245" y="4976299"/>
            <a:ext cx="7488832" cy="504056"/>
          </a:xfrm>
          <a:prstGeom prst="rect">
            <a:avLst/>
          </a:prstGeom>
          <a:noFill/>
        </p:spPr>
        <p:txBody>
          <a:bodyPr wrap="none" lIns="0" tIns="0" rIns="0" bIns="0" rtlCol="0">
            <a:noAutofit/>
          </a:bodyPr>
          <a:lstStyle/>
          <a:p>
            <a:pPr>
              <a:spcAft>
                <a:spcPts val="300"/>
              </a:spcAft>
            </a:pPr>
            <a:r>
              <a:rPr lang="en-GB" sz="1600" dirty="0" smtClean="0"/>
              <a:t>Can be reduced with special transports at low speed</a:t>
            </a:r>
            <a:endParaRPr lang="en-GB" sz="1600" dirty="0"/>
          </a:p>
        </p:txBody>
      </p:sp>
    </p:spTree>
    <p:extLst>
      <p:ext uri="{BB962C8B-B14F-4D97-AF65-F5344CB8AC3E}">
        <p14:creationId xmlns:p14="http://schemas.microsoft.com/office/powerpoint/2010/main" val="2857163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GB" dirty="0" smtClean="0"/>
              <a:t>Possible routes to CERN (not complete)</a:t>
            </a:r>
            <a:endParaRPr lang="de-DE" dirty="0"/>
          </a:p>
        </p:txBody>
      </p:sp>
      <p:sp>
        <p:nvSpPr>
          <p:cNvPr id="3" name="Inhaltsplatzhalter 2"/>
          <p:cNvSpPr>
            <a:spLocks noGrp="1"/>
          </p:cNvSpPr>
          <p:nvPr>
            <p:ph idx="1"/>
          </p:nvPr>
        </p:nvSpPr>
        <p:spPr>
          <a:xfrm>
            <a:off x="622300" y="1773238"/>
            <a:ext cx="5833740" cy="4248151"/>
          </a:xfrm>
        </p:spPr>
        <p:txBody>
          <a:bodyPr>
            <a:normAutofit fontScale="92500" lnSpcReduction="20000"/>
          </a:bodyPr>
          <a:lstStyle/>
          <a:p>
            <a:pPr marL="0" indent="0">
              <a:buNone/>
            </a:pPr>
            <a:r>
              <a:rPr lang="en-GB" b="1" dirty="0" smtClean="0"/>
              <a:t>Alternative A: Marseilles -&gt; </a:t>
            </a:r>
            <a:r>
              <a:rPr lang="en-GB" b="1" dirty="0" err="1" smtClean="0"/>
              <a:t>Mâcon</a:t>
            </a:r>
            <a:r>
              <a:rPr lang="en-GB" b="1" dirty="0" smtClean="0"/>
              <a:t> -&gt; CERN</a:t>
            </a:r>
          </a:p>
          <a:p>
            <a:r>
              <a:rPr lang="en-GB" dirty="0" smtClean="0"/>
              <a:t>Oversea transport to Marseilles</a:t>
            </a:r>
          </a:p>
          <a:p>
            <a:r>
              <a:rPr lang="en-GB" dirty="0" smtClean="0"/>
              <a:t>Barge transport to </a:t>
            </a:r>
            <a:r>
              <a:rPr lang="en-GB" dirty="0" err="1" smtClean="0"/>
              <a:t>Mâcon</a:t>
            </a:r>
            <a:endParaRPr lang="en-GB" dirty="0" smtClean="0"/>
          </a:p>
          <a:p>
            <a:r>
              <a:rPr lang="en-GB" dirty="0" smtClean="0"/>
              <a:t>Last mile via road transport to CERN</a:t>
            </a:r>
          </a:p>
          <a:p>
            <a:r>
              <a:rPr lang="en-GB" dirty="0" smtClean="0"/>
              <a:t>Alternative: direct road transport from Marseilles to CERN</a:t>
            </a:r>
          </a:p>
          <a:p>
            <a:pPr marL="0" indent="0">
              <a:buNone/>
            </a:pPr>
            <a:endParaRPr lang="en-GB" b="1" dirty="0" smtClean="0"/>
          </a:p>
          <a:p>
            <a:pPr marL="0" indent="0">
              <a:buNone/>
            </a:pPr>
            <a:r>
              <a:rPr lang="en-GB" b="1" dirty="0" smtClean="0"/>
              <a:t>Alternative B: Rotterdam -&gt; Basel -&gt; CERN</a:t>
            </a:r>
          </a:p>
          <a:p>
            <a:r>
              <a:rPr lang="en-GB" dirty="0"/>
              <a:t>Oversea transport to Rotterdam </a:t>
            </a:r>
          </a:p>
          <a:p>
            <a:r>
              <a:rPr lang="en-GB" dirty="0"/>
              <a:t>Barge transport to Basel </a:t>
            </a:r>
          </a:p>
          <a:p>
            <a:r>
              <a:rPr lang="en-GB" dirty="0"/>
              <a:t>Last mile via road transport to CERN</a:t>
            </a:r>
          </a:p>
          <a:p>
            <a:r>
              <a:rPr lang="en-GB" dirty="0"/>
              <a:t>Alternative: direct road transport from Rotterdam </a:t>
            </a:r>
            <a:r>
              <a:rPr lang="en-GB" dirty="0" smtClean="0"/>
              <a:t>to CERN</a:t>
            </a:r>
            <a:endParaRPr lang="en-GB" dirty="0"/>
          </a:p>
        </p:txBody>
      </p:sp>
      <p:sp>
        <p:nvSpPr>
          <p:cNvPr id="5" name="Textplatzhalter 4"/>
          <p:cNvSpPr>
            <a:spLocks noGrp="1"/>
          </p:cNvSpPr>
          <p:nvPr>
            <p:ph type="body" sz="quarter" idx="14"/>
          </p:nvPr>
        </p:nvSpPr>
        <p:spPr/>
        <p:txBody>
          <a:bodyPr/>
          <a:lstStyle/>
          <a:p>
            <a:endParaRPr lang="de-DE"/>
          </a:p>
        </p:txBody>
      </p:sp>
      <p:pic>
        <p:nvPicPr>
          <p:cNvPr id="6" name="Grafik 5"/>
          <p:cNvPicPr/>
          <p:nvPr/>
        </p:nvPicPr>
        <p:blipFill rotWithShape="1">
          <a:blip r:embed="rId2">
            <a:extLst>
              <a:ext uri="{28A0092B-C50C-407E-A947-70E740481C1C}">
                <a14:useLocalDpi xmlns:a14="http://schemas.microsoft.com/office/drawing/2010/main" val="0"/>
              </a:ext>
            </a:extLst>
          </a:blip>
          <a:srcRect l="5803" r="45675"/>
          <a:stretch/>
        </p:blipFill>
        <p:spPr bwMode="auto">
          <a:xfrm>
            <a:off x="6744072" y="1196751"/>
            <a:ext cx="2737396" cy="4619961"/>
          </a:xfrm>
          <a:prstGeom prst="rect">
            <a:avLst/>
          </a:prstGeom>
          <a:noFill/>
          <a:ln w="38100">
            <a:solidFill>
              <a:schemeClr val="bg1"/>
            </a:solidFill>
          </a:ln>
          <a:extLst>
            <a:ext uri="{53640926-AAD7-44D8-BBD7-CCE9431645EC}">
              <a14:shadowObscured xmlns:a14="http://schemas.microsoft.com/office/drawing/2010/main"/>
            </a:ext>
          </a:extLst>
        </p:spPr>
      </p:pic>
      <p:pic>
        <p:nvPicPr>
          <p:cNvPr id="7" name="Grafik 6"/>
          <p:cNvPicPr/>
          <p:nvPr/>
        </p:nvPicPr>
        <p:blipFill rotWithShape="1">
          <a:blip r:embed="rId3">
            <a:extLst>
              <a:ext uri="{28A0092B-C50C-407E-A947-70E740481C1C}">
                <a14:useLocalDpi xmlns:a14="http://schemas.microsoft.com/office/drawing/2010/main" val="0"/>
              </a:ext>
            </a:extLst>
          </a:blip>
          <a:srcRect r="51414"/>
          <a:stretch/>
        </p:blipFill>
        <p:spPr bwMode="auto">
          <a:xfrm>
            <a:off x="8897450" y="1401327"/>
            <a:ext cx="2651639" cy="4608512"/>
          </a:xfrm>
          <a:prstGeom prst="rect">
            <a:avLst/>
          </a:prstGeom>
          <a:noFill/>
          <a:ln w="38100">
            <a:solidFill>
              <a:schemeClr val="bg1"/>
            </a:solidFill>
          </a:ln>
        </p:spPr>
      </p:pic>
    </p:spTree>
    <p:extLst>
      <p:ext uri="{BB962C8B-B14F-4D97-AF65-F5344CB8AC3E}">
        <p14:creationId xmlns:p14="http://schemas.microsoft.com/office/powerpoint/2010/main" val="21852238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3" name="Inhaltsplatzhalter 2"/>
          <p:cNvSpPr>
            <a:spLocks noGrp="1"/>
          </p:cNvSpPr>
          <p:nvPr>
            <p:ph idx="1"/>
          </p:nvPr>
        </p:nvSpPr>
        <p:spPr/>
        <p:txBody>
          <a:bodyPr>
            <a:normAutofit/>
          </a:bodyPr>
          <a:lstStyle/>
          <a:p>
            <a:pPr marL="0" indent="0">
              <a:buNone/>
            </a:pPr>
            <a:r>
              <a:rPr lang="en-GB" sz="2000" b="1" dirty="0" smtClean="0"/>
              <a:t>Main </a:t>
            </a:r>
            <a:r>
              <a:rPr lang="en-GB" sz="2000" b="1" dirty="0"/>
              <a:t>facts about vehicle concept:</a:t>
            </a:r>
          </a:p>
          <a:p>
            <a:pPr fontAlgn="ctr"/>
            <a:r>
              <a:rPr lang="en-GB" sz="2000" dirty="0"/>
              <a:t>Maximum speed: 10km/h – loaded, 20km/h unloaded</a:t>
            </a:r>
          </a:p>
          <a:p>
            <a:pPr fontAlgn="ctr"/>
            <a:r>
              <a:rPr lang="en-GB" sz="2000" dirty="0"/>
              <a:t>Maximum possible slope: ~3 Degree (ca. 5%)</a:t>
            </a:r>
          </a:p>
          <a:p>
            <a:pPr fontAlgn="ctr"/>
            <a:r>
              <a:rPr lang="en-GB" sz="2000" dirty="0"/>
              <a:t>Battery technology based on lithium-ion batteries</a:t>
            </a:r>
          </a:p>
          <a:p>
            <a:pPr fontAlgn="ctr"/>
            <a:r>
              <a:rPr lang="en-GB" sz="2000" dirty="0"/>
              <a:t>Autonomous driving technology based on contour navigation based on safety laser scanners and navigation </a:t>
            </a:r>
            <a:r>
              <a:rPr lang="en-GB" sz="2000" dirty="0" smtClean="0"/>
              <a:t>scanners</a:t>
            </a:r>
          </a:p>
        </p:txBody>
      </p:sp>
      <p:sp>
        <p:nvSpPr>
          <p:cNvPr id="4" name="Textplatzhalter 3"/>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26900850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3" name="Inhaltsplatzhalter 2"/>
          <p:cNvSpPr>
            <a:spLocks noGrp="1"/>
          </p:cNvSpPr>
          <p:nvPr>
            <p:ph idx="1"/>
          </p:nvPr>
        </p:nvSpPr>
        <p:spPr>
          <a:xfrm>
            <a:off x="622302" y="1773237"/>
            <a:ext cx="4054319" cy="4248051"/>
          </a:xfrm>
        </p:spPr>
        <p:txBody>
          <a:bodyPr>
            <a:normAutofit/>
          </a:bodyPr>
          <a:lstStyle/>
          <a:p>
            <a:pPr marL="0" indent="0">
              <a:buNone/>
            </a:pPr>
            <a:r>
              <a:rPr lang="en-GB" b="1" dirty="0" smtClean="0"/>
              <a:t>Pulling tractor</a:t>
            </a:r>
          </a:p>
          <a:p>
            <a:r>
              <a:rPr lang="en-GB" dirty="0" smtClean="0"/>
              <a:t>The </a:t>
            </a:r>
            <a:r>
              <a:rPr lang="en-GB" dirty="0"/>
              <a:t>tractor is equipped with electric and emission-free </a:t>
            </a:r>
            <a:r>
              <a:rPr lang="en-GB" dirty="0" smtClean="0"/>
              <a:t>drive </a:t>
            </a:r>
          </a:p>
          <a:p>
            <a:pPr lvl="1"/>
            <a:r>
              <a:rPr lang="en-GB" dirty="0" smtClean="0"/>
              <a:t>E.g. </a:t>
            </a:r>
            <a:r>
              <a:rPr lang="en-GB" dirty="0"/>
              <a:t>based on lithium-ion </a:t>
            </a:r>
            <a:r>
              <a:rPr lang="en-GB" dirty="0" smtClean="0"/>
              <a:t>batteries</a:t>
            </a:r>
          </a:p>
          <a:p>
            <a:r>
              <a:rPr lang="en-GB" dirty="0" smtClean="0"/>
              <a:t>An </a:t>
            </a:r>
            <a:r>
              <a:rPr lang="en-GB" dirty="0"/>
              <a:t>intelligent navigation and control system allows </a:t>
            </a:r>
            <a:r>
              <a:rPr lang="en-GB" dirty="0" smtClean="0"/>
              <a:t>autonomous </a:t>
            </a:r>
            <a:r>
              <a:rPr lang="en-GB" dirty="0"/>
              <a:t>driving in </a:t>
            </a:r>
            <a:r>
              <a:rPr lang="en-GB" dirty="0" smtClean="0"/>
              <a:t>tunnels</a:t>
            </a:r>
          </a:p>
          <a:p>
            <a:pPr lvl="1"/>
            <a:r>
              <a:rPr lang="en-GB" dirty="0" smtClean="0"/>
              <a:t>E.g. using contour </a:t>
            </a:r>
            <a:r>
              <a:rPr lang="en-GB" dirty="0"/>
              <a:t>navigation based on safety laser scanners and navigation scanners</a:t>
            </a:r>
          </a:p>
          <a:p>
            <a:endParaRPr lang="de-DE" dirty="0"/>
          </a:p>
          <a:p>
            <a:endParaRPr lang="en-US" dirty="0"/>
          </a:p>
          <a:p>
            <a:endParaRPr lang="de-DE" dirty="0" smtClean="0"/>
          </a:p>
          <a:p>
            <a:endParaRPr lang="de-DE" dirty="0"/>
          </a:p>
          <a:p>
            <a:endParaRPr lang="de-DE" dirty="0"/>
          </a:p>
        </p:txBody>
      </p:sp>
      <p:sp>
        <p:nvSpPr>
          <p:cNvPr id="4" name="Textplatzhalter 3"/>
          <p:cNvSpPr>
            <a:spLocks noGrp="1"/>
          </p:cNvSpPr>
          <p:nvPr>
            <p:ph type="body" sz="quarter" idx="14"/>
          </p:nvPr>
        </p:nvSpPr>
        <p:spPr/>
        <p:txBody>
          <a:bodyPr/>
          <a:lstStyle/>
          <a:p>
            <a:endParaRPr lang="de-DE"/>
          </a:p>
        </p:txBody>
      </p:sp>
      <p:grpSp>
        <p:nvGrpSpPr>
          <p:cNvPr id="5" name="Gruppieren 4"/>
          <p:cNvGrpSpPr/>
          <p:nvPr/>
        </p:nvGrpSpPr>
        <p:grpSpPr>
          <a:xfrm>
            <a:off x="5159896" y="1750149"/>
            <a:ext cx="6043420" cy="3323087"/>
            <a:chOff x="2495600" y="2178445"/>
            <a:chExt cx="6043420" cy="3323087"/>
          </a:xfrm>
        </p:grpSpPr>
        <p:pic>
          <p:nvPicPr>
            <p:cNvPr id="8" name="Grafik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99135" y="2502398"/>
              <a:ext cx="4998042" cy="2814469"/>
            </a:xfrm>
            <a:prstGeom prst="rect">
              <a:avLst/>
            </a:prstGeom>
          </p:spPr>
        </p:pic>
        <p:sp>
          <p:nvSpPr>
            <p:cNvPr id="10" name="Textfeld 9"/>
            <p:cNvSpPr txBox="1"/>
            <p:nvPr/>
          </p:nvSpPr>
          <p:spPr>
            <a:xfrm>
              <a:off x="6612114" y="2178445"/>
              <a:ext cx="1370990" cy="830997"/>
            </a:xfrm>
            <a:prstGeom prst="rect">
              <a:avLst/>
            </a:prstGeom>
            <a:noFill/>
          </p:spPr>
          <p:txBody>
            <a:bodyPr wrap="square" rtlCol="0">
              <a:spAutoFit/>
            </a:bodyPr>
            <a:lstStyle/>
            <a:p>
              <a:pPr>
                <a:spcAft>
                  <a:spcPts val="300"/>
                </a:spcAft>
              </a:pPr>
              <a:r>
                <a:rPr lang="de-DE" sz="1600" dirty="0" err="1" smtClean="0"/>
                <a:t>Friction</a:t>
              </a:r>
              <a:r>
                <a:rPr lang="de-DE" sz="1600" dirty="0" smtClean="0"/>
                <a:t> </a:t>
              </a:r>
              <a:r>
                <a:rPr lang="de-DE" sz="1600" dirty="0" err="1" smtClean="0"/>
                <a:t>weight</a:t>
              </a:r>
              <a:r>
                <a:rPr lang="de-DE" sz="1600" dirty="0" smtClean="0"/>
                <a:t> </a:t>
              </a:r>
              <a:r>
                <a:rPr lang="de-DE" sz="1600" dirty="0" err="1" smtClean="0"/>
                <a:t>and</a:t>
              </a:r>
              <a:r>
                <a:rPr lang="de-DE" sz="1600" dirty="0" smtClean="0"/>
                <a:t> </a:t>
              </a:r>
              <a:r>
                <a:rPr lang="de-DE" sz="1600" dirty="0" err="1" smtClean="0"/>
                <a:t>battery</a:t>
              </a:r>
              <a:endParaRPr lang="de-DE" sz="1600" dirty="0"/>
            </a:p>
          </p:txBody>
        </p:sp>
        <p:sp>
          <p:nvSpPr>
            <p:cNvPr id="11" name="Rechteck 10"/>
            <p:cNvSpPr/>
            <p:nvPr/>
          </p:nvSpPr>
          <p:spPr>
            <a:xfrm>
              <a:off x="2495600" y="5162978"/>
              <a:ext cx="1305165" cy="338554"/>
            </a:xfrm>
            <a:prstGeom prst="rect">
              <a:avLst/>
            </a:prstGeom>
          </p:spPr>
          <p:txBody>
            <a:bodyPr wrap="none">
              <a:spAutoFit/>
            </a:bodyPr>
            <a:lstStyle/>
            <a:p>
              <a:pPr>
                <a:spcAft>
                  <a:spcPts val="300"/>
                </a:spcAft>
              </a:pPr>
              <a:r>
                <a:rPr lang="de-DE" sz="1600" dirty="0" err="1"/>
                <a:t>trailer</a:t>
              </a:r>
              <a:r>
                <a:rPr lang="de-DE" sz="1600" dirty="0"/>
                <a:t> </a:t>
              </a:r>
              <a:r>
                <a:rPr lang="de-DE" sz="1600" dirty="0" err="1"/>
                <a:t>hitch</a:t>
              </a:r>
              <a:endParaRPr lang="de-DE" sz="1600" dirty="0"/>
            </a:p>
          </p:txBody>
        </p:sp>
        <p:cxnSp>
          <p:nvCxnSpPr>
            <p:cNvPr id="12" name="Gerader Verbinder 11"/>
            <p:cNvCxnSpPr/>
            <p:nvPr/>
          </p:nvCxnSpPr>
          <p:spPr bwMode="auto">
            <a:xfrm flipV="1">
              <a:off x="3066168" y="4668795"/>
              <a:ext cx="10681" cy="505557"/>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Rechteck 12"/>
            <p:cNvSpPr/>
            <p:nvPr/>
          </p:nvSpPr>
          <p:spPr>
            <a:xfrm>
              <a:off x="7233855" y="4581087"/>
              <a:ext cx="1305165" cy="338554"/>
            </a:xfrm>
            <a:prstGeom prst="rect">
              <a:avLst/>
            </a:prstGeom>
          </p:spPr>
          <p:txBody>
            <a:bodyPr wrap="none">
              <a:spAutoFit/>
            </a:bodyPr>
            <a:lstStyle/>
            <a:p>
              <a:pPr>
                <a:spcAft>
                  <a:spcPts val="300"/>
                </a:spcAft>
              </a:pPr>
              <a:r>
                <a:rPr lang="de-DE" sz="1600" dirty="0" err="1"/>
                <a:t>trailer</a:t>
              </a:r>
              <a:r>
                <a:rPr lang="de-DE" sz="1600" dirty="0"/>
                <a:t> </a:t>
              </a:r>
              <a:r>
                <a:rPr lang="de-DE" sz="1600" dirty="0" err="1"/>
                <a:t>hitch</a:t>
              </a:r>
              <a:endParaRPr lang="de-DE" sz="1600" dirty="0"/>
            </a:p>
          </p:txBody>
        </p:sp>
        <p:cxnSp>
          <p:nvCxnSpPr>
            <p:cNvPr id="14" name="Gerader Verbinder 13"/>
            <p:cNvCxnSpPr/>
            <p:nvPr/>
          </p:nvCxnSpPr>
          <p:spPr bwMode="auto">
            <a:xfrm flipV="1">
              <a:off x="7804423" y="4086904"/>
              <a:ext cx="10681" cy="505557"/>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Gerader Verbinder 14"/>
            <p:cNvCxnSpPr/>
            <p:nvPr/>
          </p:nvCxnSpPr>
          <p:spPr bwMode="auto">
            <a:xfrm flipV="1">
              <a:off x="5811011" y="2685489"/>
              <a:ext cx="801103" cy="418129"/>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42037633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pieren 5"/>
          <p:cNvGrpSpPr/>
          <p:nvPr/>
        </p:nvGrpSpPr>
        <p:grpSpPr>
          <a:xfrm>
            <a:off x="3791744" y="2752169"/>
            <a:ext cx="8107982" cy="2733832"/>
            <a:chOff x="971600" y="1844564"/>
            <a:chExt cx="7261838" cy="2448531"/>
          </a:xfrm>
        </p:grpSpPr>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15616" y="1844564"/>
              <a:ext cx="7117822" cy="2448531"/>
            </a:xfrm>
            <a:prstGeom prst="rect">
              <a:avLst/>
            </a:prstGeom>
          </p:spPr>
        </p:pic>
        <p:sp>
          <p:nvSpPr>
            <p:cNvPr id="9" name="Textfeld 8"/>
            <p:cNvSpPr txBox="1"/>
            <p:nvPr/>
          </p:nvSpPr>
          <p:spPr>
            <a:xfrm>
              <a:off x="971600" y="3081476"/>
              <a:ext cx="1821675" cy="307777"/>
            </a:xfrm>
            <a:prstGeom prst="rect">
              <a:avLst/>
            </a:prstGeom>
            <a:noFill/>
          </p:spPr>
          <p:txBody>
            <a:bodyPr wrap="square" rtlCol="0">
              <a:spAutoFit/>
            </a:bodyPr>
            <a:lstStyle/>
            <a:p>
              <a:pPr algn="ctr">
                <a:spcAft>
                  <a:spcPts val="300"/>
                </a:spcAft>
              </a:pPr>
              <a:r>
                <a:rPr lang="de-DE" sz="1600" dirty="0" smtClean="0"/>
                <a:t>Rear-trailer</a:t>
              </a:r>
              <a:endParaRPr lang="de-DE" sz="1600" dirty="0"/>
            </a:p>
          </p:txBody>
        </p:sp>
        <p:sp>
          <p:nvSpPr>
            <p:cNvPr id="11" name="Textfeld 10"/>
            <p:cNvSpPr txBox="1"/>
            <p:nvPr/>
          </p:nvSpPr>
          <p:spPr>
            <a:xfrm>
              <a:off x="4279002" y="3890957"/>
              <a:ext cx="1603824" cy="307777"/>
            </a:xfrm>
            <a:prstGeom prst="rect">
              <a:avLst/>
            </a:prstGeom>
            <a:noFill/>
          </p:spPr>
          <p:txBody>
            <a:bodyPr wrap="square" rtlCol="0">
              <a:spAutoFit/>
            </a:bodyPr>
            <a:lstStyle/>
            <a:p>
              <a:pPr algn="ctr">
                <a:spcAft>
                  <a:spcPts val="300"/>
                </a:spcAft>
              </a:pPr>
              <a:r>
                <a:rPr lang="de-DE" sz="1600" dirty="0" smtClean="0"/>
                <a:t>Front-trailer</a:t>
              </a:r>
              <a:endParaRPr lang="de-DE" sz="1600" dirty="0"/>
            </a:p>
          </p:txBody>
        </p:sp>
        <p:cxnSp>
          <p:nvCxnSpPr>
            <p:cNvPr id="12" name="Gerader Verbinder 11"/>
            <p:cNvCxnSpPr>
              <a:stCxn id="11" idx="0"/>
            </p:cNvCxnSpPr>
            <p:nvPr/>
          </p:nvCxnSpPr>
          <p:spPr bwMode="auto">
            <a:xfrm flipV="1">
              <a:off x="5080914" y="3201770"/>
              <a:ext cx="332585" cy="689187"/>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r Verbinder 12"/>
            <p:cNvCxnSpPr/>
            <p:nvPr/>
          </p:nvCxnSpPr>
          <p:spPr bwMode="auto">
            <a:xfrm flipV="1">
              <a:off x="1691680" y="2559402"/>
              <a:ext cx="148262" cy="594082"/>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4" name="Textfeld 13"/>
            <p:cNvSpPr txBox="1"/>
            <p:nvPr/>
          </p:nvSpPr>
          <p:spPr>
            <a:xfrm>
              <a:off x="2250592" y="3480689"/>
              <a:ext cx="1821675" cy="307777"/>
            </a:xfrm>
            <a:prstGeom prst="rect">
              <a:avLst/>
            </a:prstGeom>
            <a:noFill/>
          </p:spPr>
          <p:txBody>
            <a:bodyPr wrap="square" rtlCol="0">
              <a:spAutoFit/>
            </a:bodyPr>
            <a:lstStyle/>
            <a:p>
              <a:pPr algn="ctr">
                <a:spcAft>
                  <a:spcPts val="300"/>
                </a:spcAft>
              </a:pPr>
              <a:r>
                <a:rPr lang="de-DE" sz="1600" dirty="0" smtClean="0"/>
                <a:t>Support-trailer</a:t>
              </a:r>
              <a:endParaRPr lang="de-DE" sz="1600" dirty="0"/>
            </a:p>
          </p:txBody>
        </p:sp>
        <p:cxnSp>
          <p:nvCxnSpPr>
            <p:cNvPr id="15" name="Gerader Verbinder 14"/>
            <p:cNvCxnSpPr/>
            <p:nvPr/>
          </p:nvCxnSpPr>
          <p:spPr bwMode="auto">
            <a:xfrm flipV="1">
              <a:off x="3161430" y="2801247"/>
              <a:ext cx="332585" cy="689187"/>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3" name="Inhaltsplatzhalter 2"/>
          <p:cNvSpPr>
            <a:spLocks noGrp="1"/>
          </p:cNvSpPr>
          <p:nvPr>
            <p:ph idx="1"/>
          </p:nvPr>
        </p:nvSpPr>
        <p:spPr>
          <a:xfrm>
            <a:off x="622302" y="1773237"/>
            <a:ext cx="4968800" cy="4248051"/>
          </a:xfrm>
        </p:spPr>
        <p:txBody>
          <a:bodyPr>
            <a:normAutofit/>
          </a:bodyPr>
          <a:lstStyle/>
          <a:p>
            <a:pPr>
              <a:spcAft>
                <a:spcPts val="300"/>
              </a:spcAft>
            </a:pPr>
            <a:r>
              <a:rPr lang="en-GB" dirty="0" smtClean="0"/>
              <a:t>Transport trailers (rear-trailer and front-trailer) equipped with electronic steering system,  drawbar and vibration-dampening support for the loading</a:t>
            </a:r>
          </a:p>
          <a:p>
            <a:pPr>
              <a:spcAft>
                <a:spcPts val="300"/>
              </a:spcAft>
            </a:pPr>
            <a:endParaRPr lang="en-GB" dirty="0" smtClean="0"/>
          </a:p>
          <a:p>
            <a:pPr>
              <a:spcAft>
                <a:spcPts val="300"/>
              </a:spcAft>
            </a:pPr>
            <a:endParaRPr lang="en-GB" dirty="0"/>
          </a:p>
          <a:p>
            <a:pPr>
              <a:spcAft>
                <a:spcPts val="300"/>
              </a:spcAft>
            </a:pPr>
            <a:endParaRPr lang="en-GB" dirty="0" smtClean="0"/>
          </a:p>
          <a:p>
            <a:pPr>
              <a:spcAft>
                <a:spcPts val="300"/>
              </a:spcAft>
            </a:pPr>
            <a:endParaRPr lang="en-GB" dirty="0"/>
          </a:p>
          <a:p>
            <a:pPr>
              <a:spcAft>
                <a:spcPts val="300"/>
              </a:spcAft>
            </a:pPr>
            <a:endParaRPr lang="en-GB" dirty="0" smtClean="0"/>
          </a:p>
          <a:p>
            <a:pPr>
              <a:spcAft>
                <a:spcPts val="300"/>
              </a:spcAft>
            </a:pPr>
            <a:endParaRPr lang="en-GB" dirty="0" smtClean="0"/>
          </a:p>
          <a:p>
            <a:pPr>
              <a:spcAft>
                <a:spcPts val="300"/>
              </a:spcAft>
            </a:pPr>
            <a:r>
              <a:rPr lang="en-GB" dirty="0" smtClean="0"/>
              <a:t>Ground contact of the special wheels is secured by using pendulum/swing axles</a:t>
            </a:r>
          </a:p>
          <a:p>
            <a:pPr>
              <a:spcAft>
                <a:spcPts val="300"/>
              </a:spcAft>
            </a:pPr>
            <a:r>
              <a:rPr lang="en-GB" dirty="0" smtClean="0"/>
              <a:t>Support for centre of </a:t>
            </a:r>
            <a:r>
              <a:rPr lang="en-GB" dirty="0" err="1" smtClean="0"/>
              <a:t>cryo</a:t>
            </a:r>
            <a:r>
              <a:rPr lang="en-GB" dirty="0" smtClean="0"/>
              <a:t>-unit via supporting third trailer</a:t>
            </a:r>
            <a:endParaRPr lang="en-GB" dirty="0"/>
          </a:p>
        </p:txBody>
      </p:sp>
      <p:sp>
        <p:nvSpPr>
          <p:cNvPr id="4" name="Textplatzhalter 3"/>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27794618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3" name="Inhaltsplatzhalter 2"/>
          <p:cNvSpPr>
            <a:spLocks noGrp="1"/>
          </p:cNvSpPr>
          <p:nvPr>
            <p:ph idx="1"/>
          </p:nvPr>
        </p:nvSpPr>
        <p:spPr>
          <a:xfrm>
            <a:off x="622302" y="1773237"/>
            <a:ext cx="4920446" cy="4248051"/>
          </a:xfrm>
        </p:spPr>
        <p:txBody>
          <a:bodyPr/>
          <a:lstStyle/>
          <a:p>
            <a:pPr>
              <a:spcAft>
                <a:spcPts val="300"/>
              </a:spcAft>
            </a:pPr>
            <a:r>
              <a:rPr lang="en-GB" dirty="0"/>
              <a:t>Two transfer tables equipped with hoists are used for unloading the </a:t>
            </a:r>
            <a:r>
              <a:rPr lang="en-GB" dirty="0" err="1"/>
              <a:t>cryo</a:t>
            </a:r>
            <a:r>
              <a:rPr lang="en-GB" dirty="0"/>
              <a:t>-units of the transport </a:t>
            </a:r>
            <a:r>
              <a:rPr lang="en-GB" dirty="0" smtClean="0"/>
              <a:t>vehicle</a:t>
            </a:r>
          </a:p>
          <a:p>
            <a:pPr>
              <a:spcAft>
                <a:spcPts val="300"/>
              </a:spcAft>
            </a:pPr>
            <a:endParaRPr lang="en-US" dirty="0" smtClean="0"/>
          </a:p>
          <a:p>
            <a:pPr>
              <a:spcAft>
                <a:spcPts val="300"/>
              </a:spcAft>
            </a:pPr>
            <a:r>
              <a:rPr lang="en-GB" dirty="0" smtClean="0"/>
              <a:t>When </a:t>
            </a:r>
            <a:r>
              <a:rPr lang="en-GB" dirty="0"/>
              <a:t>the tractor with </a:t>
            </a:r>
            <a:r>
              <a:rPr lang="en-GB" dirty="0" err="1" smtClean="0"/>
              <a:t>cryo</a:t>
            </a:r>
            <a:r>
              <a:rPr lang="en-GB" dirty="0" smtClean="0"/>
              <a:t>-unit arrives </a:t>
            </a:r>
            <a:r>
              <a:rPr lang="en-GB" dirty="0"/>
              <a:t>at its designated position (mounting </a:t>
            </a:r>
            <a:r>
              <a:rPr lang="en-GB" dirty="0" smtClean="0"/>
              <a:t>position) </a:t>
            </a:r>
            <a:r>
              <a:rPr lang="en-GB" dirty="0"/>
              <a:t>in the tunnel, the two transfer tables drive below the </a:t>
            </a:r>
            <a:r>
              <a:rPr lang="en-GB" dirty="0" err="1" smtClean="0"/>
              <a:t>cryo</a:t>
            </a:r>
            <a:r>
              <a:rPr lang="en-GB" dirty="0" smtClean="0"/>
              <a:t>-unit</a:t>
            </a:r>
          </a:p>
          <a:p>
            <a:pPr>
              <a:spcAft>
                <a:spcPts val="300"/>
              </a:spcAft>
            </a:pPr>
            <a:endParaRPr lang="en-GB" dirty="0" smtClean="0"/>
          </a:p>
          <a:p>
            <a:pPr>
              <a:spcAft>
                <a:spcPts val="300"/>
              </a:spcAft>
            </a:pPr>
            <a:r>
              <a:rPr lang="en-GB" dirty="0"/>
              <a:t>The two transfer tables lift the </a:t>
            </a:r>
            <a:r>
              <a:rPr lang="en-GB" dirty="0" err="1" smtClean="0"/>
              <a:t>cryo</a:t>
            </a:r>
            <a:r>
              <a:rPr lang="en-GB" dirty="0" smtClean="0"/>
              <a:t>-unit </a:t>
            </a:r>
            <a:r>
              <a:rPr lang="en-GB" dirty="0"/>
              <a:t>and move it laterally into the assembling position of the </a:t>
            </a:r>
            <a:r>
              <a:rPr lang="en-GB" dirty="0" err="1" smtClean="0"/>
              <a:t>cryo</a:t>
            </a:r>
            <a:r>
              <a:rPr lang="en-GB" dirty="0" smtClean="0"/>
              <a:t>-unit</a:t>
            </a:r>
            <a:endParaRPr lang="de-DE" dirty="0"/>
          </a:p>
          <a:p>
            <a:pPr>
              <a:spcAft>
                <a:spcPts val="300"/>
              </a:spcAft>
            </a:pPr>
            <a:endParaRPr lang="de-DE" dirty="0"/>
          </a:p>
          <a:p>
            <a:pPr>
              <a:spcAft>
                <a:spcPts val="300"/>
              </a:spcAft>
            </a:pPr>
            <a:endParaRPr lang="de-DE" dirty="0"/>
          </a:p>
        </p:txBody>
      </p:sp>
      <p:sp>
        <p:nvSpPr>
          <p:cNvPr id="4" name="Textplatzhalter 3"/>
          <p:cNvSpPr>
            <a:spLocks noGrp="1"/>
          </p:cNvSpPr>
          <p:nvPr>
            <p:ph type="body" sz="quarter" idx="14"/>
          </p:nvPr>
        </p:nvSpPr>
        <p:spPr/>
        <p:txBody>
          <a:bodyPr/>
          <a:lstStyle/>
          <a:p>
            <a:endParaRPr lang="de-DE"/>
          </a:p>
        </p:txBody>
      </p:sp>
      <p:grpSp>
        <p:nvGrpSpPr>
          <p:cNvPr id="31" name="Gruppieren 30"/>
          <p:cNvGrpSpPr/>
          <p:nvPr/>
        </p:nvGrpSpPr>
        <p:grpSpPr>
          <a:xfrm>
            <a:off x="5447928" y="1896265"/>
            <a:ext cx="5949168" cy="4126120"/>
            <a:chOff x="-275096" y="665606"/>
            <a:chExt cx="7875865" cy="5462404"/>
          </a:xfrm>
        </p:grpSpPr>
        <p:pic>
          <p:nvPicPr>
            <p:cNvPr id="33" name="Grafik 32"/>
            <p:cNvPicPr>
              <a:picLocks noChangeAspect="1"/>
            </p:cNvPicPr>
            <p:nvPr/>
          </p:nvPicPr>
          <p:blipFill rotWithShape="1">
            <a:blip r:embed="rId2" cstate="print">
              <a:extLst>
                <a:ext uri="{28A0092B-C50C-407E-A947-70E740481C1C}">
                  <a14:useLocalDpi xmlns:a14="http://schemas.microsoft.com/office/drawing/2010/main" val="0"/>
                </a:ext>
              </a:extLst>
            </a:blip>
            <a:srcRect l="9838" t="11076" r="39762" b="21168"/>
            <a:stretch/>
          </p:blipFill>
          <p:spPr>
            <a:xfrm>
              <a:off x="78684" y="1101805"/>
              <a:ext cx="4608512" cy="3384377"/>
            </a:xfrm>
            <a:prstGeom prst="rect">
              <a:avLst/>
            </a:prstGeom>
          </p:spPr>
        </p:pic>
        <p:pic>
          <p:nvPicPr>
            <p:cNvPr id="34" name="Grafik 33"/>
            <p:cNvPicPr>
              <a:picLocks noChangeAspect="1"/>
            </p:cNvPicPr>
            <p:nvPr/>
          </p:nvPicPr>
          <p:blipFill rotWithShape="1">
            <a:blip r:embed="rId3" cstate="print">
              <a:extLst>
                <a:ext uri="{28A0092B-C50C-407E-A947-70E740481C1C}">
                  <a14:useLocalDpi xmlns:a14="http://schemas.microsoft.com/office/drawing/2010/main" val="0"/>
                </a:ext>
              </a:extLst>
            </a:blip>
            <a:srcRect l="22438" t="15401" r="24800" b="16843"/>
            <a:stretch/>
          </p:blipFill>
          <p:spPr>
            <a:xfrm>
              <a:off x="4313316" y="3821886"/>
              <a:ext cx="3287453" cy="2306124"/>
            </a:xfrm>
            <a:prstGeom prst="rect">
              <a:avLst/>
            </a:prstGeom>
          </p:spPr>
        </p:pic>
        <p:sp>
          <p:nvSpPr>
            <p:cNvPr id="35" name="Textfeld 34"/>
            <p:cNvSpPr txBox="1"/>
            <p:nvPr/>
          </p:nvSpPr>
          <p:spPr>
            <a:xfrm>
              <a:off x="2733161" y="5224146"/>
              <a:ext cx="2064945" cy="774160"/>
            </a:xfrm>
            <a:prstGeom prst="rect">
              <a:avLst/>
            </a:prstGeom>
            <a:noFill/>
          </p:spPr>
          <p:txBody>
            <a:bodyPr wrap="square" rtlCol="0">
              <a:spAutoFit/>
            </a:bodyPr>
            <a:lstStyle/>
            <a:p>
              <a:pPr algn="ctr">
                <a:spcAft>
                  <a:spcPts val="300"/>
                </a:spcAft>
              </a:pPr>
              <a:r>
                <a:rPr lang="de-DE" sz="1600" dirty="0" smtClean="0"/>
                <a:t>Lifting </a:t>
              </a:r>
              <a:r>
                <a:rPr lang="de-DE" sz="1600" dirty="0" err="1" smtClean="0"/>
                <a:t>cylinder</a:t>
              </a:r>
              <a:r>
                <a:rPr lang="de-DE" sz="1600" dirty="0" smtClean="0"/>
                <a:t> </a:t>
              </a:r>
            </a:p>
          </p:txBody>
        </p:sp>
        <p:cxnSp>
          <p:nvCxnSpPr>
            <p:cNvPr id="37" name="Gerader Verbinder 36"/>
            <p:cNvCxnSpPr/>
            <p:nvPr/>
          </p:nvCxnSpPr>
          <p:spPr bwMode="auto">
            <a:xfrm flipH="1" flipV="1">
              <a:off x="2800591" y="1837917"/>
              <a:ext cx="98258" cy="1305202"/>
            </a:xfrm>
            <a:prstGeom prst="line">
              <a:avLst/>
            </a:prstGeom>
            <a:noFill/>
            <a:ln w="9525" cap="flat" cmpd="sng" algn="ctr">
              <a:solidFill>
                <a:schemeClr val="tx1"/>
              </a:solidFill>
              <a:prstDash val="lgDash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8" name="Bogen 37"/>
            <p:cNvSpPr/>
            <p:nvPr/>
          </p:nvSpPr>
          <p:spPr bwMode="auto">
            <a:xfrm>
              <a:off x="2491669" y="2016919"/>
              <a:ext cx="648072" cy="284484"/>
            </a:xfrm>
            <a:prstGeom prst="arc">
              <a:avLst>
                <a:gd name="adj1" fmla="val 18999139"/>
                <a:gd name="adj2" fmla="val 13358575"/>
              </a:avLst>
            </a:prstGeom>
            <a:noFill/>
            <a:ln w="19050" cap="flat" cmpd="sng" algn="ctr">
              <a:solidFill>
                <a:srgbClr val="00B050"/>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dirty="0"/>
            </a:p>
          </p:txBody>
        </p:sp>
        <p:sp>
          <p:nvSpPr>
            <p:cNvPr id="39" name="Textfeld 38"/>
            <p:cNvSpPr txBox="1"/>
            <p:nvPr/>
          </p:nvSpPr>
          <p:spPr>
            <a:xfrm>
              <a:off x="2554003" y="890865"/>
              <a:ext cx="2023413" cy="774160"/>
            </a:xfrm>
            <a:prstGeom prst="rect">
              <a:avLst/>
            </a:prstGeom>
            <a:noFill/>
          </p:spPr>
          <p:txBody>
            <a:bodyPr wrap="square" rtlCol="0">
              <a:spAutoFit/>
            </a:bodyPr>
            <a:lstStyle/>
            <a:p>
              <a:pPr algn="ctr">
                <a:spcAft>
                  <a:spcPts val="300"/>
                </a:spcAft>
              </a:pPr>
              <a:r>
                <a:rPr lang="de-DE" sz="1600" dirty="0"/>
                <a:t>axis of rotation</a:t>
              </a:r>
            </a:p>
          </p:txBody>
        </p:sp>
        <p:cxnSp>
          <p:nvCxnSpPr>
            <p:cNvPr id="40" name="Gerade Verbindung mit Pfeil 39"/>
            <p:cNvCxnSpPr/>
            <p:nvPr/>
          </p:nvCxnSpPr>
          <p:spPr bwMode="auto">
            <a:xfrm flipV="1">
              <a:off x="52578" y="2996952"/>
              <a:ext cx="486974" cy="432049"/>
            </a:xfrm>
            <a:prstGeom prst="straightConnector1">
              <a:avLst/>
            </a:prstGeom>
            <a:noFill/>
            <a:ln w="19050" cap="flat" cmpd="sng" algn="ctr">
              <a:solidFill>
                <a:srgbClr val="179C7D"/>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2" name="Gerade Verbindung mit Pfeil 41"/>
            <p:cNvCxnSpPr/>
            <p:nvPr/>
          </p:nvCxnSpPr>
          <p:spPr bwMode="auto">
            <a:xfrm flipH="1" flipV="1">
              <a:off x="2845643" y="1870835"/>
              <a:ext cx="54343" cy="850914"/>
            </a:xfrm>
            <a:prstGeom prst="straightConnector1">
              <a:avLst/>
            </a:prstGeom>
            <a:noFill/>
            <a:ln w="19050" cap="flat" cmpd="sng" algn="ctr">
              <a:solidFill>
                <a:srgbClr val="179C7D"/>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3" name="Textfeld 42"/>
            <p:cNvSpPr txBox="1"/>
            <p:nvPr/>
          </p:nvSpPr>
          <p:spPr>
            <a:xfrm>
              <a:off x="414344" y="3398025"/>
              <a:ext cx="2064945" cy="1100123"/>
            </a:xfrm>
            <a:prstGeom prst="rect">
              <a:avLst/>
            </a:prstGeom>
            <a:noFill/>
          </p:spPr>
          <p:txBody>
            <a:bodyPr wrap="square" rtlCol="0">
              <a:spAutoFit/>
            </a:bodyPr>
            <a:lstStyle/>
            <a:p>
              <a:pPr algn="ctr">
                <a:spcAft>
                  <a:spcPts val="300"/>
                </a:spcAft>
              </a:pPr>
              <a:r>
                <a:rPr lang="de-DE" sz="1600" dirty="0"/>
                <a:t>drive-direction: lateral</a:t>
              </a:r>
            </a:p>
          </p:txBody>
        </p:sp>
        <p:cxnSp>
          <p:nvCxnSpPr>
            <p:cNvPr id="44" name="Gerader Verbinder 43"/>
            <p:cNvCxnSpPr/>
            <p:nvPr/>
          </p:nvCxnSpPr>
          <p:spPr bwMode="auto">
            <a:xfrm flipH="1">
              <a:off x="4542106" y="5133902"/>
              <a:ext cx="1715716" cy="512254"/>
            </a:xfrm>
            <a:prstGeom prst="line">
              <a:avLst/>
            </a:prstGeom>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7" name="Gerade Verbindung mit Pfeil 46"/>
            <p:cNvCxnSpPr/>
            <p:nvPr/>
          </p:nvCxnSpPr>
          <p:spPr bwMode="auto">
            <a:xfrm flipV="1">
              <a:off x="1884760" y="4024809"/>
              <a:ext cx="534182" cy="482997"/>
            </a:xfrm>
            <a:prstGeom prst="straightConnector1">
              <a:avLst/>
            </a:prstGeom>
            <a:noFill/>
            <a:ln w="19050" cap="flat" cmpd="sng" algn="ctr">
              <a:solidFill>
                <a:srgbClr val="179C7D"/>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2" name="Textfeld 51"/>
            <p:cNvSpPr txBox="1"/>
            <p:nvPr/>
          </p:nvSpPr>
          <p:spPr>
            <a:xfrm>
              <a:off x="4754626" y="3066611"/>
              <a:ext cx="2064945" cy="1100123"/>
            </a:xfrm>
            <a:prstGeom prst="rect">
              <a:avLst/>
            </a:prstGeom>
            <a:noFill/>
          </p:spPr>
          <p:txBody>
            <a:bodyPr wrap="square" rtlCol="0">
              <a:spAutoFit/>
            </a:bodyPr>
            <a:lstStyle/>
            <a:p>
              <a:pPr algn="ctr">
                <a:spcAft>
                  <a:spcPts val="300"/>
                </a:spcAft>
              </a:pPr>
              <a:r>
                <a:rPr lang="en-US" sz="1600" dirty="0"/>
                <a:t>Traction drive (motor, chain, pinion)</a:t>
              </a:r>
              <a:endParaRPr lang="de-DE" sz="1600" dirty="0"/>
            </a:p>
          </p:txBody>
        </p:sp>
        <p:cxnSp>
          <p:nvCxnSpPr>
            <p:cNvPr id="53" name="Gerade Verbindung mit Pfeil 52"/>
            <p:cNvCxnSpPr/>
            <p:nvPr/>
          </p:nvCxnSpPr>
          <p:spPr bwMode="auto">
            <a:xfrm flipH="1" flipV="1">
              <a:off x="1828792" y="2579732"/>
              <a:ext cx="904370" cy="486878"/>
            </a:xfrm>
            <a:prstGeom prst="straightConnector1">
              <a:avLst/>
            </a:prstGeom>
            <a:noFill/>
            <a:ln w="19050" cap="flat" cmpd="sng" algn="ctr">
              <a:solidFill>
                <a:srgbClr val="179C7D"/>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Gerader Verbinder 53"/>
            <p:cNvCxnSpPr/>
            <p:nvPr/>
          </p:nvCxnSpPr>
          <p:spPr bwMode="auto">
            <a:xfrm flipH="1" flipV="1">
              <a:off x="780782" y="1966267"/>
              <a:ext cx="808620" cy="325156"/>
            </a:xfrm>
            <a:prstGeom prst="line">
              <a:avLst/>
            </a:prstGeom>
            <a:noFill/>
            <a:ln w="9525" cap="flat" cmpd="sng" algn="ctr">
              <a:solidFill>
                <a:schemeClr val="tx1"/>
              </a:solidFill>
              <a:prstDash val="lgDashDot"/>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5" name="Bogen 54"/>
            <p:cNvSpPr/>
            <p:nvPr/>
          </p:nvSpPr>
          <p:spPr bwMode="auto">
            <a:xfrm rot="4273707">
              <a:off x="686503" y="1715290"/>
              <a:ext cx="588684" cy="603260"/>
            </a:xfrm>
            <a:prstGeom prst="arc">
              <a:avLst>
                <a:gd name="adj1" fmla="val 4185344"/>
                <a:gd name="adj2" fmla="val 15125200"/>
              </a:avLst>
            </a:prstGeom>
            <a:noFill/>
            <a:ln w="19050" cap="flat" cmpd="sng" algn="ctr">
              <a:solidFill>
                <a:srgbClr val="00B050"/>
              </a:solidFill>
              <a:prstDash val="solid"/>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dirty="0"/>
            </a:p>
          </p:txBody>
        </p:sp>
        <p:sp>
          <p:nvSpPr>
            <p:cNvPr id="56" name="Textfeld 55"/>
            <p:cNvSpPr txBox="1"/>
            <p:nvPr/>
          </p:nvSpPr>
          <p:spPr>
            <a:xfrm>
              <a:off x="-275096" y="665606"/>
              <a:ext cx="1579750" cy="1100123"/>
            </a:xfrm>
            <a:prstGeom prst="rect">
              <a:avLst/>
            </a:prstGeom>
            <a:noFill/>
          </p:spPr>
          <p:txBody>
            <a:bodyPr wrap="square" rtlCol="0">
              <a:spAutoFit/>
            </a:bodyPr>
            <a:lstStyle/>
            <a:p>
              <a:pPr algn="ctr">
                <a:spcAft>
                  <a:spcPts val="300"/>
                </a:spcAft>
              </a:pPr>
              <a:r>
                <a:rPr lang="de-DE" sz="1600" dirty="0"/>
                <a:t>Swivel axle chassis</a:t>
              </a:r>
            </a:p>
          </p:txBody>
        </p:sp>
      </p:grpSp>
    </p:spTree>
    <p:extLst>
      <p:ext uri="{BB962C8B-B14F-4D97-AF65-F5344CB8AC3E}">
        <p14:creationId xmlns:p14="http://schemas.microsoft.com/office/powerpoint/2010/main" val="12325844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4" name="Textplatzhalter 3"/>
          <p:cNvSpPr>
            <a:spLocks noGrp="1"/>
          </p:cNvSpPr>
          <p:nvPr>
            <p:ph type="body" sz="quarter" idx="14"/>
          </p:nvPr>
        </p:nvSpPr>
        <p:spPr/>
        <p:txBody>
          <a:bodyPr/>
          <a:lstStyle/>
          <a:p>
            <a:endParaRPr lang="de-DE"/>
          </a:p>
        </p:txBody>
      </p:sp>
      <p:pic>
        <p:nvPicPr>
          <p:cNvPr id="23" name="Grafik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972" y="2008579"/>
            <a:ext cx="5147832" cy="1304949"/>
          </a:xfrm>
          <a:prstGeom prst="rect">
            <a:avLst/>
          </a:prstGeom>
        </p:spPr>
      </p:pic>
      <p:grpSp>
        <p:nvGrpSpPr>
          <p:cNvPr id="41" name="Gruppieren 40"/>
          <p:cNvGrpSpPr/>
          <p:nvPr/>
        </p:nvGrpSpPr>
        <p:grpSpPr>
          <a:xfrm flipH="1">
            <a:off x="6341623" y="3745973"/>
            <a:ext cx="5646237" cy="2277568"/>
            <a:chOff x="1314345" y="1547055"/>
            <a:chExt cx="6193422" cy="2639469"/>
          </a:xfrm>
        </p:grpSpPr>
        <p:pic>
          <p:nvPicPr>
            <p:cNvPr id="42" name="Grafik 4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14345" y="1547055"/>
              <a:ext cx="6193422" cy="2639469"/>
            </a:xfrm>
            <a:prstGeom prst="rect">
              <a:avLst/>
            </a:prstGeom>
          </p:spPr>
        </p:pic>
        <p:cxnSp>
          <p:nvCxnSpPr>
            <p:cNvPr id="45" name="Gerade Verbindung mit Pfeil 44"/>
            <p:cNvCxnSpPr/>
            <p:nvPr/>
          </p:nvCxnSpPr>
          <p:spPr bwMode="auto">
            <a:xfrm flipV="1">
              <a:off x="4645650" y="2695966"/>
              <a:ext cx="107130" cy="248819"/>
            </a:xfrm>
            <a:prstGeom prst="straightConnector1">
              <a:avLst/>
            </a:prstGeom>
            <a:noFill/>
            <a:ln w="25400" cap="flat" cmpd="sng" algn="ctr">
              <a:solidFill>
                <a:srgbClr val="179C7D"/>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Gerade Verbindung mit Pfeil 45"/>
            <p:cNvCxnSpPr/>
            <p:nvPr/>
          </p:nvCxnSpPr>
          <p:spPr bwMode="auto">
            <a:xfrm flipV="1">
              <a:off x="6131687" y="3096491"/>
              <a:ext cx="79599" cy="250033"/>
            </a:xfrm>
            <a:prstGeom prst="straightConnector1">
              <a:avLst/>
            </a:prstGeom>
            <a:noFill/>
            <a:ln w="25400" cap="flat" cmpd="sng" algn="ctr">
              <a:solidFill>
                <a:srgbClr val="179C7D"/>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33" name="Gruppieren 32"/>
          <p:cNvGrpSpPr/>
          <p:nvPr/>
        </p:nvGrpSpPr>
        <p:grpSpPr>
          <a:xfrm>
            <a:off x="2253799" y="3426453"/>
            <a:ext cx="5138844" cy="1959450"/>
            <a:chOff x="2123728" y="1052736"/>
            <a:chExt cx="5955395" cy="2270802"/>
          </a:xfrm>
        </p:grpSpPr>
        <p:pic>
          <p:nvPicPr>
            <p:cNvPr id="34" name="Grafik 33"/>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123728" y="1052736"/>
              <a:ext cx="5955395" cy="2270802"/>
            </a:xfrm>
            <a:prstGeom prst="rect">
              <a:avLst/>
            </a:prstGeom>
          </p:spPr>
        </p:pic>
        <p:cxnSp>
          <p:nvCxnSpPr>
            <p:cNvPr id="37" name="Gerade Verbindung mit Pfeil 36"/>
            <p:cNvCxnSpPr/>
            <p:nvPr/>
          </p:nvCxnSpPr>
          <p:spPr bwMode="auto">
            <a:xfrm flipH="1" flipV="1">
              <a:off x="3962402" y="2276409"/>
              <a:ext cx="95668" cy="396845"/>
            </a:xfrm>
            <a:prstGeom prst="straightConnector1">
              <a:avLst/>
            </a:prstGeom>
            <a:noFill/>
            <a:ln w="25400" cap="flat" cmpd="sng" algn="ctr">
              <a:solidFill>
                <a:srgbClr val="179C7D"/>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Gerade Verbindung mit Pfeil 37"/>
            <p:cNvCxnSpPr/>
            <p:nvPr/>
          </p:nvCxnSpPr>
          <p:spPr bwMode="auto">
            <a:xfrm flipH="1" flipV="1">
              <a:off x="5383123" y="2004357"/>
              <a:ext cx="192942" cy="407804"/>
            </a:xfrm>
            <a:prstGeom prst="straightConnector1">
              <a:avLst/>
            </a:prstGeom>
            <a:noFill/>
            <a:ln w="25400" cap="flat" cmpd="sng" algn="ctr">
              <a:solidFill>
                <a:srgbClr val="179C7D"/>
              </a:solidFill>
              <a:prstDash val="solid"/>
              <a:round/>
              <a:headEnd type="none" w="med" len="med"/>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2029207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Design concept for a special purpose vehicles for the underground transportation and handling of </a:t>
            </a:r>
            <a:r>
              <a:rPr lang="en-GB" dirty="0" err="1"/>
              <a:t>cryo</a:t>
            </a:r>
            <a:r>
              <a:rPr lang="en-GB" dirty="0"/>
              <a:t>-units</a:t>
            </a:r>
            <a:endParaRPr lang="de-DE" dirty="0"/>
          </a:p>
        </p:txBody>
      </p:sp>
      <p:sp>
        <p:nvSpPr>
          <p:cNvPr id="3" name="Inhaltsplatzhalter 2"/>
          <p:cNvSpPr>
            <a:spLocks noGrp="1"/>
          </p:cNvSpPr>
          <p:nvPr>
            <p:ph idx="1"/>
          </p:nvPr>
        </p:nvSpPr>
        <p:spPr>
          <a:xfrm>
            <a:off x="622302" y="1773237"/>
            <a:ext cx="10802290" cy="2735883"/>
          </a:xfrm>
        </p:spPr>
        <p:txBody>
          <a:bodyPr>
            <a:normAutofit/>
          </a:bodyPr>
          <a:lstStyle/>
          <a:p>
            <a:r>
              <a:rPr lang="en-GB" sz="1600" dirty="0" smtClean="0"/>
              <a:t>Speed </a:t>
            </a:r>
            <a:r>
              <a:rPr lang="en-GB" sz="1600" dirty="0"/>
              <a:t>of vehicles is limited by their capability to do emergency breaks fully loaded within the range of safety </a:t>
            </a:r>
            <a:r>
              <a:rPr lang="en-GB" sz="1600" dirty="0" smtClean="0"/>
              <a:t>sensors</a:t>
            </a:r>
          </a:p>
          <a:p>
            <a:r>
              <a:rPr lang="en-GB" sz="1600" dirty="0" smtClean="0"/>
              <a:t>Higher </a:t>
            </a:r>
            <a:r>
              <a:rPr lang="en-GB" sz="1600" dirty="0"/>
              <a:t>velocities could be realised by the development of a “</a:t>
            </a:r>
            <a:r>
              <a:rPr lang="en-GB" sz="1600" b="1" dirty="0"/>
              <a:t>watchdog</a:t>
            </a:r>
            <a:r>
              <a:rPr lang="en-GB" sz="1600" dirty="0"/>
              <a:t>” principle, where an additional vehicle or even drone is moving in front of the transport convoy in the </a:t>
            </a:r>
            <a:r>
              <a:rPr lang="en-GB" sz="1600" dirty="0" smtClean="0"/>
              <a:t>tunnel</a:t>
            </a:r>
          </a:p>
          <a:p>
            <a:r>
              <a:rPr lang="en-GB" sz="1600" dirty="0" smtClean="0"/>
              <a:t>This </a:t>
            </a:r>
            <a:r>
              <a:rPr lang="en-GB" sz="1600" dirty="0"/>
              <a:t>watchdog is scanning the environment to identify possible blockings (e.g. assembly tools, cleaning tools, building materials, etc. remaining in the tunnel) and humans on the </a:t>
            </a:r>
            <a:r>
              <a:rPr lang="en-GB" sz="1600" dirty="0" smtClean="0"/>
              <a:t>track</a:t>
            </a:r>
          </a:p>
          <a:p>
            <a:r>
              <a:rPr lang="en-GB" sz="1600" dirty="0" smtClean="0"/>
              <a:t>If </a:t>
            </a:r>
            <a:r>
              <a:rPr lang="en-GB" sz="1600" dirty="0"/>
              <a:t>something is detected the watchdog will trigger an </a:t>
            </a:r>
            <a:r>
              <a:rPr lang="en-GB" sz="1600" dirty="0" smtClean="0"/>
              <a:t>emergency </a:t>
            </a:r>
            <a:r>
              <a:rPr lang="en-GB" sz="1600" dirty="0"/>
              <a:t>break at the convoy to prevent a </a:t>
            </a:r>
            <a:r>
              <a:rPr lang="en-GB" sz="1600" dirty="0" smtClean="0"/>
              <a:t>collision -&gt; The </a:t>
            </a:r>
            <a:r>
              <a:rPr lang="en-GB" sz="1600" dirty="0"/>
              <a:t>distance from the watchdog to the transport convoy needs to be at least the distance between the braking distance (length of the braking distance of the transport convoy from full speed to standstill).</a:t>
            </a:r>
            <a:endParaRPr lang="de-DE" sz="1600" dirty="0"/>
          </a:p>
        </p:txBody>
      </p:sp>
      <p:sp>
        <p:nvSpPr>
          <p:cNvPr id="4" name="Textplatzhalter 3"/>
          <p:cNvSpPr>
            <a:spLocks noGrp="1"/>
          </p:cNvSpPr>
          <p:nvPr>
            <p:ph type="body" sz="quarter" idx="14"/>
          </p:nvPr>
        </p:nvSpPr>
        <p:spPr/>
        <p:txBody>
          <a:bodyPr/>
          <a:lstStyle/>
          <a:p>
            <a:endParaRPr lang="de-DE"/>
          </a:p>
        </p:txBody>
      </p:sp>
      <p:grpSp>
        <p:nvGrpSpPr>
          <p:cNvPr id="6" name="Gruppieren 5"/>
          <p:cNvGrpSpPr/>
          <p:nvPr/>
        </p:nvGrpSpPr>
        <p:grpSpPr>
          <a:xfrm>
            <a:off x="1991544" y="4437112"/>
            <a:ext cx="7394612" cy="1656184"/>
            <a:chOff x="1415915" y="4149080"/>
            <a:chExt cx="7394612" cy="1656184"/>
          </a:xfrm>
        </p:grpSpPr>
        <p:pic>
          <p:nvPicPr>
            <p:cNvPr id="7" name="Grafik 6"/>
            <p:cNvPicPr>
              <a:picLocks noChangeAspect="1"/>
            </p:cNvPicPr>
            <p:nvPr/>
          </p:nvPicPr>
          <p:blipFill rotWithShape="1">
            <a:blip r:embed="rId2" cstate="print">
              <a:extLst>
                <a:ext uri="{28A0092B-C50C-407E-A947-70E740481C1C}">
                  <a14:useLocalDpi xmlns:a14="http://schemas.microsoft.com/office/drawing/2010/main" val="0"/>
                </a:ext>
              </a:extLst>
            </a:blip>
            <a:srcRect l="-1" t="24227" r="64050" b="37114"/>
            <a:stretch/>
          </p:blipFill>
          <p:spPr>
            <a:xfrm>
              <a:off x="6290247" y="4149080"/>
              <a:ext cx="2520280" cy="1656184"/>
            </a:xfrm>
            <a:prstGeom prst="rect">
              <a:avLst/>
            </a:prstGeom>
          </p:spPr>
        </p:pic>
        <p:grpSp>
          <p:nvGrpSpPr>
            <p:cNvPr id="8" name="Gruppieren 7"/>
            <p:cNvGrpSpPr/>
            <p:nvPr/>
          </p:nvGrpSpPr>
          <p:grpSpPr>
            <a:xfrm>
              <a:off x="1415915" y="4149080"/>
              <a:ext cx="1424169" cy="1656184"/>
              <a:chOff x="2267743" y="4149080"/>
              <a:chExt cx="1424169" cy="1656184"/>
            </a:xfrm>
          </p:grpSpPr>
          <p:pic>
            <p:nvPicPr>
              <p:cNvPr id="11" name="Grafik 10"/>
              <p:cNvPicPr>
                <a:picLocks noChangeAspect="1"/>
              </p:cNvPicPr>
              <p:nvPr/>
            </p:nvPicPr>
            <p:blipFill rotWithShape="1">
              <a:blip r:embed="rId2" cstate="print">
                <a:extLst>
                  <a:ext uri="{28A0092B-C50C-407E-A947-70E740481C1C}">
                    <a14:useLocalDpi xmlns:a14="http://schemas.microsoft.com/office/drawing/2010/main" val="0"/>
                  </a:ext>
                </a:extLst>
              </a:blip>
              <a:srcRect l="79685" t="24227" b="37114"/>
              <a:stretch/>
            </p:blipFill>
            <p:spPr>
              <a:xfrm>
                <a:off x="2267743" y="4149080"/>
                <a:ext cx="1424169" cy="1656184"/>
              </a:xfrm>
              <a:prstGeom prst="rect">
                <a:avLst/>
              </a:prstGeom>
            </p:spPr>
          </p:pic>
          <p:grpSp>
            <p:nvGrpSpPr>
              <p:cNvPr id="12" name="Gruppieren 11"/>
              <p:cNvGrpSpPr/>
              <p:nvPr/>
            </p:nvGrpSpPr>
            <p:grpSpPr>
              <a:xfrm>
                <a:off x="2843807" y="5013176"/>
                <a:ext cx="432048" cy="144016"/>
                <a:chOff x="1826001" y="3632884"/>
                <a:chExt cx="432048" cy="144016"/>
              </a:xfrm>
            </p:grpSpPr>
            <p:sp>
              <p:nvSpPr>
                <p:cNvPr id="17" name="Rechteck 16"/>
                <p:cNvSpPr/>
                <p:nvPr/>
              </p:nvSpPr>
              <p:spPr>
                <a:xfrm>
                  <a:off x="1826001" y="3632884"/>
                  <a:ext cx="432048" cy="144016"/>
                </a:xfrm>
                <a:prstGeom prst="rect">
                  <a:avLst/>
                </a:prstGeom>
                <a:solidFill>
                  <a:srgbClr val="FFC000"/>
                </a:solidFill>
              </p:spPr>
              <p:txBody>
                <a:bodyPr rtlCol="0" anchor="ctr">
                  <a:noAutofit/>
                </a:bodyPr>
                <a:lstStyle/>
                <a:p>
                  <a:pPr algn="ctr" hangingPunct="0">
                    <a:spcAft>
                      <a:spcPts val="300"/>
                    </a:spcAft>
                  </a:pPr>
                  <a:endParaRPr lang="de-DE" sz="1600" kern="0" dirty="0"/>
                </a:p>
              </p:txBody>
            </p:sp>
            <p:sp>
              <p:nvSpPr>
                <p:cNvPr id="18" name="Ellipse 17"/>
                <p:cNvSpPr/>
                <p:nvPr/>
              </p:nvSpPr>
              <p:spPr>
                <a:xfrm>
                  <a:off x="1852692" y="3704892"/>
                  <a:ext cx="72008" cy="72008"/>
                </a:xfrm>
                <a:prstGeom prst="ellipse">
                  <a:avLst/>
                </a:prstGeom>
                <a:solidFill>
                  <a:schemeClr val="bg2"/>
                </a:solidFill>
                <a:ln w="25400">
                  <a:solidFill>
                    <a:schemeClr val="tx1"/>
                  </a:solidFill>
                </a:ln>
              </p:spPr>
              <p:txBody>
                <a:bodyPr rtlCol="0" anchor="ctr">
                  <a:noAutofit/>
                </a:bodyPr>
                <a:lstStyle/>
                <a:p>
                  <a:pPr algn="ctr" hangingPunct="0">
                    <a:spcAft>
                      <a:spcPts val="300"/>
                    </a:spcAft>
                  </a:pPr>
                  <a:endParaRPr lang="de-DE" sz="1600" kern="0" dirty="0"/>
                </a:p>
              </p:txBody>
            </p:sp>
            <p:sp>
              <p:nvSpPr>
                <p:cNvPr id="19" name="Ellipse 18"/>
                <p:cNvSpPr/>
                <p:nvPr/>
              </p:nvSpPr>
              <p:spPr>
                <a:xfrm>
                  <a:off x="2175422" y="3704892"/>
                  <a:ext cx="72008" cy="72008"/>
                </a:xfrm>
                <a:prstGeom prst="ellipse">
                  <a:avLst/>
                </a:prstGeom>
                <a:solidFill>
                  <a:schemeClr val="bg2"/>
                </a:solidFill>
                <a:ln w="25400">
                  <a:solidFill>
                    <a:schemeClr val="tx1"/>
                  </a:solidFill>
                </a:ln>
              </p:spPr>
              <p:txBody>
                <a:bodyPr rtlCol="0" anchor="ctr">
                  <a:noAutofit/>
                </a:bodyPr>
                <a:lstStyle/>
                <a:p>
                  <a:pPr algn="ctr" hangingPunct="0">
                    <a:spcAft>
                      <a:spcPts val="300"/>
                    </a:spcAft>
                  </a:pPr>
                  <a:endParaRPr lang="de-DE" sz="1600" kern="0" dirty="0"/>
                </a:p>
              </p:txBody>
            </p:sp>
          </p:grpSp>
          <p:grpSp>
            <p:nvGrpSpPr>
              <p:cNvPr id="13" name="Gruppieren 12"/>
              <p:cNvGrpSpPr/>
              <p:nvPr/>
            </p:nvGrpSpPr>
            <p:grpSpPr>
              <a:xfrm>
                <a:off x="2340725" y="4527122"/>
                <a:ext cx="1131554" cy="1188132"/>
                <a:chOff x="3527884" y="1664804"/>
                <a:chExt cx="1440160" cy="1512168"/>
              </a:xfrm>
            </p:grpSpPr>
            <p:sp>
              <p:nvSpPr>
                <p:cNvPr id="14" name="Bogen 13"/>
                <p:cNvSpPr/>
                <p:nvPr/>
              </p:nvSpPr>
              <p:spPr bwMode="auto">
                <a:xfrm rot="16200000">
                  <a:off x="3491880" y="1700808"/>
                  <a:ext cx="1512168" cy="1440160"/>
                </a:xfrm>
                <a:prstGeom prst="arc">
                  <a:avLst/>
                </a:prstGeom>
                <a:noFill/>
                <a:ln w="9525" cap="flat" cmpd="sng" algn="ctr">
                  <a:solidFill>
                    <a:srgbClr val="FF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15" name="Bogen 14"/>
                <p:cNvSpPr/>
                <p:nvPr/>
              </p:nvSpPr>
              <p:spPr bwMode="auto">
                <a:xfrm rot="16200000">
                  <a:off x="3660623" y="1804105"/>
                  <a:ext cx="1314145" cy="1251566"/>
                </a:xfrm>
                <a:prstGeom prst="arc">
                  <a:avLst/>
                </a:prstGeom>
                <a:noFill/>
                <a:ln w="9525" cap="flat" cmpd="sng" algn="ctr">
                  <a:solidFill>
                    <a:srgbClr val="FF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sp>
              <p:nvSpPr>
                <p:cNvPr id="16" name="Bogen 15"/>
                <p:cNvSpPr/>
                <p:nvPr/>
              </p:nvSpPr>
              <p:spPr bwMode="auto">
                <a:xfrm rot="16200000">
                  <a:off x="3814052" y="1942977"/>
                  <a:ext cx="1098121" cy="1045829"/>
                </a:xfrm>
                <a:prstGeom prst="arc">
                  <a:avLst/>
                </a:prstGeom>
                <a:noFill/>
                <a:ln w="9525" cap="flat" cmpd="sng" algn="ctr">
                  <a:solidFill>
                    <a:srgbClr val="FFFF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lang="de-DE"/>
                </a:p>
              </p:txBody>
            </p:sp>
          </p:grpSp>
        </p:grpSp>
        <p:cxnSp>
          <p:nvCxnSpPr>
            <p:cNvPr id="9" name="Gerade Verbindung mit Pfeil 8"/>
            <p:cNvCxnSpPr/>
            <p:nvPr/>
          </p:nvCxnSpPr>
          <p:spPr bwMode="auto">
            <a:xfrm>
              <a:off x="2424027" y="5080686"/>
              <a:ext cx="4092189" cy="0"/>
            </a:xfrm>
            <a:prstGeom prst="straightConnector1">
              <a:avLst/>
            </a:prstGeom>
            <a:noFill/>
            <a:ln w="22225" cap="flat" cmpd="sng" algn="ctr">
              <a:solidFill>
                <a:schemeClr val="tx2">
                  <a:lumMod val="60000"/>
                  <a:lumOff val="40000"/>
                </a:schemeClr>
              </a:solidFill>
              <a:prstDash val="dash"/>
              <a:round/>
              <a:headEnd type="triangle" w="med" len="lg"/>
              <a:tailEnd type="triangle" w="med"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Rechteck 9"/>
            <p:cNvSpPr/>
            <p:nvPr/>
          </p:nvSpPr>
          <p:spPr>
            <a:xfrm>
              <a:off x="2840084" y="4849853"/>
              <a:ext cx="3450163" cy="461665"/>
            </a:xfrm>
            <a:prstGeom prst="rect">
              <a:avLst/>
            </a:prstGeom>
          </p:spPr>
          <p:txBody>
            <a:bodyPr wrap="square">
              <a:spAutoFit/>
            </a:bodyPr>
            <a:lstStyle/>
            <a:p>
              <a:pPr algn="ctr"/>
              <a:r>
                <a:rPr lang="en-GB" sz="1200" dirty="0"/>
                <a:t>length of the braking distance of the transport convoy from full speed to standstill</a:t>
              </a:r>
              <a:endParaRPr lang="de-DE" sz="1200" dirty="0"/>
            </a:p>
          </p:txBody>
        </p:sp>
      </p:grpSp>
    </p:spTree>
    <p:extLst>
      <p:ext uri="{BB962C8B-B14F-4D97-AF65-F5344CB8AC3E}">
        <p14:creationId xmlns:p14="http://schemas.microsoft.com/office/powerpoint/2010/main" val="1146194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de-DE" dirty="0" smtClean="0"/>
              <a:t>Analysis Tunnel Transport </a:t>
            </a:r>
            <a:r>
              <a:rPr lang="de-DE" dirty="0" err="1" smtClean="0"/>
              <a:t>and</a:t>
            </a:r>
            <a:r>
              <a:rPr lang="de-DE" dirty="0" smtClean="0"/>
              <a:t> </a:t>
            </a:r>
            <a:r>
              <a:rPr lang="de-DE" dirty="0" err="1" smtClean="0"/>
              <a:t>Delivery</a:t>
            </a:r>
            <a:r>
              <a:rPr lang="de-DE" dirty="0" smtClean="0"/>
              <a:t> Scenario</a:t>
            </a:r>
            <a:br>
              <a:rPr lang="de-DE" dirty="0" smtClean="0"/>
            </a:br>
            <a:endParaRPr lang="de-DE" dirty="0">
              <a:solidFill>
                <a:schemeClr val="bg2">
                  <a:lumMod val="75000"/>
                </a:schemeClr>
              </a:solidFill>
            </a:endParaRPr>
          </a:p>
        </p:txBody>
      </p:sp>
      <p:sp>
        <p:nvSpPr>
          <p:cNvPr id="4" name="Textplatzhalter 3"/>
          <p:cNvSpPr>
            <a:spLocks noGrp="1"/>
          </p:cNvSpPr>
          <p:nvPr>
            <p:ph type="body" sz="quarter" idx="14"/>
          </p:nvPr>
        </p:nvSpPr>
        <p:spPr/>
        <p:txBody>
          <a:bodyPr/>
          <a:lstStyle/>
          <a:p>
            <a:endParaRPr lang="de-DE"/>
          </a:p>
        </p:txBody>
      </p:sp>
      <p:pic>
        <p:nvPicPr>
          <p:cNvPr id="7" name="Grafik 6"/>
          <p:cNvPicPr>
            <a:picLocks noChangeAspect="1"/>
          </p:cNvPicPr>
          <p:nvPr/>
        </p:nvPicPr>
        <p:blipFill>
          <a:blip r:embed="rId2"/>
          <a:stretch>
            <a:fillRect/>
          </a:stretch>
        </p:blipFill>
        <p:spPr>
          <a:xfrm>
            <a:off x="636196" y="1844824"/>
            <a:ext cx="2028235" cy="4132571"/>
          </a:xfrm>
          <a:prstGeom prst="rect">
            <a:avLst/>
          </a:prstGeom>
        </p:spPr>
      </p:pic>
      <p:sp>
        <p:nvSpPr>
          <p:cNvPr id="3" name="Rechteck 2"/>
          <p:cNvSpPr/>
          <p:nvPr/>
        </p:nvSpPr>
        <p:spPr>
          <a:xfrm>
            <a:off x="479376" y="2924944"/>
            <a:ext cx="2491258" cy="2736304"/>
          </a:xfrm>
          <a:prstGeom prst="rect">
            <a:avLst/>
          </a:prstGeom>
          <a:ln>
            <a:solidFill>
              <a:srgbClr val="C00000"/>
            </a:solidFill>
          </a:ln>
        </p:spPr>
        <p:txBody>
          <a:bodyPr lIns="72000" tIns="36000" rIns="72000" bIns="36000" rtlCol="0" anchor="ctr">
            <a:noAutofit/>
          </a:bodyPr>
          <a:lstStyle/>
          <a:p>
            <a:pPr algn="ctr" hangingPunct="0">
              <a:spcAft>
                <a:spcPts val="300"/>
              </a:spcAft>
            </a:pPr>
            <a:endParaRPr lang="de-DE" sz="1600" kern="0" dirty="0"/>
          </a:p>
        </p:txBody>
      </p:sp>
      <p:sp>
        <p:nvSpPr>
          <p:cNvPr id="8" name="Textfeld 7"/>
          <p:cNvSpPr txBox="1"/>
          <p:nvPr/>
        </p:nvSpPr>
        <p:spPr>
          <a:xfrm rot="16200000">
            <a:off x="1629401" y="4139995"/>
            <a:ext cx="2376264" cy="306201"/>
          </a:xfrm>
          <a:prstGeom prst="rect">
            <a:avLst/>
          </a:prstGeom>
          <a:noFill/>
        </p:spPr>
        <p:txBody>
          <a:bodyPr wrap="square" lIns="0" tIns="0" rIns="0" bIns="0" rtlCol="0">
            <a:noAutofit/>
          </a:bodyPr>
          <a:lstStyle/>
          <a:p>
            <a:pPr algn="ctr">
              <a:spcAft>
                <a:spcPts val="300"/>
              </a:spcAft>
            </a:pPr>
            <a:r>
              <a:rPr lang="de-DE" sz="1800" dirty="0" smtClean="0">
                <a:solidFill>
                  <a:srgbClr val="C00000"/>
                </a:solidFill>
              </a:rPr>
              <a:t>Focus </a:t>
            </a:r>
            <a:r>
              <a:rPr lang="de-DE" sz="1800" dirty="0" err="1" smtClean="0">
                <a:solidFill>
                  <a:srgbClr val="C00000"/>
                </a:solidFill>
              </a:rPr>
              <a:t>of</a:t>
            </a:r>
            <a:r>
              <a:rPr lang="de-DE" sz="1800" dirty="0" smtClean="0">
                <a:solidFill>
                  <a:srgbClr val="C00000"/>
                </a:solidFill>
              </a:rPr>
              <a:t> Analysis</a:t>
            </a:r>
            <a:endParaRPr lang="de-DE" sz="1800" dirty="0">
              <a:solidFill>
                <a:srgbClr val="C00000"/>
              </a:solidFill>
            </a:endParaRPr>
          </a:p>
        </p:txBody>
      </p:sp>
      <p:sp>
        <p:nvSpPr>
          <p:cNvPr id="9" name="Inhaltsplatzhalter 8"/>
          <p:cNvSpPr>
            <a:spLocks noGrp="1"/>
          </p:cNvSpPr>
          <p:nvPr>
            <p:ph idx="1"/>
          </p:nvPr>
        </p:nvSpPr>
        <p:spPr>
          <a:xfrm>
            <a:off x="3431704" y="1773237"/>
            <a:ext cx="8136906" cy="4248051"/>
          </a:xfrm>
        </p:spPr>
        <p:txBody>
          <a:bodyPr/>
          <a:lstStyle/>
          <a:p>
            <a:r>
              <a:rPr lang="en-GB" dirty="0" smtClean="0"/>
              <a:t>The focused </a:t>
            </a:r>
            <a:r>
              <a:rPr lang="en-GB" dirty="0"/>
              <a:t>processes can be executed by a supplier or by CERN, either organized central or decentral</a:t>
            </a:r>
            <a:r>
              <a:rPr lang="en-GB" dirty="0" smtClean="0"/>
              <a:t>.</a:t>
            </a:r>
          </a:p>
          <a:p>
            <a:r>
              <a:rPr lang="en-GB" dirty="0"/>
              <a:t>The aim of the following investigation is to analyse different scenarios for a central or decentral organized logistics by CERN. Therefore, a two-step approach was executed:</a:t>
            </a:r>
            <a:endParaRPr lang="de-DE" dirty="0"/>
          </a:p>
          <a:p>
            <a:pPr lvl="1"/>
            <a:r>
              <a:rPr lang="en-GB" dirty="0"/>
              <a:t>Identification of a valid tunnel transport scenario</a:t>
            </a:r>
            <a:endParaRPr lang="de-DE" dirty="0"/>
          </a:p>
          <a:p>
            <a:pPr lvl="1"/>
            <a:r>
              <a:rPr lang="en-GB" dirty="0"/>
              <a:t>Identification of a proper delivery strategy</a:t>
            </a:r>
            <a:endParaRPr lang="de-DE" dirty="0"/>
          </a:p>
          <a:p>
            <a:endParaRPr lang="de-DE" dirty="0"/>
          </a:p>
        </p:txBody>
      </p:sp>
    </p:spTree>
    <p:extLst>
      <p:ext uri="{BB962C8B-B14F-4D97-AF65-F5344CB8AC3E}">
        <p14:creationId xmlns:p14="http://schemas.microsoft.com/office/powerpoint/2010/main" val="243510644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5"/>
          </p:nvPr>
        </p:nvSpPr>
        <p:spPr>
          <a:xfrm>
            <a:off x="479376" y="6396370"/>
            <a:ext cx="2224968" cy="138499"/>
          </a:xfrm>
        </p:spPr>
        <p:txBody>
          <a:bodyPr/>
          <a:lstStyle/>
          <a:p>
            <a:r>
              <a:rPr lang="en-GB" dirty="0" smtClean="0"/>
              <a:t>Revenue and number of employees 2016</a:t>
            </a:r>
            <a:endParaRPr lang="en-GB" dirty="0"/>
          </a:p>
        </p:txBody>
      </p:sp>
      <p:sp>
        <p:nvSpPr>
          <p:cNvPr id="3" name="Titel 2"/>
          <p:cNvSpPr>
            <a:spLocks noGrp="1"/>
          </p:cNvSpPr>
          <p:nvPr>
            <p:ph type="title"/>
          </p:nvPr>
        </p:nvSpPr>
        <p:spPr/>
        <p:txBody>
          <a:bodyPr/>
          <a:lstStyle/>
          <a:p>
            <a:r>
              <a:rPr lang="en-GB" dirty="0" smtClean="0"/>
              <a:t>Fraunhofer-</a:t>
            </a:r>
            <a:r>
              <a:rPr lang="en-GB" dirty="0" err="1" smtClean="0"/>
              <a:t>Gesellschaft</a:t>
            </a:r>
            <a:r>
              <a:rPr lang="en-GB" dirty="0" smtClean="0"/>
              <a:t> and Fraunhofer IML</a:t>
            </a:r>
            <a:endParaRPr lang="en-GB" dirty="0"/>
          </a:p>
        </p:txBody>
      </p:sp>
      <p:grpSp>
        <p:nvGrpSpPr>
          <p:cNvPr id="8" name="Group 4"/>
          <p:cNvGrpSpPr>
            <a:grpSpLocks noChangeAspect="1"/>
          </p:cNvGrpSpPr>
          <p:nvPr/>
        </p:nvGrpSpPr>
        <p:grpSpPr bwMode="auto">
          <a:xfrm>
            <a:off x="8678857" y="3443329"/>
            <a:ext cx="648000" cy="648000"/>
            <a:chOff x="1481" y="1845"/>
            <a:chExt cx="656" cy="656"/>
          </a:xfrm>
        </p:grpSpPr>
        <p:sp>
          <p:nvSpPr>
            <p:cNvPr id="9" name="AutoShape 3"/>
            <p:cNvSpPr>
              <a:spLocks noChangeAspect="1" noChangeArrowheads="1" noTextEdit="1"/>
            </p:cNvSpPr>
            <p:nvPr/>
          </p:nvSpPr>
          <p:spPr bwMode="auto">
            <a:xfrm>
              <a:off x="1481" y="1845"/>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0" name="Freeform 5"/>
            <p:cNvSpPr>
              <a:spLocks/>
            </p:cNvSpPr>
            <p:nvPr/>
          </p:nvSpPr>
          <p:spPr bwMode="auto">
            <a:xfrm>
              <a:off x="1472" y="1836"/>
              <a:ext cx="674" cy="674"/>
            </a:xfrm>
            <a:custGeom>
              <a:avLst/>
              <a:gdLst>
                <a:gd name="T0" fmla="*/ 563 w 571"/>
                <a:gd name="T1" fmla="*/ 271 h 571"/>
                <a:gd name="T2" fmla="*/ 271 w 571"/>
                <a:gd name="T3" fmla="*/ 563 h 571"/>
                <a:gd name="T4" fmla="*/ 8 w 571"/>
                <a:gd name="T5" fmla="*/ 300 h 571"/>
                <a:gd name="T6" fmla="*/ 300 w 571"/>
                <a:gd name="T7" fmla="*/ 8 h 571"/>
                <a:gd name="T8" fmla="*/ 563 w 571"/>
                <a:gd name="T9" fmla="*/ 271 h 571"/>
              </a:gdLst>
              <a:ahLst/>
              <a:cxnLst>
                <a:cxn ang="0">
                  <a:pos x="T0" y="T1"/>
                </a:cxn>
                <a:cxn ang="0">
                  <a:pos x="T2" y="T3"/>
                </a:cxn>
                <a:cxn ang="0">
                  <a:pos x="T4" y="T5"/>
                </a:cxn>
                <a:cxn ang="0">
                  <a:pos x="T6" y="T7"/>
                </a:cxn>
                <a:cxn ang="0">
                  <a:pos x="T8" y="T9"/>
                </a:cxn>
              </a:cxnLst>
              <a:rect l="0" t="0" r="r" b="b"/>
              <a:pathLst>
                <a:path w="571" h="571">
                  <a:moveTo>
                    <a:pt x="563" y="271"/>
                  </a:moveTo>
                  <a:cubicBezTo>
                    <a:pt x="571" y="436"/>
                    <a:pt x="436" y="571"/>
                    <a:pt x="271" y="563"/>
                  </a:cubicBezTo>
                  <a:cubicBezTo>
                    <a:pt x="130" y="556"/>
                    <a:pt x="15" y="441"/>
                    <a:pt x="8" y="300"/>
                  </a:cubicBezTo>
                  <a:cubicBezTo>
                    <a:pt x="0" y="135"/>
                    <a:pt x="135" y="0"/>
                    <a:pt x="300" y="8"/>
                  </a:cubicBezTo>
                  <a:cubicBezTo>
                    <a:pt x="441" y="15"/>
                    <a:pt x="556" y="130"/>
                    <a:pt x="563" y="27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1" name="Freeform 6"/>
            <p:cNvSpPr>
              <a:spLocks/>
            </p:cNvSpPr>
            <p:nvPr/>
          </p:nvSpPr>
          <p:spPr bwMode="auto">
            <a:xfrm>
              <a:off x="1540" y="2088"/>
              <a:ext cx="161" cy="354"/>
            </a:xfrm>
            <a:custGeom>
              <a:avLst/>
              <a:gdLst>
                <a:gd name="T0" fmla="*/ 128 w 136"/>
                <a:gd name="T1" fmla="*/ 32 h 299"/>
                <a:gd name="T2" fmla="*/ 136 w 136"/>
                <a:gd name="T3" fmla="*/ 11 h 299"/>
                <a:gd name="T4" fmla="*/ 107 w 136"/>
                <a:gd name="T5" fmla="*/ 8 h 299"/>
                <a:gd name="T6" fmla="*/ 47 w 136"/>
                <a:gd name="T7" fmla="*/ 8 h 299"/>
                <a:gd name="T8" fmla="*/ 0 w 136"/>
                <a:gd name="T9" fmla="*/ 40 h 299"/>
                <a:gd name="T10" fmla="*/ 1 w 136"/>
                <a:gd name="T11" fmla="*/ 139 h 299"/>
                <a:gd name="T12" fmla="*/ 37 w 136"/>
                <a:gd name="T13" fmla="*/ 159 h 299"/>
                <a:gd name="T14" fmla="*/ 52 w 136"/>
                <a:gd name="T15" fmla="*/ 267 h 299"/>
                <a:gd name="T16" fmla="*/ 75 w 136"/>
                <a:gd name="T17" fmla="*/ 284 h 299"/>
                <a:gd name="T18" fmla="*/ 101 w 136"/>
                <a:gd name="T19" fmla="*/ 299 h 299"/>
                <a:gd name="T20" fmla="*/ 119 w 136"/>
                <a:gd name="T21" fmla="*/ 159 h 299"/>
                <a:gd name="T22" fmla="*/ 132 w 136"/>
                <a:gd name="T23" fmla="*/ 159 h 299"/>
                <a:gd name="T24" fmla="*/ 129 w 136"/>
                <a:gd name="T25" fmla="*/ 148 h 299"/>
                <a:gd name="T26" fmla="*/ 128 w 136"/>
                <a:gd name="T27" fmla="*/ 32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6" h="299">
                  <a:moveTo>
                    <a:pt x="128" y="32"/>
                  </a:moveTo>
                  <a:cubicBezTo>
                    <a:pt x="128" y="26"/>
                    <a:pt x="131" y="18"/>
                    <a:pt x="136" y="11"/>
                  </a:cubicBezTo>
                  <a:cubicBezTo>
                    <a:pt x="128" y="7"/>
                    <a:pt x="118" y="4"/>
                    <a:pt x="107" y="8"/>
                  </a:cubicBezTo>
                  <a:cubicBezTo>
                    <a:pt x="90" y="8"/>
                    <a:pt x="65" y="8"/>
                    <a:pt x="47" y="8"/>
                  </a:cubicBezTo>
                  <a:cubicBezTo>
                    <a:pt x="22" y="0"/>
                    <a:pt x="0" y="25"/>
                    <a:pt x="0" y="40"/>
                  </a:cubicBezTo>
                  <a:cubicBezTo>
                    <a:pt x="0" y="53"/>
                    <a:pt x="1" y="117"/>
                    <a:pt x="1" y="139"/>
                  </a:cubicBezTo>
                  <a:cubicBezTo>
                    <a:pt x="1" y="162"/>
                    <a:pt x="37" y="159"/>
                    <a:pt x="37" y="159"/>
                  </a:cubicBezTo>
                  <a:cubicBezTo>
                    <a:pt x="37" y="159"/>
                    <a:pt x="47" y="224"/>
                    <a:pt x="52" y="267"/>
                  </a:cubicBezTo>
                  <a:cubicBezTo>
                    <a:pt x="54" y="268"/>
                    <a:pt x="64" y="276"/>
                    <a:pt x="75" y="284"/>
                  </a:cubicBezTo>
                  <a:cubicBezTo>
                    <a:pt x="88" y="292"/>
                    <a:pt x="101" y="299"/>
                    <a:pt x="101" y="299"/>
                  </a:cubicBezTo>
                  <a:cubicBezTo>
                    <a:pt x="106" y="256"/>
                    <a:pt x="119" y="159"/>
                    <a:pt x="119" y="159"/>
                  </a:cubicBezTo>
                  <a:cubicBezTo>
                    <a:pt x="119" y="159"/>
                    <a:pt x="125" y="159"/>
                    <a:pt x="132" y="159"/>
                  </a:cubicBezTo>
                  <a:cubicBezTo>
                    <a:pt x="130" y="156"/>
                    <a:pt x="129" y="152"/>
                    <a:pt x="129" y="148"/>
                  </a:cubicBezTo>
                  <a:cubicBezTo>
                    <a:pt x="129" y="122"/>
                    <a:pt x="128" y="48"/>
                    <a:pt x="128" y="32"/>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2" name="Freeform 7"/>
            <p:cNvSpPr>
              <a:spLocks/>
            </p:cNvSpPr>
            <p:nvPr/>
          </p:nvSpPr>
          <p:spPr bwMode="auto">
            <a:xfrm>
              <a:off x="1701" y="2080"/>
              <a:ext cx="216" cy="400"/>
            </a:xfrm>
            <a:custGeom>
              <a:avLst/>
              <a:gdLst>
                <a:gd name="T0" fmla="*/ 67 w 183"/>
                <a:gd name="T1" fmla="*/ 337 h 338"/>
                <a:gd name="T2" fmla="*/ 44 w 183"/>
                <a:gd name="T3" fmla="*/ 178 h 338"/>
                <a:gd name="T4" fmla="*/ 5 w 183"/>
                <a:gd name="T5" fmla="*/ 166 h 338"/>
                <a:gd name="T6" fmla="*/ 2 w 183"/>
                <a:gd name="T7" fmla="*/ 155 h 338"/>
                <a:gd name="T8" fmla="*/ 0 w 183"/>
                <a:gd name="T9" fmla="*/ 39 h 338"/>
                <a:gd name="T10" fmla="*/ 9 w 183"/>
                <a:gd name="T11" fmla="*/ 18 h 338"/>
                <a:gd name="T12" fmla="*/ 44 w 183"/>
                <a:gd name="T13" fmla="*/ 0 h 338"/>
                <a:gd name="T14" fmla="*/ 92 w 183"/>
                <a:gd name="T15" fmla="*/ 0 h 338"/>
                <a:gd name="T16" fmla="*/ 139 w 183"/>
                <a:gd name="T17" fmla="*/ 0 h 338"/>
                <a:gd name="T18" fmla="*/ 183 w 183"/>
                <a:gd name="T19" fmla="*/ 39 h 338"/>
                <a:gd name="T20" fmla="*/ 181 w 183"/>
                <a:gd name="T21" fmla="*/ 155 h 338"/>
                <a:gd name="T22" fmla="*/ 139 w 183"/>
                <a:gd name="T23" fmla="*/ 178 h 338"/>
                <a:gd name="T24" fmla="*/ 116 w 183"/>
                <a:gd name="T25" fmla="*/ 337 h 338"/>
                <a:gd name="T26" fmla="*/ 91 w 183"/>
                <a:gd name="T27" fmla="*/ 338 h 338"/>
                <a:gd name="T28" fmla="*/ 67 w 183"/>
                <a:gd name="T29" fmla="*/ 337 h 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3" h="338">
                  <a:moveTo>
                    <a:pt x="67" y="337"/>
                  </a:moveTo>
                  <a:cubicBezTo>
                    <a:pt x="44" y="178"/>
                    <a:pt x="44" y="178"/>
                    <a:pt x="44" y="178"/>
                  </a:cubicBezTo>
                  <a:cubicBezTo>
                    <a:pt x="44" y="178"/>
                    <a:pt x="14" y="181"/>
                    <a:pt x="5" y="166"/>
                  </a:cubicBezTo>
                  <a:cubicBezTo>
                    <a:pt x="3" y="163"/>
                    <a:pt x="2" y="159"/>
                    <a:pt x="2" y="155"/>
                  </a:cubicBezTo>
                  <a:cubicBezTo>
                    <a:pt x="2" y="129"/>
                    <a:pt x="0" y="55"/>
                    <a:pt x="0" y="39"/>
                  </a:cubicBezTo>
                  <a:cubicBezTo>
                    <a:pt x="0" y="33"/>
                    <a:pt x="3" y="25"/>
                    <a:pt x="9" y="18"/>
                  </a:cubicBezTo>
                  <a:cubicBezTo>
                    <a:pt x="17" y="8"/>
                    <a:pt x="29" y="0"/>
                    <a:pt x="44" y="0"/>
                  </a:cubicBezTo>
                  <a:cubicBezTo>
                    <a:pt x="58" y="0"/>
                    <a:pt x="92" y="0"/>
                    <a:pt x="92" y="0"/>
                  </a:cubicBezTo>
                  <a:cubicBezTo>
                    <a:pt x="104" y="0"/>
                    <a:pt x="125" y="0"/>
                    <a:pt x="139" y="0"/>
                  </a:cubicBezTo>
                  <a:cubicBezTo>
                    <a:pt x="163" y="0"/>
                    <a:pt x="183" y="24"/>
                    <a:pt x="183" y="39"/>
                  </a:cubicBezTo>
                  <a:cubicBezTo>
                    <a:pt x="183" y="55"/>
                    <a:pt x="181" y="129"/>
                    <a:pt x="181" y="155"/>
                  </a:cubicBezTo>
                  <a:cubicBezTo>
                    <a:pt x="181" y="182"/>
                    <a:pt x="139" y="178"/>
                    <a:pt x="139" y="178"/>
                  </a:cubicBezTo>
                  <a:cubicBezTo>
                    <a:pt x="139" y="178"/>
                    <a:pt x="125" y="278"/>
                    <a:pt x="116" y="337"/>
                  </a:cubicBezTo>
                  <a:cubicBezTo>
                    <a:pt x="116" y="337"/>
                    <a:pt x="108" y="338"/>
                    <a:pt x="91" y="338"/>
                  </a:cubicBezTo>
                  <a:cubicBezTo>
                    <a:pt x="75" y="338"/>
                    <a:pt x="67" y="337"/>
                    <a:pt x="67" y="337"/>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3" name="Freeform 8"/>
            <p:cNvSpPr>
              <a:spLocks/>
            </p:cNvSpPr>
            <p:nvPr/>
          </p:nvSpPr>
          <p:spPr bwMode="auto">
            <a:xfrm>
              <a:off x="1574" y="1986"/>
              <a:ext cx="116" cy="100"/>
            </a:xfrm>
            <a:custGeom>
              <a:avLst/>
              <a:gdLst>
                <a:gd name="T0" fmla="*/ 49 w 98"/>
                <a:gd name="T1" fmla="*/ 0 h 85"/>
                <a:gd name="T2" fmla="*/ 0 w 98"/>
                <a:gd name="T3" fmla="*/ 47 h 85"/>
                <a:gd name="T4" fmla="*/ 20 w 98"/>
                <a:gd name="T5" fmla="*/ 85 h 85"/>
                <a:gd name="T6" fmla="*/ 78 w 98"/>
                <a:gd name="T7" fmla="*/ 85 h 85"/>
                <a:gd name="T8" fmla="*/ 98 w 98"/>
                <a:gd name="T9" fmla="*/ 47 h 85"/>
                <a:gd name="T10" fmla="*/ 49 w 98"/>
                <a:gd name="T11" fmla="*/ 0 h 85"/>
              </a:gdLst>
              <a:ahLst/>
              <a:cxnLst>
                <a:cxn ang="0">
                  <a:pos x="T0" y="T1"/>
                </a:cxn>
                <a:cxn ang="0">
                  <a:pos x="T2" y="T3"/>
                </a:cxn>
                <a:cxn ang="0">
                  <a:pos x="T4" y="T5"/>
                </a:cxn>
                <a:cxn ang="0">
                  <a:pos x="T6" y="T7"/>
                </a:cxn>
                <a:cxn ang="0">
                  <a:pos x="T8" y="T9"/>
                </a:cxn>
                <a:cxn ang="0">
                  <a:pos x="T10" y="T11"/>
                </a:cxn>
              </a:cxnLst>
              <a:rect l="0" t="0" r="r" b="b"/>
              <a:pathLst>
                <a:path w="98" h="85">
                  <a:moveTo>
                    <a:pt x="49" y="0"/>
                  </a:moveTo>
                  <a:cubicBezTo>
                    <a:pt x="22" y="0"/>
                    <a:pt x="0" y="21"/>
                    <a:pt x="0" y="47"/>
                  </a:cubicBezTo>
                  <a:cubicBezTo>
                    <a:pt x="0" y="62"/>
                    <a:pt x="8" y="76"/>
                    <a:pt x="20" y="85"/>
                  </a:cubicBezTo>
                  <a:cubicBezTo>
                    <a:pt x="78" y="85"/>
                    <a:pt x="78" y="85"/>
                    <a:pt x="78" y="85"/>
                  </a:cubicBezTo>
                  <a:cubicBezTo>
                    <a:pt x="90" y="76"/>
                    <a:pt x="98" y="62"/>
                    <a:pt x="98" y="47"/>
                  </a:cubicBezTo>
                  <a:cubicBezTo>
                    <a:pt x="98" y="21"/>
                    <a:pt x="76" y="0"/>
                    <a:pt x="49"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4" name="Freeform 9"/>
            <p:cNvSpPr>
              <a:spLocks/>
            </p:cNvSpPr>
            <p:nvPr/>
          </p:nvSpPr>
          <p:spPr bwMode="auto">
            <a:xfrm>
              <a:off x="1917" y="2088"/>
              <a:ext cx="161" cy="352"/>
            </a:xfrm>
            <a:custGeom>
              <a:avLst/>
              <a:gdLst>
                <a:gd name="T0" fmla="*/ 8 w 136"/>
                <a:gd name="T1" fmla="*/ 32 h 297"/>
                <a:gd name="T2" fmla="*/ 0 w 136"/>
                <a:gd name="T3" fmla="*/ 11 h 297"/>
                <a:gd name="T4" fmla="*/ 29 w 136"/>
                <a:gd name="T5" fmla="*/ 8 h 297"/>
                <a:gd name="T6" fmla="*/ 89 w 136"/>
                <a:gd name="T7" fmla="*/ 8 h 297"/>
                <a:gd name="T8" fmla="*/ 136 w 136"/>
                <a:gd name="T9" fmla="*/ 40 h 297"/>
                <a:gd name="T10" fmla="*/ 135 w 136"/>
                <a:gd name="T11" fmla="*/ 139 h 297"/>
                <a:gd name="T12" fmla="*/ 99 w 136"/>
                <a:gd name="T13" fmla="*/ 159 h 297"/>
                <a:gd name="T14" fmla="*/ 84 w 136"/>
                <a:gd name="T15" fmla="*/ 266 h 297"/>
                <a:gd name="T16" fmla="*/ 36 w 136"/>
                <a:gd name="T17" fmla="*/ 297 h 297"/>
                <a:gd name="T18" fmla="*/ 17 w 136"/>
                <a:gd name="T19" fmla="*/ 159 h 297"/>
                <a:gd name="T20" fmla="*/ 4 w 136"/>
                <a:gd name="T21" fmla="*/ 159 h 297"/>
                <a:gd name="T22" fmla="*/ 7 w 136"/>
                <a:gd name="T23" fmla="*/ 148 h 297"/>
                <a:gd name="T24" fmla="*/ 8 w 136"/>
                <a:gd name="T25" fmla="*/ 3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6" h="297">
                  <a:moveTo>
                    <a:pt x="8" y="32"/>
                  </a:moveTo>
                  <a:cubicBezTo>
                    <a:pt x="8" y="26"/>
                    <a:pt x="5" y="18"/>
                    <a:pt x="0" y="11"/>
                  </a:cubicBezTo>
                  <a:cubicBezTo>
                    <a:pt x="8" y="7"/>
                    <a:pt x="18" y="4"/>
                    <a:pt x="29" y="8"/>
                  </a:cubicBezTo>
                  <a:cubicBezTo>
                    <a:pt x="46" y="8"/>
                    <a:pt x="71" y="8"/>
                    <a:pt x="89" y="8"/>
                  </a:cubicBezTo>
                  <a:cubicBezTo>
                    <a:pt x="114" y="0"/>
                    <a:pt x="136" y="25"/>
                    <a:pt x="136" y="40"/>
                  </a:cubicBezTo>
                  <a:cubicBezTo>
                    <a:pt x="136" y="53"/>
                    <a:pt x="135" y="117"/>
                    <a:pt x="135" y="139"/>
                  </a:cubicBezTo>
                  <a:cubicBezTo>
                    <a:pt x="135" y="162"/>
                    <a:pt x="99" y="159"/>
                    <a:pt x="99" y="159"/>
                  </a:cubicBezTo>
                  <a:cubicBezTo>
                    <a:pt x="99" y="159"/>
                    <a:pt x="89" y="223"/>
                    <a:pt x="84" y="266"/>
                  </a:cubicBezTo>
                  <a:cubicBezTo>
                    <a:pt x="66" y="283"/>
                    <a:pt x="36" y="297"/>
                    <a:pt x="36" y="297"/>
                  </a:cubicBezTo>
                  <a:cubicBezTo>
                    <a:pt x="31" y="254"/>
                    <a:pt x="17" y="159"/>
                    <a:pt x="17" y="159"/>
                  </a:cubicBezTo>
                  <a:cubicBezTo>
                    <a:pt x="17" y="159"/>
                    <a:pt x="11" y="159"/>
                    <a:pt x="4" y="159"/>
                  </a:cubicBezTo>
                  <a:cubicBezTo>
                    <a:pt x="6" y="156"/>
                    <a:pt x="7" y="152"/>
                    <a:pt x="7" y="148"/>
                  </a:cubicBezTo>
                  <a:cubicBezTo>
                    <a:pt x="7" y="122"/>
                    <a:pt x="8" y="48"/>
                    <a:pt x="8" y="32"/>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5" name="Freeform 10"/>
            <p:cNvSpPr>
              <a:spLocks/>
            </p:cNvSpPr>
            <p:nvPr/>
          </p:nvSpPr>
          <p:spPr bwMode="auto">
            <a:xfrm>
              <a:off x="1928" y="1986"/>
              <a:ext cx="114" cy="100"/>
            </a:xfrm>
            <a:custGeom>
              <a:avLst/>
              <a:gdLst>
                <a:gd name="T0" fmla="*/ 49 w 97"/>
                <a:gd name="T1" fmla="*/ 0 h 85"/>
                <a:gd name="T2" fmla="*/ 97 w 97"/>
                <a:gd name="T3" fmla="*/ 47 h 85"/>
                <a:gd name="T4" fmla="*/ 78 w 97"/>
                <a:gd name="T5" fmla="*/ 85 h 85"/>
                <a:gd name="T6" fmla="*/ 20 w 97"/>
                <a:gd name="T7" fmla="*/ 85 h 85"/>
                <a:gd name="T8" fmla="*/ 0 w 97"/>
                <a:gd name="T9" fmla="*/ 47 h 85"/>
                <a:gd name="T10" fmla="*/ 49 w 97"/>
                <a:gd name="T11" fmla="*/ 0 h 85"/>
              </a:gdLst>
              <a:ahLst/>
              <a:cxnLst>
                <a:cxn ang="0">
                  <a:pos x="T0" y="T1"/>
                </a:cxn>
                <a:cxn ang="0">
                  <a:pos x="T2" y="T3"/>
                </a:cxn>
                <a:cxn ang="0">
                  <a:pos x="T4" y="T5"/>
                </a:cxn>
                <a:cxn ang="0">
                  <a:pos x="T6" y="T7"/>
                </a:cxn>
                <a:cxn ang="0">
                  <a:pos x="T8" y="T9"/>
                </a:cxn>
                <a:cxn ang="0">
                  <a:pos x="T10" y="T11"/>
                </a:cxn>
              </a:cxnLst>
              <a:rect l="0" t="0" r="r" b="b"/>
              <a:pathLst>
                <a:path w="97" h="85">
                  <a:moveTo>
                    <a:pt x="49" y="0"/>
                  </a:moveTo>
                  <a:cubicBezTo>
                    <a:pt x="76" y="0"/>
                    <a:pt x="97" y="21"/>
                    <a:pt x="97" y="47"/>
                  </a:cubicBezTo>
                  <a:cubicBezTo>
                    <a:pt x="97" y="62"/>
                    <a:pt x="90" y="76"/>
                    <a:pt x="78" y="85"/>
                  </a:cubicBezTo>
                  <a:cubicBezTo>
                    <a:pt x="20" y="85"/>
                    <a:pt x="20" y="85"/>
                    <a:pt x="20" y="85"/>
                  </a:cubicBezTo>
                  <a:cubicBezTo>
                    <a:pt x="8" y="76"/>
                    <a:pt x="0" y="62"/>
                    <a:pt x="0" y="47"/>
                  </a:cubicBezTo>
                  <a:cubicBezTo>
                    <a:pt x="0" y="21"/>
                    <a:pt x="22" y="0"/>
                    <a:pt x="49"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6" name="Freeform 11"/>
            <p:cNvSpPr>
              <a:spLocks/>
            </p:cNvSpPr>
            <p:nvPr/>
          </p:nvSpPr>
          <p:spPr bwMode="auto">
            <a:xfrm>
              <a:off x="1742" y="1953"/>
              <a:ext cx="134" cy="117"/>
            </a:xfrm>
            <a:custGeom>
              <a:avLst/>
              <a:gdLst>
                <a:gd name="T0" fmla="*/ 57 w 113"/>
                <a:gd name="T1" fmla="*/ 0 h 99"/>
                <a:gd name="T2" fmla="*/ 0 w 113"/>
                <a:gd name="T3" fmla="*/ 55 h 99"/>
                <a:gd name="T4" fmla="*/ 22 w 113"/>
                <a:gd name="T5" fmla="*/ 99 h 99"/>
                <a:gd name="T6" fmla="*/ 90 w 113"/>
                <a:gd name="T7" fmla="*/ 99 h 99"/>
                <a:gd name="T8" fmla="*/ 113 w 113"/>
                <a:gd name="T9" fmla="*/ 55 h 99"/>
                <a:gd name="T10" fmla="*/ 57 w 113"/>
                <a:gd name="T11" fmla="*/ 0 h 99"/>
              </a:gdLst>
              <a:ahLst/>
              <a:cxnLst>
                <a:cxn ang="0">
                  <a:pos x="T0" y="T1"/>
                </a:cxn>
                <a:cxn ang="0">
                  <a:pos x="T2" y="T3"/>
                </a:cxn>
                <a:cxn ang="0">
                  <a:pos x="T4" y="T5"/>
                </a:cxn>
                <a:cxn ang="0">
                  <a:pos x="T6" y="T7"/>
                </a:cxn>
                <a:cxn ang="0">
                  <a:pos x="T8" y="T9"/>
                </a:cxn>
                <a:cxn ang="0">
                  <a:pos x="T10" y="T11"/>
                </a:cxn>
              </a:cxnLst>
              <a:rect l="0" t="0" r="r" b="b"/>
              <a:pathLst>
                <a:path w="113" h="99">
                  <a:moveTo>
                    <a:pt x="57" y="0"/>
                  </a:moveTo>
                  <a:cubicBezTo>
                    <a:pt x="25" y="0"/>
                    <a:pt x="0" y="25"/>
                    <a:pt x="0" y="55"/>
                  </a:cubicBezTo>
                  <a:cubicBezTo>
                    <a:pt x="0" y="73"/>
                    <a:pt x="9" y="89"/>
                    <a:pt x="22" y="99"/>
                  </a:cubicBezTo>
                  <a:cubicBezTo>
                    <a:pt x="90" y="99"/>
                    <a:pt x="90" y="99"/>
                    <a:pt x="90" y="99"/>
                  </a:cubicBezTo>
                  <a:cubicBezTo>
                    <a:pt x="104" y="89"/>
                    <a:pt x="113" y="73"/>
                    <a:pt x="113" y="55"/>
                  </a:cubicBezTo>
                  <a:cubicBezTo>
                    <a:pt x="113" y="25"/>
                    <a:pt x="88" y="0"/>
                    <a:pt x="57"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grpSp>
        <p:nvGrpSpPr>
          <p:cNvPr id="17" name="Group 14"/>
          <p:cNvGrpSpPr>
            <a:grpSpLocks noChangeAspect="1"/>
          </p:cNvGrpSpPr>
          <p:nvPr/>
        </p:nvGrpSpPr>
        <p:grpSpPr bwMode="auto">
          <a:xfrm>
            <a:off x="479376" y="1772816"/>
            <a:ext cx="684000" cy="684000"/>
            <a:chOff x="2706" y="1389"/>
            <a:chExt cx="656" cy="656"/>
          </a:xfrm>
        </p:grpSpPr>
        <p:sp>
          <p:nvSpPr>
            <p:cNvPr id="18" name="AutoShape 13"/>
            <p:cNvSpPr>
              <a:spLocks noChangeAspect="1" noChangeArrowheads="1" noTextEdit="1"/>
            </p:cNvSpPr>
            <p:nvPr/>
          </p:nvSpPr>
          <p:spPr bwMode="auto">
            <a:xfrm>
              <a:off x="2706" y="1389"/>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19" name="Freeform 15"/>
            <p:cNvSpPr>
              <a:spLocks/>
            </p:cNvSpPr>
            <p:nvPr/>
          </p:nvSpPr>
          <p:spPr bwMode="auto">
            <a:xfrm>
              <a:off x="2697" y="1380"/>
              <a:ext cx="674" cy="674"/>
            </a:xfrm>
            <a:custGeom>
              <a:avLst/>
              <a:gdLst>
                <a:gd name="T0" fmla="*/ 563 w 571"/>
                <a:gd name="T1" fmla="*/ 271 h 571"/>
                <a:gd name="T2" fmla="*/ 271 w 571"/>
                <a:gd name="T3" fmla="*/ 563 h 571"/>
                <a:gd name="T4" fmla="*/ 8 w 571"/>
                <a:gd name="T5" fmla="*/ 300 h 571"/>
                <a:gd name="T6" fmla="*/ 300 w 571"/>
                <a:gd name="T7" fmla="*/ 8 h 571"/>
                <a:gd name="T8" fmla="*/ 563 w 571"/>
                <a:gd name="T9" fmla="*/ 271 h 571"/>
              </a:gdLst>
              <a:ahLst/>
              <a:cxnLst>
                <a:cxn ang="0">
                  <a:pos x="T0" y="T1"/>
                </a:cxn>
                <a:cxn ang="0">
                  <a:pos x="T2" y="T3"/>
                </a:cxn>
                <a:cxn ang="0">
                  <a:pos x="T4" y="T5"/>
                </a:cxn>
                <a:cxn ang="0">
                  <a:pos x="T6" y="T7"/>
                </a:cxn>
                <a:cxn ang="0">
                  <a:pos x="T8" y="T9"/>
                </a:cxn>
              </a:cxnLst>
              <a:rect l="0" t="0" r="r" b="b"/>
              <a:pathLst>
                <a:path w="571" h="571">
                  <a:moveTo>
                    <a:pt x="563" y="271"/>
                  </a:moveTo>
                  <a:cubicBezTo>
                    <a:pt x="571" y="436"/>
                    <a:pt x="436" y="571"/>
                    <a:pt x="271" y="563"/>
                  </a:cubicBezTo>
                  <a:cubicBezTo>
                    <a:pt x="130" y="556"/>
                    <a:pt x="15" y="441"/>
                    <a:pt x="8" y="300"/>
                  </a:cubicBezTo>
                  <a:cubicBezTo>
                    <a:pt x="0" y="135"/>
                    <a:pt x="135" y="0"/>
                    <a:pt x="300" y="8"/>
                  </a:cubicBezTo>
                  <a:cubicBezTo>
                    <a:pt x="441" y="15"/>
                    <a:pt x="556" y="130"/>
                    <a:pt x="563" y="27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0" name="Freeform 16"/>
            <p:cNvSpPr>
              <a:spLocks/>
            </p:cNvSpPr>
            <p:nvPr/>
          </p:nvSpPr>
          <p:spPr bwMode="auto">
            <a:xfrm>
              <a:off x="2828" y="1631"/>
              <a:ext cx="181" cy="384"/>
            </a:xfrm>
            <a:custGeom>
              <a:avLst/>
              <a:gdLst>
                <a:gd name="T0" fmla="*/ 143 w 153"/>
                <a:gd name="T1" fmla="*/ 36 h 325"/>
                <a:gd name="T2" fmla="*/ 153 w 153"/>
                <a:gd name="T3" fmla="*/ 13 h 325"/>
                <a:gd name="T4" fmla="*/ 121 w 153"/>
                <a:gd name="T5" fmla="*/ 10 h 325"/>
                <a:gd name="T6" fmla="*/ 53 w 153"/>
                <a:gd name="T7" fmla="*/ 9 h 325"/>
                <a:gd name="T8" fmla="*/ 0 w 153"/>
                <a:gd name="T9" fmla="*/ 45 h 325"/>
                <a:gd name="T10" fmla="*/ 1 w 153"/>
                <a:gd name="T11" fmla="*/ 157 h 325"/>
                <a:gd name="T12" fmla="*/ 42 w 153"/>
                <a:gd name="T13" fmla="*/ 179 h 325"/>
                <a:gd name="T14" fmla="*/ 59 w 153"/>
                <a:gd name="T15" fmla="*/ 305 h 325"/>
                <a:gd name="T16" fmla="*/ 72 w 153"/>
                <a:gd name="T17" fmla="*/ 311 h 325"/>
                <a:gd name="T18" fmla="*/ 115 w 153"/>
                <a:gd name="T19" fmla="*/ 325 h 325"/>
                <a:gd name="T20" fmla="*/ 115 w 153"/>
                <a:gd name="T21" fmla="*/ 325 h 325"/>
                <a:gd name="T22" fmla="*/ 133 w 153"/>
                <a:gd name="T23" fmla="*/ 179 h 325"/>
                <a:gd name="T24" fmla="*/ 148 w 153"/>
                <a:gd name="T25" fmla="*/ 178 h 325"/>
                <a:gd name="T26" fmla="*/ 145 w 153"/>
                <a:gd name="T27" fmla="*/ 167 h 325"/>
                <a:gd name="T28" fmla="*/ 143 w 153"/>
                <a:gd name="T29" fmla="*/ 36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325">
                  <a:moveTo>
                    <a:pt x="143" y="36"/>
                  </a:moveTo>
                  <a:cubicBezTo>
                    <a:pt x="143" y="29"/>
                    <a:pt x="147" y="21"/>
                    <a:pt x="153" y="13"/>
                  </a:cubicBezTo>
                  <a:cubicBezTo>
                    <a:pt x="144" y="8"/>
                    <a:pt x="133" y="5"/>
                    <a:pt x="121" y="10"/>
                  </a:cubicBezTo>
                  <a:cubicBezTo>
                    <a:pt x="101" y="9"/>
                    <a:pt x="73" y="9"/>
                    <a:pt x="53" y="9"/>
                  </a:cubicBezTo>
                  <a:cubicBezTo>
                    <a:pt x="24" y="0"/>
                    <a:pt x="0" y="28"/>
                    <a:pt x="0" y="45"/>
                  </a:cubicBezTo>
                  <a:cubicBezTo>
                    <a:pt x="0" y="60"/>
                    <a:pt x="1" y="131"/>
                    <a:pt x="1" y="157"/>
                  </a:cubicBezTo>
                  <a:cubicBezTo>
                    <a:pt x="1" y="183"/>
                    <a:pt x="42" y="179"/>
                    <a:pt x="42" y="179"/>
                  </a:cubicBezTo>
                  <a:cubicBezTo>
                    <a:pt x="42" y="179"/>
                    <a:pt x="53" y="256"/>
                    <a:pt x="59" y="305"/>
                  </a:cubicBezTo>
                  <a:cubicBezTo>
                    <a:pt x="63" y="307"/>
                    <a:pt x="68" y="309"/>
                    <a:pt x="72" y="311"/>
                  </a:cubicBezTo>
                  <a:cubicBezTo>
                    <a:pt x="86" y="317"/>
                    <a:pt x="100" y="322"/>
                    <a:pt x="115" y="325"/>
                  </a:cubicBezTo>
                  <a:cubicBezTo>
                    <a:pt x="115" y="325"/>
                    <a:pt x="115" y="325"/>
                    <a:pt x="115" y="325"/>
                  </a:cubicBezTo>
                  <a:cubicBezTo>
                    <a:pt x="121" y="277"/>
                    <a:pt x="133" y="179"/>
                    <a:pt x="133" y="179"/>
                  </a:cubicBezTo>
                  <a:cubicBezTo>
                    <a:pt x="133" y="179"/>
                    <a:pt x="140" y="179"/>
                    <a:pt x="148" y="178"/>
                  </a:cubicBezTo>
                  <a:cubicBezTo>
                    <a:pt x="146" y="175"/>
                    <a:pt x="145" y="171"/>
                    <a:pt x="145" y="167"/>
                  </a:cubicBezTo>
                  <a:cubicBezTo>
                    <a:pt x="145" y="137"/>
                    <a:pt x="143" y="54"/>
                    <a:pt x="143" y="36"/>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1" name="Freeform 17"/>
            <p:cNvSpPr>
              <a:spLocks/>
            </p:cNvSpPr>
            <p:nvPr/>
          </p:nvSpPr>
          <p:spPr bwMode="auto">
            <a:xfrm>
              <a:off x="3009" y="1622"/>
              <a:ext cx="242" cy="397"/>
            </a:xfrm>
            <a:custGeom>
              <a:avLst/>
              <a:gdLst>
                <a:gd name="T0" fmla="*/ 155 w 205"/>
                <a:gd name="T1" fmla="*/ 0 h 336"/>
                <a:gd name="T2" fmla="*/ 102 w 205"/>
                <a:gd name="T3" fmla="*/ 0 h 336"/>
                <a:gd name="T4" fmla="*/ 49 w 205"/>
                <a:gd name="T5" fmla="*/ 0 h 336"/>
                <a:gd name="T6" fmla="*/ 10 w 205"/>
                <a:gd name="T7" fmla="*/ 21 h 336"/>
                <a:gd name="T8" fmla="*/ 0 w 205"/>
                <a:gd name="T9" fmla="*/ 44 h 336"/>
                <a:gd name="T10" fmla="*/ 2 w 205"/>
                <a:gd name="T11" fmla="*/ 175 h 336"/>
                <a:gd name="T12" fmla="*/ 5 w 205"/>
                <a:gd name="T13" fmla="*/ 186 h 336"/>
                <a:gd name="T14" fmla="*/ 49 w 205"/>
                <a:gd name="T15" fmla="*/ 200 h 336"/>
                <a:gd name="T16" fmla="*/ 65 w 205"/>
                <a:gd name="T17" fmla="*/ 336 h 336"/>
                <a:gd name="T18" fmla="*/ 68 w 205"/>
                <a:gd name="T19" fmla="*/ 336 h 336"/>
                <a:gd name="T20" fmla="*/ 128 w 205"/>
                <a:gd name="T21" fmla="*/ 317 h 336"/>
                <a:gd name="T22" fmla="*/ 141 w 205"/>
                <a:gd name="T23" fmla="*/ 311 h 336"/>
                <a:gd name="T24" fmla="*/ 156 w 205"/>
                <a:gd name="T25" fmla="*/ 200 h 336"/>
                <a:gd name="T26" fmla="*/ 203 w 205"/>
                <a:gd name="T27" fmla="*/ 175 h 336"/>
                <a:gd name="T28" fmla="*/ 205 w 205"/>
                <a:gd name="T29" fmla="*/ 44 h 336"/>
                <a:gd name="T30" fmla="*/ 155 w 205"/>
                <a:gd name="T31"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336">
                  <a:moveTo>
                    <a:pt x="155" y="0"/>
                  </a:moveTo>
                  <a:cubicBezTo>
                    <a:pt x="140" y="0"/>
                    <a:pt x="116" y="0"/>
                    <a:pt x="102" y="0"/>
                  </a:cubicBezTo>
                  <a:cubicBezTo>
                    <a:pt x="102" y="0"/>
                    <a:pt x="65" y="0"/>
                    <a:pt x="49" y="0"/>
                  </a:cubicBezTo>
                  <a:cubicBezTo>
                    <a:pt x="33" y="0"/>
                    <a:pt x="19" y="10"/>
                    <a:pt x="10" y="21"/>
                  </a:cubicBezTo>
                  <a:cubicBezTo>
                    <a:pt x="4" y="29"/>
                    <a:pt x="0" y="37"/>
                    <a:pt x="0" y="44"/>
                  </a:cubicBezTo>
                  <a:cubicBezTo>
                    <a:pt x="0" y="62"/>
                    <a:pt x="2" y="145"/>
                    <a:pt x="2" y="175"/>
                  </a:cubicBezTo>
                  <a:cubicBezTo>
                    <a:pt x="2" y="179"/>
                    <a:pt x="3" y="183"/>
                    <a:pt x="5" y="186"/>
                  </a:cubicBezTo>
                  <a:cubicBezTo>
                    <a:pt x="15" y="203"/>
                    <a:pt x="49" y="200"/>
                    <a:pt x="49" y="200"/>
                  </a:cubicBezTo>
                  <a:cubicBezTo>
                    <a:pt x="49" y="200"/>
                    <a:pt x="58" y="280"/>
                    <a:pt x="65" y="336"/>
                  </a:cubicBezTo>
                  <a:cubicBezTo>
                    <a:pt x="66" y="336"/>
                    <a:pt x="67" y="336"/>
                    <a:pt x="68" y="336"/>
                  </a:cubicBezTo>
                  <a:cubicBezTo>
                    <a:pt x="89" y="332"/>
                    <a:pt x="109" y="326"/>
                    <a:pt x="128" y="317"/>
                  </a:cubicBezTo>
                  <a:cubicBezTo>
                    <a:pt x="132" y="315"/>
                    <a:pt x="136" y="313"/>
                    <a:pt x="141" y="311"/>
                  </a:cubicBezTo>
                  <a:cubicBezTo>
                    <a:pt x="148" y="259"/>
                    <a:pt x="156" y="200"/>
                    <a:pt x="156" y="200"/>
                  </a:cubicBezTo>
                  <a:cubicBezTo>
                    <a:pt x="156" y="200"/>
                    <a:pt x="203" y="205"/>
                    <a:pt x="203" y="175"/>
                  </a:cubicBezTo>
                  <a:cubicBezTo>
                    <a:pt x="203" y="145"/>
                    <a:pt x="205" y="62"/>
                    <a:pt x="205" y="44"/>
                  </a:cubicBezTo>
                  <a:cubicBezTo>
                    <a:pt x="205" y="27"/>
                    <a:pt x="183" y="0"/>
                    <a:pt x="155"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2" name="Freeform 18"/>
            <p:cNvSpPr>
              <a:spLocks/>
            </p:cNvSpPr>
            <p:nvPr/>
          </p:nvSpPr>
          <p:spPr bwMode="auto">
            <a:xfrm>
              <a:off x="2867" y="1515"/>
              <a:ext cx="129" cy="114"/>
            </a:xfrm>
            <a:custGeom>
              <a:avLst/>
              <a:gdLst>
                <a:gd name="T0" fmla="*/ 55 w 109"/>
                <a:gd name="T1" fmla="*/ 0 h 96"/>
                <a:gd name="T2" fmla="*/ 0 w 109"/>
                <a:gd name="T3" fmla="*/ 53 h 96"/>
                <a:gd name="T4" fmla="*/ 22 w 109"/>
                <a:gd name="T5" fmla="*/ 96 h 96"/>
                <a:gd name="T6" fmla="*/ 87 w 109"/>
                <a:gd name="T7" fmla="*/ 96 h 96"/>
                <a:gd name="T8" fmla="*/ 109 w 109"/>
                <a:gd name="T9" fmla="*/ 53 h 96"/>
                <a:gd name="T10" fmla="*/ 55 w 109"/>
                <a:gd name="T11" fmla="*/ 0 h 96"/>
              </a:gdLst>
              <a:ahLst/>
              <a:cxnLst>
                <a:cxn ang="0">
                  <a:pos x="T0" y="T1"/>
                </a:cxn>
                <a:cxn ang="0">
                  <a:pos x="T2" y="T3"/>
                </a:cxn>
                <a:cxn ang="0">
                  <a:pos x="T4" y="T5"/>
                </a:cxn>
                <a:cxn ang="0">
                  <a:pos x="T6" y="T7"/>
                </a:cxn>
                <a:cxn ang="0">
                  <a:pos x="T8" y="T9"/>
                </a:cxn>
                <a:cxn ang="0">
                  <a:pos x="T10" y="T11"/>
                </a:cxn>
              </a:cxnLst>
              <a:rect l="0" t="0" r="r" b="b"/>
              <a:pathLst>
                <a:path w="109" h="96">
                  <a:moveTo>
                    <a:pt x="55" y="0"/>
                  </a:moveTo>
                  <a:cubicBezTo>
                    <a:pt x="25" y="0"/>
                    <a:pt x="0" y="24"/>
                    <a:pt x="0" y="53"/>
                  </a:cubicBezTo>
                  <a:cubicBezTo>
                    <a:pt x="0" y="70"/>
                    <a:pt x="9" y="86"/>
                    <a:pt x="22" y="96"/>
                  </a:cubicBezTo>
                  <a:cubicBezTo>
                    <a:pt x="87" y="96"/>
                    <a:pt x="87" y="96"/>
                    <a:pt x="87" y="96"/>
                  </a:cubicBezTo>
                  <a:cubicBezTo>
                    <a:pt x="100" y="86"/>
                    <a:pt x="109" y="71"/>
                    <a:pt x="109" y="53"/>
                  </a:cubicBezTo>
                  <a:cubicBezTo>
                    <a:pt x="109" y="24"/>
                    <a:pt x="85" y="0"/>
                    <a:pt x="55"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3" name="Freeform 19"/>
            <p:cNvSpPr>
              <a:spLocks/>
            </p:cNvSpPr>
            <p:nvPr/>
          </p:nvSpPr>
          <p:spPr bwMode="auto">
            <a:xfrm>
              <a:off x="3055" y="1479"/>
              <a:ext cx="150" cy="131"/>
            </a:xfrm>
            <a:custGeom>
              <a:avLst/>
              <a:gdLst>
                <a:gd name="T0" fmla="*/ 64 w 127"/>
                <a:gd name="T1" fmla="*/ 0 h 111"/>
                <a:gd name="T2" fmla="*/ 0 w 127"/>
                <a:gd name="T3" fmla="*/ 62 h 111"/>
                <a:gd name="T4" fmla="*/ 25 w 127"/>
                <a:gd name="T5" fmla="*/ 111 h 111"/>
                <a:gd name="T6" fmla="*/ 101 w 127"/>
                <a:gd name="T7" fmla="*/ 111 h 111"/>
                <a:gd name="T8" fmla="*/ 127 w 127"/>
                <a:gd name="T9" fmla="*/ 62 h 111"/>
                <a:gd name="T10" fmla="*/ 64 w 127"/>
                <a:gd name="T11" fmla="*/ 0 h 111"/>
              </a:gdLst>
              <a:ahLst/>
              <a:cxnLst>
                <a:cxn ang="0">
                  <a:pos x="T0" y="T1"/>
                </a:cxn>
                <a:cxn ang="0">
                  <a:pos x="T2" y="T3"/>
                </a:cxn>
                <a:cxn ang="0">
                  <a:pos x="T4" y="T5"/>
                </a:cxn>
                <a:cxn ang="0">
                  <a:pos x="T6" y="T7"/>
                </a:cxn>
                <a:cxn ang="0">
                  <a:pos x="T8" y="T9"/>
                </a:cxn>
                <a:cxn ang="0">
                  <a:pos x="T10" y="T11"/>
                </a:cxn>
              </a:cxnLst>
              <a:rect l="0" t="0" r="r" b="b"/>
              <a:pathLst>
                <a:path w="127" h="111">
                  <a:moveTo>
                    <a:pt x="64" y="0"/>
                  </a:moveTo>
                  <a:cubicBezTo>
                    <a:pt x="28" y="0"/>
                    <a:pt x="0" y="28"/>
                    <a:pt x="0" y="62"/>
                  </a:cubicBezTo>
                  <a:cubicBezTo>
                    <a:pt x="0" y="82"/>
                    <a:pt x="10" y="100"/>
                    <a:pt x="25" y="111"/>
                  </a:cubicBezTo>
                  <a:cubicBezTo>
                    <a:pt x="101" y="111"/>
                    <a:pt x="101" y="111"/>
                    <a:pt x="101" y="111"/>
                  </a:cubicBezTo>
                  <a:cubicBezTo>
                    <a:pt x="117" y="100"/>
                    <a:pt x="127" y="82"/>
                    <a:pt x="127" y="62"/>
                  </a:cubicBezTo>
                  <a:cubicBezTo>
                    <a:pt x="127" y="28"/>
                    <a:pt x="99" y="0"/>
                    <a:pt x="64"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grpSp>
        <p:nvGrpSpPr>
          <p:cNvPr id="24" name="Group 22"/>
          <p:cNvGrpSpPr>
            <a:grpSpLocks noChangeAspect="1"/>
          </p:cNvGrpSpPr>
          <p:nvPr/>
        </p:nvGrpSpPr>
        <p:grpSpPr bwMode="auto">
          <a:xfrm>
            <a:off x="469291" y="2781000"/>
            <a:ext cx="684000" cy="684000"/>
            <a:chOff x="2399" y="2148"/>
            <a:chExt cx="656" cy="656"/>
          </a:xfrm>
        </p:grpSpPr>
        <p:sp>
          <p:nvSpPr>
            <p:cNvPr id="25" name="AutoShape 21"/>
            <p:cNvSpPr>
              <a:spLocks noChangeAspect="1" noChangeArrowheads="1" noTextEdit="1"/>
            </p:cNvSpPr>
            <p:nvPr/>
          </p:nvSpPr>
          <p:spPr bwMode="auto">
            <a:xfrm>
              <a:off x="2399" y="2148"/>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6" name="Oval 23"/>
            <p:cNvSpPr>
              <a:spLocks noChangeArrowheads="1"/>
            </p:cNvSpPr>
            <p:nvPr/>
          </p:nvSpPr>
          <p:spPr bwMode="auto">
            <a:xfrm>
              <a:off x="2399" y="2148"/>
              <a:ext cx="656" cy="65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7" name="Freeform 24"/>
            <p:cNvSpPr>
              <a:spLocks noEditPoints="1"/>
            </p:cNvSpPr>
            <p:nvPr/>
          </p:nvSpPr>
          <p:spPr bwMode="auto">
            <a:xfrm>
              <a:off x="2524" y="2214"/>
              <a:ext cx="363" cy="559"/>
            </a:xfrm>
            <a:custGeom>
              <a:avLst/>
              <a:gdLst>
                <a:gd name="T0" fmla="*/ 172 w 307"/>
                <a:gd name="T1" fmla="*/ 0 h 473"/>
                <a:gd name="T2" fmla="*/ 124 w 307"/>
                <a:gd name="T3" fmla="*/ 268 h 473"/>
                <a:gd name="T4" fmla="*/ 132 w 307"/>
                <a:gd name="T5" fmla="*/ 473 h 473"/>
                <a:gd name="T6" fmla="*/ 212 w 307"/>
                <a:gd name="T7" fmla="*/ 423 h 473"/>
                <a:gd name="T8" fmla="*/ 307 w 307"/>
                <a:gd name="T9" fmla="*/ 443 h 473"/>
                <a:gd name="T10" fmla="*/ 46 w 307"/>
                <a:gd name="T11" fmla="*/ 396 h 473"/>
                <a:gd name="T12" fmla="*/ 46 w 307"/>
                <a:gd name="T13" fmla="*/ 351 h 473"/>
                <a:gd name="T14" fmla="*/ 17 w 307"/>
                <a:gd name="T15" fmla="*/ 335 h 473"/>
                <a:gd name="T16" fmla="*/ 46 w 307"/>
                <a:gd name="T17" fmla="*/ 335 h 473"/>
                <a:gd name="T18" fmla="*/ 58 w 307"/>
                <a:gd name="T19" fmla="*/ 351 h 473"/>
                <a:gd name="T20" fmla="*/ 86 w 307"/>
                <a:gd name="T21" fmla="*/ 335 h 473"/>
                <a:gd name="T22" fmla="*/ 86 w 307"/>
                <a:gd name="T23" fmla="*/ 291 h 473"/>
                <a:gd name="T24" fmla="*/ 98 w 307"/>
                <a:gd name="T25" fmla="*/ 396 h 473"/>
                <a:gd name="T26" fmla="*/ 126 w 307"/>
                <a:gd name="T27" fmla="*/ 396 h 473"/>
                <a:gd name="T28" fmla="*/ 98 w 307"/>
                <a:gd name="T29" fmla="*/ 291 h 473"/>
                <a:gd name="T30" fmla="*/ 169 w 307"/>
                <a:gd name="T31" fmla="*/ 396 h 473"/>
                <a:gd name="T32" fmla="*/ 169 w 307"/>
                <a:gd name="T33" fmla="*/ 351 h 473"/>
                <a:gd name="T34" fmla="*/ 140 w 307"/>
                <a:gd name="T35" fmla="*/ 335 h 473"/>
                <a:gd name="T36" fmla="*/ 169 w 307"/>
                <a:gd name="T37" fmla="*/ 335 h 473"/>
                <a:gd name="T38" fmla="*/ 140 w 307"/>
                <a:gd name="T39" fmla="*/ 231 h 473"/>
                <a:gd name="T40" fmla="*/ 169 w 307"/>
                <a:gd name="T41" fmla="*/ 215 h 473"/>
                <a:gd name="T42" fmla="*/ 169 w 307"/>
                <a:gd name="T43" fmla="*/ 171 h 473"/>
                <a:gd name="T44" fmla="*/ 140 w 307"/>
                <a:gd name="T45" fmla="*/ 155 h 473"/>
                <a:gd name="T46" fmla="*/ 169 w 307"/>
                <a:gd name="T47" fmla="*/ 155 h 473"/>
                <a:gd name="T48" fmla="*/ 181 w 307"/>
                <a:gd name="T49" fmla="*/ 351 h 473"/>
                <a:gd name="T50" fmla="*/ 209 w 307"/>
                <a:gd name="T51" fmla="*/ 335 h 473"/>
                <a:gd name="T52" fmla="*/ 209 w 307"/>
                <a:gd name="T53" fmla="*/ 291 h 473"/>
                <a:gd name="T54" fmla="*/ 181 w 307"/>
                <a:gd name="T55" fmla="*/ 275 h 473"/>
                <a:gd name="T56" fmla="*/ 209 w 307"/>
                <a:gd name="T57" fmla="*/ 275 h 473"/>
                <a:gd name="T58" fmla="*/ 181 w 307"/>
                <a:gd name="T59" fmla="*/ 171 h 473"/>
                <a:gd name="T60" fmla="*/ 209 w 307"/>
                <a:gd name="T61" fmla="*/ 155 h 473"/>
                <a:gd name="T62" fmla="*/ 209 w 307"/>
                <a:gd name="T63" fmla="*/ 111 h 473"/>
                <a:gd name="T64" fmla="*/ 221 w 307"/>
                <a:gd name="T65" fmla="*/ 396 h 473"/>
                <a:gd name="T66" fmla="*/ 250 w 307"/>
                <a:gd name="T67" fmla="*/ 396 h 473"/>
                <a:gd name="T68" fmla="*/ 221 w 307"/>
                <a:gd name="T69" fmla="*/ 291 h 473"/>
                <a:gd name="T70" fmla="*/ 250 w 307"/>
                <a:gd name="T71" fmla="*/ 275 h 473"/>
                <a:gd name="T72" fmla="*/ 250 w 307"/>
                <a:gd name="T73" fmla="*/ 231 h 473"/>
                <a:gd name="T74" fmla="*/ 221 w 307"/>
                <a:gd name="T75" fmla="*/ 215 h 473"/>
                <a:gd name="T76" fmla="*/ 250 w 307"/>
                <a:gd name="T77" fmla="*/ 215 h 473"/>
                <a:gd name="T78" fmla="*/ 221 w 307"/>
                <a:gd name="T79" fmla="*/ 111 h 473"/>
                <a:gd name="T80" fmla="*/ 290 w 307"/>
                <a:gd name="T81" fmla="*/ 396 h 473"/>
                <a:gd name="T82" fmla="*/ 290 w 307"/>
                <a:gd name="T83" fmla="*/ 351 h 473"/>
                <a:gd name="T84" fmla="*/ 261 w 307"/>
                <a:gd name="T85" fmla="*/ 335 h 473"/>
                <a:gd name="T86" fmla="*/ 290 w 307"/>
                <a:gd name="T87" fmla="*/ 335 h 473"/>
                <a:gd name="T88" fmla="*/ 261 w 307"/>
                <a:gd name="T89" fmla="*/ 231 h 473"/>
                <a:gd name="T90" fmla="*/ 290 w 307"/>
                <a:gd name="T91" fmla="*/ 215 h 473"/>
                <a:gd name="T92" fmla="*/ 290 w 307"/>
                <a:gd name="T93" fmla="*/ 171 h 473"/>
                <a:gd name="T94" fmla="*/ 261 w 307"/>
                <a:gd name="T95" fmla="*/ 155 h 473"/>
                <a:gd name="T96" fmla="*/ 290 w 307"/>
                <a:gd name="T97" fmla="*/ 155 h 4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07" h="473">
                  <a:moveTo>
                    <a:pt x="181" y="88"/>
                  </a:moveTo>
                  <a:cubicBezTo>
                    <a:pt x="181" y="0"/>
                    <a:pt x="181" y="0"/>
                    <a:pt x="181" y="0"/>
                  </a:cubicBezTo>
                  <a:cubicBezTo>
                    <a:pt x="172" y="0"/>
                    <a:pt x="172" y="0"/>
                    <a:pt x="172" y="0"/>
                  </a:cubicBezTo>
                  <a:cubicBezTo>
                    <a:pt x="172" y="88"/>
                    <a:pt x="172" y="88"/>
                    <a:pt x="172" y="88"/>
                  </a:cubicBezTo>
                  <a:cubicBezTo>
                    <a:pt x="124" y="88"/>
                    <a:pt x="124" y="88"/>
                    <a:pt x="124" y="88"/>
                  </a:cubicBezTo>
                  <a:cubicBezTo>
                    <a:pt x="124" y="268"/>
                    <a:pt x="124" y="268"/>
                    <a:pt x="124" y="268"/>
                  </a:cubicBezTo>
                  <a:cubicBezTo>
                    <a:pt x="0" y="268"/>
                    <a:pt x="0" y="268"/>
                    <a:pt x="0" y="268"/>
                  </a:cubicBezTo>
                  <a:cubicBezTo>
                    <a:pt x="0" y="415"/>
                    <a:pt x="0" y="415"/>
                    <a:pt x="0" y="415"/>
                  </a:cubicBezTo>
                  <a:cubicBezTo>
                    <a:pt x="38" y="445"/>
                    <a:pt x="82" y="465"/>
                    <a:pt x="132" y="473"/>
                  </a:cubicBezTo>
                  <a:cubicBezTo>
                    <a:pt x="137" y="473"/>
                    <a:pt x="137" y="473"/>
                    <a:pt x="137" y="473"/>
                  </a:cubicBezTo>
                  <a:cubicBezTo>
                    <a:pt x="137" y="423"/>
                    <a:pt x="137" y="423"/>
                    <a:pt x="137" y="423"/>
                  </a:cubicBezTo>
                  <a:cubicBezTo>
                    <a:pt x="212" y="423"/>
                    <a:pt x="212" y="423"/>
                    <a:pt x="212" y="423"/>
                  </a:cubicBezTo>
                  <a:cubicBezTo>
                    <a:pt x="212" y="473"/>
                    <a:pt x="212" y="473"/>
                    <a:pt x="212" y="473"/>
                  </a:cubicBezTo>
                  <a:cubicBezTo>
                    <a:pt x="217" y="473"/>
                    <a:pt x="217" y="473"/>
                    <a:pt x="217" y="473"/>
                  </a:cubicBezTo>
                  <a:cubicBezTo>
                    <a:pt x="249" y="468"/>
                    <a:pt x="279" y="458"/>
                    <a:pt x="307" y="443"/>
                  </a:cubicBezTo>
                  <a:cubicBezTo>
                    <a:pt x="307" y="88"/>
                    <a:pt x="307" y="88"/>
                    <a:pt x="307" y="88"/>
                  </a:cubicBezTo>
                  <a:lnTo>
                    <a:pt x="181" y="88"/>
                  </a:lnTo>
                  <a:close/>
                  <a:moveTo>
                    <a:pt x="46" y="396"/>
                  </a:moveTo>
                  <a:cubicBezTo>
                    <a:pt x="17" y="396"/>
                    <a:pt x="17" y="396"/>
                    <a:pt x="17" y="396"/>
                  </a:cubicBezTo>
                  <a:cubicBezTo>
                    <a:pt x="17" y="351"/>
                    <a:pt x="17" y="351"/>
                    <a:pt x="17" y="351"/>
                  </a:cubicBezTo>
                  <a:cubicBezTo>
                    <a:pt x="46" y="351"/>
                    <a:pt x="46" y="351"/>
                    <a:pt x="46" y="351"/>
                  </a:cubicBezTo>
                  <a:lnTo>
                    <a:pt x="46" y="396"/>
                  </a:lnTo>
                  <a:close/>
                  <a:moveTo>
                    <a:pt x="46" y="335"/>
                  </a:moveTo>
                  <a:cubicBezTo>
                    <a:pt x="17" y="335"/>
                    <a:pt x="17" y="335"/>
                    <a:pt x="17" y="335"/>
                  </a:cubicBezTo>
                  <a:cubicBezTo>
                    <a:pt x="17" y="291"/>
                    <a:pt x="17" y="291"/>
                    <a:pt x="17" y="291"/>
                  </a:cubicBezTo>
                  <a:cubicBezTo>
                    <a:pt x="46" y="291"/>
                    <a:pt x="46" y="291"/>
                    <a:pt x="46" y="291"/>
                  </a:cubicBezTo>
                  <a:lnTo>
                    <a:pt x="46" y="335"/>
                  </a:lnTo>
                  <a:close/>
                  <a:moveTo>
                    <a:pt x="86" y="396"/>
                  </a:moveTo>
                  <a:cubicBezTo>
                    <a:pt x="58" y="396"/>
                    <a:pt x="58" y="396"/>
                    <a:pt x="58" y="396"/>
                  </a:cubicBezTo>
                  <a:cubicBezTo>
                    <a:pt x="58" y="351"/>
                    <a:pt x="58" y="351"/>
                    <a:pt x="58" y="351"/>
                  </a:cubicBezTo>
                  <a:cubicBezTo>
                    <a:pt x="86" y="351"/>
                    <a:pt x="86" y="351"/>
                    <a:pt x="86" y="351"/>
                  </a:cubicBezTo>
                  <a:lnTo>
                    <a:pt x="86" y="396"/>
                  </a:lnTo>
                  <a:close/>
                  <a:moveTo>
                    <a:pt x="86" y="335"/>
                  </a:moveTo>
                  <a:cubicBezTo>
                    <a:pt x="58" y="335"/>
                    <a:pt x="58" y="335"/>
                    <a:pt x="58" y="335"/>
                  </a:cubicBezTo>
                  <a:cubicBezTo>
                    <a:pt x="58" y="291"/>
                    <a:pt x="58" y="291"/>
                    <a:pt x="58" y="291"/>
                  </a:cubicBezTo>
                  <a:cubicBezTo>
                    <a:pt x="86" y="291"/>
                    <a:pt x="86" y="291"/>
                    <a:pt x="86" y="291"/>
                  </a:cubicBezTo>
                  <a:lnTo>
                    <a:pt x="86" y="335"/>
                  </a:lnTo>
                  <a:close/>
                  <a:moveTo>
                    <a:pt x="126" y="396"/>
                  </a:moveTo>
                  <a:cubicBezTo>
                    <a:pt x="98" y="396"/>
                    <a:pt x="98" y="396"/>
                    <a:pt x="98" y="396"/>
                  </a:cubicBezTo>
                  <a:cubicBezTo>
                    <a:pt x="98" y="351"/>
                    <a:pt x="98" y="351"/>
                    <a:pt x="98" y="351"/>
                  </a:cubicBezTo>
                  <a:cubicBezTo>
                    <a:pt x="126" y="351"/>
                    <a:pt x="126" y="351"/>
                    <a:pt x="126" y="351"/>
                  </a:cubicBezTo>
                  <a:lnTo>
                    <a:pt x="126" y="396"/>
                  </a:lnTo>
                  <a:close/>
                  <a:moveTo>
                    <a:pt x="126" y="335"/>
                  </a:moveTo>
                  <a:cubicBezTo>
                    <a:pt x="98" y="335"/>
                    <a:pt x="98" y="335"/>
                    <a:pt x="98" y="335"/>
                  </a:cubicBezTo>
                  <a:cubicBezTo>
                    <a:pt x="98" y="291"/>
                    <a:pt x="98" y="291"/>
                    <a:pt x="98" y="291"/>
                  </a:cubicBezTo>
                  <a:cubicBezTo>
                    <a:pt x="126" y="291"/>
                    <a:pt x="126" y="291"/>
                    <a:pt x="126" y="291"/>
                  </a:cubicBezTo>
                  <a:lnTo>
                    <a:pt x="126" y="335"/>
                  </a:lnTo>
                  <a:close/>
                  <a:moveTo>
                    <a:pt x="169" y="396"/>
                  </a:moveTo>
                  <a:cubicBezTo>
                    <a:pt x="140" y="396"/>
                    <a:pt x="140" y="396"/>
                    <a:pt x="140" y="396"/>
                  </a:cubicBezTo>
                  <a:cubicBezTo>
                    <a:pt x="140" y="351"/>
                    <a:pt x="140" y="351"/>
                    <a:pt x="140" y="351"/>
                  </a:cubicBezTo>
                  <a:cubicBezTo>
                    <a:pt x="169" y="351"/>
                    <a:pt x="169" y="351"/>
                    <a:pt x="169" y="351"/>
                  </a:cubicBezTo>
                  <a:lnTo>
                    <a:pt x="169" y="396"/>
                  </a:lnTo>
                  <a:close/>
                  <a:moveTo>
                    <a:pt x="169" y="335"/>
                  </a:moveTo>
                  <a:cubicBezTo>
                    <a:pt x="140" y="335"/>
                    <a:pt x="140" y="335"/>
                    <a:pt x="140" y="335"/>
                  </a:cubicBezTo>
                  <a:cubicBezTo>
                    <a:pt x="140" y="291"/>
                    <a:pt x="140" y="291"/>
                    <a:pt x="140" y="291"/>
                  </a:cubicBezTo>
                  <a:cubicBezTo>
                    <a:pt x="169" y="291"/>
                    <a:pt x="169" y="291"/>
                    <a:pt x="169" y="291"/>
                  </a:cubicBezTo>
                  <a:lnTo>
                    <a:pt x="169" y="335"/>
                  </a:lnTo>
                  <a:close/>
                  <a:moveTo>
                    <a:pt x="169" y="275"/>
                  </a:moveTo>
                  <a:cubicBezTo>
                    <a:pt x="140" y="275"/>
                    <a:pt x="140" y="275"/>
                    <a:pt x="140" y="275"/>
                  </a:cubicBezTo>
                  <a:cubicBezTo>
                    <a:pt x="140" y="231"/>
                    <a:pt x="140" y="231"/>
                    <a:pt x="140" y="231"/>
                  </a:cubicBezTo>
                  <a:cubicBezTo>
                    <a:pt x="169" y="231"/>
                    <a:pt x="169" y="231"/>
                    <a:pt x="169" y="231"/>
                  </a:cubicBezTo>
                  <a:lnTo>
                    <a:pt x="169" y="275"/>
                  </a:lnTo>
                  <a:close/>
                  <a:moveTo>
                    <a:pt x="169" y="215"/>
                  </a:moveTo>
                  <a:cubicBezTo>
                    <a:pt x="140" y="215"/>
                    <a:pt x="140" y="215"/>
                    <a:pt x="140" y="215"/>
                  </a:cubicBezTo>
                  <a:cubicBezTo>
                    <a:pt x="140" y="171"/>
                    <a:pt x="140" y="171"/>
                    <a:pt x="140" y="171"/>
                  </a:cubicBezTo>
                  <a:cubicBezTo>
                    <a:pt x="169" y="171"/>
                    <a:pt x="169" y="171"/>
                    <a:pt x="169" y="171"/>
                  </a:cubicBezTo>
                  <a:lnTo>
                    <a:pt x="169" y="215"/>
                  </a:lnTo>
                  <a:close/>
                  <a:moveTo>
                    <a:pt x="169" y="155"/>
                  </a:moveTo>
                  <a:cubicBezTo>
                    <a:pt x="140" y="155"/>
                    <a:pt x="140" y="155"/>
                    <a:pt x="140" y="155"/>
                  </a:cubicBezTo>
                  <a:cubicBezTo>
                    <a:pt x="140" y="111"/>
                    <a:pt x="140" y="111"/>
                    <a:pt x="140" y="111"/>
                  </a:cubicBezTo>
                  <a:cubicBezTo>
                    <a:pt x="169" y="111"/>
                    <a:pt x="169" y="111"/>
                    <a:pt x="169" y="111"/>
                  </a:cubicBezTo>
                  <a:lnTo>
                    <a:pt x="169" y="155"/>
                  </a:lnTo>
                  <a:close/>
                  <a:moveTo>
                    <a:pt x="209" y="396"/>
                  </a:moveTo>
                  <a:cubicBezTo>
                    <a:pt x="181" y="396"/>
                    <a:pt x="181" y="396"/>
                    <a:pt x="181" y="396"/>
                  </a:cubicBezTo>
                  <a:cubicBezTo>
                    <a:pt x="181" y="351"/>
                    <a:pt x="181" y="351"/>
                    <a:pt x="181" y="351"/>
                  </a:cubicBezTo>
                  <a:cubicBezTo>
                    <a:pt x="209" y="351"/>
                    <a:pt x="209" y="351"/>
                    <a:pt x="209" y="351"/>
                  </a:cubicBezTo>
                  <a:lnTo>
                    <a:pt x="209" y="396"/>
                  </a:lnTo>
                  <a:close/>
                  <a:moveTo>
                    <a:pt x="209" y="335"/>
                  </a:moveTo>
                  <a:cubicBezTo>
                    <a:pt x="181" y="335"/>
                    <a:pt x="181" y="335"/>
                    <a:pt x="181" y="335"/>
                  </a:cubicBezTo>
                  <a:cubicBezTo>
                    <a:pt x="181" y="291"/>
                    <a:pt x="181" y="291"/>
                    <a:pt x="181" y="291"/>
                  </a:cubicBezTo>
                  <a:cubicBezTo>
                    <a:pt x="209" y="291"/>
                    <a:pt x="209" y="291"/>
                    <a:pt x="209" y="291"/>
                  </a:cubicBezTo>
                  <a:lnTo>
                    <a:pt x="209" y="335"/>
                  </a:lnTo>
                  <a:close/>
                  <a:moveTo>
                    <a:pt x="209" y="275"/>
                  </a:moveTo>
                  <a:cubicBezTo>
                    <a:pt x="181" y="275"/>
                    <a:pt x="181" y="275"/>
                    <a:pt x="181" y="275"/>
                  </a:cubicBezTo>
                  <a:cubicBezTo>
                    <a:pt x="181" y="231"/>
                    <a:pt x="181" y="231"/>
                    <a:pt x="181" y="231"/>
                  </a:cubicBezTo>
                  <a:cubicBezTo>
                    <a:pt x="209" y="231"/>
                    <a:pt x="209" y="231"/>
                    <a:pt x="209" y="231"/>
                  </a:cubicBezTo>
                  <a:lnTo>
                    <a:pt x="209" y="275"/>
                  </a:lnTo>
                  <a:close/>
                  <a:moveTo>
                    <a:pt x="209" y="215"/>
                  </a:moveTo>
                  <a:cubicBezTo>
                    <a:pt x="181" y="215"/>
                    <a:pt x="181" y="215"/>
                    <a:pt x="181" y="215"/>
                  </a:cubicBezTo>
                  <a:cubicBezTo>
                    <a:pt x="181" y="171"/>
                    <a:pt x="181" y="171"/>
                    <a:pt x="181" y="171"/>
                  </a:cubicBezTo>
                  <a:cubicBezTo>
                    <a:pt x="209" y="171"/>
                    <a:pt x="209" y="171"/>
                    <a:pt x="209" y="171"/>
                  </a:cubicBezTo>
                  <a:lnTo>
                    <a:pt x="209" y="215"/>
                  </a:lnTo>
                  <a:close/>
                  <a:moveTo>
                    <a:pt x="209" y="155"/>
                  </a:moveTo>
                  <a:cubicBezTo>
                    <a:pt x="181" y="155"/>
                    <a:pt x="181" y="155"/>
                    <a:pt x="181" y="155"/>
                  </a:cubicBezTo>
                  <a:cubicBezTo>
                    <a:pt x="181" y="111"/>
                    <a:pt x="181" y="111"/>
                    <a:pt x="181" y="111"/>
                  </a:cubicBezTo>
                  <a:cubicBezTo>
                    <a:pt x="209" y="111"/>
                    <a:pt x="209" y="111"/>
                    <a:pt x="209" y="111"/>
                  </a:cubicBezTo>
                  <a:lnTo>
                    <a:pt x="209" y="155"/>
                  </a:lnTo>
                  <a:close/>
                  <a:moveTo>
                    <a:pt x="250" y="396"/>
                  </a:moveTo>
                  <a:cubicBezTo>
                    <a:pt x="221" y="396"/>
                    <a:pt x="221" y="396"/>
                    <a:pt x="221" y="396"/>
                  </a:cubicBezTo>
                  <a:cubicBezTo>
                    <a:pt x="221" y="351"/>
                    <a:pt x="221" y="351"/>
                    <a:pt x="221" y="351"/>
                  </a:cubicBezTo>
                  <a:cubicBezTo>
                    <a:pt x="250" y="351"/>
                    <a:pt x="250" y="351"/>
                    <a:pt x="250" y="351"/>
                  </a:cubicBezTo>
                  <a:lnTo>
                    <a:pt x="250" y="396"/>
                  </a:lnTo>
                  <a:close/>
                  <a:moveTo>
                    <a:pt x="250" y="335"/>
                  </a:moveTo>
                  <a:cubicBezTo>
                    <a:pt x="221" y="335"/>
                    <a:pt x="221" y="335"/>
                    <a:pt x="221" y="335"/>
                  </a:cubicBezTo>
                  <a:cubicBezTo>
                    <a:pt x="221" y="291"/>
                    <a:pt x="221" y="291"/>
                    <a:pt x="221" y="291"/>
                  </a:cubicBezTo>
                  <a:cubicBezTo>
                    <a:pt x="250" y="291"/>
                    <a:pt x="250" y="291"/>
                    <a:pt x="250" y="291"/>
                  </a:cubicBezTo>
                  <a:lnTo>
                    <a:pt x="250" y="335"/>
                  </a:lnTo>
                  <a:close/>
                  <a:moveTo>
                    <a:pt x="250" y="275"/>
                  </a:moveTo>
                  <a:cubicBezTo>
                    <a:pt x="221" y="275"/>
                    <a:pt x="221" y="275"/>
                    <a:pt x="221" y="275"/>
                  </a:cubicBezTo>
                  <a:cubicBezTo>
                    <a:pt x="221" y="231"/>
                    <a:pt x="221" y="231"/>
                    <a:pt x="221" y="231"/>
                  </a:cubicBezTo>
                  <a:cubicBezTo>
                    <a:pt x="250" y="231"/>
                    <a:pt x="250" y="231"/>
                    <a:pt x="250" y="231"/>
                  </a:cubicBezTo>
                  <a:lnTo>
                    <a:pt x="250" y="275"/>
                  </a:lnTo>
                  <a:close/>
                  <a:moveTo>
                    <a:pt x="250" y="215"/>
                  </a:moveTo>
                  <a:cubicBezTo>
                    <a:pt x="221" y="215"/>
                    <a:pt x="221" y="215"/>
                    <a:pt x="221" y="215"/>
                  </a:cubicBezTo>
                  <a:cubicBezTo>
                    <a:pt x="221" y="171"/>
                    <a:pt x="221" y="171"/>
                    <a:pt x="221" y="171"/>
                  </a:cubicBezTo>
                  <a:cubicBezTo>
                    <a:pt x="250" y="171"/>
                    <a:pt x="250" y="171"/>
                    <a:pt x="250" y="171"/>
                  </a:cubicBezTo>
                  <a:lnTo>
                    <a:pt x="250" y="215"/>
                  </a:lnTo>
                  <a:close/>
                  <a:moveTo>
                    <a:pt x="250" y="155"/>
                  </a:moveTo>
                  <a:cubicBezTo>
                    <a:pt x="221" y="155"/>
                    <a:pt x="221" y="155"/>
                    <a:pt x="221" y="155"/>
                  </a:cubicBezTo>
                  <a:cubicBezTo>
                    <a:pt x="221" y="111"/>
                    <a:pt x="221" y="111"/>
                    <a:pt x="221" y="111"/>
                  </a:cubicBezTo>
                  <a:cubicBezTo>
                    <a:pt x="250" y="111"/>
                    <a:pt x="250" y="111"/>
                    <a:pt x="250" y="111"/>
                  </a:cubicBezTo>
                  <a:lnTo>
                    <a:pt x="250" y="155"/>
                  </a:lnTo>
                  <a:close/>
                  <a:moveTo>
                    <a:pt x="290" y="396"/>
                  </a:moveTo>
                  <a:cubicBezTo>
                    <a:pt x="261" y="396"/>
                    <a:pt x="261" y="396"/>
                    <a:pt x="261" y="396"/>
                  </a:cubicBezTo>
                  <a:cubicBezTo>
                    <a:pt x="261" y="351"/>
                    <a:pt x="261" y="351"/>
                    <a:pt x="261" y="351"/>
                  </a:cubicBezTo>
                  <a:cubicBezTo>
                    <a:pt x="290" y="351"/>
                    <a:pt x="290" y="351"/>
                    <a:pt x="290" y="351"/>
                  </a:cubicBezTo>
                  <a:lnTo>
                    <a:pt x="290" y="396"/>
                  </a:lnTo>
                  <a:close/>
                  <a:moveTo>
                    <a:pt x="290" y="335"/>
                  </a:moveTo>
                  <a:cubicBezTo>
                    <a:pt x="261" y="335"/>
                    <a:pt x="261" y="335"/>
                    <a:pt x="261" y="335"/>
                  </a:cubicBezTo>
                  <a:cubicBezTo>
                    <a:pt x="261" y="291"/>
                    <a:pt x="261" y="291"/>
                    <a:pt x="261" y="291"/>
                  </a:cubicBezTo>
                  <a:cubicBezTo>
                    <a:pt x="290" y="291"/>
                    <a:pt x="290" y="291"/>
                    <a:pt x="290" y="291"/>
                  </a:cubicBezTo>
                  <a:lnTo>
                    <a:pt x="290" y="335"/>
                  </a:lnTo>
                  <a:close/>
                  <a:moveTo>
                    <a:pt x="290" y="275"/>
                  </a:moveTo>
                  <a:cubicBezTo>
                    <a:pt x="261" y="275"/>
                    <a:pt x="261" y="275"/>
                    <a:pt x="261" y="275"/>
                  </a:cubicBezTo>
                  <a:cubicBezTo>
                    <a:pt x="261" y="231"/>
                    <a:pt x="261" y="231"/>
                    <a:pt x="261" y="231"/>
                  </a:cubicBezTo>
                  <a:cubicBezTo>
                    <a:pt x="290" y="231"/>
                    <a:pt x="290" y="231"/>
                    <a:pt x="290" y="231"/>
                  </a:cubicBezTo>
                  <a:lnTo>
                    <a:pt x="290" y="275"/>
                  </a:lnTo>
                  <a:close/>
                  <a:moveTo>
                    <a:pt x="290" y="215"/>
                  </a:moveTo>
                  <a:cubicBezTo>
                    <a:pt x="261" y="215"/>
                    <a:pt x="261" y="215"/>
                    <a:pt x="261" y="215"/>
                  </a:cubicBezTo>
                  <a:cubicBezTo>
                    <a:pt x="261" y="171"/>
                    <a:pt x="261" y="171"/>
                    <a:pt x="261" y="171"/>
                  </a:cubicBezTo>
                  <a:cubicBezTo>
                    <a:pt x="290" y="171"/>
                    <a:pt x="290" y="171"/>
                    <a:pt x="290" y="171"/>
                  </a:cubicBezTo>
                  <a:lnTo>
                    <a:pt x="290" y="215"/>
                  </a:lnTo>
                  <a:close/>
                  <a:moveTo>
                    <a:pt x="290" y="155"/>
                  </a:moveTo>
                  <a:cubicBezTo>
                    <a:pt x="261" y="155"/>
                    <a:pt x="261" y="155"/>
                    <a:pt x="261" y="155"/>
                  </a:cubicBezTo>
                  <a:cubicBezTo>
                    <a:pt x="261" y="111"/>
                    <a:pt x="261" y="111"/>
                    <a:pt x="261" y="111"/>
                  </a:cubicBezTo>
                  <a:cubicBezTo>
                    <a:pt x="290" y="111"/>
                    <a:pt x="290" y="111"/>
                    <a:pt x="290" y="111"/>
                  </a:cubicBezTo>
                  <a:lnTo>
                    <a:pt x="290" y="155"/>
                  </a:ln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28" name="Freeform 25"/>
            <p:cNvSpPr>
              <a:spLocks/>
            </p:cNvSpPr>
            <p:nvPr/>
          </p:nvSpPr>
          <p:spPr bwMode="auto">
            <a:xfrm>
              <a:off x="2784" y="2244"/>
              <a:ext cx="64" cy="67"/>
            </a:xfrm>
            <a:custGeom>
              <a:avLst/>
              <a:gdLst>
                <a:gd name="T0" fmla="*/ 36 w 54"/>
                <a:gd name="T1" fmla="*/ 55 h 57"/>
                <a:gd name="T2" fmla="*/ 54 w 54"/>
                <a:gd name="T3" fmla="*/ 46 h 57"/>
                <a:gd name="T4" fmla="*/ 38 w 54"/>
                <a:gd name="T5" fmla="*/ 28 h 57"/>
                <a:gd name="T6" fmla="*/ 46 w 54"/>
                <a:gd name="T7" fmla="*/ 12 h 57"/>
                <a:gd name="T8" fmla="*/ 29 w 54"/>
                <a:gd name="T9" fmla="*/ 18 h 57"/>
                <a:gd name="T10" fmla="*/ 13 w 54"/>
                <a:gd name="T11" fmla="*/ 0 h 57"/>
                <a:gd name="T12" fmla="*/ 1 w 54"/>
                <a:gd name="T13" fmla="*/ 28 h 57"/>
                <a:gd name="T14" fmla="*/ 36 w 54"/>
                <a:gd name="T15" fmla="*/ 55 h 5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7">
                  <a:moveTo>
                    <a:pt x="36" y="55"/>
                  </a:moveTo>
                  <a:cubicBezTo>
                    <a:pt x="43" y="54"/>
                    <a:pt x="50" y="51"/>
                    <a:pt x="54" y="46"/>
                  </a:cubicBezTo>
                  <a:cubicBezTo>
                    <a:pt x="38" y="28"/>
                    <a:pt x="38" y="28"/>
                    <a:pt x="38" y="28"/>
                  </a:cubicBezTo>
                  <a:cubicBezTo>
                    <a:pt x="46" y="12"/>
                    <a:pt x="46" y="12"/>
                    <a:pt x="46" y="12"/>
                  </a:cubicBezTo>
                  <a:cubicBezTo>
                    <a:pt x="29" y="18"/>
                    <a:pt x="29" y="18"/>
                    <a:pt x="29" y="18"/>
                  </a:cubicBezTo>
                  <a:cubicBezTo>
                    <a:pt x="13" y="0"/>
                    <a:pt x="13" y="0"/>
                    <a:pt x="13" y="0"/>
                  </a:cubicBezTo>
                  <a:cubicBezTo>
                    <a:pt x="4" y="6"/>
                    <a:pt x="0" y="17"/>
                    <a:pt x="1" y="28"/>
                  </a:cubicBezTo>
                  <a:cubicBezTo>
                    <a:pt x="3" y="45"/>
                    <a:pt x="19" y="57"/>
                    <a:pt x="36" y="55"/>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grpSp>
        <p:nvGrpSpPr>
          <p:cNvPr id="29" name="Group 28"/>
          <p:cNvGrpSpPr>
            <a:grpSpLocks noChangeAspect="1"/>
          </p:cNvGrpSpPr>
          <p:nvPr/>
        </p:nvGrpSpPr>
        <p:grpSpPr bwMode="auto">
          <a:xfrm>
            <a:off x="8674966" y="4447086"/>
            <a:ext cx="648000" cy="648000"/>
            <a:chOff x="3512" y="1832"/>
            <a:chExt cx="656" cy="656"/>
          </a:xfrm>
        </p:grpSpPr>
        <p:sp>
          <p:nvSpPr>
            <p:cNvPr id="30" name="AutoShape 27"/>
            <p:cNvSpPr>
              <a:spLocks noChangeAspect="1" noChangeArrowheads="1" noTextEdit="1"/>
            </p:cNvSpPr>
            <p:nvPr/>
          </p:nvSpPr>
          <p:spPr bwMode="auto">
            <a:xfrm>
              <a:off x="3512" y="1832"/>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31" name="Oval 29"/>
            <p:cNvSpPr>
              <a:spLocks noChangeArrowheads="1"/>
            </p:cNvSpPr>
            <p:nvPr/>
          </p:nvSpPr>
          <p:spPr bwMode="auto">
            <a:xfrm>
              <a:off x="3512" y="1832"/>
              <a:ext cx="656" cy="65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32" name="Freeform 30"/>
            <p:cNvSpPr>
              <a:spLocks/>
            </p:cNvSpPr>
            <p:nvPr/>
          </p:nvSpPr>
          <p:spPr bwMode="auto">
            <a:xfrm>
              <a:off x="3653" y="1983"/>
              <a:ext cx="294" cy="354"/>
            </a:xfrm>
            <a:custGeom>
              <a:avLst/>
              <a:gdLst>
                <a:gd name="T0" fmla="*/ 249 w 249"/>
                <a:gd name="T1" fmla="*/ 11 h 299"/>
                <a:gd name="T2" fmla="*/ 238 w 249"/>
                <a:gd name="T3" fmla="*/ 54 h 299"/>
                <a:gd name="T4" fmla="*/ 189 w 249"/>
                <a:gd name="T5" fmla="*/ 44 h 299"/>
                <a:gd name="T6" fmla="*/ 136 w 249"/>
                <a:gd name="T7" fmla="*/ 61 h 299"/>
                <a:gd name="T8" fmla="*/ 105 w 249"/>
                <a:gd name="T9" fmla="*/ 108 h 299"/>
                <a:gd name="T10" fmla="*/ 226 w 249"/>
                <a:gd name="T11" fmla="*/ 108 h 299"/>
                <a:gd name="T12" fmla="*/ 220 w 249"/>
                <a:gd name="T13" fmla="*/ 133 h 299"/>
                <a:gd name="T14" fmla="*/ 98 w 249"/>
                <a:gd name="T15" fmla="*/ 133 h 299"/>
                <a:gd name="T16" fmla="*/ 98 w 249"/>
                <a:gd name="T17" fmla="*/ 166 h 299"/>
                <a:gd name="T18" fmla="*/ 212 w 249"/>
                <a:gd name="T19" fmla="*/ 166 h 299"/>
                <a:gd name="T20" fmla="*/ 207 w 249"/>
                <a:gd name="T21" fmla="*/ 191 h 299"/>
                <a:gd name="T22" fmla="*/ 105 w 249"/>
                <a:gd name="T23" fmla="*/ 191 h 299"/>
                <a:gd name="T24" fmla="*/ 136 w 249"/>
                <a:gd name="T25" fmla="*/ 237 h 299"/>
                <a:gd name="T26" fmla="*/ 189 w 249"/>
                <a:gd name="T27" fmla="*/ 254 h 299"/>
                <a:gd name="T28" fmla="*/ 238 w 249"/>
                <a:gd name="T29" fmla="*/ 244 h 299"/>
                <a:gd name="T30" fmla="*/ 241 w 249"/>
                <a:gd name="T31" fmla="*/ 291 h 299"/>
                <a:gd name="T32" fmla="*/ 181 w 249"/>
                <a:gd name="T33" fmla="*/ 299 h 299"/>
                <a:gd name="T34" fmla="*/ 91 w 249"/>
                <a:gd name="T35" fmla="*/ 271 h 299"/>
                <a:gd name="T36" fmla="*/ 41 w 249"/>
                <a:gd name="T37" fmla="*/ 191 h 299"/>
                <a:gd name="T38" fmla="*/ 0 w 249"/>
                <a:gd name="T39" fmla="*/ 191 h 299"/>
                <a:gd name="T40" fmla="*/ 6 w 249"/>
                <a:gd name="T41" fmla="*/ 166 h 299"/>
                <a:gd name="T42" fmla="*/ 38 w 249"/>
                <a:gd name="T43" fmla="*/ 166 h 299"/>
                <a:gd name="T44" fmla="*/ 38 w 249"/>
                <a:gd name="T45" fmla="*/ 133 h 299"/>
                <a:gd name="T46" fmla="*/ 0 w 249"/>
                <a:gd name="T47" fmla="*/ 133 h 299"/>
                <a:gd name="T48" fmla="*/ 6 w 249"/>
                <a:gd name="T49" fmla="*/ 108 h 299"/>
                <a:gd name="T50" fmla="*/ 42 w 249"/>
                <a:gd name="T51" fmla="*/ 108 h 299"/>
                <a:gd name="T52" fmla="*/ 91 w 249"/>
                <a:gd name="T53" fmla="*/ 29 h 299"/>
                <a:gd name="T54" fmla="*/ 180 w 249"/>
                <a:gd name="T55" fmla="*/ 0 h 299"/>
                <a:gd name="T56" fmla="*/ 249 w 249"/>
                <a:gd name="T57" fmla="*/ 1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9" h="299">
                  <a:moveTo>
                    <a:pt x="249" y="11"/>
                  </a:moveTo>
                  <a:cubicBezTo>
                    <a:pt x="238" y="54"/>
                    <a:pt x="238" y="54"/>
                    <a:pt x="238" y="54"/>
                  </a:cubicBezTo>
                  <a:cubicBezTo>
                    <a:pt x="225" y="48"/>
                    <a:pt x="209" y="44"/>
                    <a:pt x="189" y="44"/>
                  </a:cubicBezTo>
                  <a:cubicBezTo>
                    <a:pt x="168" y="44"/>
                    <a:pt x="151" y="50"/>
                    <a:pt x="136" y="61"/>
                  </a:cubicBezTo>
                  <a:cubicBezTo>
                    <a:pt x="121" y="73"/>
                    <a:pt x="111" y="88"/>
                    <a:pt x="105" y="108"/>
                  </a:cubicBezTo>
                  <a:cubicBezTo>
                    <a:pt x="226" y="108"/>
                    <a:pt x="226" y="108"/>
                    <a:pt x="226" y="108"/>
                  </a:cubicBezTo>
                  <a:cubicBezTo>
                    <a:pt x="220" y="133"/>
                    <a:pt x="220" y="133"/>
                    <a:pt x="220" y="133"/>
                  </a:cubicBezTo>
                  <a:cubicBezTo>
                    <a:pt x="98" y="133"/>
                    <a:pt x="98" y="133"/>
                    <a:pt x="98" y="133"/>
                  </a:cubicBezTo>
                  <a:cubicBezTo>
                    <a:pt x="97" y="144"/>
                    <a:pt x="97" y="155"/>
                    <a:pt x="98" y="166"/>
                  </a:cubicBezTo>
                  <a:cubicBezTo>
                    <a:pt x="212" y="166"/>
                    <a:pt x="212" y="166"/>
                    <a:pt x="212" y="166"/>
                  </a:cubicBezTo>
                  <a:cubicBezTo>
                    <a:pt x="207" y="191"/>
                    <a:pt x="207" y="191"/>
                    <a:pt x="207" y="191"/>
                  </a:cubicBezTo>
                  <a:cubicBezTo>
                    <a:pt x="105" y="191"/>
                    <a:pt x="105" y="191"/>
                    <a:pt x="105" y="191"/>
                  </a:cubicBezTo>
                  <a:cubicBezTo>
                    <a:pt x="111" y="210"/>
                    <a:pt x="121" y="226"/>
                    <a:pt x="136" y="237"/>
                  </a:cubicBezTo>
                  <a:cubicBezTo>
                    <a:pt x="151" y="248"/>
                    <a:pt x="168" y="254"/>
                    <a:pt x="189" y="254"/>
                  </a:cubicBezTo>
                  <a:cubicBezTo>
                    <a:pt x="208" y="254"/>
                    <a:pt x="224" y="250"/>
                    <a:pt x="238" y="244"/>
                  </a:cubicBezTo>
                  <a:cubicBezTo>
                    <a:pt x="241" y="291"/>
                    <a:pt x="241" y="291"/>
                    <a:pt x="241" y="291"/>
                  </a:cubicBezTo>
                  <a:cubicBezTo>
                    <a:pt x="225" y="296"/>
                    <a:pt x="205" y="299"/>
                    <a:pt x="181" y="299"/>
                  </a:cubicBezTo>
                  <a:cubicBezTo>
                    <a:pt x="145" y="299"/>
                    <a:pt x="115" y="290"/>
                    <a:pt x="91" y="271"/>
                  </a:cubicBezTo>
                  <a:cubicBezTo>
                    <a:pt x="65" y="252"/>
                    <a:pt x="49" y="225"/>
                    <a:pt x="41" y="191"/>
                  </a:cubicBezTo>
                  <a:cubicBezTo>
                    <a:pt x="0" y="191"/>
                    <a:pt x="0" y="191"/>
                    <a:pt x="0" y="191"/>
                  </a:cubicBezTo>
                  <a:cubicBezTo>
                    <a:pt x="6" y="166"/>
                    <a:pt x="6" y="166"/>
                    <a:pt x="6" y="166"/>
                  </a:cubicBezTo>
                  <a:cubicBezTo>
                    <a:pt x="38" y="166"/>
                    <a:pt x="38" y="166"/>
                    <a:pt x="38" y="166"/>
                  </a:cubicBezTo>
                  <a:cubicBezTo>
                    <a:pt x="37" y="155"/>
                    <a:pt x="37" y="144"/>
                    <a:pt x="38" y="133"/>
                  </a:cubicBezTo>
                  <a:cubicBezTo>
                    <a:pt x="0" y="133"/>
                    <a:pt x="0" y="133"/>
                    <a:pt x="0" y="133"/>
                  </a:cubicBezTo>
                  <a:cubicBezTo>
                    <a:pt x="6" y="108"/>
                    <a:pt x="6" y="108"/>
                    <a:pt x="6" y="108"/>
                  </a:cubicBezTo>
                  <a:cubicBezTo>
                    <a:pt x="42" y="108"/>
                    <a:pt x="42" y="108"/>
                    <a:pt x="42" y="108"/>
                  </a:cubicBezTo>
                  <a:cubicBezTo>
                    <a:pt x="49" y="75"/>
                    <a:pt x="66" y="49"/>
                    <a:pt x="91" y="29"/>
                  </a:cubicBezTo>
                  <a:cubicBezTo>
                    <a:pt x="116" y="10"/>
                    <a:pt x="146" y="0"/>
                    <a:pt x="180" y="0"/>
                  </a:cubicBezTo>
                  <a:cubicBezTo>
                    <a:pt x="205" y="0"/>
                    <a:pt x="228" y="4"/>
                    <a:pt x="249" y="11"/>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sp>
        <p:nvSpPr>
          <p:cNvPr id="33" name="Rechteck 32"/>
          <p:cNvSpPr/>
          <p:nvPr/>
        </p:nvSpPr>
        <p:spPr>
          <a:xfrm>
            <a:off x="1323205" y="1631122"/>
            <a:ext cx="1637370" cy="646331"/>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1" i="0" u="none" strike="noStrike" kern="1200" cap="none" spc="0" normalizeH="0" baseline="0" noProof="0" dirty="0" smtClean="0">
                <a:ln>
                  <a:noFill/>
                </a:ln>
                <a:solidFill>
                  <a:srgbClr val="54B49B"/>
                </a:solidFill>
                <a:effectLst/>
                <a:uLnTx/>
                <a:uFillTx/>
                <a:latin typeface="Frutiger LT Com 75 Black" panose="020B0A03040504030204" pitchFamily="34" charset="0"/>
              </a:rPr>
              <a:t>24</a:t>
            </a: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a:t>
            </a:r>
            <a:r>
              <a:rPr kumimoji="0" lang="en-GB" sz="2000" b="1" i="0" u="none" strike="noStrike" kern="1200" cap="none" spc="0" normalizeH="0" baseline="0" noProof="0" dirty="0" smtClean="0">
                <a:ln>
                  <a:noFill/>
                </a:ln>
                <a:solidFill>
                  <a:srgbClr val="54B49B"/>
                </a:solidFill>
                <a:effectLst/>
                <a:uLnTx/>
                <a:uFillTx/>
                <a:latin typeface="Frutiger LT Com 75 Black" panose="020B0A03040504030204" pitchFamily="34" charset="0"/>
              </a:rPr>
              <a:t>500</a:t>
            </a:r>
            <a:r>
              <a:rPr kumimoji="0" lang="en-GB" sz="28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 </a:t>
            </a:r>
            <a:r>
              <a:rPr lang="en-GB" sz="1400" dirty="0" smtClean="0">
                <a:solidFill>
                  <a:srgbClr val="000000"/>
                </a:solidFill>
                <a:latin typeface="Frutiger LT Com 55 Roman"/>
              </a:rPr>
              <a:t>Employees</a:t>
            </a:r>
            <a:endParaRPr kumimoji="0" lang="en-GB" sz="1400" b="0" i="0" u="none" strike="noStrike" kern="1200" cap="none" spc="0" normalizeH="0" baseline="0" noProof="0" dirty="0">
              <a:ln>
                <a:noFill/>
              </a:ln>
              <a:solidFill>
                <a:srgbClr val="000000"/>
              </a:solidFill>
              <a:effectLst/>
              <a:uLnTx/>
              <a:uFillTx/>
              <a:latin typeface="Frutiger LT Com 55 Roman"/>
            </a:endParaRPr>
          </a:p>
        </p:txBody>
      </p:sp>
      <p:pic>
        <p:nvPicPr>
          <p:cNvPr id="34" name="Grafik 33"/>
          <p:cNvPicPr>
            <a:picLocks noChangeAspect="1"/>
          </p:cNvPicPr>
          <p:nvPr/>
        </p:nvPicPr>
        <p:blipFill rotWithShape="1">
          <a:blip r:embed="rId2" cstate="print">
            <a:extLst>
              <a:ext uri="{28A0092B-C50C-407E-A947-70E740481C1C}">
                <a14:useLocalDpi xmlns:a14="http://schemas.microsoft.com/office/drawing/2010/main" val="0"/>
              </a:ext>
            </a:extLst>
          </a:blip>
          <a:srcRect t="15843"/>
          <a:stretch/>
        </p:blipFill>
        <p:spPr>
          <a:xfrm>
            <a:off x="3292780" y="1334967"/>
            <a:ext cx="3787909" cy="4665051"/>
          </a:xfrm>
          <a:prstGeom prst="rect">
            <a:avLst/>
          </a:prstGeom>
        </p:spPr>
      </p:pic>
      <p:sp>
        <p:nvSpPr>
          <p:cNvPr id="35" name="Rechteck 34"/>
          <p:cNvSpPr/>
          <p:nvPr/>
        </p:nvSpPr>
        <p:spPr>
          <a:xfrm>
            <a:off x="1312328" y="2759476"/>
            <a:ext cx="1864714" cy="523220"/>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69 Institutes </a:t>
            </a:r>
            <a:r>
              <a:rPr lang="en-GB" sz="1400" dirty="0" smtClean="0">
                <a:solidFill>
                  <a:srgbClr val="000000"/>
                </a:solidFill>
                <a:latin typeface="Frutiger LT Com 55 Roman"/>
              </a:rPr>
              <a:t>and research facilities</a:t>
            </a:r>
            <a:endParaRPr kumimoji="0" lang="en-GB" sz="1400" b="0" i="0" u="none" strike="noStrike" kern="1200" cap="none" spc="0" normalizeH="0" baseline="0" noProof="0" dirty="0">
              <a:ln>
                <a:noFill/>
              </a:ln>
              <a:solidFill>
                <a:srgbClr val="000000"/>
              </a:solidFill>
              <a:effectLst/>
              <a:uLnTx/>
              <a:uFillTx/>
              <a:latin typeface="Frutiger LT Com 55 Roman"/>
            </a:endParaRPr>
          </a:p>
        </p:txBody>
      </p:sp>
      <p:grpSp>
        <p:nvGrpSpPr>
          <p:cNvPr id="54" name="Group 28"/>
          <p:cNvGrpSpPr>
            <a:grpSpLocks noChangeAspect="1"/>
          </p:cNvGrpSpPr>
          <p:nvPr/>
        </p:nvGrpSpPr>
        <p:grpSpPr bwMode="auto">
          <a:xfrm>
            <a:off x="481556" y="3779800"/>
            <a:ext cx="648000" cy="648000"/>
            <a:chOff x="3512" y="1832"/>
            <a:chExt cx="656" cy="656"/>
          </a:xfrm>
        </p:grpSpPr>
        <p:sp>
          <p:nvSpPr>
            <p:cNvPr id="55" name="AutoShape 27"/>
            <p:cNvSpPr>
              <a:spLocks noChangeAspect="1" noChangeArrowheads="1" noTextEdit="1"/>
            </p:cNvSpPr>
            <p:nvPr/>
          </p:nvSpPr>
          <p:spPr bwMode="auto">
            <a:xfrm>
              <a:off x="3512" y="1832"/>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56" name="Oval 29"/>
            <p:cNvSpPr>
              <a:spLocks noChangeArrowheads="1"/>
            </p:cNvSpPr>
            <p:nvPr/>
          </p:nvSpPr>
          <p:spPr bwMode="auto">
            <a:xfrm>
              <a:off x="3512" y="1832"/>
              <a:ext cx="656" cy="656"/>
            </a:xfrm>
            <a:prstGeom prst="ellipse">
              <a:avLst/>
            </a:pr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57" name="Freeform 30"/>
            <p:cNvSpPr>
              <a:spLocks/>
            </p:cNvSpPr>
            <p:nvPr/>
          </p:nvSpPr>
          <p:spPr bwMode="auto">
            <a:xfrm>
              <a:off x="3653" y="1983"/>
              <a:ext cx="294" cy="354"/>
            </a:xfrm>
            <a:custGeom>
              <a:avLst/>
              <a:gdLst>
                <a:gd name="T0" fmla="*/ 249 w 249"/>
                <a:gd name="T1" fmla="*/ 11 h 299"/>
                <a:gd name="T2" fmla="*/ 238 w 249"/>
                <a:gd name="T3" fmla="*/ 54 h 299"/>
                <a:gd name="T4" fmla="*/ 189 w 249"/>
                <a:gd name="T5" fmla="*/ 44 h 299"/>
                <a:gd name="T6" fmla="*/ 136 w 249"/>
                <a:gd name="T7" fmla="*/ 61 h 299"/>
                <a:gd name="T8" fmla="*/ 105 w 249"/>
                <a:gd name="T9" fmla="*/ 108 h 299"/>
                <a:gd name="T10" fmla="*/ 226 w 249"/>
                <a:gd name="T11" fmla="*/ 108 h 299"/>
                <a:gd name="T12" fmla="*/ 220 w 249"/>
                <a:gd name="T13" fmla="*/ 133 h 299"/>
                <a:gd name="T14" fmla="*/ 98 w 249"/>
                <a:gd name="T15" fmla="*/ 133 h 299"/>
                <a:gd name="T16" fmla="*/ 98 w 249"/>
                <a:gd name="T17" fmla="*/ 166 h 299"/>
                <a:gd name="T18" fmla="*/ 212 w 249"/>
                <a:gd name="T19" fmla="*/ 166 h 299"/>
                <a:gd name="T20" fmla="*/ 207 w 249"/>
                <a:gd name="T21" fmla="*/ 191 h 299"/>
                <a:gd name="T22" fmla="*/ 105 w 249"/>
                <a:gd name="T23" fmla="*/ 191 h 299"/>
                <a:gd name="T24" fmla="*/ 136 w 249"/>
                <a:gd name="T25" fmla="*/ 237 h 299"/>
                <a:gd name="T26" fmla="*/ 189 w 249"/>
                <a:gd name="T27" fmla="*/ 254 h 299"/>
                <a:gd name="T28" fmla="*/ 238 w 249"/>
                <a:gd name="T29" fmla="*/ 244 h 299"/>
                <a:gd name="T30" fmla="*/ 241 w 249"/>
                <a:gd name="T31" fmla="*/ 291 h 299"/>
                <a:gd name="T32" fmla="*/ 181 w 249"/>
                <a:gd name="T33" fmla="*/ 299 h 299"/>
                <a:gd name="T34" fmla="*/ 91 w 249"/>
                <a:gd name="T35" fmla="*/ 271 h 299"/>
                <a:gd name="T36" fmla="*/ 41 w 249"/>
                <a:gd name="T37" fmla="*/ 191 h 299"/>
                <a:gd name="T38" fmla="*/ 0 w 249"/>
                <a:gd name="T39" fmla="*/ 191 h 299"/>
                <a:gd name="T40" fmla="*/ 6 w 249"/>
                <a:gd name="T41" fmla="*/ 166 h 299"/>
                <a:gd name="T42" fmla="*/ 38 w 249"/>
                <a:gd name="T43" fmla="*/ 166 h 299"/>
                <a:gd name="T44" fmla="*/ 38 w 249"/>
                <a:gd name="T45" fmla="*/ 133 h 299"/>
                <a:gd name="T46" fmla="*/ 0 w 249"/>
                <a:gd name="T47" fmla="*/ 133 h 299"/>
                <a:gd name="T48" fmla="*/ 6 w 249"/>
                <a:gd name="T49" fmla="*/ 108 h 299"/>
                <a:gd name="T50" fmla="*/ 42 w 249"/>
                <a:gd name="T51" fmla="*/ 108 h 299"/>
                <a:gd name="T52" fmla="*/ 91 w 249"/>
                <a:gd name="T53" fmla="*/ 29 h 299"/>
                <a:gd name="T54" fmla="*/ 180 w 249"/>
                <a:gd name="T55" fmla="*/ 0 h 299"/>
                <a:gd name="T56" fmla="*/ 249 w 249"/>
                <a:gd name="T57" fmla="*/ 11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9" h="299">
                  <a:moveTo>
                    <a:pt x="249" y="11"/>
                  </a:moveTo>
                  <a:cubicBezTo>
                    <a:pt x="238" y="54"/>
                    <a:pt x="238" y="54"/>
                    <a:pt x="238" y="54"/>
                  </a:cubicBezTo>
                  <a:cubicBezTo>
                    <a:pt x="225" y="48"/>
                    <a:pt x="209" y="44"/>
                    <a:pt x="189" y="44"/>
                  </a:cubicBezTo>
                  <a:cubicBezTo>
                    <a:pt x="168" y="44"/>
                    <a:pt x="151" y="50"/>
                    <a:pt x="136" y="61"/>
                  </a:cubicBezTo>
                  <a:cubicBezTo>
                    <a:pt x="121" y="73"/>
                    <a:pt x="111" y="88"/>
                    <a:pt x="105" y="108"/>
                  </a:cubicBezTo>
                  <a:cubicBezTo>
                    <a:pt x="226" y="108"/>
                    <a:pt x="226" y="108"/>
                    <a:pt x="226" y="108"/>
                  </a:cubicBezTo>
                  <a:cubicBezTo>
                    <a:pt x="220" y="133"/>
                    <a:pt x="220" y="133"/>
                    <a:pt x="220" y="133"/>
                  </a:cubicBezTo>
                  <a:cubicBezTo>
                    <a:pt x="98" y="133"/>
                    <a:pt x="98" y="133"/>
                    <a:pt x="98" y="133"/>
                  </a:cubicBezTo>
                  <a:cubicBezTo>
                    <a:pt x="97" y="144"/>
                    <a:pt x="97" y="155"/>
                    <a:pt x="98" y="166"/>
                  </a:cubicBezTo>
                  <a:cubicBezTo>
                    <a:pt x="212" y="166"/>
                    <a:pt x="212" y="166"/>
                    <a:pt x="212" y="166"/>
                  </a:cubicBezTo>
                  <a:cubicBezTo>
                    <a:pt x="207" y="191"/>
                    <a:pt x="207" y="191"/>
                    <a:pt x="207" y="191"/>
                  </a:cubicBezTo>
                  <a:cubicBezTo>
                    <a:pt x="105" y="191"/>
                    <a:pt x="105" y="191"/>
                    <a:pt x="105" y="191"/>
                  </a:cubicBezTo>
                  <a:cubicBezTo>
                    <a:pt x="111" y="210"/>
                    <a:pt x="121" y="226"/>
                    <a:pt x="136" y="237"/>
                  </a:cubicBezTo>
                  <a:cubicBezTo>
                    <a:pt x="151" y="248"/>
                    <a:pt x="168" y="254"/>
                    <a:pt x="189" y="254"/>
                  </a:cubicBezTo>
                  <a:cubicBezTo>
                    <a:pt x="208" y="254"/>
                    <a:pt x="224" y="250"/>
                    <a:pt x="238" y="244"/>
                  </a:cubicBezTo>
                  <a:cubicBezTo>
                    <a:pt x="241" y="291"/>
                    <a:pt x="241" y="291"/>
                    <a:pt x="241" y="291"/>
                  </a:cubicBezTo>
                  <a:cubicBezTo>
                    <a:pt x="225" y="296"/>
                    <a:pt x="205" y="299"/>
                    <a:pt x="181" y="299"/>
                  </a:cubicBezTo>
                  <a:cubicBezTo>
                    <a:pt x="145" y="299"/>
                    <a:pt x="115" y="290"/>
                    <a:pt x="91" y="271"/>
                  </a:cubicBezTo>
                  <a:cubicBezTo>
                    <a:pt x="65" y="252"/>
                    <a:pt x="49" y="225"/>
                    <a:pt x="41" y="191"/>
                  </a:cubicBezTo>
                  <a:cubicBezTo>
                    <a:pt x="0" y="191"/>
                    <a:pt x="0" y="191"/>
                    <a:pt x="0" y="191"/>
                  </a:cubicBezTo>
                  <a:cubicBezTo>
                    <a:pt x="6" y="166"/>
                    <a:pt x="6" y="166"/>
                    <a:pt x="6" y="166"/>
                  </a:cubicBezTo>
                  <a:cubicBezTo>
                    <a:pt x="38" y="166"/>
                    <a:pt x="38" y="166"/>
                    <a:pt x="38" y="166"/>
                  </a:cubicBezTo>
                  <a:cubicBezTo>
                    <a:pt x="37" y="155"/>
                    <a:pt x="37" y="144"/>
                    <a:pt x="38" y="133"/>
                  </a:cubicBezTo>
                  <a:cubicBezTo>
                    <a:pt x="0" y="133"/>
                    <a:pt x="0" y="133"/>
                    <a:pt x="0" y="133"/>
                  </a:cubicBezTo>
                  <a:cubicBezTo>
                    <a:pt x="6" y="108"/>
                    <a:pt x="6" y="108"/>
                    <a:pt x="6" y="108"/>
                  </a:cubicBezTo>
                  <a:cubicBezTo>
                    <a:pt x="42" y="108"/>
                    <a:pt x="42" y="108"/>
                    <a:pt x="42" y="108"/>
                  </a:cubicBezTo>
                  <a:cubicBezTo>
                    <a:pt x="49" y="75"/>
                    <a:pt x="66" y="49"/>
                    <a:pt x="91" y="29"/>
                  </a:cubicBezTo>
                  <a:cubicBezTo>
                    <a:pt x="116" y="10"/>
                    <a:pt x="146" y="0"/>
                    <a:pt x="180" y="0"/>
                  </a:cubicBezTo>
                  <a:cubicBezTo>
                    <a:pt x="205" y="0"/>
                    <a:pt x="228" y="4"/>
                    <a:pt x="249" y="11"/>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sp>
        <p:nvSpPr>
          <p:cNvPr id="58" name="Rechteck 57"/>
          <p:cNvSpPr/>
          <p:nvPr/>
        </p:nvSpPr>
        <p:spPr>
          <a:xfrm>
            <a:off x="1312328" y="3746664"/>
            <a:ext cx="1637370" cy="523220"/>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2,1 </a:t>
            </a:r>
            <a:r>
              <a:rPr kumimoji="0" lang="en-GB" sz="2000" b="0" i="0" u="none" strike="noStrike" kern="1200" cap="none" spc="0" normalizeH="0" baseline="0" noProof="0" dirty="0" err="1" smtClean="0">
                <a:ln>
                  <a:noFill/>
                </a:ln>
                <a:solidFill>
                  <a:srgbClr val="54B49B"/>
                </a:solidFill>
                <a:effectLst/>
                <a:uLnTx/>
                <a:uFillTx/>
                <a:latin typeface="Frutiger LT Com 75 Black" panose="020B0A03040504030204" pitchFamily="34" charset="0"/>
              </a:rPr>
              <a:t>bn</a:t>
            </a: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 EUR </a:t>
            </a:r>
            <a:r>
              <a:rPr kumimoji="0" lang="en-GB" sz="1400" b="0" i="0" u="none" strike="noStrike" kern="1200" cap="none" spc="0" normalizeH="0" baseline="0" noProof="0" dirty="0" smtClean="0">
                <a:ln>
                  <a:noFill/>
                </a:ln>
                <a:solidFill>
                  <a:srgbClr val="000000"/>
                </a:solidFill>
                <a:effectLst/>
                <a:uLnTx/>
                <a:uFillTx/>
                <a:latin typeface="Frutiger LT Com 55 Roman"/>
              </a:rPr>
              <a:t/>
            </a:r>
            <a:br>
              <a:rPr kumimoji="0" lang="en-GB" sz="1400" b="0" i="0" u="none" strike="noStrike" kern="1200" cap="none" spc="0" normalizeH="0" baseline="0" noProof="0" dirty="0" smtClean="0">
                <a:ln>
                  <a:noFill/>
                </a:ln>
                <a:solidFill>
                  <a:srgbClr val="000000"/>
                </a:solidFill>
                <a:effectLst/>
                <a:uLnTx/>
                <a:uFillTx/>
                <a:latin typeface="Frutiger LT Com 55 Roman"/>
              </a:rPr>
            </a:br>
            <a:r>
              <a:rPr lang="en-GB" sz="1400" dirty="0" smtClean="0">
                <a:solidFill>
                  <a:srgbClr val="000000"/>
                </a:solidFill>
                <a:latin typeface="Frutiger LT Com 55 Roman"/>
              </a:rPr>
              <a:t>Research budget</a:t>
            </a:r>
            <a:endParaRPr kumimoji="0" lang="en-GB" sz="1400" b="0" i="0" u="none" strike="noStrike" kern="1200" cap="none" spc="0" normalizeH="0" baseline="0" noProof="0" dirty="0">
              <a:ln>
                <a:noFill/>
              </a:ln>
              <a:solidFill>
                <a:srgbClr val="000000"/>
              </a:solidFill>
              <a:effectLst/>
              <a:uLnTx/>
              <a:uFillTx/>
              <a:latin typeface="Frutiger LT Com 55 Roman"/>
            </a:endParaRPr>
          </a:p>
        </p:txBody>
      </p:sp>
      <p:grpSp>
        <p:nvGrpSpPr>
          <p:cNvPr id="93" name="Gruppieren 92"/>
          <p:cNvGrpSpPr/>
          <p:nvPr/>
        </p:nvGrpSpPr>
        <p:grpSpPr>
          <a:xfrm>
            <a:off x="1315261" y="4532354"/>
            <a:ext cx="2136308" cy="1489034"/>
            <a:chOff x="1315261" y="4487752"/>
            <a:chExt cx="2136308" cy="1489034"/>
          </a:xfrm>
        </p:grpSpPr>
        <p:grpSp>
          <p:nvGrpSpPr>
            <p:cNvPr id="62" name="Gruppieren 61"/>
            <p:cNvGrpSpPr/>
            <p:nvPr/>
          </p:nvGrpSpPr>
          <p:grpSpPr>
            <a:xfrm>
              <a:off x="1315261" y="4518408"/>
              <a:ext cx="172227" cy="1458378"/>
              <a:chOff x="1315261" y="2825882"/>
              <a:chExt cx="360934" cy="3150904"/>
            </a:xfrm>
          </p:grpSpPr>
          <p:sp>
            <p:nvSpPr>
              <p:cNvPr id="59" name="Rechteck 58"/>
              <p:cNvSpPr/>
              <p:nvPr/>
            </p:nvSpPr>
            <p:spPr bwMode="auto">
              <a:xfrm>
                <a:off x="1315261" y="4190223"/>
                <a:ext cx="360934" cy="1786563"/>
              </a:xfrm>
              <a:prstGeom prst="rect">
                <a:avLst/>
              </a:prstGeom>
              <a:solidFill>
                <a:schemeClr val="tx2"/>
              </a:solidFill>
              <a:ln w="9525" algn="ctr">
                <a:solidFill>
                  <a:schemeClr val="tx2"/>
                </a:solidFill>
                <a:miter lim="800000"/>
                <a:headEnd/>
                <a:tailEnd/>
              </a:ln>
              <a:effectLst/>
              <a:extLst/>
            </p:spPr>
            <p:txBody>
              <a:bodyPr wrap="square" lIns="72000" tIns="54000" rIns="72000" bIns="54000" rtlCol="0" anchor="ctr">
                <a:noAutofit/>
              </a:bodyPr>
              <a:lstStyle/>
              <a:p>
                <a:pPr marL="215900" marR="0" lvl="0" indent="-215900" algn="ctr" defTabSz="914400" rtl="0" eaLnBrk="1" fontAlgn="base" latinLnBrk="0" hangingPunct="1">
                  <a:lnSpc>
                    <a:spcPct val="100000"/>
                  </a:lnSpc>
                  <a:spcBef>
                    <a:spcPct val="0"/>
                  </a:spcBef>
                  <a:spcAft>
                    <a:spcPts val="563"/>
                  </a:spcAft>
                  <a:buClr>
                    <a:srgbClr val="179C7D"/>
                  </a:buClr>
                  <a:buSzTx/>
                  <a:buFont typeface="Wingdings" pitchFamily="2" charset="2"/>
                  <a:buNone/>
                  <a:tabLst/>
                  <a:defRPr/>
                </a:pPr>
                <a:endParaRPr kumimoji="0" lang="en-GB" sz="1400" b="0" i="0" u="none" strike="noStrike" kern="1200" cap="none" spc="0" normalizeH="0" baseline="0" noProof="0" dirty="0">
                  <a:ln>
                    <a:noFill/>
                  </a:ln>
                  <a:solidFill>
                    <a:srgbClr val="000000"/>
                  </a:solidFill>
                  <a:effectLst/>
                  <a:uLnTx/>
                  <a:uFillTx/>
                  <a:latin typeface="Frutiger LT Com 55 Roman"/>
                  <a:ea typeface="+mn-ea"/>
                  <a:cs typeface="+mn-cs"/>
                </a:endParaRPr>
              </a:p>
            </p:txBody>
          </p:sp>
          <p:sp>
            <p:nvSpPr>
              <p:cNvPr id="60" name="Rechteck 59"/>
              <p:cNvSpPr/>
              <p:nvPr/>
            </p:nvSpPr>
            <p:spPr bwMode="auto">
              <a:xfrm>
                <a:off x="1315261" y="3424553"/>
                <a:ext cx="360934" cy="765670"/>
              </a:xfrm>
              <a:prstGeom prst="rect">
                <a:avLst/>
              </a:prstGeom>
              <a:solidFill>
                <a:srgbClr val="A2D7CB"/>
              </a:solidFill>
              <a:ln w="9525" algn="ctr">
                <a:solidFill>
                  <a:srgbClr val="A2D7CB"/>
                </a:solidFill>
                <a:miter lim="800000"/>
                <a:headEnd/>
                <a:tailEnd/>
              </a:ln>
              <a:effectLst/>
              <a:extLst/>
            </p:spPr>
            <p:txBody>
              <a:bodyPr wrap="square" lIns="72000" tIns="54000" rIns="72000" bIns="54000" rtlCol="0" anchor="ctr">
                <a:noAutofit/>
              </a:bodyPr>
              <a:lstStyle/>
              <a:p>
                <a:pPr marL="215900" marR="0" lvl="0" indent="-215900" algn="ctr" defTabSz="914400" rtl="0" eaLnBrk="1" fontAlgn="base" latinLnBrk="0" hangingPunct="1">
                  <a:lnSpc>
                    <a:spcPct val="100000"/>
                  </a:lnSpc>
                  <a:spcBef>
                    <a:spcPct val="0"/>
                  </a:spcBef>
                  <a:spcAft>
                    <a:spcPts val="563"/>
                  </a:spcAft>
                  <a:buClr>
                    <a:srgbClr val="179C7D"/>
                  </a:buClr>
                  <a:buSzTx/>
                  <a:buFont typeface="Wingdings" pitchFamily="2" charset="2"/>
                  <a:buNone/>
                  <a:tabLst/>
                  <a:defRPr/>
                </a:pPr>
                <a:endParaRPr kumimoji="0" lang="en-GB" sz="1400" b="0" i="0" u="none" strike="noStrike" kern="1200" cap="none" spc="0" normalizeH="0" baseline="0" noProof="0" dirty="0">
                  <a:ln>
                    <a:noFill/>
                  </a:ln>
                  <a:solidFill>
                    <a:srgbClr val="000000"/>
                  </a:solidFill>
                  <a:effectLst/>
                  <a:uLnTx/>
                  <a:uFillTx/>
                  <a:latin typeface="Frutiger LT Com 55 Roman"/>
                  <a:ea typeface="+mn-ea"/>
                  <a:cs typeface="+mn-cs"/>
                </a:endParaRPr>
              </a:p>
            </p:txBody>
          </p:sp>
          <p:sp>
            <p:nvSpPr>
              <p:cNvPr id="61" name="Rechteck 60"/>
              <p:cNvSpPr/>
              <p:nvPr/>
            </p:nvSpPr>
            <p:spPr bwMode="auto">
              <a:xfrm>
                <a:off x="1315261" y="2825882"/>
                <a:ext cx="360934" cy="598999"/>
              </a:xfrm>
              <a:prstGeom prst="rect">
                <a:avLst/>
              </a:prstGeom>
              <a:solidFill>
                <a:schemeClr val="bg2"/>
              </a:solidFill>
              <a:ln w="9525" algn="ctr">
                <a:solidFill>
                  <a:schemeClr val="bg2"/>
                </a:solidFill>
                <a:miter lim="800000"/>
                <a:headEnd/>
                <a:tailEnd/>
              </a:ln>
              <a:effectLst/>
              <a:extLst/>
            </p:spPr>
            <p:txBody>
              <a:bodyPr wrap="square" lIns="72000" tIns="54000" rIns="72000" bIns="54000" rtlCol="0" anchor="ctr">
                <a:noAutofit/>
              </a:bodyPr>
              <a:lstStyle/>
              <a:p>
                <a:pPr marL="215900" marR="0" lvl="0" indent="-215900" algn="ctr" defTabSz="914400" rtl="0" eaLnBrk="1" fontAlgn="base" latinLnBrk="0" hangingPunct="1">
                  <a:lnSpc>
                    <a:spcPct val="100000"/>
                  </a:lnSpc>
                  <a:spcBef>
                    <a:spcPct val="0"/>
                  </a:spcBef>
                  <a:spcAft>
                    <a:spcPts val="563"/>
                  </a:spcAft>
                  <a:buClr>
                    <a:srgbClr val="179C7D"/>
                  </a:buClr>
                  <a:buSzTx/>
                  <a:buFont typeface="Wingdings" pitchFamily="2" charset="2"/>
                  <a:buNone/>
                  <a:tabLst/>
                  <a:defRPr/>
                </a:pPr>
                <a:endParaRPr kumimoji="0" lang="en-GB" sz="1400" b="0" i="0" u="none" strike="noStrike" kern="1200" cap="none" spc="0" normalizeH="0" baseline="0" noProof="0" dirty="0">
                  <a:ln>
                    <a:noFill/>
                  </a:ln>
                  <a:solidFill>
                    <a:srgbClr val="000000"/>
                  </a:solidFill>
                  <a:effectLst/>
                  <a:uLnTx/>
                  <a:uFillTx/>
                  <a:latin typeface="Frutiger LT Com 55 Roman"/>
                  <a:ea typeface="+mn-ea"/>
                  <a:cs typeface="+mn-cs"/>
                </a:endParaRPr>
              </a:p>
            </p:txBody>
          </p:sp>
        </p:grpSp>
        <p:sp>
          <p:nvSpPr>
            <p:cNvPr id="63" name="Rechteck 62"/>
            <p:cNvSpPr/>
            <p:nvPr/>
          </p:nvSpPr>
          <p:spPr>
            <a:xfrm>
              <a:off x="1593278" y="4487752"/>
              <a:ext cx="1858291" cy="338554"/>
            </a:xfrm>
            <a:prstGeom prst="rect">
              <a:avLst/>
            </a:prstGeom>
          </p:spPr>
          <p:txBody>
            <a:bodyPr wrap="square" lIns="0" tIns="0" rIns="0" bIns="0">
              <a:spAutoFit/>
            </a:bodyPr>
            <a:lstStyle/>
            <a:p>
              <a:pPr marL="0" marR="0" lvl="0" indent="0" algn="l" defTabSz="914400" rtl="0" eaLnBrk="1" fontAlgn="base" latinLnBrk="0" hangingPunct="1">
                <a:lnSpc>
                  <a:spcPct val="100000"/>
                </a:lnSpc>
                <a:spcBef>
                  <a:spcPct val="0"/>
                </a:spcBef>
                <a:spcAft>
                  <a:spcPct val="40000"/>
                </a:spcAft>
                <a:buClrTx/>
                <a:buSzTx/>
                <a:buFont typeface="Wingdings" pitchFamily="2" charset="2"/>
                <a:buNone/>
                <a:tabLst/>
                <a:defRPr/>
              </a:pPr>
              <a:r>
                <a:rPr lang="en-GB" sz="1100" dirty="0" smtClean="0">
                  <a:solidFill>
                    <a:srgbClr val="A8AFAF">
                      <a:lumMod val="75000"/>
                    </a:srgbClr>
                  </a:solidFill>
                  <a:latin typeface="Frutiger LT Com 55 Roman"/>
                </a:rPr>
                <a:t>Structural invest</a:t>
              </a:r>
              <a:r>
                <a:rPr kumimoji="0" lang="en-GB" sz="1100" b="0" i="0" u="none" strike="noStrike" kern="1200" cap="none" spc="0" normalizeH="0" baseline="0" noProof="0" dirty="0" smtClean="0">
                  <a:ln>
                    <a:noFill/>
                  </a:ln>
                  <a:solidFill>
                    <a:srgbClr val="A8AFAF">
                      <a:lumMod val="75000"/>
                    </a:srgbClr>
                  </a:solidFill>
                  <a:effectLst/>
                  <a:uLnTx/>
                  <a:uFillTx/>
                  <a:latin typeface="Frutiger LT Com 55 Roman"/>
                </a:rPr>
                <a:t> and</a:t>
              </a:r>
              <a:r>
                <a:rPr kumimoji="0" lang="en-GB" sz="1100" b="0" i="0" u="none" strike="noStrike" kern="1200" cap="none" spc="0" normalizeH="0" noProof="0" dirty="0" smtClean="0">
                  <a:ln>
                    <a:noFill/>
                  </a:ln>
                  <a:solidFill>
                    <a:srgbClr val="A8AFAF">
                      <a:lumMod val="75000"/>
                    </a:srgbClr>
                  </a:solidFill>
                  <a:effectLst/>
                  <a:uLnTx/>
                  <a:uFillTx/>
                  <a:latin typeface="Frutiger LT Com 55 Roman"/>
                </a:rPr>
                <a:t> defence research</a:t>
              </a:r>
              <a:endParaRPr kumimoji="0" lang="en-GB" sz="1100" b="0" i="0" u="none" strike="noStrike" kern="1200" cap="none" spc="0" normalizeH="0" baseline="0" noProof="0" dirty="0">
                <a:ln>
                  <a:noFill/>
                </a:ln>
                <a:solidFill>
                  <a:srgbClr val="A8AFAF">
                    <a:lumMod val="75000"/>
                  </a:srgbClr>
                </a:solidFill>
                <a:effectLst/>
                <a:uLnTx/>
                <a:uFillTx/>
                <a:latin typeface="Frutiger LT Com 55 Roman"/>
              </a:endParaRPr>
            </a:p>
          </p:txBody>
        </p:sp>
        <p:sp>
          <p:nvSpPr>
            <p:cNvPr id="64" name="Rechteck 63"/>
            <p:cNvSpPr/>
            <p:nvPr/>
          </p:nvSpPr>
          <p:spPr>
            <a:xfrm>
              <a:off x="1593278" y="4824978"/>
              <a:ext cx="1858291" cy="338554"/>
            </a:xfrm>
            <a:prstGeom prst="rect">
              <a:avLst/>
            </a:prstGeom>
          </p:spPr>
          <p:txBody>
            <a:bodyPr wrap="square" lIns="0" tIns="0" rIns="0" bIns="0">
              <a:spAutoFit/>
            </a:bodyPr>
            <a:lstStyle/>
            <a:p>
              <a:pPr marL="0" marR="0" lvl="0" indent="0" algn="l" defTabSz="914400" rtl="0" eaLnBrk="1" fontAlgn="base" latinLnBrk="0" hangingPunct="1">
                <a:lnSpc>
                  <a:spcPct val="100000"/>
                </a:lnSpc>
                <a:spcBef>
                  <a:spcPct val="0"/>
                </a:spcBef>
                <a:spcAft>
                  <a:spcPct val="40000"/>
                </a:spcAft>
                <a:buClrTx/>
                <a:buSzTx/>
                <a:buFont typeface="Wingdings" pitchFamily="2" charset="2"/>
                <a:buNone/>
                <a:tabLst/>
                <a:defRPr/>
              </a:pPr>
              <a:r>
                <a:rPr lang="en-GB" sz="1100" dirty="0" smtClean="0">
                  <a:solidFill>
                    <a:srgbClr val="54B49B">
                      <a:lumMod val="60000"/>
                      <a:lumOff val="40000"/>
                    </a:srgbClr>
                  </a:solidFill>
                  <a:latin typeface="Frutiger LT Com 55 Roman"/>
                </a:rPr>
                <a:t>Basic financing </a:t>
              </a:r>
              <a:br>
                <a:rPr lang="en-GB" sz="1100" dirty="0" smtClean="0">
                  <a:solidFill>
                    <a:srgbClr val="54B49B">
                      <a:lumMod val="60000"/>
                      <a:lumOff val="40000"/>
                    </a:srgbClr>
                  </a:solidFill>
                  <a:latin typeface="Frutiger LT Com 55 Roman"/>
                </a:rPr>
              </a:br>
              <a:r>
                <a:rPr lang="en-GB" sz="1100" dirty="0" smtClean="0">
                  <a:solidFill>
                    <a:srgbClr val="54B49B">
                      <a:lumMod val="60000"/>
                      <a:lumOff val="40000"/>
                    </a:srgbClr>
                  </a:solidFill>
                  <a:latin typeface="Frutiger LT Com 55 Roman"/>
                </a:rPr>
                <a:t>federal and state</a:t>
              </a:r>
              <a:endParaRPr kumimoji="0" lang="en-GB" sz="1100" b="0" i="0" u="none" strike="noStrike" kern="1200" cap="none" spc="0" normalizeH="0" baseline="0" noProof="0" dirty="0">
                <a:ln>
                  <a:noFill/>
                </a:ln>
                <a:solidFill>
                  <a:srgbClr val="54B49B">
                    <a:lumMod val="60000"/>
                    <a:lumOff val="40000"/>
                  </a:srgbClr>
                </a:solidFill>
                <a:effectLst/>
                <a:uLnTx/>
                <a:uFillTx/>
                <a:latin typeface="Frutiger LT Com 55 Roman"/>
              </a:endParaRPr>
            </a:p>
          </p:txBody>
        </p:sp>
        <p:sp>
          <p:nvSpPr>
            <p:cNvPr id="65" name="Rechteck 64"/>
            <p:cNvSpPr/>
            <p:nvPr/>
          </p:nvSpPr>
          <p:spPr>
            <a:xfrm>
              <a:off x="1593278" y="5188919"/>
              <a:ext cx="1858291" cy="507831"/>
            </a:xfrm>
            <a:prstGeom prst="rect">
              <a:avLst/>
            </a:prstGeom>
          </p:spPr>
          <p:txBody>
            <a:bodyPr wrap="square" lIns="0" tIns="0" rIns="0" bIns="0">
              <a:spAutoFit/>
            </a:bodyPr>
            <a:lstStyle/>
            <a:p>
              <a:pPr marL="0" marR="0" lvl="0" indent="0" algn="l" defTabSz="914400" rtl="0" eaLnBrk="1" fontAlgn="base" latinLnBrk="0" hangingPunct="1">
                <a:lnSpc>
                  <a:spcPct val="100000"/>
                </a:lnSpc>
                <a:spcBef>
                  <a:spcPct val="0"/>
                </a:spcBef>
                <a:spcAft>
                  <a:spcPct val="40000"/>
                </a:spcAft>
                <a:buClrTx/>
                <a:buSzTx/>
                <a:buFont typeface="Wingdings" pitchFamily="2" charset="2"/>
                <a:buNone/>
                <a:tabLst/>
                <a:defRPr/>
              </a:pPr>
              <a:r>
                <a:rPr lang="en-GB" sz="1100" dirty="0" smtClean="0">
                  <a:solidFill>
                    <a:srgbClr val="54B49B"/>
                  </a:solidFill>
                  <a:latin typeface="Frutiger LT Com 55 Roman"/>
                </a:rPr>
                <a:t>Contract research and</a:t>
              </a:r>
              <a:r>
                <a:rPr kumimoji="0" lang="en-GB" sz="1100" b="0" i="0" u="none" strike="noStrike" kern="1200" cap="none" spc="0" normalizeH="0" baseline="0" noProof="0" dirty="0" smtClean="0">
                  <a:ln>
                    <a:noFill/>
                  </a:ln>
                  <a:solidFill>
                    <a:srgbClr val="54B49B"/>
                  </a:solidFill>
                  <a:effectLst/>
                  <a:uLnTx/>
                  <a:uFillTx/>
                  <a:latin typeface="Frutiger LT Com 55 Roman"/>
                </a:rPr>
                <a:t/>
              </a:r>
              <a:br>
                <a:rPr kumimoji="0" lang="en-GB" sz="1100" b="0" i="0" u="none" strike="noStrike" kern="1200" cap="none" spc="0" normalizeH="0" baseline="0" noProof="0" dirty="0" smtClean="0">
                  <a:ln>
                    <a:noFill/>
                  </a:ln>
                  <a:solidFill>
                    <a:srgbClr val="54B49B"/>
                  </a:solidFill>
                  <a:effectLst/>
                  <a:uLnTx/>
                  <a:uFillTx/>
                  <a:latin typeface="Frutiger LT Com 55 Roman"/>
                </a:rPr>
              </a:br>
              <a:r>
                <a:rPr kumimoji="0" lang="en-GB" sz="1100" b="0" i="0" u="none" strike="noStrike" kern="1200" cap="none" spc="0" normalizeH="0" baseline="0" noProof="0" dirty="0" smtClean="0">
                  <a:ln>
                    <a:noFill/>
                  </a:ln>
                  <a:solidFill>
                    <a:srgbClr val="54B49B"/>
                  </a:solidFill>
                  <a:effectLst/>
                  <a:uLnTx/>
                  <a:uFillTx/>
                  <a:latin typeface="Frutiger LT Com 55 Roman"/>
                </a:rPr>
                <a:t>public</a:t>
              </a:r>
              <a:r>
                <a:rPr kumimoji="0" lang="en-GB" sz="1100" b="0" i="0" u="none" strike="noStrike" kern="1200" cap="none" spc="0" normalizeH="0" noProof="0" dirty="0" smtClean="0">
                  <a:ln>
                    <a:noFill/>
                  </a:ln>
                  <a:solidFill>
                    <a:srgbClr val="54B49B"/>
                  </a:solidFill>
                  <a:effectLst/>
                  <a:uLnTx/>
                  <a:uFillTx/>
                  <a:latin typeface="Frutiger LT Com 55 Roman"/>
                </a:rPr>
                <a:t> funded research projects</a:t>
              </a:r>
              <a:endParaRPr kumimoji="0" lang="en-GB" sz="1100" b="0" i="0" u="none" strike="noStrike" kern="1200" cap="none" spc="0" normalizeH="0" baseline="0" noProof="0" dirty="0">
                <a:ln>
                  <a:noFill/>
                </a:ln>
                <a:solidFill>
                  <a:srgbClr val="54B49B"/>
                </a:solidFill>
                <a:effectLst/>
                <a:uLnTx/>
                <a:uFillTx/>
                <a:latin typeface="Frutiger LT Com 55 Roman"/>
              </a:endParaRPr>
            </a:p>
          </p:txBody>
        </p:sp>
      </p:grpSp>
      <p:sp>
        <p:nvSpPr>
          <p:cNvPr id="68" name="Freihandform 67"/>
          <p:cNvSpPr/>
          <p:nvPr/>
        </p:nvSpPr>
        <p:spPr>
          <a:xfrm>
            <a:off x="4449170" y="1892490"/>
            <a:ext cx="3666699" cy="1592238"/>
          </a:xfrm>
          <a:custGeom>
            <a:avLst/>
            <a:gdLst>
              <a:gd name="connsiteX0" fmla="*/ 0 w 3784979"/>
              <a:gd name="connsiteY0" fmla="*/ 1587689 h 1587689"/>
              <a:gd name="connsiteX1" fmla="*/ 1587689 w 3784979"/>
              <a:gd name="connsiteY1" fmla="*/ 0 h 1587689"/>
              <a:gd name="connsiteX2" fmla="*/ 3784979 w 3784979"/>
              <a:gd name="connsiteY2" fmla="*/ 0 h 1587689"/>
              <a:gd name="connsiteX0" fmla="*/ 0 w 7269707"/>
              <a:gd name="connsiteY0" fmla="*/ 1587689 h 1587689"/>
              <a:gd name="connsiteX1" fmla="*/ 1587689 w 7269707"/>
              <a:gd name="connsiteY1" fmla="*/ 0 h 1587689"/>
              <a:gd name="connsiteX2" fmla="*/ 7269707 w 7269707"/>
              <a:gd name="connsiteY2" fmla="*/ 0 h 1587689"/>
              <a:gd name="connsiteX0" fmla="*/ 0 w 7269707"/>
              <a:gd name="connsiteY0" fmla="*/ 1587689 h 1587689"/>
              <a:gd name="connsiteX1" fmla="*/ 1587689 w 7269707"/>
              <a:gd name="connsiteY1" fmla="*/ 0 h 1587689"/>
              <a:gd name="connsiteX2" fmla="*/ 3885063 w 7269707"/>
              <a:gd name="connsiteY2" fmla="*/ 0 h 1587689"/>
              <a:gd name="connsiteX3" fmla="*/ 7269707 w 7269707"/>
              <a:gd name="connsiteY3" fmla="*/ 0 h 1587689"/>
              <a:gd name="connsiteX0" fmla="*/ 0 w 3885063"/>
              <a:gd name="connsiteY0" fmla="*/ 1587689 h 1587689"/>
              <a:gd name="connsiteX1" fmla="*/ 1587689 w 3885063"/>
              <a:gd name="connsiteY1" fmla="*/ 0 h 1587689"/>
              <a:gd name="connsiteX2" fmla="*/ 3885063 w 3885063"/>
              <a:gd name="connsiteY2" fmla="*/ 0 h 1587689"/>
              <a:gd name="connsiteX0" fmla="*/ 0 w 3885063"/>
              <a:gd name="connsiteY0" fmla="*/ 1592238 h 1592238"/>
              <a:gd name="connsiteX1" fmla="*/ 1587689 w 3885063"/>
              <a:gd name="connsiteY1" fmla="*/ 4549 h 1592238"/>
              <a:gd name="connsiteX2" fmla="*/ 3666699 w 3885063"/>
              <a:gd name="connsiteY2" fmla="*/ 0 h 1592238"/>
              <a:gd name="connsiteX3" fmla="*/ 3885063 w 3885063"/>
              <a:gd name="connsiteY3" fmla="*/ 4549 h 1592238"/>
              <a:gd name="connsiteX0" fmla="*/ 0 w 3666699"/>
              <a:gd name="connsiteY0" fmla="*/ 1592238 h 1592238"/>
              <a:gd name="connsiteX1" fmla="*/ 1587689 w 3666699"/>
              <a:gd name="connsiteY1" fmla="*/ 4549 h 1592238"/>
              <a:gd name="connsiteX2" fmla="*/ 3666699 w 3666699"/>
              <a:gd name="connsiteY2" fmla="*/ 0 h 1592238"/>
            </a:gdLst>
            <a:ahLst/>
            <a:cxnLst>
              <a:cxn ang="0">
                <a:pos x="connsiteX0" y="connsiteY0"/>
              </a:cxn>
              <a:cxn ang="0">
                <a:pos x="connsiteX1" y="connsiteY1"/>
              </a:cxn>
              <a:cxn ang="0">
                <a:pos x="connsiteX2" y="connsiteY2"/>
              </a:cxn>
            </a:cxnLst>
            <a:rect l="l" t="t" r="r" b="b"/>
            <a:pathLst>
              <a:path w="3666699" h="1592238">
                <a:moveTo>
                  <a:pt x="0" y="1592238"/>
                </a:moveTo>
                <a:lnTo>
                  <a:pt x="1587689" y="4549"/>
                </a:lnTo>
                <a:lnTo>
                  <a:pt x="3666699" y="0"/>
                </a:lnTo>
              </a:path>
            </a:pathLst>
          </a:custGeom>
          <a:noFill/>
          <a:ln w="38100">
            <a:solidFill>
              <a:schemeClr val="accent3"/>
            </a:solidFill>
            <a:headEnd type="oval"/>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69" name="Rechteck 68"/>
          <p:cNvSpPr/>
          <p:nvPr/>
        </p:nvSpPr>
        <p:spPr>
          <a:xfrm>
            <a:off x="8184232" y="1733272"/>
            <a:ext cx="3580616" cy="307777"/>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ts val="0"/>
              </a:spcAft>
              <a:buClr>
                <a:srgbClr val="179C7D"/>
              </a:buClr>
              <a:buSzTx/>
              <a:buFont typeface="Wingdings" pitchFamily="2" charset="2"/>
              <a:buNone/>
              <a:tabLst/>
              <a:defRPr/>
            </a:pPr>
            <a:r>
              <a:rPr kumimoji="0" lang="en-GB" sz="2000" b="1" i="0" u="none" strike="noStrike" kern="1200" cap="none" spc="0" normalizeH="0" baseline="0" noProof="0" dirty="0" smtClean="0">
                <a:ln>
                  <a:noFill/>
                </a:ln>
                <a:solidFill>
                  <a:srgbClr val="54B49B"/>
                </a:solidFill>
                <a:effectLst/>
                <a:uLnTx/>
                <a:uFillTx/>
                <a:latin typeface="Frutiger LT Com 75 Black" panose="020B0A03040504030204" pitchFamily="34" charset="0"/>
                <a:ea typeface="+mn-ea"/>
                <a:cs typeface="+mn-cs"/>
              </a:rPr>
              <a:t>Fraunhofer IML, Dortmund</a:t>
            </a:r>
            <a:endParaRPr kumimoji="0" lang="en-GB" sz="1400" b="0" i="0" u="none" strike="noStrike" kern="1200" cap="none" spc="0" normalizeH="0" baseline="0" noProof="0" dirty="0">
              <a:ln>
                <a:noFill/>
              </a:ln>
              <a:solidFill>
                <a:srgbClr val="000000"/>
              </a:solidFill>
              <a:effectLst/>
              <a:uLnTx/>
              <a:uFillTx/>
              <a:latin typeface="Frutiger LT Com 55 Roman"/>
              <a:ea typeface="+mn-ea"/>
              <a:cs typeface="+mn-cs"/>
            </a:endParaRPr>
          </a:p>
        </p:txBody>
      </p:sp>
      <p:sp>
        <p:nvSpPr>
          <p:cNvPr id="70" name="Rechteck 69"/>
          <p:cNvSpPr/>
          <p:nvPr/>
        </p:nvSpPr>
        <p:spPr>
          <a:xfrm>
            <a:off x="9432498" y="2346198"/>
            <a:ext cx="1637370" cy="523220"/>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280</a:t>
            </a:r>
            <a:b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br>
            <a:r>
              <a:rPr lang="en-GB" sz="1400" dirty="0" smtClean="0">
                <a:solidFill>
                  <a:prstClr val="black"/>
                </a:solidFill>
                <a:latin typeface="Frutiger LT Com 55 Roman"/>
              </a:rPr>
              <a:t>Employees</a:t>
            </a:r>
            <a:endParaRPr kumimoji="0" lang="en-GB" sz="2000" b="0" i="0" u="none" strike="noStrike" kern="1200" cap="none" spc="0" normalizeH="0" baseline="0" noProof="0" dirty="0" smtClean="0">
              <a:ln>
                <a:noFill/>
              </a:ln>
              <a:solidFill>
                <a:prstClr val="black"/>
              </a:solidFill>
              <a:effectLst/>
              <a:uLnTx/>
              <a:uFillTx/>
              <a:latin typeface="Frutiger LT Com 55 Roman"/>
            </a:endParaRPr>
          </a:p>
        </p:txBody>
      </p:sp>
      <p:grpSp>
        <p:nvGrpSpPr>
          <p:cNvPr id="71" name="Group 14"/>
          <p:cNvGrpSpPr>
            <a:grpSpLocks noChangeAspect="1"/>
          </p:cNvGrpSpPr>
          <p:nvPr/>
        </p:nvGrpSpPr>
        <p:grpSpPr bwMode="auto">
          <a:xfrm>
            <a:off x="8660857" y="2394188"/>
            <a:ext cx="684000" cy="684000"/>
            <a:chOff x="2706" y="1389"/>
            <a:chExt cx="656" cy="656"/>
          </a:xfrm>
        </p:grpSpPr>
        <p:sp>
          <p:nvSpPr>
            <p:cNvPr id="72" name="AutoShape 13"/>
            <p:cNvSpPr>
              <a:spLocks noChangeAspect="1" noChangeArrowheads="1" noTextEdit="1"/>
            </p:cNvSpPr>
            <p:nvPr/>
          </p:nvSpPr>
          <p:spPr bwMode="auto">
            <a:xfrm>
              <a:off x="2706" y="1389"/>
              <a:ext cx="656" cy="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73" name="Freeform 15"/>
            <p:cNvSpPr>
              <a:spLocks/>
            </p:cNvSpPr>
            <p:nvPr/>
          </p:nvSpPr>
          <p:spPr bwMode="auto">
            <a:xfrm>
              <a:off x="2697" y="1380"/>
              <a:ext cx="674" cy="674"/>
            </a:xfrm>
            <a:custGeom>
              <a:avLst/>
              <a:gdLst>
                <a:gd name="T0" fmla="*/ 563 w 571"/>
                <a:gd name="T1" fmla="*/ 271 h 571"/>
                <a:gd name="T2" fmla="*/ 271 w 571"/>
                <a:gd name="T3" fmla="*/ 563 h 571"/>
                <a:gd name="T4" fmla="*/ 8 w 571"/>
                <a:gd name="T5" fmla="*/ 300 h 571"/>
                <a:gd name="T6" fmla="*/ 300 w 571"/>
                <a:gd name="T7" fmla="*/ 8 h 571"/>
                <a:gd name="T8" fmla="*/ 563 w 571"/>
                <a:gd name="T9" fmla="*/ 271 h 571"/>
              </a:gdLst>
              <a:ahLst/>
              <a:cxnLst>
                <a:cxn ang="0">
                  <a:pos x="T0" y="T1"/>
                </a:cxn>
                <a:cxn ang="0">
                  <a:pos x="T2" y="T3"/>
                </a:cxn>
                <a:cxn ang="0">
                  <a:pos x="T4" y="T5"/>
                </a:cxn>
                <a:cxn ang="0">
                  <a:pos x="T6" y="T7"/>
                </a:cxn>
                <a:cxn ang="0">
                  <a:pos x="T8" y="T9"/>
                </a:cxn>
              </a:cxnLst>
              <a:rect l="0" t="0" r="r" b="b"/>
              <a:pathLst>
                <a:path w="571" h="571">
                  <a:moveTo>
                    <a:pt x="563" y="271"/>
                  </a:moveTo>
                  <a:cubicBezTo>
                    <a:pt x="571" y="436"/>
                    <a:pt x="436" y="571"/>
                    <a:pt x="271" y="563"/>
                  </a:cubicBezTo>
                  <a:cubicBezTo>
                    <a:pt x="130" y="556"/>
                    <a:pt x="15" y="441"/>
                    <a:pt x="8" y="300"/>
                  </a:cubicBezTo>
                  <a:cubicBezTo>
                    <a:pt x="0" y="135"/>
                    <a:pt x="135" y="0"/>
                    <a:pt x="300" y="8"/>
                  </a:cubicBezTo>
                  <a:cubicBezTo>
                    <a:pt x="441" y="15"/>
                    <a:pt x="556" y="130"/>
                    <a:pt x="563" y="271"/>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74" name="Freeform 16"/>
            <p:cNvSpPr>
              <a:spLocks/>
            </p:cNvSpPr>
            <p:nvPr/>
          </p:nvSpPr>
          <p:spPr bwMode="auto">
            <a:xfrm>
              <a:off x="2828" y="1631"/>
              <a:ext cx="181" cy="384"/>
            </a:xfrm>
            <a:custGeom>
              <a:avLst/>
              <a:gdLst>
                <a:gd name="T0" fmla="*/ 143 w 153"/>
                <a:gd name="T1" fmla="*/ 36 h 325"/>
                <a:gd name="T2" fmla="*/ 153 w 153"/>
                <a:gd name="T3" fmla="*/ 13 h 325"/>
                <a:gd name="T4" fmla="*/ 121 w 153"/>
                <a:gd name="T5" fmla="*/ 10 h 325"/>
                <a:gd name="T6" fmla="*/ 53 w 153"/>
                <a:gd name="T7" fmla="*/ 9 h 325"/>
                <a:gd name="T8" fmla="*/ 0 w 153"/>
                <a:gd name="T9" fmla="*/ 45 h 325"/>
                <a:gd name="T10" fmla="*/ 1 w 153"/>
                <a:gd name="T11" fmla="*/ 157 h 325"/>
                <a:gd name="T12" fmla="*/ 42 w 153"/>
                <a:gd name="T13" fmla="*/ 179 h 325"/>
                <a:gd name="T14" fmla="*/ 59 w 153"/>
                <a:gd name="T15" fmla="*/ 305 h 325"/>
                <a:gd name="T16" fmla="*/ 72 w 153"/>
                <a:gd name="T17" fmla="*/ 311 h 325"/>
                <a:gd name="T18" fmla="*/ 115 w 153"/>
                <a:gd name="T19" fmla="*/ 325 h 325"/>
                <a:gd name="T20" fmla="*/ 115 w 153"/>
                <a:gd name="T21" fmla="*/ 325 h 325"/>
                <a:gd name="T22" fmla="*/ 133 w 153"/>
                <a:gd name="T23" fmla="*/ 179 h 325"/>
                <a:gd name="T24" fmla="*/ 148 w 153"/>
                <a:gd name="T25" fmla="*/ 178 h 325"/>
                <a:gd name="T26" fmla="*/ 145 w 153"/>
                <a:gd name="T27" fmla="*/ 167 h 325"/>
                <a:gd name="T28" fmla="*/ 143 w 153"/>
                <a:gd name="T29" fmla="*/ 36 h 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3" h="325">
                  <a:moveTo>
                    <a:pt x="143" y="36"/>
                  </a:moveTo>
                  <a:cubicBezTo>
                    <a:pt x="143" y="29"/>
                    <a:pt x="147" y="21"/>
                    <a:pt x="153" y="13"/>
                  </a:cubicBezTo>
                  <a:cubicBezTo>
                    <a:pt x="144" y="8"/>
                    <a:pt x="133" y="5"/>
                    <a:pt x="121" y="10"/>
                  </a:cubicBezTo>
                  <a:cubicBezTo>
                    <a:pt x="101" y="9"/>
                    <a:pt x="73" y="9"/>
                    <a:pt x="53" y="9"/>
                  </a:cubicBezTo>
                  <a:cubicBezTo>
                    <a:pt x="24" y="0"/>
                    <a:pt x="0" y="28"/>
                    <a:pt x="0" y="45"/>
                  </a:cubicBezTo>
                  <a:cubicBezTo>
                    <a:pt x="0" y="60"/>
                    <a:pt x="1" y="131"/>
                    <a:pt x="1" y="157"/>
                  </a:cubicBezTo>
                  <a:cubicBezTo>
                    <a:pt x="1" y="183"/>
                    <a:pt x="42" y="179"/>
                    <a:pt x="42" y="179"/>
                  </a:cubicBezTo>
                  <a:cubicBezTo>
                    <a:pt x="42" y="179"/>
                    <a:pt x="53" y="256"/>
                    <a:pt x="59" y="305"/>
                  </a:cubicBezTo>
                  <a:cubicBezTo>
                    <a:pt x="63" y="307"/>
                    <a:pt x="68" y="309"/>
                    <a:pt x="72" y="311"/>
                  </a:cubicBezTo>
                  <a:cubicBezTo>
                    <a:pt x="86" y="317"/>
                    <a:pt x="100" y="322"/>
                    <a:pt x="115" y="325"/>
                  </a:cubicBezTo>
                  <a:cubicBezTo>
                    <a:pt x="115" y="325"/>
                    <a:pt x="115" y="325"/>
                    <a:pt x="115" y="325"/>
                  </a:cubicBezTo>
                  <a:cubicBezTo>
                    <a:pt x="121" y="277"/>
                    <a:pt x="133" y="179"/>
                    <a:pt x="133" y="179"/>
                  </a:cubicBezTo>
                  <a:cubicBezTo>
                    <a:pt x="133" y="179"/>
                    <a:pt x="140" y="179"/>
                    <a:pt x="148" y="178"/>
                  </a:cubicBezTo>
                  <a:cubicBezTo>
                    <a:pt x="146" y="175"/>
                    <a:pt x="145" y="171"/>
                    <a:pt x="145" y="167"/>
                  </a:cubicBezTo>
                  <a:cubicBezTo>
                    <a:pt x="145" y="137"/>
                    <a:pt x="143" y="54"/>
                    <a:pt x="143" y="36"/>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75" name="Freeform 17"/>
            <p:cNvSpPr>
              <a:spLocks/>
            </p:cNvSpPr>
            <p:nvPr/>
          </p:nvSpPr>
          <p:spPr bwMode="auto">
            <a:xfrm>
              <a:off x="3009" y="1622"/>
              <a:ext cx="242" cy="397"/>
            </a:xfrm>
            <a:custGeom>
              <a:avLst/>
              <a:gdLst>
                <a:gd name="T0" fmla="*/ 155 w 205"/>
                <a:gd name="T1" fmla="*/ 0 h 336"/>
                <a:gd name="T2" fmla="*/ 102 w 205"/>
                <a:gd name="T3" fmla="*/ 0 h 336"/>
                <a:gd name="T4" fmla="*/ 49 w 205"/>
                <a:gd name="T5" fmla="*/ 0 h 336"/>
                <a:gd name="T6" fmla="*/ 10 w 205"/>
                <a:gd name="T7" fmla="*/ 21 h 336"/>
                <a:gd name="T8" fmla="*/ 0 w 205"/>
                <a:gd name="T9" fmla="*/ 44 h 336"/>
                <a:gd name="T10" fmla="*/ 2 w 205"/>
                <a:gd name="T11" fmla="*/ 175 h 336"/>
                <a:gd name="T12" fmla="*/ 5 w 205"/>
                <a:gd name="T13" fmla="*/ 186 h 336"/>
                <a:gd name="T14" fmla="*/ 49 w 205"/>
                <a:gd name="T15" fmla="*/ 200 h 336"/>
                <a:gd name="T16" fmla="*/ 65 w 205"/>
                <a:gd name="T17" fmla="*/ 336 h 336"/>
                <a:gd name="T18" fmla="*/ 68 w 205"/>
                <a:gd name="T19" fmla="*/ 336 h 336"/>
                <a:gd name="T20" fmla="*/ 128 w 205"/>
                <a:gd name="T21" fmla="*/ 317 h 336"/>
                <a:gd name="T22" fmla="*/ 141 w 205"/>
                <a:gd name="T23" fmla="*/ 311 h 336"/>
                <a:gd name="T24" fmla="*/ 156 w 205"/>
                <a:gd name="T25" fmla="*/ 200 h 336"/>
                <a:gd name="T26" fmla="*/ 203 w 205"/>
                <a:gd name="T27" fmla="*/ 175 h 336"/>
                <a:gd name="T28" fmla="*/ 205 w 205"/>
                <a:gd name="T29" fmla="*/ 44 h 336"/>
                <a:gd name="T30" fmla="*/ 155 w 205"/>
                <a:gd name="T31" fmla="*/ 0 h 3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5" h="336">
                  <a:moveTo>
                    <a:pt x="155" y="0"/>
                  </a:moveTo>
                  <a:cubicBezTo>
                    <a:pt x="140" y="0"/>
                    <a:pt x="116" y="0"/>
                    <a:pt x="102" y="0"/>
                  </a:cubicBezTo>
                  <a:cubicBezTo>
                    <a:pt x="102" y="0"/>
                    <a:pt x="65" y="0"/>
                    <a:pt x="49" y="0"/>
                  </a:cubicBezTo>
                  <a:cubicBezTo>
                    <a:pt x="33" y="0"/>
                    <a:pt x="19" y="10"/>
                    <a:pt x="10" y="21"/>
                  </a:cubicBezTo>
                  <a:cubicBezTo>
                    <a:pt x="4" y="29"/>
                    <a:pt x="0" y="37"/>
                    <a:pt x="0" y="44"/>
                  </a:cubicBezTo>
                  <a:cubicBezTo>
                    <a:pt x="0" y="62"/>
                    <a:pt x="2" y="145"/>
                    <a:pt x="2" y="175"/>
                  </a:cubicBezTo>
                  <a:cubicBezTo>
                    <a:pt x="2" y="179"/>
                    <a:pt x="3" y="183"/>
                    <a:pt x="5" y="186"/>
                  </a:cubicBezTo>
                  <a:cubicBezTo>
                    <a:pt x="15" y="203"/>
                    <a:pt x="49" y="200"/>
                    <a:pt x="49" y="200"/>
                  </a:cubicBezTo>
                  <a:cubicBezTo>
                    <a:pt x="49" y="200"/>
                    <a:pt x="58" y="280"/>
                    <a:pt x="65" y="336"/>
                  </a:cubicBezTo>
                  <a:cubicBezTo>
                    <a:pt x="66" y="336"/>
                    <a:pt x="67" y="336"/>
                    <a:pt x="68" y="336"/>
                  </a:cubicBezTo>
                  <a:cubicBezTo>
                    <a:pt x="89" y="332"/>
                    <a:pt x="109" y="326"/>
                    <a:pt x="128" y="317"/>
                  </a:cubicBezTo>
                  <a:cubicBezTo>
                    <a:pt x="132" y="315"/>
                    <a:pt x="136" y="313"/>
                    <a:pt x="141" y="311"/>
                  </a:cubicBezTo>
                  <a:cubicBezTo>
                    <a:pt x="148" y="259"/>
                    <a:pt x="156" y="200"/>
                    <a:pt x="156" y="200"/>
                  </a:cubicBezTo>
                  <a:cubicBezTo>
                    <a:pt x="156" y="200"/>
                    <a:pt x="203" y="205"/>
                    <a:pt x="203" y="175"/>
                  </a:cubicBezTo>
                  <a:cubicBezTo>
                    <a:pt x="203" y="145"/>
                    <a:pt x="205" y="62"/>
                    <a:pt x="205" y="44"/>
                  </a:cubicBezTo>
                  <a:cubicBezTo>
                    <a:pt x="205" y="27"/>
                    <a:pt x="183" y="0"/>
                    <a:pt x="155"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76" name="Freeform 18"/>
            <p:cNvSpPr>
              <a:spLocks/>
            </p:cNvSpPr>
            <p:nvPr/>
          </p:nvSpPr>
          <p:spPr bwMode="auto">
            <a:xfrm>
              <a:off x="2867" y="1515"/>
              <a:ext cx="129" cy="114"/>
            </a:xfrm>
            <a:custGeom>
              <a:avLst/>
              <a:gdLst>
                <a:gd name="T0" fmla="*/ 55 w 109"/>
                <a:gd name="T1" fmla="*/ 0 h 96"/>
                <a:gd name="T2" fmla="*/ 0 w 109"/>
                <a:gd name="T3" fmla="*/ 53 h 96"/>
                <a:gd name="T4" fmla="*/ 22 w 109"/>
                <a:gd name="T5" fmla="*/ 96 h 96"/>
                <a:gd name="T6" fmla="*/ 87 w 109"/>
                <a:gd name="T7" fmla="*/ 96 h 96"/>
                <a:gd name="T8" fmla="*/ 109 w 109"/>
                <a:gd name="T9" fmla="*/ 53 h 96"/>
                <a:gd name="T10" fmla="*/ 55 w 109"/>
                <a:gd name="T11" fmla="*/ 0 h 96"/>
              </a:gdLst>
              <a:ahLst/>
              <a:cxnLst>
                <a:cxn ang="0">
                  <a:pos x="T0" y="T1"/>
                </a:cxn>
                <a:cxn ang="0">
                  <a:pos x="T2" y="T3"/>
                </a:cxn>
                <a:cxn ang="0">
                  <a:pos x="T4" y="T5"/>
                </a:cxn>
                <a:cxn ang="0">
                  <a:pos x="T6" y="T7"/>
                </a:cxn>
                <a:cxn ang="0">
                  <a:pos x="T8" y="T9"/>
                </a:cxn>
                <a:cxn ang="0">
                  <a:pos x="T10" y="T11"/>
                </a:cxn>
              </a:cxnLst>
              <a:rect l="0" t="0" r="r" b="b"/>
              <a:pathLst>
                <a:path w="109" h="96">
                  <a:moveTo>
                    <a:pt x="55" y="0"/>
                  </a:moveTo>
                  <a:cubicBezTo>
                    <a:pt x="25" y="0"/>
                    <a:pt x="0" y="24"/>
                    <a:pt x="0" y="53"/>
                  </a:cubicBezTo>
                  <a:cubicBezTo>
                    <a:pt x="0" y="70"/>
                    <a:pt x="9" y="86"/>
                    <a:pt x="22" y="96"/>
                  </a:cubicBezTo>
                  <a:cubicBezTo>
                    <a:pt x="87" y="96"/>
                    <a:pt x="87" y="96"/>
                    <a:pt x="87" y="96"/>
                  </a:cubicBezTo>
                  <a:cubicBezTo>
                    <a:pt x="100" y="86"/>
                    <a:pt x="109" y="71"/>
                    <a:pt x="109" y="53"/>
                  </a:cubicBezTo>
                  <a:cubicBezTo>
                    <a:pt x="109" y="24"/>
                    <a:pt x="85" y="0"/>
                    <a:pt x="55"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sp>
          <p:nvSpPr>
            <p:cNvPr id="77" name="Freeform 19"/>
            <p:cNvSpPr>
              <a:spLocks/>
            </p:cNvSpPr>
            <p:nvPr/>
          </p:nvSpPr>
          <p:spPr bwMode="auto">
            <a:xfrm>
              <a:off x="3055" y="1479"/>
              <a:ext cx="150" cy="131"/>
            </a:xfrm>
            <a:custGeom>
              <a:avLst/>
              <a:gdLst>
                <a:gd name="T0" fmla="*/ 64 w 127"/>
                <a:gd name="T1" fmla="*/ 0 h 111"/>
                <a:gd name="T2" fmla="*/ 0 w 127"/>
                <a:gd name="T3" fmla="*/ 62 h 111"/>
                <a:gd name="T4" fmla="*/ 25 w 127"/>
                <a:gd name="T5" fmla="*/ 111 h 111"/>
                <a:gd name="T6" fmla="*/ 101 w 127"/>
                <a:gd name="T7" fmla="*/ 111 h 111"/>
                <a:gd name="T8" fmla="*/ 127 w 127"/>
                <a:gd name="T9" fmla="*/ 62 h 111"/>
                <a:gd name="T10" fmla="*/ 64 w 127"/>
                <a:gd name="T11" fmla="*/ 0 h 111"/>
              </a:gdLst>
              <a:ahLst/>
              <a:cxnLst>
                <a:cxn ang="0">
                  <a:pos x="T0" y="T1"/>
                </a:cxn>
                <a:cxn ang="0">
                  <a:pos x="T2" y="T3"/>
                </a:cxn>
                <a:cxn ang="0">
                  <a:pos x="T4" y="T5"/>
                </a:cxn>
                <a:cxn ang="0">
                  <a:pos x="T6" y="T7"/>
                </a:cxn>
                <a:cxn ang="0">
                  <a:pos x="T8" y="T9"/>
                </a:cxn>
                <a:cxn ang="0">
                  <a:pos x="T10" y="T11"/>
                </a:cxn>
              </a:cxnLst>
              <a:rect l="0" t="0" r="r" b="b"/>
              <a:pathLst>
                <a:path w="127" h="111">
                  <a:moveTo>
                    <a:pt x="64" y="0"/>
                  </a:moveTo>
                  <a:cubicBezTo>
                    <a:pt x="28" y="0"/>
                    <a:pt x="0" y="28"/>
                    <a:pt x="0" y="62"/>
                  </a:cubicBezTo>
                  <a:cubicBezTo>
                    <a:pt x="0" y="82"/>
                    <a:pt x="10" y="100"/>
                    <a:pt x="25" y="111"/>
                  </a:cubicBezTo>
                  <a:cubicBezTo>
                    <a:pt x="101" y="111"/>
                    <a:pt x="101" y="111"/>
                    <a:pt x="101" y="111"/>
                  </a:cubicBezTo>
                  <a:cubicBezTo>
                    <a:pt x="117" y="100"/>
                    <a:pt x="127" y="82"/>
                    <a:pt x="127" y="62"/>
                  </a:cubicBezTo>
                  <a:cubicBezTo>
                    <a:pt x="127" y="28"/>
                    <a:pt x="99" y="0"/>
                    <a:pt x="64" y="0"/>
                  </a:cubicBezTo>
                  <a:close/>
                </a:path>
              </a:pathLst>
            </a:custGeom>
            <a:solidFill>
              <a:srgbClr val="BEDBD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Frutiger LT Com 55 Roman"/>
                <a:ea typeface="+mn-ea"/>
                <a:cs typeface="+mn-cs"/>
              </a:endParaRPr>
            </a:p>
          </p:txBody>
        </p:sp>
      </p:grpSp>
      <p:sp>
        <p:nvSpPr>
          <p:cNvPr id="79" name="Rechteck 78"/>
          <p:cNvSpPr/>
          <p:nvPr/>
        </p:nvSpPr>
        <p:spPr>
          <a:xfrm>
            <a:off x="9432498" y="3379997"/>
            <a:ext cx="2098260" cy="738664"/>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250</a:t>
            </a:r>
            <a:b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br>
            <a:r>
              <a:rPr lang="en-GB" sz="1400" dirty="0" smtClean="0">
                <a:solidFill>
                  <a:prstClr val="black"/>
                </a:solidFill>
                <a:latin typeface="Frutiger LT Com 55 Roman"/>
              </a:rPr>
              <a:t>scientific assistants and PhD students</a:t>
            </a:r>
            <a:endParaRPr kumimoji="0" lang="en-GB" sz="2000" b="0" i="0" u="none" strike="noStrike" kern="1200" cap="none" spc="0" normalizeH="0" baseline="0" noProof="0" dirty="0" smtClean="0">
              <a:ln>
                <a:noFill/>
              </a:ln>
              <a:solidFill>
                <a:prstClr val="black"/>
              </a:solidFill>
              <a:effectLst/>
              <a:uLnTx/>
              <a:uFillTx/>
              <a:latin typeface="Frutiger LT Com 55 Roman"/>
            </a:endParaRPr>
          </a:p>
        </p:txBody>
      </p:sp>
      <p:sp>
        <p:nvSpPr>
          <p:cNvPr id="92" name="Rechteck 91"/>
          <p:cNvSpPr/>
          <p:nvPr/>
        </p:nvSpPr>
        <p:spPr>
          <a:xfrm>
            <a:off x="9432498" y="4389932"/>
            <a:ext cx="2314284" cy="738664"/>
          </a:xfrm>
          <a:prstGeom prst="rect">
            <a:avLst/>
          </a:prstGeom>
        </p:spPr>
        <p:txBody>
          <a:bodyPr wrap="square" lIns="0" tIns="0" rIns="0" bIns="0">
            <a:spAutoFit/>
          </a:bodyPr>
          <a:lstStyle/>
          <a:p>
            <a:pPr marL="1588" marR="0" lvl="1" indent="0" algn="l" defTabSz="914400" rtl="0" eaLnBrk="1" fontAlgn="base" latinLnBrk="0" hangingPunct="1">
              <a:lnSpc>
                <a:spcPct val="100000"/>
              </a:lnSpc>
              <a:spcBef>
                <a:spcPct val="0"/>
              </a:spcBef>
              <a:spcAft>
                <a:spcPct val="40000"/>
              </a:spcAft>
              <a:buClr>
                <a:srgbClr val="179C7D"/>
              </a:buClr>
              <a:buSzTx/>
              <a:buFont typeface="Wingdings" pitchFamily="2" charset="2"/>
              <a:buNone/>
              <a:tabLst/>
              <a:defRPr/>
            </a:pPr>
            <a: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t>28,4  Mio EUR</a:t>
            </a:r>
            <a:br>
              <a:rPr kumimoji="0" lang="en-GB" sz="2000" b="0" i="0" u="none" strike="noStrike" kern="1200" cap="none" spc="0" normalizeH="0" baseline="0" noProof="0" dirty="0" smtClean="0">
                <a:ln>
                  <a:noFill/>
                </a:ln>
                <a:solidFill>
                  <a:srgbClr val="54B49B"/>
                </a:solidFill>
                <a:effectLst/>
                <a:uLnTx/>
                <a:uFillTx/>
                <a:latin typeface="Frutiger LT Com 75 Black" panose="020B0A03040504030204" pitchFamily="34" charset="0"/>
              </a:rPr>
            </a:br>
            <a:r>
              <a:rPr lang="en-GB" sz="1400" dirty="0" smtClean="0">
                <a:solidFill>
                  <a:prstClr val="black"/>
                </a:solidFill>
                <a:latin typeface="Frutiger LT Com 55 Roman"/>
              </a:rPr>
              <a:t>Revenue</a:t>
            </a:r>
            <a:r>
              <a:rPr kumimoji="0" lang="en-GB" sz="1400" b="0" i="0" u="none" strike="noStrike" kern="1200" cap="none" spc="0" normalizeH="0" baseline="0" noProof="0" dirty="0" smtClean="0">
                <a:ln>
                  <a:noFill/>
                </a:ln>
                <a:solidFill>
                  <a:prstClr val="black"/>
                </a:solidFill>
                <a:effectLst/>
                <a:uLnTx/>
                <a:uFillTx/>
                <a:latin typeface="Frutiger LT Com 55 Roman"/>
              </a:rPr>
              <a:t>, 50%</a:t>
            </a:r>
            <a:r>
              <a:rPr kumimoji="0" lang="en-GB" sz="1400" b="0" i="0" u="none" strike="noStrike" kern="1200" cap="none" spc="0" normalizeH="0" noProof="0" dirty="0" smtClean="0">
                <a:ln>
                  <a:noFill/>
                </a:ln>
                <a:solidFill>
                  <a:prstClr val="black"/>
                </a:solidFill>
                <a:effectLst/>
                <a:uLnTx/>
                <a:uFillTx/>
                <a:latin typeface="Frutiger LT Com 55 Roman"/>
              </a:rPr>
              <a:t> from industry (contract research) </a:t>
            </a:r>
            <a:endParaRPr kumimoji="0" lang="en-GB" sz="1400" b="0" i="0" u="none" strike="noStrike" kern="1200" cap="none" spc="0" normalizeH="0" baseline="0" noProof="0" dirty="0">
              <a:ln>
                <a:noFill/>
              </a:ln>
              <a:solidFill>
                <a:prstClr val="black"/>
              </a:solidFill>
              <a:effectLst/>
              <a:uLnTx/>
              <a:uFillTx/>
              <a:latin typeface="Frutiger LT Com 55 Roman"/>
            </a:endParaRPr>
          </a:p>
        </p:txBody>
      </p:sp>
      <p:sp>
        <p:nvSpPr>
          <p:cNvPr id="4" name="Rechteck 3"/>
          <p:cNvSpPr/>
          <p:nvPr/>
        </p:nvSpPr>
        <p:spPr>
          <a:xfrm>
            <a:off x="3071664" y="1631122"/>
            <a:ext cx="1152128" cy="501734"/>
          </a:xfrm>
          <a:prstGeom prst="rect">
            <a:avLst/>
          </a:prstGeom>
          <a:solidFill>
            <a:schemeClr val="bg1"/>
          </a:solidFill>
        </p:spPr>
        <p:txBody>
          <a:bodyPr rtlCol="0" anchor="ctr">
            <a:noAutofit/>
          </a:bodyPr>
          <a:lstStyle/>
          <a:p>
            <a:pPr algn="ctr" hangingPunct="0">
              <a:spcAft>
                <a:spcPts val="300"/>
              </a:spcAft>
            </a:pPr>
            <a:endParaRPr lang="en-GB" sz="1600" kern="0" dirty="0"/>
          </a:p>
        </p:txBody>
      </p:sp>
    </p:spTree>
    <p:extLst>
      <p:ext uri="{BB962C8B-B14F-4D97-AF65-F5344CB8AC3E}">
        <p14:creationId xmlns:p14="http://schemas.microsoft.com/office/powerpoint/2010/main" val="270927442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492443"/>
          </a:xfrm>
        </p:spPr>
        <p:txBody>
          <a:bodyPr/>
          <a:lstStyle/>
          <a:p>
            <a:r>
              <a:rPr lang="de-DE" dirty="0" err="1" smtClean="0"/>
              <a:t>Three</a:t>
            </a:r>
            <a:r>
              <a:rPr lang="de-DE" dirty="0" smtClean="0"/>
              <a:t> different alternatives </a:t>
            </a:r>
            <a:r>
              <a:rPr lang="de-DE" dirty="0" err="1" smtClean="0"/>
              <a:t>are</a:t>
            </a:r>
            <a:r>
              <a:rPr lang="de-DE" dirty="0" smtClean="0"/>
              <a:t> </a:t>
            </a:r>
            <a:r>
              <a:rPr lang="de-DE" dirty="0" err="1" smtClean="0"/>
              <a:t>investigated</a:t>
            </a:r>
            <a:endParaRPr lang="de-DE" dirty="0"/>
          </a:p>
        </p:txBody>
      </p:sp>
      <p:sp>
        <p:nvSpPr>
          <p:cNvPr id="4" name="Textplatzhalter 3"/>
          <p:cNvSpPr>
            <a:spLocks noGrp="1"/>
          </p:cNvSpPr>
          <p:nvPr>
            <p:ph type="body" sz="quarter" idx="14"/>
          </p:nvPr>
        </p:nvSpPr>
        <p:spPr>
          <a:xfrm>
            <a:off x="914965" y="6355196"/>
            <a:ext cx="500137" cy="164212"/>
          </a:xfrm>
        </p:spPr>
        <p:txBody>
          <a:bodyPr/>
          <a:lstStyle/>
          <a:p>
            <a:endParaRPr lang="de-DE"/>
          </a:p>
        </p:txBody>
      </p:sp>
      <p:sp>
        <p:nvSpPr>
          <p:cNvPr id="6" name="Abgerundetes Rechteck 5"/>
          <p:cNvSpPr/>
          <p:nvPr/>
        </p:nvSpPr>
        <p:spPr>
          <a:xfrm>
            <a:off x="10128448" y="-1486401"/>
            <a:ext cx="2592288" cy="1296144"/>
          </a:xfrm>
          <a:prstGeom prst="roundRect">
            <a:avLst/>
          </a:prstGeom>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lIns="72000" tIns="36000" rIns="72000" bIns="36000" rtlCol="0" anchor="ctr">
            <a:noAutofit/>
          </a:bodyPr>
          <a:lstStyle/>
          <a:p>
            <a:pPr algn="ctr" hangingPunct="0">
              <a:spcAft>
                <a:spcPts val="300"/>
              </a:spcAft>
            </a:pPr>
            <a:r>
              <a:rPr lang="de-DE" sz="1600" kern="0" dirty="0" smtClean="0"/>
              <a:t>Ulrike</a:t>
            </a:r>
            <a:endParaRPr lang="de-DE" sz="1600" kern="0" dirty="0"/>
          </a:p>
        </p:txBody>
      </p:sp>
      <p:pic>
        <p:nvPicPr>
          <p:cNvPr id="10" name="Grafik 9"/>
          <p:cNvPicPr/>
          <p:nvPr/>
        </p:nvPicPr>
        <p:blipFill rotWithShape="1">
          <a:blip r:embed="rId2">
            <a:grayscl/>
            <a:extLst>
              <a:ext uri="{28A0092B-C50C-407E-A947-70E740481C1C}">
                <a14:useLocalDpi xmlns:a14="http://schemas.microsoft.com/office/drawing/2010/main" val="0"/>
              </a:ext>
            </a:extLst>
          </a:blip>
          <a:srcRect r="68750"/>
          <a:stretch/>
        </p:blipFill>
        <p:spPr bwMode="auto">
          <a:xfrm>
            <a:off x="7176120" y="1876321"/>
            <a:ext cx="3528392" cy="3762776"/>
          </a:xfrm>
          <a:prstGeom prst="rect">
            <a:avLst/>
          </a:prstGeom>
          <a:noFill/>
          <a:ln>
            <a:noFill/>
          </a:ln>
        </p:spPr>
      </p:pic>
      <p:sp>
        <p:nvSpPr>
          <p:cNvPr id="16" name="Legende mit Linie 2 (Markierungsleiste) 9"/>
          <p:cNvSpPr/>
          <p:nvPr/>
        </p:nvSpPr>
        <p:spPr>
          <a:xfrm>
            <a:off x="1070992" y="2203093"/>
            <a:ext cx="3224808" cy="595080"/>
          </a:xfrm>
          <a:prstGeom prst="accentCallout2">
            <a:avLst>
              <a:gd name="adj1" fmla="val 14879"/>
              <a:gd name="adj2" fmla="val 103026"/>
              <a:gd name="adj3" fmla="val 14879"/>
              <a:gd name="adj4" fmla="val 111919"/>
              <a:gd name="adj5" fmla="val 16622"/>
              <a:gd name="adj6" fmla="val 172458"/>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en-US" sz="1400" dirty="0">
                <a:solidFill>
                  <a:schemeClr val="bg1">
                    <a:lumMod val="50000"/>
                  </a:schemeClr>
                </a:solidFill>
              </a:rPr>
              <a:t>Central Supply Via </a:t>
            </a:r>
            <a:r>
              <a:rPr lang="en-US" sz="1400" dirty="0">
                <a:solidFill>
                  <a:schemeClr val="accent1"/>
                </a:solidFill>
              </a:rPr>
              <a:t>Shaft </a:t>
            </a:r>
            <a:r>
              <a:rPr lang="en-US" sz="1400" dirty="0" smtClean="0">
                <a:solidFill>
                  <a:schemeClr val="accent1"/>
                </a:solidFill>
              </a:rPr>
              <a:t>A</a:t>
            </a:r>
            <a:endParaRPr lang="en-US" sz="1400" dirty="0">
              <a:solidFill>
                <a:schemeClr val="accent1"/>
              </a:solidFill>
            </a:endParaRPr>
          </a:p>
        </p:txBody>
      </p:sp>
      <p:sp>
        <p:nvSpPr>
          <p:cNvPr id="18" name="Legende mit Linie 2 (Markierungsleiste) 9"/>
          <p:cNvSpPr/>
          <p:nvPr/>
        </p:nvSpPr>
        <p:spPr>
          <a:xfrm>
            <a:off x="566936" y="3356992"/>
            <a:ext cx="3728864" cy="1027274"/>
          </a:xfrm>
          <a:prstGeom prst="accentCallout2">
            <a:avLst>
              <a:gd name="adj1" fmla="val 14879"/>
              <a:gd name="adj2" fmla="val 103026"/>
              <a:gd name="adj3" fmla="val 14879"/>
              <a:gd name="adj4" fmla="val 111919"/>
              <a:gd name="adj5" fmla="val 14029"/>
              <a:gd name="adj6" fmla="val 161744"/>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en-US" sz="1400" dirty="0" smtClean="0">
                <a:solidFill>
                  <a:schemeClr val="bg1">
                    <a:lumMod val="50000"/>
                  </a:schemeClr>
                </a:solidFill>
              </a:rPr>
              <a:t>Decentral </a:t>
            </a:r>
            <a:r>
              <a:rPr lang="en-US" sz="1400" dirty="0">
                <a:solidFill>
                  <a:schemeClr val="bg1">
                    <a:lumMod val="50000"/>
                  </a:schemeClr>
                </a:solidFill>
              </a:rPr>
              <a:t>Supply Via </a:t>
            </a:r>
            <a:r>
              <a:rPr lang="en-US" sz="1400" dirty="0" smtClean="0">
                <a:solidFill>
                  <a:schemeClr val="bg1">
                    <a:lumMod val="50000"/>
                  </a:schemeClr>
                </a:solidFill>
              </a:rPr>
              <a:t>Two Shafts</a:t>
            </a:r>
          </a:p>
          <a:p>
            <a:pPr algn="r"/>
            <a:r>
              <a:rPr lang="en-US" sz="1400" dirty="0" smtClean="0">
                <a:solidFill>
                  <a:schemeClr val="bg1">
                    <a:lumMod val="50000"/>
                  </a:schemeClr>
                </a:solidFill>
              </a:rPr>
              <a:t> </a:t>
            </a:r>
            <a:r>
              <a:rPr lang="en-US" sz="1200" dirty="0" smtClean="0">
                <a:solidFill>
                  <a:schemeClr val="accent4"/>
                </a:solidFill>
              </a:rPr>
              <a:t>Short Overground Transport from CERN: </a:t>
            </a:r>
            <a:r>
              <a:rPr lang="en-US" sz="1200" dirty="0" smtClean="0">
                <a:solidFill>
                  <a:schemeClr val="bg1">
                    <a:lumMod val="50000"/>
                  </a:schemeClr>
                </a:solidFill>
              </a:rPr>
              <a:t>C – K</a:t>
            </a:r>
          </a:p>
          <a:p>
            <a:pPr algn="r"/>
            <a:r>
              <a:rPr lang="en-US" sz="1200" dirty="0" smtClean="0">
                <a:solidFill>
                  <a:schemeClr val="accent4"/>
                </a:solidFill>
              </a:rPr>
              <a:t>Opposite Location: </a:t>
            </a:r>
            <a:r>
              <a:rPr lang="en-US" sz="1200" dirty="0" smtClean="0">
                <a:solidFill>
                  <a:schemeClr val="bg1">
                    <a:lumMod val="50000"/>
                  </a:schemeClr>
                </a:solidFill>
              </a:rPr>
              <a:t>E – K</a:t>
            </a:r>
          </a:p>
          <a:p>
            <a:pPr algn="r"/>
            <a:r>
              <a:rPr lang="en-US" sz="1200" dirty="0" smtClean="0">
                <a:solidFill>
                  <a:schemeClr val="accent4"/>
                </a:solidFill>
              </a:rPr>
              <a:t>Equal underground Transport Distances: </a:t>
            </a:r>
            <a:r>
              <a:rPr lang="en-US" sz="1200" dirty="0" smtClean="0">
                <a:solidFill>
                  <a:schemeClr val="bg1">
                    <a:lumMod val="50000"/>
                  </a:schemeClr>
                </a:solidFill>
              </a:rPr>
              <a:t>J – D </a:t>
            </a:r>
          </a:p>
          <a:p>
            <a:pPr lvl="0" algn="r" defTabSz="1219170"/>
            <a:r>
              <a:rPr lang="en-US" sz="1200" dirty="0" smtClean="0">
                <a:solidFill>
                  <a:srgbClr val="F29400"/>
                </a:solidFill>
              </a:rPr>
              <a:t>Combination CERN and additional shaft: </a:t>
            </a:r>
            <a:r>
              <a:rPr lang="en-US" sz="1200" dirty="0" smtClean="0">
                <a:solidFill>
                  <a:srgbClr val="FFFFFF">
                    <a:lumMod val="50000"/>
                  </a:srgbClr>
                </a:solidFill>
              </a:rPr>
              <a:t>A </a:t>
            </a:r>
            <a:r>
              <a:rPr lang="en-US" sz="1200" dirty="0">
                <a:solidFill>
                  <a:srgbClr val="FFFFFF">
                    <a:lumMod val="50000"/>
                  </a:srgbClr>
                </a:solidFill>
              </a:rPr>
              <a:t>– </a:t>
            </a:r>
            <a:r>
              <a:rPr lang="en-US" sz="1200" dirty="0" smtClean="0">
                <a:solidFill>
                  <a:srgbClr val="FFFFFF">
                    <a:lumMod val="50000"/>
                  </a:srgbClr>
                </a:solidFill>
              </a:rPr>
              <a:t>E </a:t>
            </a:r>
            <a:endParaRPr lang="en-US" sz="1200" dirty="0">
              <a:solidFill>
                <a:srgbClr val="FFFFFF">
                  <a:lumMod val="50000"/>
                </a:srgbClr>
              </a:solidFill>
            </a:endParaRPr>
          </a:p>
          <a:p>
            <a:pPr algn="r"/>
            <a:endParaRPr lang="en-US" sz="1400" dirty="0">
              <a:solidFill>
                <a:schemeClr val="bg1">
                  <a:lumMod val="50000"/>
                </a:schemeClr>
              </a:solidFill>
            </a:endParaRPr>
          </a:p>
        </p:txBody>
      </p:sp>
      <p:sp>
        <p:nvSpPr>
          <p:cNvPr id="19" name="Legende mit Linie 2 (Markierungsleiste) 9"/>
          <p:cNvSpPr/>
          <p:nvPr/>
        </p:nvSpPr>
        <p:spPr>
          <a:xfrm>
            <a:off x="1070992" y="4912760"/>
            <a:ext cx="3224808" cy="740506"/>
          </a:xfrm>
          <a:prstGeom prst="accentCallout2">
            <a:avLst>
              <a:gd name="adj1" fmla="val 14879"/>
              <a:gd name="adj2" fmla="val 103026"/>
              <a:gd name="adj3" fmla="val 14879"/>
              <a:gd name="adj4" fmla="val 111919"/>
              <a:gd name="adj5" fmla="val 16622"/>
              <a:gd name="adj6" fmla="val 172458"/>
            </a:avLst>
          </a:prstGeom>
          <a:noFill/>
          <a:ln w="190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r"/>
            <a:r>
              <a:rPr lang="en-US" sz="1400" dirty="0" smtClean="0">
                <a:solidFill>
                  <a:schemeClr val="accent3"/>
                </a:solidFill>
              </a:rPr>
              <a:t>Current Planning</a:t>
            </a:r>
          </a:p>
          <a:p>
            <a:pPr algn="r"/>
            <a:r>
              <a:rPr lang="en-US" sz="1200" dirty="0" smtClean="0">
                <a:solidFill>
                  <a:schemeClr val="bg1">
                    <a:lumMod val="50000"/>
                  </a:schemeClr>
                </a:solidFill>
              </a:rPr>
              <a:t>Decentral </a:t>
            </a:r>
            <a:r>
              <a:rPr lang="en-US" sz="1200" dirty="0">
                <a:solidFill>
                  <a:schemeClr val="bg1">
                    <a:lumMod val="50000"/>
                  </a:schemeClr>
                </a:solidFill>
              </a:rPr>
              <a:t>Supply Via </a:t>
            </a:r>
            <a:r>
              <a:rPr lang="en-US" sz="1200" dirty="0" smtClean="0">
                <a:solidFill>
                  <a:schemeClr val="bg1">
                    <a:lumMod val="50000"/>
                  </a:schemeClr>
                </a:solidFill>
              </a:rPr>
              <a:t>Four Shafts</a:t>
            </a:r>
          </a:p>
          <a:p>
            <a:pPr algn="r"/>
            <a:r>
              <a:rPr lang="en-US" sz="1200" dirty="0" smtClean="0">
                <a:solidFill>
                  <a:schemeClr val="bg1">
                    <a:lumMod val="50000"/>
                  </a:schemeClr>
                </a:solidFill>
              </a:rPr>
              <a:t>C – K – E – I</a:t>
            </a:r>
          </a:p>
        </p:txBody>
      </p:sp>
      <p:sp>
        <p:nvSpPr>
          <p:cNvPr id="3" name="Ellipse 2"/>
          <p:cNvSpPr/>
          <p:nvPr/>
        </p:nvSpPr>
        <p:spPr>
          <a:xfrm>
            <a:off x="8828765" y="2166630"/>
            <a:ext cx="108000" cy="108000"/>
          </a:xfrm>
          <a:prstGeom prst="ellipse">
            <a:avLst/>
          </a:prstGeom>
          <a:solidFill>
            <a:schemeClr val="accent1"/>
          </a:solidFill>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1" name="Ellipse 20"/>
          <p:cNvSpPr/>
          <p:nvPr/>
        </p:nvSpPr>
        <p:spPr>
          <a:xfrm>
            <a:off x="7573671" y="2734648"/>
            <a:ext cx="108000" cy="108000"/>
          </a:xfrm>
          <a:prstGeom prst="ellipse">
            <a:avLst/>
          </a:prstGeom>
          <a:solidFill>
            <a:schemeClr val="accent4"/>
          </a:solidFill>
          <a:ln>
            <a:solidFill>
              <a:schemeClr val="accent4"/>
            </a:solidFill>
          </a:ln>
        </p:spPr>
        <p:txBody>
          <a:bodyPr lIns="72000" tIns="36000" rIns="72000" bIns="36000" rtlCol="0" anchor="ctr">
            <a:noAutofit/>
          </a:bodyPr>
          <a:lstStyle/>
          <a:p>
            <a:pPr algn="ctr" hangingPunct="0">
              <a:spcAft>
                <a:spcPts val="300"/>
              </a:spcAft>
            </a:pPr>
            <a:endParaRPr lang="de-DE" sz="1600" kern="0" dirty="0"/>
          </a:p>
        </p:txBody>
      </p:sp>
      <p:sp>
        <p:nvSpPr>
          <p:cNvPr id="22" name="Ellipse 21"/>
          <p:cNvSpPr/>
          <p:nvPr/>
        </p:nvSpPr>
        <p:spPr>
          <a:xfrm>
            <a:off x="10079411" y="2732553"/>
            <a:ext cx="108000" cy="108000"/>
          </a:xfrm>
          <a:prstGeom prst="ellipse">
            <a:avLst/>
          </a:prstGeom>
          <a:solidFill>
            <a:schemeClr val="accent4"/>
          </a:solidFill>
          <a:ln>
            <a:solidFill>
              <a:schemeClr val="accent4"/>
            </a:solidFill>
          </a:ln>
        </p:spPr>
        <p:txBody>
          <a:bodyPr lIns="72000" tIns="36000" rIns="72000" bIns="36000" rtlCol="0" anchor="ctr">
            <a:noAutofit/>
          </a:bodyPr>
          <a:lstStyle/>
          <a:p>
            <a:pPr algn="ctr" hangingPunct="0">
              <a:spcAft>
                <a:spcPts val="300"/>
              </a:spcAft>
            </a:pPr>
            <a:endParaRPr lang="de-DE" sz="1600" kern="0" dirty="0"/>
          </a:p>
        </p:txBody>
      </p:sp>
      <p:sp>
        <p:nvSpPr>
          <p:cNvPr id="23" name="Ellipse 22"/>
          <p:cNvSpPr/>
          <p:nvPr/>
        </p:nvSpPr>
        <p:spPr>
          <a:xfrm>
            <a:off x="7381459" y="3592066"/>
            <a:ext cx="108000" cy="108000"/>
          </a:xfrm>
          <a:prstGeom prst="ellipse">
            <a:avLst/>
          </a:prstGeom>
          <a:solidFill>
            <a:schemeClr val="accent4"/>
          </a:solidFill>
          <a:ln>
            <a:solidFill>
              <a:schemeClr val="accent4"/>
            </a:solidFill>
          </a:ln>
        </p:spPr>
        <p:txBody>
          <a:bodyPr lIns="72000" tIns="36000" rIns="72000" bIns="36000" rtlCol="0" anchor="ctr">
            <a:noAutofit/>
          </a:bodyPr>
          <a:lstStyle/>
          <a:p>
            <a:pPr algn="ctr" hangingPunct="0">
              <a:spcAft>
                <a:spcPts val="300"/>
              </a:spcAft>
            </a:pPr>
            <a:endParaRPr lang="de-DE" sz="1600" kern="0" dirty="0"/>
          </a:p>
        </p:txBody>
      </p:sp>
      <p:sp>
        <p:nvSpPr>
          <p:cNvPr id="24" name="Ellipse 23"/>
          <p:cNvSpPr/>
          <p:nvPr/>
        </p:nvSpPr>
        <p:spPr>
          <a:xfrm>
            <a:off x="9995345" y="4549199"/>
            <a:ext cx="108000" cy="108000"/>
          </a:xfrm>
          <a:prstGeom prst="ellipse">
            <a:avLst/>
          </a:prstGeom>
          <a:solidFill>
            <a:schemeClr val="accent4"/>
          </a:solidFill>
          <a:ln>
            <a:solidFill>
              <a:schemeClr val="accent4"/>
            </a:solidFill>
          </a:ln>
        </p:spPr>
        <p:txBody>
          <a:bodyPr lIns="72000" tIns="36000" rIns="72000" bIns="36000" rtlCol="0" anchor="ctr">
            <a:noAutofit/>
          </a:bodyPr>
          <a:lstStyle/>
          <a:p>
            <a:pPr algn="ctr" hangingPunct="0">
              <a:spcAft>
                <a:spcPts val="300"/>
              </a:spcAft>
            </a:pPr>
            <a:endParaRPr lang="de-DE" sz="1600" kern="0" dirty="0"/>
          </a:p>
        </p:txBody>
      </p:sp>
      <p:sp>
        <p:nvSpPr>
          <p:cNvPr id="25" name="Ellipse 24"/>
          <p:cNvSpPr/>
          <p:nvPr/>
        </p:nvSpPr>
        <p:spPr>
          <a:xfrm>
            <a:off x="10254362" y="3599507"/>
            <a:ext cx="108000" cy="108000"/>
          </a:xfrm>
          <a:prstGeom prst="ellipse">
            <a:avLst/>
          </a:prstGeom>
          <a:solidFill>
            <a:schemeClr val="accent4"/>
          </a:solidFill>
          <a:ln>
            <a:solidFill>
              <a:schemeClr val="accent4"/>
            </a:solidFill>
          </a:ln>
        </p:spPr>
        <p:txBody>
          <a:bodyPr lIns="72000" tIns="36000" rIns="72000" bIns="36000" rtlCol="0" anchor="ctr">
            <a:noAutofit/>
          </a:bodyPr>
          <a:lstStyle/>
          <a:p>
            <a:pPr algn="ctr" hangingPunct="0">
              <a:spcAft>
                <a:spcPts val="300"/>
              </a:spcAft>
            </a:pPr>
            <a:endParaRPr lang="de-DE" sz="1600" kern="0" dirty="0"/>
          </a:p>
        </p:txBody>
      </p:sp>
      <p:sp>
        <p:nvSpPr>
          <p:cNvPr id="26" name="Ellipse 25"/>
          <p:cNvSpPr/>
          <p:nvPr/>
        </p:nvSpPr>
        <p:spPr>
          <a:xfrm>
            <a:off x="7662074" y="2636912"/>
            <a:ext cx="108000" cy="108000"/>
          </a:xfrm>
          <a:prstGeom prst="ellipse">
            <a:avLst/>
          </a:prstGeom>
          <a:solidFill>
            <a:schemeClr val="accent3"/>
          </a:solidFill>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27" name="Ellipse 26"/>
          <p:cNvSpPr/>
          <p:nvPr/>
        </p:nvSpPr>
        <p:spPr>
          <a:xfrm>
            <a:off x="9996399" y="2636912"/>
            <a:ext cx="108000" cy="108000"/>
          </a:xfrm>
          <a:prstGeom prst="ellipse">
            <a:avLst/>
          </a:prstGeom>
          <a:solidFill>
            <a:schemeClr val="accent3"/>
          </a:solidFill>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28" name="Ellipse 27"/>
          <p:cNvSpPr/>
          <p:nvPr/>
        </p:nvSpPr>
        <p:spPr>
          <a:xfrm>
            <a:off x="10081805" y="4451094"/>
            <a:ext cx="108000" cy="108000"/>
          </a:xfrm>
          <a:prstGeom prst="ellipse">
            <a:avLst/>
          </a:prstGeom>
          <a:solidFill>
            <a:schemeClr val="accent3"/>
          </a:solidFill>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29" name="Ellipse 28"/>
          <p:cNvSpPr/>
          <p:nvPr/>
        </p:nvSpPr>
        <p:spPr>
          <a:xfrm>
            <a:off x="7661301" y="4544363"/>
            <a:ext cx="108000" cy="108000"/>
          </a:xfrm>
          <a:prstGeom prst="ellipse">
            <a:avLst/>
          </a:prstGeom>
          <a:solidFill>
            <a:schemeClr val="accent3"/>
          </a:solidFill>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30" name="Ellipse 29"/>
          <p:cNvSpPr/>
          <p:nvPr/>
        </p:nvSpPr>
        <p:spPr>
          <a:xfrm>
            <a:off x="7574052" y="4451875"/>
            <a:ext cx="108000" cy="108000"/>
          </a:xfrm>
          <a:prstGeom prst="ellipse">
            <a:avLst/>
          </a:prstGeom>
          <a:solidFill>
            <a:schemeClr val="bg1"/>
          </a:solidFill>
          <a:ln>
            <a:solidFill>
              <a:schemeClr val="bg1"/>
            </a:solidFill>
          </a:ln>
        </p:spPr>
        <p:txBody>
          <a:bodyPr lIns="72000" tIns="36000" rIns="72000" bIns="36000" rtlCol="0" anchor="ctr">
            <a:noAutofit/>
          </a:bodyPr>
          <a:lstStyle/>
          <a:p>
            <a:pPr algn="ctr" hangingPunct="0">
              <a:spcAft>
                <a:spcPts val="300"/>
              </a:spcAft>
            </a:pPr>
            <a:endParaRPr lang="de-DE" sz="1600" kern="0" dirty="0"/>
          </a:p>
        </p:txBody>
      </p:sp>
      <p:sp>
        <p:nvSpPr>
          <p:cNvPr id="31" name="Ellipse 30"/>
          <p:cNvSpPr/>
          <p:nvPr/>
        </p:nvSpPr>
        <p:spPr>
          <a:xfrm>
            <a:off x="8828765" y="5022702"/>
            <a:ext cx="122631" cy="134490"/>
          </a:xfrm>
          <a:prstGeom prst="ellipse">
            <a:avLst/>
          </a:prstGeom>
          <a:solidFill>
            <a:schemeClr val="bg1"/>
          </a:solidFill>
          <a:ln>
            <a:solidFill>
              <a:schemeClr val="bg1"/>
            </a:solidFill>
          </a:ln>
        </p:spPr>
        <p:txBody>
          <a:bodyPr lIns="72000" tIns="36000" rIns="72000" bIns="36000" rtlCol="0" anchor="ctr">
            <a:noAutofit/>
          </a:bodyPr>
          <a:lstStyle/>
          <a:p>
            <a:pPr algn="ctr" hangingPunct="0">
              <a:spcAft>
                <a:spcPts val="300"/>
              </a:spcAft>
            </a:pPr>
            <a:endParaRPr lang="de-DE" sz="1600" kern="0" dirty="0"/>
          </a:p>
        </p:txBody>
      </p:sp>
    </p:spTree>
    <p:extLst>
      <p:ext uri="{BB962C8B-B14F-4D97-AF65-F5344CB8AC3E}">
        <p14:creationId xmlns:p14="http://schemas.microsoft.com/office/powerpoint/2010/main" val="3592717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de-DE" dirty="0"/>
              <a:t>Analysis Tunnel Transport </a:t>
            </a:r>
            <a:r>
              <a:rPr lang="de-DE" dirty="0" err="1"/>
              <a:t>and</a:t>
            </a:r>
            <a:r>
              <a:rPr lang="de-DE" dirty="0"/>
              <a:t> </a:t>
            </a:r>
            <a:r>
              <a:rPr lang="de-DE" dirty="0" err="1"/>
              <a:t>Delivery</a:t>
            </a:r>
            <a:r>
              <a:rPr lang="de-DE" dirty="0"/>
              <a:t> Scenario</a:t>
            </a:r>
            <a:br>
              <a:rPr lang="de-DE" dirty="0"/>
            </a:br>
            <a:r>
              <a:rPr lang="de-DE" dirty="0" err="1" smtClean="0">
                <a:solidFill>
                  <a:schemeClr val="bg2">
                    <a:lumMod val="75000"/>
                  </a:schemeClr>
                </a:solidFill>
              </a:rPr>
              <a:t>Assumptions</a:t>
            </a:r>
            <a:endParaRPr lang="de-DE" dirty="0">
              <a:solidFill>
                <a:schemeClr val="bg2">
                  <a:lumMod val="75000"/>
                </a:schemeClr>
              </a:solidFill>
            </a:endParaRPr>
          </a:p>
        </p:txBody>
      </p:sp>
      <p:graphicFrame>
        <p:nvGraphicFramePr>
          <p:cNvPr id="5" name="Inhaltsplatzhalter 4"/>
          <p:cNvGraphicFramePr>
            <a:graphicFrameLocks noGrp="1"/>
          </p:cNvGraphicFramePr>
          <p:nvPr>
            <p:ph idx="1"/>
            <p:extLst>
              <p:ext uri="{D42A27DB-BD31-4B8C-83A1-F6EECF244321}">
                <p14:modId xmlns:p14="http://schemas.microsoft.com/office/powerpoint/2010/main" val="3456532603"/>
              </p:ext>
            </p:extLst>
          </p:nvPr>
        </p:nvGraphicFramePr>
        <p:xfrm>
          <a:off x="621556" y="1630948"/>
          <a:ext cx="10944744" cy="4224621"/>
        </p:xfrm>
        <a:graphic>
          <a:graphicData uri="http://schemas.openxmlformats.org/drawingml/2006/table">
            <a:tbl>
              <a:tblPr firstRow="1" firstCol="1" bandRow="1">
                <a:tableStyleId>{5C22544A-7EE6-4342-B048-85BDC9FD1C3A}</a:tableStyleId>
              </a:tblPr>
              <a:tblGrid>
                <a:gridCol w="5472372">
                  <a:extLst>
                    <a:ext uri="{9D8B030D-6E8A-4147-A177-3AD203B41FA5}">
                      <a16:colId xmlns:a16="http://schemas.microsoft.com/office/drawing/2014/main" xmlns="" val="2378902889"/>
                    </a:ext>
                  </a:extLst>
                </a:gridCol>
                <a:gridCol w="5472372">
                  <a:extLst>
                    <a:ext uri="{9D8B030D-6E8A-4147-A177-3AD203B41FA5}">
                      <a16:colId xmlns:a16="http://schemas.microsoft.com/office/drawing/2014/main" xmlns="" val="1707869199"/>
                    </a:ext>
                  </a:extLst>
                </a:gridCol>
              </a:tblGrid>
              <a:tr h="352052">
                <a:tc>
                  <a:txBody>
                    <a:bodyPr/>
                    <a:lstStyle/>
                    <a:p>
                      <a:pPr algn="l">
                        <a:lnSpc>
                          <a:spcPts val="1200"/>
                        </a:lnSpc>
                        <a:spcBef>
                          <a:spcPts val="600"/>
                        </a:spcBef>
                        <a:spcAft>
                          <a:spcPts val="600"/>
                        </a:spcAft>
                      </a:pPr>
                      <a:r>
                        <a:rPr lang="en-GB" sz="1800">
                          <a:effectLst/>
                        </a:rPr>
                        <a:t>Parameter</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dirty="0">
                          <a:effectLst/>
                        </a:rPr>
                        <a:t>Value</a:t>
                      </a:r>
                      <a:endParaRPr lang="de-DE" sz="1400" dirty="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246862824"/>
                  </a:ext>
                </a:extLst>
              </a:tr>
              <a:tr h="352052">
                <a:tc>
                  <a:txBody>
                    <a:bodyPr/>
                    <a:lstStyle/>
                    <a:p>
                      <a:pPr algn="l">
                        <a:lnSpc>
                          <a:spcPts val="1200"/>
                        </a:lnSpc>
                        <a:spcBef>
                          <a:spcPts val="600"/>
                        </a:spcBef>
                        <a:spcAft>
                          <a:spcPts val="600"/>
                        </a:spcAft>
                      </a:pPr>
                      <a:r>
                        <a:rPr lang="en-GB" sz="1800">
                          <a:effectLst/>
                        </a:rPr>
                        <a:t>Underground transport (speed loaded)</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10 km/h</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799417246"/>
                  </a:ext>
                </a:extLst>
              </a:tr>
              <a:tr h="352052">
                <a:tc>
                  <a:txBody>
                    <a:bodyPr/>
                    <a:lstStyle/>
                    <a:p>
                      <a:pPr algn="l">
                        <a:lnSpc>
                          <a:spcPts val="1200"/>
                        </a:lnSpc>
                        <a:spcBef>
                          <a:spcPts val="600"/>
                        </a:spcBef>
                        <a:spcAft>
                          <a:spcPts val="600"/>
                        </a:spcAft>
                      </a:pPr>
                      <a:r>
                        <a:rPr lang="en-GB" sz="1800">
                          <a:effectLst/>
                        </a:rPr>
                        <a:t>Underground transport (speed unloaded)</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20 km/h</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310712215"/>
                  </a:ext>
                </a:extLst>
              </a:tr>
              <a:tr h="352052">
                <a:tc>
                  <a:txBody>
                    <a:bodyPr/>
                    <a:lstStyle/>
                    <a:p>
                      <a:pPr algn="l">
                        <a:lnSpc>
                          <a:spcPts val="1200"/>
                        </a:lnSpc>
                        <a:spcBef>
                          <a:spcPts val="600"/>
                        </a:spcBef>
                        <a:spcAft>
                          <a:spcPts val="600"/>
                        </a:spcAft>
                      </a:pPr>
                      <a:r>
                        <a:rPr lang="en-GB" sz="1800">
                          <a:effectLst/>
                        </a:rPr>
                        <a:t>Transport time interval</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10 PM – 6 AM (Duration: 8 hours)</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778735510"/>
                  </a:ext>
                </a:extLst>
              </a:tr>
              <a:tr h="352052">
                <a:tc>
                  <a:txBody>
                    <a:bodyPr/>
                    <a:lstStyle/>
                    <a:p>
                      <a:pPr algn="l">
                        <a:lnSpc>
                          <a:spcPts val="1200"/>
                        </a:lnSpc>
                        <a:spcBef>
                          <a:spcPts val="600"/>
                        </a:spcBef>
                        <a:spcAft>
                          <a:spcPts val="600"/>
                        </a:spcAft>
                      </a:pPr>
                      <a:r>
                        <a:rPr lang="en-GB" sz="1800">
                          <a:effectLst/>
                        </a:rPr>
                        <a:t>Loading time (crane transport included)</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1h</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229460517"/>
                  </a:ext>
                </a:extLst>
              </a:tr>
              <a:tr h="352052">
                <a:tc>
                  <a:txBody>
                    <a:bodyPr/>
                    <a:lstStyle/>
                    <a:p>
                      <a:pPr algn="l">
                        <a:lnSpc>
                          <a:spcPts val="1200"/>
                        </a:lnSpc>
                        <a:spcBef>
                          <a:spcPts val="600"/>
                        </a:spcBef>
                        <a:spcAft>
                          <a:spcPts val="600"/>
                        </a:spcAft>
                      </a:pPr>
                      <a:r>
                        <a:rPr lang="en-GB" sz="1800">
                          <a:effectLst/>
                        </a:rPr>
                        <a:t>Unloading time</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1h</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748423420"/>
                  </a:ext>
                </a:extLst>
              </a:tr>
              <a:tr h="704103">
                <a:tc>
                  <a:txBody>
                    <a:bodyPr/>
                    <a:lstStyle/>
                    <a:p>
                      <a:pPr algn="l">
                        <a:lnSpc>
                          <a:spcPts val="1200"/>
                        </a:lnSpc>
                        <a:spcBef>
                          <a:spcPts val="600"/>
                        </a:spcBef>
                        <a:spcAft>
                          <a:spcPts val="600"/>
                        </a:spcAft>
                      </a:pPr>
                      <a:r>
                        <a:rPr lang="en-GB" sz="1800">
                          <a:effectLst/>
                        </a:rPr>
                        <a:t>Duration assembly (LHC x1 / x2 / x3) in days</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dirty="0">
                          <a:effectLst/>
                        </a:rPr>
                        <a:t>5,33 / 10,66 / 15,99 </a:t>
                      </a:r>
                      <a:endParaRPr lang="de-DE" sz="1400" dirty="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1965548862"/>
                  </a:ext>
                </a:extLst>
              </a:tr>
              <a:tr h="704103">
                <a:tc>
                  <a:txBody>
                    <a:bodyPr/>
                    <a:lstStyle/>
                    <a:p>
                      <a:pPr algn="l">
                        <a:lnSpc>
                          <a:spcPts val="1200"/>
                        </a:lnSpc>
                        <a:spcBef>
                          <a:spcPts val="600"/>
                        </a:spcBef>
                        <a:spcAft>
                          <a:spcPts val="600"/>
                        </a:spcAft>
                      </a:pPr>
                      <a:r>
                        <a:rPr lang="en-GB" sz="1800">
                          <a:effectLst/>
                        </a:rPr>
                        <a:t>Duration coldmass test (LHC x1 / x2 / x3) in days</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a:effectLst/>
                        </a:rPr>
                        <a:t>5 / 10 / 15 </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2305116296"/>
                  </a:ext>
                </a:extLst>
              </a:tr>
              <a:tr h="704103">
                <a:tc>
                  <a:txBody>
                    <a:bodyPr/>
                    <a:lstStyle/>
                    <a:p>
                      <a:pPr algn="l">
                        <a:lnSpc>
                          <a:spcPts val="1200"/>
                        </a:lnSpc>
                        <a:spcBef>
                          <a:spcPts val="600"/>
                        </a:spcBef>
                        <a:spcAft>
                          <a:spcPts val="600"/>
                        </a:spcAft>
                      </a:pPr>
                      <a:r>
                        <a:rPr lang="en-GB" sz="1800">
                          <a:effectLst/>
                        </a:rPr>
                        <a:t>Duration final test (LHC x1 / x2 / x3) in days</a:t>
                      </a:r>
                      <a:endParaRPr lang="de-DE" sz="140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tc>
                  <a:txBody>
                    <a:bodyPr/>
                    <a:lstStyle/>
                    <a:p>
                      <a:pPr algn="l">
                        <a:lnSpc>
                          <a:spcPts val="1200"/>
                        </a:lnSpc>
                        <a:spcBef>
                          <a:spcPts val="600"/>
                        </a:spcBef>
                        <a:spcAft>
                          <a:spcPts val="600"/>
                        </a:spcAft>
                      </a:pPr>
                      <a:r>
                        <a:rPr lang="en-GB" sz="1800" dirty="0">
                          <a:effectLst/>
                        </a:rPr>
                        <a:t>0,5 / 1 / 1,5 </a:t>
                      </a:r>
                      <a:endParaRPr lang="de-DE" sz="1400" dirty="0">
                        <a:effectLst/>
                        <a:latin typeface="Frutiger LT Com 45 Light" panose="020B0303030504020204" pitchFamily="34" charset="0"/>
                        <a:ea typeface="Times New Roman" panose="02020603050405020304" pitchFamily="18" charset="0"/>
                        <a:cs typeface="Times New Roman" panose="02020603050405020304" pitchFamily="18" charset="0"/>
                      </a:endParaRPr>
                    </a:p>
                  </a:txBody>
                  <a:tcPr marL="68580" marR="68580" marT="0" marB="0" anchor="ctr"/>
                </a:tc>
                <a:extLst>
                  <a:ext uri="{0D108BD9-81ED-4DB2-BD59-A6C34878D82A}">
                    <a16:rowId xmlns:a16="http://schemas.microsoft.com/office/drawing/2014/main" xmlns="" val="3529999688"/>
                  </a:ext>
                </a:extLst>
              </a:tr>
            </a:tbl>
          </a:graphicData>
        </a:graphic>
      </p:graphicFrame>
      <p:sp>
        <p:nvSpPr>
          <p:cNvPr id="4" name="Textplatzhalter 3"/>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32305216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a:t>Supply scenarios considering the overall FCC construction </a:t>
            </a:r>
            <a:r>
              <a:rPr lang="en-GB" dirty="0" smtClean="0"/>
              <a:t>schedule</a:t>
            </a:r>
            <a:endParaRPr lang="de-DE" dirty="0"/>
          </a:p>
        </p:txBody>
      </p:sp>
      <p:sp>
        <p:nvSpPr>
          <p:cNvPr id="4" name="Textplatzhalter 3"/>
          <p:cNvSpPr>
            <a:spLocks noGrp="1"/>
          </p:cNvSpPr>
          <p:nvPr>
            <p:ph type="body" sz="quarter" idx="14"/>
          </p:nvPr>
        </p:nvSpPr>
        <p:spPr>
          <a:xfrm>
            <a:off x="622300" y="6309320"/>
            <a:ext cx="6989093" cy="169277"/>
          </a:xfrm>
        </p:spPr>
        <p:txBody>
          <a:bodyPr/>
          <a:lstStyle/>
          <a:p>
            <a:r>
              <a:rPr lang="en-GB" sz="1100" dirty="0"/>
              <a:t>* Reduction if assembly </a:t>
            </a:r>
            <a:r>
              <a:rPr lang="en-GB" sz="1100" dirty="0" smtClean="0"/>
              <a:t>and </a:t>
            </a:r>
            <a:r>
              <a:rPr lang="en-GB" sz="1100" dirty="0" err="1" smtClean="0"/>
              <a:t>coldmass</a:t>
            </a:r>
            <a:r>
              <a:rPr lang="en-GB" sz="1100" dirty="0" smtClean="0"/>
              <a:t> </a:t>
            </a:r>
            <a:r>
              <a:rPr lang="en-GB" sz="1100" dirty="0"/>
              <a:t>test shift </a:t>
            </a:r>
            <a:r>
              <a:rPr lang="en-GB" sz="1100" dirty="0" smtClean="0"/>
              <a:t>times are adapted (</a:t>
            </a:r>
            <a:r>
              <a:rPr lang="en-GB" sz="1100" dirty="0" err="1" smtClean="0"/>
              <a:t>coldmass</a:t>
            </a:r>
            <a:r>
              <a:rPr lang="en-GB" sz="1100" dirty="0" smtClean="0"/>
              <a:t> test - 7 d/w, Assembly - 5 d/w)</a:t>
            </a:r>
            <a:endParaRPr lang="en-GB" sz="1100" dirty="0"/>
          </a:p>
        </p:txBody>
      </p:sp>
      <p:sp>
        <p:nvSpPr>
          <p:cNvPr id="5" name="Abgerundetes Rechteck 4"/>
          <p:cNvSpPr/>
          <p:nvPr/>
        </p:nvSpPr>
        <p:spPr>
          <a:xfrm>
            <a:off x="11928648" y="-1395536"/>
            <a:ext cx="2592288" cy="1296144"/>
          </a:xfrm>
          <a:prstGeom prst="roundRect">
            <a:avLst/>
          </a:prstGeom>
          <a:solidFill>
            <a:srgbClr val="C00000"/>
          </a:solidFill>
          <a:ln/>
        </p:spPr>
        <p:style>
          <a:lnRef idx="2">
            <a:schemeClr val="accent4">
              <a:shade val="50000"/>
            </a:schemeClr>
          </a:lnRef>
          <a:fillRef idx="1">
            <a:schemeClr val="accent4"/>
          </a:fillRef>
          <a:effectRef idx="0">
            <a:schemeClr val="accent4"/>
          </a:effectRef>
          <a:fontRef idx="minor">
            <a:schemeClr val="lt1"/>
          </a:fontRef>
        </p:style>
        <p:txBody>
          <a:bodyPr lIns="72000" tIns="36000" rIns="72000" bIns="36000" rtlCol="0" anchor="ctr">
            <a:noAutofit/>
          </a:bodyPr>
          <a:lstStyle/>
          <a:p>
            <a:pPr algn="ctr" hangingPunct="0">
              <a:spcAft>
                <a:spcPts val="300"/>
              </a:spcAft>
            </a:pPr>
            <a:r>
              <a:rPr lang="de-DE" sz="1600" kern="0" dirty="0" smtClean="0"/>
              <a:t>Ulrike</a:t>
            </a:r>
            <a:endParaRPr lang="de-DE" sz="1600" kern="0" dirty="0"/>
          </a:p>
        </p:txBody>
      </p:sp>
      <p:sp>
        <p:nvSpPr>
          <p:cNvPr id="8" name="Textfeld 7"/>
          <p:cNvSpPr txBox="1"/>
          <p:nvPr/>
        </p:nvSpPr>
        <p:spPr>
          <a:xfrm>
            <a:off x="622300" y="1556792"/>
            <a:ext cx="7299556" cy="1857413"/>
          </a:xfrm>
          <a:prstGeom prst="rect">
            <a:avLst/>
          </a:prstGeom>
          <a:solidFill>
            <a:schemeClr val="accent1"/>
          </a:solidFill>
          <a:effectLst>
            <a:outerShdw blurRad="50800" dist="63500" dir="2700000" algn="tl" rotWithShape="0">
              <a:prstClr val="black">
                <a:alpha val="40000"/>
              </a:prstClr>
            </a:outerShdw>
          </a:effectLst>
        </p:spPr>
        <p:txBody>
          <a:bodyPr wrap="square" lIns="108000" tIns="72000" rIns="108000" bIns="72000" rtlCol="0">
            <a:noAutofit/>
          </a:bodyPr>
          <a:lstStyle/>
          <a:p>
            <a:pPr fontAlgn="ctr">
              <a:lnSpc>
                <a:spcPct val="120000"/>
              </a:lnSpc>
            </a:pPr>
            <a:r>
              <a:rPr lang="en-GB" sz="1600" b="1" dirty="0">
                <a:solidFill>
                  <a:schemeClr val="bg1"/>
                </a:solidFill>
              </a:rPr>
              <a:t>Central supply via shaft </a:t>
            </a:r>
            <a:r>
              <a:rPr lang="en-GB" sz="1600" b="1" dirty="0" smtClean="0">
                <a:solidFill>
                  <a:schemeClr val="bg1"/>
                </a:solidFill>
              </a:rPr>
              <a:t>A</a:t>
            </a:r>
            <a:endParaRPr lang="en-GB" sz="1600" dirty="0" smtClean="0">
              <a:solidFill>
                <a:schemeClr val="bg1"/>
              </a:solidFill>
            </a:endParaRPr>
          </a:p>
          <a:p>
            <a:pPr marL="285750" lvl="1" indent="-285750" fontAlgn="ctr">
              <a:lnSpc>
                <a:spcPct val="120000"/>
              </a:lnSpc>
              <a:buFont typeface="Calisto MT" panose="02040603050505030304" pitchFamily="18" charset="0"/>
              <a:buChar char="+"/>
            </a:pPr>
            <a:r>
              <a:rPr lang="en-GB" sz="1600" dirty="0" smtClean="0">
                <a:solidFill>
                  <a:schemeClr val="bg1"/>
                </a:solidFill>
              </a:rPr>
              <a:t>existing capacities at CERN can be used (</a:t>
            </a:r>
            <a:r>
              <a:rPr lang="en-GB" sz="1600" dirty="0" err="1" smtClean="0">
                <a:solidFill>
                  <a:schemeClr val="bg1"/>
                </a:solidFill>
              </a:rPr>
              <a:t>cryo</a:t>
            </a:r>
            <a:r>
              <a:rPr lang="en-GB" sz="1600" dirty="0" smtClean="0">
                <a:solidFill>
                  <a:schemeClr val="bg1"/>
                </a:solidFill>
              </a:rPr>
              <a:t>-plant, storage capacities,..)</a:t>
            </a:r>
          </a:p>
          <a:p>
            <a:pPr marL="285750" lvl="1" indent="-285750" fontAlgn="ctr">
              <a:lnSpc>
                <a:spcPct val="120000"/>
              </a:lnSpc>
              <a:buFont typeface="Symbol" panose="05050102010706020507" pitchFamily="18" charset="2"/>
              <a:buChar char="-"/>
            </a:pPr>
            <a:r>
              <a:rPr lang="en-GB" sz="1600" dirty="0" smtClean="0">
                <a:solidFill>
                  <a:schemeClr val="bg1"/>
                </a:solidFill>
              </a:rPr>
              <a:t>disturbances </a:t>
            </a:r>
            <a:r>
              <a:rPr lang="en-GB" sz="1600" dirty="0">
                <a:solidFill>
                  <a:schemeClr val="bg1"/>
                </a:solidFill>
              </a:rPr>
              <a:t>in the tunnel or at the shaft like delay in installing, crane failures will have a major impact on compliance of construction schedule</a:t>
            </a:r>
          </a:p>
          <a:p>
            <a:pPr>
              <a:spcAft>
                <a:spcPts val="300"/>
              </a:spcAft>
            </a:pPr>
            <a:endParaRPr lang="de-DE" sz="1600" dirty="0">
              <a:solidFill>
                <a:schemeClr val="bg1"/>
              </a:solidFill>
            </a:endParaRPr>
          </a:p>
        </p:txBody>
      </p:sp>
      <p:sp>
        <p:nvSpPr>
          <p:cNvPr id="9" name="Textfeld 8"/>
          <p:cNvSpPr txBox="1"/>
          <p:nvPr/>
        </p:nvSpPr>
        <p:spPr>
          <a:xfrm>
            <a:off x="622300" y="3499806"/>
            <a:ext cx="7306352" cy="2511471"/>
          </a:xfrm>
          <a:prstGeom prst="rect">
            <a:avLst/>
          </a:prstGeom>
          <a:solidFill>
            <a:schemeClr val="accent3"/>
          </a:solidFill>
          <a:effectLst>
            <a:outerShdw blurRad="50800" dist="63500" dir="2700000" algn="tl" rotWithShape="0">
              <a:prstClr val="black">
                <a:alpha val="40000"/>
              </a:prstClr>
            </a:outerShdw>
          </a:effectLst>
        </p:spPr>
        <p:txBody>
          <a:bodyPr wrap="square" lIns="108000" tIns="72000" rIns="108000" bIns="72000" rtlCol="0">
            <a:noAutofit/>
          </a:bodyPr>
          <a:lstStyle/>
          <a:p>
            <a:pPr fontAlgn="ctr">
              <a:lnSpc>
                <a:spcPct val="120000"/>
              </a:lnSpc>
            </a:pPr>
            <a:r>
              <a:rPr lang="en-GB" sz="1600" b="1" dirty="0"/>
              <a:t>Decentral supply via two shafts A and E</a:t>
            </a:r>
            <a:endParaRPr lang="en-GB" sz="1600" dirty="0"/>
          </a:p>
          <a:p>
            <a:pPr marL="285750" lvl="1" indent="-285750" fontAlgn="ctr">
              <a:lnSpc>
                <a:spcPct val="120000"/>
              </a:lnSpc>
              <a:buFont typeface="Calisto MT" panose="02040603050505030304" pitchFamily="18" charset="0"/>
              <a:buChar char="+"/>
            </a:pPr>
            <a:r>
              <a:rPr lang="en-GB" sz="1600" dirty="0" smtClean="0"/>
              <a:t>existing </a:t>
            </a:r>
            <a:r>
              <a:rPr lang="en-GB" sz="1600" dirty="0"/>
              <a:t>capacities at CERN can be used (</a:t>
            </a:r>
            <a:r>
              <a:rPr lang="en-GB" sz="1600" dirty="0" err="1"/>
              <a:t>cryo</a:t>
            </a:r>
            <a:r>
              <a:rPr lang="en-GB" sz="1600" dirty="0"/>
              <a:t>-plant, storage capacities</a:t>
            </a:r>
            <a:r>
              <a:rPr lang="en-GB" sz="1600" dirty="0" smtClean="0"/>
              <a:t>,..)</a:t>
            </a:r>
          </a:p>
          <a:p>
            <a:pPr marL="285750" lvl="1" indent="-285750" fontAlgn="ctr">
              <a:lnSpc>
                <a:spcPct val="120000"/>
              </a:lnSpc>
              <a:buFont typeface="Calisto MT" panose="02040603050505030304" pitchFamily="18" charset="0"/>
              <a:buChar char="+"/>
            </a:pPr>
            <a:r>
              <a:rPr lang="en-GB" sz="1600" dirty="0" smtClean="0"/>
              <a:t>alternative </a:t>
            </a:r>
            <a:r>
              <a:rPr lang="en-GB" sz="1600" dirty="0"/>
              <a:t>far more </a:t>
            </a:r>
            <a:r>
              <a:rPr lang="en-GB" sz="1600" dirty="0" smtClean="0"/>
              <a:t>robust</a:t>
            </a:r>
          </a:p>
          <a:p>
            <a:pPr marL="285750" lvl="1" indent="-285750" fontAlgn="ctr">
              <a:lnSpc>
                <a:spcPct val="120000"/>
              </a:lnSpc>
              <a:buFont typeface="Symbol" panose="05050102010706020507" pitchFamily="18" charset="2"/>
              <a:buChar char="-"/>
            </a:pPr>
            <a:r>
              <a:rPr lang="en-GB" sz="1600" dirty="0" smtClean="0"/>
              <a:t>Costs </a:t>
            </a:r>
            <a:r>
              <a:rPr lang="en-GB" sz="1600" dirty="0"/>
              <a:t>for construction higher than </a:t>
            </a:r>
            <a:r>
              <a:rPr lang="en-GB" sz="1600" dirty="0" smtClean="0"/>
              <a:t>central supply alternative,</a:t>
            </a:r>
          </a:p>
          <a:p>
            <a:pPr marL="285750" lvl="1" indent="-285750" fontAlgn="ctr">
              <a:lnSpc>
                <a:spcPct val="120000"/>
              </a:lnSpc>
              <a:buFont typeface="Symbol" panose="05050102010706020507" pitchFamily="18" charset="2"/>
              <a:buChar char="-"/>
            </a:pPr>
            <a:r>
              <a:rPr lang="en-GB" sz="1600" dirty="0" smtClean="0"/>
              <a:t>additional area outside </a:t>
            </a:r>
            <a:r>
              <a:rPr lang="en-GB" sz="1600" dirty="0"/>
              <a:t>CERN </a:t>
            </a:r>
            <a:r>
              <a:rPr lang="en-GB" sz="1600" dirty="0" smtClean="0"/>
              <a:t>needed </a:t>
            </a:r>
            <a:r>
              <a:rPr lang="en-GB" sz="1600" dirty="0"/>
              <a:t>for </a:t>
            </a:r>
            <a:r>
              <a:rPr lang="en-GB" sz="1600" dirty="0" smtClean="0"/>
              <a:t>facilities </a:t>
            </a:r>
            <a:r>
              <a:rPr lang="en-GB" sz="1600" dirty="0"/>
              <a:t>at second </a:t>
            </a:r>
            <a:r>
              <a:rPr lang="en-GB" sz="1600" dirty="0" smtClean="0"/>
              <a:t>shaft</a:t>
            </a:r>
          </a:p>
          <a:p>
            <a:pPr marL="285750" lvl="1" indent="-285750" fontAlgn="ctr">
              <a:lnSpc>
                <a:spcPct val="120000"/>
              </a:lnSpc>
              <a:buFont typeface="Symbol" panose="05050102010706020507" pitchFamily="18" charset="2"/>
              <a:buChar char="-"/>
            </a:pPr>
            <a:r>
              <a:rPr lang="en-GB" sz="1600" dirty="0" smtClean="0"/>
              <a:t>long </a:t>
            </a:r>
            <a:r>
              <a:rPr lang="en-GB" sz="1600" dirty="0"/>
              <a:t>transport ways for tested magnets on </a:t>
            </a:r>
            <a:r>
              <a:rPr lang="en-GB" sz="1600" dirty="0" smtClean="0"/>
              <a:t>public roads if </a:t>
            </a:r>
            <a:r>
              <a:rPr lang="en-GB" sz="1600" dirty="0"/>
              <a:t>test/assembly facilities </a:t>
            </a:r>
            <a:r>
              <a:rPr lang="en-GB" sz="1600" dirty="0" smtClean="0"/>
              <a:t>remain </a:t>
            </a:r>
            <a:r>
              <a:rPr lang="en-GB" sz="1600" dirty="0"/>
              <a:t>at CERN </a:t>
            </a:r>
            <a:r>
              <a:rPr lang="en-GB" sz="1600" dirty="0" smtClean="0"/>
              <a:t>area </a:t>
            </a:r>
            <a:endParaRPr lang="en-GB" sz="1600" dirty="0"/>
          </a:p>
          <a:p>
            <a:pPr>
              <a:spcAft>
                <a:spcPts val="300"/>
              </a:spcAft>
            </a:pPr>
            <a:endParaRPr lang="de-DE" sz="1600" dirty="0"/>
          </a:p>
        </p:txBody>
      </p:sp>
      <p:sp>
        <p:nvSpPr>
          <p:cNvPr id="10" name="Rechteck 9"/>
          <p:cNvSpPr/>
          <p:nvPr/>
        </p:nvSpPr>
        <p:spPr>
          <a:xfrm>
            <a:off x="8688288" y="1950637"/>
            <a:ext cx="2304256" cy="307777"/>
          </a:xfrm>
          <a:prstGeom prst="rect">
            <a:avLst/>
          </a:prstGeom>
        </p:spPr>
        <p:txBody>
          <a:bodyPr wrap="square">
            <a:spAutoFit/>
          </a:bodyPr>
          <a:lstStyle/>
          <a:p>
            <a:pPr algn="ctr"/>
            <a:r>
              <a:rPr lang="en-GB" sz="1400" dirty="0"/>
              <a:t>#</a:t>
            </a:r>
            <a:r>
              <a:rPr lang="en-GB" sz="1400" dirty="0" smtClean="0"/>
              <a:t> vehicles </a:t>
            </a:r>
            <a:endParaRPr lang="de-DE" sz="1400" dirty="0"/>
          </a:p>
        </p:txBody>
      </p:sp>
      <p:sp>
        <p:nvSpPr>
          <p:cNvPr id="12" name="Ellipse 11"/>
          <p:cNvSpPr/>
          <p:nvPr/>
        </p:nvSpPr>
        <p:spPr>
          <a:xfrm>
            <a:off x="9327652" y="2348178"/>
            <a:ext cx="506364" cy="504056"/>
          </a:xfrm>
          <a:prstGeom prst="ellipse">
            <a:avLst/>
          </a:prstGeom>
          <a:ln>
            <a:solidFill>
              <a:schemeClr val="accent1"/>
            </a:solidFill>
          </a:ln>
        </p:spPr>
        <p:txBody>
          <a:bodyPr lIns="72000" tIns="36000" rIns="72000" bIns="36000" rtlCol="0" anchor="ctr">
            <a:noAutofit/>
          </a:bodyPr>
          <a:lstStyle/>
          <a:p>
            <a:pPr algn="ctr" hangingPunct="0">
              <a:spcAft>
                <a:spcPts val="300"/>
              </a:spcAft>
            </a:pPr>
            <a:r>
              <a:rPr lang="de-DE" sz="1600" kern="0" dirty="0" smtClean="0">
                <a:solidFill>
                  <a:schemeClr val="accent1"/>
                </a:solidFill>
              </a:rPr>
              <a:t>5</a:t>
            </a:r>
            <a:endParaRPr lang="de-DE" sz="1600" kern="0" dirty="0">
              <a:solidFill>
                <a:schemeClr val="accent1"/>
              </a:solidFill>
            </a:endParaRPr>
          </a:p>
        </p:txBody>
      </p:sp>
      <p:sp>
        <p:nvSpPr>
          <p:cNvPr id="13" name="Ellipse 12"/>
          <p:cNvSpPr/>
          <p:nvPr/>
        </p:nvSpPr>
        <p:spPr>
          <a:xfrm>
            <a:off x="10111161" y="2397311"/>
            <a:ext cx="421878" cy="405790"/>
          </a:xfrm>
          <a:prstGeom prst="ellipse">
            <a:avLst/>
          </a:prstGeom>
          <a:ln>
            <a:solidFill>
              <a:schemeClr val="accent3"/>
            </a:solidFill>
          </a:ln>
        </p:spPr>
        <p:txBody>
          <a:bodyPr lIns="72000" tIns="36000" rIns="72000" bIns="36000" rtlCol="0" anchor="ctr">
            <a:noAutofit/>
          </a:bodyPr>
          <a:lstStyle/>
          <a:p>
            <a:pPr algn="ctr" hangingPunct="0">
              <a:spcAft>
                <a:spcPts val="300"/>
              </a:spcAft>
            </a:pPr>
            <a:r>
              <a:rPr lang="de-DE" sz="1600" kern="0" dirty="0" smtClean="0">
                <a:solidFill>
                  <a:schemeClr val="accent3"/>
                </a:solidFill>
              </a:rPr>
              <a:t>4</a:t>
            </a:r>
            <a:endParaRPr lang="de-DE" sz="1600" kern="0" dirty="0">
              <a:solidFill>
                <a:schemeClr val="accent3"/>
              </a:solidFill>
            </a:endParaRPr>
          </a:p>
        </p:txBody>
      </p:sp>
      <p:sp>
        <p:nvSpPr>
          <p:cNvPr id="14" name="Rechteck 13"/>
          <p:cNvSpPr/>
          <p:nvPr/>
        </p:nvSpPr>
        <p:spPr>
          <a:xfrm>
            <a:off x="8877396" y="2991131"/>
            <a:ext cx="2304256" cy="307777"/>
          </a:xfrm>
          <a:prstGeom prst="rect">
            <a:avLst/>
          </a:prstGeom>
        </p:spPr>
        <p:txBody>
          <a:bodyPr wrap="square">
            <a:spAutoFit/>
          </a:bodyPr>
          <a:lstStyle/>
          <a:p>
            <a:pPr algn="ctr"/>
            <a:r>
              <a:rPr lang="en-GB" sz="1400" dirty="0"/>
              <a:t># </a:t>
            </a:r>
            <a:r>
              <a:rPr lang="en-GB" sz="1400" dirty="0" err="1"/>
              <a:t>c</a:t>
            </a:r>
            <a:r>
              <a:rPr lang="en-GB" sz="1400" dirty="0" err="1" smtClean="0"/>
              <a:t>oldmass</a:t>
            </a:r>
            <a:r>
              <a:rPr lang="en-GB" sz="1400" dirty="0" smtClean="0"/>
              <a:t> test benches</a:t>
            </a:r>
            <a:endParaRPr lang="de-DE" sz="1400" dirty="0"/>
          </a:p>
        </p:txBody>
      </p:sp>
      <p:sp>
        <p:nvSpPr>
          <p:cNvPr id="15" name="Rechteck 14"/>
          <p:cNvSpPr/>
          <p:nvPr/>
        </p:nvSpPr>
        <p:spPr>
          <a:xfrm>
            <a:off x="8877396" y="3890122"/>
            <a:ext cx="2304256" cy="307777"/>
          </a:xfrm>
          <a:prstGeom prst="rect">
            <a:avLst/>
          </a:prstGeom>
        </p:spPr>
        <p:txBody>
          <a:bodyPr wrap="square">
            <a:spAutoFit/>
          </a:bodyPr>
          <a:lstStyle/>
          <a:p>
            <a:pPr algn="ctr"/>
            <a:r>
              <a:rPr lang="en-GB" sz="1400" dirty="0"/>
              <a:t># </a:t>
            </a:r>
            <a:r>
              <a:rPr lang="en-GB" sz="1400" dirty="0" smtClean="0"/>
              <a:t>assembly facilities *</a:t>
            </a:r>
            <a:endParaRPr lang="de-DE" sz="1400" dirty="0"/>
          </a:p>
        </p:txBody>
      </p:sp>
      <p:sp>
        <p:nvSpPr>
          <p:cNvPr id="16" name="Rechteck 15"/>
          <p:cNvSpPr/>
          <p:nvPr/>
        </p:nvSpPr>
        <p:spPr>
          <a:xfrm>
            <a:off x="8823596" y="4895679"/>
            <a:ext cx="2304256" cy="307777"/>
          </a:xfrm>
          <a:prstGeom prst="rect">
            <a:avLst/>
          </a:prstGeom>
        </p:spPr>
        <p:txBody>
          <a:bodyPr wrap="square">
            <a:spAutoFit/>
          </a:bodyPr>
          <a:lstStyle/>
          <a:p>
            <a:pPr algn="ctr"/>
            <a:r>
              <a:rPr lang="en-GB" sz="1400" dirty="0"/>
              <a:t># </a:t>
            </a:r>
            <a:r>
              <a:rPr lang="en-GB" sz="1400" dirty="0" smtClean="0"/>
              <a:t>final test facilities</a:t>
            </a:r>
            <a:endParaRPr lang="de-DE" sz="1400" dirty="0"/>
          </a:p>
        </p:txBody>
      </p:sp>
      <p:sp>
        <p:nvSpPr>
          <p:cNvPr id="17" name="Rechteck 16"/>
          <p:cNvSpPr/>
          <p:nvPr/>
        </p:nvSpPr>
        <p:spPr>
          <a:xfrm>
            <a:off x="9160563" y="369167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8" name="Rechteck 17"/>
          <p:cNvSpPr/>
          <p:nvPr/>
        </p:nvSpPr>
        <p:spPr>
          <a:xfrm>
            <a:off x="9160563" y="360468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9" name="Rechteck 18"/>
          <p:cNvSpPr/>
          <p:nvPr/>
        </p:nvSpPr>
        <p:spPr>
          <a:xfrm>
            <a:off x="9160563" y="351680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0" name="Rechteck 19"/>
          <p:cNvSpPr/>
          <p:nvPr/>
        </p:nvSpPr>
        <p:spPr>
          <a:xfrm>
            <a:off x="9160563" y="3430088"/>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1" name="Rechteck 20"/>
          <p:cNvSpPr/>
          <p:nvPr/>
        </p:nvSpPr>
        <p:spPr>
          <a:xfrm>
            <a:off x="9160563" y="334220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2" name="Rechteck 21"/>
          <p:cNvSpPr/>
          <p:nvPr/>
        </p:nvSpPr>
        <p:spPr>
          <a:xfrm>
            <a:off x="9313376" y="369167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3" name="Rechteck 22"/>
          <p:cNvSpPr/>
          <p:nvPr/>
        </p:nvSpPr>
        <p:spPr>
          <a:xfrm>
            <a:off x="9313376" y="360468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4" name="Rechteck 23"/>
          <p:cNvSpPr/>
          <p:nvPr/>
        </p:nvSpPr>
        <p:spPr>
          <a:xfrm>
            <a:off x="9313376" y="351680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5" name="Rechteck 24"/>
          <p:cNvSpPr/>
          <p:nvPr/>
        </p:nvSpPr>
        <p:spPr>
          <a:xfrm>
            <a:off x="9313376" y="3430088"/>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6" name="Rechteck 25"/>
          <p:cNvSpPr/>
          <p:nvPr/>
        </p:nvSpPr>
        <p:spPr>
          <a:xfrm>
            <a:off x="9313376" y="334220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7" name="Rechteck 26"/>
          <p:cNvSpPr/>
          <p:nvPr/>
        </p:nvSpPr>
        <p:spPr>
          <a:xfrm>
            <a:off x="9464384" y="369167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8" name="Rechteck 27"/>
          <p:cNvSpPr/>
          <p:nvPr/>
        </p:nvSpPr>
        <p:spPr>
          <a:xfrm>
            <a:off x="9464384" y="360468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29" name="Rechteck 28"/>
          <p:cNvSpPr/>
          <p:nvPr/>
        </p:nvSpPr>
        <p:spPr>
          <a:xfrm>
            <a:off x="9464384" y="351680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0" name="Rechteck 29"/>
          <p:cNvSpPr/>
          <p:nvPr/>
        </p:nvSpPr>
        <p:spPr>
          <a:xfrm>
            <a:off x="9464384" y="3430088"/>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1" name="Rechteck 30"/>
          <p:cNvSpPr/>
          <p:nvPr/>
        </p:nvSpPr>
        <p:spPr>
          <a:xfrm>
            <a:off x="9464384" y="334220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2" name="Rechteck 31"/>
          <p:cNvSpPr/>
          <p:nvPr/>
        </p:nvSpPr>
        <p:spPr>
          <a:xfrm>
            <a:off x="9615392" y="369167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3" name="Rechteck 32"/>
          <p:cNvSpPr/>
          <p:nvPr/>
        </p:nvSpPr>
        <p:spPr>
          <a:xfrm>
            <a:off x="9615392" y="360468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4" name="Rechteck 33"/>
          <p:cNvSpPr/>
          <p:nvPr/>
        </p:nvSpPr>
        <p:spPr>
          <a:xfrm>
            <a:off x="9615392" y="351680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5" name="Rechteck 34"/>
          <p:cNvSpPr/>
          <p:nvPr/>
        </p:nvSpPr>
        <p:spPr>
          <a:xfrm>
            <a:off x="9615392" y="3430088"/>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6" name="Rechteck 35"/>
          <p:cNvSpPr/>
          <p:nvPr/>
        </p:nvSpPr>
        <p:spPr>
          <a:xfrm>
            <a:off x="9615392" y="334220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7" name="Rechteck 36"/>
          <p:cNvSpPr/>
          <p:nvPr/>
        </p:nvSpPr>
        <p:spPr>
          <a:xfrm>
            <a:off x="9767792" y="3689393"/>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8" name="Rechteck 37"/>
          <p:cNvSpPr/>
          <p:nvPr/>
        </p:nvSpPr>
        <p:spPr>
          <a:xfrm>
            <a:off x="9767792" y="3602403"/>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39" name="Rechteck 38"/>
          <p:cNvSpPr/>
          <p:nvPr/>
        </p:nvSpPr>
        <p:spPr>
          <a:xfrm>
            <a:off x="9767792" y="3514520"/>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40" name="Rechteck 39"/>
          <p:cNvSpPr/>
          <p:nvPr/>
        </p:nvSpPr>
        <p:spPr>
          <a:xfrm>
            <a:off x="9767792" y="3427806"/>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41" name="Textfeld 40"/>
          <p:cNvSpPr txBox="1"/>
          <p:nvPr/>
        </p:nvSpPr>
        <p:spPr>
          <a:xfrm>
            <a:off x="8832304" y="3454048"/>
            <a:ext cx="360040" cy="347188"/>
          </a:xfrm>
          <a:prstGeom prst="rect">
            <a:avLst/>
          </a:prstGeom>
          <a:noFill/>
        </p:spPr>
        <p:txBody>
          <a:bodyPr wrap="square" lIns="0" tIns="0" rIns="0" bIns="0" rtlCol="0">
            <a:noAutofit/>
          </a:bodyPr>
          <a:lstStyle/>
          <a:p>
            <a:pPr>
              <a:spcAft>
                <a:spcPts val="300"/>
              </a:spcAft>
            </a:pPr>
            <a:r>
              <a:rPr lang="de-DE" sz="1800" dirty="0" smtClean="0">
                <a:solidFill>
                  <a:schemeClr val="accent1"/>
                </a:solidFill>
              </a:rPr>
              <a:t>25</a:t>
            </a:r>
            <a:endParaRPr lang="de-DE" sz="1800" dirty="0">
              <a:solidFill>
                <a:schemeClr val="accent1"/>
              </a:solidFill>
            </a:endParaRPr>
          </a:p>
        </p:txBody>
      </p:sp>
      <p:sp>
        <p:nvSpPr>
          <p:cNvPr id="42" name="Rechteck 41"/>
          <p:cNvSpPr/>
          <p:nvPr/>
        </p:nvSpPr>
        <p:spPr>
          <a:xfrm>
            <a:off x="10140434" y="369167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3" name="Rechteck 42"/>
          <p:cNvSpPr/>
          <p:nvPr/>
        </p:nvSpPr>
        <p:spPr>
          <a:xfrm>
            <a:off x="10140434" y="360468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4" name="Rechteck 43"/>
          <p:cNvSpPr/>
          <p:nvPr/>
        </p:nvSpPr>
        <p:spPr>
          <a:xfrm>
            <a:off x="10140434" y="351680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5" name="Rechteck 44"/>
          <p:cNvSpPr/>
          <p:nvPr/>
        </p:nvSpPr>
        <p:spPr>
          <a:xfrm>
            <a:off x="10140434" y="343008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6" name="Rechteck 45"/>
          <p:cNvSpPr/>
          <p:nvPr/>
        </p:nvSpPr>
        <p:spPr>
          <a:xfrm>
            <a:off x="10140434" y="334220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7" name="Rechteck 46"/>
          <p:cNvSpPr/>
          <p:nvPr/>
        </p:nvSpPr>
        <p:spPr>
          <a:xfrm>
            <a:off x="10293247" y="369167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8" name="Rechteck 47"/>
          <p:cNvSpPr/>
          <p:nvPr/>
        </p:nvSpPr>
        <p:spPr>
          <a:xfrm>
            <a:off x="10293247" y="360468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49" name="Rechteck 48"/>
          <p:cNvSpPr/>
          <p:nvPr/>
        </p:nvSpPr>
        <p:spPr>
          <a:xfrm>
            <a:off x="10293247" y="351680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0" name="Rechteck 49"/>
          <p:cNvSpPr/>
          <p:nvPr/>
        </p:nvSpPr>
        <p:spPr>
          <a:xfrm>
            <a:off x="10293247" y="343008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1" name="Rechteck 50"/>
          <p:cNvSpPr/>
          <p:nvPr/>
        </p:nvSpPr>
        <p:spPr>
          <a:xfrm>
            <a:off x="10293247" y="334220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2" name="Rechteck 51"/>
          <p:cNvSpPr/>
          <p:nvPr/>
        </p:nvSpPr>
        <p:spPr>
          <a:xfrm>
            <a:off x="10444255" y="369167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3" name="Rechteck 52"/>
          <p:cNvSpPr/>
          <p:nvPr/>
        </p:nvSpPr>
        <p:spPr>
          <a:xfrm>
            <a:off x="10444255" y="360468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4" name="Rechteck 53"/>
          <p:cNvSpPr/>
          <p:nvPr/>
        </p:nvSpPr>
        <p:spPr>
          <a:xfrm>
            <a:off x="10444255" y="351680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5" name="Rechteck 54"/>
          <p:cNvSpPr/>
          <p:nvPr/>
        </p:nvSpPr>
        <p:spPr>
          <a:xfrm>
            <a:off x="10444255" y="343008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6" name="Rechteck 55"/>
          <p:cNvSpPr/>
          <p:nvPr/>
        </p:nvSpPr>
        <p:spPr>
          <a:xfrm>
            <a:off x="10444255" y="334220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7" name="Rechteck 56"/>
          <p:cNvSpPr/>
          <p:nvPr/>
        </p:nvSpPr>
        <p:spPr>
          <a:xfrm>
            <a:off x="10595263" y="369167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8" name="Rechteck 57"/>
          <p:cNvSpPr/>
          <p:nvPr/>
        </p:nvSpPr>
        <p:spPr>
          <a:xfrm>
            <a:off x="10595263" y="360468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59" name="Rechteck 58"/>
          <p:cNvSpPr/>
          <p:nvPr/>
        </p:nvSpPr>
        <p:spPr>
          <a:xfrm>
            <a:off x="10595263" y="351680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0" name="Rechteck 59"/>
          <p:cNvSpPr/>
          <p:nvPr/>
        </p:nvSpPr>
        <p:spPr>
          <a:xfrm>
            <a:off x="10595263" y="343008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1" name="Rechteck 60"/>
          <p:cNvSpPr/>
          <p:nvPr/>
        </p:nvSpPr>
        <p:spPr>
          <a:xfrm>
            <a:off x="10595263" y="334220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2" name="Rechteck 61"/>
          <p:cNvSpPr/>
          <p:nvPr/>
        </p:nvSpPr>
        <p:spPr>
          <a:xfrm>
            <a:off x="10747663" y="3689393"/>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3" name="Rechteck 62"/>
          <p:cNvSpPr/>
          <p:nvPr/>
        </p:nvSpPr>
        <p:spPr>
          <a:xfrm>
            <a:off x="10747663" y="3602403"/>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4" name="Rechteck 63"/>
          <p:cNvSpPr/>
          <p:nvPr/>
        </p:nvSpPr>
        <p:spPr>
          <a:xfrm>
            <a:off x="10747663" y="351452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5" name="Rechteck 64"/>
          <p:cNvSpPr/>
          <p:nvPr/>
        </p:nvSpPr>
        <p:spPr>
          <a:xfrm>
            <a:off x="10747663" y="3427806"/>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66" name="Textfeld 65"/>
          <p:cNvSpPr txBox="1"/>
          <p:nvPr/>
        </p:nvSpPr>
        <p:spPr>
          <a:xfrm>
            <a:off x="10999679" y="3424975"/>
            <a:ext cx="424913" cy="435071"/>
          </a:xfrm>
          <a:prstGeom prst="rect">
            <a:avLst/>
          </a:prstGeom>
          <a:noFill/>
          <a:ln>
            <a:noFill/>
          </a:ln>
        </p:spPr>
        <p:txBody>
          <a:bodyPr wrap="square" lIns="0" tIns="0" rIns="0" bIns="0" rtlCol="0">
            <a:noAutofit/>
          </a:bodyPr>
          <a:lstStyle/>
          <a:p>
            <a:pPr>
              <a:spcAft>
                <a:spcPts val="300"/>
              </a:spcAft>
            </a:pPr>
            <a:r>
              <a:rPr lang="de-DE" sz="1800" dirty="0" smtClean="0">
                <a:solidFill>
                  <a:schemeClr val="accent3"/>
                </a:solidFill>
              </a:rPr>
              <a:t>24</a:t>
            </a:r>
            <a:endParaRPr lang="de-DE" sz="1800" dirty="0">
              <a:solidFill>
                <a:schemeClr val="accent3"/>
              </a:solidFill>
            </a:endParaRPr>
          </a:p>
        </p:txBody>
      </p:sp>
      <p:sp>
        <p:nvSpPr>
          <p:cNvPr id="67" name="Rechteck 66"/>
          <p:cNvSpPr/>
          <p:nvPr/>
        </p:nvSpPr>
        <p:spPr>
          <a:xfrm>
            <a:off x="9767792" y="334220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68" name="Rechteck 67"/>
          <p:cNvSpPr/>
          <p:nvPr/>
        </p:nvSpPr>
        <p:spPr>
          <a:xfrm>
            <a:off x="8884192" y="466044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69" name="Rechteck 68"/>
          <p:cNvSpPr/>
          <p:nvPr/>
        </p:nvSpPr>
        <p:spPr>
          <a:xfrm>
            <a:off x="8884192" y="457345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0" name="Rechteck 69"/>
          <p:cNvSpPr/>
          <p:nvPr/>
        </p:nvSpPr>
        <p:spPr>
          <a:xfrm>
            <a:off x="8884192" y="4485569"/>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1" name="Rechteck 70"/>
          <p:cNvSpPr/>
          <p:nvPr/>
        </p:nvSpPr>
        <p:spPr>
          <a:xfrm>
            <a:off x="8884192" y="439885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2" name="Rechteck 71"/>
          <p:cNvSpPr/>
          <p:nvPr/>
        </p:nvSpPr>
        <p:spPr>
          <a:xfrm>
            <a:off x="8884192"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3" name="Rechteck 72"/>
          <p:cNvSpPr/>
          <p:nvPr/>
        </p:nvSpPr>
        <p:spPr>
          <a:xfrm>
            <a:off x="9037005" y="466044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4" name="Rechteck 73"/>
          <p:cNvSpPr/>
          <p:nvPr/>
        </p:nvSpPr>
        <p:spPr>
          <a:xfrm>
            <a:off x="9037005" y="457345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5" name="Rechteck 74"/>
          <p:cNvSpPr/>
          <p:nvPr/>
        </p:nvSpPr>
        <p:spPr>
          <a:xfrm>
            <a:off x="9037005" y="4485569"/>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6" name="Rechteck 75"/>
          <p:cNvSpPr/>
          <p:nvPr/>
        </p:nvSpPr>
        <p:spPr>
          <a:xfrm>
            <a:off x="9037005" y="439885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7" name="Rechteck 76"/>
          <p:cNvSpPr/>
          <p:nvPr/>
        </p:nvSpPr>
        <p:spPr>
          <a:xfrm>
            <a:off x="9037005"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8" name="Rechteck 77"/>
          <p:cNvSpPr/>
          <p:nvPr/>
        </p:nvSpPr>
        <p:spPr>
          <a:xfrm>
            <a:off x="9188013" y="466044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79" name="Rechteck 78"/>
          <p:cNvSpPr/>
          <p:nvPr/>
        </p:nvSpPr>
        <p:spPr>
          <a:xfrm>
            <a:off x="9188013" y="457345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0" name="Rechteck 79"/>
          <p:cNvSpPr/>
          <p:nvPr/>
        </p:nvSpPr>
        <p:spPr>
          <a:xfrm>
            <a:off x="9188013" y="4485569"/>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1" name="Rechteck 80"/>
          <p:cNvSpPr/>
          <p:nvPr/>
        </p:nvSpPr>
        <p:spPr>
          <a:xfrm>
            <a:off x="9188013" y="439885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2" name="Rechteck 81"/>
          <p:cNvSpPr/>
          <p:nvPr/>
        </p:nvSpPr>
        <p:spPr>
          <a:xfrm>
            <a:off x="9188013"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3" name="Rechteck 82"/>
          <p:cNvSpPr/>
          <p:nvPr/>
        </p:nvSpPr>
        <p:spPr>
          <a:xfrm>
            <a:off x="9339021" y="466044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4" name="Rechteck 83"/>
          <p:cNvSpPr/>
          <p:nvPr/>
        </p:nvSpPr>
        <p:spPr>
          <a:xfrm>
            <a:off x="9339021" y="457345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5" name="Rechteck 84"/>
          <p:cNvSpPr/>
          <p:nvPr/>
        </p:nvSpPr>
        <p:spPr>
          <a:xfrm>
            <a:off x="9339021" y="4485569"/>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6" name="Rechteck 85"/>
          <p:cNvSpPr/>
          <p:nvPr/>
        </p:nvSpPr>
        <p:spPr>
          <a:xfrm>
            <a:off x="9339021" y="439885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7" name="Rechteck 86"/>
          <p:cNvSpPr/>
          <p:nvPr/>
        </p:nvSpPr>
        <p:spPr>
          <a:xfrm>
            <a:off x="9339021"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8" name="Rechteck 87"/>
          <p:cNvSpPr/>
          <p:nvPr/>
        </p:nvSpPr>
        <p:spPr>
          <a:xfrm>
            <a:off x="9491421" y="4658160"/>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89" name="Rechteck 88"/>
          <p:cNvSpPr/>
          <p:nvPr/>
        </p:nvSpPr>
        <p:spPr>
          <a:xfrm>
            <a:off x="9491421" y="4571170"/>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90" name="Rechteck 89"/>
          <p:cNvSpPr/>
          <p:nvPr/>
        </p:nvSpPr>
        <p:spPr>
          <a:xfrm>
            <a:off x="9491421" y="4483287"/>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91" name="Rechteck 90"/>
          <p:cNvSpPr/>
          <p:nvPr/>
        </p:nvSpPr>
        <p:spPr>
          <a:xfrm>
            <a:off x="9491421" y="4396573"/>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92" name="Textfeld 91"/>
          <p:cNvSpPr txBox="1"/>
          <p:nvPr/>
        </p:nvSpPr>
        <p:spPr>
          <a:xfrm>
            <a:off x="8555933" y="4422815"/>
            <a:ext cx="360040" cy="347188"/>
          </a:xfrm>
          <a:prstGeom prst="rect">
            <a:avLst/>
          </a:prstGeom>
          <a:noFill/>
        </p:spPr>
        <p:txBody>
          <a:bodyPr wrap="square" lIns="0" tIns="0" rIns="0" bIns="0" rtlCol="0">
            <a:noAutofit/>
          </a:bodyPr>
          <a:lstStyle/>
          <a:p>
            <a:pPr>
              <a:spcAft>
                <a:spcPts val="300"/>
              </a:spcAft>
            </a:pPr>
            <a:r>
              <a:rPr lang="de-DE" sz="1800" dirty="0" smtClean="0">
                <a:solidFill>
                  <a:schemeClr val="accent1"/>
                </a:solidFill>
              </a:rPr>
              <a:t>35</a:t>
            </a:r>
            <a:endParaRPr lang="de-DE" sz="1800" dirty="0">
              <a:solidFill>
                <a:schemeClr val="accent1"/>
              </a:solidFill>
            </a:endParaRPr>
          </a:p>
        </p:txBody>
      </p:sp>
      <p:sp>
        <p:nvSpPr>
          <p:cNvPr id="93" name="Rechteck 92"/>
          <p:cNvSpPr/>
          <p:nvPr/>
        </p:nvSpPr>
        <p:spPr>
          <a:xfrm>
            <a:off x="10085477" y="466044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4" name="Rechteck 93"/>
          <p:cNvSpPr/>
          <p:nvPr/>
        </p:nvSpPr>
        <p:spPr>
          <a:xfrm>
            <a:off x="10085477" y="457345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5" name="Rechteck 94"/>
          <p:cNvSpPr/>
          <p:nvPr/>
        </p:nvSpPr>
        <p:spPr>
          <a:xfrm>
            <a:off x="10085477" y="4485569"/>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6" name="Rechteck 95"/>
          <p:cNvSpPr/>
          <p:nvPr/>
        </p:nvSpPr>
        <p:spPr>
          <a:xfrm>
            <a:off x="10085477" y="439885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7" name="Rechteck 96"/>
          <p:cNvSpPr/>
          <p:nvPr/>
        </p:nvSpPr>
        <p:spPr>
          <a:xfrm>
            <a:off x="10085477" y="431097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8" name="Rechteck 97"/>
          <p:cNvSpPr/>
          <p:nvPr/>
        </p:nvSpPr>
        <p:spPr>
          <a:xfrm>
            <a:off x="10238290" y="466044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99" name="Rechteck 98"/>
          <p:cNvSpPr/>
          <p:nvPr/>
        </p:nvSpPr>
        <p:spPr>
          <a:xfrm>
            <a:off x="10238290" y="457345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0" name="Rechteck 99"/>
          <p:cNvSpPr/>
          <p:nvPr/>
        </p:nvSpPr>
        <p:spPr>
          <a:xfrm>
            <a:off x="10238290" y="4485569"/>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1" name="Rechteck 100"/>
          <p:cNvSpPr/>
          <p:nvPr/>
        </p:nvSpPr>
        <p:spPr>
          <a:xfrm>
            <a:off x="10238290" y="439885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2" name="Rechteck 101"/>
          <p:cNvSpPr/>
          <p:nvPr/>
        </p:nvSpPr>
        <p:spPr>
          <a:xfrm>
            <a:off x="10238290" y="431097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3" name="Rechteck 102"/>
          <p:cNvSpPr/>
          <p:nvPr/>
        </p:nvSpPr>
        <p:spPr>
          <a:xfrm>
            <a:off x="10389298" y="466044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4" name="Rechteck 103"/>
          <p:cNvSpPr/>
          <p:nvPr/>
        </p:nvSpPr>
        <p:spPr>
          <a:xfrm>
            <a:off x="10389298" y="457345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5" name="Rechteck 104"/>
          <p:cNvSpPr/>
          <p:nvPr/>
        </p:nvSpPr>
        <p:spPr>
          <a:xfrm>
            <a:off x="10389298" y="4485569"/>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6" name="Rechteck 105"/>
          <p:cNvSpPr/>
          <p:nvPr/>
        </p:nvSpPr>
        <p:spPr>
          <a:xfrm>
            <a:off x="10389298" y="439885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7" name="Rechteck 106"/>
          <p:cNvSpPr/>
          <p:nvPr/>
        </p:nvSpPr>
        <p:spPr>
          <a:xfrm>
            <a:off x="10389298" y="431097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8" name="Rechteck 107"/>
          <p:cNvSpPr/>
          <p:nvPr/>
        </p:nvSpPr>
        <p:spPr>
          <a:xfrm>
            <a:off x="10540306" y="466044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09" name="Rechteck 108"/>
          <p:cNvSpPr/>
          <p:nvPr/>
        </p:nvSpPr>
        <p:spPr>
          <a:xfrm>
            <a:off x="10540306" y="457345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10" name="Rechteck 109"/>
          <p:cNvSpPr/>
          <p:nvPr/>
        </p:nvSpPr>
        <p:spPr>
          <a:xfrm>
            <a:off x="10540306" y="4485569"/>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11" name="Rechteck 110"/>
          <p:cNvSpPr/>
          <p:nvPr/>
        </p:nvSpPr>
        <p:spPr>
          <a:xfrm>
            <a:off x="10540306" y="439885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12" name="Rechteck 111"/>
          <p:cNvSpPr/>
          <p:nvPr/>
        </p:nvSpPr>
        <p:spPr>
          <a:xfrm>
            <a:off x="10540306" y="4310972"/>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17" name="Textfeld 116"/>
          <p:cNvSpPr txBox="1"/>
          <p:nvPr/>
        </p:nvSpPr>
        <p:spPr>
          <a:xfrm>
            <a:off x="11215703" y="4396206"/>
            <a:ext cx="424913" cy="435071"/>
          </a:xfrm>
          <a:prstGeom prst="rect">
            <a:avLst/>
          </a:prstGeom>
          <a:noFill/>
          <a:ln>
            <a:noFill/>
          </a:ln>
        </p:spPr>
        <p:txBody>
          <a:bodyPr wrap="square" lIns="0" tIns="0" rIns="0" bIns="0" rtlCol="0">
            <a:noAutofit/>
          </a:bodyPr>
          <a:lstStyle/>
          <a:p>
            <a:pPr>
              <a:spcAft>
                <a:spcPts val="300"/>
              </a:spcAft>
            </a:pPr>
            <a:r>
              <a:rPr lang="de-DE" sz="1800" dirty="0" smtClean="0">
                <a:solidFill>
                  <a:schemeClr val="accent3"/>
                </a:solidFill>
              </a:rPr>
              <a:t>34</a:t>
            </a:r>
            <a:endParaRPr lang="de-DE" sz="1800" dirty="0">
              <a:solidFill>
                <a:schemeClr val="accent3"/>
              </a:solidFill>
            </a:endParaRPr>
          </a:p>
        </p:txBody>
      </p:sp>
      <p:sp>
        <p:nvSpPr>
          <p:cNvPr id="118" name="Rechteck 117"/>
          <p:cNvSpPr/>
          <p:nvPr/>
        </p:nvSpPr>
        <p:spPr>
          <a:xfrm>
            <a:off x="9491421"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19" name="Rechteck 118"/>
          <p:cNvSpPr/>
          <p:nvPr/>
        </p:nvSpPr>
        <p:spPr>
          <a:xfrm>
            <a:off x="9638832" y="466044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0" name="Rechteck 119"/>
          <p:cNvSpPr/>
          <p:nvPr/>
        </p:nvSpPr>
        <p:spPr>
          <a:xfrm>
            <a:off x="9638832" y="457345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1" name="Rechteck 120"/>
          <p:cNvSpPr/>
          <p:nvPr/>
        </p:nvSpPr>
        <p:spPr>
          <a:xfrm>
            <a:off x="9638832" y="4485569"/>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2" name="Rechteck 121"/>
          <p:cNvSpPr/>
          <p:nvPr/>
        </p:nvSpPr>
        <p:spPr>
          <a:xfrm>
            <a:off x="9638832" y="4398855"/>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3" name="Rechteck 122"/>
          <p:cNvSpPr/>
          <p:nvPr/>
        </p:nvSpPr>
        <p:spPr>
          <a:xfrm>
            <a:off x="9638832"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4" name="Rechteck 123"/>
          <p:cNvSpPr/>
          <p:nvPr/>
        </p:nvSpPr>
        <p:spPr>
          <a:xfrm>
            <a:off x="9791232" y="4658160"/>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5" name="Rechteck 124"/>
          <p:cNvSpPr/>
          <p:nvPr/>
        </p:nvSpPr>
        <p:spPr>
          <a:xfrm>
            <a:off x="9791232" y="4571170"/>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6" name="Rechteck 125"/>
          <p:cNvSpPr/>
          <p:nvPr/>
        </p:nvSpPr>
        <p:spPr>
          <a:xfrm>
            <a:off x="9791232" y="4483287"/>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7" name="Rechteck 126"/>
          <p:cNvSpPr/>
          <p:nvPr/>
        </p:nvSpPr>
        <p:spPr>
          <a:xfrm>
            <a:off x="9791232" y="4396573"/>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8" name="Rechteck 127"/>
          <p:cNvSpPr/>
          <p:nvPr/>
        </p:nvSpPr>
        <p:spPr>
          <a:xfrm>
            <a:off x="9791232" y="4310972"/>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29" name="Rechteck 128"/>
          <p:cNvSpPr/>
          <p:nvPr/>
        </p:nvSpPr>
        <p:spPr>
          <a:xfrm>
            <a:off x="10683263" y="465816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0" name="Rechteck 129"/>
          <p:cNvSpPr/>
          <p:nvPr/>
        </p:nvSpPr>
        <p:spPr>
          <a:xfrm>
            <a:off x="10683263" y="457117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1" name="Rechteck 130"/>
          <p:cNvSpPr/>
          <p:nvPr/>
        </p:nvSpPr>
        <p:spPr>
          <a:xfrm>
            <a:off x="10683263" y="4483287"/>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2" name="Rechteck 131"/>
          <p:cNvSpPr/>
          <p:nvPr/>
        </p:nvSpPr>
        <p:spPr>
          <a:xfrm>
            <a:off x="10683263" y="4396573"/>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3" name="Rechteck 132"/>
          <p:cNvSpPr/>
          <p:nvPr/>
        </p:nvSpPr>
        <p:spPr>
          <a:xfrm>
            <a:off x="10683263" y="430869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4" name="Rechteck 133"/>
          <p:cNvSpPr/>
          <p:nvPr/>
        </p:nvSpPr>
        <p:spPr>
          <a:xfrm>
            <a:off x="10834271" y="465816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5" name="Rechteck 134"/>
          <p:cNvSpPr/>
          <p:nvPr/>
        </p:nvSpPr>
        <p:spPr>
          <a:xfrm>
            <a:off x="10834271" y="457117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6" name="Rechteck 135"/>
          <p:cNvSpPr/>
          <p:nvPr/>
        </p:nvSpPr>
        <p:spPr>
          <a:xfrm>
            <a:off x="10834271" y="4483287"/>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7" name="Rechteck 136"/>
          <p:cNvSpPr/>
          <p:nvPr/>
        </p:nvSpPr>
        <p:spPr>
          <a:xfrm>
            <a:off x="10834271" y="4396573"/>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8" name="Rechteck 137"/>
          <p:cNvSpPr/>
          <p:nvPr/>
        </p:nvSpPr>
        <p:spPr>
          <a:xfrm>
            <a:off x="10834271" y="4308690"/>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39" name="Rechteck 138"/>
          <p:cNvSpPr/>
          <p:nvPr/>
        </p:nvSpPr>
        <p:spPr>
          <a:xfrm>
            <a:off x="10986671" y="465587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40" name="Rechteck 139"/>
          <p:cNvSpPr/>
          <p:nvPr/>
        </p:nvSpPr>
        <p:spPr>
          <a:xfrm>
            <a:off x="10986671" y="4568888"/>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41" name="Rechteck 140"/>
          <p:cNvSpPr/>
          <p:nvPr/>
        </p:nvSpPr>
        <p:spPr>
          <a:xfrm>
            <a:off x="10986671" y="4481005"/>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42" name="Rechteck 141"/>
          <p:cNvSpPr/>
          <p:nvPr/>
        </p:nvSpPr>
        <p:spPr>
          <a:xfrm>
            <a:off x="10986671" y="4394291"/>
            <a:ext cx="108000" cy="72000"/>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43" name="Rechteck 142"/>
          <p:cNvSpPr/>
          <p:nvPr/>
        </p:nvSpPr>
        <p:spPr>
          <a:xfrm>
            <a:off x="9804424" y="5524731"/>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44" name="Rechteck 143"/>
          <p:cNvSpPr/>
          <p:nvPr/>
        </p:nvSpPr>
        <p:spPr>
          <a:xfrm>
            <a:off x="9804424" y="5437741"/>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45" name="Rechteck 144"/>
          <p:cNvSpPr/>
          <p:nvPr/>
        </p:nvSpPr>
        <p:spPr>
          <a:xfrm>
            <a:off x="9804424" y="5349858"/>
            <a:ext cx="108000" cy="72000"/>
          </a:xfrm>
          <a:prstGeom prst="rect">
            <a:avLst/>
          </a:prstGeom>
          <a:ln>
            <a:solidFill>
              <a:schemeClr val="accent1"/>
            </a:solidFill>
          </a:ln>
        </p:spPr>
        <p:txBody>
          <a:bodyPr lIns="72000" tIns="36000" rIns="72000" bIns="36000" rtlCol="0" anchor="ctr">
            <a:noAutofit/>
          </a:bodyPr>
          <a:lstStyle/>
          <a:p>
            <a:pPr algn="ctr" hangingPunct="0">
              <a:spcAft>
                <a:spcPts val="300"/>
              </a:spcAft>
            </a:pPr>
            <a:endParaRPr lang="de-DE" sz="1600" kern="0" dirty="0"/>
          </a:p>
        </p:txBody>
      </p:sp>
      <p:sp>
        <p:nvSpPr>
          <p:cNvPr id="167" name="Textfeld 166"/>
          <p:cNvSpPr txBox="1"/>
          <p:nvPr/>
        </p:nvSpPr>
        <p:spPr>
          <a:xfrm>
            <a:off x="9552384" y="5373216"/>
            <a:ext cx="360040" cy="347188"/>
          </a:xfrm>
          <a:prstGeom prst="rect">
            <a:avLst/>
          </a:prstGeom>
          <a:noFill/>
        </p:spPr>
        <p:txBody>
          <a:bodyPr wrap="square" lIns="0" tIns="0" rIns="0" bIns="0" rtlCol="0">
            <a:noAutofit/>
          </a:bodyPr>
          <a:lstStyle/>
          <a:p>
            <a:pPr>
              <a:spcAft>
                <a:spcPts val="300"/>
              </a:spcAft>
            </a:pPr>
            <a:r>
              <a:rPr lang="de-DE" sz="1800" dirty="0" smtClean="0">
                <a:solidFill>
                  <a:schemeClr val="accent1"/>
                </a:solidFill>
              </a:rPr>
              <a:t>3</a:t>
            </a:r>
            <a:endParaRPr lang="de-DE" sz="1800" dirty="0">
              <a:solidFill>
                <a:schemeClr val="accent1"/>
              </a:solidFill>
            </a:endParaRPr>
          </a:p>
        </p:txBody>
      </p:sp>
      <p:sp>
        <p:nvSpPr>
          <p:cNvPr id="188" name="Rechteck 187"/>
          <p:cNvSpPr/>
          <p:nvPr/>
        </p:nvSpPr>
        <p:spPr>
          <a:xfrm>
            <a:off x="10171599" y="5522448"/>
            <a:ext cx="108000" cy="90985"/>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89" name="Rechteck 188"/>
          <p:cNvSpPr/>
          <p:nvPr/>
        </p:nvSpPr>
        <p:spPr>
          <a:xfrm>
            <a:off x="10171599" y="5435458"/>
            <a:ext cx="108000" cy="90985"/>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90" name="Rechteck 189"/>
          <p:cNvSpPr/>
          <p:nvPr/>
        </p:nvSpPr>
        <p:spPr>
          <a:xfrm>
            <a:off x="10171599" y="5347575"/>
            <a:ext cx="108000" cy="90985"/>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91" name="Rechteck 190"/>
          <p:cNvSpPr/>
          <p:nvPr/>
        </p:nvSpPr>
        <p:spPr>
          <a:xfrm>
            <a:off x="10171599" y="5260861"/>
            <a:ext cx="108000" cy="90985"/>
          </a:xfrm>
          <a:prstGeom prst="rect">
            <a:avLst/>
          </a:prstGeom>
          <a:ln>
            <a:solidFill>
              <a:schemeClr val="accent3"/>
            </a:solidFill>
          </a:ln>
        </p:spPr>
        <p:txBody>
          <a:bodyPr lIns="72000" tIns="36000" rIns="72000" bIns="36000" rtlCol="0" anchor="ctr">
            <a:noAutofit/>
          </a:bodyPr>
          <a:lstStyle/>
          <a:p>
            <a:pPr algn="ctr" hangingPunct="0">
              <a:spcAft>
                <a:spcPts val="300"/>
              </a:spcAft>
            </a:pPr>
            <a:endParaRPr lang="de-DE" sz="1600" kern="0" dirty="0"/>
          </a:p>
        </p:txBody>
      </p:sp>
      <p:sp>
        <p:nvSpPr>
          <p:cNvPr id="192" name="Textfeld 191"/>
          <p:cNvSpPr txBox="1"/>
          <p:nvPr/>
        </p:nvSpPr>
        <p:spPr>
          <a:xfrm>
            <a:off x="10423615" y="5395032"/>
            <a:ext cx="424913" cy="338224"/>
          </a:xfrm>
          <a:prstGeom prst="rect">
            <a:avLst/>
          </a:prstGeom>
          <a:noFill/>
          <a:ln>
            <a:noFill/>
          </a:ln>
        </p:spPr>
        <p:txBody>
          <a:bodyPr wrap="square" lIns="0" tIns="0" rIns="0" bIns="0" rtlCol="0">
            <a:noAutofit/>
          </a:bodyPr>
          <a:lstStyle/>
          <a:p>
            <a:pPr>
              <a:spcAft>
                <a:spcPts val="300"/>
              </a:spcAft>
            </a:pPr>
            <a:r>
              <a:rPr lang="de-DE" sz="1800" dirty="0" smtClean="0">
                <a:solidFill>
                  <a:schemeClr val="accent3"/>
                </a:solidFill>
              </a:rPr>
              <a:t>4</a:t>
            </a:r>
            <a:endParaRPr lang="de-DE" sz="1800" dirty="0">
              <a:solidFill>
                <a:schemeClr val="accent3"/>
              </a:solidFill>
            </a:endParaRPr>
          </a:p>
        </p:txBody>
      </p:sp>
    </p:spTree>
    <p:extLst>
      <p:ext uri="{BB962C8B-B14F-4D97-AF65-F5344CB8AC3E}">
        <p14:creationId xmlns:p14="http://schemas.microsoft.com/office/powerpoint/2010/main" val="11170982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14"/>
          </p:nvPr>
        </p:nvSpPr>
        <p:spPr/>
        <p:txBody>
          <a:bodyPr/>
          <a:lstStyle/>
          <a:p>
            <a:endParaRPr lang="de-DE"/>
          </a:p>
        </p:txBody>
      </p:sp>
      <p:sp>
        <p:nvSpPr>
          <p:cNvPr id="4" name="Titel 3"/>
          <p:cNvSpPr>
            <a:spLocks noGrp="1"/>
          </p:cNvSpPr>
          <p:nvPr>
            <p:ph type="title"/>
          </p:nvPr>
        </p:nvSpPr>
        <p:spPr/>
        <p:txBody>
          <a:bodyPr/>
          <a:lstStyle/>
          <a:p>
            <a:r>
              <a:rPr lang="de-DE" dirty="0" smtClean="0"/>
              <a:t>Follow-</a:t>
            </a:r>
            <a:r>
              <a:rPr lang="de-DE" dirty="0" err="1" smtClean="0"/>
              <a:t>up</a:t>
            </a:r>
            <a:r>
              <a:rPr lang="de-DE" dirty="0" smtClean="0"/>
              <a:t> </a:t>
            </a:r>
            <a:r>
              <a:rPr lang="de-DE" dirty="0" err="1" smtClean="0"/>
              <a:t>and</a:t>
            </a:r>
            <a:r>
              <a:rPr lang="de-DE" dirty="0" smtClean="0"/>
              <a:t> </a:t>
            </a:r>
            <a:r>
              <a:rPr lang="de-DE" dirty="0" err="1"/>
              <a:t>D</a:t>
            </a:r>
            <a:r>
              <a:rPr lang="de-DE" dirty="0" err="1" smtClean="0"/>
              <a:t>iscussions</a:t>
            </a:r>
            <a:endParaRPr lang="de-DE" dirty="0"/>
          </a:p>
        </p:txBody>
      </p:sp>
      <p:sp>
        <p:nvSpPr>
          <p:cNvPr id="6" name="Abgerundete rechteckige Legende 5"/>
          <p:cNvSpPr/>
          <p:nvPr/>
        </p:nvSpPr>
        <p:spPr>
          <a:xfrm>
            <a:off x="3072704" y="2060968"/>
            <a:ext cx="4680000" cy="1080120"/>
          </a:xfrm>
          <a:prstGeom prst="wedgeRoundRectCallout">
            <a:avLst>
              <a:gd name="adj1" fmla="val -57836"/>
              <a:gd name="adj2" fmla="val -30057"/>
              <a:gd name="adj3" fmla="val 16667"/>
            </a:avLst>
          </a:prstGeom>
          <a:solidFill>
            <a:schemeClr val="bg2"/>
          </a:solidFill>
        </p:spPr>
        <p:txBody>
          <a:bodyPr rtlCol="0" anchor="ctr">
            <a:noAutofit/>
          </a:bodyPr>
          <a:lstStyle/>
          <a:p>
            <a:r>
              <a:rPr lang="en-US" sz="1200" b="1" dirty="0"/>
              <a:t>Andreas Nettsträter</a:t>
            </a:r>
          </a:p>
          <a:p>
            <a:r>
              <a:rPr lang="en-US" sz="1200" dirty="0" smtClean="0"/>
              <a:t>Fraunhofer IML</a:t>
            </a:r>
            <a:endParaRPr lang="en-US" sz="1200" dirty="0"/>
          </a:p>
          <a:p>
            <a:endParaRPr lang="en-US" sz="1200" dirty="0"/>
          </a:p>
          <a:p>
            <a:r>
              <a:rPr lang="en-US" sz="1200" dirty="0">
                <a:hlinkClick r:id="rId2"/>
              </a:rPr>
              <a:t>andreas.nettstraeter@iml.fraunhofer.de</a:t>
            </a:r>
            <a:endParaRPr lang="en-US" sz="1200" dirty="0"/>
          </a:p>
          <a:p>
            <a:r>
              <a:rPr lang="en-US" sz="1200" dirty="0"/>
              <a:t>+49 231 9743 </a:t>
            </a:r>
            <a:r>
              <a:rPr lang="en-US" sz="1200" dirty="0" smtClean="0"/>
              <a:t>286</a:t>
            </a:r>
            <a:endParaRPr lang="en-US" sz="1200" dirty="0"/>
          </a:p>
        </p:txBody>
      </p:sp>
      <p:sp>
        <p:nvSpPr>
          <p:cNvPr id="8" name="Abgerundete rechteckige Legende 7"/>
          <p:cNvSpPr/>
          <p:nvPr/>
        </p:nvSpPr>
        <p:spPr>
          <a:xfrm>
            <a:off x="4080296" y="3357112"/>
            <a:ext cx="4680000" cy="1080000"/>
          </a:xfrm>
          <a:prstGeom prst="wedgeRoundRectCallout">
            <a:avLst>
              <a:gd name="adj1" fmla="val 59082"/>
              <a:gd name="adj2" fmla="val -37158"/>
              <a:gd name="adj3" fmla="val 16667"/>
            </a:avLst>
          </a:prstGeom>
          <a:solidFill>
            <a:schemeClr val="bg2"/>
          </a:solidFill>
        </p:spPr>
        <p:txBody>
          <a:bodyPr rtlCol="0" anchor="ctr">
            <a:noAutofit/>
          </a:bodyPr>
          <a:lstStyle/>
          <a:p>
            <a:r>
              <a:rPr lang="en-US" sz="1200" b="1" dirty="0" smtClean="0"/>
              <a:t>Christian Prasse</a:t>
            </a:r>
          </a:p>
          <a:p>
            <a:r>
              <a:rPr lang="en-US" sz="1200" dirty="0"/>
              <a:t>Fraunhofer IML</a:t>
            </a:r>
            <a:endParaRPr lang="en-US" sz="1200" b="1" dirty="0" smtClean="0"/>
          </a:p>
          <a:p>
            <a:endParaRPr lang="en-US" sz="1200" dirty="0"/>
          </a:p>
          <a:p>
            <a:r>
              <a:rPr lang="en-US" sz="1200" dirty="0" smtClean="0">
                <a:hlinkClick r:id="rId3"/>
              </a:rPr>
              <a:t>christian.Prasse@iml.fraunhofer.de</a:t>
            </a:r>
            <a:endParaRPr lang="en-US" sz="1200" dirty="0"/>
          </a:p>
          <a:p>
            <a:r>
              <a:rPr lang="en-US" sz="1200" dirty="0" smtClean="0"/>
              <a:t>+</a:t>
            </a:r>
            <a:r>
              <a:rPr lang="en-US" sz="1200" dirty="0"/>
              <a:t>49 231 9743 </a:t>
            </a:r>
            <a:r>
              <a:rPr lang="en-US" sz="1200" dirty="0" smtClean="0"/>
              <a:t>269</a:t>
            </a:r>
            <a:endParaRPr lang="en-US" sz="1200" dirty="0"/>
          </a:p>
        </p:txBody>
      </p:sp>
      <p:pic>
        <p:nvPicPr>
          <p:cNvPr id="3" name="Grafik 2"/>
          <p:cNvPicPr>
            <a:picLocks noChangeAspect="1"/>
          </p:cNvPicPr>
          <p:nvPr/>
        </p:nvPicPr>
        <p:blipFill rotWithShape="1">
          <a:blip r:embed="rId4" cstate="print">
            <a:extLst>
              <a:ext uri="{28A0092B-C50C-407E-A947-70E740481C1C}">
                <a14:useLocalDpi xmlns:a14="http://schemas.microsoft.com/office/drawing/2010/main" val="0"/>
              </a:ext>
            </a:extLst>
          </a:blip>
          <a:srcRect t="-1" r="355" b="1"/>
          <a:stretch/>
        </p:blipFill>
        <p:spPr>
          <a:xfrm>
            <a:off x="9335240" y="2212108"/>
            <a:ext cx="1368153" cy="1692000"/>
          </a:xfrm>
          <a:prstGeom prst="rect">
            <a:avLst/>
          </a:prstGeom>
        </p:spPr>
      </p:pic>
      <p:pic>
        <p:nvPicPr>
          <p:cNvPr id="2" name="Grafik 1"/>
          <p:cNvPicPr>
            <a:picLocks noChangeAspect="1"/>
          </p:cNvPicPr>
          <p:nvPr/>
        </p:nvPicPr>
        <p:blipFill rotWithShape="1">
          <a:blip r:embed="rId5" cstate="print">
            <a:extLst>
              <a:ext uri="{28A0092B-C50C-407E-A947-70E740481C1C}">
                <a14:useLocalDpi xmlns:a14="http://schemas.microsoft.com/office/drawing/2010/main" val="0"/>
              </a:ext>
            </a:extLst>
          </a:blip>
          <a:srcRect t="6857"/>
          <a:stretch/>
        </p:blipFill>
        <p:spPr>
          <a:xfrm>
            <a:off x="1127448" y="1484904"/>
            <a:ext cx="1368000" cy="1911308"/>
          </a:xfrm>
          <a:prstGeom prst="rect">
            <a:avLst/>
          </a:prstGeom>
        </p:spPr>
      </p:pic>
      <p:sp>
        <p:nvSpPr>
          <p:cNvPr id="5" name="Textfeld 4"/>
          <p:cNvSpPr txBox="1"/>
          <p:nvPr/>
        </p:nvSpPr>
        <p:spPr>
          <a:xfrm>
            <a:off x="622300" y="4649587"/>
            <a:ext cx="10943999" cy="1299693"/>
          </a:xfrm>
          <a:prstGeom prst="rect">
            <a:avLst/>
          </a:prstGeom>
          <a:noFill/>
        </p:spPr>
        <p:txBody>
          <a:bodyPr wrap="none" lIns="0" tIns="0" rIns="0" bIns="0" rtlCol="0">
            <a:noAutofit/>
          </a:bodyPr>
          <a:lstStyle/>
          <a:p>
            <a:pPr>
              <a:spcAft>
                <a:spcPts val="300"/>
              </a:spcAft>
            </a:pPr>
            <a:r>
              <a:rPr lang="en-GB" sz="1600" b="1" dirty="0"/>
              <a:t>Future Circular Collider Logistics Study</a:t>
            </a:r>
            <a:r>
              <a:rPr lang="en-GB" sz="1600" b="1" dirty="0" smtClean="0"/>
              <a:t>: </a:t>
            </a:r>
            <a:br>
              <a:rPr lang="en-GB" sz="1600" b="1" dirty="0" smtClean="0"/>
            </a:br>
            <a:r>
              <a:rPr lang="en-GB" sz="1600" dirty="0" err="1" smtClean="0"/>
              <a:t>Dr.</a:t>
            </a:r>
            <a:r>
              <a:rPr lang="en-GB" sz="1600" dirty="0" smtClean="0"/>
              <a:t> Ulrike Beißert, Konstantin Horstmann, Gerd Kuhlmann, Andreas Nettsträter, Christian Prasse, Andreas Wohlfahrt</a:t>
            </a:r>
          </a:p>
          <a:p>
            <a:pPr>
              <a:spcAft>
                <a:spcPts val="300"/>
              </a:spcAft>
            </a:pPr>
            <a:endParaRPr lang="en-GB" sz="1600" dirty="0" smtClean="0"/>
          </a:p>
          <a:p>
            <a:pPr>
              <a:spcAft>
                <a:spcPts val="300"/>
              </a:spcAft>
            </a:pPr>
            <a:r>
              <a:rPr lang="en-GB" sz="1600" b="1" dirty="0" smtClean="0"/>
              <a:t>Acknowledgements: </a:t>
            </a:r>
          </a:p>
          <a:p>
            <a:pPr>
              <a:spcAft>
                <a:spcPts val="300"/>
              </a:spcAft>
            </a:pPr>
            <a:r>
              <a:rPr lang="en-GB" sz="1600" dirty="0" smtClean="0"/>
              <a:t>Ingo </a:t>
            </a:r>
            <a:r>
              <a:rPr lang="en-GB" sz="1600" dirty="0" err="1" smtClean="0"/>
              <a:t>Rühl</a:t>
            </a:r>
            <a:r>
              <a:rPr lang="en-GB" sz="1600" dirty="0" smtClean="0"/>
              <a:t>, Volker Mertens and </a:t>
            </a:r>
            <a:r>
              <a:rPr lang="en-GB" sz="1600" dirty="0" err="1" smtClean="0"/>
              <a:t>Matti</a:t>
            </a:r>
            <a:r>
              <a:rPr lang="en-GB" sz="1600" dirty="0" smtClean="0"/>
              <a:t> </a:t>
            </a:r>
            <a:r>
              <a:rPr lang="en-GB" sz="1600" dirty="0" err="1" smtClean="0"/>
              <a:t>Tiirakari</a:t>
            </a:r>
            <a:endParaRPr lang="en-GB" sz="1600" dirty="0"/>
          </a:p>
        </p:txBody>
      </p:sp>
    </p:spTree>
    <p:extLst>
      <p:ext uri="{BB962C8B-B14F-4D97-AF65-F5344CB8AC3E}">
        <p14:creationId xmlns:p14="http://schemas.microsoft.com/office/powerpoint/2010/main" val="354366451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GB" dirty="0" smtClean="0"/>
              <a:t>FCC Logistics Study covers fives areas</a:t>
            </a:r>
            <a:endParaRPr lang="en-GB" dirty="0"/>
          </a:p>
        </p:txBody>
      </p:sp>
      <p:sp>
        <p:nvSpPr>
          <p:cNvPr id="9" name="Textplatzhalter 8"/>
          <p:cNvSpPr>
            <a:spLocks noGrp="1"/>
          </p:cNvSpPr>
          <p:nvPr>
            <p:ph type="body" sz="quarter" idx="14"/>
          </p:nvPr>
        </p:nvSpPr>
        <p:spPr/>
        <p:txBody>
          <a:bodyPr/>
          <a:lstStyle/>
          <a:p>
            <a:endParaRPr lang="de-DE"/>
          </a:p>
        </p:txBody>
      </p:sp>
      <p:sp>
        <p:nvSpPr>
          <p:cNvPr id="10" name="Inhaltsplatzhalter 9"/>
          <p:cNvSpPr>
            <a:spLocks noGrp="1"/>
          </p:cNvSpPr>
          <p:nvPr>
            <p:ph idx="1"/>
          </p:nvPr>
        </p:nvSpPr>
        <p:spPr>
          <a:xfrm>
            <a:off x="4439816" y="1773238"/>
            <a:ext cx="7117217" cy="4248151"/>
          </a:xfrm>
        </p:spPr>
        <p:txBody>
          <a:bodyPr>
            <a:noAutofit/>
          </a:bodyPr>
          <a:lstStyle/>
          <a:p>
            <a:pPr lvl="0"/>
            <a:r>
              <a:rPr lang="en-GB" sz="2000" dirty="0"/>
              <a:t>Supply strategies for FCC </a:t>
            </a:r>
            <a:r>
              <a:rPr lang="en-GB" sz="2000" dirty="0" err="1"/>
              <a:t>cryo</a:t>
            </a:r>
            <a:r>
              <a:rPr lang="en-GB" sz="2000" dirty="0"/>
              <a:t>-units;</a:t>
            </a:r>
            <a:endParaRPr lang="de-DE" sz="2000" dirty="0"/>
          </a:p>
          <a:p>
            <a:pPr lvl="0"/>
            <a:r>
              <a:rPr lang="en-GB" sz="2000" dirty="0"/>
              <a:t>Locations for the storage, assembly and testing facilities;</a:t>
            </a:r>
            <a:endParaRPr lang="de-DE" sz="2000" dirty="0"/>
          </a:p>
          <a:p>
            <a:pPr lvl="0"/>
            <a:r>
              <a:rPr lang="en-GB" sz="2000" dirty="0"/>
              <a:t>Transport scenarios for </a:t>
            </a:r>
            <a:r>
              <a:rPr lang="en-GB" sz="2000" dirty="0" err="1"/>
              <a:t>cryo</a:t>
            </a:r>
            <a:r>
              <a:rPr lang="en-GB" sz="2000" dirty="0"/>
              <a:t>-units, including analysis of stresses and possibility of intercontinental transport;</a:t>
            </a:r>
            <a:endParaRPr lang="de-DE" sz="2000" dirty="0"/>
          </a:p>
          <a:p>
            <a:pPr lvl="0"/>
            <a:r>
              <a:rPr lang="en-GB" sz="2000" dirty="0"/>
              <a:t>Design concept for a special purpose vehicles for the underground transportation and handling of </a:t>
            </a:r>
            <a:r>
              <a:rPr lang="en-GB" sz="2000" dirty="0" err="1"/>
              <a:t>cryo</a:t>
            </a:r>
            <a:r>
              <a:rPr lang="en-GB" sz="2000" dirty="0"/>
              <a:t>-units;</a:t>
            </a:r>
            <a:endParaRPr lang="de-DE" sz="2000" dirty="0"/>
          </a:p>
          <a:p>
            <a:pPr lvl="0"/>
            <a:r>
              <a:rPr lang="en-GB" sz="2000" dirty="0"/>
              <a:t>Supply scenarios considering the overall FCC construction schedule.</a:t>
            </a:r>
            <a:endParaRPr lang="de-DE" sz="2000" dirty="0"/>
          </a:p>
        </p:txBody>
      </p:sp>
      <p:pic>
        <p:nvPicPr>
          <p:cNvPr id="6" name="Grafik 5"/>
          <p:cNvPicPr>
            <a:picLocks noChangeAspect="1"/>
          </p:cNvPicPr>
          <p:nvPr/>
        </p:nvPicPr>
        <p:blipFill>
          <a:blip r:embed="rId2" cstate="print">
            <a:biLevel thresh="25000"/>
            <a:extLst>
              <a:ext uri="{28A0092B-C50C-407E-A947-70E740481C1C}">
                <a14:useLocalDpi xmlns:a14="http://schemas.microsoft.com/office/drawing/2010/main" val="0"/>
              </a:ext>
            </a:extLst>
          </a:blip>
          <a:stretch>
            <a:fillRect/>
          </a:stretch>
        </p:blipFill>
        <p:spPr>
          <a:xfrm>
            <a:off x="605089" y="1773238"/>
            <a:ext cx="3330671" cy="1392928"/>
          </a:xfrm>
          <a:prstGeom prst="rect">
            <a:avLst/>
          </a:prstGeom>
        </p:spPr>
      </p:pic>
    </p:spTree>
    <p:extLst>
      <p:ext uri="{BB962C8B-B14F-4D97-AF65-F5344CB8AC3E}">
        <p14:creationId xmlns:p14="http://schemas.microsoft.com/office/powerpoint/2010/main" val="1677690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en-GB" dirty="0"/>
              <a:t>The following assumptions </a:t>
            </a:r>
            <a:r>
              <a:rPr lang="en-GB" dirty="0" smtClean="0"/>
              <a:t>about FCC have </a:t>
            </a:r>
            <a:r>
              <a:rPr lang="en-GB" dirty="0"/>
              <a:t>been taken into </a:t>
            </a:r>
            <a:r>
              <a:rPr lang="en-GB" dirty="0" smtClean="0"/>
              <a:t>consideration</a:t>
            </a:r>
            <a:endParaRPr lang="de-DE" dirty="0"/>
          </a:p>
        </p:txBody>
      </p:sp>
      <p:sp>
        <p:nvSpPr>
          <p:cNvPr id="6" name="Inhaltsplatzhalter 5"/>
          <p:cNvSpPr>
            <a:spLocks noGrp="1"/>
          </p:cNvSpPr>
          <p:nvPr>
            <p:ph idx="1"/>
          </p:nvPr>
        </p:nvSpPr>
        <p:spPr/>
        <p:txBody>
          <a:bodyPr>
            <a:normAutofit/>
          </a:bodyPr>
          <a:lstStyle/>
          <a:p>
            <a:pPr marL="0" indent="0" fontAlgn="ctr">
              <a:buNone/>
            </a:pPr>
            <a:r>
              <a:rPr lang="en-GB" sz="2000" b="1" dirty="0" smtClean="0"/>
              <a:t>Related to installation schedule:</a:t>
            </a:r>
          </a:p>
          <a:p>
            <a:pPr fontAlgn="ctr"/>
            <a:r>
              <a:rPr lang="en-GB" sz="2000" dirty="0" err="1" smtClean="0"/>
              <a:t>Cryo</a:t>
            </a:r>
            <a:r>
              <a:rPr lang="en-GB" sz="2000" dirty="0" smtClean="0"/>
              <a:t>-unit installation phase Nov. 2035 – Nov. 2039</a:t>
            </a:r>
          </a:p>
          <a:p>
            <a:pPr fontAlgn="ctr"/>
            <a:endParaRPr lang="en-GB" sz="2000" dirty="0" smtClean="0"/>
          </a:p>
          <a:p>
            <a:pPr marL="0" indent="0" fontAlgn="ctr">
              <a:buNone/>
            </a:pPr>
            <a:r>
              <a:rPr lang="en-GB" sz="2000" b="1" dirty="0" smtClean="0"/>
              <a:t>Related to </a:t>
            </a:r>
            <a:r>
              <a:rPr lang="en-GB" sz="2000" b="1" dirty="0" err="1" smtClean="0"/>
              <a:t>cryo</a:t>
            </a:r>
            <a:r>
              <a:rPr lang="en-GB" sz="2000" b="1" dirty="0" smtClean="0"/>
              <a:t>-units:</a:t>
            </a:r>
          </a:p>
          <a:p>
            <a:pPr fontAlgn="ctr"/>
            <a:r>
              <a:rPr lang="en-GB" sz="2000" dirty="0" smtClean="0"/>
              <a:t>Maximum shock: 0.1 g</a:t>
            </a:r>
          </a:p>
          <a:p>
            <a:pPr fontAlgn="ctr"/>
            <a:r>
              <a:rPr lang="en-GB" sz="2000" dirty="0" smtClean="0"/>
              <a:t>Maximum tilt angle: 5% </a:t>
            </a:r>
          </a:p>
          <a:p>
            <a:pPr fontAlgn="ctr"/>
            <a:r>
              <a:rPr lang="en-GB" sz="2000" dirty="0" smtClean="0"/>
              <a:t>Weight of the </a:t>
            </a:r>
            <a:r>
              <a:rPr lang="en-GB" sz="2000" dirty="0" err="1" smtClean="0"/>
              <a:t>cryo</a:t>
            </a:r>
            <a:r>
              <a:rPr lang="en-GB" sz="2000" dirty="0" smtClean="0"/>
              <a:t>-unit: 60 t (Dipole Magnets)</a:t>
            </a:r>
          </a:p>
          <a:p>
            <a:r>
              <a:rPr lang="en-GB" sz="2000" dirty="0" smtClean="0"/>
              <a:t>Dimension (L/W/H) 13,4m x 1,5m x 1,64m</a:t>
            </a:r>
          </a:p>
          <a:p>
            <a:r>
              <a:rPr lang="en-GB" sz="2000" dirty="0" smtClean="0"/>
              <a:t>Amount of </a:t>
            </a:r>
            <a:r>
              <a:rPr lang="en-GB" sz="2000" dirty="0" err="1" smtClean="0"/>
              <a:t>cryo</a:t>
            </a:r>
            <a:r>
              <a:rPr lang="en-GB" sz="2000" dirty="0" smtClean="0"/>
              <a:t>-units to be transported: 5400</a:t>
            </a:r>
            <a:endParaRPr lang="en-GB" sz="2000" dirty="0"/>
          </a:p>
        </p:txBody>
      </p:sp>
      <p:sp>
        <p:nvSpPr>
          <p:cNvPr id="2" name="Textplatzhalter 1"/>
          <p:cNvSpPr>
            <a:spLocks noGrp="1"/>
          </p:cNvSpPr>
          <p:nvPr>
            <p:ph type="body" sz="quarter" idx="14"/>
          </p:nvPr>
        </p:nvSpPr>
        <p:spPr/>
        <p:txBody>
          <a:bodyPr/>
          <a:lstStyle/>
          <a:p>
            <a:endParaRPr lang="de-DE"/>
          </a:p>
        </p:txBody>
      </p:sp>
    </p:spTree>
    <p:extLst>
      <p:ext uri="{BB962C8B-B14F-4D97-AF65-F5344CB8AC3E}">
        <p14:creationId xmlns:p14="http://schemas.microsoft.com/office/powerpoint/2010/main" val="20139225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pPr lvl="0"/>
            <a:r>
              <a:rPr lang="en-GB" dirty="0"/>
              <a:t>Supply strategies for FCC </a:t>
            </a:r>
            <a:r>
              <a:rPr lang="en-GB" dirty="0" err="1" smtClean="0"/>
              <a:t>cryo</a:t>
            </a:r>
            <a:r>
              <a:rPr lang="en-GB" dirty="0" smtClean="0"/>
              <a:t>-units:</a:t>
            </a:r>
            <a:br>
              <a:rPr lang="en-GB" dirty="0" smtClean="0"/>
            </a:br>
            <a:r>
              <a:rPr lang="en-GB" dirty="0" smtClean="0"/>
              <a:t>Questions to be answered from logistics side</a:t>
            </a:r>
            <a:endParaRPr lang="de-DE" dirty="0"/>
          </a:p>
        </p:txBody>
      </p:sp>
      <p:sp>
        <p:nvSpPr>
          <p:cNvPr id="4" name="Textplatzhalter 3"/>
          <p:cNvSpPr>
            <a:spLocks noGrp="1"/>
          </p:cNvSpPr>
          <p:nvPr>
            <p:ph type="body" sz="quarter" idx="14"/>
          </p:nvPr>
        </p:nvSpPr>
        <p:spPr/>
        <p:txBody>
          <a:bodyPr/>
          <a:lstStyle/>
          <a:p>
            <a:endParaRPr lang="de-DE"/>
          </a:p>
        </p:txBody>
      </p:sp>
      <p:grpSp>
        <p:nvGrpSpPr>
          <p:cNvPr id="8" name="Gruppieren 7"/>
          <p:cNvGrpSpPr/>
          <p:nvPr/>
        </p:nvGrpSpPr>
        <p:grpSpPr>
          <a:xfrm>
            <a:off x="652254" y="1763604"/>
            <a:ext cx="3802212" cy="2169892"/>
            <a:chOff x="2900710" y="2070470"/>
            <a:chExt cx="6540574" cy="3732654"/>
          </a:xfrm>
        </p:grpSpPr>
        <p:pic>
          <p:nvPicPr>
            <p:cNvPr id="9" name="Grafik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00710" y="2070470"/>
              <a:ext cx="6540574" cy="3732654"/>
            </a:xfrm>
            <a:prstGeom prst="rect">
              <a:avLst/>
            </a:prstGeom>
          </p:spPr>
        </p:pic>
        <p:pic>
          <p:nvPicPr>
            <p:cNvPr id="10"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3619758" y="2649213"/>
              <a:ext cx="350588" cy="368305"/>
            </a:xfrm>
            <a:prstGeom prst="rect">
              <a:avLst/>
            </a:prstGeom>
            <a:noFill/>
            <a:ln w="9525">
              <a:noFill/>
              <a:miter lim="800000"/>
              <a:headEnd/>
              <a:tailEnd/>
            </a:ln>
          </p:spPr>
        </p:pic>
        <p:pic>
          <p:nvPicPr>
            <p:cNvPr id="11"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6023537" y="2512472"/>
              <a:ext cx="350588" cy="368305"/>
            </a:xfrm>
            <a:prstGeom prst="rect">
              <a:avLst/>
            </a:prstGeom>
            <a:noFill/>
            <a:ln w="9525">
              <a:noFill/>
              <a:miter lim="800000"/>
              <a:headEnd/>
              <a:tailEnd/>
            </a:ln>
          </p:spPr>
        </p:pic>
        <p:cxnSp>
          <p:nvCxnSpPr>
            <p:cNvPr id="12" name="Gerade Verbindung mit Pfeil 11"/>
            <p:cNvCxnSpPr/>
            <p:nvPr/>
          </p:nvCxnSpPr>
          <p:spPr bwMode="auto">
            <a:xfrm>
              <a:off x="3950191" y="2924944"/>
              <a:ext cx="417617" cy="144016"/>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Gerade Verbindung mit Pfeil 12"/>
            <p:cNvCxnSpPr/>
            <p:nvPr/>
          </p:nvCxnSpPr>
          <p:spPr bwMode="auto">
            <a:xfrm flipV="1">
              <a:off x="4367808" y="2921581"/>
              <a:ext cx="1655729" cy="147379"/>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Gerade Verbindung mit Pfeil 13"/>
            <p:cNvCxnSpPr>
              <a:endCxn id="11" idx="1"/>
            </p:cNvCxnSpPr>
            <p:nvPr/>
          </p:nvCxnSpPr>
          <p:spPr bwMode="auto">
            <a:xfrm flipV="1">
              <a:off x="6023537" y="2696625"/>
              <a:ext cx="0" cy="224956"/>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5"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4476922" y="3771879"/>
              <a:ext cx="350588" cy="368305"/>
            </a:xfrm>
            <a:prstGeom prst="rect">
              <a:avLst/>
            </a:prstGeom>
            <a:noFill/>
            <a:ln w="9525">
              <a:noFill/>
              <a:miter lim="800000"/>
              <a:headEnd/>
              <a:tailEnd/>
            </a:ln>
          </p:spPr>
        </p:pic>
        <p:cxnSp>
          <p:nvCxnSpPr>
            <p:cNvPr id="16" name="Gerade Verbindung mit Pfeil 15"/>
            <p:cNvCxnSpPr/>
            <p:nvPr/>
          </p:nvCxnSpPr>
          <p:spPr bwMode="auto">
            <a:xfrm flipV="1">
              <a:off x="4827510" y="2995270"/>
              <a:ext cx="1083039" cy="937786"/>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17"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6159204" y="3406987"/>
              <a:ext cx="350588" cy="368305"/>
            </a:xfrm>
            <a:prstGeom prst="rect">
              <a:avLst/>
            </a:prstGeom>
            <a:noFill/>
            <a:ln w="9525">
              <a:noFill/>
              <a:miter lim="800000"/>
              <a:headEnd/>
              <a:tailEnd/>
            </a:ln>
          </p:spPr>
        </p:pic>
        <p:pic>
          <p:nvPicPr>
            <p:cNvPr id="18"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8256240" y="2912358"/>
              <a:ext cx="350588" cy="368305"/>
            </a:xfrm>
            <a:prstGeom prst="rect">
              <a:avLst/>
            </a:prstGeom>
            <a:noFill/>
            <a:ln w="9525">
              <a:noFill/>
              <a:miter lim="800000"/>
              <a:headEnd/>
              <a:tailEnd/>
            </a:ln>
          </p:spPr>
        </p:pic>
        <p:pic>
          <p:nvPicPr>
            <p:cNvPr id="19"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8544272" y="4339735"/>
              <a:ext cx="350588" cy="368305"/>
            </a:xfrm>
            <a:prstGeom prst="rect">
              <a:avLst/>
            </a:prstGeom>
            <a:noFill/>
            <a:ln w="9525">
              <a:noFill/>
              <a:miter lim="800000"/>
              <a:headEnd/>
              <a:tailEnd/>
            </a:ln>
          </p:spPr>
        </p:pic>
        <p:pic>
          <p:nvPicPr>
            <p:cNvPr id="20" name="Picture 11" descr="C:\Dokumente und Einstellungen\alberti\Eigene Dateien\Eigene Bilder\fabrik.emf"/>
            <p:cNvPicPr>
              <a:picLocks noChangeAspect="1" noChangeArrowheads="1"/>
            </p:cNvPicPr>
            <p:nvPr/>
          </p:nvPicPr>
          <p:blipFill>
            <a:blip r:embed="rId3" cstate="print"/>
            <a:srcRect/>
            <a:stretch>
              <a:fillRect/>
            </a:stretch>
          </p:blipFill>
          <p:spPr bwMode="auto">
            <a:xfrm>
              <a:off x="7285408" y="2328319"/>
              <a:ext cx="350588" cy="368305"/>
            </a:xfrm>
            <a:prstGeom prst="rect">
              <a:avLst/>
            </a:prstGeom>
            <a:noFill/>
            <a:ln w="9525">
              <a:noFill/>
              <a:miter lim="800000"/>
              <a:headEnd/>
              <a:tailEnd/>
            </a:ln>
          </p:spPr>
        </p:pic>
        <p:cxnSp>
          <p:nvCxnSpPr>
            <p:cNvPr id="21" name="Gerade Verbindung mit Pfeil 20"/>
            <p:cNvCxnSpPr/>
            <p:nvPr/>
          </p:nvCxnSpPr>
          <p:spPr bwMode="auto">
            <a:xfrm flipH="1" flipV="1">
              <a:off x="6051358" y="2921582"/>
              <a:ext cx="193767" cy="581372"/>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 name="Gerade Verbindung mit Pfeil 21"/>
            <p:cNvCxnSpPr>
              <a:endCxn id="11" idx="3"/>
            </p:cNvCxnSpPr>
            <p:nvPr/>
          </p:nvCxnSpPr>
          <p:spPr bwMode="auto">
            <a:xfrm flipH="1">
              <a:off x="6374125" y="2565681"/>
              <a:ext cx="867440" cy="130944"/>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Gerade Verbindung mit Pfeil 22"/>
            <p:cNvCxnSpPr/>
            <p:nvPr/>
          </p:nvCxnSpPr>
          <p:spPr bwMode="auto">
            <a:xfrm flipH="1" flipV="1">
              <a:off x="6370251" y="2833365"/>
              <a:ext cx="1855331" cy="313431"/>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 name="Gerade Verbindung mit Pfeil 23"/>
            <p:cNvCxnSpPr>
              <a:stCxn id="19" idx="1"/>
            </p:cNvCxnSpPr>
            <p:nvPr/>
          </p:nvCxnSpPr>
          <p:spPr bwMode="auto">
            <a:xfrm flipH="1" flipV="1">
              <a:off x="6315991" y="2900239"/>
              <a:ext cx="2228281" cy="1623649"/>
            </a:xfrm>
            <a:prstGeom prst="straightConnector1">
              <a:avLst/>
            </a:prstGeom>
            <a:noFill/>
            <a:ln w="9525" cap="flat" cmpd="sng" algn="ctr">
              <a:solidFill>
                <a:srgbClr val="179C7D"/>
              </a:solidFill>
              <a:prstDash val="solid"/>
              <a:round/>
              <a:headEnd type="none" w="med" len="med"/>
              <a:tailEnd type="triangle"/>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25" name="Gruppieren 24"/>
          <p:cNvGrpSpPr>
            <a:grpSpLocks noChangeAspect="1"/>
          </p:cNvGrpSpPr>
          <p:nvPr/>
        </p:nvGrpSpPr>
        <p:grpSpPr>
          <a:xfrm>
            <a:off x="623392" y="4057736"/>
            <a:ext cx="3946121" cy="1985653"/>
            <a:chOff x="1392887" y="3326991"/>
            <a:chExt cx="4710608" cy="2370336"/>
          </a:xfrm>
        </p:grpSpPr>
        <p:grpSp>
          <p:nvGrpSpPr>
            <p:cNvPr id="26" name="Gruppieren 25"/>
            <p:cNvGrpSpPr/>
            <p:nvPr/>
          </p:nvGrpSpPr>
          <p:grpSpPr>
            <a:xfrm>
              <a:off x="1392887" y="3326991"/>
              <a:ext cx="4710608" cy="2370336"/>
              <a:chOff x="1797335" y="2016871"/>
              <a:chExt cx="7958044" cy="4004417"/>
            </a:xfrm>
          </p:grpSpPr>
          <p:pic>
            <p:nvPicPr>
              <p:cNvPr id="35" name="Picture 58" descr="Screen Shot 2013-07-02 at 11.52.02 AM.png"/>
              <p:cNvPicPr>
                <a:picLocks noChangeAspect="1"/>
              </p:cNvPicPr>
              <p:nvPr/>
            </p:nvPicPr>
            <p:blipFill rotWithShape="1">
              <a:blip r:embed="rId4" cstate="print">
                <a:extLst>
                  <a:ext uri="{28A0092B-C50C-407E-A947-70E740481C1C}">
                    <a14:useLocalDpi xmlns:a14="http://schemas.microsoft.com/office/drawing/2010/main"/>
                  </a:ext>
                </a:extLst>
              </a:blip>
              <a:srcRect l="12970"/>
              <a:stretch/>
            </p:blipFill>
            <p:spPr>
              <a:xfrm>
                <a:off x="1797335" y="2016871"/>
                <a:ext cx="7958044" cy="4004417"/>
              </a:xfrm>
              <a:prstGeom prst="rect">
                <a:avLst/>
              </a:prstGeom>
            </p:spPr>
          </p:pic>
          <p:grpSp>
            <p:nvGrpSpPr>
              <p:cNvPr id="36" name="Group 59"/>
              <p:cNvGrpSpPr/>
              <p:nvPr/>
            </p:nvGrpSpPr>
            <p:grpSpPr>
              <a:xfrm>
                <a:off x="2390518" y="4234711"/>
                <a:ext cx="2581354" cy="1182916"/>
                <a:chOff x="1744274" y="3114675"/>
                <a:chExt cx="2581354" cy="1254871"/>
              </a:xfrm>
              <a:solidFill>
                <a:schemeClr val="accent2"/>
              </a:solidFill>
              <a:effectLst/>
            </p:grpSpPr>
            <p:sp>
              <p:nvSpPr>
                <p:cNvPr id="69" name="Donut 60"/>
                <p:cNvSpPr/>
                <p:nvPr/>
              </p:nvSpPr>
              <p:spPr>
                <a:xfrm>
                  <a:off x="1744274" y="3118121"/>
                  <a:ext cx="2568780" cy="1251425"/>
                </a:xfrm>
                <a:prstGeom prst="donut">
                  <a:avLst>
                    <a:gd name="adj" fmla="val 2674"/>
                  </a:avLst>
                </a:prstGeom>
                <a:grp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marL="0" algn="l" defTabSz="1219170" rtl="0" eaLnBrk="1" latinLnBrk="0" hangingPunct="1">
                    <a:defRPr sz="2400" kern="1200">
                      <a:solidFill>
                        <a:schemeClr val="dk1"/>
                      </a:solidFill>
                      <a:latin typeface="+mn-lt"/>
                      <a:ea typeface="+mn-ea"/>
                      <a:cs typeface="+mn-cs"/>
                    </a:defRPr>
                  </a:lvl1pPr>
                  <a:lvl2pPr marL="609585" algn="l" defTabSz="1219170" rtl="0" eaLnBrk="1" latinLnBrk="0" hangingPunct="1">
                    <a:defRPr sz="2400" kern="1200">
                      <a:solidFill>
                        <a:schemeClr val="dk1"/>
                      </a:solidFill>
                      <a:latin typeface="+mn-lt"/>
                      <a:ea typeface="+mn-ea"/>
                      <a:cs typeface="+mn-cs"/>
                    </a:defRPr>
                  </a:lvl2pPr>
                  <a:lvl3pPr marL="1219170" algn="l" defTabSz="1219170" rtl="0" eaLnBrk="1" latinLnBrk="0" hangingPunct="1">
                    <a:defRPr sz="2400" kern="1200">
                      <a:solidFill>
                        <a:schemeClr val="dk1"/>
                      </a:solidFill>
                      <a:latin typeface="+mn-lt"/>
                      <a:ea typeface="+mn-ea"/>
                      <a:cs typeface="+mn-cs"/>
                    </a:defRPr>
                  </a:lvl3pPr>
                  <a:lvl4pPr marL="1828754" algn="l" defTabSz="1219170" rtl="0" eaLnBrk="1" latinLnBrk="0" hangingPunct="1">
                    <a:defRPr sz="2400" kern="1200">
                      <a:solidFill>
                        <a:schemeClr val="dk1"/>
                      </a:solidFill>
                      <a:latin typeface="+mn-lt"/>
                      <a:ea typeface="+mn-ea"/>
                      <a:cs typeface="+mn-cs"/>
                    </a:defRPr>
                  </a:lvl4pPr>
                  <a:lvl5pPr marL="2438339" algn="l" defTabSz="1219170" rtl="0" eaLnBrk="1" latinLnBrk="0" hangingPunct="1">
                    <a:defRPr sz="2400" kern="1200">
                      <a:solidFill>
                        <a:schemeClr val="dk1"/>
                      </a:solidFill>
                      <a:latin typeface="+mn-lt"/>
                      <a:ea typeface="+mn-ea"/>
                      <a:cs typeface="+mn-cs"/>
                    </a:defRPr>
                  </a:lvl5pPr>
                  <a:lvl6pPr marL="3047924" algn="l" defTabSz="1219170" rtl="0" eaLnBrk="1" latinLnBrk="0" hangingPunct="1">
                    <a:defRPr sz="2400" kern="1200">
                      <a:solidFill>
                        <a:schemeClr val="dk1"/>
                      </a:solidFill>
                      <a:latin typeface="+mn-lt"/>
                      <a:ea typeface="+mn-ea"/>
                      <a:cs typeface="+mn-cs"/>
                    </a:defRPr>
                  </a:lvl6pPr>
                  <a:lvl7pPr marL="3657509" algn="l" defTabSz="1219170" rtl="0" eaLnBrk="1" latinLnBrk="0" hangingPunct="1">
                    <a:defRPr sz="2400" kern="1200">
                      <a:solidFill>
                        <a:schemeClr val="dk1"/>
                      </a:solidFill>
                      <a:latin typeface="+mn-lt"/>
                      <a:ea typeface="+mn-ea"/>
                      <a:cs typeface="+mn-cs"/>
                    </a:defRPr>
                  </a:lvl7pPr>
                  <a:lvl8pPr marL="4267093" algn="l" defTabSz="1219170" rtl="0" eaLnBrk="1" latinLnBrk="0" hangingPunct="1">
                    <a:defRPr sz="2400" kern="1200">
                      <a:solidFill>
                        <a:schemeClr val="dk1"/>
                      </a:solidFill>
                      <a:latin typeface="+mn-lt"/>
                      <a:ea typeface="+mn-ea"/>
                      <a:cs typeface="+mn-cs"/>
                    </a:defRPr>
                  </a:lvl8pPr>
                  <a:lvl9pPr marL="4876678" algn="l" defTabSz="1219170" rtl="0" eaLnBrk="1" latinLnBrk="0" hangingPunct="1">
                    <a:defRPr sz="2400" kern="1200">
                      <a:solidFill>
                        <a:schemeClr val="dk1"/>
                      </a:solidFill>
                      <a:latin typeface="+mn-lt"/>
                      <a:ea typeface="+mn-ea"/>
                      <a:cs typeface="+mn-cs"/>
                    </a:defRPr>
                  </a:lvl9pPr>
                </a:lstStyle>
                <a:p>
                  <a:pPr algn="ctr"/>
                  <a:endParaRPr lang="en-US" sz="1400">
                    <a:solidFill>
                      <a:schemeClr val="tx1"/>
                    </a:solidFill>
                  </a:endParaRPr>
                </a:p>
              </p:txBody>
            </p:sp>
            <p:sp>
              <p:nvSpPr>
                <p:cNvPr id="70" name="Oval 61"/>
                <p:cNvSpPr>
                  <a:spLocks noChangeAspect="1"/>
                </p:cNvSpPr>
                <p:nvPr/>
              </p:nvSpPr>
              <p:spPr>
                <a:xfrm>
                  <a:off x="3896788" y="3282595"/>
                  <a:ext cx="81535" cy="73380"/>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400"/>
                </a:p>
              </p:txBody>
            </p:sp>
            <p:sp>
              <p:nvSpPr>
                <p:cNvPr id="71" name="Oval 62"/>
                <p:cNvSpPr/>
                <p:nvPr/>
              </p:nvSpPr>
              <p:spPr>
                <a:xfrm>
                  <a:off x="2025650" y="4098925"/>
                  <a:ext cx="76200" cy="71385"/>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400"/>
                </a:p>
              </p:txBody>
            </p:sp>
            <p:sp>
              <p:nvSpPr>
                <p:cNvPr id="72" name="Oval 63"/>
                <p:cNvSpPr/>
                <p:nvPr/>
              </p:nvSpPr>
              <p:spPr>
                <a:xfrm>
                  <a:off x="3308708" y="3114675"/>
                  <a:ext cx="82192" cy="7803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400"/>
                </a:p>
              </p:txBody>
            </p:sp>
            <p:sp>
              <p:nvSpPr>
                <p:cNvPr id="73" name="Oval 64"/>
                <p:cNvSpPr/>
                <p:nvPr/>
              </p:nvSpPr>
              <p:spPr>
                <a:xfrm>
                  <a:off x="4241800" y="3605966"/>
                  <a:ext cx="83828" cy="80209"/>
                </a:xfrm>
                <a:prstGeom prst="ellipse">
                  <a:avLst/>
                </a:prstGeom>
                <a:grpFill/>
                <a:ln>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400"/>
                </a:p>
              </p:txBody>
            </p:sp>
          </p:grpSp>
          <p:grpSp>
            <p:nvGrpSpPr>
              <p:cNvPr id="37" name="Group 68"/>
              <p:cNvGrpSpPr/>
              <p:nvPr/>
            </p:nvGrpSpPr>
            <p:grpSpPr>
              <a:xfrm>
                <a:off x="2719454" y="2332211"/>
                <a:ext cx="6486985" cy="2549111"/>
                <a:chOff x="2248202" y="1220555"/>
                <a:chExt cx="6486985" cy="2885406"/>
              </a:xfrm>
            </p:grpSpPr>
            <p:sp>
              <p:nvSpPr>
                <p:cNvPr id="60" name="Donut 69"/>
                <p:cNvSpPr/>
                <p:nvPr/>
              </p:nvSpPr>
              <p:spPr>
                <a:xfrm>
                  <a:off x="2248202" y="1220555"/>
                  <a:ext cx="6486985" cy="2885406"/>
                </a:xfrm>
                <a:prstGeom prst="donut">
                  <a:avLst>
                    <a:gd name="adj" fmla="val 1425"/>
                  </a:avLst>
                </a:prstGeom>
                <a:gradFill flip="none" rotWithShape="1">
                  <a:gsLst>
                    <a:gs pos="0">
                      <a:schemeClr val="tx1">
                        <a:lumMod val="40000"/>
                        <a:lumOff val="60000"/>
                        <a:alpha val="40000"/>
                      </a:schemeClr>
                    </a:gs>
                    <a:gs pos="46000">
                      <a:schemeClr val="tx1">
                        <a:alpha val="45000"/>
                      </a:schemeClr>
                    </a:gs>
                    <a:gs pos="100000">
                      <a:schemeClr val="tx1">
                        <a:lumMod val="40000"/>
                        <a:lumOff val="60000"/>
                        <a:alpha val="55000"/>
                      </a:scheme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solidFill>
                      <a:schemeClr val="tx1"/>
                    </a:solidFill>
                  </a:endParaRPr>
                </a:p>
              </p:txBody>
            </p:sp>
            <p:sp>
              <p:nvSpPr>
                <p:cNvPr id="61" name="Oval 70"/>
                <p:cNvSpPr/>
                <p:nvPr/>
              </p:nvSpPr>
              <p:spPr>
                <a:xfrm>
                  <a:off x="2377655" y="3069147"/>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2" name="Oval 71"/>
                <p:cNvSpPr/>
                <p:nvPr/>
              </p:nvSpPr>
              <p:spPr>
                <a:xfrm>
                  <a:off x="2544887" y="1956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3" name="Oval 72"/>
                <p:cNvSpPr/>
                <p:nvPr/>
              </p:nvSpPr>
              <p:spPr>
                <a:xfrm>
                  <a:off x="4366784" y="1290779"/>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4" name="Oval 73"/>
                <p:cNvSpPr/>
                <p:nvPr/>
              </p:nvSpPr>
              <p:spPr>
                <a:xfrm>
                  <a:off x="6667958" y="1327306"/>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5" name="Oval 74"/>
                <p:cNvSpPr/>
                <p:nvPr/>
              </p:nvSpPr>
              <p:spPr>
                <a:xfrm>
                  <a:off x="8345133" y="2028403"/>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6" name="Oval 75"/>
                <p:cNvSpPr/>
                <p:nvPr/>
              </p:nvSpPr>
              <p:spPr>
                <a:xfrm>
                  <a:off x="6283887" y="3996431"/>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7" name="Oval 76"/>
                <p:cNvSpPr/>
                <p:nvPr/>
              </p:nvSpPr>
              <p:spPr>
                <a:xfrm>
                  <a:off x="8057133" y="3416438"/>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68" name="Oval 77"/>
                <p:cNvSpPr/>
                <p:nvPr/>
              </p:nvSpPr>
              <p:spPr>
                <a:xfrm>
                  <a:off x="4068382" y="3916485"/>
                  <a:ext cx="144000" cy="72000"/>
                </a:xfrm>
                <a:prstGeom prst="ellipse">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grpSp>
          <p:grpSp>
            <p:nvGrpSpPr>
              <p:cNvPr id="38" name="Group 80"/>
              <p:cNvGrpSpPr/>
              <p:nvPr/>
            </p:nvGrpSpPr>
            <p:grpSpPr>
              <a:xfrm>
                <a:off x="2625956" y="2094494"/>
                <a:ext cx="6912768" cy="2764149"/>
                <a:chOff x="2154704" y="977150"/>
                <a:chExt cx="6912768" cy="3128811"/>
              </a:xfrm>
            </p:grpSpPr>
            <p:sp>
              <p:nvSpPr>
                <p:cNvPr id="51" name="Donut 81"/>
                <p:cNvSpPr/>
                <p:nvPr/>
              </p:nvSpPr>
              <p:spPr>
                <a:xfrm>
                  <a:off x="2154704" y="977150"/>
                  <a:ext cx="6912768" cy="3128811"/>
                </a:xfrm>
                <a:prstGeom prst="donut">
                  <a:avLst>
                    <a:gd name="adj" fmla="val 1425"/>
                  </a:avLst>
                </a:prstGeom>
                <a:gradFill flip="none" rotWithShape="1">
                  <a:gsLst>
                    <a:gs pos="0">
                      <a:srgbClr val="CCFFCC">
                        <a:alpha val="40000"/>
                      </a:srgbClr>
                    </a:gs>
                    <a:gs pos="46000">
                      <a:srgbClr val="008000">
                        <a:alpha val="45000"/>
                      </a:srgbClr>
                    </a:gs>
                    <a:gs pos="100000">
                      <a:srgbClr val="CCFFCC">
                        <a:alpha val="55000"/>
                      </a:srgbClr>
                    </a:gs>
                  </a:gsLst>
                  <a:lin ang="5400000" scaled="1"/>
                  <a:tileRect/>
                </a:gradFill>
                <a:effectLst>
                  <a:glow rad="88900">
                    <a:schemeClr val="accent1">
                      <a:tint val="30000"/>
                      <a:shade val="95000"/>
                      <a:satMod val="300000"/>
                      <a:alpha val="25000"/>
                    </a:schemeClr>
                  </a:glow>
                </a:effectLst>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solidFill>
                      <a:schemeClr val="tx1"/>
                    </a:solidFill>
                  </a:endParaRPr>
                </a:p>
              </p:txBody>
            </p:sp>
            <p:sp>
              <p:nvSpPr>
                <p:cNvPr id="52" name="Oval 82"/>
                <p:cNvSpPr/>
                <p:nvPr/>
              </p:nvSpPr>
              <p:spPr>
                <a:xfrm>
                  <a:off x="2385399" y="307689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3" name="Oval 83"/>
                <p:cNvSpPr/>
                <p:nvPr/>
              </p:nvSpPr>
              <p:spPr>
                <a:xfrm>
                  <a:off x="2416375" y="1861171"/>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4" name="Oval 84"/>
                <p:cNvSpPr/>
                <p:nvPr/>
              </p:nvSpPr>
              <p:spPr>
                <a:xfrm>
                  <a:off x="4230528" y="1076555"/>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5" name="Oval 85"/>
                <p:cNvSpPr/>
                <p:nvPr/>
              </p:nvSpPr>
              <p:spPr>
                <a:xfrm>
                  <a:off x="6869308" y="108429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6" name="Oval 86"/>
                <p:cNvSpPr/>
                <p:nvPr/>
              </p:nvSpPr>
              <p:spPr>
                <a:xfrm>
                  <a:off x="8620781" y="1820147"/>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7" name="Oval 87"/>
                <p:cNvSpPr/>
                <p:nvPr/>
              </p:nvSpPr>
              <p:spPr>
                <a:xfrm>
                  <a:off x="6379960" y="3999174"/>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sp>
              <p:nvSpPr>
                <p:cNvPr id="58" name="Oval 88"/>
                <p:cNvSpPr/>
                <p:nvPr/>
              </p:nvSpPr>
              <p:spPr>
                <a:xfrm>
                  <a:off x="8258477" y="3462902"/>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dirty="0"/>
                </a:p>
              </p:txBody>
            </p:sp>
            <p:sp>
              <p:nvSpPr>
                <p:cNvPr id="59" name="Oval 89"/>
                <p:cNvSpPr/>
                <p:nvPr/>
              </p:nvSpPr>
              <p:spPr>
                <a:xfrm>
                  <a:off x="4076126" y="3924229"/>
                  <a:ext cx="144000" cy="72000"/>
                </a:xfrm>
                <a:prstGeom prst="ellipse">
                  <a:avLst/>
                </a:prstGeom>
                <a:solidFill>
                  <a:srgbClr val="CCFFCC"/>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50"/>
                </a:p>
              </p:txBody>
            </p:sp>
          </p:grpSp>
          <p:sp>
            <p:nvSpPr>
              <p:cNvPr id="39" name="Donut 90"/>
              <p:cNvSpPr/>
              <p:nvPr/>
            </p:nvSpPr>
            <p:spPr>
              <a:xfrm>
                <a:off x="3859665" y="4246810"/>
                <a:ext cx="896041" cy="407237"/>
              </a:xfrm>
              <a:prstGeom prst="donut">
                <a:avLst>
                  <a:gd name="adj" fmla="val 7536"/>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marL="0" algn="l" defTabSz="1219170" rtl="0" eaLnBrk="1" latinLnBrk="0" hangingPunct="1">
                  <a:defRPr sz="2400" kern="1200">
                    <a:solidFill>
                      <a:schemeClr val="dk1"/>
                    </a:solidFill>
                    <a:latin typeface="+mn-lt"/>
                    <a:ea typeface="+mn-ea"/>
                    <a:cs typeface="+mn-cs"/>
                  </a:defRPr>
                </a:lvl1pPr>
                <a:lvl2pPr marL="609585" algn="l" defTabSz="1219170" rtl="0" eaLnBrk="1" latinLnBrk="0" hangingPunct="1">
                  <a:defRPr sz="2400" kern="1200">
                    <a:solidFill>
                      <a:schemeClr val="dk1"/>
                    </a:solidFill>
                    <a:latin typeface="+mn-lt"/>
                    <a:ea typeface="+mn-ea"/>
                    <a:cs typeface="+mn-cs"/>
                  </a:defRPr>
                </a:lvl2pPr>
                <a:lvl3pPr marL="1219170" algn="l" defTabSz="1219170" rtl="0" eaLnBrk="1" latinLnBrk="0" hangingPunct="1">
                  <a:defRPr sz="2400" kern="1200">
                    <a:solidFill>
                      <a:schemeClr val="dk1"/>
                    </a:solidFill>
                    <a:latin typeface="+mn-lt"/>
                    <a:ea typeface="+mn-ea"/>
                    <a:cs typeface="+mn-cs"/>
                  </a:defRPr>
                </a:lvl3pPr>
                <a:lvl4pPr marL="1828754" algn="l" defTabSz="1219170" rtl="0" eaLnBrk="1" latinLnBrk="0" hangingPunct="1">
                  <a:defRPr sz="2400" kern="1200">
                    <a:solidFill>
                      <a:schemeClr val="dk1"/>
                    </a:solidFill>
                    <a:latin typeface="+mn-lt"/>
                    <a:ea typeface="+mn-ea"/>
                    <a:cs typeface="+mn-cs"/>
                  </a:defRPr>
                </a:lvl4pPr>
                <a:lvl5pPr marL="2438339" algn="l" defTabSz="1219170" rtl="0" eaLnBrk="1" latinLnBrk="0" hangingPunct="1">
                  <a:defRPr sz="2400" kern="1200">
                    <a:solidFill>
                      <a:schemeClr val="dk1"/>
                    </a:solidFill>
                    <a:latin typeface="+mn-lt"/>
                    <a:ea typeface="+mn-ea"/>
                    <a:cs typeface="+mn-cs"/>
                  </a:defRPr>
                </a:lvl5pPr>
                <a:lvl6pPr marL="3047924" algn="l" defTabSz="1219170" rtl="0" eaLnBrk="1" latinLnBrk="0" hangingPunct="1">
                  <a:defRPr sz="2400" kern="1200">
                    <a:solidFill>
                      <a:schemeClr val="dk1"/>
                    </a:solidFill>
                    <a:latin typeface="+mn-lt"/>
                    <a:ea typeface="+mn-ea"/>
                    <a:cs typeface="+mn-cs"/>
                  </a:defRPr>
                </a:lvl6pPr>
                <a:lvl7pPr marL="3657509" algn="l" defTabSz="1219170" rtl="0" eaLnBrk="1" latinLnBrk="0" hangingPunct="1">
                  <a:defRPr sz="2400" kern="1200">
                    <a:solidFill>
                      <a:schemeClr val="dk1"/>
                    </a:solidFill>
                    <a:latin typeface="+mn-lt"/>
                    <a:ea typeface="+mn-ea"/>
                    <a:cs typeface="+mn-cs"/>
                  </a:defRPr>
                </a:lvl7pPr>
                <a:lvl8pPr marL="4267093" algn="l" defTabSz="1219170" rtl="0" eaLnBrk="1" latinLnBrk="0" hangingPunct="1">
                  <a:defRPr sz="2400" kern="1200">
                    <a:solidFill>
                      <a:schemeClr val="dk1"/>
                    </a:solidFill>
                    <a:latin typeface="+mn-lt"/>
                    <a:ea typeface="+mn-ea"/>
                    <a:cs typeface="+mn-cs"/>
                  </a:defRPr>
                </a:lvl8pPr>
                <a:lvl9pPr marL="4876678" algn="l" defTabSz="1219170" rtl="0" eaLnBrk="1" latinLnBrk="0" hangingPunct="1">
                  <a:defRPr sz="2400" kern="1200">
                    <a:solidFill>
                      <a:schemeClr val="dk1"/>
                    </a:solidFill>
                    <a:latin typeface="+mn-lt"/>
                    <a:ea typeface="+mn-ea"/>
                    <a:cs typeface="+mn-cs"/>
                  </a:defRPr>
                </a:lvl9pPr>
              </a:lstStyle>
              <a:p>
                <a:pPr algn="ctr"/>
                <a:endParaRPr lang="en-US" sz="1400">
                  <a:solidFill>
                    <a:schemeClr val="tx1"/>
                  </a:solidFill>
                </a:endParaRPr>
              </a:p>
            </p:txBody>
          </p:sp>
          <p:sp>
            <p:nvSpPr>
              <p:cNvPr id="40" name="Donut 91"/>
              <p:cNvSpPr/>
              <p:nvPr/>
            </p:nvSpPr>
            <p:spPr>
              <a:xfrm>
                <a:off x="4548763" y="4170911"/>
                <a:ext cx="274772" cy="134087"/>
              </a:xfrm>
              <a:prstGeom prst="donut">
                <a:avLst>
                  <a:gd name="adj" fmla="val 14232"/>
                </a:avLst>
              </a:prstGeom>
              <a:solidFill>
                <a:schemeClr val="accent2"/>
              </a:solidFill>
              <a:ln w="6350">
                <a:solidFill>
                  <a:schemeClr val="accent6">
                    <a:lumMod val="50000"/>
                  </a:schemeClr>
                </a:solidFill>
              </a:ln>
            </p:spPr>
            <p:style>
              <a:lnRef idx="2">
                <a:schemeClr val="dk1"/>
              </a:lnRef>
              <a:fillRef idx="1">
                <a:schemeClr val="lt1"/>
              </a:fillRef>
              <a:effectRef idx="0">
                <a:schemeClr val="dk1"/>
              </a:effectRef>
              <a:fontRef idx="minor">
                <a:schemeClr val="dk1"/>
              </a:fontRef>
            </p:style>
            <p:txBody>
              <a:bodyPr rtlCol="0" anchor="ctr"/>
              <a:lstStyle>
                <a:defPPr>
                  <a:defRPr lang="de-DE"/>
                </a:defPPr>
                <a:lvl1pPr marL="0" algn="l" defTabSz="1219170" rtl="0" eaLnBrk="1" latinLnBrk="0" hangingPunct="1">
                  <a:defRPr sz="2400" kern="1200">
                    <a:solidFill>
                      <a:schemeClr val="dk1"/>
                    </a:solidFill>
                    <a:latin typeface="+mn-lt"/>
                    <a:ea typeface="+mn-ea"/>
                    <a:cs typeface="+mn-cs"/>
                  </a:defRPr>
                </a:lvl1pPr>
                <a:lvl2pPr marL="609585" algn="l" defTabSz="1219170" rtl="0" eaLnBrk="1" latinLnBrk="0" hangingPunct="1">
                  <a:defRPr sz="2400" kern="1200">
                    <a:solidFill>
                      <a:schemeClr val="dk1"/>
                    </a:solidFill>
                    <a:latin typeface="+mn-lt"/>
                    <a:ea typeface="+mn-ea"/>
                    <a:cs typeface="+mn-cs"/>
                  </a:defRPr>
                </a:lvl2pPr>
                <a:lvl3pPr marL="1219170" algn="l" defTabSz="1219170" rtl="0" eaLnBrk="1" latinLnBrk="0" hangingPunct="1">
                  <a:defRPr sz="2400" kern="1200">
                    <a:solidFill>
                      <a:schemeClr val="dk1"/>
                    </a:solidFill>
                    <a:latin typeface="+mn-lt"/>
                    <a:ea typeface="+mn-ea"/>
                    <a:cs typeface="+mn-cs"/>
                  </a:defRPr>
                </a:lvl3pPr>
                <a:lvl4pPr marL="1828754" algn="l" defTabSz="1219170" rtl="0" eaLnBrk="1" latinLnBrk="0" hangingPunct="1">
                  <a:defRPr sz="2400" kern="1200">
                    <a:solidFill>
                      <a:schemeClr val="dk1"/>
                    </a:solidFill>
                    <a:latin typeface="+mn-lt"/>
                    <a:ea typeface="+mn-ea"/>
                    <a:cs typeface="+mn-cs"/>
                  </a:defRPr>
                </a:lvl4pPr>
                <a:lvl5pPr marL="2438339" algn="l" defTabSz="1219170" rtl="0" eaLnBrk="1" latinLnBrk="0" hangingPunct="1">
                  <a:defRPr sz="2400" kern="1200">
                    <a:solidFill>
                      <a:schemeClr val="dk1"/>
                    </a:solidFill>
                    <a:latin typeface="+mn-lt"/>
                    <a:ea typeface="+mn-ea"/>
                    <a:cs typeface="+mn-cs"/>
                  </a:defRPr>
                </a:lvl5pPr>
                <a:lvl6pPr marL="3047924" algn="l" defTabSz="1219170" rtl="0" eaLnBrk="1" latinLnBrk="0" hangingPunct="1">
                  <a:defRPr sz="2400" kern="1200">
                    <a:solidFill>
                      <a:schemeClr val="dk1"/>
                    </a:solidFill>
                    <a:latin typeface="+mn-lt"/>
                    <a:ea typeface="+mn-ea"/>
                    <a:cs typeface="+mn-cs"/>
                  </a:defRPr>
                </a:lvl6pPr>
                <a:lvl7pPr marL="3657509" algn="l" defTabSz="1219170" rtl="0" eaLnBrk="1" latinLnBrk="0" hangingPunct="1">
                  <a:defRPr sz="2400" kern="1200">
                    <a:solidFill>
                      <a:schemeClr val="dk1"/>
                    </a:solidFill>
                    <a:latin typeface="+mn-lt"/>
                    <a:ea typeface="+mn-ea"/>
                    <a:cs typeface="+mn-cs"/>
                  </a:defRPr>
                </a:lvl7pPr>
                <a:lvl8pPr marL="4267093" algn="l" defTabSz="1219170" rtl="0" eaLnBrk="1" latinLnBrk="0" hangingPunct="1">
                  <a:defRPr sz="2400" kern="1200">
                    <a:solidFill>
                      <a:schemeClr val="dk1"/>
                    </a:solidFill>
                    <a:latin typeface="+mn-lt"/>
                    <a:ea typeface="+mn-ea"/>
                    <a:cs typeface="+mn-cs"/>
                  </a:defRPr>
                </a:lvl8pPr>
                <a:lvl9pPr marL="4876678" algn="l" defTabSz="1219170" rtl="0" eaLnBrk="1" latinLnBrk="0" hangingPunct="1">
                  <a:defRPr sz="2400" kern="1200">
                    <a:solidFill>
                      <a:schemeClr val="dk1"/>
                    </a:solidFill>
                    <a:latin typeface="+mn-lt"/>
                    <a:ea typeface="+mn-ea"/>
                    <a:cs typeface="+mn-cs"/>
                  </a:defRPr>
                </a:lvl9pPr>
              </a:lstStyle>
              <a:p>
                <a:pPr algn="ctr"/>
                <a:endParaRPr lang="en-US" sz="1400">
                  <a:solidFill>
                    <a:schemeClr val="tx1"/>
                  </a:solidFill>
                </a:endParaRPr>
              </a:p>
            </p:txBody>
          </p:sp>
          <p:grpSp>
            <p:nvGrpSpPr>
              <p:cNvPr id="41" name="Group 93"/>
              <p:cNvGrpSpPr/>
              <p:nvPr/>
            </p:nvGrpSpPr>
            <p:grpSpPr>
              <a:xfrm>
                <a:off x="2390518" y="4171519"/>
                <a:ext cx="2602807" cy="1254872"/>
                <a:chOff x="1744274" y="3114674"/>
                <a:chExt cx="2602807" cy="1254872"/>
              </a:xfrm>
            </p:grpSpPr>
            <p:sp>
              <p:nvSpPr>
                <p:cNvPr id="46" name="Donut 95"/>
                <p:cNvSpPr/>
                <p:nvPr/>
              </p:nvSpPr>
              <p:spPr>
                <a:xfrm>
                  <a:off x="1744274" y="3118121"/>
                  <a:ext cx="2568780" cy="1251425"/>
                </a:xfrm>
                <a:prstGeom prst="donut">
                  <a:avLst>
                    <a:gd name="adj" fmla="val 2674"/>
                  </a:avLst>
                </a:prstGeom>
                <a:gradFill flip="none" rotWithShape="1">
                  <a:gsLst>
                    <a:gs pos="0">
                      <a:srgbClr val="FF6600">
                        <a:alpha val="51000"/>
                      </a:srgbClr>
                    </a:gs>
                    <a:gs pos="48000">
                      <a:srgbClr val="FF0000">
                        <a:alpha val="51000"/>
                      </a:srgbClr>
                    </a:gs>
                    <a:gs pos="100000">
                      <a:srgbClr val="FF6600">
                        <a:alpha val="51000"/>
                      </a:srgbClr>
                    </a:gs>
                  </a:gsLst>
                  <a:lin ang="5400000" scaled="1"/>
                  <a:tileRect/>
                </a:gra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00">
                    <a:solidFill>
                      <a:schemeClr val="tx1"/>
                    </a:solidFill>
                  </a:endParaRPr>
                </a:p>
              </p:txBody>
            </p:sp>
            <p:sp>
              <p:nvSpPr>
                <p:cNvPr id="47" name="Oval 96"/>
                <p:cNvSpPr>
                  <a:spLocks/>
                </p:cNvSpPr>
                <p:nvPr/>
              </p:nvSpPr>
              <p:spPr>
                <a:xfrm>
                  <a:off x="3858067" y="3282595"/>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00"/>
                </a:p>
              </p:txBody>
            </p:sp>
            <p:sp>
              <p:nvSpPr>
                <p:cNvPr id="48" name="Oval 97"/>
                <p:cNvSpPr>
                  <a:spLocks/>
                </p:cNvSpPr>
                <p:nvPr/>
              </p:nvSpPr>
              <p:spPr>
                <a:xfrm>
                  <a:off x="1986930" y="409892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00"/>
                </a:p>
              </p:txBody>
            </p:sp>
            <p:sp>
              <p:nvSpPr>
                <p:cNvPr id="49" name="Oval 98"/>
                <p:cNvSpPr>
                  <a:spLocks/>
                </p:cNvSpPr>
                <p:nvPr/>
              </p:nvSpPr>
              <p:spPr>
                <a:xfrm>
                  <a:off x="3269988" y="3114674"/>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00"/>
                </a:p>
              </p:txBody>
            </p:sp>
            <p:sp>
              <p:nvSpPr>
                <p:cNvPr id="50" name="Oval 99"/>
                <p:cNvSpPr>
                  <a:spLocks/>
                </p:cNvSpPr>
                <p:nvPr/>
              </p:nvSpPr>
              <p:spPr>
                <a:xfrm>
                  <a:off x="4203081" y="3605966"/>
                  <a:ext cx="144000" cy="72000"/>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defPPr>
                    <a:defRPr lang="de-DE"/>
                  </a:defPPr>
                  <a:lvl1pPr marL="0" algn="l" defTabSz="1219170" rtl="0" eaLnBrk="1" latinLnBrk="0" hangingPunct="1">
                    <a:defRPr sz="2400" kern="1200">
                      <a:solidFill>
                        <a:schemeClr val="lt1"/>
                      </a:solidFill>
                      <a:latin typeface="+mn-lt"/>
                      <a:ea typeface="+mn-ea"/>
                      <a:cs typeface="+mn-cs"/>
                    </a:defRPr>
                  </a:lvl1pPr>
                  <a:lvl2pPr marL="609585" algn="l" defTabSz="1219170" rtl="0" eaLnBrk="1" latinLnBrk="0" hangingPunct="1">
                    <a:defRPr sz="2400" kern="1200">
                      <a:solidFill>
                        <a:schemeClr val="lt1"/>
                      </a:solidFill>
                      <a:latin typeface="+mn-lt"/>
                      <a:ea typeface="+mn-ea"/>
                      <a:cs typeface="+mn-cs"/>
                    </a:defRPr>
                  </a:lvl2pPr>
                  <a:lvl3pPr marL="1219170" algn="l" defTabSz="1219170" rtl="0" eaLnBrk="1" latinLnBrk="0" hangingPunct="1">
                    <a:defRPr sz="2400" kern="1200">
                      <a:solidFill>
                        <a:schemeClr val="lt1"/>
                      </a:solidFill>
                      <a:latin typeface="+mn-lt"/>
                      <a:ea typeface="+mn-ea"/>
                      <a:cs typeface="+mn-cs"/>
                    </a:defRPr>
                  </a:lvl3pPr>
                  <a:lvl4pPr marL="1828754" algn="l" defTabSz="1219170" rtl="0" eaLnBrk="1" latinLnBrk="0" hangingPunct="1">
                    <a:defRPr sz="2400" kern="1200">
                      <a:solidFill>
                        <a:schemeClr val="lt1"/>
                      </a:solidFill>
                      <a:latin typeface="+mn-lt"/>
                      <a:ea typeface="+mn-ea"/>
                      <a:cs typeface="+mn-cs"/>
                    </a:defRPr>
                  </a:lvl4pPr>
                  <a:lvl5pPr marL="2438339" algn="l" defTabSz="1219170" rtl="0" eaLnBrk="1" latinLnBrk="0" hangingPunct="1">
                    <a:defRPr sz="2400" kern="1200">
                      <a:solidFill>
                        <a:schemeClr val="lt1"/>
                      </a:solidFill>
                      <a:latin typeface="+mn-lt"/>
                      <a:ea typeface="+mn-ea"/>
                      <a:cs typeface="+mn-cs"/>
                    </a:defRPr>
                  </a:lvl5pPr>
                  <a:lvl6pPr marL="3047924" algn="l" defTabSz="1219170" rtl="0" eaLnBrk="1" latinLnBrk="0" hangingPunct="1">
                    <a:defRPr sz="2400" kern="1200">
                      <a:solidFill>
                        <a:schemeClr val="lt1"/>
                      </a:solidFill>
                      <a:latin typeface="+mn-lt"/>
                      <a:ea typeface="+mn-ea"/>
                      <a:cs typeface="+mn-cs"/>
                    </a:defRPr>
                  </a:lvl6pPr>
                  <a:lvl7pPr marL="3657509" algn="l" defTabSz="1219170" rtl="0" eaLnBrk="1" latinLnBrk="0" hangingPunct="1">
                    <a:defRPr sz="2400" kern="1200">
                      <a:solidFill>
                        <a:schemeClr val="lt1"/>
                      </a:solidFill>
                      <a:latin typeface="+mn-lt"/>
                      <a:ea typeface="+mn-ea"/>
                      <a:cs typeface="+mn-cs"/>
                    </a:defRPr>
                  </a:lvl7pPr>
                  <a:lvl8pPr marL="4267093" algn="l" defTabSz="1219170" rtl="0" eaLnBrk="1" latinLnBrk="0" hangingPunct="1">
                    <a:defRPr sz="2400" kern="1200">
                      <a:solidFill>
                        <a:schemeClr val="lt1"/>
                      </a:solidFill>
                      <a:latin typeface="+mn-lt"/>
                      <a:ea typeface="+mn-ea"/>
                      <a:cs typeface="+mn-cs"/>
                    </a:defRPr>
                  </a:lvl8pPr>
                  <a:lvl9pPr marL="4876678" algn="l" defTabSz="1219170" rtl="0" eaLnBrk="1" latinLnBrk="0" hangingPunct="1">
                    <a:defRPr sz="2400" kern="1200">
                      <a:solidFill>
                        <a:schemeClr val="lt1"/>
                      </a:solidFill>
                      <a:latin typeface="+mn-lt"/>
                      <a:ea typeface="+mn-ea"/>
                      <a:cs typeface="+mn-cs"/>
                    </a:defRPr>
                  </a:lvl9pPr>
                </a:lstStyle>
                <a:p>
                  <a:pPr algn="ctr"/>
                  <a:endParaRPr lang="en-US" sz="1000"/>
                </a:p>
              </p:txBody>
            </p:sp>
          </p:grpSp>
          <p:sp>
            <p:nvSpPr>
              <p:cNvPr id="42" name="TextBox 100"/>
              <p:cNvSpPr txBox="1"/>
              <p:nvPr/>
            </p:nvSpPr>
            <p:spPr>
              <a:xfrm>
                <a:off x="4009076" y="3411804"/>
                <a:ext cx="1370839" cy="519955"/>
              </a:xfrm>
              <a:prstGeom prst="rect">
                <a:avLst/>
              </a:prstGeom>
              <a:noFill/>
            </p:spPr>
            <p:txBody>
              <a:bodyPr wrap="none" rtlCol="0">
                <a:sp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1400" dirty="0" smtClean="0">
                    <a:solidFill>
                      <a:schemeClr val="bg1"/>
                    </a:solidFill>
                  </a:rPr>
                  <a:t>Geneva</a:t>
                </a:r>
                <a:endParaRPr lang="en-US" sz="1400" dirty="0">
                  <a:solidFill>
                    <a:schemeClr val="bg1"/>
                  </a:solidFill>
                </a:endParaRPr>
              </a:p>
            </p:txBody>
          </p:sp>
          <p:sp>
            <p:nvSpPr>
              <p:cNvPr id="43" name="TextBox 101"/>
              <p:cNvSpPr txBox="1"/>
              <p:nvPr/>
            </p:nvSpPr>
            <p:spPr>
              <a:xfrm>
                <a:off x="4509627" y="3820615"/>
                <a:ext cx="631527" cy="519955"/>
              </a:xfrm>
              <a:prstGeom prst="rect">
                <a:avLst/>
              </a:prstGeom>
              <a:noFill/>
            </p:spPr>
            <p:txBody>
              <a:bodyPr wrap="none" rtlCol="0">
                <a:sp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1400" dirty="0" smtClean="0">
                    <a:solidFill>
                      <a:schemeClr val="bg1"/>
                    </a:solidFill>
                  </a:rPr>
                  <a:t>PS</a:t>
                </a:r>
                <a:endParaRPr lang="en-US" sz="1400" dirty="0">
                  <a:solidFill>
                    <a:schemeClr val="bg1"/>
                  </a:solidFill>
                </a:endParaRPr>
              </a:p>
            </p:txBody>
          </p:sp>
          <p:sp>
            <p:nvSpPr>
              <p:cNvPr id="44" name="TextBox 102"/>
              <p:cNvSpPr txBox="1"/>
              <p:nvPr/>
            </p:nvSpPr>
            <p:spPr>
              <a:xfrm>
                <a:off x="3995624" y="4278627"/>
                <a:ext cx="783180" cy="519955"/>
              </a:xfrm>
              <a:prstGeom prst="rect">
                <a:avLst/>
              </a:prstGeom>
              <a:noFill/>
            </p:spPr>
            <p:txBody>
              <a:bodyPr wrap="none" rtlCol="0">
                <a:sp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1400" dirty="0" smtClean="0">
                    <a:solidFill>
                      <a:schemeClr val="bg1"/>
                    </a:solidFill>
                  </a:rPr>
                  <a:t>SPS</a:t>
                </a:r>
                <a:endParaRPr lang="en-US" sz="1400" dirty="0">
                  <a:solidFill>
                    <a:schemeClr val="bg1"/>
                  </a:solidFill>
                </a:endParaRPr>
              </a:p>
            </p:txBody>
          </p:sp>
          <p:sp>
            <p:nvSpPr>
              <p:cNvPr id="45" name="TextBox 103"/>
              <p:cNvSpPr txBox="1"/>
              <p:nvPr/>
            </p:nvSpPr>
            <p:spPr>
              <a:xfrm>
                <a:off x="3203649" y="4673204"/>
                <a:ext cx="867132" cy="519955"/>
              </a:xfrm>
              <a:prstGeom prst="rect">
                <a:avLst/>
              </a:prstGeom>
              <a:noFill/>
            </p:spPr>
            <p:txBody>
              <a:bodyPr wrap="none" rtlCol="0">
                <a:sp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r>
                  <a:rPr lang="en-US" sz="1400" dirty="0" smtClean="0">
                    <a:solidFill>
                      <a:schemeClr val="bg1"/>
                    </a:solidFill>
                  </a:rPr>
                  <a:t>LHC</a:t>
                </a:r>
                <a:endParaRPr lang="en-US" sz="1400" dirty="0">
                  <a:solidFill>
                    <a:schemeClr val="bg1"/>
                  </a:solidFill>
                </a:endParaRPr>
              </a:p>
            </p:txBody>
          </p:sp>
        </p:grpSp>
        <p:sp>
          <p:nvSpPr>
            <p:cNvPr id="27" name="Rechteck 26"/>
            <p:cNvSpPr/>
            <p:nvPr/>
          </p:nvSpPr>
          <p:spPr>
            <a:xfrm>
              <a:off x="4062409" y="4777400"/>
              <a:ext cx="199001" cy="152442"/>
            </a:xfrm>
            <a:prstGeom prst="rect">
              <a:avLst/>
            </a:prstGeom>
            <a:pattFill prst="wdUpDiag">
              <a:fgClr>
                <a:schemeClr val="accent4"/>
              </a:fgClr>
              <a:bgClr>
                <a:schemeClr val="bg1"/>
              </a:bgClr>
            </a:pattFill>
            <a:ln>
              <a:solidFill>
                <a:schemeClr val="accent4"/>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28" name="Rechteck 27"/>
            <p:cNvSpPr/>
            <p:nvPr/>
          </p:nvSpPr>
          <p:spPr>
            <a:xfrm>
              <a:off x="4262263" y="4777400"/>
              <a:ext cx="199001" cy="152442"/>
            </a:xfrm>
            <a:prstGeom prst="rect">
              <a:avLst/>
            </a:prstGeom>
            <a:pattFill prst="wdUpDiag">
              <a:fgClr>
                <a:schemeClr val="accent3"/>
              </a:fgClr>
              <a:bgClr>
                <a:schemeClr val="bg1"/>
              </a:bgClr>
            </a:pattFill>
            <a:ln>
              <a:solidFill>
                <a:schemeClr val="accent3"/>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29" name="Rechteck 28"/>
            <p:cNvSpPr/>
            <p:nvPr/>
          </p:nvSpPr>
          <p:spPr>
            <a:xfrm>
              <a:off x="5107454" y="3969532"/>
              <a:ext cx="199001" cy="152442"/>
            </a:xfrm>
            <a:prstGeom prst="rect">
              <a:avLst/>
            </a:prstGeom>
            <a:pattFill prst="wdUpDiag">
              <a:fgClr>
                <a:schemeClr val="accent4"/>
              </a:fgClr>
              <a:bgClr>
                <a:schemeClr val="bg1"/>
              </a:bgClr>
            </a:pattFill>
            <a:ln>
              <a:solidFill>
                <a:schemeClr val="accent4"/>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30" name="Rechteck 29"/>
            <p:cNvSpPr/>
            <p:nvPr/>
          </p:nvSpPr>
          <p:spPr>
            <a:xfrm>
              <a:off x="5307308" y="3969532"/>
              <a:ext cx="199001" cy="152442"/>
            </a:xfrm>
            <a:prstGeom prst="rect">
              <a:avLst/>
            </a:prstGeom>
            <a:pattFill prst="wdUpDiag">
              <a:fgClr>
                <a:schemeClr val="accent3"/>
              </a:fgClr>
              <a:bgClr>
                <a:schemeClr val="bg1"/>
              </a:bgClr>
            </a:pattFill>
            <a:ln>
              <a:solidFill>
                <a:schemeClr val="accent3"/>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31" name="Rechteck 30"/>
            <p:cNvSpPr/>
            <p:nvPr/>
          </p:nvSpPr>
          <p:spPr>
            <a:xfrm>
              <a:off x="3264548" y="3604509"/>
              <a:ext cx="199001" cy="152442"/>
            </a:xfrm>
            <a:prstGeom prst="rect">
              <a:avLst/>
            </a:prstGeom>
            <a:pattFill prst="wdUpDiag">
              <a:fgClr>
                <a:schemeClr val="accent4"/>
              </a:fgClr>
              <a:bgClr>
                <a:schemeClr val="bg1"/>
              </a:bgClr>
            </a:pattFill>
            <a:ln>
              <a:solidFill>
                <a:schemeClr val="accent4"/>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32" name="Rechteck 31"/>
            <p:cNvSpPr/>
            <p:nvPr/>
          </p:nvSpPr>
          <p:spPr>
            <a:xfrm>
              <a:off x="3464402" y="3604509"/>
              <a:ext cx="199001" cy="152442"/>
            </a:xfrm>
            <a:prstGeom prst="rect">
              <a:avLst/>
            </a:prstGeom>
            <a:pattFill prst="wdUpDiag">
              <a:fgClr>
                <a:schemeClr val="accent3"/>
              </a:fgClr>
              <a:bgClr>
                <a:schemeClr val="bg1"/>
              </a:bgClr>
            </a:pattFill>
            <a:ln>
              <a:solidFill>
                <a:schemeClr val="accent3"/>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33" name="Rechteck 32"/>
            <p:cNvSpPr/>
            <p:nvPr/>
          </p:nvSpPr>
          <p:spPr>
            <a:xfrm>
              <a:off x="2228096" y="4486660"/>
              <a:ext cx="199001" cy="152442"/>
            </a:xfrm>
            <a:prstGeom prst="rect">
              <a:avLst/>
            </a:prstGeom>
            <a:pattFill prst="wdUpDiag">
              <a:fgClr>
                <a:schemeClr val="accent4"/>
              </a:fgClr>
              <a:bgClr>
                <a:schemeClr val="bg1"/>
              </a:bgClr>
            </a:pattFill>
            <a:ln>
              <a:solidFill>
                <a:schemeClr val="accent4"/>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sp>
          <p:nvSpPr>
            <p:cNvPr id="34" name="Rechteck 33"/>
            <p:cNvSpPr/>
            <p:nvPr/>
          </p:nvSpPr>
          <p:spPr>
            <a:xfrm>
              <a:off x="2427950" y="4486660"/>
              <a:ext cx="199001" cy="152442"/>
            </a:xfrm>
            <a:prstGeom prst="rect">
              <a:avLst/>
            </a:prstGeom>
            <a:pattFill prst="wdUpDiag">
              <a:fgClr>
                <a:schemeClr val="accent3"/>
              </a:fgClr>
              <a:bgClr>
                <a:schemeClr val="bg1"/>
              </a:bgClr>
            </a:pattFill>
            <a:ln>
              <a:solidFill>
                <a:schemeClr val="accent3"/>
              </a:solidFill>
            </a:ln>
          </p:spPr>
          <p:txBody>
            <a:bodyPr lIns="72000" tIns="36000" rIns="72000" bIns="36000" rtlCol="0" anchor="ctr">
              <a:noAutofit/>
            </a:bodyPr>
            <a:lst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a:lstStyle>
            <a:p>
              <a:pPr algn="ctr" hangingPunct="0">
                <a:spcAft>
                  <a:spcPts val="300"/>
                </a:spcAft>
              </a:pPr>
              <a:endParaRPr lang="de-DE" sz="1600" kern="0" dirty="0"/>
            </a:p>
          </p:txBody>
        </p:sp>
      </p:grpSp>
      <p:sp>
        <p:nvSpPr>
          <p:cNvPr id="80" name="Textfeld 79"/>
          <p:cNvSpPr txBox="1"/>
          <p:nvPr/>
        </p:nvSpPr>
        <p:spPr>
          <a:xfrm>
            <a:off x="4972717" y="1763604"/>
            <a:ext cx="6593583" cy="4279785"/>
          </a:xfrm>
          <a:prstGeom prst="rect">
            <a:avLst/>
          </a:prstGeom>
          <a:noFill/>
        </p:spPr>
        <p:txBody>
          <a:bodyPr wrap="square" lIns="0" tIns="0" rIns="0" bIns="0" rtlCol="0">
            <a:noAutofit/>
          </a:bodyPr>
          <a:lstStyle/>
          <a:p>
            <a:pPr marL="266700" indent="-266700" defTabSz="479988" fontAlgn="ctr">
              <a:spcBef>
                <a:spcPct val="0"/>
              </a:spcBef>
              <a:spcAft>
                <a:spcPts val="1200"/>
              </a:spcAft>
              <a:buClr>
                <a:schemeClr val="tx2"/>
              </a:buClr>
              <a:buSzPct val="100000"/>
              <a:buFont typeface="Wingdings" panose="05000000000000000000" pitchFamily="2" charset="2"/>
              <a:buChar char=""/>
            </a:pPr>
            <a:r>
              <a:rPr lang="en-US" sz="1600" dirty="0"/>
              <a:t>The construction of FCC entails high demands for materials that need to be installed. </a:t>
            </a:r>
          </a:p>
          <a:p>
            <a:pPr marL="266700" indent="-266700" defTabSz="479988" fontAlgn="ctr">
              <a:spcBef>
                <a:spcPct val="0"/>
              </a:spcBef>
              <a:spcAft>
                <a:spcPts val="1200"/>
              </a:spcAft>
              <a:buClr>
                <a:schemeClr val="tx2"/>
              </a:buClr>
              <a:buSzPct val="100000"/>
              <a:buFont typeface="Wingdings" panose="05000000000000000000" pitchFamily="2" charset="2"/>
              <a:buChar char=""/>
            </a:pPr>
            <a:r>
              <a:rPr lang="en-US" sz="1600" dirty="0"/>
              <a:t>As the construction timeframe for FCC is very tight and available space for material storage on site is limited, it is very important to have effective on-site logistics and a suitable supply chain strategy. </a:t>
            </a:r>
            <a:endParaRPr lang="en-US" sz="1600" dirty="0" smtClean="0"/>
          </a:p>
          <a:p>
            <a:pPr marL="266700" indent="-266700" defTabSz="479988" fontAlgn="ctr">
              <a:spcBef>
                <a:spcPct val="0"/>
              </a:spcBef>
              <a:spcAft>
                <a:spcPts val="1200"/>
              </a:spcAft>
              <a:buClr>
                <a:schemeClr val="tx2"/>
              </a:buClr>
              <a:buSzPct val="100000"/>
              <a:buFont typeface="Wingdings" panose="05000000000000000000" pitchFamily="2" charset="2"/>
              <a:buChar char=""/>
            </a:pPr>
            <a:endParaRPr lang="en-US" sz="800" dirty="0"/>
          </a:p>
          <a:p>
            <a:pPr defTabSz="479988" fontAlgn="base">
              <a:spcBef>
                <a:spcPct val="0"/>
              </a:spcBef>
              <a:spcAft>
                <a:spcPts val="1200"/>
              </a:spcAft>
              <a:buClr>
                <a:schemeClr val="tx2"/>
              </a:buClr>
              <a:buSzPct val="100000"/>
            </a:pPr>
            <a:r>
              <a:rPr lang="en-GB" sz="1600" b="1" dirty="0"/>
              <a:t>Questions to be answered from logistics </a:t>
            </a:r>
            <a:r>
              <a:rPr lang="en-GB" sz="1600" b="1" dirty="0" smtClean="0"/>
              <a:t>side are</a:t>
            </a:r>
          </a:p>
          <a:p>
            <a:pPr marL="266700" lvl="1" indent="-266700" defTabSz="479988" fontAlgn="ctr">
              <a:spcBef>
                <a:spcPct val="0"/>
              </a:spcBef>
              <a:spcAft>
                <a:spcPts val="1200"/>
              </a:spcAft>
              <a:buClr>
                <a:schemeClr val="tx2"/>
              </a:buClr>
              <a:buSzPct val="100000"/>
              <a:buFont typeface="Wingdings" panose="05000000000000000000" pitchFamily="2" charset="2"/>
              <a:buChar char=""/>
            </a:pPr>
            <a:r>
              <a:rPr lang="de-DE" sz="1600" dirty="0"/>
              <a:t>Insourcing </a:t>
            </a:r>
            <a:r>
              <a:rPr lang="de-DE" sz="1600" dirty="0">
                <a:sym typeface="Wingdings" panose="05000000000000000000" pitchFamily="2" charset="2"/>
              </a:rPr>
              <a:t> Outsourcing</a:t>
            </a:r>
            <a:endParaRPr lang="de-DE" sz="1600" dirty="0"/>
          </a:p>
          <a:p>
            <a:pPr marL="266700" lvl="1" indent="-266700" defTabSz="479988" fontAlgn="ctr">
              <a:spcBef>
                <a:spcPct val="0"/>
              </a:spcBef>
              <a:spcAft>
                <a:spcPts val="1200"/>
              </a:spcAft>
              <a:buClr>
                <a:schemeClr val="tx2"/>
              </a:buClr>
              <a:buSzPct val="100000"/>
              <a:buFont typeface="Wingdings" panose="05000000000000000000" pitchFamily="2" charset="2"/>
              <a:buChar char=""/>
            </a:pPr>
            <a:r>
              <a:rPr lang="de-DE" sz="1600" dirty="0"/>
              <a:t>Single </a:t>
            </a:r>
            <a:r>
              <a:rPr lang="de-DE" sz="1600" dirty="0">
                <a:sym typeface="Wingdings" panose="05000000000000000000" pitchFamily="2" charset="2"/>
              </a:rPr>
              <a:t> Multiple </a:t>
            </a:r>
            <a:r>
              <a:rPr lang="de-DE" sz="1600" dirty="0" err="1">
                <a:sym typeface="Wingdings" panose="05000000000000000000" pitchFamily="2" charset="2"/>
              </a:rPr>
              <a:t>Souring</a:t>
            </a:r>
            <a:endParaRPr lang="de-DE" sz="1600" dirty="0"/>
          </a:p>
          <a:p>
            <a:pPr marL="266700" lvl="1" indent="-266700" defTabSz="479988" fontAlgn="ctr">
              <a:spcBef>
                <a:spcPct val="0"/>
              </a:spcBef>
              <a:spcAft>
                <a:spcPts val="1200"/>
              </a:spcAft>
              <a:buClr>
                <a:schemeClr val="tx2"/>
              </a:buClr>
              <a:buSzPct val="100000"/>
              <a:buFont typeface="Wingdings" panose="05000000000000000000" pitchFamily="2" charset="2"/>
              <a:buChar char=""/>
            </a:pPr>
            <a:r>
              <a:rPr lang="de-DE" sz="1600" dirty="0"/>
              <a:t>Global </a:t>
            </a:r>
            <a:r>
              <a:rPr lang="de-DE" sz="1600" dirty="0">
                <a:sym typeface="Wingdings" panose="05000000000000000000" pitchFamily="2" charset="2"/>
              </a:rPr>
              <a:t> </a:t>
            </a:r>
            <a:r>
              <a:rPr lang="de-DE" sz="1600" dirty="0" err="1">
                <a:sym typeface="Wingdings" panose="05000000000000000000" pitchFamily="2" charset="2"/>
              </a:rPr>
              <a:t>Local</a:t>
            </a:r>
            <a:r>
              <a:rPr lang="de-DE" sz="1600" dirty="0">
                <a:sym typeface="Wingdings" panose="05000000000000000000" pitchFamily="2" charset="2"/>
              </a:rPr>
              <a:t> </a:t>
            </a:r>
            <a:r>
              <a:rPr lang="de-DE" sz="1600" dirty="0" err="1">
                <a:sym typeface="Wingdings" panose="05000000000000000000" pitchFamily="2" charset="2"/>
              </a:rPr>
              <a:t>Souring</a:t>
            </a:r>
            <a:endParaRPr lang="de-DE" sz="1600" dirty="0"/>
          </a:p>
          <a:p>
            <a:pPr marL="266700" lvl="1" indent="-266700" defTabSz="479988" fontAlgn="ctr">
              <a:spcBef>
                <a:spcPct val="0"/>
              </a:spcBef>
              <a:spcAft>
                <a:spcPts val="1200"/>
              </a:spcAft>
              <a:buClr>
                <a:schemeClr val="tx2"/>
              </a:buClr>
              <a:buSzPct val="100000"/>
              <a:buFont typeface="Wingdings" panose="05000000000000000000" pitchFamily="2" charset="2"/>
              <a:buChar char=""/>
            </a:pPr>
            <a:r>
              <a:rPr lang="de-DE" sz="1600" dirty="0"/>
              <a:t>Central </a:t>
            </a:r>
            <a:r>
              <a:rPr lang="de-DE" sz="1600" dirty="0">
                <a:sym typeface="Wingdings" panose="05000000000000000000" pitchFamily="2" charset="2"/>
              </a:rPr>
              <a:t> </a:t>
            </a:r>
            <a:r>
              <a:rPr lang="de-DE" sz="1600" dirty="0" err="1">
                <a:sym typeface="Wingdings" panose="05000000000000000000" pitchFamily="2" charset="2"/>
              </a:rPr>
              <a:t>Decentral</a:t>
            </a:r>
            <a:r>
              <a:rPr lang="de-DE" sz="1600" dirty="0">
                <a:sym typeface="Wingdings" panose="05000000000000000000" pitchFamily="2" charset="2"/>
              </a:rPr>
              <a:t> </a:t>
            </a:r>
            <a:r>
              <a:rPr lang="de-DE" sz="1600" dirty="0" err="1">
                <a:sym typeface="Wingdings" panose="05000000000000000000" pitchFamily="2" charset="2"/>
              </a:rPr>
              <a:t>Facilites</a:t>
            </a:r>
            <a:r>
              <a:rPr lang="de-DE" sz="1600" dirty="0">
                <a:sym typeface="Wingdings" panose="05000000000000000000" pitchFamily="2" charset="2"/>
              </a:rPr>
              <a:t> </a:t>
            </a:r>
            <a:r>
              <a:rPr lang="de-DE" sz="1600" dirty="0" err="1">
                <a:sym typeface="Wingdings" panose="05000000000000000000" pitchFamily="2" charset="2"/>
              </a:rPr>
              <a:t>and</a:t>
            </a:r>
            <a:r>
              <a:rPr lang="de-DE" sz="1600" dirty="0">
                <a:sym typeface="Wingdings" panose="05000000000000000000" pitchFamily="2" charset="2"/>
              </a:rPr>
              <a:t> Storages</a:t>
            </a:r>
            <a:endParaRPr lang="de-DE" sz="1600" dirty="0"/>
          </a:p>
          <a:p>
            <a:pPr marL="266700" lvl="1" indent="-266700" defTabSz="479988" fontAlgn="ctr">
              <a:spcBef>
                <a:spcPct val="0"/>
              </a:spcBef>
              <a:spcAft>
                <a:spcPts val="1200"/>
              </a:spcAft>
              <a:buClr>
                <a:schemeClr val="tx2"/>
              </a:buClr>
              <a:buSzPct val="100000"/>
              <a:buFont typeface="Wingdings" panose="05000000000000000000" pitchFamily="2" charset="2"/>
              <a:buChar char=""/>
            </a:pPr>
            <a:r>
              <a:rPr lang="de-DE" sz="1600" dirty="0" err="1"/>
              <a:t>Overground</a:t>
            </a:r>
            <a:r>
              <a:rPr lang="de-DE" sz="1600" dirty="0"/>
              <a:t> </a:t>
            </a:r>
            <a:r>
              <a:rPr lang="de-DE" sz="1600" dirty="0">
                <a:sym typeface="Wingdings" panose="05000000000000000000" pitchFamily="2" charset="2"/>
              </a:rPr>
              <a:t> </a:t>
            </a:r>
            <a:r>
              <a:rPr lang="de-DE" sz="1600" dirty="0" err="1">
                <a:sym typeface="Wingdings" panose="05000000000000000000" pitchFamily="2" charset="2"/>
              </a:rPr>
              <a:t>Undergound</a:t>
            </a:r>
            <a:r>
              <a:rPr lang="de-DE" sz="1600" dirty="0">
                <a:sym typeface="Wingdings" panose="05000000000000000000" pitchFamily="2" charset="2"/>
              </a:rPr>
              <a:t> Transports</a:t>
            </a:r>
            <a:endParaRPr lang="de-DE" sz="1600" dirty="0"/>
          </a:p>
        </p:txBody>
      </p:sp>
    </p:spTree>
    <p:extLst>
      <p:ext uri="{BB962C8B-B14F-4D97-AF65-F5344CB8AC3E}">
        <p14:creationId xmlns:p14="http://schemas.microsoft.com/office/powerpoint/2010/main" val="14344967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lvl="0"/>
            <a:r>
              <a:rPr lang="en-GB" dirty="0"/>
              <a:t>Supply strategies for FCC </a:t>
            </a:r>
            <a:r>
              <a:rPr lang="en-GB" dirty="0" err="1" smtClean="0"/>
              <a:t>cryo</a:t>
            </a:r>
            <a:r>
              <a:rPr lang="en-GB" dirty="0" smtClean="0"/>
              <a:t>-units</a:t>
            </a:r>
            <a:endParaRPr lang="de-DE" dirty="0"/>
          </a:p>
        </p:txBody>
      </p:sp>
      <p:sp>
        <p:nvSpPr>
          <p:cNvPr id="3" name="Inhaltsplatzhalter 2"/>
          <p:cNvSpPr>
            <a:spLocks noGrp="1"/>
          </p:cNvSpPr>
          <p:nvPr>
            <p:ph idx="1"/>
          </p:nvPr>
        </p:nvSpPr>
        <p:spPr>
          <a:xfrm>
            <a:off x="6960095" y="1773237"/>
            <a:ext cx="4608515" cy="4248051"/>
          </a:xfrm>
        </p:spPr>
        <p:txBody>
          <a:bodyPr>
            <a:noAutofit/>
          </a:bodyPr>
          <a:lstStyle/>
          <a:p>
            <a:pPr marL="0" indent="0">
              <a:buNone/>
            </a:pPr>
            <a:r>
              <a:rPr lang="de-DE" sz="1500" b="1" dirty="0" smtClean="0"/>
              <a:t>Outsourcing </a:t>
            </a:r>
            <a:r>
              <a:rPr lang="de-DE" sz="1500" b="1" dirty="0" err="1" smtClean="0"/>
              <a:t>of</a:t>
            </a:r>
            <a:r>
              <a:rPr lang="de-DE" sz="1500" b="1" dirty="0" smtClean="0"/>
              <a:t> </a:t>
            </a:r>
            <a:r>
              <a:rPr lang="de-DE" sz="1500" b="1" dirty="0" err="1" smtClean="0"/>
              <a:t>Processes</a:t>
            </a:r>
            <a:r>
              <a:rPr lang="de-DE" sz="1500" b="1" dirty="0" smtClean="0"/>
              <a:t> </a:t>
            </a:r>
            <a:r>
              <a:rPr lang="de-DE" sz="1500" b="1" dirty="0" err="1" smtClean="0"/>
              <a:t>to</a:t>
            </a:r>
            <a:r>
              <a:rPr lang="de-DE" sz="1500" b="1" dirty="0" smtClean="0"/>
              <a:t> </a:t>
            </a:r>
            <a:r>
              <a:rPr lang="de-DE" sz="1500" b="1" dirty="0" err="1" smtClean="0"/>
              <a:t>Suppliers</a:t>
            </a:r>
            <a:endParaRPr lang="de-DE" sz="1500" b="1" dirty="0" smtClean="0"/>
          </a:p>
          <a:p>
            <a:pPr>
              <a:buFont typeface="Wingdings" panose="05000000000000000000" pitchFamily="2" charset="2"/>
              <a:buChar char="Ø"/>
            </a:pPr>
            <a:r>
              <a:rPr lang="en-GB" sz="1500" dirty="0"/>
              <a:t>Outsourcing </a:t>
            </a:r>
            <a:r>
              <a:rPr lang="en-GB" sz="1500" dirty="0" smtClean="0"/>
              <a:t>the </a:t>
            </a:r>
            <a:r>
              <a:rPr lang="en-GB" sz="1500" dirty="0"/>
              <a:t>entire value-added process </a:t>
            </a:r>
            <a:r>
              <a:rPr lang="en-GB" sz="1500" dirty="0" smtClean="0"/>
              <a:t>or </a:t>
            </a:r>
            <a:r>
              <a:rPr lang="en-GB" sz="1500" dirty="0"/>
              <a:t>only parts of it </a:t>
            </a:r>
            <a:r>
              <a:rPr lang="en-GB" sz="1500" dirty="0" smtClean="0"/>
              <a:t>is </a:t>
            </a:r>
            <a:r>
              <a:rPr lang="en-GB" sz="1500" dirty="0"/>
              <a:t>often proposed when suppliers offer the same services or products but at lower cost. Usually the cost reduction is a result of </a:t>
            </a:r>
            <a:r>
              <a:rPr lang="en-GB" sz="1500" b="1" dirty="0"/>
              <a:t>economies of scale </a:t>
            </a:r>
            <a:r>
              <a:rPr lang="en-GB" sz="1500" dirty="0"/>
              <a:t>or </a:t>
            </a:r>
            <a:r>
              <a:rPr lang="en-GB" sz="1500" b="1" dirty="0"/>
              <a:t>lean production processes</a:t>
            </a:r>
            <a:r>
              <a:rPr lang="en-GB" sz="1500" dirty="0"/>
              <a:t>. </a:t>
            </a:r>
            <a:endParaRPr lang="de-DE" sz="1500" dirty="0"/>
          </a:p>
          <a:p>
            <a:pPr>
              <a:buFont typeface="Wingdings" panose="05000000000000000000" pitchFamily="2" charset="2"/>
              <a:buChar char="Ø"/>
            </a:pPr>
            <a:r>
              <a:rPr lang="en-GB" sz="1500" dirty="0" smtClean="0"/>
              <a:t>As </a:t>
            </a:r>
            <a:r>
              <a:rPr lang="en-GB" sz="1500" dirty="0"/>
              <a:t>the final product has neither been designed nor engineered yet, there are currently no suitable suppliers on the market to offer the requested product. As CERN owns process knowledge from </a:t>
            </a:r>
            <a:r>
              <a:rPr lang="en-GB" sz="1500" dirty="0" smtClean="0"/>
              <a:t>LHC a </a:t>
            </a:r>
            <a:r>
              <a:rPr lang="en-GB" sz="1500" b="1" dirty="0" smtClean="0"/>
              <a:t>collaboration </a:t>
            </a:r>
            <a:r>
              <a:rPr lang="en-GB" sz="1500" b="1" dirty="0"/>
              <a:t>between CERN and the future supplier will be essential</a:t>
            </a:r>
            <a:r>
              <a:rPr lang="en-GB" sz="1500" dirty="0"/>
              <a:t>. </a:t>
            </a:r>
            <a:endParaRPr lang="en-GB" sz="1500" kern="1200" dirty="0" smtClean="0"/>
          </a:p>
          <a:p>
            <a:pPr>
              <a:buFont typeface="Wingdings" panose="05000000000000000000" pitchFamily="2" charset="2"/>
              <a:buChar char="Ø"/>
            </a:pPr>
            <a:endParaRPr lang="de-DE" sz="1500" kern="1200" dirty="0"/>
          </a:p>
        </p:txBody>
      </p:sp>
      <p:sp>
        <p:nvSpPr>
          <p:cNvPr id="4" name="Textplatzhalter 3"/>
          <p:cNvSpPr>
            <a:spLocks noGrp="1"/>
          </p:cNvSpPr>
          <p:nvPr>
            <p:ph type="body" sz="quarter" idx="14"/>
          </p:nvPr>
        </p:nvSpPr>
        <p:spPr/>
        <p:txBody>
          <a:bodyPr/>
          <a:lstStyle/>
          <a:p>
            <a:endParaRPr lang="de-DE"/>
          </a:p>
        </p:txBody>
      </p:sp>
      <p:pic>
        <p:nvPicPr>
          <p:cNvPr id="6" name="Grafik 5"/>
          <p:cNvPicPr>
            <a:picLocks noChangeAspect="1"/>
          </p:cNvPicPr>
          <p:nvPr/>
        </p:nvPicPr>
        <p:blipFill>
          <a:blip r:embed="rId3"/>
          <a:stretch>
            <a:fillRect/>
          </a:stretch>
        </p:blipFill>
        <p:spPr>
          <a:xfrm>
            <a:off x="4799856" y="1628800"/>
            <a:ext cx="1625479" cy="3311947"/>
          </a:xfrm>
          <a:prstGeom prst="rect">
            <a:avLst/>
          </a:prstGeom>
        </p:spPr>
      </p:pic>
      <p:sp>
        <p:nvSpPr>
          <p:cNvPr id="8" name="Inhaltsplatzhalter 2"/>
          <p:cNvSpPr txBox="1">
            <a:spLocks/>
          </p:cNvSpPr>
          <p:nvPr/>
        </p:nvSpPr>
        <p:spPr bwMode="auto">
          <a:xfrm>
            <a:off x="646757" y="1844824"/>
            <a:ext cx="3645723" cy="4248051"/>
          </a:xfrm>
          <a:prstGeom prst="rect">
            <a:avLst/>
          </a:prstGeom>
          <a:noFill/>
          <a:ln>
            <a:noFill/>
          </a:ln>
          <a:effectLst/>
          <a:extLst/>
        </p:spPr>
        <p:txBody>
          <a:bodyPr vert="horz" wrap="square" lIns="0" tIns="0" rIns="0" bIns="0" numCol="1" anchor="t" anchorCtr="0" compatLnSpc="1">
            <a:prstTxWarp prst="textNoShape">
              <a:avLst/>
            </a:prstTxWarp>
            <a:normAutofit/>
          </a:bodyPr>
          <a:lstStyle>
            <a:lvl1pPr marL="266700" indent="-266700" algn="l" defTabSz="479988" rtl="0" eaLnBrk="1" fontAlgn="base" hangingPunct="1">
              <a:spcBef>
                <a:spcPct val="0"/>
              </a:spcBef>
              <a:spcAft>
                <a:spcPts val="1200"/>
              </a:spcAft>
              <a:buClr>
                <a:schemeClr val="tx2"/>
              </a:buClr>
              <a:buSzPct val="100000"/>
              <a:buFont typeface="Wingdings" panose="05000000000000000000" pitchFamily="2" charset="2"/>
              <a:buChar char=""/>
              <a:defRPr>
                <a:solidFill>
                  <a:schemeClr val="tx1"/>
                </a:solidFill>
                <a:latin typeface="+mn-lt"/>
                <a:ea typeface="+mn-ea"/>
                <a:cs typeface="+mn-cs"/>
              </a:defRPr>
            </a:lvl1pPr>
            <a:lvl2pPr marL="714375"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2pPr>
            <a:lvl3pPr marL="1162050"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3pPr>
            <a:lvl4pPr marL="1704975" indent="-265113"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4pPr>
            <a:lvl5pPr marL="2152650" indent="-266700" algn="l" defTabSz="479988" rtl="0" eaLnBrk="1" fontAlgn="base" hangingPunct="1">
              <a:spcBef>
                <a:spcPct val="0"/>
              </a:spcBef>
              <a:spcAft>
                <a:spcPts val="1200"/>
              </a:spcAft>
              <a:buClr>
                <a:schemeClr val="tx1">
                  <a:lumMod val="50000"/>
                  <a:lumOff val="50000"/>
                </a:schemeClr>
              </a:buClr>
              <a:buSzPct val="100000"/>
              <a:buFont typeface="Wingdings" panose="05000000000000000000" pitchFamily="2" charset="2"/>
              <a:buChar char=""/>
              <a:defRPr>
                <a:solidFill>
                  <a:schemeClr val="tx1"/>
                </a:solidFill>
                <a:latin typeface="+mn-lt"/>
              </a:defRPr>
            </a:lvl5pPr>
            <a:lvl6pPr marL="251665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312623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3735824"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4345409" indent="-47835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a:lstStyle>
          <a:p>
            <a:pPr marL="0" indent="0">
              <a:buFont typeface="Wingdings" panose="05000000000000000000" pitchFamily="2" charset="2"/>
              <a:buNone/>
            </a:pPr>
            <a:r>
              <a:rPr lang="de-DE" sz="1500" b="1" kern="0" dirty="0" err="1" smtClean="0"/>
              <a:t>Completely</a:t>
            </a:r>
            <a:r>
              <a:rPr lang="de-DE" sz="1500" b="1" kern="0" dirty="0" smtClean="0"/>
              <a:t> </a:t>
            </a:r>
            <a:r>
              <a:rPr lang="de-DE" sz="1500" b="1" kern="0" dirty="0" err="1" smtClean="0"/>
              <a:t>Built</a:t>
            </a:r>
            <a:r>
              <a:rPr lang="de-DE" sz="1500" b="1" kern="0" dirty="0" smtClean="0"/>
              <a:t> </a:t>
            </a:r>
            <a:r>
              <a:rPr lang="de-DE" sz="1500" b="1" kern="0" dirty="0" err="1" smtClean="0"/>
              <a:t>Up</a:t>
            </a:r>
            <a:r>
              <a:rPr lang="de-DE" sz="1500" b="1" kern="0" dirty="0" smtClean="0"/>
              <a:t> At CERN</a:t>
            </a:r>
          </a:p>
          <a:p>
            <a:pPr>
              <a:buFont typeface="Wingdings" panose="05000000000000000000" pitchFamily="2" charset="2"/>
              <a:buChar char="Ø"/>
            </a:pPr>
            <a:r>
              <a:rPr lang="en-GB" sz="1500" dirty="0"/>
              <a:t>E</a:t>
            </a:r>
            <a:r>
              <a:rPr lang="en-GB" sz="1500" dirty="0" smtClean="0"/>
              <a:t>fficiency </a:t>
            </a:r>
            <a:r>
              <a:rPr lang="en-GB" sz="1500" dirty="0"/>
              <a:t>of </a:t>
            </a:r>
            <a:r>
              <a:rPr lang="en-GB" sz="1500" dirty="0" smtClean="0"/>
              <a:t>this alternative </a:t>
            </a:r>
            <a:r>
              <a:rPr lang="en-GB" sz="1500" dirty="0"/>
              <a:t>strongly depends on the availability of proper and sufficient production </a:t>
            </a:r>
            <a:r>
              <a:rPr lang="en-GB" sz="1500" b="1" dirty="0"/>
              <a:t>capacities</a:t>
            </a:r>
            <a:r>
              <a:rPr lang="en-GB" sz="1500" dirty="0"/>
              <a:t> and </a:t>
            </a:r>
            <a:r>
              <a:rPr lang="en-GB" sz="1500" b="1" dirty="0"/>
              <a:t>process </a:t>
            </a:r>
            <a:r>
              <a:rPr lang="en-GB" sz="1500" b="1" dirty="0" smtClean="0"/>
              <a:t>know-how</a:t>
            </a:r>
            <a:r>
              <a:rPr lang="en-GB" sz="1500" dirty="0" smtClean="0"/>
              <a:t>.</a:t>
            </a:r>
          </a:p>
          <a:p>
            <a:pPr>
              <a:buFont typeface="Wingdings" panose="05000000000000000000" pitchFamily="2" charset="2"/>
              <a:buChar char="Ø"/>
            </a:pPr>
            <a:r>
              <a:rPr lang="en-GB" sz="1500" dirty="0" smtClean="0"/>
              <a:t>If </a:t>
            </a:r>
            <a:r>
              <a:rPr lang="en-GB" sz="1500" dirty="0"/>
              <a:t>both aspects are not fulfilled, high costs will arise for building up a suitable </a:t>
            </a:r>
            <a:r>
              <a:rPr lang="en-GB" sz="1500" b="1" dirty="0"/>
              <a:t>infrastructure</a:t>
            </a:r>
            <a:r>
              <a:rPr lang="en-GB" sz="1500" dirty="0"/>
              <a:t> and/or for modernizing or expanding the existing one as well as for </a:t>
            </a:r>
            <a:r>
              <a:rPr lang="en-GB" sz="1500" b="1" dirty="0"/>
              <a:t>training</a:t>
            </a:r>
            <a:r>
              <a:rPr lang="en-GB" sz="1500" dirty="0"/>
              <a:t> and </a:t>
            </a:r>
            <a:r>
              <a:rPr lang="en-GB" sz="1500" b="1" dirty="0"/>
              <a:t>recruiting</a:t>
            </a:r>
            <a:r>
              <a:rPr lang="en-GB" sz="1500" dirty="0"/>
              <a:t> </a:t>
            </a:r>
            <a:r>
              <a:rPr lang="en-GB" sz="1500" b="1" dirty="0"/>
              <a:t>capable</a:t>
            </a:r>
            <a:r>
              <a:rPr lang="en-GB" sz="1500" dirty="0"/>
              <a:t> </a:t>
            </a:r>
            <a:r>
              <a:rPr lang="en-GB" sz="1500" b="1" dirty="0"/>
              <a:t>employees</a:t>
            </a:r>
            <a:r>
              <a:rPr lang="en-GB" sz="1500" dirty="0"/>
              <a:t>. </a:t>
            </a:r>
            <a:endParaRPr lang="de-DE" sz="1500" dirty="0"/>
          </a:p>
          <a:p>
            <a:pPr marL="0" indent="0">
              <a:buFont typeface="Wingdings" panose="05000000000000000000" pitchFamily="2" charset="2"/>
              <a:buNone/>
            </a:pPr>
            <a:endParaRPr lang="de-DE" sz="1500" kern="0" dirty="0" smtClean="0"/>
          </a:p>
        </p:txBody>
      </p:sp>
      <p:sp>
        <p:nvSpPr>
          <p:cNvPr id="7" name="Textfeld 6"/>
          <p:cNvSpPr txBox="1"/>
          <p:nvPr/>
        </p:nvSpPr>
        <p:spPr>
          <a:xfrm>
            <a:off x="646757" y="5327827"/>
            <a:ext cx="10919543" cy="624805"/>
          </a:xfrm>
          <a:prstGeom prst="rect">
            <a:avLst/>
          </a:prstGeom>
          <a:noFill/>
          <a:ln w="19050">
            <a:solidFill>
              <a:schemeClr val="accent2">
                <a:lumMod val="50000"/>
              </a:schemeClr>
            </a:solidFill>
          </a:ln>
        </p:spPr>
        <p:txBody>
          <a:bodyPr wrap="square" lIns="72000" tIns="72000" rIns="72000" bIns="72000" rtlCol="0">
            <a:noAutofit/>
          </a:bodyPr>
          <a:lstStyle/>
          <a:p>
            <a:pPr>
              <a:spcAft>
                <a:spcPts val="300"/>
              </a:spcAft>
            </a:pPr>
            <a:r>
              <a:rPr lang="en-GB" sz="1600" dirty="0">
                <a:solidFill>
                  <a:schemeClr val="accent2">
                    <a:lumMod val="50000"/>
                  </a:schemeClr>
                </a:solidFill>
              </a:rPr>
              <a:t>Experiences gained from LHC production shows that it is possible to outsource the production of </a:t>
            </a:r>
            <a:r>
              <a:rPr lang="en-GB" sz="1600" dirty="0" err="1">
                <a:solidFill>
                  <a:schemeClr val="accent2">
                    <a:lumMod val="50000"/>
                  </a:schemeClr>
                </a:solidFill>
              </a:rPr>
              <a:t>cryo</a:t>
            </a:r>
            <a:r>
              <a:rPr lang="en-GB" sz="1600" dirty="0">
                <a:solidFill>
                  <a:schemeClr val="accent2">
                    <a:lumMod val="50000"/>
                  </a:schemeClr>
                </a:solidFill>
              </a:rPr>
              <a:t>-units. For test reasons a small charge of </a:t>
            </a:r>
            <a:r>
              <a:rPr lang="en-GB" sz="1600" dirty="0" err="1">
                <a:solidFill>
                  <a:schemeClr val="accent2">
                    <a:lumMod val="50000"/>
                  </a:schemeClr>
                </a:solidFill>
              </a:rPr>
              <a:t>cryo</a:t>
            </a:r>
            <a:r>
              <a:rPr lang="en-GB" sz="1600" dirty="0">
                <a:solidFill>
                  <a:schemeClr val="accent2">
                    <a:lumMod val="50000"/>
                  </a:schemeClr>
                </a:solidFill>
              </a:rPr>
              <a:t>-units was produced and delivered by a supplier. </a:t>
            </a:r>
            <a:r>
              <a:rPr lang="en-GB" sz="1600" b="1" u="sng" dirty="0">
                <a:solidFill>
                  <a:schemeClr val="accent2">
                    <a:lumMod val="50000"/>
                  </a:schemeClr>
                </a:solidFill>
              </a:rPr>
              <a:t>The quality was </a:t>
            </a:r>
            <a:r>
              <a:rPr lang="en-GB" sz="1600" b="1" u="sng" dirty="0" smtClean="0">
                <a:solidFill>
                  <a:schemeClr val="accent2">
                    <a:lumMod val="50000"/>
                  </a:schemeClr>
                </a:solidFill>
              </a:rPr>
              <a:t>satisfying. </a:t>
            </a:r>
            <a:endParaRPr lang="en-GB" sz="1600" b="1" u="sng" dirty="0">
              <a:solidFill>
                <a:schemeClr val="accent2">
                  <a:lumMod val="50000"/>
                </a:schemeClr>
              </a:solidFill>
            </a:endParaRPr>
          </a:p>
        </p:txBody>
      </p:sp>
    </p:spTree>
    <p:extLst>
      <p:ext uri="{BB962C8B-B14F-4D97-AF65-F5344CB8AC3E}">
        <p14:creationId xmlns:p14="http://schemas.microsoft.com/office/powerpoint/2010/main" val="26698636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p:cNvSpPr>
            <a:spLocks noGrp="1"/>
          </p:cNvSpPr>
          <p:nvPr>
            <p:ph type="title"/>
          </p:nvPr>
        </p:nvSpPr>
        <p:spPr>
          <a:xfrm>
            <a:off x="622300" y="334800"/>
            <a:ext cx="10944000" cy="984885"/>
          </a:xfrm>
        </p:spPr>
        <p:txBody>
          <a:bodyPr/>
          <a:lstStyle/>
          <a:p>
            <a:r>
              <a:rPr lang="en-GB" dirty="0" smtClean="0"/>
              <a:t>Possible locations </a:t>
            </a:r>
            <a:r>
              <a:rPr lang="en-GB" dirty="0"/>
              <a:t>for the storage, assembly and testing </a:t>
            </a:r>
            <a:r>
              <a:rPr lang="en-GB" dirty="0" smtClean="0"/>
              <a:t>facilities of FCC </a:t>
            </a:r>
            <a:r>
              <a:rPr lang="en-GB" dirty="0" err="1" smtClean="0"/>
              <a:t>cryo</a:t>
            </a:r>
            <a:r>
              <a:rPr lang="en-GB" dirty="0" smtClean="0"/>
              <a:t>-units</a:t>
            </a:r>
            <a:endParaRPr lang="de-DE" dirty="0"/>
          </a:p>
        </p:txBody>
      </p:sp>
      <p:sp>
        <p:nvSpPr>
          <p:cNvPr id="4" name="Textplatzhalter 3"/>
          <p:cNvSpPr>
            <a:spLocks noGrp="1"/>
          </p:cNvSpPr>
          <p:nvPr>
            <p:ph type="body" sz="quarter" idx="14"/>
          </p:nvPr>
        </p:nvSpPr>
        <p:spPr/>
        <p:txBody>
          <a:bodyPr/>
          <a:lstStyle/>
          <a:p>
            <a:endParaRPr lang="de-DE"/>
          </a:p>
        </p:txBody>
      </p:sp>
      <p:pic>
        <p:nvPicPr>
          <p:cNvPr id="7" name="Grafik 6"/>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6850" y="1768187"/>
            <a:ext cx="5759450" cy="4109085"/>
          </a:xfrm>
          <a:prstGeom prst="rect">
            <a:avLst/>
          </a:prstGeom>
          <a:noFill/>
          <a:ln>
            <a:noFill/>
          </a:ln>
        </p:spPr>
      </p:pic>
      <p:sp>
        <p:nvSpPr>
          <p:cNvPr id="8" name="Textfeld 7"/>
          <p:cNvSpPr txBox="1"/>
          <p:nvPr/>
        </p:nvSpPr>
        <p:spPr>
          <a:xfrm>
            <a:off x="5879976" y="1840195"/>
            <a:ext cx="1296144" cy="414536"/>
          </a:xfrm>
          <a:prstGeom prst="rect">
            <a:avLst/>
          </a:prstGeom>
          <a:solidFill>
            <a:schemeClr val="bg1">
              <a:alpha val="80000"/>
            </a:schemeClr>
          </a:solidFill>
        </p:spPr>
        <p:txBody>
          <a:bodyPr wrap="none" lIns="0" tIns="0" rIns="0" bIns="0" rtlCol="0">
            <a:noAutofit/>
          </a:bodyPr>
          <a:lstStyle/>
          <a:p>
            <a:pPr algn="ctr">
              <a:spcAft>
                <a:spcPts val="300"/>
              </a:spcAft>
            </a:pPr>
            <a:r>
              <a:rPr lang="de-DE" sz="1400" dirty="0" err="1" smtClean="0"/>
              <a:t>Shaft</a:t>
            </a:r>
            <a:r>
              <a:rPr lang="de-DE" sz="1400" dirty="0" smtClean="0"/>
              <a:t> A</a:t>
            </a:r>
            <a:br>
              <a:rPr lang="de-DE" sz="1400" dirty="0" smtClean="0"/>
            </a:br>
            <a:r>
              <a:rPr lang="de-DE" sz="1400" dirty="0" smtClean="0"/>
              <a:t>(Main </a:t>
            </a:r>
            <a:r>
              <a:rPr lang="de-DE" sz="1400" dirty="0" err="1" smtClean="0"/>
              <a:t>Shaft</a:t>
            </a:r>
            <a:r>
              <a:rPr lang="de-DE" sz="1400" dirty="0" smtClean="0"/>
              <a:t>)</a:t>
            </a:r>
            <a:endParaRPr lang="de-DE" sz="1400" dirty="0"/>
          </a:p>
        </p:txBody>
      </p:sp>
      <p:sp>
        <p:nvSpPr>
          <p:cNvPr id="9" name="Textfeld 8"/>
          <p:cNvSpPr txBox="1"/>
          <p:nvPr/>
        </p:nvSpPr>
        <p:spPr>
          <a:xfrm>
            <a:off x="9722216" y="4091493"/>
            <a:ext cx="1478260" cy="414536"/>
          </a:xfrm>
          <a:prstGeom prst="rect">
            <a:avLst/>
          </a:prstGeom>
          <a:solidFill>
            <a:schemeClr val="bg1">
              <a:alpha val="80000"/>
            </a:schemeClr>
          </a:solidFill>
        </p:spPr>
        <p:txBody>
          <a:bodyPr wrap="none" lIns="0" tIns="0" rIns="0" bIns="0" rtlCol="0">
            <a:noAutofit/>
          </a:bodyPr>
          <a:lstStyle/>
          <a:p>
            <a:pPr algn="ctr">
              <a:spcAft>
                <a:spcPts val="300"/>
              </a:spcAft>
            </a:pPr>
            <a:r>
              <a:rPr lang="de-DE" sz="1400" dirty="0" err="1" smtClean="0"/>
              <a:t>Shaft</a:t>
            </a:r>
            <a:r>
              <a:rPr lang="de-DE" sz="1400" dirty="0" smtClean="0"/>
              <a:t> E</a:t>
            </a:r>
            <a:br>
              <a:rPr lang="de-DE" sz="1400" dirty="0" smtClean="0"/>
            </a:br>
            <a:r>
              <a:rPr lang="de-DE" sz="1400" dirty="0" smtClean="0"/>
              <a:t>(</a:t>
            </a:r>
            <a:r>
              <a:rPr lang="de-DE" sz="1400" dirty="0" err="1" smtClean="0"/>
              <a:t>Secondary</a:t>
            </a:r>
            <a:r>
              <a:rPr lang="de-DE" sz="1400" dirty="0" smtClean="0"/>
              <a:t> </a:t>
            </a:r>
            <a:r>
              <a:rPr lang="de-DE" sz="1400" dirty="0" err="1" smtClean="0"/>
              <a:t>Shaft</a:t>
            </a:r>
            <a:r>
              <a:rPr lang="de-DE" sz="1400" dirty="0" smtClean="0"/>
              <a:t>)</a:t>
            </a:r>
            <a:endParaRPr lang="de-DE" sz="1400" dirty="0"/>
          </a:p>
        </p:txBody>
      </p:sp>
      <p:sp>
        <p:nvSpPr>
          <p:cNvPr id="10" name="Inhaltsplatzhalter 2"/>
          <p:cNvSpPr>
            <a:spLocks noGrp="1"/>
          </p:cNvSpPr>
          <p:nvPr>
            <p:ph idx="1"/>
          </p:nvPr>
        </p:nvSpPr>
        <p:spPr>
          <a:xfrm>
            <a:off x="622302" y="1773237"/>
            <a:ext cx="4969642" cy="4248051"/>
          </a:xfrm>
        </p:spPr>
        <p:txBody>
          <a:bodyPr>
            <a:normAutofit lnSpcReduction="10000"/>
          </a:bodyPr>
          <a:lstStyle/>
          <a:p>
            <a:r>
              <a:rPr lang="en-GB" dirty="0" smtClean="0"/>
              <a:t>Applied criteria:</a:t>
            </a:r>
          </a:p>
          <a:p>
            <a:pPr lvl="1"/>
            <a:r>
              <a:rPr lang="en-GB" dirty="0"/>
              <a:t>S</a:t>
            </a:r>
            <a:r>
              <a:rPr lang="en-GB" dirty="0" smtClean="0"/>
              <a:t>uitable size: approx. 10 ha </a:t>
            </a:r>
            <a:br>
              <a:rPr lang="en-GB" dirty="0" smtClean="0"/>
            </a:br>
            <a:r>
              <a:rPr lang="en-GB" dirty="0" smtClean="0"/>
              <a:t>(100.000 </a:t>
            </a:r>
            <a:r>
              <a:rPr lang="en-GB" dirty="0" err="1" smtClean="0"/>
              <a:t>sqm</a:t>
            </a:r>
            <a:r>
              <a:rPr lang="en-GB" dirty="0" smtClean="0"/>
              <a:t>)</a:t>
            </a:r>
          </a:p>
          <a:p>
            <a:pPr lvl="1"/>
            <a:r>
              <a:rPr lang="en-GB" dirty="0"/>
              <a:t>C</a:t>
            </a:r>
            <a:r>
              <a:rPr lang="en-GB" dirty="0" smtClean="0"/>
              <a:t>onvenient access to major roads</a:t>
            </a:r>
          </a:p>
          <a:p>
            <a:pPr lvl="1"/>
            <a:r>
              <a:rPr lang="en-GB" dirty="0" smtClean="0"/>
              <a:t>Not in: city centres, mountain area, </a:t>
            </a:r>
            <a:br>
              <a:rPr lang="en-GB" dirty="0" smtClean="0"/>
            </a:br>
            <a:r>
              <a:rPr lang="en-GB" dirty="0" smtClean="0"/>
              <a:t>nature reserve, e.g. Lake Geneva</a:t>
            </a:r>
          </a:p>
          <a:p>
            <a:pPr lvl="1"/>
            <a:r>
              <a:rPr lang="en-GB" dirty="0"/>
              <a:t>N</a:t>
            </a:r>
            <a:r>
              <a:rPr lang="en-GB" dirty="0" smtClean="0"/>
              <a:t>ear to sufficient power supply</a:t>
            </a:r>
          </a:p>
          <a:p>
            <a:endParaRPr lang="en-GB" dirty="0" smtClean="0"/>
          </a:p>
          <a:p>
            <a:r>
              <a:rPr lang="en-GB" dirty="0" smtClean="0"/>
              <a:t>Result for two shafts:</a:t>
            </a:r>
            <a:endParaRPr lang="en-GB" dirty="0" smtClean="0">
              <a:solidFill>
                <a:srgbClr val="FF0000"/>
              </a:solidFill>
            </a:endParaRPr>
          </a:p>
          <a:p>
            <a:pPr lvl="1"/>
            <a:r>
              <a:rPr lang="en-GB" dirty="0" smtClean="0"/>
              <a:t>Use one Main Shaft (Shaft A</a:t>
            </a:r>
            <a:r>
              <a:rPr lang="en-GB" smtClean="0"/>
              <a:t>) near CERN </a:t>
            </a:r>
            <a:r>
              <a:rPr lang="en-GB" dirty="0" smtClean="0"/>
              <a:t>premises and one Secondary Shaft (Shaft E)</a:t>
            </a:r>
          </a:p>
        </p:txBody>
      </p:sp>
    </p:spTree>
    <p:extLst>
      <p:ext uri="{BB962C8B-B14F-4D97-AF65-F5344CB8AC3E}">
        <p14:creationId xmlns:p14="http://schemas.microsoft.com/office/powerpoint/2010/main" val="18753907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3" name="Pfeil nach rechts 22"/>
          <p:cNvSpPr/>
          <p:nvPr/>
        </p:nvSpPr>
        <p:spPr>
          <a:xfrm>
            <a:off x="8207650" y="3280527"/>
            <a:ext cx="3828434" cy="2092689"/>
          </a:xfrm>
          <a:prstGeom prst="rightArrow">
            <a:avLst>
              <a:gd name="adj1" fmla="val 50000"/>
              <a:gd name="adj2" fmla="val 66627"/>
            </a:avLst>
          </a:prstGeom>
          <a:solidFill>
            <a:schemeClr val="accent3">
              <a:lumMod val="40000"/>
              <a:lumOff val="60000"/>
            </a:schemeClr>
          </a:solidFill>
          <a:ln>
            <a:solidFill>
              <a:srgbClr val="929292"/>
            </a:solidFill>
          </a:ln>
        </p:spPr>
        <p:txBody>
          <a:bodyPr lIns="72000" tIns="36000" rIns="72000" bIns="36000" rtlCol="0" anchor="ctr">
            <a:noAutofit/>
          </a:bodyPr>
          <a:lstStyle/>
          <a:p>
            <a:pPr algn="ctr" hangingPunct="0">
              <a:spcAft>
                <a:spcPts val="300"/>
              </a:spcAft>
            </a:pPr>
            <a:endParaRPr lang="de-DE" sz="1600" kern="0" dirty="0"/>
          </a:p>
        </p:txBody>
      </p:sp>
      <p:sp>
        <p:nvSpPr>
          <p:cNvPr id="22" name="Pfeil nach rechts 21"/>
          <p:cNvSpPr/>
          <p:nvPr/>
        </p:nvSpPr>
        <p:spPr>
          <a:xfrm>
            <a:off x="4343513" y="2393667"/>
            <a:ext cx="3828434" cy="2092689"/>
          </a:xfrm>
          <a:prstGeom prst="rightArrow">
            <a:avLst>
              <a:gd name="adj1" fmla="val 50000"/>
              <a:gd name="adj2" fmla="val 66627"/>
            </a:avLst>
          </a:prstGeom>
          <a:pattFill prst="wdUpDiag">
            <a:fgClr>
              <a:schemeClr val="accent3">
                <a:lumMod val="40000"/>
                <a:lumOff val="60000"/>
              </a:schemeClr>
            </a:fgClr>
            <a:bgClr>
              <a:schemeClr val="bg1"/>
            </a:bgClr>
          </a:pattFill>
          <a:ln>
            <a:solidFill>
              <a:srgbClr val="929292"/>
            </a:solidFill>
          </a:ln>
        </p:spPr>
        <p:txBody>
          <a:bodyPr lIns="72000" tIns="36000" rIns="72000" bIns="36000" rtlCol="0" anchor="ctr">
            <a:noAutofit/>
          </a:bodyPr>
          <a:lstStyle/>
          <a:p>
            <a:pPr algn="ctr" hangingPunct="0">
              <a:spcAft>
                <a:spcPts val="300"/>
              </a:spcAft>
            </a:pPr>
            <a:endParaRPr lang="de-DE" sz="1600" kern="0" dirty="0"/>
          </a:p>
        </p:txBody>
      </p:sp>
      <p:sp>
        <p:nvSpPr>
          <p:cNvPr id="21" name="Pfeil nach rechts 20"/>
          <p:cNvSpPr/>
          <p:nvPr/>
        </p:nvSpPr>
        <p:spPr>
          <a:xfrm>
            <a:off x="479376" y="2393667"/>
            <a:ext cx="3828434" cy="2092689"/>
          </a:xfrm>
          <a:prstGeom prst="rightArrow">
            <a:avLst>
              <a:gd name="adj1" fmla="val 50000"/>
              <a:gd name="adj2" fmla="val 66627"/>
            </a:avLst>
          </a:prstGeom>
          <a:solidFill>
            <a:schemeClr val="accent3">
              <a:lumMod val="40000"/>
              <a:lumOff val="60000"/>
            </a:schemeClr>
          </a:solidFill>
          <a:ln>
            <a:solidFill>
              <a:srgbClr val="929292"/>
            </a:solidFill>
          </a:ln>
        </p:spPr>
        <p:txBody>
          <a:bodyPr lIns="72000" tIns="36000" rIns="72000" bIns="36000" rtlCol="0" anchor="ctr">
            <a:noAutofit/>
          </a:bodyPr>
          <a:lstStyle/>
          <a:p>
            <a:pPr algn="ctr" hangingPunct="0">
              <a:spcAft>
                <a:spcPts val="300"/>
              </a:spcAft>
            </a:pPr>
            <a:endParaRPr lang="de-DE" sz="1600" kern="0" dirty="0"/>
          </a:p>
        </p:txBody>
      </p:sp>
      <p:pic>
        <p:nvPicPr>
          <p:cNvPr id="11" name="Bild 8" descr="Schiff-1,0"/>
          <p:cNvPicPr/>
          <p:nvPr/>
        </p:nvPicPr>
        <p:blipFill>
          <a:blip r:embed="rId2">
            <a:extLst>
              <a:ext uri="{28A0092B-C50C-407E-A947-70E740481C1C}">
                <a14:useLocalDpi xmlns:a14="http://schemas.microsoft.com/office/drawing/2010/main" val="0"/>
              </a:ext>
            </a:extLst>
          </a:blip>
          <a:srcRect/>
          <a:stretch>
            <a:fillRect/>
          </a:stretch>
        </p:blipFill>
        <p:spPr bwMode="auto">
          <a:xfrm>
            <a:off x="631143" y="2887680"/>
            <a:ext cx="3304617" cy="1214611"/>
          </a:xfrm>
          <a:prstGeom prst="rect">
            <a:avLst/>
          </a:prstGeom>
          <a:noFill/>
          <a:ln>
            <a:noFill/>
          </a:ln>
        </p:spPr>
      </p:pic>
      <p:sp>
        <p:nvSpPr>
          <p:cNvPr id="2" name="Titel 1"/>
          <p:cNvSpPr>
            <a:spLocks noGrp="1"/>
          </p:cNvSpPr>
          <p:nvPr>
            <p:ph type="title"/>
          </p:nvPr>
        </p:nvSpPr>
        <p:spPr>
          <a:xfrm>
            <a:off x="622300" y="334800"/>
            <a:ext cx="10944000" cy="492443"/>
          </a:xfrm>
        </p:spPr>
        <p:txBody>
          <a:bodyPr/>
          <a:lstStyle/>
          <a:p>
            <a:r>
              <a:rPr lang="en-GB" dirty="0" smtClean="0"/>
              <a:t>Transport stresses and modes of transport</a:t>
            </a:r>
            <a:endParaRPr lang="de-DE" dirty="0"/>
          </a:p>
        </p:txBody>
      </p:sp>
      <p:sp>
        <p:nvSpPr>
          <p:cNvPr id="3" name="Inhaltsplatzhalter 2"/>
          <p:cNvSpPr>
            <a:spLocks noGrp="1"/>
          </p:cNvSpPr>
          <p:nvPr>
            <p:ph idx="1"/>
          </p:nvPr>
        </p:nvSpPr>
        <p:spPr/>
        <p:txBody>
          <a:bodyPr/>
          <a:lstStyle/>
          <a:p>
            <a:pPr marL="0" indent="0">
              <a:buNone/>
            </a:pPr>
            <a:r>
              <a:rPr lang="de-DE" dirty="0" smtClean="0"/>
              <a:t>International Transport / </a:t>
            </a:r>
            <a:r>
              <a:rPr lang="de-DE" dirty="0" err="1" smtClean="0"/>
              <a:t>Overseas</a:t>
            </a:r>
            <a:r>
              <a:rPr lang="de-DE" dirty="0" smtClean="0"/>
              <a:t>		Regional Transport</a:t>
            </a:r>
            <a:r>
              <a:rPr lang="en-GB" dirty="0" smtClean="0"/>
              <a:t>			   </a:t>
            </a:r>
            <a:r>
              <a:rPr lang="de-DE" dirty="0" err="1" smtClean="0"/>
              <a:t>Local</a:t>
            </a:r>
            <a:r>
              <a:rPr lang="de-DE" dirty="0" smtClean="0"/>
              <a:t> Transport / Last Mile			</a:t>
            </a:r>
            <a:endParaRPr lang="de-DE" dirty="0"/>
          </a:p>
        </p:txBody>
      </p:sp>
      <p:sp>
        <p:nvSpPr>
          <p:cNvPr id="4" name="Textplatzhalter 3"/>
          <p:cNvSpPr>
            <a:spLocks noGrp="1"/>
          </p:cNvSpPr>
          <p:nvPr>
            <p:ph type="body" sz="quarter" idx="14"/>
          </p:nvPr>
        </p:nvSpPr>
        <p:spPr>
          <a:xfrm>
            <a:off x="611382" y="6382120"/>
            <a:ext cx="418136" cy="137288"/>
          </a:xfrm>
        </p:spPr>
        <p:txBody>
          <a:bodyPr/>
          <a:lstStyle/>
          <a:p>
            <a:endParaRPr lang="de-DE"/>
          </a:p>
        </p:txBody>
      </p:sp>
      <p:pic>
        <p:nvPicPr>
          <p:cNvPr id="6" name="Bild 13" descr="C:\Users\lsauerla\AppData\Local\Microsoft\Windows\Temporary Internet Files\Content.Word\LKW-1,0.pn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408004" y="3781403"/>
            <a:ext cx="3304620" cy="1132544"/>
          </a:xfrm>
          <a:prstGeom prst="rect">
            <a:avLst/>
          </a:prstGeom>
          <a:noFill/>
          <a:ln>
            <a:noFill/>
          </a:ln>
        </p:spPr>
      </p:pic>
      <p:pic>
        <p:nvPicPr>
          <p:cNvPr id="8" name="Bild 12" descr="C:\Users\lsauerla\AppData\Local\Microsoft\Windows\Temporary Internet Files\Content.Word\Waggon-1,0.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47565" y="4815991"/>
            <a:ext cx="3304619" cy="1034060"/>
          </a:xfrm>
          <a:prstGeom prst="rect">
            <a:avLst/>
          </a:prstGeom>
          <a:noFill/>
          <a:ln>
            <a:noFill/>
          </a:ln>
        </p:spPr>
      </p:pic>
      <p:pic>
        <p:nvPicPr>
          <p:cNvPr id="9" name="Grafik 8" descr="binnenschiff-1,0"/>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47565" y="2879940"/>
            <a:ext cx="3303160" cy="1120142"/>
          </a:xfrm>
          <a:prstGeom prst="rect">
            <a:avLst/>
          </a:prstGeom>
          <a:noFill/>
          <a:ln>
            <a:noFill/>
          </a:ln>
        </p:spPr>
      </p:pic>
      <p:pic>
        <p:nvPicPr>
          <p:cNvPr id="10" name="Bild 9" descr="Flugzeug-1,0"/>
          <p:cNvPicPr/>
          <p:nvPr/>
        </p:nvPicPr>
        <p:blipFill>
          <a:blip r:embed="rId6">
            <a:extLst>
              <a:ext uri="{28A0092B-C50C-407E-A947-70E740481C1C}">
                <a14:useLocalDpi xmlns:a14="http://schemas.microsoft.com/office/drawing/2010/main" val="0"/>
              </a:ext>
            </a:extLst>
          </a:blip>
          <a:srcRect/>
          <a:stretch>
            <a:fillRect/>
          </a:stretch>
        </p:blipFill>
        <p:spPr bwMode="auto">
          <a:xfrm>
            <a:off x="631142" y="4715805"/>
            <a:ext cx="3304617" cy="1192725"/>
          </a:xfrm>
          <a:prstGeom prst="rect">
            <a:avLst/>
          </a:prstGeom>
          <a:noFill/>
          <a:ln>
            <a:noFill/>
          </a:ln>
        </p:spPr>
      </p:pic>
      <p:sp>
        <p:nvSpPr>
          <p:cNvPr id="12" name="Ellipse 11"/>
          <p:cNvSpPr/>
          <p:nvPr/>
        </p:nvSpPr>
        <p:spPr>
          <a:xfrm>
            <a:off x="2967483" y="4555959"/>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3" name="Ellipse 12"/>
          <p:cNvSpPr/>
          <p:nvPr/>
        </p:nvSpPr>
        <p:spPr>
          <a:xfrm>
            <a:off x="2967482" y="5589240"/>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4" name="Ellipse 13"/>
          <p:cNvSpPr/>
          <p:nvPr/>
        </p:nvSpPr>
        <p:spPr>
          <a:xfrm>
            <a:off x="5839871" y="5116997"/>
            <a:ext cx="720080"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5" name="Ellipse 14"/>
          <p:cNvSpPr/>
          <p:nvPr/>
        </p:nvSpPr>
        <p:spPr>
          <a:xfrm>
            <a:off x="7104111" y="5116997"/>
            <a:ext cx="720080"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6" name="Ellipse 15"/>
          <p:cNvSpPr/>
          <p:nvPr/>
        </p:nvSpPr>
        <p:spPr>
          <a:xfrm>
            <a:off x="6952076" y="4739868"/>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7" name="Ellipse 16"/>
          <p:cNvSpPr/>
          <p:nvPr/>
        </p:nvSpPr>
        <p:spPr>
          <a:xfrm>
            <a:off x="6231995" y="5467139"/>
            <a:ext cx="568313" cy="432048"/>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Tree>
    <p:extLst>
      <p:ext uri="{BB962C8B-B14F-4D97-AF65-F5344CB8AC3E}">
        <p14:creationId xmlns:p14="http://schemas.microsoft.com/office/powerpoint/2010/main" val="324009000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hteck 23"/>
          <p:cNvSpPr/>
          <p:nvPr/>
        </p:nvSpPr>
        <p:spPr>
          <a:xfrm>
            <a:off x="3935760" y="3682288"/>
            <a:ext cx="7630540" cy="1260000"/>
          </a:xfrm>
          <a:prstGeom prst="rect">
            <a:avLst/>
          </a:prstGeom>
          <a:solidFill>
            <a:schemeClr val="bg2"/>
          </a:solidFill>
          <a:ln>
            <a:noFill/>
          </a:ln>
        </p:spPr>
        <p:txBody>
          <a:bodyPr lIns="72000" tIns="36000" rIns="72000" bIns="36000" rtlCol="0" anchor="ctr">
            <a:noAutofit/>
          </a:bodyPr>
          <a:lstStyle/>
          <a:p>
            <a:pPr algn="ctr" hangingPunct="0">
              <a:spcAft>
                <a:spcPts val="300"/>
              </a:spcAft>
            </a:pPr>
            <a:endParaRPr lang="de-DE" sz="1600" kern="0" dirty="0"/>
          </a:p>
        </p:txBody>
      </p:sp>
      <p:sp>
        <p:nvSpPr>
          <p:cNvPr id="7" name="Rechteck 6"/>
          <p:cNvSpPr/>
          <p:nvPr/>
        </p:nvSpPr>
        <p:spPr>
          <a:xfrm>
            <a:off x="611381" y="1810080"/>
            <a:ext cx="6780764" cy="1260000"/>
          </a:xfrm>
          <a:prstGeom prst="rect">
            <a:avLst/>
          </a:prstGeom>
          <a:solidFill>
            <a:schemeClr val="bg2"/>
          </a:solidFill>
          <a:ln>
            <a:noFill/>
          </a:ln>
        </p:spPr>
        <p:txBody>
          <a:bodyPr lIns="72000" tIns="36000" rIns="72000" bIns="36000" rtlCol="0" anchor="ctr">
            <a:noAutofit/>
          </a:bodyPr>
          <a:lstStyle/>
          <a:p>
            <a:pPr algn="ctr" hangingPunct="0">
              <a:spcAft>
                <a:spcPts val="300"/>
              </a:spcAft>
            </a:pPr>
            <a:endParaRPr lang="de-DE" sz="1600" kern="0" dirty="0"/>
          </a:p>
        </p:txBody>
      </p:sp>
      <p:pic>
        <p:nvPicPr>
          <p:cNvPr id="11" name="Bild 8" descr="Schiff-1,0"/>
          <p:cNvPicPr/>
          <p:nvPr/>
        </p:nvPicPr>
        <p:blipFill>
          <a:blip r:embed="rId2">
            <a:extLst>
              <a:ext uri="{28A0092B-C50C-407E-A947-70E740481C1C}">
                <a14:useLocalDpi xmlns:a14="http://schemas.microsoft.com/office/drawing/2010/main" val="0"/>
              </a:ext>
            </a:extLst>
          </a:blip>
          <a:srcRect/>
          <a:stretch>
            <a:fillRect/>
          </a:stretch>
        </p:blipFill>
        <p:spPr bwMode="auto">
          <a:xfrm>
            <a:off x="726774" y="1412776"/>
            <a:ext cx="6593362" cy="2423388"/>
          </a:xfrm>
          <a:prstGeom prst="rect">
            <a:avLst/>
          </a:prstGeom>
          <a:noFill/>
          <a:ln>
            <a:noFill/>
          </a:ln>
        </p:spPr>
      </p:pic>
      <p:sp>
        <p:nvSpPr>
          <p:cNvPr id="2" name="Titel 1"/>
          <p:cNvSpPr>
            <a:spLocks noGrp="1"/>
          </p:cNvSpPr>
          <p:nvPr>
            <p:ph type="title"/>
          </p:nvPr>
        </p:nvSpPr>
        <p:spPr/>
        <p:txBody>
          <a:bodyPr/>
          <a:lstStyle/>
          <a:p>
            <a:r>
              <a:rPr lang="en-GB" dirty="0" smtClean="0"/>
              <a:t>Transport stresses and modes of transport for</a:t>
            </a:r>
            <a:br>
              <a:rPr lang="en-GB" dirty="0" smtClean="0"/>
            </a:br>
            <a:r>
              <a:rPr lang="de-DE" dirty="0" smtClean="0"/>
              <a:t>international </a:t>
            </a:r>
            <a:r>
              <a:rPr lang="de-DE" dirty="0" err="1" smtClean="0"/>
              <a:t>transport</a:t>
            </a:r>
            <a:r>
              <a:rPr lang="de-DE" dirty="0" smtClean="0"/>
              <a:t> </a:t>
            </a:r>
            <a:r>
              <a:rPr lang="de-DE" dirty="0"/>
              <a:t>/ </a:t>
            </a:r>
            <a:r>
              <a:rPr lang="de-DE" dirty="0" err="1" smtClean="0"/>
              <a:t>overseas</a:t>
            </a:r>
            <a:r>
              <a:rPr lang="de-DE" dirty="0"/>
              <a:t>			</a:t>
            </a:r>
          </a:p>
        </p:txBody>
      </p:sp>
      <p:sp>
        <p:nvSpPr>
          <p:cNvPr id="5" name="Textplatzhalter 4"/>
          <p:cNvSpPr>
            <a:spLocks noGrp="1"/>
          </p:cNvSpPr>
          <p:nvPr>
            <p:ph type="body" sz="quarter" idx="14"/>
          </p:nvPr>
        </p:nvSpPr>
        <p:spPr/>
        <p:txBody>
          <a:bodyPr/>
          <a:lstStyle/>
          <a:p>
            <a:endParaRPr lang="de-DE"/>
          </a:p>
        </p:txBody>
      </p:sp>
      <p:pic>
        <p:nvPicPr>
          <p:cNvPr id="10" name="Bild 9" descr="Flugzeug-1,0"/>
          <p:cNvPicPr/>
          <p:nvPr/>
        </p:nvPicPr>
        <p:blipFill>
          <a:blip r:embed="rId3">
            <a:extLst>
              <a:ext uri="{28A0092B-C50C-407E-A947-70E740481C1C}">
                <a14:useLocalDpi xmlns:a14="http://schemas.microsoft.com/office/drawing/2010/main" val="0"/>
              </a:ext>
            </a:extLst>
          </a:blip>
          <a:srcRect/>
          <a:stretch>
            <a:fillRect/>
          </a:stretch>
        </p:blipFill>
        <p:spPr bwMode="auto">
          <a:xfrm>
            <a:off x="4127744" y="2962209"/>
            <a:ext cx="7182309" cy="2592288"/>
          </a:xfrm>
          <a:prstGeom prst="rect">
            <a:avLst/>
          </a:prstGeom>
          <a:noFill/>
          <a:ln>
            <a:noFill/>
          </a:ln>
        </p:spPr>
      </p:pic>
      <p:sp>
        <p:nvSpPr>
          <p:cNvPr id="12" name="Ellipse 11"/>
          <p:cNvSpPr/>
          <p:nvPr/>
        </p:nvSpPr>
        <p:spPr>
          <a:xfrm>
            <a:off x="9366840" y="2799481"/>
            <a:ext cx="901277" cy="636680"/>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20" name="Ellipse 19"/>
          <p:cNvSpPr/>
          <p:nvPr/>
        </p:nvSpPr>
        <p:spPr>
          <a:xfrm>
            <a:off x="9366840" y="5101453"/>
            <a:ext cx="901277" cy="636680"/>
          </a:xfrm>
          <a:prstGeom prst="ellipse">
            <a:avLst/>
          </a:prstGeom>
          <a:noFill/>
          <a:ln w="57150">
            <a:solidFill>
              <a:srgbClr val="FF0000"/>
            </a:solidFill>
          </a:ln>
        </p:spPr>
        <p:txBody>
          <a:bodyPr lIns="72000" tIns="36000" rIns="72000" bIns="36000" rtlCol="0" anchor="ctr">
            <a:noAutofit/>
          </a:bodyPr>
          <a:lstStyle/>
          <a:p>
            <a:pPr algn="ctr" hangingPunct="0">
              <a:spcAft>
                <a:spcPts val="300"/>
              </a:spcAft>
            </a:pPr>
            <a:endParaRPr lang="de-DE" sz="1600" kern="0" dirty="0"/>
          </a:p>
        </p:txBody>
      </p:sp>
      <p:sp>
        <p:nvSpPr>
          <p:cNvPr id="18" name="Textfeld 17"/>
          <p:cNvSpPr txBox="1"/>
          <p:nvPr/>
        </p:nvSpPr>
        <p:spPr>
          <a:xfrm>
            <a:off x="611381" y="5188415"/>
            <a:ext cx="6780764" cy="769696"/>
          </a:xfrm>
          <a:prstGeom prst="rect">
            <a:avLst/>
          </a:prstGeom>
          <a:noFill/>
        </p:spPr>
        <p:txBody>
          <a:bodyPr wrap="square" lIns="0" tIns="0" rIns="0" bIns="0" rtlCol="0">
            <a:normAutofit/>
          </a:bodyPr>
          <a:lstStyle/>
          <a:p>
            <a:pPr>
              <a:spcAft>
                <a:spcPts val="300"/>
              </a:spcAft>
            </a:pPr>
            <a:r>
              <a:rPr lang="en-GB" dirty="0" smtClean="0"/>
              <a:t>Overseas transport of assembled </a:t>
            </a:r>
            <a:r>
              <a:rPr lang="en-GB" dirty="0" err="1" smtClean="0"/>
              <a:t>cryo</a:t>
            </a:r>
            <a:r>
              <a:rPr lang="en-GB" dirty="0" smtClean="0"/>
              <a:t>-units is only possible if they can handle 1g of shocks</a:t>
            </a:r>
            <a:endParaRPr lang="en-GB" dirty="0"/>
          </a:p>
        </p:txBody>
      </p:sp>
    </p:spTree>
    <p:extLst>
      <p:ext uri="{BB962C8B-B14F-4D97-AF65-F5344CB8AC3E}">
        <p14:creationId xmlns:p14="http://schemas.microsoft.com/office/powerpoint/2010/main" val="8007851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IML FhG">
  <a:themeElements>
    <a:clrScheme name="IML FhG 2013">
      <a:dk1>
        <a:sysClr val="windowText" lastClr="000000"/>
      </a:dk1>
      <a:lt1>
        <a:srgbClr val="FFFFFF"/>
      </a:lt1>
      <a:dk2>
        <a:srgbClr val="179C7D"/>
      </a:dk2>
      <a:lt2>
        <a:srgbClr val="E1E3E3"/>
      </a:lt2>
      <a:accent1>
        <a:srgbClr val="006E92"/>
      </a:accent1>
      <a:accent2>
        <a:srgbClr val="25BAE2"/>
      </a:accent2>
      <a:accent3>
        <a:srgbClr val="84B818"/>
      </a:accent3>
      <a:accent4>
        <a:srgbClr val="F29400"/>
      </a:accent4>
      <a:accent5>
        <a:srgbClr val="A8AFAF"/>
      </a:accent5>
      <a:accent6>
        <a:srgbClr val="CBAF73"/>
      </a:accent6>
      <a:hlink>
        <a:srgbClr val="179C7D"/>
      </a:hlink>
      <a:folHlink>
        <a:srgbClr val="7F7F7F"/>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rgbClr val="929292"/>
          </a:solidFill>
        </a:ln>
      </a:spPr>
      <a:bodyPr lIns="72000" tIns="36000" rIns="72000" bIns="36000" rtlCol="0" anchor="ctr">
        <a:noAutofit/>
      </a:bodyPr>
      <a:lstStyle>
        <a:defPPr algn="ctr" hangingPunct="0">
          <a:spcAft>
            <a:spcPts val="300"/>
          </a:spcAft>
          <a:defRPr sz="1600" kern="0" dirty="0"/>
        </a:defPPr>
      </a:lstStyle>
    </a:spDef>
    <a:lnDef>
      <a:spPr bwMode="auto">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lIns="0" tIns="0" rIns="0" bIns="0" rtlCol="0">
        <a:noAutofit/>
      </a:bodyPr>
      <a:lstStyle>
        <a:defPPr>
          <a:spcAft>
            <a:spcPts val="300"/>
          </a:spcAft>
          <a:defRPr dirty="0"/>
        </a:defPPr>
      </a:lstStyle>
    </a:tx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lle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lle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lle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lle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lle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lle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lle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lle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lle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lle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llets 13">
        <a:dk1>
          <a:srgbClr val="000000"/>
        </a:dk1>
        <a:lt1>
          <a:srgbClr val="FFFFFF"/>
        </a:lt1>
        <a:dk2>
          <a:srgbClr val="000000"/>
        </a:dk2>
        <a:lt2>
          <a:srgbClr val="A8AFAF"/>
        </a:lt2>
        <a:accent1>
          <a:srgbClr val="009475"/>
        </a:accent1>
        <a:accent2>
          <a:srgbClr val="333399"/>
        </a:accent2>
        <a:accent3>
          <a:srgbClr val="FFFFFF"/>
        </a:accent3>
        <a:accent4>
          <a:srgbClr val="000000"/>
        </a:accent4>
        <a:accent5>
          <a:srgbClr val="AAC8B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14">
        <a:dk1>
          <a:srgbClr val="000000"/>
        </a:dk1>
        <a:lt1>
          <a:srgbClr val="FFFFFF"/>
        </a:lt1>
        <a:dk2>
          <a:srgbClr val="000000"/>
        </a:dk2>
        <a:lt2>
          <a:srgbClr val="A8AFAF"/>
        </a:lt2>
        <a:accent1>
          <a:srgbClr val="009475"/>
        </a:accent1>
        <a:accent2>
          <a:srgbClr val="009475"/>
        </a:accent2>
        <a:accent3>
          <a:srgbClr val="FFFFFF"/>
        </a:accent3>
        <a:accent4>
          <a:srgbClr val="000000"/>
        </a:accent4>
        <a:accent5>
          <a:srgbClr val="AAC8BD"/>
        </a:accent5>
        <a:accent6>
          <a:srgbClr val="008669"/>
        </a:accent6>
        <a:hlink>
          <a:srgbClr val="009475"/>
        </a:hlink>
        <a:folHlink>
          <a:srgbClr val="009475"/>
        </a:folHlink>
      </a:clrScheme>
      <a:clrMap bg1="lt1" tx1="dk1" bg2="lt2" tx2="dk2" accent1="accent1" accent2="accent2" accent3="accent3" accent4="accent4" accent5="accent5" accent6="accent6" hlink="hlink" folHlink="folHlink"/>
    </a:extraClrScheme>
    <a:extraClrScheme>
      <a:clrScheme name="Bullets 15">
        <a:dk1>
          <a:srgbClr val="000000"/>
        </a:dk1>
        <a:lt1>
          <a:srgbClr val="FFFFFF"/>
        </a:lt1>
        <a:dk2>
          <a:srgbClr val="009475"/>
        </a:dk2>
        <a:lt2>
          <a:srgbClr val="A8AFAF"/>
        </a:lt2>
        <a:accent1>
          <a:srgbClr val="25BAE2"/>
        </a:accent1>
        <a:accent2>
          <a:srgbClr val="006E92"/>
        </a:accent2>
        <a:accent3>
          <a:srgbClr val="FFFFFF"/>
        </a:accent3>
        <a:accent4>
          <a:srgbClr val="000000"/>
        </a:accent4>
        <a:accent5>
          <a:srgbClr val="ACD9EE"/>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
      <a:clrScheme name="Bullets 16">
        <a:dk1>
          <a:srgbClr val="000000"/>
        </a:dk1>
        <a:lt1>
          <a:srgbClr val="FFFFFF"/>
        </a:lt1>
        <a:dk2>
          <a:srgbClr val="009475"/>
        </a:dk2>
        <a:lt2>
          <a:srgbClr val="25BAE2"/>
        </a:lt2>
        <a:accent1>
          <a:srgbClr val="009475"/>
        </a:accent1>
        <a:accent2>
          <a:srgbClr val="006E92"/>
        </a:accent2>
        <a:accent3>
          <a:srgbClr val="FFFFFF"/>
        </a:accent3>
        <a:accent4>
          <a:srgbClr val="000000"/>
        </a:accent4>
        <a:accent5>
          <a:srgbClr val="AAC8BD"/>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orlage FhG IML 16zu9.potx" id="{CAA4A922-8848-4495-8857-A3E461A048B0}" vid="{6ADDA98E-C0CC-492B-8028-AFE37A4A72DC}"/>
    </a:ext>
  </a:extLst>
</a:theme>
</file>

<file path=ppt/theme/theme2.xml><?xml version="1.0" encoding="utf-8"?>
<a:theme xmlns:a="http://schemas.openxmlformats.org/drawingml/2006/main" name="IML FhG LEER">
  <a:themeElements>
    <a:clrScheme name="IML FhG 2013">
      <a:dk1>
        <a:sysClr val="windowText" lastClr="000000"/>
      </a:dk1>
      <a:lt1>
        <a:srgbClr val="FFFFFF"/>
      </a:lt1>
      <a:dk2>
        <a:srgbClr val="179C7D"/>
      </a:dk2>
      <a:lt2>
        <a:srgbClr val="E1E3E3"/>
      </a:lt2>
      <a:accent1>
        <a:srgbClr val="006E92"/>
      </a:accent1>
      <a:accent2>
        <a:srgbClr val="25BAE2"/>
      </a:accent2>
      <a:accent3>
        <a:srgbClr val="84B818"/>
      </a:accent3>
      <a:accent4>
        <a:srgbClr val="F29400"/>
      </a:accent4>
      <a:accent5>
        <a:srgbClr val="A8AFAF"/>
      </a:accent5>
      <a:accent6>
        <a:srgbClr val="CBAF73"/>
      </a:accent6>
      <a:hlink>
        <a:srgbClr val="179C7D"/>
      </a:hlink>
      <a:folHlink>
        <a:srgbClr val="7F7F7F"/>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spAutoFit/>
      </a:bodyPr>
      <a:lstStyle>
        <a:defPPr hangingPunct="0">
          <a:spcAft>
            <a:spcPts val="300"/>
          </a:spcAft>
          <a:defRPr sz="1600" kern="0" dirty="0"/>
        </a:defPPr>
      </a:lstStyle>
    </a:spDef>
    <a:lnDef>
      <a:spPr bwMode="auto">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square" rtlCol="0">
        <a:spAutoFit/>
      </a:bodyPr>
      <a:lstStyle>
        <a:defPPr>
          <a:spcAft>
            <a:spcPts val="300"/>
          </a:spcAft>
          <a:defRPr dirty="0"/>
        </a:defPPr>
      </a:lstStyle>
    </a:tx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lle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lle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lle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lle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lle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lle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lle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lle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lle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lle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llets 13">
        <a:dk1>
          <a:srgbClr val="000000"/>
        </a:dk1>
        <a:lt1>
          <a:srgbClr val="FFFFFF"/>
        </a:lt1>
        <a:dk2>
          <a:srgbClr val="000000"/>
        </a:dk2>
        <a:lt2>
          <a:srgbClr val="A8AFAF"/>
        </a:lt2>
        <a:accent1>
          <a:srgbClr val="009475"/>
        </a:accent1>
        <a:accent2>
          <a:srgbClr val="333399"/>
        </a:accent2>
        <a:accent3>
          <a:srgbClr val="FFFFFF"/>
        </a:accent3>
        <a:accent4>
          <a:srgbClr val="000000"/>
        </a:accent4>
        <a:accent5>
          <a:srgbClr val="AAC8B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14">
        <a:dk1>
          <a:srgbClr val="000000"/>
        </a:dk1>
        <a:lt1>
          <a:srgbClr val="FFFFFF"/>
        </a:lt1>
        <a:dk2>
          <a:srgbClr val="000000"/>
        </a:dk2>
        <a:lt2>
          <a:srgbClr val="A8AFAF"/>
        </a:lt2>
        <a:accent1>
          <a:srgbClr val="009475"/>
        </a:accent1>
        <a:accent2>
          <a:srgbClr val="009475"/>
        </a:accent2>
        <a:accent3>
          <a:srgbClr val="FFFFFF"/>
        </a:accent3>
        <a:accent4>
          <a:srgbClr val="000000"/>
        </a:accent4>
        <a:accent5>
          <a:srgbClr val="AAC8BD"/>
        </a:accent5>
        <a:accent6>
          <a:srgbClr val="008669"/>
        </a:accent6>
        <a:hlink>
          <a:srgbClr val="009475"/>
        </a:hlink>
        <a:folHlink>
          <a:srgbClr val="009475"/>
        </a:folHlink>
      </a:clrScheme>
      <a:clrMap bg1="lt1" tx1="dk1" bg2="lt2" tx2="dk2" accent1="accent1" accent2="accent2" accent3="accent3" accent4="accent4" accent5="accent5" accent6="accent6" hlink="hlink" folHlink="folHlink"/>
    </a:extraClrScheme>
    <a:extraClrScheme>
      <a:clrScheme name="Bullets 15">
        <a:dk1>
          <a:srgbClr val="000000"/>
        </a:dk1>
        <a:lt1>
          <a:srgbClr val="FFFFFF"/>
        </a:lt1>
        <a:dk2>
          <a:srgbClr val="009475"/>
        </a:dk2>
        <a:lt2>
          <a:srgbClr val="A8AFAF"/>
        </a:lt2>
        <a:accent1>
          <a:srgbClr val="25BAE2"/>
        </a:accent1>
        <a:accent2>
          <a:srgbClr val="006E92"/>
        </a:accent2>
        <a:accent3>
          <a:srgbClr val="FFFFFF"/>
        </a:accent3>
        <a:accent4>
          <a:srgbClr val="000000"/>
        </a:accent4>
        <a:accent5>
          <a:srgbClr val="ACD9EE"/>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
      <a:clrScheme name="Bullets 16">
        <a:dk1>
          <a:srgbClr val="000000"/>
        </a:dk1>
        <a:lt1>
          <a:srgbClr val="FFFFFF"/>
        </a:lt1>
        <a:dk2>
          <a:srgbClr val="009475"/>
        </a:dk2>
        <a:lt2>
          <a:srgbClr val="25BAE2"/>
        </a:lt2>
        <a:accent1>
          <a:srgbClr val="009475"/>
        </a:accent1>
        <a:accent2>
          <a:srgbClr val="006E92"/>
        </a:accent2>
        <a:accent3>
          <a:srgbClr val="FFFFFF"/>
        </a:accent3>
        <a:accent4>
          <a:srgbClr val="000000"/>
        </a:accent4>
        <a:accent5>
          <a:srgbClr val="AAC8BD"/>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Vorlage FhG IML 16zu9.potx" id="{CAA4A922-8848-4495-8857-A3E461A048B0}" vid="{4C9221B0-B1AB-495E-95B5-752DFD3AB142}"/>
    </a:ext>
  </a:extLst>
</a:theme>
</file>

<file path=ppt/theme/theme3.xml><?xml version="1.0" encoding="utf-8"?>
<a:theme xmlns:a="http://schemas.openxmlformats.org/drawingml/2006/main" name="FhG IML">
  <a:themeElements>
    <a:clrScheme name="FhG IML 2018">
      <a:dk1>
        <a:sysClr val="windowText" lastClr="000000"/>
      </a:dk1>
      <a:lt1>
        <a:srgbClr val="FFFFFF"/>
      </a:lt1>
      <a:dk2>
        <a:srgbClr val="179C7D"/>
      </a:dk2>
      <a:lt2>
        <a:srgbClr val="969696"/>
      </a:lt2>
      <a:accent1>
        <a:srgbClr val="1F82C6"/>
      </a:accent1>
      <a:accent2>
        <a:srgbClr val="9DC7E7"/>
      </a:accent2>
      <a:accent3>
        <a:srgbClr val="54B49B"/>
      </a:accent3>
      <a:accent4>
        <a:srgbClr val="FED100"/>
      </a:accent4>
      <a:accent5>
        <a:srgbClr val="D1DD78"/>
      </a:accent5>
      <a:accent6>
        <a:srgbClr val="92A436"/>
      </a:accent6>
      <a:hlink>
        <a:srgbClr val="2A9A7F"/>
      </a:hlink>
      <a:folHlink>
        <a:srgbClr val="5EA6A4"/>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spPr>
      <a:bodyPr rtlCol="0" anchor="ctr">
        <a:noAutofit/>
      </a:bodyPr>
      <a:lstStyle>
        <a:defPPr algn="ctr" hangingPunct="0">
          <a:spcAft>
            <a:spcPts val="300"/>
          </a:spcAft>
          <a:defRPr sz="1600" kern="0" dirty="0"/>
        </a:defPPr>
      </a:lstStyle>
    </a:spDef>
    <a:lnDef>
      <a:spPr bwMode="auto">
        <a:noFill/>
        <a:ln w="9525" cap="flat" cmpd="sng" algn="ctr">
          <a:solidFill>
            <a:srgbClr val="179C7D"/>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spPr>
      <a:bodyPr wrap="none" lIns="0" tIns="0" rIns="0" bIns="0" rtlCol="0">
        <a:noAutofit/>
      </a:bodyPr>
      <a:lstStyle>
        <a:defPPr>
          <a:spcAft>
            <a:spcPts val="300"/>
          </a:spcAft>
          <a:defRPr dirty="0" err="1" smtClean="0"/>
        </a:defPPr>
      </a:lstStyle>
    </a:tx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lle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lle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lle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lle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lle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lle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lle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lle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lle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lle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llets 13">
        <a:dk1>
          <a:srgbClr val="000000"/>
        </a:dk1>
        <a:lt1>
          <a:srgbClr val="FFFFFF"/>
        </a:lt1>
        <a:dk2>
          <a:srgbClr val="000000"/>
        </a:dk2>
        <a:lt2>
          <a:srgbClr val="A8AFAF"/>
        </a:lt2>
        <a:accent1>
          <a:srgbClr val="009475"/>
        </a:accent1>
        <a:accent2>
          <a:srgbClr val="333399"/>
        </a:accent2>
        <a:accent3>
          <a:srgbClr val="FFFFFF"/>
        </a:accent3>
        <a:accent4>
          <a:srgbClr val="000000"/>
        </a:accent4>
        <a:accent5>
          <a:srgbClr val="AAC8B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14">
        <a:dk1>
          <a:srgbClr val="000000"/>
        </a:dk1>
        <a:lt1>
          <a:srgbClr val="FFFFFF"/>
        </a:lt1>
        <a:dk2>
          <a:srgbClr val="000000"/>
        </a:dk2>
        <a:lt2>
          <a:srgbClr val="A8AFAF"/>
        </a:lt2>
        <a:accent1>
          <a:srgbClr val="009475"/>
        </a:accent1>
        <a:accent2>
          <a:srgbClr val="009475"/>
        </a:accent2>
        <a:accent3>
          <a:srgbClr val="FFFFFF"/>
        </a:accent3>
        <a:accent4>
          <a:srgbClr val="000000"/>
        </a:accent4>
        <a:accent5>
          <a:srgbClr val="AAC8BD"/>
        </a:accent5>
        <a:accent6>
          <a:srgbClr val="008669"/>
        </a:accent6>
        <a:hlink>
          <a:srgbClr val="009475"/>
        </a:hlink>
        <a:folHlink>
          <a:srgbClr val="009475"/>
        </a:folHlink>
      </a:clrScheme>
      <a:clrMap bg1="lt1" tx1="dk1" bg2="lt2" tx2="dk2" accent1="accent1" accent2="accent2" accent3="accent3" accent4="accent4" accent5="accent5" accent6="accent6" hlink="hlink" folHlink="folHlink"/>
    </a:extraClrScheme>
    <a:extraClrScheme>
      <a:clrScheme name="Bullets 15">
        <a:dk1>
          <a:srgbClr val="000000"/>
        </a:dk1>
        <a:lt1>
          <a:srgbClr val="FFFFFF"/>
        </a:lt1>
        <a:dk2>
          <a:srgbClr val="009475"/>
        </a:dk2>
        <a:lt2>
          <a:srgbClr val="A8AFAF"/>
        </a:lt2>
        <a:accent1>
          <a:srgbClr val="25BAE2"/>
        </a:accent1>
        <a:accent2>
          <a:srgbClr val="006E92"/>
        </a:accent2>
        <a:accent3>
          <a:srgbClr val="FFFFFF"/>
        </a:accent3>
        <a:accent4>
          <a:srgbClr val="000000"/>
        </a:accent4>
        <a:accent5>
          <a:srgbClr val="ACD9EE"/>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
      <a:clrScheme name="Bullets 16">
        <a:dk1>
          <a:srgbClr val="000000"/>
        </a:dk1>
        <a:lt1>
          <a:srgbClr val="FFFFFF"/>
        </a:lt1>
        <a:dk2>
          <a:srgbClr val="009475"/>
        </a:dk2>
        <a:lt2>
          <a:srgbClr val="25BAE2"/>
        </a:lt2>
        <a:accent1>
          <a:srgbClr val="009475"/>
        </a:accent1>
        <a:accent2>
          <a:srgbClr val="006E92"/>
        </a:accent2>
        <a:accent3>
          <a:srgbClr val="FFFFFF"/>
        </a:accent3>
        <a:accent4>
          <a:srgbClr val="000000"/>
        </a:accent4>
        <a:accent5>
          <a:srgbClr val="AAC8BD"/>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71107 Folienvorlage_IML 2018.potx" id="{D3153F4D-0242-4997-8BA7-91ABA4CA9F6B}" vid="{971A9F1F-A94E-490B-A150-1B989B009D6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 FhG IML 16zu9</Template>
  <TotalTime>0</TotalTime>
  <Words>1574</Words>
  <Application>Microsoft Office PowerPoint</Application>
  <PresentationFormat>Breitbild</PresentationFormat>
  <Paragraphs>211</Paragraphs>
  <Slides>23</Slides>
  <Notes>2</Notes>
  <HiddenSlides>2</HiddenSlides>
  <MMClips>0</MMClips>
  <ScaleCrop>false</ScaleCrop>
  <HeadingPairs>
    <vt:vector size="6" baseType="variant">
      <vt:variant>
        <vt:lpstr>Verwendete Schriftarten</vt:lpstr>
      </vt:variant>
      <vt:variant>
        <vt:i4>10</vt:i4>
      </vt:variant>
      <vt:variant>
        <vt:lpstr>Design</vt:lpstr>
      </vt:variant>
      <vt:variant>
        <vt:i4>3</vt:i4>
      </vt:variant>
      <vt:variant>
        <vt:lpstr>Folientitel</vt:lpstr>
      </vt:variant>
      <vt:variant>
        <vt:i4>23</vt:i4>
      </vt:variant>
    </vt:vector>
  </HeadingPairs>
  <TitlesOfParts>
    <vt:vector size="36" baseType="lpstr">
      <vt:lpstr>Arial</vt:lpstr>
      <vt:lpstr>Calibri</vt:lpstr>
      <vt:lpstr>Calisto MT</vt:lpstr>
      <vt:lpstr>Frutiger LT Com 45 Light</vt:lpstr>
      <vt:lpstr>Frutiger LT Com 55 Roman</vt:lpstr>
      <vt:lpstr>Frutiger LT Com 65 Bold</vt:lpstr>
      <vt:lpstr>Frutiger LT Com 75 Black</vt:lpstr>
      <vt:lpstr>Symbol</vt:lpstr>
      <vt:lpstr>Times New Roman</vt:lpstr>
      <vt:lpstr>Wingdings</vt:lpstr>
      <vt:lpstr>IML FhG</vt:lpstr>
      <vt:lpstr>IML FhG LEER</vt:lpstr>
      <vt:lpstr>FhG IML</vt:lpstr>
      <vt:lpstr>Future Circular Collider Logistics Study</vt:lpstr>
      <vt:lpstr>Fraunhofer-Gesellschaft and Fraunhofer IML</vt:lpstr>
      <vt:lpstr>FCC Logistics Study covers fives areas</vt:lpstr>
      <vt:lpstr>The following assumptions about FCC have been taken into consideration</vt:lpstr>
      <vt:lpstr>Supply strategies for FCC cryo-units: Questions to be answered from logistics side</vt:lpstr>
      <vt:lpstr>Supply strategies for FCC cryo-units</vt:lpstr>
      <vt:lpstr>Possible locations for the storage, assembly and testing facilities of FCC cryo-units</vt:lpstr>
      <vt:lpstr>Transport stresses and modes of transport</vt:lpstr>
      <vt:lpstr>Transport stresses and modes of transport for international transport / overseas   </vt:lpstr>
      <vt:lpstr>Transport stresses and modes of transport for  continental transport</vt:lpstr>
      <vt:lpstr>Transport stresses and modes of transport for continental and last mile transport</vt:lpstr>
      <vt:lpstr>Possible routes to CERN (not complete)</vt:lpstr>
      <vt:lpstr>Design concept for a special purpose vehicles for the underground transportation and handling of cryo-units</vt:lpstr>
      <vt:lpstr>Design concept for a special purpose vehicles for the underground transportation and handling of cryo-units</vt:lpstr>
      <vt:lpstr>Design concept for a special purpose vehicles for the underground transportation and handling of cryo-units</vt:lpstr>
      <vt:lpstr>Design concept for a special purpose vehicles for the underground transportation and handling of cryo-units</vt:lpstr>
      <vt:lpstr>Design concept for a special purpose vehicles for the underground transportation and handling of cryo-units</vt:lpstr>
      <vt:lpstr>Design concept for a special purpose vehicles for the underground transportation and handling of cryo-units</vt:lpstr>
      <vt:lpstr>Analysis Tunnel Transport and Delivery Scenario </vt:lpstr>
      <vt:lpstr>Three different alternatives are investigated</vt:lpstr>
      <vt:lpstr>Analysis Tunnel Transport and Delivery Scenario Assumptions</vt:lpstr>
      <vt:lpstr>Supply scenarios considering the overall FCC construction schedule</vt:lpstr>
      <vt:lpstr>Follow-up and Discussions</vt:lpstr>
    </vt:vector>
  </TitlesOfParts>
  <Company>Fraunhofer IML</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Nettsträter, Andreas</dc:creator>
  <cp:lastModifiedBy>Nettsträter, Andreas</cp:lastModifiedBy>
  <cp:revision>119</cp:revision>
  <cp:lastPrinted>2017-05-31T05:24:37Z</cp:lastPrinted>
  <dcterms:created xsi:type="dcterms:W3CDTF">2017-05-15T08:09:43Z</dcterms:created>
  <dcterms:modified xsi:type="dcterms:W3CDTF">2018-04-09T11:00:44Z</dcterms:modified>
</cp:coreProperties>
</file>