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21" r:id="rId3"/>
    <p:sldId id="337" r:id="rId4"/>
    <p:sldId id="341" r:id="rId5"/>
    <p:sldId id="356" r:id="rId6"/>
    <p:sldId id="355" r:id="rId7"/>
    <p:sldId id="357" r:id="rId8"/>
    <p:sldId id="342" r:id="rId9"/>
    <p:sldId id="276" r:id="rId10"/>
    <p:sldId id="258" r:id="rId11"/>
    <p:sldId id="313" r:id="rId12"/>
    <p:sldId id="326" r:id="rId13"/>
    <p:sldId id="352" r:id="rId14"/>
    <p:sldId id="354" r:id="rId15"/>
    <p:sldId id="331" r:id="rId16"/>
    <p:sldId id="347" r:id="rId17"/>
    <p:sldId id="346" r:id="rId18"/>
    <p:sldId id="348" r:id="rId19"/>
    <p:sldId id="278" r:id="rId20"/>
    <p:sldId id="283" r:id="rId21"/>
    <p:sldId id="279" r:id="rId22"/>
    <p:sldId id="349" r:id="rId23"/>
    <p:sldId id="336" r:id="rId24"/>
    <p:sldId id="350" r:id="rId25"/>
    <p:sldId id="338" r:id="rId26"/>
    <p:sldId id="297" r:id="rId27"/>
    <p:sldId id="34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6699"/>
    <a:srgbClr val="00CC00"/>
    <a:srgbClr val="FF0000"/>
    <a:srgbClr val="FF9933"/>
    <a:srgbClr val="FF6600"/>
    <a:srgbClr val="D1FF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45" autoAdjust="0"/>
    <p:restoredTop sz="72907" autoAdjust="0"/>
  </p:normalViewPr>
  <p:slideViewPr>
    <p:cSldViewPr snapToGrid="0">
      <p:cViewPr varScale="1">
        <p:scale>
          <a:sx n="54" d="100"/>
          <a:sy n="54" d="100"/>
        </p:scale>
        <p:origin x="1480" y="24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8460D-043A-48B1-9FBB-2BADD19295DE}" type="datetimeFigureOut">
              <a:rPr lang="it-IT" smtClean="0"/>
              <a:t>10/04/2018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3A8D-3216-4EB9-8921-08BDB36F61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0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206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2349B-DB38-4C43-BA03-69D098FAFC2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668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008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05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399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6595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951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6362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32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5386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38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9066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9247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161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602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3786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2048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938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96707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188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7557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2287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63A8D-3216-4EB9-8921-08BDB36F6145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63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63A8D-3216-4EB9-8921-08BDB36F6145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864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63A8D-3216-4EB9-8921-08BDB36F6145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901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8012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2349B-DB38-4C43-BA03-69D098FAFC2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22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828B6-041C-4710-B5FC-16FA0ED9DE1A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180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18B9-A3B2-454F-8C8D-1974FB827111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06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7C941-69C9-4EE4-BC8D-6B7DA0243C26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20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C3D4-51A9-4A39-AD1F-22A5C3F18DAC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29056" y="69885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Oswald" panose="02000503000000000000" pitchFamily="2" charset="0"/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36993" y="6424611"/>
            <a:ext cx="27432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Oswald" panose="02000503000000000000" pitchFamily="2" charset="0"/>
              </a:defRPr>
            </a:lvl1pPr>
          </a:lstStyle>
          <a:p>
            <a:fld id="{FC7CF1D8-012F-4C4A-942F-460B411F49CB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71" y="6219693"/>
            <a:ext cx="1262743" cy="774963"/>
          </a:xfrm>
          <a:prstGeom prst="rect">
            <a:avLst/>
          </a:prstGeom>
        </p:spPr>
      </p:pic>
      <p:sp>
        <p:nvSpPr>
          <p:cNvPr id="7" name="Rettangolo 6"/>
          <p:cNvSpPr/>
          <p:nvPr userDrawn="1"/>
        </p:nvSpPr>
        <p:spPr>
          <a:xfrm>
            <a:off x="5208577" y="6453284"/>
            <a:ext cx="18309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FCC week 2018 – C. </a:t>
            </a:r>
            <a:r>
              <a:rPr lang="en-US" sz="1400" b="0" dirty="0" err="1" smtClean="0">
                <a:solidFill>
                  <a:schemeClr val="bg2">
                    <a:lumMod val="90000"/>
                  </a:schemeClr>
                </a:solidFill>
                <a:latin typeface="Oswald" panose="02000503000000000000" pitchFamily="2" charset="0"/>
              </a:rPr>
              <a:t>Pira</a:t>
            </a:r>
            <a:endParaRPr lang="en-US" sz="1400" b="0" dirty="0">
              <a:solidFill>
                <a:schemeClr val="bg2">
                  <a:lumMod val="90000"/>
                </a:schemeClr>
              </a:solidFill>
              <a:latin typeface="Oswald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1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453C-3F7A-4A8A-939E-F7C0E261AC68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6926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3B1-D8E3-4B03-A8F3-504E70332FB4}" type="datetime1">
              <a:rPr lang="it-IT" smtClean="0"/>
              <a:t>10/04/2018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782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5C0F-14A8-4509-B325-A51BB3668D2A}" type="datetime1">
              <a:rPr lang="it-IT" smtClean="0"/>
              <a:t>10/04/2018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85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D87B-3CC6-4D5A-A524-698C6E674F22}" type="datetime1">
              <a:rPr lang="it-IT" smtClean="0"/>
              <a:t>10/04/2018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448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69016-1CF4-4490-9CEC-B2101172885C}" type="datetime1">
              <a:rPr lang="it-IT" smtClean="0"/>
              <a:t>10/04/2018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793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BD99-652E-43B7-A7EC-BF757704C3FA}" type="datetime1">
              <a:rPr lang="it-IT" smtClean="0"/>
              <a:t>10/04/2018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64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544F-CDF8-4249-A108-68C04E2E1591}" type="datetime1">
              <a:rPr lang="it-IT" smtClean="0"/>
              <a:t>10/04/2018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19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81664-3378-43CA-B439-59E5459FF423}" type="datetime1">
              <a:rPr lang="it-IT" smtClean="0"/>
              <a:t>10/04/2018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80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Oswald" panose="02000503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swald" panose="02000503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jpe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4" r="786"/>
          <a:stretch/>
        </p:blipFill>
        <p:spPr>
          <a:xfrm>
            <a:off x="0" y="0"/>
            <a:ext cx="6134814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02727" y="2721799"/>
            <a:ext cx="7772400" cy="2001329"/>
          </a:xfrm>
        </p:spPr>
        <p:txBody>
          <a:bodyPr>
            <a:normAutofit/>
          </a:bodyPr>
          <a:lstStyle/>
          <a:p>
            <a:pPr algn="r"/>
            <a:r>
              <a:rPr lang="en-US" sz="5400" b="1" dirty="0" smtClean="0">
                <a:solidFill>
                  <a:srgbClr val="00B0F0"/>
                </a:solidFill>
              </a:rPr>
              <a:t>Coating studies</a:t>
            </a:r>
            <a:br>
              <a:rPr lang="en-US" sz="5400" b="1" dirty="0" smtClean="0">
                <a:solidFill>
                  <a:srgbClr val="00B0F0"/>
                </a:solidFill>
              </a:rPr>
            </a:br>
            <a:r>
              <a:rPr lang="en-US" sz="4000" b="1" dirty="0" smtClean="0">
                <a:solidFill>
                  <a:srgbClr val="00B0F0"/>
                </a:solidFill>
                <a:latin typeface="Oswald" panose="02000503000000000000" pitchFamily="2" charset="0"/>
              </a:rPr>
              <a:t>on 6 GHz seamless </a:t>
            </a:r>
            <a:r>
              <a:rPr lang="en-US" sz="4000" b="1" dirty="0">
                <a:solidFill>
                  <a:srgbClr val="00B0F0"/>
                </a:solidFill>
                <a:latin typeface="Oswald" panose="02000503000000000000" pitchFamily="2" charset="0"/>
              </a:rPr>
              <a:t>cavities</a:t>
            </a:r>
            <a:endParaRPr lang="it-IT" sz="4000" b="1" dirty="0">
              <a:solidFill>
                <a:srgbClr val="00B0F0"/>
              </a:solidFill>
              <a:latin typeface="Oswald" panose="02000503000000000000" pitchFamily="2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375400" y="6152295"/>
            <a:ext cx="5396326" cy="843189"/>
          </a:xfrm>
        </p:spPr>
        <p:txBody>
          <a:bodyPr>
            <a:normAutofit/>
          </a:bodyPr>
          <a:lstStyle/>
          <a:p>
            <a:pPr algn="r"/>
            <a:r>
              <a:rPr lang="it-IT" i="1" dirty="0" smtClean="0">
                <a:solidFill>
                  <a:schemeClr val="bg1"/>
                </a:solidFill>
                <a:latin typeface="Oswald" panose="02000503000000000000" pitchFamily="2" charset="0"/>
              </a:rPr>
              <a:t>FCC Week 2018, Amsterdam, 12th April 2018</a:t>
            </a:r>
            <a:endParaRPr lang="it-IT" i="1" dirty="0">
              <a:solidFill>
                <a:schemeClr val="bg1"/>
              </a:solidFill>
              <a:latin typeface="Oswald" panose="02000503000000000000" pitchFamily="2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4560963" y="1519727"/>
            <a:ext cx="7210763" cy="11973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70000"/>
              </a:lnSpc>
            </a:pPr>
            <a:r>
              <a:rPr lang="en-US" sz="2800" b="1" dirty="0">
                <a:solidFill>
                  <a:srgbClr val="00B0F0"/>
                </a:solidFill>
                <a:latin typeface="Oswald" panose="02000503000000000000" pitchFamily="2" charset="0"/>
              </a:rPr>
              <a:t>Cristian </a:t>
            </a:r>
            <a:r>
              <a:rPr lang="en-US" sz="2800" b="1" dirty="0" err="1" smtClean="0">
                <a:solidFill>
                  <a:srgbClr val="00B0F0"/>
                </a:solidFill>
                <a:latin typeface="Oswald" panose="02000503000000000000" pitchFamily="2" charset="0"/>
              </a:rPr>
              <a:t>Pira</a:t>
            </a:r>
            <a:r>
              <a:rPr lang="en-US" sz="2000" dirty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 Giovanni </a:t>
            </a:r>
            <a:r>
              <a:rPr lang="en-US" sz="2000" dirty="0" err="1">
                <a:solidFill>
                  <a:schemeClr val="bg1"/>
                </a:solidFill>
                <a:latin typeface="Oswald" panose="02000503000000000000" pitchFamily="2" charset="0"/>
              </a:rPr>
              <a:t>Caldarola</a:t>
            </a:r>
            <a:r>
              <a:rPr lang="en-US" sz="2000" dirty="0">
                <a:solidFill>
                  <a:schemeClr val="bg1"/>
                </a:solidFill>
                <a:latin typeface="Oswald" panose="02000503000000000000" pitchFamily="2" charset="0"/>
              </a:rPr>
              <a:t>, Eduard </a:t>
            </a:r>
            <a:r>
              <a:rPr lang="en-US" sz="2000" dirty="0" err="1">
                <a:solidFill>
                  <a:schemeClr val="bg1"/>
                </a:solidFill>
                <a:latin typeface="Oswald" panose="02000503000000000000" pitchFamily="2" charset="0"/>
              </a:rPr>
              <a:t>Chyhyrynets</a:t>
            </a:r>
            <a:r>
              <a:rPr lang="en-US" sz="2000" dirty="0">
                <a:solidFill>
                  <a:schemeClr val="bg1"/>
                </a:solidFill>
                <a:latin typeface="Oswald" panose="02000503000000000000" pitchFamily="2" charset="0"/>
              </a:rPr>
              <a:t>, </a:t>
            </a:r>
            <a:endParaRPr lang="en-US" sz="2000" dirty="0" smtClean="0">
              <a:solidFill>
                <a:schemeClr val="bg1"/>
              </a:solidFill>
              <a:latin typeface="Oswald" panose="02000503000000000000" pitchFamily="2" charset="0"/>
            </a:endParaRPr>
          </a:p>
          <a:p>
            <a:pPr algn="r">
              <a:lnSpc>
                <a:spcPct val="170000"/>
              </a:lnSpc>
            </a:pPr>
            <a:r>
              <a:rPr lang="en-US" sz="2000" dirty="0">
                <a:solidFill>
                  <a:schemeClr val="bg1"/>
                </a:solidFill>
                <a:latin typeface="Oswald" panose="02000503000000000000" pitchFamily="2" charset="0"/>
              </a:rPr>
              <a:t>Vincenzo 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Palmieri, </a:t>
            </a:r>
            <a:r>
              <a:rPr lang="en-US" sz="2000" dirty="0" err="1" smtClean="0">
                <a:solidFill>
                  <a:schemeClr val="bg1"/>
                </a:solidFill>
                <a:latin typeface="Oswald" panose="02000503000000000000" pitchFamily="2" charset="0"/>
              </a:rPr>
              <a:t>Fabrizio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Oswald" panose="02000503000000000000" pitchFamily="2" charset="0"/>
              </a:rPr>
              <a:t>Stivanello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Oswald" panose="02000503000000000000" pitchFamily="2" charset="0"/>
              </a:rPr>
              <a:t>Ruggero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Oswald" panose="02000503000000000000" pitchFamily="2" charset="0"/>
              </a:rPr>
              <a:t>Vaglio</a:t>
            </a:r>
            <a:r>
              <a:rPr lang="en-US" sz="2000" dirty="0" smtClean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endParaRPr lang="en-US" sz="2000" dirty="0">
              <a:solidFill>
                <a:schemeClr val="bg1"/>
              </a:solidFill>
              <a:latin typeface="Oswald" panose="02000503000000000000" pitchFamily="2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072495" y="5340641"/>
            <a:ext cx="7699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b="1" dirty="0">
                <a:solidFill>
                  <a:schemeClr val="bg1"/>
                </a:solidFill>
                <a:latin typeface="Oswald" panose="02000503000000000000" pitchFamily="2" charset="0"/>
              </a:rPr>
              <a:t>In the </a:t>
            </a:r>
            <a:r>
              <a:rPr lang="it-IT" b="1" dirty="0" err="1">
                <a:solidFill>
                  <a:schemeClr val="bg1"/>
                </a:solidFill>
                <a:latin typeface="Oswald" panose="02000503000000000000" pitchFamily="2" charset="0"/>
              </a:rPr>
              <a:t>framework</a:t>
            </a:r>
            <a:r>
              <a:rPr lang="it-IT" b="1" dirty="0">
                <a:solidFill>
                  <a:schemeClr val="bg1"/>
                </a:solidFill>
                <a:latin typeface="Oswald" panose="02000503000000000000" pitchFamily="2" charset="0"/>
              </a:rPr>
              <a:t> of CERN-INFN-STFC Agreement N. KE2722/BE/FCC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39" y="0"/>
            <a:ext cx="2360154" cy="1448458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455" y="265928"/>
            <a:ext cx="2069744" cy="91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" b="10854"/>
          <a:stretch/>
        </p:blipFill>
        <p:spPr>
          <a:xfrm rot="613109" flipH="1">
            <a:off x="4503130" y="-704794"/>
            <a:ext cx="7530074" cy="425114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err="1">
                <a:solidFill>
                  <a:srgbClr val="002060"/>
                </a:solidFill>
              </a:rPr>
              <a:t>Deposition</a:t>
            </a:r>
            <a:r>
              <a:rPr lang="it-IT" b="1" dirty="0">
                <a:solidFill>
                  <a:srgbClr val="002060"/>
                </a:solidFill>
              </a:rPr>
              <a:t> Set Up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10</a:t>
            </a:fld>
            <a:endParaRPr lang="it-IT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2929417" y="1771864"/>
            <a:ext cx="1203510" cy="264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>
                <a:latin typeface="Oswald" panose="02000503000000000000" pitchFamily="2" charset="0"/>
              </a:rPr>
              <a:t>6 GHz </a:t>
            </a:r>
            <a:r>
              <a:rPr lang="it-IT" dirty="0" err="1">
                <a:latin typeface="Oswald" panose="02000503000000000000" pitchFamily="2" charset="0"/>
              </a:rPr>
              <a:t>cavity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7229045" y="3117154"/>
            <a:ext cx="832395" cy="264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>
                <a:latin typeface="Oswald" panose="02000503000000000000" pitchFamily="2" charset="0"/>
              </a:rPr>
              <a:t>IR Lamp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1909555" y="2515153"/>
            <a:ext cx="2349610" cy="46230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Nb Post Magnetron  Target</a:t>
            </a:r>
          </a:p>
        </p:txBody>
      </p:sp>
      <p:cxnSp>
        <p:nvCxnSpPr>
          <p:cNvPr id="13" name="Connettore diritto 12"/>
          <p:cNvCxnSpPr/>
          <p:nvPr/>
        </p:nvCxnSpPr>
        <p:spPr>
          <a:xfrm flipV="1">
            <a:off x="4040376" y="2294363"/>
            <a:ext cx="926024" cy="3449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diritto 13"/>
          <p:cNvCxnSpPr/>
          <p:nvPr/>
        </p:nvCxnSpPr>
        <p:spPr>
          <a:xfrm flipH="1" flipV="1">
            <a:off x="4040376" y="1803926"/>
            <a:ext cx="621580" cy="187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 flipH="1" flipV="1">
            <a:off x="6412355" y="2977460"/>
            <a:ext cx="816690" cy="139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3" t="28232" r="7774" b="37311"/>
          <a:stretch/>
        </p:blipFill>
        <p:spPr>
          <a:xfrm flipH="1">
            <a:off x="2500742" y="4096838"/>
            <a:ext cx="6961601" cy="2136588"/>
          </a:xfrm>
          <a:prstGeom prst="rect">
            <a:avLst/>
          </a:prstGeom>
        </p:spPr>
      </p:pic>
      <p:sp>
        <p:nvSpPr>
          <p:cNvPr id="15" name="Segnaposto contenuto 2"/>
          <p:cNvSpPr txBox="1">
            <a:spLocks/>
          </p:cNvSpPr>
          <p:nvPr/>
        </p:nvSpPr>
        <p:spPr>
          <a:xfrm>
            <a:off x="1498369" y="3249651"/>
            <a:ext cx="1451873" cy="46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it-IT" sz="1500" dirty="0" err="1">
                <a:latin typeface="Oswald" panose="02000503000000000000" pitchFamily="2" charset="0"/>
              </a:rPr>
              <a:t>Quartz</a:t>
            </a:r>
            <a:r>
              <a:rPr lang="it-IT" sz="1500" dirty="0">
                <a:latin typeface="Oswald" panose="02000503000000000000" pitchFamily="2" charset="0"/>
              </a:rPr>
              <a:t> sample</a:t>
            </a:r>
          </a:p>
        </p:txBody>
      </p:sp>
      <p:cxnSp>
        <p:nvCxnSpPr>
          <p:cNvPr id="17" name="Connettore diritto 16"/>
          <p:cNvCxnSpPr/>
          <p:nvPr/>
        </p:nvCxnSpPr>
        <p:spPr>
          <a:xfrm flipH="1" flipV="1">
            <a:off x="2327781" y="3577952"/>
            <a:ext cx="1560116" cy="1419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Segnaposto contenuto 2"/>
          <p:cNvSpPr txBox="1">
            <a:spLocks/>
          </p:cNvSpPr>
          <p:nvPr/>
        </p:nvSpPr>
        <p:spPr>
          <a:xfrm>
            <a:off x="3991372" y="3425541"/>
            <a:ext cx="1451873" cy="46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it-IT" sz="1500" dirty="0" err="1">
                <a:latin typeface="Oswald" panose="02000503000000000000" pitchFamily="2" charset="0"/>
              </a:rPr>
              <a:t>Thermocouple</a:t>
            </a:r>
            <a:endParaRPr lang="it-IT" sz="1500" dirty="0">
              <a:latin typeface="Oswald" panose="02000503000000000000" pitchFamily="2" charset="0"/>
            </a:endParaRPr>
          </a:p>
        </p:txBody>
      </p:sp>
      <p:cxnSp>
        <p:nvCxnSpPr>
          <p:cNvPr id="19" name="Connettore diritto 18"/>
          <p:cNvCxnSpPr/>
          <p:nvPr/>
        </p:nvCxnSpPr>
        <p:spPr>
          <a:xfrm flipV="1">
            <a:off x="3910469" y="3789378"/>
            <a:ext cx="464680" cy="924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Immagine 19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92" t="7711" r="25904" b="17269"/>
          <a:stretch/>
        </p:blipFill>
        <p:spPr>
          <a:xfrm>
            <a:off x="85060" y="4096838"/>
            <a:ext cx="2308006" cy="2143956"/>
          </a:xfrm>
          <a:prstGeom prst="rect">
            <a:avLst/>
          </a:prstGeom>
        </p:spPr>
      </p:pic>
      <p:pic>
        <p:nvPicPr>
          <p:cNvPr id="21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8" r="16770" b="1932"/>
          <a:stretch/>
        </p:blipFill>
        <p:spPr>
          <a:xfrm>
            <a:off x="9549370" y="2036856"/>
            <a:ext cx="2542493" cy="4194849"/>
          </a:xfrm>
          <a:prstGeom prst="rect">
            <a:avLst/>
          </a:prstGeom>
        </p:spPr>
      </p:pic>
      <p:cxnSp>
        <p:nvCxnSpPr>
          <p:cNvPr id="22" name="Connettore diritto 21"/>
          <p:cNvCxnSpPr/>
          <p:nvPr/>
        </p:nvCxnSpPr>
        <p:spPr>
          <a:xfrm flipH="1" flipV="1">
            <a:off x="7994022" y="3256286"/>
            <a:ext cx="1846526" cy="13197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2060"/>
                </a:solidFill>
              </a:rPr>
              <a:t>Process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parameters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37337"/>
            <a:ext cx="7886700" cy="4351338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Temperature = </a:t>
            </a:r>
            <a:r>
              <a:rPr lang="it-IT" b="1" dirty="0" smtClean="0"/>
              <a:t>550 °C    </a:t>
            </a:r>
            <a:r>
              <a:rPr lang="it-IT" i="1" dirty="0" smtClean="0"/>
              <a:t>(</a:t>
            </a:r>
            <a:r>
              <a:rPr lang="it-IT" i="1" dirty="0" err="1" smtClean="0"/>
              <a:t>baking</a:t>
            </a:r>
            <a:r>
              <a:rPr lang="it-IT" i="1" dirty="0" smtClean="0"/>
              <a:t> 600 °C)</a:t>
            </a:r>
          </a:p>
          <a:p>
            <a:endParaRPr lang="it-IT" dirty="0" smtClean="0"/>
          </a:p>
          <a:p>
            <a:r>
              <a:rPr lang="it-IT" dirty="0"/>
              <a:t>Base pressure &lt; </a:t>
            </a:r>
            <a:r>
              <a:rPr lang="it-IT" b="1" dirty="0"/>
              <a:t>2 • 10</a:t>
            </a:r>
            <a:r>
              <a:rPr lang="it-IT" b="1" baseline="30000" dirty="0"/>
              <a:t>-9</a:t>
            </a:r>
            <a:r>
              <a:rPr lang="it-IT" b="1" dirty="0"/>
              <a:t> </a:t>
            </a:r>
            <a:r>
              <a:rPr lang="it-IT" b="1" dirty="0" err="1"/>
              <a:t>mbar</a:t>
            </a:r>
            <a:r>
              <a:rPr lang="it-IT" b="1" dirty="0"/>
              <a:t>    </a:t>
            </a:r>
            <a:r>
              <a:rPr lang="it-IT" i="1" dirty="0"/>
              <a:t>(room T)</a:t>
            </a:r>
          </a:p>
          <a:p>
            <a:endParaRPr lang="it-IT" dirty="0" smtClean="0"/>
          </a:p>
          <a:p>
            <a:r>
              <a:rPr lang="it-IT" dirty="0" smtClean="0"/>
              <a:t>Ar Pressure = </a:t>
            </a:r>
            <a:r>
              <a:rPr lang="it-IT" b="1" dirty="0" smtClean="0"/>
              <a:t>from 7 • 10</a:t>
            </a:r>
            <a:r>
              <a:rPr lang="it-IT" b="1" baseline="30000" dirty="0" smtClean="0"/>
              <a:t>-3</a:t>
            </a:r>
            <a:r>
              <a:rPr lang="it-IT" b="1" dirty="0" smtClean="0"/>
              <a:t> to 5 </a:t>
            </a:r>
            <a:r>
              <a:rPr lang="it-IT" b="1" dirty="0"/>
              <a:t>• </a:t>
            </a:r>
            <a:r>
              <a:rPr lang="it-IT" b="1" dirty="0" smtClean="0"/>
              <a:t>10</a:t>
            </a:r>
            <a:r>
              <a:rPr lang="it-IT" b="1" baseline="30000" dirty="0" smtClean="0"/>
              <a:t>-2</a:t>
            </a:r>
            <a:r>
              <a:rPr lang="it-IT" b="1" dirty="0" smtClean="0"/>
              <a:t> </a:t>
            </a:r>
            <a:r>
              <a:rPr lang="it-IT" b="1" dirty="0" err="1" smtClean="0"/>
              <a:t>mbar</a:t>
            </a:r>
            <a:endParaRPr lang="it-IT" b="1" dirty="0" smtClean="0"/>
          </a:p>
          <a:p>
            <a:pPr marL="0" indent="0">
              <a:buNone/>
            </a:pPr>
            <a:endParaRPr lang="it-IT" dirty="0"/>
          </a:p>
          <a:p>
            <a:r>
              <a:rPr lang="it-IT" dirty="0" err="1" smtClean="0"/>
              <a:t>Current</a:t>
            </a:r>
            <a:r>
              <a:rPr lang="it-IT" dirty="0" smtClean="0"/>
              <a:t> = </a:t>
            </a:r>
            <a:r>
              <a:rPr lang="it-IT" b="1" dirty="0" smtClean="0"/>
              <a:t>1 A </a:t>
            </a:r>
            <a:r>
              <a:rPr lang="it-IT" dirty="0" smtClean="0"/>
              <a:t>(0,017 A/cm</a:t>
            </a:r>
            <a:r>
              <a:rPr lang="it-IT" baseline="30000" dirty="0" smtClean="0"/>
              <a:t>2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r>
              <a:rPr lang="it-IT" dirty="0" err="1"/>
              <a:t>Magnetic</a:t>
            </a:r>
            <a:r>
              <a:rPr lang="it-IT" dirty="0"/>
              <a:t> Field = </a:t>
            </a:r>
            <a:r>
              <a:rPr lang="it-IT" b="1" dirty="0"/>
              <a:t>830 Gauss</a:t>
            </a:r>
          </a:p>
          <a:p>
            <a:endParaRPr lang="it-IT" dirty="0" smtClean="0"/>
          </a:p>
          <a:p>
            <a:r>
              <a:rPr lang="it-IT" dirty="0" err="1" smtClean="0"/>
              <a:t>Deposition</a:t>
            </a:r>
            <a:r>
              <a:rPr lang="it-IT" dirty="0" smtClean="0"/>
              <a:t> Rate = </a:t>
            </a:r>
            <a:r>
              <a:rPr lang="it-IT" b="1" dirty="0" smtClean="0"/>
              <a:t>2,5 - 3 nm/s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11</a:t>
            </a:fld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7712014" y="5372186"/>
            <a:ext cx="3838423" cy="4623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i="1" dirty="0">
                <a:latin typeface="Oswald" panose="02000503000000000000" pitchFamily="2" charset="0"/>
              </a:rPr>
              <a:t>Bending of the flange </a:t>
            </a:r>
            <a:r>
              <a:rPr lang="it-IT" i="1" dirty="0" err="1">
                <a:latin typeface="Oswald" panose="02000503000000000000" pitchFamily="2" charset="0"/>
              </a:rPr>
              <a:t>at</a:t>
            </a:r>
            <a:r>
              <a:rPr lang="it-IT" i="1" dirty="0">
                <a:latin typeface="Oswald" panose="02000503000000000000" pitchFamily="2" charset="0"/>
              </a:rPr>
              <a:t> 650 °C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09548" y="2280808"/>
            <a:ext cx="3243353" cy="28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03159" y="365127"/>
            <a:ext cx="8091055" cy="1325563"/>
          </a:xfrm>
        </p:spPr>
        <p:txBody>
          <a:bodyPr/>
          <a:lstStyle/>
          <a:p>
            <a:r>
              <a:rPr lang="it-IT" dirty="0" err="1" smtClean="0">
                <a:solidFill>
                  <a:srgbClr val="002060"/>
                </a:solidFill>
              </a:rPr>
              <a:t>Deposition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parameters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optimization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1238250" y="1690690"/>
            <a:ext cx="7112120" cy="4434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4000" dirty="0"/>
          </a:p>
          <a:p>
            <a:r>
              <a:rPr lang="it-IT" sz="4000" dirty="0" smtClean="0"/>
              <a:t>Pressure</a:t>
            </a:r>
          </a:p>
          <a:p>
            <a:pPr marL="0" indent="0">
              <a:buNone/>
            </a:pPr>
            <a:endParaRPr lang="it-IT" sz="4000" dirty="0"/>
          </a:p>
          <a:p>
            <a:pPr marL="0" indent="0">
              <a:buNone/>
            </a:pPr>
            <a:endParaRPr lang="it-IT" sz="4000" dirty="0" smtClean="0"/>
          </a:p>
          <a:p>
            <a:endParaRPr lang="it-IT" sz="4000" dirty="0"/>
          </a:p>
          <a:p>
            <a:r>
              <a:rPr lang="it-IT" sz="4000" dirty="0" err="1" smtClean="0"/>
              <a:t>Multilayer</a:t>
            </a:r>
            <a:endParaRPr lang="it-IT" sz="4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/>
          <a:srcRect l="6592" t="20607" b="4926"/>
          <a:stretch/>
        </p:blipFill>
        <p:spPr>
          <a:xfrm>
            <a:off x="4264981" y="4428438"/>
            <a:ext cx="2837162" cy="1696372"/>
          </a:xfrm>
          <a:prstGeom prst="rect">
            <a:avLst/>
          </a:prstGeom>
        </p:spPr>
      </p:pic>
      <p:pic>
        <p:nvPicPr>
          <p:cNvPr id="8" name="Segnaposto contenuto 3" descr="http://www.study-on-line.co.uk/whoami/thesis/images/img4_1.gif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822" y="1690690"/>
            <a:ext cx="2936194" cy="2121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6" t="3515" r="26989" b="22094"/>
          <a:stretch/>
        </p:blipFill>
        <p:spPr>
          <a:xfrm>
            <a:off x="8683049" y="1690690"/>
            <a:ext cx="1883445" cy="173462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825" y="4718816"/>
            <a:ext cx="1881033" cy="1410774"/>
          </a:xfrm>
          <a:prstGeom prst="rect">
            <a:avLst/>
          </a:prstGeom>
        </p:spPr>
      </p:pic>
      <p:sp>
        <p:nvSpPr>
          <p:cNvPr id="11" name="Freccia a destra 10"/>
          <p:cNvSpPr/>
          <p:nvPr/>
        </p:nvSpPr>
        <p:spPr>
          <a:xfrm rot="5400000">
            <a:off x="9184823" y="3619014"/>
            <a:ext cx="879894" cy="92395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6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Pressure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5" t="42551" r="42015" b="41792"/>
          <a:stretch/>
        </p:blipFill>
        <p:spPr>
          <a:xfrm>
            <a:off x="9132241" y="3184959"/>
            <a:ext cx="2667743" cy="216250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5" t="34217" r="27462" b="49748"/>
          <a:stretch/>
        </p:blipFill>
        <p:spPr>
          <a:xfrm>
            <a:off x="586375" y="3172464"/>
            <a:ext cx="2491253" cy="216622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3" t="42235" r="54263" b="47348"/>
          <a:stretch/>
        </p:blipFill>
        <p:spPr>
          <a:xfrm>
            <a:off x="6458454" y="3180657"/>
            <a:ext cx="2330959" cy="2166804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9" t="41573" r="40531" b="48484"/>
          <a:stretch/>
        </p:blipFill>
        <p:spPr>
          <a:xfrm>
            <a:off x="3564291" y="3184959"/>
            <a:ext cx="2270542" cy="2162502"/>
          </a:xfrm>
          <a:prstGeom prst="rect">
            <a:avLst/>
          </a:prstGeom>
        </p:spPr>
      </p:pic>
      <p:sp>
        <p:nvSpPr>
          <p:cNvPr id="14" name="Segnaposto contenuto 2"/>
          <p:cNvSpPr txBox="1">
            <a:spLocks/>
          </p:cNvSpPr>
          <p:nvPr/>
        </p:nvSpPr>
        <p:spPr>
          <a:xfrm>
            <a:off x="772579" y="541733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7 · 10</a:t>
            </a:r>
            <a:r>
              <a:rPr lang="it-IT" baseline="30000" dirty="0">
                <a:latin typeface="Oswald" panose="02000503000000000000" pitchFamily="2" charset="0"/>
              </a:rPr>
              <a:t>-3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3529784" y="541733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9 · 10</a:t>
            </a:r>
            <a:r>
              <a:rPr lang="it-IT" baseline="30000" dirty="0">
                <a:latin typeface="Oswald" panose="02000503000000000000" pitchFamily="2" charset="0"/>
              </a:rPr>
              <a:t>-3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6552055" y="541132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2 · 10</a:t>
            </a:r>
            <a:r>
              <a:rPr lang="it-IT" baseline="30000" dirty="0">
                <a:latin typeface="Oswald" panose="02000503000000000000" pitchFamily="2" charset="0"/>
              </a:rPr>
              <a:t>-2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7" name="Segnaposto contenuto 2"/>
          <p:cNvSpPr txBox="1">
            <a:spLocks/>
          </p:cNvSpPr>
          <p:nvPr/>
        </p:nvSpPr>
        <p:spPr>
          <a:xfrm>
            <a:off x="9267057" y="5411328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5 · 10</a:t>
            </a:r>
            <a:r>
              <a:rPr lang="it-IT" baseline="30000" dirty="0">
                <a:latin typeface="Oswald" panose="02000503000000000000" pitchFamily="2" charset="0"/>
              </a:rPr>
              <a:t>-2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pic>
        <p:nvPicPr>
          <p:cNvPr id="19" name="Immagine 18"/>
          <p:cNvPicPr/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1639" y="388411"/>
            <a:ext cx="1673908" cy="1584925"/>
          </a:xfrm>
          <a:prstGeom prst="rect">
            <a:avLst/>
          </a:prstGeom>
        </p:spPr>
      </p:pic>
      <p:sp>
        <p:nvSpPr>
          <p:cNvPr id="20" name="Segnaposto contenuto 2"/>
          <p:cNvSpPr txBox="1">
            <a:spLocks/>
          </p:cNvSpPr>
          <p:nvPr/>
        </p:nvSpPr>
        <p:spPr>
          <a:xfrm>
            <a:off x="9871639" y="2141813"/>
            <a:ext cx="1817276" cy="46230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 smtClean="0">
                <a:latin typeface="Oswald" panose="02000503000000000000" pitchFamily="2" charset="0"/>
              </a:rPr>
              <a:t>300 °C</a:t>
            </a:r>
            <a:endParaRPr lang="it-IT" dirty="0">
              <a:latin typeface="Oswald" panose="02000503000000000000" pitchFamily="2" charset="0"/>
            </a:endParaRPr>
          </a:p>
        </p:txBody>
      </p:sp>
      <p:pic>
        <p:nvPicPr>
          <p:cNvPr id="18" name="Segnaposto contenuto 3" descr="http://www.study-on-line.co.uk/whoami/thesis/images/img4_1.gif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81" y="213551"/>
            <a:ext cx="2995776" cy="215941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egnaposto contenuto 2"/>
          <p:cNvSpPr txBox="1">
            <a:spLocks/>
          </p:cNvSpPr>
          <p:nvPr/>
        </p:nvSpPr>
        <p:spPr>
          <a:xfrm>
            <a:off x="772579" y="1561962"/>
            <a:ext cx="5498702" cy="11597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dirty="0" smtClean="0">
                <a:latin typeface="Oswald" panose="02000503000000000000" pitchFamily="2" charset="0"/>
              </a:rPr>
              <a:t>Test on kapton </a:t>
            </a:r>
            <a:r>
              <a:rPr lang="it-IT" dirty="0" err="1" smtClean="0">
                <a:latin typeface="Oswald" panose="02000503000000000000" pitchFamily="2" charset="0"/>
              </a:rPr>
              <a:t>foil</a:t>
            </a:r>
            <a:endParaRPr lang="it-IT" dirty="0" smtClean="0">
              <a:latin typeface="Oswald" panose="02000503000000000000" pitchFamily="2" charset="0"/>
            </a:endParaRPr>
          </a:p>
          <a:p>
            <a:pPr>
              <a:lnSpc>
                <a:spcPct val="120000"/>
              </a:lnSpc>
            </a:pPr>
            <a:r>
              <a:rPr lang="it-IT" dirty="0" smtClean="0">
                <a:latin typeface="Oswald" panose="02000503000000000000" pitchFamily="2" charset="0"/>
              </a:rPr>
              <a:t>Bending </a:t>
            </a:r>
            <a:r>
              <a:rPr lang="it-IT" dirty="0" err="1" smtClean="0">
                <a:latin typeface="Oswald" panose="02000503000000000000" pitchFamily="2" charset="0"/>
              </a:rPr>
              <a:t>as</a:t>
            </a:r>
            <a:r>
              <a:rPr lang="it-IT" dirty="0" smtClean="0">
                <a:latin typeface="Oswald" panose="02000503000000000000" pitchFamily="2" charset="0"/>
              </a:rPr>
              <a:t> a </a:t>
            </a:r>
            <a:r>
              <a:rPr lang="it-IT" dirty="0" err="1" smtClean="0">
                <a:latin typeface="Oswald" panose="02000503000000000000" pitchFamily="2" charset="0"/>
              </a:rPr>
              <a:t>function</a:t>
            </a:r>
            <a:r>
              <a:rPr lang="it-IT" dirty="0" smtClean="0">
                <a:latin typeface="Oswald" panose="02000503000000000000" pitchFamily="2" charset="0"/>
              </a:rPr>
              <a:t> of a pressure</a:t>
            </a:r>
            <a:endParaRPr lang="it-IT" dirty="0">
              <a:latin typeface="Oswald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4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Pressure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5" t="42551" r="42015" b="41792"/>
          <a:stretch/>
        </p:blipFill>
        <p:spPr>
          <a:xfrm>
            <a:off x="9132241" y="3184959"/>
            <a:ext cx="2667743" cy="216250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5" t="34217" r="27462" b="49748"/>
          <a:stretch/>
        </p:blipFill>
        <p:spPr>
          <a:xfrm>
            <a:off x="586375" y="3172464"/>
            <a:ext cx="2491253" cy="216622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3" t="42235" r="54263" b="47348"/>
          <a:stretch/>
        </p:blipFill>
        <p:spPr>
          <a:xfrm>
            <a:off x="6458454" y="3180657"/>
            <a:ext cx="2330959" cy="2166804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9" t="41573" r="40531" b="48484"/>
          <a:stretch/>
        </p:blipFill>
        <p:spPr>
          <a:xfrm>
            <a:off x="3564291" y="3184959"/>
            <a:ext cx="2270542" cy="2162502"/>
          </a:xfrm>
          <a:prstGeom prst="rect">
            <a:avLst/>
          </a:prstGeom>
        </p:spPr>
      </p:pic>
      <p:sp>
        <p:nvSpPr>
          <p:cNvPr id="14" name="Segnaposto contenuto 2"/>
          <p:cNvSpPr txBox="1">
            <a:spLocks/>
          </p:cNvSpPr>
          <p:nvPr/>
        </p:nvSpPr>
        <p:spPr>
          <a:xfrm>
            <a:off x="772579" y="541733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7 · 10</a:t>
            </a:r>
            <a:r>
              <a:rPr lang="it-IT" baseline="30000" dirty="0">
                <a:latin typeface="Oswald" panose="02000503000000000000" pitchFamily="2" charset="0"/>
              </a:rPr>
              <a:t>-3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3529784" y="541733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9 · 10</a:t>
            </a:r>
            <a:r>
              <a:rPr lang="it-IT" baseline="30000" dirty="0">
                <a:latin typeface="Oswald" panose="02000503000000000000" pitchFamily="2" charset="0"/>
              </a:rPr>
              <a:t>-3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6552055" y="5411329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2 · 10</a:t>
            </a:r>
            <a:r>
              <a:rPr lang="it-IT" baseline="30000" dirty="0">
                <a:latin typeface="Oswald" panose="02000503000000000000" pitchFamily="2" charset="0"/>
              </a:rPr>
              <a:t>-2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17" name="Segnaposto contenuto 2"/>
          <p:cNvSpPr txBox="1">
            <a:spLocks/>
          </p:cNvSpPr>
          <p:nvPr/>
        </p:nvSpPr>
        <p:spPr>
          <a:xfrm>
            <a:off x="9267057" y="5411328"/>
            <a:ext cx="2305049" cy="5493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>
                <a:latin typeface="Oswald" panose="02000503000000000000" pitchFamily="2" charset="0"/>
              </a:rPr>
              <a:t>5 · 10</a:t>
            </a:r>
            <a:r>
              <a:rPr lang="it-IT" baseline="30000" dirty="0">
                <a:latin typeface="Oswald" panose="02000503000000000000" pitchFamily="2" charset="0"/>
              </a:rPr>
              <a:t>-2</a:t>
            </a:r>
            <a:r>
              <a:rPr lang="it-IT" dirty="0">
                <a:latin typeface="Oswald" panose="02000503000000000000" pitchFamily="2" charset="0"/>
              </a:rPr>
              <a:t> </a:t>
            </a:r>
            <a:r>
              <a:rPr lang="it-IT" dirty="0" err="1">
                <a:latin typeface="Oswald" panose="02000503000000000000" pitchFamily="2" charset="0"/>
              </a:rPr>
              <a:t>mbar</a:t>
            </a:r>
            <a:endParaRPr lang="it-IT" dirty="0">
              <a:latin typeface="Oswald" panose="02000503000000000000" pitchFamily="2" charset="0"/>
            </a:endParaRPr>
          </a:p>
        </p:txBody>
      </p:sp>
      <p:pic>
        <p:nvPicPr>
          <p:cNvPr id="19" name="Immagine 18"/>
          <p:cNvPicPr/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1639" y="388411"/>
            <a:ext cx="1673908" cy="1584925"/>
          </a:xfrm>
          <a:prstGeom prst="rect">
            <a:avLst/>
          </a:prstGeom>
        </p:spPr>
      </p:pic>
      <p:sp>
        <p:nvSpPr>
          <p:cNvPr id="20" name="Segnaposto contenuto 2"/>
          <p:cNvSpPr txBox="1">
            <a:spLocks/>
          </p:cNvSpPr>
          <p:nvPr/>
        </p:nvSpPr>
        <p:spPr>
          <a:xfrm>
            <a:off x="9871639" y="2141813"/>
            <a:ext cx="1817276" cy="46230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dirty="0" smtClean="0">
                <a:latin typeface="Oswald" panose="02000503000000000000" pitchFamily="2" charset="0"/>
              </a:rPr>
              <a:t>300 °C</a:t>
            </a:r>
            <a:endParaRPr lang="it-IT" dirty="0">
              <a:latin typeface="Oswald" panose="02000503000000000000" pitchFamily="2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8807083" y="2797732"/>
            <a:ext cx="3273109" cy="3370839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772579" y="1561962"/>
            <a:ext cx="5498702" cy="11597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dirty="0" smtClean="0">
                <a:latin typeface="Oswald" panose="02000503000000000000" pitchFamily="2" charset="0"/>
              </a:rPr>
              <a:t>Test on kapton </a:t>
            </a:r>
            <a:r>
              <a:rPr lang="it-IT" dirty="0" err="1" smtClean="0">
                <a:latin typeface="Oswald" panose="02000503000000000000" pitchFamily="2" charset="0"/>
              </a:rPr>
              <a:t>foil</a:t>
            </a:r>
            <a:endParaRPr lang="it-IT" dirty="0" smtClean="0">
              <a:latin typeface="Oswald" panose="02000503000000000000" pitchFamily="2" charset="0"/>
            </a:endParaRPr>
          </a:p>
          <a:p>
            <a:pPr>
              <a:lnSpc>
                <a:spcPct val="120000"/>
              </a:lnSpc>
            </a:pPr>
            <a:r>
              <a:rPr lang="it-IT" dirty="0" smtClean="0">
                <a:latin typeface="Oswald" panose="02000503000000000000" pitchFamily="2" charset="0"/>
              </a:rPr>
              <a:t>Bending </a:t>
            </a:r>
            <a:r>
              <a:rPr lang="it-IT" dirty="0" err="1" smtClean="0">
                <a:latin typeface="Oswald" panose="02000503000000000000" pitchFamily="2" charset="0"/>
              </a:rPr>
              <a:t>as</a:t>
            </a:r>
            <a:r>
              <a:rPr lang="it-IT" dirty="0" smtClean="0">
                <a:latin typeface="Oswald" panose="02000503000000000000" pitchFamily="2" charset="0"/>
              </a:rPr>
              <a:t> a </a:t>
            </a:r>
            <a:r>
              <a:rPr lang="it-IT" dirty="0" err="1" smtClean="0">
                <a:latin typeface="Oswald" panose="02000503000000000000" pitchFamily="2" charset="0"/>
              </a:rPr>
              <a:t>function</a:t>
            </a:r>
            <a:r>
              <a:rPr lang="it-IT" dirty="0" smtClean="0">
                <a:latin typeface="Oswald" panose="02000503000000000000" pitchFamily="2" charset="0"/>
              </a:rPr>
              <a:t> of a pressure</a:t>
            </a:r>
            <a:endParaRPr lang="it-IT" dirty="0">
              <a:latin typeface="Oswald" panose="02000503000000000000" pitchFamily="2" charset="0"/>
            </a:endParaRPr>
          </a:p>
        </p:txBody>
      </p:sp>
      <p:pic>
        <p:nvPicPr>
          <p:cNvPr id="24" name="Segnaposto contenuto 3" descr="http://www.study-on-line.co.uk/whoami/thesis/images/img4_1.gif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81" y="213551"/>
            <a:ext cx="2995776" cy="21594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5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002060"/>
                </a:solidFill>
              </a:rPr>
              <a:t>Multilayer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767442" y="1604998"/>
            <a:ext cx="1341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Oswald" panose="02000503000000000000" pitchFamily="2" charset="0"/>
              </a:rPr>
              <a:t>DC ON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1767443" y="2627388"/>
            <a:ext cx="1662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Oswald" panose="02000503000000000000" pitchFamily="2" charset="0"/>
              </a:rPr>
              <a:t>DC OFF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090310" y="2077195"/>
            <a:ext cx="813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Oswald" panose="02000503000000000000" pitchFamily="2" charset="0"/>
              </a:rPr>
              <a:t>30 %</a:t>
            </a:r>
          </a:p>
        </p:txBody>
      </p:sp>
      <p:grpSp>
        <p:nvGrpSpPr>
          <p:cNvPr id="21" name="Gruppo 20"/>
          <p:cNvGrpSpPr/>
          <p:nvPr/>
        </p:nvGrpSpPr>
        <p:grpSpPr>
          <a:xfrm>
            <a:off x="2970883" y="1728789"/>
            <a:ext cx="7298238" cy="1166368"/>
            <a:chOff x="1384537" y="1944580"/>
            <a:chExt cx="7298238" cy="1166368"/>
          </a:xfrm>
        </p:grpSpPr>
        <p:cxnSp>
          <p:nvCxnSpPr>
            <p:cNvPr id="22" name="Connettore diritto 21"/>
            <p:cNvCxnSpPr/>
            <p:nvPr/>
          </p:nvCxnSpPr>
          <p:spPr>
            <a:xfrm>
              <a:off x="1384537" y="3055937"/>
              <a:ext cx="455523" cy="0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2"/>
            <p:cNvCxnSpPr/>
            <p:nvPr/>
          </p:nvCxnSpPr>
          <p:spPr>
            <a:xfrm flipV="1">
              <a:off x="1847249" y="1963634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/>
            <p:cNvCxnSpPr/>
            <p:nvPr/>
          </p:nvCxnSpPr>
          <p:spPr>
            <a:xfrm flipV="1">
              <a:off x="3469039" y="1963634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4"/>
            <p:cNvCxnSpPr/>
            <p:nvPr/>
          </p:nvCxnSpPr>
          <p:spPr>
            <a:xfrm>
              <a:off x="1840060" y="2001394"/>
              <a:ext cx="1646090" cy="0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5"/>
            <p:cNvCxnSpPr/>
            <p:nvPr/>
          </p:nvCxnSpPr>
          <p:spPr>
            <a:xfrm flipV="1">
              <a:off x="3451929" y="3054350"/>
              <a:ext cx="817211" cy="1587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/>
            <p:nvPr/>
          </p:nvCxnSpPr>
          <p:spPr>
            <a:xfrm flipV="1">
              <a:off x="4274973" y="1960115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diritto 27"/>
            <p:cNvCxnSpPr/>
            <p:nvPr/>
          </p:nvCxnSpPr>
          <p:spPr>
            <a:xfrm flipV="1">
              <a:off x="5896763" y="1960115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4267784" y="1997875"/>
              <a:ext cx="1646090" cy="0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diritto 29"/>
            <p:cNvCxnSpPr/>
            <p:nvPr/>
          </p:nvCxnSpPr>
          <p:spPr>
            <a:xfrm flipV="1">
              <a:off x="5879653" y="3057181"/>
              <a:ext cx="817211" cy="1587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diritto 30"/>
            <p:cNvCxnSpPr/>
            <p:nvPr/>
          </p:nvCxnSpPr>
          <p:spPr>
            <a:xfrm flipV="1">
              <a:off x="6669490" y="1963630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diritto 31"/>
            <p:cNvCxnSpPr/>
            <p:nvPr/>
          </p:nvCxnSpPr>
          <p:spPr>
            <a:xfrm flipV="1">
              <a:off x="8291280" y="1944580"/>
              <a:ext cx="0" cy="1147314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diritto 32"/>
            <p:cNvCxnSpPr/>
            <p:nvPr/>
          </p:nvCxnSpPr>
          <p:spPr>
            <a:xfrm>
              <a:off x="6662301" y="2010915"/>
              <a:ext cx="1646090" cy="0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diritto 33"/>
            <p:cNvCxnSpPr/>
            <p:nvPr/>
          </p:nvCxnSpPr>
          <p:spPr>
            <a:xfrm>
              <a:off x="8274170" y="3043234"/>
              <a:ext cx="408605" cy="11116"/>
            </a:xfrm>
            <a:prstGeom prst="line">
              <a:avLst/>
            </a:prstGeom>
            <a:ln w="1016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Connettore 2 34"/>
          <p:cNvCxnSpPr/>
          <p:nvPr/>
        </p:nvCxnSpPr>
        <p:spPr>
          <a:xfrm>
            <a:off x="5090972" y="2531261"/>
            <a:ext cx="763158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5497181" y="2993772"/>
            <a:ext cx="2668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Oswald" panose="02000503000000000000" pitchFamily="2" charset="0"/>
              </a:rPr>
              <a:t>Time = 9 - 10 h</a:t>
            </a:r>
          </a:p>
        </p:txBody>
      </p:sp>
      <p:cxnSp>
        <p:nvCxnSpPr>
          <p:cNvPr id="37" name="Connettore 2 36"/>
          <p:cNvCxnSpPr/>
          <p:nvPr/>
        </p:nvCxnSpPr>
        <p:spPr>
          <a:xfrm>
            <a:off x="2970883" y="3432880"/>
            <a:ext cx="7298238" cy="114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3781096" y="2077195"/>
            <a:ext cx="150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Oswald" panose="02000503000000000000" pitchFamily="2" charset="0"/>
              </a:rPr>
              <a:t>70 %</a:t>
            </a:r>
          </a:p>
        </p:txBody>
      </p:sp>
      <p:cxnSp>
        <p:nvCxnSpPr>
          <p:cNvPr id="39" name="Connettore 2 38"/>
          <p:cNvCxnSpPr/>
          <p:nvPr/>
        </p:nvCxnSpPr>
        <p:spPr>
          <a:xfrm>
            <a:off x="3433596" y="2555648"/>
            <a:ext cx="1662187" cy="907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39"/>
          <p:cNvSpPr/>
          <p:nvPr/>
        </p:nvSpPr>
        <p:spPr>
          <a:xfrm>
            <a:off x="838200" y="5696806"/>
            <a:ext cx="3251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>
                <a:latin typeface="Oswald" panose="02000503000000000000" pitchFamily="2" charset="0"/>
              </a:rPr>
              <a:t>Deposition</a:t>
            </a:r>
            <a:r>
              <a:rPr lang="it-IT" sz="2400" dirty="0">
                <a:latin typeface="Oswald" panose="02000503000000000000" pitchFamily="2" charset="0"/>
              </a:rPr>
              <a:t> Rate =  </a:t>
            </a:r>
            <a:r>
              <a:rPr lang="it-IT" sz="2400" b="1" dirty="0">
                <a:latin typeface="Oswald" panose="02000503000000000000" pitchFamily="2" charset="0"/>
              </a:rPr>
              <a:t>3 nm/s</a:t>
            </a:r>
          </a:p>
        </p:txBody>
      </p:sp>
      <p:grpSp>
        <p:nvGrpSpPr>
          <p:cNvPr id="41" name="Gruppo 40"/>
          <p:cNvGrpSpPr/>
          <p:nvPr/>
        </p:nvGrpSpPr>
        <p:grpSpPr>
          <a:xfrm>
            <a:off x="4011583" y="4625364"/>
            <a:ext cx="7363408" cy="1458939"/>
            <a:chOff x="1070206" y="4877695"/>
            <a:chExt cx="6905345" cy="1458939"/>
          </a:xfrm>
        </p:grpSpPr>
        <p:grpSp>
          <p:nvGrpSpPr>
            <p:cNvPr id="42" name="Gruppo 41"/>
            <p:cNvGrpSpPr/>
            <p:nvPr/>
          </p:nvGrpSpPr>
          <p:grpSpPr>
            <a:xfrm>
              <a:off x="5154017" y="4877695"/>
              <a:ext cx="2821534" cy="1458939"/>
              <a:chOff x="5832718" y="4728456"/>
              <a:chExt cx="2821534" cy="1458939"/>
            </a:xfrm>
          </p:grpSpPr>
          <p:sp>
            <p:nvSpPr>
              <p:cNvPr id="44" name="Cubo 43"/>
              <p:cNvSpPr/>
              <p:nvPr/>
            </p:nvSpPr>
            <p:spPr>
              <a:xfrm>
                <a:off x="6387302" y="5112934"/>
                <a:ext cx="2266950" cy="1074461"/>
              </a:xfrm>
              <a:prstGeom prst="cube">
                <a:avLst>
                  <a:gd name="adj" fmla="val 44670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Cubo 44"/>
              <p:cNvSpPr/>
              <p:nvPr/>
            </p:nvSpPr>
            <p:spPr>
              <a:xfrm>
                <a:off x="6377776" y="4728456"/>
                <a:ext cx="2276475" cy="857887"/>
              </a:xfrm>
              <a:prstGeom prst="cube">
                <a:avLst>
                  <a:gd name="adj" fmla="val 54865"/>
                </a:avLst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46" name="Connettore 2 45"/>
              <p:cNvCxnSpPr/>
              <p:nvPr/>
            </p:nvCxnSpPr>
            <p:spPr>
              <a:xfrm>
                <a:off x="5973881" y="5220620"/>
                <a:ext cx="0" cy="37280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diritto 46"/>
              <p:cNvCxnSpPr/>
              <p:nvPr/>
            </p:nvCxnSpPr>
            <p:spPr>
              <a:xfrm>
                <a:off x="5832718" y="5220620"/>
                <a:ext cx="545058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diritto 47"/>
              <p:cNvCxnSpPr/>
              <p:nvPr/>
            </p:nvCxnSpPr>
            <p:spPr>
              <a:xfrm>
                <a:off x="5832718" y="5589883"/>
                <a:ext cx="545058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ttangolo 42"/>
            <p:cNvSpPr/>
            <p:nvPr/>
          </p:nvSpPr>
          <p:spPr>
            <a:xfrm>
              <a:off x="1070206" y="5305712"/>
              <a:ext cx="543227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2400" dirty="0">
                  <a:latin typeface="Oswald" panose="02000503000000000000" pitchFamily="2" charset="0"/>
                </a:rPr>
                <a:t>Total </a:t>
              </a:r>
              <a:r>
                <a:rPr lang="it-IT" sz="2400" dirty="0" err="1">
                  <a:latin typeface="Oswald" panose="02000503000000000000" pitchFamily="2" charset="0"/>
                </a:rPr>
                <a:t>Thickness</a:t>
              </a:r>
              <a:r>
                <a:rPr lang="it-IT" sz="2400" dirty="0">
                  <a:latin typeface="Oswald" panose="02000503000000000000" pitchFamily="2" charset="0"/>
                </a:rPr>
                <a:t> (on the </a:t>
              </a:r>
              <a:r>
                <a:rPr lang="it-IT" sz="2400" dirty="0" err="1">
                  <a:latin typeface="Oswald" panose="02000503000000000000" pitchFamily="2" charset="0"/>
                </a:rPr>
                <a:t>cell</a:t>
              </a:r>
              <a:r>
                <a:rPr lang="it-IT" sz="2400" dirty="0">
                  <a:latin typeface="Oswald" panose="02000503000000000000" pitchFamily="2" charset="0"/>
                </a:rPr>
                <a:t>) = </a:t>
              </a:r>
              <a:r>
                <a:rPr lang="it-IT" sz="2400" b="1" dirty="0">
                  <a:latin typeface="Oswald" panose="02000503000000000000" pitchFamily="2" charset="0"/>
                </a:rPr>
                <a:t>70 </a:t>
              </a:r>
              <a:r>
                <a:rPr lang="it-IT" sz="2400" b="1" dirty="0"/>
                <a:t>µm</a:t>
              </a:r>
              <a:endParaRPr lang="it-IT" sz="2400" b="1" dirty="0">
                <a:latin typeface="Oswald" panose="02000503000000000000" pitchFamily="2" charset="0"/>
              </a:endParaRPr>
            </a:p>
          </p:txBody>
        </p:sp>
      </p:grpSp>
      <p:sp>
        <p:nvSpPr>
          <p:cNvPr id="49" name="Rettangolo 48"/>
          <p:cNvSpPr/>
          <p:nvPr/>
        </p:nvSpPr>
        <p:spPr>
          <a:xfrm>
            <a:off x="3109096" y="4214905"/>
            <a:ext cx="6093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Oswald" panose="02000503000000000000" pitchFamily="2" charset="0"/>
              </a:rPr>
              <a:t>Single </a:t>
            </a:r>
            <a:r>
              <a:rPr lang="it-IT" sz="2400" dirty="0" err="1">
                <a:latin typeface="Oswald" panose="02000503000000000000" pitchFamily="2" charset="0"/>
              </a:rPr>
              <a:t>Layer</a:t>
            </a:r>
            <a:r>
              <a:rPr lang="it-IT" sz="2400" dirty="0">
                <a:latin typeface="Oswald" panose="02000503000000000000" pitchFamily="2" charset="0"/>
              </a:rPr>
              <a:t> </a:t>
            </a:r>
            <a:r>
              <a:rPr lang="it-IT" sz="2400" dirty="0" err="1">
                <a:latin typeface="Oswald" panose="02000503000000000000" pitchFamily="2" charset="0"/>
              </a:rPr>
              <a:t>Thickness</a:t>
            </a:r>
            <a:r>
              <a:rPr lang="it-IT" sz="2400" dirty="0">
                <a:latin typeface="Oswald" panose="02000503000000000000" pitchFamily="2" charset="0"/>
              </a:rPr>
              <a:t> = </a:t>
            </a:r>
            <a:r>
              <a:rPr lang="it-IT" sz="2400" b="1" dirty="0">
                <a:latin typeface="Oswald" panose="02000503000000000000" pitchFamily="2" charset="0"/>
              </a:rPr>
              <a:t>100, 300, 400, 500 nm</a:t>
            </a:r>
          </a:p>
        </p:txBody>
      </p:sp>
      <p:grpSp>
        <p:nvGrpSpPr>
          <p:cNvPr id="50" name="Gruppo 49"/>
          <p:cNvGrpSpPr/>
          <p:nvPr/>
        </p:nvGrpSpPr>
        <p:grpSpPr>
          <a:xfrm>
            <a:off x="985990" y="4150623"/>
            <a:ext cx="1984893" cy="756971"/>
            <a:chOff x="532010" y="4115556"/>
            <a:chExt cx="1984893" cy="756971"/>
          </a:xfrm>
        </p:grpSpPr>
        <p:sp>
          <p:nvSpPr>
            <p:cNvPr id="51" name="Cubo 50"/>
            <p:cNvSpPr/>
            <p:nvPr/>
          </p:nvSpPr>
          <p:spPr>
            <a:xfrm>
              <a:off x="553679" y="4466886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Cubo 51"/>
            <p:cNvSpPr/>
            <p:nvPr/>
          </p:nvSpPr>
          <p:spPr>
            <a:xfrm>
              <a:off x="553679" y="4344478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Cubo 52"/>
            <p:cNvSpPr/>
            <p:nvPr/>
          </p:nvSpPr>
          <p:spPr>
            <a:xfrm>
              <a:off x="532010" y="4230197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Cubo 53"/>
            <p:cNvSpPr/>
            <p:nvPr/>
          </p:nvSpPr>
          <p:spPr>
            <a:xfrm>
              <a:off x="532010" y="4115556"/>
              <a:ext cx="1963224" cy="405641"/>
            </a:xfrm>
            <a:prstGeom prst="cube">
              <a:avLst>
                <a:gd name="adj" fmla="val 90394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49503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2993" y="159657"/>
            <a:ext cx="10515600" cy="1325563"/>
          </a:xfrm>
        </p:spPr>
        <p:txBody>
          <a:bodyPr/>
          <a:lstStyle/>
          <a:p>
            <a:r>
              <a:rPr lang="it-IT" dirty="0" smtClean="0"/>
              <a:t>Pressure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2993" y="1798527"/>
            <a:ext cx="3392036" cy="4088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>
                <a:solidFill>
                  <a:srgbClr val="0000FF"/>
                </a:solidFill>
              </a:rPr>
              <a:t>5 • 10</a:t>
            </a:r>
            <a:r>
              <a:rPr lang="it-IT" b="1" baseline="30000" dirty="0">
                <a:solidFill>
                  <a:srgbClr val="0000FF"/>
                </a:solidFill>
              </a:rPr>
              <a:t>-2</a:t>
            </a:r>
            <a:r>
              <a:rPr lang="it-IT" b="1" dirty="0">
                <a:solidFill>
                  <a:srgbClr val="0000FF"/>
                </a:solidFill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</a:rPr>
              <a:t>mbar</a:t>
            </a:r>
            <a:endParaRPr lang="it-IT" b="1" dirty="0" smtClean="0">
              <a:solidFill>
                <a:srgbClr val="0000FF"/>
              </a:solidFill>
            </a:endParaRPr>
          </a:p>
          <a:p>
            <a:endParaRPr lang="it-IT" b="1" dirty="0" smtClean="0"/>
          </a:p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7 </a:t>
            </a:r>
            <a:r>
              <a:rPr lang="it-IT" b="1" dirty="0">
                <a:solidFill>
                  <a:srgbClr val="FF0000"/>
                </a:solidFill>
              </a:rPr>
              <a:t>• </a:t>
            </a:r>
            <a:r>
              <a:rPr lang="it-IT" b="1" dirty="0" smtClean="0">
                <a:solidFill>
                  <a:srgbClr val="FF0000"/>
                </a:solidFill>
              </a:rPr>
              <a:t>10</a:t>
            </a:r>
            <a:r>
              <a:rPr lang="it-IT" b="1" baseline="30000" dirty="0" smtClean="0">
                <a:solidFill>
                  <a:srgbClr val="FF0000"/>
                </a:solidFill>
              </a:rPr>
              <a:t>-3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mbar</a:t>
            </a:r>
            <a:endParaRPr lang="it-IT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it-IT" sz="2400" dirty="0" smtClean="0">
                <a:solidFill>
                  <a:srgbClr val="0000FF"/>
                </a:solidFill>
              </a:rPr>
              <a:t>Zero stress pressure </a:t>
            </a:r>
            <a:br>
              <a:rPr lang="it-IT" sz="2400" dirty="0" smtClean="0">
                <a:solidFill>
                  <a:srgbClr val="0000FF"/>
                </a:solidFill>
              </a:rPr>
            </a:br>
            <a:r>
              <a:rPr lang="it-IT" sz="2400" dirty="0" err="1" smtClean="0">
                <a:solidFill>
                  <a:srgbClr val="0000FF"/>
                </a:solidFill>
              </a:rPr>
              <a:t>helps</a:t>
            </a:r>
            <a:r>
              <a:rPr lang="it-IT" sz="2400" dirty="0" smtClean="0">
                <a:solidFill>
                  <a:srgbClr val="0000FF"/>
                </a:solidFill>
              </a:rPr>
              <a:t> to </a:t>
            </a:r>
            <a:r>
              <a:rPr lang="it-IT" sz="2400" dirty="0" err="1" smtClean="0">
                <a:solidFill>
                  <a:srgbClr val="0000FF"/>
                </a:solidFill>
              </a:rPr>
              <a:t>increase</a:t>
            </a:r>
            <a:r>
              <a:rPr lang="it-IT" sz="2400" dirty="0">
                <a:solidFill>
                  <a:srgbClr val="0000FF"/>
                </a:solidFill>
              </a:rPr>
              <a:t/>
            </a:r>
            <a:br>
              <a:rPr lang="it-IT" sz="2400" dirty="0">
                <a:solidFill>
                  <a:srgbClr val="0000FF"/>
                </a:solidFill>
              </a:rPr>
            </a:br>
            <a:r>
              <a:rPr lang="it-IT" sz="2400" dirty="0" err="1" smtClean="0">
                <a:solidFill>
                  <a:srgbClr val="0000FF"/>
                </a:solidFill>
              </a:rPr>
              <a:t>accelerating</a:t>
            </a:r>
            <a:r>
              <a:rPr lang="it-IT" sz="2400" dirty="0" smtClean="0">
                <a:solidFill>
                  <a:srgbClr val="0000FF"/>
                </a:solidFill>
              </a:rPr>
              <a:t> </a:t>
            </a:r>
            <a:r>
              <a:rPr lang="it-IT" sz="2400" dirty="0" err="1" smtClean="0">
                <a:solidFill>
                  <a:srgbClr val="0000FF"/>
                </a:solidFill>
              </a:rPr>
              <a:t>gradient</a:t>
            </a:r>
            <a:endParaRPr lang="it-IT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FF0000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59657"/>
            <a:ext cx="8857344" cy="5950857"/>
          </a:xfrm>
          <a:prstGeom prst="rect">
            <a:avLst/>
          </a:prstGeom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7196136" y="4993370"/>
            <a:ext cx="1802721" cy="43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800" b="1" dirty="0" smtClean="0"/>
              <a:t>6 GHz @ 4,2 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b="1" dirty="0" smtClean="0"/>
          </a:p>
          <a:p>
            <a:endParaRPr lang="it-IT" sz="1800" b="1" dirty="0" smtClean="0"/>
          </a:p>
          <a:p>
            <a:endParaRPr lang="it-IT" sz="1800" b="1" dirty="0" smtClean="0"/>
          </a:p>
          <a:p>
            <a:endParaRPr lang="it-IT" sz="1800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9524087" y="3842660"/>
            <a:ext cx="1753514" cy="43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800" b="1" dirty="0" smtClean="0"/>
              <a:t>6 GHz @ 1,8 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b="1" dirty="0" smtClean="0"/>
          </a:p>
          <a:p>
            <a:endParaRPr lang="it-IT" sz="1800" b="1" dirty="0" smtClean="0"/>
          </a:p>
          <a:p>
            <a:endParaRPr lang="it-IT" sz="1800" b="1" dirty="0" smtClean="0"/>
          </a:p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72393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5686" y="203200"/>
            <a:ext cx="10515600" cy="1325563"/>
          </a:xfrm>
        </p:spPr>
        <p:txBody>
          <a:bodyPr/>
          <a:lstStyle/>
          <a:p>
            <a:r>
              <a:rPr lang="it-IT" dirty="0" err="1" smtClean="0"/>
              <a:t>Multilayer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5" name="Immagin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971" y="203200"/>
            <a:ext cx="8926285" cy="5857397"/>
          </a:xfrm>
          <a:prstGeom prst="rect">
            <a:avLst/>
          </a:prstGeom>
          <a:noFill/>
        </p:spPr>
      </p:pic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232229" y="1690688"/>
            <a:ext cx="2946399" cy="4100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err="1" smtClean="0">
                <a:solidFill>
                  <a:srgbClr val="0000FF"/>
                </a:solidFill>
              </a:rPr>
              <a:t>One</a:t>
            </a:r>
            <a:r>
              <a:rPr lang="it-IT" b="1" dirty="0" smtClean="0">
                <a:solidFill>
                  <a:srgbClr val="0000FF"/>
                </a:solidFill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</a:rPr>
              <a:t>shot</a:t>
            </a:r>
            <a:r>
              <a:rPr lang="it-IT" b="1" dirty="0" smtClean="0">
                <a:solidFill>
                  <a:srgbClr val="0000FF"/>
                </a:solidFill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</a:rPr>
              <a:t>deposition</a:t>
            </a:r>
            <a:endParaRPr lang="it-IT" b="1" dirty="0" smtClean="0">
              <a:solidFill>
                <a:srgbClr val="0000FF"/>
              </a:solidFill>
            </a:endParaRPr>
          </a:p>
          <a:p>
            <a:endParaRPr lang="it-IT" b="1" dirty="0" smtClean="0"/>
          </a:p>
          <a:p>
            <a:pPr marL="0" indent="0">
              <a:buNone/>
            </a:pPr>
            <a:r>
              <a:rPr lang="it-IT" b="1" dirty="0" err="1" smtClean="0">
                <a:solidFill>
                  <a:srgbClr val="FF0000"/>
                </a:solidFill>
              </a:rPr>
              <a:t>Multilayer</a:t>
            </a:r>
            <a:endParaRPr lang="it-IT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b="1" dirty="0" err="1" smtClean="0">
                <a:solidFill>
                  <a:srgbClr val="FF0000"/>
                </a:solidFill>
              </a:rPr>
              <a:t>Deposition</a:t>
            </a:r>
            <a:endParaRPr lang="it-IT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2400" dirty="0" err="1" smtClean="0">
                <a:solidFill>
                  <a:srgbClr val="FF0000"/>
                </a:solidFill>
              </a:rPr>
              <a:t>Multilayer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process</a:t>
            </a:r>
            <a:r>
              <a:rPr lang="it-IT" sz="2400" dirty="0">
                <a:solidFill>
                  <a:srgbClr val="FF0000"/>
                </a:solidFill>
              </a:rPr>
              <a:t/>
            </a:r>
            <a:br>
              <a:rPr lang="it-IT" sz="2400" dirty="0">
                <a:solidFill>
                  <a:srgbClr val="FF0000"/>
                </a:solidFill>
              </a:rPr>
            </a:br>
            <a:r>
              <a:rPr lang="it-IT" sz="2400" dirty="0" err="1">
                <a:solidFill>
                  <a:srgbClr val="FF0000"/>
                </a:solidFill>
              </a:rPr>
              <a:t>helps</a:t>
            </a:r>
            <a:r>
              <a:rPr lang="it-IT" sz="2400" dirty="0">
                <a:solidFill>
                  <a:srgbClr val="FF0000"/>
                </a:solidFill>
              </a:rPr>
              <a:t> to </a:t>
            </a:r>
            <a:r>
              <a:rPr lang="it-IT" sz="2400" dirty="0" err="1">
                <a:solidFill>
                  <a:srgbClr val="FF0000"/>
                </a:solidFill>
              </a:rPr>
              <a:t>increase</a:t>
            </a:r>
            <a:r>
              <a:rPr lang="it-IT" sz="2400" dirty="0">
                <a:solidFill>
                  <a:srgbClr val="FF0000"/>
                </a:solidFill>
              </a:rPr>
              <a:t/>
            </a:r>
            <a:br>
              <a:rPr lang="it-IT" sz="2400" dirty="0">
                <a:solidFill>
                  <a:srgbClr val="FF0000"/>
                </a:solidFill>
              </a:rPr>
            </a:br>
            <a:r>
              <a:rPr lang="it-IT" sz="2400" dirty="0" err="1">
                <a:solidFill>
                  <a:srgbClr val="FF0000"/>
                </a:solidFill>
              </a:rPr>
              <a:t>accelerating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gradient</a:t>
            </a:r>
            <a:endParaRPr lang="it-IT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FF0000"/>
              </a:solidFill>
            </a:endParaRPr>
          </a:p>
          <a:p>
            <a:endParaRPr lang="it-IT" b="1" dirty="0">
              <a:solidFill>
                <a:srgbClr val="FF0000"/>
              </a:solidFill>
            </a:endParaRPr>
          </a:p>
          <a:p>
            <a:endParaRPr lang="it-IT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7196136" y="4993370"/>
            <a:ext cx="1802721" cy="43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800" b="1" dirty="0" smtClean="0"/>
              <a:t>6 GHz @ 4,2 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b="1" dirty="0" smtClean="0"/>
          </a:p>
          <a:p>
            <a:endParaRPr lang="it-IT" sz="1800" b="1" dirty="0" smtClean="0"/>
          </a:p>
          <a:p>
            <a:endParaRPr lang="it-IT" sz="1800" b="1" dirty="0" smtClean="0"/>
          </a:p>
          <a:p>
            <a:endParaRPr lang="it-IT" sz="1800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9524087" y="3842660"/>
            <a:ext cx="1753514" cy="434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800" b="1" dirty="0" smtClean="0"/>
              <a:t>6 GHz @ 1,8 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b="1" dirty="0" smtClean="0"/>
          </a:p>
          <a:p>
            <a:endParaRPr lang="it-IT" sz="1800" b="1" dirty="0" smtClean="0"/>
          </a:p>
          <a:p>
            <a:endParaRPr lang="it-IT" sz="1800" b="1" dirty="0" smtClean="0"/>
          </a:p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4013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14350" y="374650"/>
            <a:ext cx="10515600" cy="1325563"/>
          </a:xfrm>
        </p:spPr>
        <p:txBody>
          <a:bodyPr/>
          <a:lstStyle/>
          <a:p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interpretation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4350" y="1886743"/>
            <a:ext cx="11372850" cy="4351338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it-IT" dirty="0" err="1" smtClean="0"/>
              <a:t>Sputtering</a:t>
            </a:r>
            <a:r>
              <a:rPr lang="it-IT" dirty="0" smtClean="0"/>
              <a:t> pressure and </a:t>
            </a:r>
            <a:r>
              <a:rPr lang="it-IT" dirty="0" err="1" smtClean="0"/>
              <a:t>multilayer</a:t>
            </a:r>
            <a:r>
              <a:rPr lang="it-IT" dirty="0" smtClean="0"/>
              <a:t> </a:t>
            </a:r>
            <a:r>
              <a:rPr lang="it-IT" dirty="0" err="1" smtClean="0"/>
              <a:t>deposition</a:t>
            </a:r>
            <a:r>
              <a:rPr lang="it-IT" dirty="0" smtClean="0"/>
              <a:t> reduce film stress</a:t>
            </a:r>
            <a:endParaRPr lang="it-IT" dirty="0"/>
          </a:p>
          <a:p>
            <a:pPr>
              <a:lnSpc>
                <a:spcPct val="250000"/>
              </a:lnSpc>
            </a:pPr>
            <a:r>
              <a:rPr lang="it-IT" dirty="0" smtClean="0"/>
              <a:t>Film stress </a:t>
            </a:r>
            <a:r>
              <a:rPr lang="it-IT" dirty="0" err="1" smtClean="0"/>
              <a:t>reduction</a:t>
            </a:r>
            <a:r>
              <a:rPr lang="it-IT" dirty="0" smtClean="0"/>
              <a:t> </a:t>
            </a:r>
            <a:r>
              <a:rPr lang="it-IT" dirty="0" err="1" smtClean="0"/>
              <a:t>reduces</a:t>
            </a:r>
            <a:r>
              <a:rPr lang="it-IT" dirty="0" smtClean="0"/>
              <a:t> film peeling and </a:t>
            </a:r>
            <a:r>
              <a:rPr lang="it-IT" dirty="0" err="1" smtClean="0"/>
              <a:t>voids</a:t>
            </a:r>
            <a:r>
              <a:rPr lang="it-IT" dirty="0" smtClean="0"/>
              <a:t> </a:t>
            </a:r>
            <a:r>
              <a:rPr lang="it-IT" dirty="0" err="1" smtClean="0"/>
              <a:t>dimension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  <a:r>
              <a:rPr lang="it-IT" dirty="0" err="1" smtClean="0"/>
              <a:t>interface</a:t>
            </a:r>
            <a:endParaRPr lang="it-IT" dirty="0"/>
          </a:p>
          <a:p>
            <a:pPr>
              <a:lnSpc>
                <a:spcPct val="250000"/>
              </a:lnSpc>
            </a:pPr>
            <a:r>
              <a:rPr lang="it-IT" dirty="0" smtClean="0"/>
              <a:t>How to </a:t>
            </a:r>
            <a:r>
              <a:rPr lang="it-IT" dirty="0" err="1" smtClean="0"/>
              <a:t>explain</a:t>
            </a:r>
            <a:r>
              <a:rPr lang="it-IT" dirty="0" smtClean="0"/>
              <a:t>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reproducibility</a:t>
            </a:r>
            <a:r>
              <a:rPr lang="it-IT" dirty="0" smtClean="0"/>
              <a:t>?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730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3875" y="355602"/>
            <a:ext cx="10128536" cy="1325563"/>
          </a:xfrm>
        </p:spPr>
        <p:txBody>
          <a:bodyPr/>
          <a:lstStyle/>
          <a:p>
            <a:r>
              <a:rPr lang="it-IT" dirty="0" err="1" smtClean="0">
                <a:solidFill>
                  <a:srgbClr val="002060"/>
                </a:solidFill>
              </a:rPr>
              <a:t>Cavity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surface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after</a:t>
            </a:r>
            <a:r>
              <a:rPr lang="it-IT" dirty="0" smtClean="0">
                <a:solidFill>
                  <a:srgbClr val="002060"/>
                </a:solidFill>
              </a:rPr>
              <a:t> spinning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19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86" y="1681165"/>
            <a:ext cx="5730589" cy="4234268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4629163" y="1381670"/>
            <a:ext cx="2311663" cy="4833258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2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b="1" dirty="0" err="1">
                <a:solidFill>
                  <a:srgbClr val="002060"/>
                </a:solidFill>
              </a:rPr>
              <a:t>Outline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81626"/>
            <a:ext cx="10515600" cy="4351338"/>
          </a:xfrm>
        </p:spPr>
        <p:txBody>
          <a:bodyPr>
            <a:normAutofit/>
          </a:bodyPr>
          <a:lstStyle/>
          <a:p>
            <a:r>
              <a:rPr lang="it-IT" sz="3600" dirty="0" smtClean="0"/>
              <a:t>Q-</a:t>
            </a:r>
            <a:r>
              <a:rPr lang="it-IT" sz="3600" dirty="0" err="1" smtClean="0"/>
              <a:t>slope</a:t>
            </a:r>
            <a:r>
              <a:rPr lang="it-IT" sz="3600" dirty="0" smtClean="0"/>
              <a:t> </a:t>
            </a:r>
            <a:r>
              <a:rPr lang="it-IT" sz="3600" dirty="0" err="1" smtClean="0"/>
              <a:t>problem</a:t>
            </a:r>
            <a:r>
              <a:rPr lang="it-IT" sz="3600" dirty="0" smtClean="0"/>
              <a:t> and LNL </a:t>
            </a:r>
            <a:r>
              <a:rPr lang="it-IT" sz="3600" dirty="0" err="1" smtClean="0"/>
              <a:t>approach</a:t>
            </a:r>
            <a:endParaRPr lang="it-IT" sz="3600" dirty="0"/>
          </a:p>
          <a:p>
            <a:pPr marL="0" indent="0">
              <a:buNone/>
            </a:pPr>
            <a:endParaRPr lang="it-IT" sz="3600" dirty="0"/>
          </a:p>
          <a:p>
            <a:r>
              <a:rPr lang="it-IT" sz="3600" dirty="0" err="1"/>
              <a:t>Deposition</a:t>
            </a:r>
            <a:r>
              <a:rPr lang="it-IT" sz="3600" dirty="0"/>
              <a:t> Set Up</a:t>
            </a:r>
          </a:p>
          <a:p>
            <a:endParaRPr lang="it-IT" sz="3600" dirty="0"/>
          </a:p>
          <a:p>
            <a:r>
              <a:rPr lang="it-IT" sz="3600" dirty="0" err="1"/>
              <a:t>Process</a:t>
            </a:r>
            <a:r>
              <a:rPr lang="it-IT" sz="3600" dirty="0"/>
              <a:t> </a:t>
            </a:r>
            <a:r>
              <a:rPr lang="it-IT" sz="3600" dirty="0" err="1"/>
              <a:t>Parameters</a:t>
            </a:r>
            <a:endParaRPr lang="it-IT" sz="3600" dirty="0"/>
          </a:p>
          <a:p>
            <a:endParaRPr lang="it-IT" sz="3600" dirty="0"/>
          </a:p>
          <a:p>
            <a:r>
              <a:rPr lang="it-IT" sz="3600" dirty="0" err="1"/>
              <a:t>Results</a:t>
            </a:r>
            <a:endParaRPr lang="it-IT" sz="3600" dirty="0"/>
          </a:p>
          <a:p>
            <a:endParaRPr lang="it-IT" sz="3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9343845" y="6423903"/>
            <a:ext cx="2743200" cy="365125"/>
          </a:xfrm>
        </p:spPr>
        <p:txBody>
          <a:bodyPr/>
          <a:lstStyle/>
          <a:p>
            <a:fld id="{FC7CF1D8-012F-4C4A-942F-460B411F49CB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148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7700" y="365125"/>
            <a:ext cx="10706100" cy="1325563"/>
          </a:xfrm>
        </p:spPr>
        <p:txBody>
          <a:bodyPr/>
          <a:lstStyle/>
          <a:p>
            <a:r>
              <a:rPr lang="it-IT" dirty="0" err="1" smtClean="0">
                <a:solidFill>
                  <a:srgbClr val="002060"/>
                </a:solidFill>
              </a:rPr>
              <a:t>After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Mechanical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Finishing</a:t>
            </a:r>
            <a:r>
              <a:rPr lang="it-IT" dirty="0" smtClean="0">
                <a:solidFill>
                  <a:srgbClr val="002060"/>
                </a:solidFill>
              </a:rPr>
              <a:t> (</a:t>
            </a:r>
            <a:r>
              <a:rPr lang="it-IT" dirty="0" err="1" smtClean="0">
                <a:solidFill>
                  <a:srgbClr val="002060"/>
                </a:solidFill>
              </a:rPr>
              <a:t>grinding</a:t>
            </a:r>
            <a:r>
              <a:rPr lang="it-IT" dirty="0" smtClean="0">
                <a:solidFill>
                  <a:srgbClr val="002060"/>
                </a:solidFill>
              </a:rPr>
              <a:t>)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20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68" y="1872777"/>
            <a:ext cx="3537363" cy="261371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751" y="1872777"/>
            <a:ext cx="3537363" cy="261371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93" y="1872778"/>
            <a:ext cx="3546855" cy="2613718"/>
          </a:xfrm>
          <a:prstGeom prst="rect">
            <a:avLst/>
          </a:prstGeom>
        </p:spPr>
      </p:pic>
      <p:sp>
        <p:nvSpPr>
          <p:cNvPr id="11" name="Ovale 10"/>
          <p:cNvSpPr/>
          <p:nvPr/>
        </p:nvSpPr>
        <p:spPr>
          <a:xfrm>
            <a:off x="5910543" y="3090574"/>
            <a:ext cx="1138517" cy="878542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8160627" y="2620490"/>
            <a:ext cx="3269373" cy="1028700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533524" y="4984511"/>
            <a:ext cx="11326380" cy="564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t-IT" sz="2800" dirty="0" smtClean="0">
                <a:latin typeface="Oswald" panose="02000503000000000000" pitchFamily="2" charset="0"/>
              </a:rPr>
              <a:t>With </a:t>
            </a:r>
            <a:r>
              <a:rPr lang="it-IT" sz="2800" dirty="0" err="1" smtClean="0">
                <a:latin typeface="Oswald" panose="02000503000000000000" pitchFamily="2" charset="0"/>
              </a:rPr>
              <a:t>mechanical</a:t>
            </a:r>
            <a:r>
              <a:rPr lang="it-IT" sz="2800" dirty="0" smtClean="0">
                <a:latin typeface="Oswald" panose="02000503000000000000" pitchFamily="2" charset="0"/>
              </a:rPr>
              <a:t> </a:t>
            </a:r>
            <a:r>
              <a:rPr lang="it-IT" sz="2800" dirty="0" err="1" smtClean="0">
                <a:latin typeface="Oswald" panose="02000503000000000000" pitchFamily="2" charset="0"/>
              </a:rPr>
              <a:t>grinding</a:t>
            </a:r>
            <a:r>
              <a:rPr lang="it-IT" sz="2800" dirty="0" smtClean="0">
                <a:latin typeface="Oswald" panose="02000503000000000000" pitchFamily="2" charset="0"/>
              </a:rPr>
              <a:t> some </a:t>
            </a:r>
            <a:r>
              <a:rPr lang="it-IT" sz="2800" dirty="0" err="1" smtClean="0">
                <a:latin typeface="Oswald" panose="02000503000000000000" pitchFamily="2" charset="0"/>
              </a:rPr>
              <a:t>areas</a:t>
            </a:r>
            <a:r>
              <a:rPr lang="it-IT" sz="2800" dirty="0" smtClean="0">
                <a:latin typeface="Oswald" panose="02000503000000000000" pitchFamily="2" charset="0"/>
              </a:rPr>
              <a:t> of the </a:t>
            </a:r>
            <a:r>
              <a:rPr lang="it-IT" sz="2800" dirty="0" err="1" smtClean="0">
                <a:latin typeface="Oswald" panose="02000503000000000000" pitchFamily="2" charset="0"/>
              </a:rPr>
              <a:t>cell</a:t>
            </a:r>
            <a:r>
              <a:rPr lang="it-IT" sz="2800" dirty="0" smtClean="0">
                <a:latin typeface="Oswald" panose="02000503000000000000" pitchFamily="2" charset="0"/>
              </a:rPr>
              <a:t> are </a:t>
            </a:r>
            <a:r>
              <a:rPr lang="it-IT" sz="2800" dirty="0" err="1" smtClean="0">
                <a:latin typeface="Oswald" panose="02000503000000000000" pitchFamily="2" charset="0"/>
              </a:rPr>
              <a:t>difficult</a:t>
            </a:r>
            <a:r>
              <a:rPr lang="it-IT" sz="2800" dirty="0" smtClean="0">
                <a:latin typeface="Oswald" panose="02000503000000000000" pitchFamily="2" charset="0"/>
              </a:rPr>
              <a:t> to </a:t>
            </a:r>
            <a:r>
              <a:rPr lang="it-IT" sz="2800" dirty="0" err="1" smtClean="0">
                <a:latin typeface="Oswald" panose="02000503000000000000" pitchFamily="2" charset="0"/>
              </a:rPr>
              <a:t>access</a:t>
            </a:r>
            <a:endParaRPr lang="it-IT" sz="2800" dirty="0">
              <a:latin typeface="Oswald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45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779" y="1592044"/>
            <a:ext cx="3197754" cy="2362785"/>
          </a:xfrm>
          <a:prstGeom prst="rect">
            <a:avLst/>
          </a:prstGeom>
        </p:spPr>
      </p:pic>
      <p:sp>
        <p:nvSpPr>
          <p:cNvPr id="13" name="Titolo 1"/>
          <p:cNvSpPr txBox="1">
            <a:spLocks/>
          </p:cNvSpPr>
          <p:nvPr/>
        </p:nvSpPr>
        <p:spPr>
          <a:xfrm>
            <a:off x="495300" y="719713"/>
            <a:ext cx="943408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rgbClr val="002060"/>
                </a:solidFill>
                <a:latin typeface="Oswald" panose="02000503000000000000" pitchFamily="2" charset="0"/>
              </a:rPr>
              <a:t>Surface </a:t>
            </a:r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defects</a:t>
            </a:r>
            <a:r>
              <a:rPr lang="it-IT" dirty="0">
                <a:solidFill>
                  <a:srgbClr val="002060"/>
                </a:solidFill>
                <a:latin typeface="Oswald" panose="02000503000000000000" pitchFamily="2" charset="0"/>
              </a:rPr>
              <a:t> </a:t>
            </a:r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after</a:t>
            </a:r>
            <a:r>
              <a:rPr lang="it-IT" dirty="0">
                <a:solidFill>
                  <a:srgbClr val="002060"/>
                </a:solidFill>
                <a:latin typeface="Oswald" panose="02000503000000000000" pitchFamily="2" charset="0"/>
              </a:rPr>
              <a:t> </a:t>
            </a:r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chemistry</a:t>
            </a:r>
            <a:endParaRPr lang="it-IT" dirty="0">
              <a:solidFill>
                <a:srgbClr val="002060"/>
              </a:solidFill>
              <a:latin typeface="Oswald" panose="02000503000000000000" pitchFamily="2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19" y="4171159"/>
            <a:ext cx="3208244" cy="2160000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779" y="4164885"/>
            <a:ext cx="3197754" cy="2160000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19" y="1592045"/>
            <a:ext cx="3197754" cy="23627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21</a:t>
            </a:fld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8668808" y="1356506"/>
            <a:ext cx="838725" cy="2708653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7115599" y="1592044"/>
            <a:ext cx="1317202" cy="2572841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3177471" y="4368801"/>
            <a:ext cx="2684099" cy="1306286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7084369" y="4515058"/>
            <a:ext cx="1584439" cy="1306286"/>
          </a:xfrm>
          <a:prstGeom prst="ellipse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81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4700" y="2282825"/>
            <a:ext cx="11061700" cy="1325563"/>
          </a:xfrm>
        </p:spPr>
        <p:txBody>
          <a:bodyPr>
            <a:noAutofit/>
          </a:bodyPr>
          <a:lstStyle/>
          <a:p>
            <a:r>
              <a:rPr lang="it-IT" sz="5400" dirty="0" err="1" smtClean="0"/>
              <a:t>Thick</a:t>
            </a:r>
            <a:r>
              <a:rPr lang="it-IT" sz="5400" dirty="0" smtClean="0"/>
              <a:t> </a:t>
            </a:r>
            <a:r>
              <a:rPr lang="it-IT" sz="5400" dirty="0" err="1" smtClean="0"/>
              <a:t>films</a:t>
            </a:r>
            <a:r>
              <a:rPr lang="it-IT" sz="5400" dirty="0" smtClean="0"/>
              <a:t> help on Q-</a:t>
            </a:r>
            <a:r>
              <a:rPr lang="it-IT" sz="5400" dirty="0" err="1" smtClean="0"/>
              <a:t>slope</a:t>
            </a:r>
            <a:r>
              <a:rPr lang="it-IT" sz="5400" dirty="0" smtClean="0"/>
              <a:t> </a:t>
            </a:r>
            <a:r>
              <a:rPr lang="it-IT" sz="5400" dirty="0" err="1" smtClean="0"/>
              <a:t>problem</a:t>
            </a:r>
            <a:r>
              <a:rPr lang="it-IT" sz="5400" dirty="0" smtClean="0"/>
              <a:t>?</a:t>
            </a:r>
            <a:endParaRPr lang="it-IT" sz="5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88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7271" y="0"/>
            <a:ext cx="9476065" cy="1325563"/>
          </a:xfrm>
        </p:spPr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Q-</a:t>
            </a:r>
            <a:r>
              <a:rPr lang="it-IT" dirty="0" err="1" smtClean="0">
                <a:solidFill>
                  <a:srgbClr val="002060"/>
                </a:solidFill>
              </a:rPr>
              <a:t>slope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remains</a:t>
            </a:r>
            <a:r>
              <a:rPr lang="it-IT" dirty="0" smtClean="0">
                <a:solidFill>
                  <a:srgbClr val="002060"/>
                </a:solidFill>
              </a:rPr>
              <a:t> in </a:t>
            </a:r>
            <a:r>
              <a:rPr lang="it-IT" dirty="0" err="1" smtClean="0">
                <a:solidFill>
                  <a:srgbClr val="002060"/>
                </a:solidFill>
              </a:rPr>
              <a:t>many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cavities</a:t>
            </a:r>
            <a:r>
              <a:rPr lang="it-IT" dirty="0" smtClean="0">
                <a:solidFill>
                  <a:srgbClr val="002060"/>
                </a:solidFill>
              </a:rPr>
              <a:t>…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977" y="1146875"/>
            <a:ext cx="8037321" cy="507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1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3081" y="24159"/>
            <a:ext cx="10515600" cy="1325563"/>
          </a:xfrm>
        </p:spPr>
        <p:txBody>
          <a:bodyPr/>
          <a:lstStyle/>
          <a:p>
            <a:r>
              <a:rPr lang="it-IT" dirty="0"/>
              <a:t>…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in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ones</a:t>
            </a:r>
            <a:r>
              <a:rPr lang="it-IT" dirty="0"/>
              <a:t>!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t="9604" r="3951"/>
          <a:stretch/>
        </p:blipFill>
        <p:spPr>
          <a:xfrm>
            <a:off x="1176753" y="1139694"/>
            <a:ext cx="9201003" cy="512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9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5350" y="-829"/>
            <a:ext cx="9086850" cy="1325563"/>
          </a:xfrm>
        </p:spPr>
        <p:txBody>
          <a:bodyPr/>
          <a:lstStyle/>
          <a:p>
            <a:r>
              <a:rPr lang="it-IT" dirty="0" err="1" smtClean="0">
                <a:solidFill>
                  <a:srgbClr val="002060"/>
                </a:solidFill>
              </a:rPr>
              <a:t>Conclusions</a:t>
            </a:r>
            <a:r>
              <a:rPr lang="it-IT" dirty="0" smtClean="0">
                <a:solidFill>
                  <a:srgbClr val="002060"/>
                </a:solidFill>
              </a:rPr>
              <a:t> and future </a:t>
            </a:r>
            <a:r>
              <a:rPr lang="it-IT" dirty="0" err="1" smtClean="0">
                <a:solidFill>
                  <a:srgbClr val="002060"/>
                </a:solidFill>
              </a:rPr>
              <a:t>actions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5350" y="1323815"/>
            <a:ext cx="8534400" cy="489108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explored</a:t>
            </a:r>
            <a:r>
              <a:rPr lang="it-IT" dirty="0" smtClean="0"/>
              <a:t> the </a:t>
            </a:r>
            <a:r>
              <a:rPr lang="it-IT" dirty="0" err="1" smtClean="0"/>
              <a:t>thick</a:t>
            </a:r>
            <a:r>
              <a:rPr lang="it-IT" dirty="0" smtClean="0"/>
              <a:t> </a:t>
            </a:r>
            <a:r>
              <a:rPr lang="it-IT" dirty="0" err="1" smtClean="0"/>
              <a:t>films</a:t>
            </a:r>
            <a:r>
              <a:rPr lang="it-IT" dirty="0" smtClean="0"/>
              <a:t> </a:t>
            </a:r>
            <a:r>
              <a:rPr lang="it-IT" dirty="0" err="1" smtClean="0"/>
              <a:t>deposition</a:t>
            </a:r>
            <a:r>
              <a:rPr lang="it-IT" dirty="0" smtClean="0"/>
              <a:t> on Nb/Cu </a:t>
            </a:r>
            <a:r>
              <a:rPr lang="it-IT" dirty="0" err="1" smtClean="0"/>
              <a:t>cavities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Strong Q-</a:t>
            </a:r>
            <a:r>
              <a:rPr lang="it-IT" dirty="0" err="1" smtClean="0"/>
              <a:t>slope</a:t>
            </a:r>
            <a:r>
              <a:rPr lang="it-IT" dirty="0" smtClean="0"/>
              <a:t> </a:t>
            </a:r>
            <a:r>
              <a:rPr lang="it-IT" dirty="0" err="1" smtClean="0"/>
              <a:t>mitigation</a:t>
            </a:r>
            <a:r>
              <a:rPr lang="it-IT" dirty="0" smtClean="0"/>
              <a:t> on 3 </a:t>
            </a:r>
            <a:r>
              <a:rPr lang="it-IT" dirty="0" err="1" smtClean="0"/>
              <a:t>cavities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The </a:t>
            </a:r>
            <a:r>
              <a:rPr lang="it-IT" dirty="0" err="1" smtClean="0"/>
              <a:t>technique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promising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mature</a:t>
            </a:r>
          </a:p>
          <a:p>
            <a:pPr>
              <a:lnSpc>
                <a:spcPct val="200000"/>
              </a:lnSpc>
            </a:pPr>
            <a:r>
              <a:rPr lang="it-IT" dirty="0" err="1" smtClean="0"/>
              <a:t>Improvements</a:t>
            </a:r>
            <a:r>
              <a:rPr lang="it-IT" dirty="0" smtClean="0"/>
              <a:t> on </a:t>
            </a:r>
            <a:r>
              <a:rPr lang="it-IT" dirty="0" err="1" smtClean="0"/>
              <a:t>cavity</a:t>
            </a:r>
            <a:r>
              <a:rPr lang="it-IT" dirty="0" smtClean="0"/>
              <a:t> </a:t>
            </a:r>
            <a:r>
              <a:rPr lang="it-IT" dirty="0" err="1" smtClean="0"/>
              <a:t>preparation</a:t>
            </a:r>
            <a:r>
              <a:rPr lang="it-IT" dirty="0" smtClean="0"/>
              <a:t> </a:t>
            </a:r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mandatory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Film </a:t>
            </a:r>
            <a:r>
              <a:rPr lang="it-IT" dirty="0" err="1" smtClean="0"/>
              <a:t>characterization</a:t>
            </a:r>
            <a:r>
              <a:rPr lang="it-IT" dirty="0" smtClean="0"/>
              <a:t> from STFC</a:t>
            </a:r>
            <a:endParaRPr lang="it-IT" dirty="0"/>
          </a:p>
          <a:p>
            <a:pPr>
              <a:lnSpc>
                <a:spcPct val="200000"/>
              </a:lnSpc>
            </a:pPr>
            <a:endParaRPr lang="it-IT" dirty="0" smtClean="0"/>
          </a:p>
          <a:p>
            <a:pPr>
              <a:lnSpc>
                <a:spcPct val="200000"/>
              </a:lnSpc>
            </a:pPr>
            <a:endParaRPr lang="it-IT" dirty="0" smtClean="0"/>
          </a:p>
          <a:p>
            <a:pPr>
              <a:lnSpc>
                <a:spcPct val="200000"/>
              </a:lnSpc>
            </a:pPr>
            <a:endParaRPr lang="it-IT" dirty="0" smtClean="0"/>
          </a:p>
          <a:p>
            <a:pPr>
              <a:lnSpc>
                <a:spcPct val="200000"/>
              </a:lnSpc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40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26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69" b="12172"/>
          <a:stretch/>
        </p:blipFill>
        <p:spPr>
          <a:xfrm>
            <a:off x="-27893" y="-38100"/>
            <a:ext cx="12219893" cy="6896100"/>
          </a:xfrm>
          <a:prstGeom prst="rect">
            <a:avLst/>
          </a:prstGeom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572500" y="5659437"/>
            <a:ext cx="3162300" cy="1325563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Enzo Palmieri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762368"/>
            <a:ext cx="12192000" cy="2714505"/>
          </a:xfrm>
        </p:spPr>
        <p:txBody>
          <a:bodyPr>
            <a:noAutofit/>
          </a:bodyPr>
          <a:lstStyle/>
          <a:p>
            <a:pPr algn="ctr"/>
            <a:r>
              <a:rPr lang="en-US" sz="3600" b="0" dirty="0" smtClean="0">
                <a:solidFill>
                  <a:schemeClr val="bg2">
                    <a:lumMod val="75000"/>
                  </a:schemeClr>
                </a:solidFill>
              </a:rPr>
              <a:t>8th </a:t>
            </a:r>
            <a:r>
              <a:rPr lang="en-US" sz="3600" b="0" dirty="0">
                <a:solidFill>
                  <a:schemeClr val="bg2">
                    <a:lumMod val="75000"/>
                  </a:schemeClr>
                </a:solidFill>
              </a:rPr>
              <a:t>International Workshop </a:t>
            </a:r>
            <a:r>
              <a:rPr lang="en-US" sz="3600" b="0" dirty="0" smtClean="0">
                <a:solidFill>
                  <a:schemeClr val="bg2">
                    <a:lumMod val="75000"/>
                  </a:schemeClr>
                </a:solidFill>
              </a:rPr>
              <a:t>on</a:t>
            </a:r>
            <a:br>
              <a:rPr lang="en-US" sz="3600" b="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600" b="0" dirty="0" smtClean="0">
                <a:solidFill>
                  <a:srgbClr val="00B0F0"/>
                </a:solidFill>
              </a:rPr>
              <a:t/>
            </a:r>
            <a:br>
              <a:rPr lang="en-US" sz="1600" b="0" dirty="0" smtClean="0">
                <a:solidFill>
                  <a:srgbClr val="00B0F0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Thin </a:t>
            </a:r>
            <a:r>
              <a:rPr lang="en-US" sz="6000" dirty="0">
                <a:solidFill>
                  <a:schemeClr val="bg1"/>
                </a:solidFill>
              </a:rPr>
              <a:t>Films and New </a:t>
            </a:r>
            <a:r>
              <a:rPr lang="en-US" sz="6000" dirty="0" smtClean="0">
                <a:solidFill>
                  <a:schemeClr val="bg1"/>
                </a:solidFill>
              </a:rPr>
              <a:t>Ideas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for </a:t>
            </a:r>
            <a:r>
              <a:rPr lang="en-US" sz="6000" dirty="0">
                <a:solidFill>
                  <a:schemeClr val="bg1"/>
                </a:solidFill>
              </a:rPr>
              <a:t>Pushing the </a:t>
            </a:r>
            <a:r>
              <a:rPr lang="en-US" sz="6000" dirty="0" smtClean="0">
                <a:solidFill>
                  <a:schemeClr val="bg1"/>
                </a:solidFill>
              </a:rPr>
              <a:t>Limits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of </a:t>
            </a:r>
            <a:r>
              <a:rPr lang="en-US" sz="6000" dirty="0">
                <a:solidFill>
                  <a:schemeClr val="bg1"/>
                </a:solidFill>
              </a:rPr>
              <a:t>RF </a:t>
            </a:r>
            <a:r>
              <a:rPr lang="en-US" sz="6000" dirty="0" smtClean="0">
                <a:solidFill>
                  <a:schemeClr val="bg1"/>
                </a:solidFill>
              </a:rPr>
              <a:t>Superconductivity</a:t>
            </a:r>
            <a:endParaRPr lang="it-IT" sz="6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44208" y="4604978"/>
            <a:ext cx="10515600" cy="22530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b="1" dirty="0" err="1" smtClean="0">
                <a:solidFill>
                  <a:srgbClr val="00B0F0"/>
                </a:solidFill>
              </a:rPr>
              <a:t>October</a:t>
            </a:r>
            <a:r>
              <a:rPr lang="it-IT" sz="3200" b="1" dirty="0" smtClean="0">
                <a:solidFill>
                  <a:srgbClr val="00B0F0"/>
                </a:solidFill>
              </a:rPr>
              <a:t> 8–10, 2018</a:t>
            </a:r>
          </a:p>
          <a:p>
            <a:pPr marL="0" indent="0" algn="ctr">
              <a:buNone/>
            </a:pPr>
            <a:endParaRPr lang="it-IT" sz="1600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it-IT" sz="3200" dirty="0" smtClean="0">
                <a:solidFill>
                  <a:srgbClr val="00B0F0"/>
                </a:solidFill>
              </a:rPr>
              <a:t>Legnaro National </a:t>
            </a:r>
            <a:r>
              <a:rPr lang="it-IT" sz="3200" dirty="0" err="1" smtClean="0">
                <a:solidFill>
                  <a:srgbClr val="00B0F0"/>
                </a:solidFill>
              </a:rPr>
              <a:t>Laboratories</a:t>
            </a:r>
            <a:r>
              <a:rPr lang="it-IT" sz="3200" dirty="0" smtClean="0">
                <a:solidFill>
                  <a:srgbClr val="00B0F0"/>
                </a:solidFill>
              </a:rPr>
              <a:t> INFN</a:t>
            </a:r>
          </a:p>
          <a:p>
            <a:pPr marL="0" indent="0" algn="ctr">
              <a:buNone/>
            </a:pPr>
            <a:r>
              <a:rPr lang="it-IT" sz="3200" dirty="0" smtClean="0">
                <a:solidFill>
                  <a:srgbClr val="00B0F0"/>
                </a:solidFill>
              </a:rPr>
              <a:t>Legnaro (</a:t>
            </a:r>
            <a:r>
              <a:rPr lang="it-IT" sz="3200" dirty="0" err="1" smtClean="0">
                <a:solidFill>
                  <a:srgbClr val="00B0F0"/>
                </a:solidFill>
              </a:rPr>
              <a:t>Padua</a:t>
            </a:r>
            <a:r>
              <a:rPr lang="it-IT" sz="3200" dirty="0" smtClean="0">
                <a:solidFill>
                  <a:srgbClr val="00B0F0"/>
                </a:solidFill>
              </a:rPr>
              <a:t>) - </a:t>
            </a:r>
            <a:r>
              <a:rPr lang="it-IT" sz="3200" dirty="0" err="1" smtClean="0">
                <a:solidFill>
                  <a:srgbClr val="00B0F0"/>
                </a:solidFill>
              </a:rPr>
              <a:t>Italy</a:t>
            </a:r>
            <a:endParaRPr lang="it-IT" sz="3200" dirty="0">
              <a:solidFill>
                <a:srgbClr val="00B0F0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838200" y="3476873"/>
            <a:ext cx="10515600" cy="1075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Oswald" panose="02000503000000000000" pitchFamily="2" charset="0"/>
                <a:ea typeface="+mj-ea"/>
                <a:cs typeface="+mj-cs"/>
              </a:defRPr>
            </a:lvl1pPr>
          </a:lstStyle>
          <a:p>
            <a:pPr algn="ctr"/>
            <a:endParaRPr lang="it-IT" sz="36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3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3"/>
          <a:stretch/>
        </p:blipFill>
        <p:spPr bwMode="auto">
          <a:xfrm>
            <a:off x="2641600" y="1465943"/>
            <a:ext cx="6993617" cy="47338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1743" y="307068"/>
            <a:ext cx="10515600" cy="1325563"/>
          </a:xfrm>
        </p:spPr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</a:rPr>
              <a:t>Q-</a:t>
            </a:r>
            <a:r>
              <a:rPr lang="it-IT" b="1" dirty="0" err="1" smtClean="0">
                <a:solidFill>
                  <a:srgbClr val="002060"/>
                </a:solidFill>
              </a:rPr>
              <a:t>slope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problem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38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LNL </a:t>
            </a:r>
            <a:r>
              <a:rPr lang="it-IT" dirty="0" err="1" smtClean="0"/>
              <a:t>Approach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457575"/>
          </a:xfrm>
        </p:spPr>
        <p:txBody>
          <a:bodyPr>
            <a:noAutofit/>
          </a:bodyPr>
          <a:lstStyle/>
          <a:p>
            <a:endParaRPr lang="it-IT" sz="4400" dirty="0"/>
          </a:p>
          <a:p>
            <a:r>
              <a:rPr lang="it-IT" sz="4400" dirty="0" smtClean="0"/>
              <a:t>High temperature</a:t>
            </a:r>
          </a:p>
          <a:p>
            <a:endParaRPr lang="it-IT" sz="4400" dirty="0"/>
          </a:p>
          <a:p>
            <a:r>
              <a:rPr lang="it-IT" sz="4400" dirty="0" err="1" smtClean="0"/>
              <a:t>Thick</a:t>
            </a:r>
            <a:r>
              <a:rPr lang="it-IT" sz="4400" dirty="0" smtClean="0"/>
              <a:t> </a:t>
            </a:r>
            <a:r>
              <a:rPr lang="it-IT" sz="4400" dirty="0" err="1" smtClean="0"/>
              <a:t>films</a:t>
            </a:r>
            <a:endParaRPr lang="it-IT" sz="4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94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Thick</a:t>
            </a:r>
            <a:r>
              <a:rPr lang="it-IT" dirty="0">
                <a:solidFill>
                  <a:srgbClr val="002060"/>
                </a:solidFill>
                <a:latin typeface="Oswald" panose="02000503000000000000" pitchFamily="2" charset="0"/>
              </a:rPr>
              <a:t> film </a:t>
            </a:r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motivation</a:t>
            </a:r>
            <a:endParaRPr lang="it-IT" dirty="0">
              <a:solidFill>
                <a:srgbClr val="002060"/>
              </a:solidFill>
              <a:latin typeface="Oswald" panose="02000503000000000000" pitchFamily="2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7CF1D8-012F-4C4A-942F-460B411F49CB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838200" y="4011400"/>
            <a:ext cx="1046456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Q-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slope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is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related to local enhancement of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thermal boundary resistance at the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/Cu interface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due to poor thermal contact between film and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substrate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Theoretical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model from Vaglio and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Palmieri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V. Palmieri and R.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Vaglio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Supercond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. Sci. Technol.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vol. 29, no. 1, p. 015004, Jan.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2016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851635" y="1960609"/>
            <a:ext cx="4523201" cy="1775103"/>
            <a:chOff x="6813138" y="1662453"/>
            <a:chExt cx="4523201" cy="1775103"/>
          </a:xfrm>
        </p:grpSpPr>
        <p:sp>
          <p:nvSpPr>
            <p:cNvPr id="32" name="Rettangolo 31"/>
            <p:cNvSpPr/>
            <p:nvPr/>
          </p:nvSpPr>
          <p:spPr>
            <a:xfrm>
              <a:off x="6813138" y="1829345"/>
              <a:ext cx="4466727" cy="1574319"/>
            </a:xfrm>
            <a:prstGeom prst="rect">
              <a:avLst/>
            </a:prstGeom>
            <a:solidFill>
              <a:srgbClr val="E19E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Ovale 33"/>
            <p:cNvSpPr/>
            <p:nvPr/>
          </p:nvSpPr>
          <p:spPr>
            <a:xfrm>
              <a:off x="8279141" y="1662453"/>
              <a:ext cx="1500362" cy="30127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6813138" y="1690776"/>
              <a:ext cx="4466727" cy="16185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9779503" y="3037446"/>
              <a:ext cx="15568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Copper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 </a:t>
              </a: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cavity</a:t>
              </a:r>
              <a:endPara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endParaRPr>
            </a:p>
          </p:txBody>
        </p:sp>
      </p:grpSp>
      <p:sp>
        <p:nvSpPr>
          <p:cNvPr id="72" name="Figura a mano libera 71"/>
          <p:cNvSpPr/>
          <p:nvPr/>
        </p:nvSpPr>
        <p:spPr>
          <a:xfrm>
            <a:off x="3126386" y="2013502"/>
            <a:ext cx="890084" cy="141902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igura a mano libera 72"/>
          <p:cNvSpPr/>
          <p:nvPr/>
        </p:nvSpPr>
        <p:spPr>
          <a:xfrm flipH="1">
            <a:off x="2236300" y="2021159"/>
            <a:ext cx="882790" cy="134245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Figura a mano libera 73"/>
          <p:cNvSpPr/>
          <p:nvPr/>
        </p:nvSpPr>
        <p:spPr>
          <a:xfrm>
            <a:off x="3282034" y="1990755"/>
            <a:ext cx="824422" cy="129348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igura a mano libera 74"/>
          <p:cNvSpPr/>
          <p:nvPr/>
        </p:nvSpPr>
        <p:spPr>
          <a:xfrm flipH="1">
            <a:off x="2090382" y="1988932"/>
            <a:ext cx="922918" cy="166472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4031774" y="1693499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thin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film</a:t>
            </a:r>
          </a:p>
        </p:txBody>
      </p:sp>
    </p:spTree>
    <p:extLst>
      <p:ext uri="{BB962C8B-B14F-4D97-AF65-F5344CB8AC3E}">
        <p14:creationId xmlns:p14="http://schemas.microsoft.com/office/powerpoint/2010/main" val="18568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Thick</a:t>
            </a:r>
            <a:r>
              <a:rPr lang="it-IT" dirty="0">
                <a:solidFill>
                  <a:srgbClr val="002060"/>
                </a:solidFill>
                <a:latin typeface="Oswald" panose="02000503000000000000" pitchFamily="2" charset="0"/>
              </a:rPr>
              <a:t> film </a:t>
            </a:r>
            <a:r>
              <a:rPr lang="it-IT" dirty="0" err="1">
                <a:solidFill>
                  <a:srgbClr val="002060"/>
                </a:solidFill>
                <a:latin typeface="Oswald" panose="02000503000000000000" pitchFamily="2" charset="0"/>
              </a:rPr>
              <a:t>motivation</a:t>
            </a:r>
            <a:endParaRPr lang="it-IT" dirty="0">
              <a:solidFill>
                <a:srgbClr val="002060"/>
              </a:solidFill>
              <a:latin typeface="Oswald" panose="02000503000000000000" pitchFamily="2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7CF1D8-012F-4C4A-942F-460B411F49CB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838200" y="4011400"/>
            <a:ext cx="1046456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Q-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slope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is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related to local enhancement of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thermal boundary resistance at the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/Cu interface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due to poor thermal contact between film and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substrate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Theoretical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model from Vaglio and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Palmieri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V. Palmieri and R.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Vaglio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Supercond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. Sci. Technol.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, vol. 29, no. 1, p. 015004, Jan.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2016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sp>
        <p:nvSpPr>
          <p:cNvPr id="9" name="Freccia a destra 8"/>
          <p:cNvSpPr/>
          <p:nvPr/>
        </p:nvSpPr>
        <p:spPr>
          <a:xfrm>
            <a:off x="5720751" y="1929878"/>
            <a:ext cx="750498" cy="877264"/>
          </a:xfrm>
          <a:prstGeom prst="rightArrow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851635" y="1960609"/>
            <a:ext cx="4523201" cy="1775103"/>
            <a:chOff x="6813138" y="1662453"/>
            <a:chExt cx="4523201" cy="1775103"/>
          </a:xfrm>
        </p:grpSpPr>
        <p:sp>
          <p:nvSpPr>
            <p:cNvPr id="32" name="Rettangolo 31"/>
            <p:cNvSpPr/>
            <p:nvPr/>
          </p:nvSpPr>
          <p:spPr>
            <a:xfrm>
              <a:off x="6813138" y="1829345"/>
              <a:ext cx="4466727" cy="1574319"/>
            </a:xfrm>
            <a:prstGeom prst="rect">
              <a:avLst/>
            </a:prstGeom>
            <a:solidFill>
              <a:srgbClr val="E19E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Ovale 33"/>
            <p:cNvSpPr/>
            <p:nvPr/>
          </p:nvSpPr>
          <p:spPr>
            <a:xfrm>
              <a:off x="8279141" y="1662453"/>
              <a:ext cx="1500362" cy="30127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6813138" y="1690776"/>
              <a:ext cx="4466727" cy="16185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9779503" y="3037446"/>
              <a:ext cx="15568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Copper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 </a:t>
              </a: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cavity</a:t>
              </a:r>
              <a:endPara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54" name="Gruppo 53"/>
          <p:cNvGrpSpPr/>
          <p:nvPr/>
        </p:nvGrpSpPr>
        <p:grpSpPr>
          <a:xfrm>
            <a:off x="6860906" y="372222"/>
            <a:ext cx="4523201" cy="3336025"/>
            <a:chOff x="6813138" y="287979"/>
            <a:chExt cx="4523201" cy="3149577"/>
          </a:xfrm>
        </p:grpSpPr>
        <p:sp>
          <p:nvSpPr>
            <p:cNvPr id="55" name="Rettangolo 54"/>
            <p:cNvSpPr/>
            <p:nvPr/>
          </p:nvSpPr>
          <p:spPr>
            <a:xfrm>
              <a:off x="6813138" y="1900493"/>
              <a:ext cx="4466727" cy="1503172"/>
            </a:xfrm>
            <a:prstGeom prst="rect">
              <a:avLst/>
            </a:prstGeom>
            <a:solidFill>
              <a:srgbClr val="E19E1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e 55"/>
            <p:cNvSpPr/>
            <p:nvPr/>
          </p:nvSpPr>
          <p:spPr>
            <a:xfrm>
              <a:off x="8375637" y="1662454"/>
              <a:ext cx="1414245" cy="33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ttangolo 56"/>
            <p:cNvSpPr/>
            <p:nvPr/>
          </p:nvSpPr>
          <p:spPr>
            <a:xfrm>
              <a:off x="6813138" y="287979"/>
              <a:ext cx="4466727" cy="16125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9779503" y="3037446"/>
              <a:ext cx="15568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Copper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 </a:t>
              </a: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swald" panose="02000503000000000000" pitchFamily="2" charset="0"/>
                  <a:ea typeface="+mn-ea"/>
                  <a:cs typeface="+mn-cs"/>
                </a:rPr>
                <a:t>cavity</a:t>
              </a:r>
              <a:endPara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endParaRPr>
            </a:p>
          </p:txBody>
        </p:sp>
      </p:grpSp>
      <p:sp>
        <p:nvSpPr>
          <p:cNvPr id="67" name="Figura a mano libera 66"/>
          <p:cNvSpPr/>
          <p:nvPr/>
        </p:nvSpPr>
        <p:spPr>
          <a:xfrm>
            <a:off x="9173544" y="372224"/>
            <a:ext cx="749030" cy="1731523"/>
          </a:xfrm>
          <a:custGeom>
            <a:avLst/>
            <a:gdLst>
              <a:gd name="connsiteX0" fmla="*/ 0 w 749030"/>
              <a:gd name="connsiteY0" fmla="*/ 0 h 1731523"/>
              <a:gd name="connsiteX1" fmla="*/ 68093 w 749030"/>
              <a:gd name="connsiteY1" fmla="*/ 466927 h 1731523"/>
              <a:gd name="connsiteX2" fmla="*/ 321013 w 749030"/>
              <a:gd name="connsiteY2" fmla="*/ 836578 h 1731523"/>
              <a:gd name="connsiteX3" fmla="*/ 671208 w 749030"/>
              <a:gd name="connsiteY3" fmla="*/ 1322961 h 1731523"/>
              <a:gd name="connsiteX4" fmla="*/ 749030 w 749030"/>
              <a:gd name="connsiteY4" fmla="*/ 1731523 h 173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030" h="1731523">
                <a:moveTo>
                  <a:pt x="0" y="0"/>
                </a:moveTo>
                <a:cubicBezTo>
                  <a:pt x="7295" y="163748"/>
                  <a:pt x="14591" y="327497"/>
                  <a:pt x="68093" y="466927"/>
                </a:cubicBezTo>
                <a:cubicBezTo>
                  <a:pt x="121595" y="606357"/>
                  <a:pt x="220494" y="693906"/>
                  <a:pt x="321013" y="836578"/>
                </a:cubicBezTo>
                <a:cubicBezTo>
                  <a:pt x="421532" y="979250"/>
                  <a:pt x="599872" y="1173804"/>
                  <a:pt x="671208" y="1322961"/>
                </a:cubicBezTo>
                <a:cubicBezTo>
                  <a:pt x="742544" y="1472119"/>
                  <a:pt x="745787" y="1601821"/>
                  <a:pt x="749030" y="173152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Figura a mano libera 67"/>
          <p:cNvSpPr/>
          <p:nvPr/>
        </p:nvSpPr>
        <p:spPr>
          <a:xfrm flipH="1">
            <a:off x="8388638" y="350331"/>
            <a:ext cx="784906" cy="1731523"/>
          </a:xfrm>
          <a:custGeom>
            <a:avLst/>
            <a:gdLst>
              <a:gd name="connsiteX0" fmla="*/ 0 w 749030"/>
              <a:gd name="connsiteY0" fmla="*/ 0 h 1731523"/>
              <a:gd name="connsiteX1" fmla="*/ 68093 w 749030"/>
              <a:gd name="connsiteY1" fmla="*/ 466927 h 1731523"/>
              <a:gd name="connsiteX2" fmla="*/ 321013 w 749030"/>
              <a:gd name="connsiteY2" fmla="*/ 836578 h 1731523"/>
              <a:gd name="connsiteX3" fmla="*/ 671208 w 749030"/>
              <a:gd name="connsiteY3" fmla="*/ 1322961 h 1731523"/>
              <a:gd name="connsiteX4" fmla="*/ 749030 w 749030"/>
              <a:gd name="connsiteY4" fmla="*/ 1731523 h 173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030" h="1731523">
                <a:moveTo>
                  <a:pt x="0" y="0"/>
                </a:moveTo>
                <a:cubicBezTo>
                  <a:pt x="7295" y="163748"/>
                  <a:pt x="14591" y="327497"/>
                  <a:pt x="68093" y="466927"/>
                </a:cubicBezTo>
                <a:cubicBezTo>
                  <a:pt x="121595" y="606357"/>
                  <a:pt x="220494" y="693906"/>
                  <a:pt x="321013" y="836578"/>
                </a:cubicBezTo>
                <a:cubicBezTo>
                  <a:pt x="421532" y="979250"/>
                  <a:pt x="599872" y="1173804"/>
                  <a:pt x="671208" y="1322961"/>
                </a:cubicBezTo>
                <a:cubicBezTo>
                  <a:pt x="742544" y="1472119"/>
                  <a:pt x="745787" y="1601821"/>
                  <a:pt x="749030" y="173152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Figura a mano libera 68"/>
          <p:cNvSpPr/>
          <p:nvPr/>
        </p:nvSpPr>
        <p:spPr>
          <a:xfrm>
            <a:off x="9297859" y="372223"/>
            <a:ext cx="703426" cy="1731523"/>
          </a:xfrm>
          <a:custGeom>
            <a:avLst/>
            <a:gdLst>
              <a:gd name="connsiteX0" fmla="*/ 0 w 749030"/>
              <a:gd name="connsiteY0" fmla="*/ 0 h 1731523"/>
              <a:gd name="connsiteX1" fmla="*/ 68093 w 749030"/>
              <a:gd name="connsiteY1" fmla="*/ 466927 h 1731523"/>
              <a:gd name="connsiteX2" fmla="*/ 321013 w 749030"/>
              <a:gd name="connsiteY2" fmla="*/ 836578 h 1731523"/>
              <a:gd name="connsiteX3" fmla="*/ 671208 w 749030"/>
              <a:gd name="connsiteY3" fmla="*/ 1322961 h 1731523"/>
              <a:gd name="connsiteX4" fmla="*/ 749030 w 749030"/>
              <a:gd name="connsiteY4" fmla="*/ 1731523 h 173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030" h="1731523">
                <a:moveTo>
                  <a:pt x="0" y="0"/>
                </a:moveTo>
                <a:cubicBezTo>
                  <a:pt x="7295" y="163748"/>
                  <a:pt x="14591" y="327497"/>
                  <a:pt x="68093" y="466927"/>
                </a:cubicBezTo>
                <a:cubicBezTo>
                  <a:pt x="121595" y="606357"/>
                  <a:pt x="220494" y="693906"/>
                  <a:pt x="321013" y="836578"/>
                </a:cubicBezTo>
                <a:cubicBezTo>
                  <a:pt x="421532" y="979250"/>
                  <a:pt x="599872" y="1173804"/>
                  <a:pt x="671208" y="1322961"/>
                </a:cubicBezTo>
                <a:cubicBezTo>
                  <a:pt x="742544" y="1472119"/>
                  <a:pt x="745787" y="1601821"/>
                  <a:pt x="749030" y="173152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Figura a mano libera 69"/>
          <p:cNvSpPr/>
          <p:nvPr/>
        </p:nvSpPr>
        <p:spPr>
          <a:xfrm flipH="1">
            <a:off x="8321181" y="358434"/>
            <a:ext cx="728049" cy="1731523"/>
          </a:xfrm>
          <a:custGeom>
            <a:avLst/>
            <a:gdLst>
              <a:gd name="connsiteX0" fmla="*/ 0 w 749030"/>
              <a:gd name="connsiteY0" fmla="*/ 0 h 1731523"/>
              <a:gd name="connsiteX1" fmla="*/ 68093 w 749030"/>
              <a:gd name="connsiteY1" fmla="*/ 466927 h 1731523"/>
              <a:gd name="connsiteX2" fmla="*/ 321013 w 749030"/>
              <a:gd name="connsiteY2" fmla="*/ 836578 h 1731523"/>
              <a:gd name="connsiteX3" fmla="*/ 671208 w 749030"/>
              <a:gd name="connsiteY3" fmla="*/ 1322961 h 1731523"/>
              <a:gd name="connsiteX4" fmla="*/ 749030 w 749030"/>
              <a:gd name="connsiteY4" fmla="*/ 1731523 h 173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030" h="1731523">
                <a:moveTo>
                  <a:pt x="0" y="0"/>
                </a:moveTo>
                <a:cubicBezTo>
                  <a:pt x="7295" y="163748"/>
                  <a:pt x="14591" y="327497"/>
                  <a:pt x="68093" y="466927"/>
                </a:cubicBezTo>
                <a:cubicBezTo>
                  <a:pt x="121595" y="606357"/>
                  <a:pt x="220494" y="693906"/>
                  <a:pt x="321013" y="836578"/>
                </a:cubicBezTo>
                <a:cubicBezTo>
                  <a:pt x="421532" y="979250"/>
                  <a:pt x="599872" y="1173804"/>
                  <a:pt x="671208" y="1322961"/>
                </a:cubicBezTo>
                <a:cubicBezTo>
                  <a:pt x="742544" y="1472119"/>
                  <a:pt x="745787" y="1601821"/>
                  <a:pt x="749030" y="1731523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Figura a mano libera 71"/>
          <p:cNvSpPr/>
          <p:nvPr/>
        </p:nvSpPr>
        <p:spPr>
          <a:xfrm>
            <a:off x="3126386" y="2013502"/>
            <a:ext cx="890084" cy="141902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igura a mano libera 72"/>
          <p:cNvSpPr/>
          <p:nvPr/>
        </p:nvSpPr>
        <p:spPr>
          <a:xfrm flipH="1">
            <a:off x="2236300" y="2021159"/>
            <a:ext cx="882790" cy="134245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Figura a mano libera 73"/>
          <p:cNvSpPr/>
          <p:nvPr/>
        </p:nvSpPr>
        <p:spPr>
          <a:xfrm>
            <a:off x="3282034" y="1990755"/>
            <a:ext cx="824422" cy="129348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igura a mano libera 74"/>
          <p:cNvSpPr/>
          <p:nvPr/>
        </p:nvSpPr>
        <p:spPr>
          <a:xfrm flipH="1">
            <a:off x="2090382" y="1988932"/>
            <a:ext cx="922918" cy="166472"/>
          </a:xfrm>
          <a:custGeom>
            <a:avLst/>
            <a:gdLst>
              <a:gd name="connsiteX0" fmla="*/ 0 w 2772383"/>
              <a:gd name="connsiteY0" fmla="*/ 0 h 739302"/>
              <a:gd name="connsiteX1" fmla="*/ 58366 w 2772383"/>
              <a:gd name="connsiteY1" fmla="*/ 97277 h 739302"/>
              <a:gd name="connsiteX2" fmla="*/ 233464 w 2772383"/>
              <a:gd name="connsiteY2" fmla="*/ 243191 h 739302"/>
              <a:gd name="connsiteX3" fmla="*/ 583659 w 2772383"/>
              <a:gd name="connsiteY3" fmla="*/ 379379 h 739302"/>
              <a:gd name="connsiteX4" fmla="*/ 2198451 w 2772383"/>
              <a:gd name="connsiteY4" fmla="*/ 389106 h 739302"/>
              <a:gd name="connsiteX5" fmla="*/ 2772383 w 2772383"/>
              <a:gd name="connsiteY5" fmla="*/ 739302 h 73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2383" h="739302">
                <a:moveTo>
                  <a:pt x="0" y="0"/>
                </a:moveTo>
                <a:cubicBezTo>
                  <a:pt x="9727" y="28372"/>
                  <a:pt x="19455" y="56745"/>
                  <a:pt x="58366" y="97277"/>
                </a:cubicBezTo>
                <a:cubicBezTo>
                  <a:pt x="97277" y="137809"/>
                  <a:pt x="145915" y="196174"/>
                  <a:pt x="233464" y="243191"/>
                </a:cubicBezTo>
                <a:cubicBezTo>
                  <a:pt x="321013" y="290208"/>
                  <a:pt x="256161" y="355060"/>
                  <a:pt x="583659" y="379379"/>
                </a:cubicBezTo>
                <a:cubicBezTo>
                  <a:pt x="911157" y="403698"/>
                  <a:pt x="1833664" y="329119"/>
                  <a:pt x="2198451" y="389106"/>
                </a:cubicBezTo>
                <a:cubicBezTo>
                  <a:pt x="2563238" y="449093"/>
                  <a:pt x="2667810" y="594197"/>
                  <a:pt x="2772383" y="739302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4031774" y="1693499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thin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film</a:t>
            </a:r>
          </a:p>
        </p:txBody>
      </p:sp>
      <p:sp>
        <p:nvSpPr>
          <p:cNvPr id="76" name="CasellaDiTesto 75"/>
          <p:cNvSpPr txBox="1"/>
          <p:nvPr/>
        </p:nvSpPr>
        <p:spPr>
          <a:xfrm>
            <a:off x="9889938" y="393394"/>
            <a:ext cx="1463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thick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film</a:t>
            </a:r>
          </a:p>
        </p:txBody>
      </p:sp>
    </p:spTree>
    <p:extLst>
      <p:ext uri="{BB962C8B-B14F-4D97-AF65-F5344CB8AC3E}">
        <p14:creationId xmlns:p14="http://schemas.microsoft.com/office/powerpoint/2010/main" val="204540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199" y="355600"/>
            <a:ext cx="10515600" cy="1325563"/>
          </a:xfrm>
        </p:spPr>
        <p:txBody>
          <a:bodyPr/>
          <a:lstStyle/>
          <a:p>
            <a:r>
              <a:rPr lang="it-IT" b="1" dirty="0" err="1" smtClean="0">
                <a:solidFill>
                  <a:srgbClr val="002060"/>
                </a:solidFill>
              </a:rPr>
              <a:t>Thick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films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increase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grain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dimensions</a:t>
            </a:r>
            <a:r>
              <a:rPr lang="it-IT" b="1" dirty="0" smtClean="0">
                <a:solidFill>
                  <a:srgbClr val="002060"/>
                </a:solidFill>
              </a:rPr>
              <a:t> and RRR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7CF1D8-012F-4C4A-942F-460B411F49CB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pic>
        <p:nvPicPr>
          <p:cNvPr id="5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3" y="1544039"/>
            <a:ext cx="9239693" cy="305985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277084" y="4603898"/>
            <a:ext cx="3591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EBSD 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Micrograph</a:t>
            </a: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of 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cavity</a:t>
            </a: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#4,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c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ourtesy</a:t>
            </a: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of 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Reza</a:t>
            </a: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Valizadeh</a:t>
            </a: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 (STFC)</a:t>
            </a:r>
            <a:endParaRPr kumimoji="0" lang="it-IT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1509823" y="4702605"/>
            <a:ext cx="7014045" cy="148855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sz="3600" dirty="0" err="1" smtClean="0"/>
              <a:t>Grain</a:t>
            </a:r>
            <a:r>
              <a:rPr lang="it-IT" sz="3600" dirty="0" smtClean="0"/>
              <a:t> </a:t>
            </a:r>
            <a:r>
              <a:rPr lang="it-IT" sz="3600" dirty="0" err="1" smtClean="0"/>
              <a:t>dimension</a:t>
            </a:r>
            <a:r>
              <a:rPr lang="it-IT" sz="3600" dirty="0" smtClean="0"/>
              <a:t> </a:t>
            </a:r>
            <a:r>
              <a:rPr lang="it-IT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it-IT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l-GR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it-IT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</a:p>
          <a:p>
            <a:pPr marL="0" indent="0">
              <a:lnSpc>
                <a:spcPct val="100000"/>
              </a:lnSpc>
              <a:buNone/>
            </a:pPr>
            <a:endParaRPr lang="it-IT" sz="100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it-IT" sz="3600" dirty="0" smtClean="0"/>
              <a:t>RRR &gt; 60</a:t>
            </a:r>
            <a:endParaRPr lang="it-IT" sz="3600" dirty="0"/>
          </a:p>
        </p:txBody>
      </p:sp>
      <p:sp>
        <p:nvSpPr>
          <p:cNvPr id="3" name="Rettangolo 2"/>
          <p:cNvSpPr/>
          <p:nvPr/>
        </p:nvSpPr>
        <p:spPr>
          <a:xfrm rot="16200000">
            <a:off x="10605947" y="2479849"/>
            <a:ext cx="1109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</a:t>
            </a: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μ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10889676" y="1544039"/>
            <a:ext cx="23751" cy="242231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1015895" y="4053087"/>
            <a:ext cx="823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Cu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015895" y="2607565"/>
            <a:ext cx="8233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swald" panose="02000503000000000000" pitchFamily="2" charset="0"/>
                <a:ea typeface="+mn-ea"/>
                <a:cs typeface="+mn-cs"/>
              </a:rPr>
              <a:t>Nb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swald" panose="02000503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145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High Temperature </a:t>
            </a:r>
            <a:r>
              <a:rPr lang="it-IT" dirty="0" err="1" smtClean="0"/>
              <a:t>Deposition</a:t>
            </a:r>
            <a:r>
              <a:rPr lang="it-IT" dirty="0" smtClean="0"/>
              <a:t> </a:t>
            </a:r>
            <a:r>
              <a:rPr lang="it-IT" dirty="0" err="1" smtClean="0"/>
              <a:t>Motivation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5" name="Segnaposto contenuto 4" descr="Temper Substrato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8" y="1600325"/>
            <a:ext cx="5246239" cy="38701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5433237" y="1600325"/>
            <a:ext cx="6571765" cy="47008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swald" panose="02000503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t-IT" sz="3600" dirty="0" err="1" smtClean="0"/>
              <a:t>Thorton</a:t>
            </a:r>
            <a:r>
              <a:rPr lang="it-IT" sz="3600" dirty="0" smtClean="0"/>
              <a:t> SZ </a:t>
            </a:r>
            <a:r>
              <a:rPr lang="it-IT" sz="3600" dirty="0" err="1"/>
              <a:t>D</a:t>
            </a:r>
            <a:r>
              <a:rPr lang="it-IT" sz="3600" dirty="0" err="1" smtClean="0"/>
              <a:t>iagram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en-US" sz="1600" dirty="0" smtClean="0"/>
              <a:t>J.A</a:t>
            </a:r>
            <a:r>
              <a:rPr lang="en-US" sz="1600" dirty="0"/>
              <a:t>. </a:t>
            </a:r>
            <a:r>
              <a:rPr lang="en-US" sz="1600" dirty="0" smtClean="0"/>
              <a:t>Thornton and D.W. Hoffman, </a:t>
            </a:r>
            <a:r>
              <a:rPr lang="en-US" sz="1600" dirty="0"/>
              <a:t>Thin Solid Films, vol. 171, no. 1, pp. 5–31, </a:t>
            </a:r>
            <a:r>
              <a:rPr lang="en-US" sz="1600" dirty="0" smtClean="0"/>
              <a:t>1989</a:t>
            </a:r>
          </a:p>
          <a:p>
            <a:pPr>
              <a:lnSpc>
                <a:spcPct val="100000"/>
              </a:lnSpc>
            </a:pPr>
            <a:endParaRPr lang="it-IT" sz="1200" dirty="0" smtClean="0"/>
          </a:p>
          <a:p>
            <a:pPr>
              <a:lnSpc>
                <a:spcPct val="100000"/>
              </a:lnSpc>
            </a:pPr>
            <a:r>
              <a:rPr lang="it-IT" sz="3600" dirty="0" smtClean="0"/>
              <a:t>CERN </a:t>
            </a:r>
            <a:r>
              <a:rPr lang="it-IT" sz="3600" b="1" dirty="0" smtClean="0"/>
              <a:t>(550 °C)</a:t>
            </a:r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sz="1600" dirty="0" smtClean="0"/>
              <a:t>C. Benvenuti et al., </a:t>
            </a:r>
            <a:r>
              <a:rPr lang="it-IT" sz="1600" i="1" dirty="0" err="1" smtClean="0"/>
              <a:t>Physica</a:t>
            </a:r>
            <a:r>
              <a:rPr lang="it-IT" sz="1600" i="1" dirty="0" smtClean="0"/>
              <a:t> B 197 (1994) 72-83</a:t>
            </a:r>
          </a:p>
          <a:p>
            <a:pPr>
              <a:lnSpc>
                <a:spcPct val="100000"/>
              </a:lnSpc>
            </a:pPr>
            <a:endParaRPr lang="it-IT" sz="1200" dirty="0" smtClean="0"/>
          </a:p>
          <a:p>
            <a:pPr>
              <a:lnSpc>
                <a:spcPct val="100000"/>
              </a:lnSpc>
            </a:pPr>
            <a:r>
              <a:rPr lang="it-IT" sz="3600" dirty="0" smtClean="0"/>
              <a:t>LNL Alpi </a:t>
            </a:r>
            <a:r>
              <a:rPr lang="it-IT" sz="3600" dirty="0" err="1" smtClean="0"/>
              <a:t>Linac</a:t>
            </a:r>
            <a:r>
              <a:rPr lang="it-IT" sz="3600" dirty="0" smtClean="0"/>
              <a:t>  </a:t>
            </a:r>
            <a:r>
              <a:rPr lang="it-IT" sz="3600" b="1" dirty="0" smtClean="0"/>
              <a:t>(300-500 °C)</a:t>
            </a:r>
            <a:br>
              <a:rPr lang="it-IT" sz="3600" b="1" dirty="0" smtClean="0"/>
            </a:br>
            <a:r>
              <a:rPr lang="it-IT" sz="1600" dirty="0" err="1" smtClean="0"/>
              <a:t>Stark</a:t>
            </a:r>
            <a:r>
              <a:rPr lang="it-IT" sz="1600" dirty="0" smtClean="0"/>
              <a:t> et al., </a:t>
            </a:r>
            <a:r>
              <a:rPr lang="it-IT" sz="1600" dirty="0" err="1" smtClean="0"/>
              <a:t>Proceedings</a:t>
            </a:r>
            <a:r>
              <a:rPr lang="it-IT" sz="1600" dirty="0" smtClean="0"/>
              <a:t> of SRF1997</a:t>
            </a:r>
          </a:p>
          <a:p>
            <a:pPr>
              <a:lnSpc>
                <a:spcPct val="100000"/>
              </a:lnSpc>
            </a:pPr>
            <a:endParaRPr lang="it-IT" sz="1200" b="1" dirty="0"/>
          </a:p>
          <a:p>
            <a:pPr>
              <a:lnSpc>
                <a:spcPct val="100000"/>
              </a:lnSpc>
            </a:pPr>
            <a:r>
              <a:rPr lang="it-IT" sz="3600" dirty="0" err="1" smtClean="0"/>
              <a:t>Hie</a:t>
            </a:r>
            <a:r>
              <a:rPr lang="it-IT" sz="3600" dirty="0" smtClean="0"/>
              <a:t>-Isolde </a:t>
            </a:r>
            <a:r>
              <a:rPr lang="it-IT" sz="3600" b="1" dirty="0" smtClean="0"/>
              <a:t>(650 °C)</a:t>
            </a:r>
            <a:br>
              <a:rPr lang="it-IT" sz="3600" b="1" dirty="0" smtClean="0"/>
            </a:br>
            <a:r>
              <a:rPr lang="it-IT" sz="1600" dirty="0" err="1" smtClean="0"/>
              <a:t>Sublet</a:t>
            </a:r>
            <a:r>
              <a:rPr lang="it-IT" sz="1600" dirty="0" smtClean="0"/>
              <a:t> </a:t>
            </a:r>
            <a:r>
              <a:rPr lang="it-IT" sz="1600" dirty="0"/>
              <a:t>et al., </a:t>
            </a:r>
            <a:r>
              <a:rPr lang="it-IT" sz="1600" dirty="0" err="1"/>
              <a:t>Proceedings</a:t>
            </a:r>
            <a:r>
              <a:rPr lang="it-IT" sz="1600" dirty="0"/>
              <a:t> of </a:t>
            </a:r>
            <a:r>
              <a:rPr lang="it-IT" sz="1600" dirty="0" smtClean="0"/>
              <a:t>SRF2013</a:t>
            </a:r>
          </a:p>
          <a:p>
            <a:pPr>
              <a:lnSpc>
                <a:spcPct val="200000"/>
              </a:lnSpc>
            </a:pP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38867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8413750" cy="1325563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6 GHz </a:t>
            </a:r>
            <a:r>
              <a:rPr lang="it-IT" dirty="0" err="1" smtClean="0">
                <a:solidFill>
                  <a:srgbClr val="002060"/>
                </a:solidFill>
              </a:rPr>
              <a:t>cavity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coating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protocol</a:t>
            </a:r>
            <a:r>
              <a:rPr lang="it-IT" dirty="0">
                <a:solidFill>
                  <a:srgbClr val="002060"/>
                </a:solidFill>
              </a:rPr>
              <a:t/>
            </a:r>
            <a:br>
              <a:rPr lang="it-IT" dirty="0">
                <a:solidFill>
                  <a:srgbClr val="002060"/>
                </a:solidFill>
              </a:rPr>
            </a:br>
            <a:r>
              <a:rPr lang="it-IT" dirty="0" smtClean="0">
                <a:solidFill>
                  <a:srgbClr val="002060"/>
                </a:solidFill>
              </a:rPr>
              <a:t>(2 weeks per </a:t>
            </a:r>
            <a:r>
              <a:rPr lang="it-IT" dirty="0" err="1" smtClean="0">
                <a:solidFill>
                  <a:srgbClr val="002060"/>
                </a:solidFill>
              </a:rPr>
              <a:t>cavity</a:t>
            </a:r>
            <a:r>
              <a:rPr lang="it-IT" dirty="0" smtClean="0">
                <a:solidFill>
                  <a:srgbClr val="002060"/>
                </a:solidFill>
              </a:rPr>
              <a:t>)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9</a:t>
            </a:fld>
            <a:endParaRPr lang="it-IT"/>
          </a:p>
        </p:txBody>
      </p:sp>
      <p:sp>
        <p:nvSpPr>
          <p:cNvPr id="5" name="CasellaDiTesto 4"/>
          <p:cNvSpPr txBox="1">
            <a:spLocks/>
          </p:cNvSpPr>
          <p:nvPr/>
        </p:nvSpPr>
        <p:spPr>
          <a:xfrm>
            <a:off x="2095500" y="1993767"/>
            <a:ext cx="2419350" cy="590547"/>
          </a:xfrm>
          <a:prstGeom prst="rect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Oswald" panose="02000503000000000000" pitchFamily="2" charset="0"/>
              </a:rPr>
              <a:t>Spinning</a:t>
            </a:r>
            <a:endParaRPr lang="it-IT" b="1" dirty="0">
              <a:solidFill>
                <a:schemeClr val="bg1"/>
              </a:solidFill>
              <a:latin typeface="Oswald" panose="02000503000000000000" pitchFamily="2" charset="0"/>
            </a:endParaRPr>
          </a:p>
        </p:txBody>
      </p:sp>
      <p:sp>
        <p:nvSpPr>
          <p:cNvPr id="6" name="CasellaDiTesto 5"/>
          <p:cNvSpPr txBox="1">
            <a:spLocks/>
          </p:cNvSpPr>
          <p:nvPr/>
        </p:nvSpPr>
        <p:spPr>
          <a:xfrm>
            <a:off x="2095500" y="4202382"/>
            <a:ext cx="2419350" cy="590547"/>
          </a:xfrm>
          <a:prstGeom prst="rect">
            <a:avLst/>
          </a:prstGeom>
          <a:solidFill>
            <a:srgbClr val="FF9933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Degreasing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7" name="CasellaDiTesto 6"/>
          <p:cNvSpPr txBox="1">
            <a:spLocks/>
          </p:cNvSpPr>
          <p:nvPr/>
        </p:nvSpPr>
        <p:spPr>
          <a:xfrm>
            <a:off x="2095500" y="3099605"/>
            <a:ext cx="2419350" cy="590547"/>
          </a:xfrm>
          <a:prstGeom prst="rect">
            <a:avLst/>
          </a:prstGeom>
          <a:solidFill>
            <a:srgbClr val="FF660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  <a:latin typeface="Oswald" panose="02000503000000000000" pitchFamily="2" charset="0"/>
              </a:rPr>
              <a:t>Mechanical</a:t>
            </a:r>
            <a:r>
              <a:rPr lang="it-IT" dirty="0">
                <a:solidFill>
                  <a:schemeClr val="bg1"/>
                </a:solidFill>
                <a:latin typeface="Oswald" panose="02000503000000000000" pitchFamily="2" charset="0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Oswald" panose="02000503000000000000" pitchFamily="2" charset="0"/>
              </a:rPr>
              <a:t>Grinding</a:t>
            </a:r>
            <a:endParaRPr lang="it-IT" dirty="0">
              <a:solidFill>
                <a:schemeClr val="bg1"/>
              </a:solidFill>
              <a:latin typeface="Oswald" panose="02000503000000000000" pitchFamily="2" charset="0"/>
            </a:endParaRPr>
          </a:p>
        </p:txBody>
      </p:sp>
      <p:sp>
        <p:nvSpPr>
          <p:cNvPr id="9" name="CasellaDiTesto 8"/>
          <p:cNvSpPr txBox="1">
            <a:spLocks/>
          </p:cNvSpPr>
          <p:nvPr/>
        </p:nvSpPr>
        <p:spPr>
          <a:xfrm>
            <a:off x="2095500" y="5320668"/>
            <a:ext cx="2419350" cy="590547"/>
          </a:xfrm>
          <a:prstGeom prst="rect">
            <a:avLst/>
          </a:prstGeom>
          <a:solidFill>
            <a:srgbClr val="FFC00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EP + SUBU</a:t>
            </a:r>
          </a:p>
        </p:txBody>
      </p:sp>
      <p:sp>
        <p:nvSpPr>
          <p:cNvPr id="10" name="CasellaDiTesto 9"/>
          <p:cNvSpPr txBox="1">
            <a:spLocks/>
          </p:cNvSpPr>
          <p:nvPr/>
        </p:nvSpPr>
        <p:spPr>
          <a:xfrm>
            <a:off x="4976812" y="5314956"/>
            <a:ext cx="2419350" cy="5905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HP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Rinsing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11" name="CasellaDiTesto 10"/>
          <p:cNvSpPr txBox="1">
            <a:spLocks/>
          </p:cNvSpPr>
          <p:nvPr/>
        </p:nvSpPr>
        <p:spPr>
          <a:xfrm>
            <a:off x="4976812" y="4205443"/>
            <a:ext cx="2419350" cy="590547"/>
          </a:xfrm>
          <a:prstGeom prst="rect">
            <a:avLst/>
          </a:prstGeom>
          <a:solidFill>
            <a:srgbClr val="92D05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Cleanroom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Vacuum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Assembling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12" name="CasellaDiTesto 11"/>
          <p:cNvSpPr txBox="1">
            <a:spLocks/>
          </p:cNvSpPr>
          <p:nvPr/>
        </p:nvSpPr>
        <p:spPr>
          <a:xfrm>
            <a:off x="4976812" y="3099605"/>
            <a:ext cx="2419350" cy="590547"/>
          </a:xfrm>
          <a:prstGeom prst="rect">
            <a:avLst/>
          </a:prstGeom>
          <a:solidFill>
            <a:srgbClr val="00CC0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48 h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Baking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 600 °C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14" name="CasellaDiTesto 13"/>
          <p:cNvSpPr txBox="1">
            <a:spLocks/>
          </p:cNvSpPr>
          <p:nvPr/>
        </p:nvSpPr>
        <p:spPr>
          <a:xfrm>
            <a:off x="4976812" y="2004653"/>
            <a:ext cx="2419350" cy="59054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Oswald" panose="02000503000000000000" pitchFamily="2" charset="0"/>
              </a:rPr>
              <a:t>7 h PVD </a:t>
            </a:r>
            <a:r>
              <a:rPr lang="it-IT" dirty="0" err="1">
                <a:solidFill>
                  <a:schemeClr val="bg1"/>
                </a:solidFill>
                <a:latin typeface="Oswald" panose="02000503000000000000" pitchFamily="2" charset="0"/>
              </a:rPr>
              <a:t>process</a:t>
            </a:r>
            <a:endParaRPr lang="it-IT" dirty="0">
              <a:solidFill>
                <a:schemeClr val="bg1"/>
              </a:solidFill>
              <a:latin typeface="Oswald" panose="02000503000000000000" pitchFamily="2" charset="0"/>
            </a:endParaRPr>
          </a:p>
        </p:txBody>
      </p:sp>
      <p:sp>
        <p:nvSpPr>
          <p:cNvPr id="15" name="CasellaDiTesto 14"/>
          <p:cNvSpPr txBox="1">
            <a:spLocks/>
          </p:cNvSpPr>
          <p:nvPr/>
        </p:nvSpPr>
        <p:spPr>
          <a:xfrm>
            <a:off x="7858124" y="1993766"/>
            <a:ext cx="2419350" cy="5905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HP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swald" panose="02000503000000000000" pitchFamily="2" charset="0"/>
              </a:rPr>
              <a:t>Rinsing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16" name="CasellaDiTesto 15"/>
          <p:cNvSpPr txBox="1">
            <a:spLocks/>
          </p:cNvSpPr>
          <p:nvPr/>
        </p:nvSpPr>
        <p:spPr>
          <a:xfrm>
            <a:off x="7858124" y="3100462"/>
            <a:ext cx="2419350" cy="590547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  <a:latin typeface="Oswald" panose="02000503000000000000" pitchFamily="2" charset="0"/>
              </a:rPr>
              <a:t>Cleanroom</a:t>
            </a:r>
            <a:r>
              <a:rPr lang="it-IT" dirty="0">
                <a:solidFill>
                  <a:schemeClr val="bg1"/>
                </a:solidFill>
                <a:latin typeface="Oswald" panose="02000503000000000000" pitchFamily="2" charset="0"/>
              </a:rPr>
              <a:t> RF Assembly</a:t>
            </a:r>
          </a:p>
        </p:txBody>
      </p:sp>
      <p:sp>
        <p:nvSpPr>
          <p:cNvPr id="17" name="CasellaDiTesto 16"/>
          <p:cNvSpPr txBox="1">
            <a:spLocks/>
          </p:cNvSpPr>
          <p:nvPr/>
        </p:nvSpPr>
        <p:spPr>
          <a:xfrm>
            <a:off x="7858124" y="4199293"/>
            <a:ext cx="2419350" cy="590547"/>
          </a:xfrm>
          <a:prstGeom prst="rect">
            <a:avLst/>
          </a:prstGeom>
          <a:solidFill>
            <a:srgbClr val="666699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Oswald" panose="02000503000000000000" pitchFamily="2" charset="0"/>
              </a:rPr>
              <a:t>4,2 K RF Test</a:t>
            </a:r>
          </a:p>
        </p:txBody>
      </p:sp>
      <p:sp>
        <p:nvSpPr>
          <p:cNvPr id="18" name="CasellaDiTesto 17"/>
          <p:cNvSpPr txBox="1">
            <a:spLocks/>
          </p:cNvSpPr>
          <p:nvPr/>
        </p:nvSpPr>
        <p:spPr>
          <a:xfrm>
            <a:off x="7858124" y="5314954"/>
            <a:ext cx="2419350" cy="590547"/>
          </a:xfrm>
          <a:prstGeom prst="rect">
            <a:avLst/>
          </a:prstGeom>
          <a:solidFill>
            <a:srgbClr val="7030A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Oswald" panose="02000503000000000000" pitchFamily="2" charset="0"/>
              </a:rPr>
              <a:t>1,8 K RF Test</a:t>
            </a:r>
          </a:p>
        </p:txBody>
      </p:sp>
      <p:sp>
        <p:nvSpPr>
          <p:cNvPr id="19" name="Freccia in giù 18"/>
          <p:cNvSpPr/>
          <p:nvPr/>
        </p:nvSpPr>
        <p:spPr>
          <a:xfrm>
            <a:off x="3143250" y="2678045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giù 19"/>
          <p:cNvSpPr/>
          <p:nvPr/>
        </p:nvSpPr>
        <p:spPr>
          <a:xfrm>
            <a:off x="3143250" y="3783883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in giù 20"/>
          <p:cNvSpPr/>
          <p:nvPr/>
        </p:nvSpPr>
        <p:spPr>
          <a:xfrm>
            <a:off x="3124796" y="4892884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giù 21"/>
          <p:cNvSpPr/>
          <p:nvPr/>
        </p:nvSpPr>
        <p:spPr>
          <a:xfrm>
            <a:off x="8851105" y="2673991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giù 22"/>
          <p:cNvSpPr/>
          <p:nvPr/>
        </p:nvSpPr>
        <p:spPr>
          <a:xfrm>
            <a:off x="8863570" y="3783882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giù 23"/>
          <p:cNvSpPr/>
          <p:nvPr/>
        </p:nvSpPr>
        <p:spPr>
          <a:xfrm>
            <a:off x="8851105" y="4892884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giù 24"/>
          <p:cNvSpPr/>
          <p:nvPr/>
        </p:nvSpPr>
        <p:spPr>
          <a:xfrm rot="10800000">
            <a:off x="6025858" y="2678044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giù 25"/>
          <p:cNvSpPr/>
          <p:nvPr/>
        </p:nvSpPr>
        <p:spPr>
          <a:xfrm rot="10800000">
            <a:off x="6024561" y="3786905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giù 26"/>
          <p:cNvSpPr/>
          <p:nvPr/>
        </p:nvSpPr>
        <p:spPr>
          <a:xfrm rot="10800000">
            <a:off x="6024562" y="4892884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giù 27"/>
          <p:cNvSpPr/>
          <p:nvPr/>
        </p:nvSpPr>
        <p:spPr>
          <a:xfrm rot="16200000">
            <a:off x="4583906" y="5446314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giù 29"/>
          <p:cNvSpPr/>
          <p:nvPr/>
        </p:nvSpPr>
        <p:spPr>
          <a:xfrm rot="16200000">
            <a:off x="7484269" y="2183607"/>
            <a:ext cx="323850" cy="327829"/>
          </a:xfrm>
          <a:prstGeom prst="downArrow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4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4906</TotalTime>
  <Words>691</Words>
  <Application>Microsoft Office PowerPoint</Application>
  <PresentationFormat>Widescreen</PresentationFormat>
  <Paragraphs>228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1" baseType="lpstr">
      <vt:lpstr>Arial</vt:lpstr>
      <vt:lpstr>Calibri</vt:lpstr>
      <vt:lpstr>Oswald</vt:lpstr>
      <vt:lpstr>Tema di Office</vt:lpstr>
      <vt:lpstr>Coating studies on 6 GHz seamless cavities</vt:lpstr>
      <vt:lpstr>Outline</vt:lpstr>
      <vt:lpstr>Q-slope problem</vt:lpstr>
      <vt:lpstr>LNL Approach</vt:lpstr>
      <vt:lpstr>Thick film motivation</vt:lpstr>
      <vt:lpstr>Thick film motivation</vt:lpstr>
      <vt:lpstr>Thick films increase grain dimensions and RRR</vt:lpstr>
      <vt:lpstr>High Temperature Deposition Motivation</vt:lpstr>
      <vt:lpstr>6 GHz cavity coating protocol (2 weeks per cavity)</vt:lpstr>
      <vt:lpstr>Deposition Set Up</vt:lpstr>
      <vt:lpstr>Process parameters</vt:lpstr>
      <vt:lpstr>Deposition parameters optimization</vt:lpstr>
      <vt:lpstr>Pressure</vt:lpstr>
      <vt:lpstr>Pressure</vt:lpstr>
      <vt:lpstr>Multilayer</vt:lpstr>
      <vt:lpstr>Pressure</vt:lpstr>
      <vt:lpstr>Multilayer</vt:lpstr>
      <vt:lpstr>Results interpretation</vt:lpstr>
      <vt:lpstr>Cavity surface after spinning</vt:lpstr>
      <vt:lpstr>After Mechanical Finishing (grinding)</vt:lpstr>
      <vt:lpstr>Presentazione standard di PowerPoint</vt:lpstr>
      <vt:lpstr>Thick films help on Q-slope problem?</vt:lpstr>
      <vt:lpstr>Q-slope remains in many cavities…</vt:lpstr>
      <vt:lpstr>…but not in all ones!</vt:lpstr>
      <vt:lpstr>Conclusions and future actions</vt:lpstr>
      <vt:lpstr>Enzo Palmieri</vt:lpstr>
      <vt:lpstr>8th International Workshop on  Thin Films and New Ideas for Pushing the Limits of RF Superconductivity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</dc:creator>
  <cp:lastModifiedBy>Cristian</cp:lastModifiedBy>
  <cp:revision>300</cp:revision>
  <dcterms:created xsi:type="dcterms:W3CDTF">2017-03-06T09:45:26Z</dcterms:created>
  <dcterms:modified xsi:type="dcterms:W3CDTF">2018-04-10T05:57:34Z</dcterms:modified>
</cp:coreProperties>
</file>