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sldIdLst>
    <p:sldId id="306" r:id="rId2"/>
    <p:sldId id="373" r:id="rId3"/>
    <p:sldId id="382" r:id="rId4"/>
    <p:sldId id="416" r:id="rId5"/>
    <p:sldId id="412" r:id="rId6"/>
    <p:sldId id="414" r:id="rId7"/>
    <p:sldId id="380" r:id="rId8"/>
    <p:sldId id="377" r:id="rId9"/>
    <p:sldId id="417" r:id="rId10"/>
    <p:sldId id="325" r:id="rId11"/>
    <p:sldId id="387" r:id="rId12"/>
    <p:sldId id="398" r:id="rId13"/>
    <p:sldId id="390" r:id="rId14"/>
    <p:sldId id="415" r:id="rId15"/>
    <p:sldId id="406" r:id="rId16"/>
    <p:sldId id="405" r:id="rId17"/>
    <p:sldId id="409" r:id="rId18"/>
    <p:sldId id="408" r:id="rId19"/>
    <p:sldId id="370" r:id="rId20"/>
    <p:sldId id="309" r:id="rId21"/>
    <p:sldId id="400" r:id="rId22"/>
    <p:sldId id="403" r:id="rId23"/>
    <p:sldId id="413" r:id="rId24"/>
    <p:sldId id="411" r:id="rId25"/>
    <p:sldId id="391" r:id="rId26"/>
    <p:sldId id="397" r:id="rId27"/>
    <p:sldId id="401" r:id="rId28"/>
    <p:sldId id="402" r:id="rId2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97" autoAdjust="0"/>
    <p:restoredTop sz="99866" autoAdjust="0"/>
  </p:normalViewPr>
  <p:slideViewPr>
    <p:cSldViewPr snapToGrid="0" snapToObjects="1">
      <p:cViewPr varScale="1">
        <p:scale>
          <a:sx n="92" d="100"/>
          <a:sy n="92" d="100"/>
        </p:scale>
        <p:origin x="642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170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48" d="100"/>
          <a:sy n="48" d="100"/>
        </p:scale>
        <p:origin x="266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3527-BB28-884B-A511-C22C3DCF5453}" type="datetimeFigureOut">
              <a:rPr lang="en-US" smtClean="0"/>
              <a:t>4/10/2018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F1341-3AFE-B447-A831-9671D6A700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540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9558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613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929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6175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3139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07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905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843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8576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6854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172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339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416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1471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6967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4153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229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696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647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06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314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14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653114-0D40-384A-9E11-76EB88F8D7B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81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</a:t>
            </a:r>
            <a:r>
              <a:rPr lang="en-US" baseline="0" dirty="0" smtClean="0"/>
              <a:t> </a:t>
            </a:r>
            <a:r>
              <a:rPr lang="en-US" dirty="0" smtClean="0"/>
              <a:t>Interior Page Design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6DBE8-8EF0-B64A-A8A7-F2D14BB1A374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033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9620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2206398"/>
            <a:ext cx="4258581" cy="319393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" y="4674247"/>
            <a:ext cx="1720202" cy="4177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137650" cy="900113"/>
          </a:xfrm>
        </p:spPr>
        <p:txBody>
          <a:bodyPr anchor="ctr" anchorCtr="0">
            <a:noAutofit/>
          </a:bodyPr>
          <a:lstStyle>
            <a:lvl1pPr algn="ctr">
              <a:defRPr sz="3600" b="1" cap="none" baseline="0">
                <a:latin typeface="+mj-lt"/>
              </a:defRPr>
            </a:lvl1pPr>
          </a:lstStyle>
          <a:p>
            <a:r>
              <a:rPr lang="en-US" dirty="0" smtClean="0"/>
              <a:t>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32387" y="1290594"/>
            <a:ext cx="5082577" cy="2100901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Subtitle Here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406" y="4844602"/>
            <a:ext cx="407283" cy="205149"/>
          </a:xfrm>
          <a:prstGeom prst="rect">
            <a:avLst/>
          </a:prstGeom>
        </p:spPr>
      </p:pic>
      <p:sp>
        <p:nvSpPr>
          <p:cNvPr id="32" name="Date Placeholder 31"/>
          <p:cNvSpPr>
            <a:spLocks noGrp="1"/>
          </p:cNvSpPr>
          <p:nvPr>
            <p:ph type="dt" sz="half" idx="12"/>
          </p:nvPr>
        </p:nvSpPr>
        <p:spPr>
          <a:xfrm>
            <a:off x="332387" y="4170377"/>
            <a:ext cx="2406093" cy="273844"/>
          </a:xfrm>
        </p:spPr>
        <p:txBody>
          <a:bodyPr/>
          <a:lstStyle>
            <a:lvl1pPr algn="l">
              <a:defRPr baseline="0">
                <a:solidFill>
                  <a:schemeClr val="tx1"/>
                </a:solidFill>
                <a:latin typeface="+mj-lt"/>
              </a:defRPr>
            </a:lvl1pPr>
          </a:lstStyle>
          <a:p>
            <a:fld id="{C1B74398-39EA-0749-9F74-6FE982C11DA9}" type="datetime2">
              <a:rPr lang="en-US" smtClean="0"/>
              <a:pPr/>
              <a:t>Tuesday, April 10, 2018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10" y="4837532"/>
            <a:ext cx="1629561" cy="205148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5608638" y="1294465"/>
            <a:ext cx="3529012" cy="2951560"/>
          </a:xfrm>
          <a:blipFill>
            <a:blip r:embed="rId7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32387" y="3845047"/>
            <a:ext cx="5082577" cy="31564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Author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6022"/>
          </a:xfrm>
        </p:spPr>
        <p:txBody>
          <a:bodyPr>
            <a:normAutofit/>
          </a:bodyPr>
          <a:lstStyle>
            <a:lvl1pPr marL="514350" indent="0" algn="ctr">
              <a:defRPr sz="3600" b="0" cap="none" baseline="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919" y="724541"/>
            <a:ext cx="8464378" cy="4036271"/>
          </a:xfrm>
        </p:spPr>
        <p:txBody>
          <a:bodyPr/>
          <a:lstStyle>
            <a:lvl1pPr>
              <a:defRPr sz="2200" baseline="0">
                <a:solidFill>
                  <a:schemeClr val="tx1"/>
                </a:solidFill>
                <a:latin typeface="+mj-lt"/>
              </a:defRPr>
            </a:lvl1pPr>
            <a:lvl2pPr marL="685800" indent="-228600">
              <a:buFont typeface="PingFangSC-Regular" charset="-122"/>
              <a:buChar char="－"/>
              <a:defRPr sz="2000" baseline="0">
                <a:solidFill>
                  <a:schemeClr val="tx1"/>
                </a:solidFill>
                <a:latin typeface="+mj-lt"/>
              </a:defRPr>
            </a:lvl2pPr>
            <a:lvl3pPr marL="1143000" indent="-228600">
              <a:buFont typeface="Arial" charset="0"/>
              <a:buChar char="•"/>
              <a:defRPr sz="1800" baseline="0">
                <a:solidFill>
                  <a:schemeClr val="tx1"/>
                </a:solidFill>
                <a:latin typeface="+mj-lt"/>
              </a:defRPr>
            </a:lvl3pPr>
            <a:lvl4pPr marL="1657350" indent="-285750">
              <a:buFont typeface="PingFangSC-Regular" charset="-122"/>
              <a:buChar char="－"/>
              <a:defRPr sz="1600" baseline="0">
                <a:solidFill>
                  <a:schemeClr val="tx1"/>
                </a:solidFill>
                <a:latin typeface="+mj-lt"/>
              </a:defRPr>
            </a:lvl4pPr>
            <a:lvl5pPr marL="2057400" indent="-228600">
              <a:buFont typeface="Arial" charset="0"/>
              <a:buChar char="•"/>
              <a:defRPr sz="1400" baseline="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8954" y="4888694"/>
            <a:ext cx="536158" cy="227523"/>
          </a:xfrm>
        </p:spPr>
        <p:txBody>
          <a:bodyPr/>
          <a:lstStyle>
            <a:lvl1pPr algn="ctr">
              <a:defRPr sz="100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950" y="4805851"/>
            <a:ext cx="1329050" cy="322794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-12357" y="551990"/>
            <a:ext cx="9156357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 txBox="1">
            <a:spLocks/>
          </p:cNvSpPr>
          <p:nvPr userDrawn="1"/>
        </p:nvSpPr>
        <p:spPr>
          <a:xfrm>
            <a:off x="-12358" y="4967249"/>
            <a:ext cx="9156357" cy="18403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0" algn="ctr"/>
            <a:r>
              <a:rPr lang="en-US" sz="1000" dirty="0" smtClean="0">
                <a:solidFill>
                  <a:schemeClr val="tx1"/>
                </a:solidFill>
              </a:rPr>
              <a:t>FCC Week 2018,</a:t>
            </a:r>
            <a:r>
              <a:rPr lang="en-US" sz="1000" baseline="0" dirty="0" smtClean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9-13 April 2018,</a:t>
            </a:r>
            <a:r>
              <a:rPr lang="en-US" sz="1000" baseline="0" dirty="0" smtClean="0">
                <a:solidFill>
                  <a:schemeClr val="tx1"/>
                </a:solidFill>
              </a:rPr>
              <a:t> Beurs van Berlage, Amsterdam, Netherlands</a:t>
            </a:r>
            <a:endParaRPr lang="en-US" sz="10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2206398"/>
            <a:ext cx="4258581" cy="31939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9620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406" y="4844602"/>
            <a:ext cx="407283" cy="2051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910" y="4837532"/>
            <a:ext cx="1629561" cy="2051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86" y="4674247"/>
            <a:ext cx="1720202" cy="417795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608638" y="1300892"/>
            <a:ext cx="3535362" cy="2945133"/>
          </a:xfrm>
          <a:blipFill>
            <a:blip r:embed="rId7"/>
            <a:stretch>
              <a:fillRect/>
            </a:stretch>
          </a:blipFill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318637" y="3913354"/>
            <a:ext cx="3005538" cy="277415"/>
          </a:xfrm>
        </p:spPr>
        <p:txBody>
          <a:bodyPr>
            <a:noAutofit/>
          </a:bodyPr>
          <a:lstStyle>
            <a:lvl1pPr marL="0" indent="0">
              <a:buNone/>
              <a:defRPr sz="2200" baseline="0">
                <a:solidFill>
                  <a:schemeClr val="accent6"/>
                </a:solidFill>
                <a:latin typeface="+mj-lt"/>
              </a:defRPr>
            </a:lvl1pPr>
          </a:lstStyle>
          <a:p>
            <a:pPr lvl="0"/>
            <a:r>
              <a:rPr lang="en-US" dirty="0" smtClean="0"/>
              <a:t>Name,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" y="1"/>
            <a:ext cx="9143999" cy="907256"/>
          </a:xfrm>
        </p:spPr>
        <p:txBody>
          <a:bodyPr anchor="ctr" anchorCtr="0">
            <a:noAutofit/>
          </a:bodyPr>
          <a:lstStyle>
            <a:lvl1pPr marL="0" indent="0" algn="ctr">
              <a:buFontTx/>
              <a:buNone/>
              <a:defRPr sz="3000" b="1" i="0" cap="none" baseline="0">
                <a:latin typeface="+mj-lt"/>
              </a:defRPr>
            </a:lvl1pPr>
            <a:lvl2pPr marL="457200" indent="0">
              <a:buFontTx/>
              <a:buNone/>
              <a:defRPr sz="3000" cap="none" baseline="0"/>
            </a:lvl2pPr>
            <a:lvl3pPr marL="914400" indent="0">
              <a:buFontTx/>
              <a:buNone/>
              <a:defRPr sz="3000" cap="none" baseline="0"/>
            </a:lvl3pPr>
            <a:lvl4pPr marL="1371600" indent="0">
              <a:buFontTx/>
              <a:buNone/>
              <a:defRPr sz="3000" cap="none" baseline="0"/>
            </a:lvl4pPr>
            <a:lvl5pPr marL="1828800" indent="0">
              <a:buFontTx/>
              <a:buNone/>
              <a:defRPr sz="3000" cap="none" baseline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318637" y="1313138"/>
            <a:ext cx="4800600" cy="2522934"/>
          </a:xfrm>
        </p:spPr>
        <p:txBody>
          <a:bodyPr>
            <a:normAutofit/>
          </a:bodyPr>
          <a:lstStyle>
            <a:lvl1pPr marL="342900" indent="-342900">
              <a:buFont typeface="Arial" charset="0"/>
              <a:buChar char="•"/>
              <a:defRPr sz="2200" baseline="0">
                <a:solidFill>
                  <a:schemeClr val="accent1"/>
                </a:solidFill>
                <a:latin typeface="+mj-lt"/>
              </a:defRPr>
            </a:lvl1pPr>
            <a:lvl2pPr marL="6858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  <a:latin typeface="+mj-lt"/>
              </a:defRPr>
            </a:lvl2pPr>
            <a:lvl3pPr marL="11430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  <a:latin typeface="+mj-lt"/>
              </a:defRPr>
            </a:lvl3pPr>
            <a:lvl4pPr marL="1600200" indent="-228600">
              <a:buFont typeface=".PingFangSC-Regular" charset="-122"/>
              <a:buChar char="－"/>
              <a:defRPr sz="2200" baseline="0">
                <a:solidFill>
                  <a:schemeClr val="accent1"/>
                </a:solidFill>
                <a:latin typeface="+mj-lt"/>
              </a:defRPr>
            </a:lvl4pPr>
            <a:lvl5pPr marL="2057400" indent="-228600">
              <a:buFont typeface="Arial" charset="0"/>
              <a:buChar char="•"/>
              <a:defRPr sz="2200" baseline="0">
                <a:solidFill>
                  <a:schemeClr val="accent1"/>
                </a:solidFill>
                <a:latin typeface="+mj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>
          <a:xfrm>
            <a:off x="318638" y="4191000"/>
            <a:ext cx="2898775" cy="193222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000" baseline="0">
                <a:latin typeface="+mj-lt"/>
              </a:defRPr>
            </a:lvl1pPr>
            <a:lvl2pPr marL="457200" indent="0">
              <a:buFontTx/>
              <a:buNone/>
              <a:defRPr sz="1000" baseline="0"/>
            </a:lvl2pPr>
            <a:lvl3pPr marL="914400" indent="0">
              <a:buFontTx/>
              <a:buNone/>
              <a:defRPr sz="1000" baseline="0"/>
            </a:lvl3pPr>
            <a:lvl4pPr marL="1371600" indent="0">
              <a:buFontTx/>
              <a:buNone/>
              <a:defRPr sz="1000" baseline="0"/>
            </a:lvl4pPr>
            <a:lvl5pPr marL="1828800" indent="0">
              <a:buFontTx/>
              <a:buNone/>
              <a:defRPr sz="10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7898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fld id="{BDC57488-3539-8349-95E7-E0E3D7B2EDB0}" type="datetime2">
              <a:rPr lang="en-US" smtClean="0"/>
              <a:pPr/>
              <a:t>Tuesday, April 10,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Talk Title Here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fld id="{07E1C93C-5050-FC42-8F10-D22D4F119D1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8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3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8.png"/><Relationship Id="rId7" Type="http://schemas.openxmlformats.org/officeDocument/2006/relationships/image" Target="../media/image53.png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6.png"/><Relationship Id="rId5" Type="http://schemas.openxmlformats.org/officeDocument/2006/relationships/image" Target="../media/image60.jpeg"/><Relationship Id="rId10" Type="http://schemas.openxmlformats.org/officeDocument/2006/relationships/image" Target="../media/image47.png"/><Relationship Id="rId4" Type="http://schemas.openxmlformats.org/officeDocument/2006/relationships/image" Target="../media/image59.png"/><Relationship Id="rId9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206.291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1705.0878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8269684" cy="899770"/>
          </a:xfrm>
        </p:spPr>
        <p:txBody>
          <a:bodyPr/>
          <a:lstStyle/>
          <a:p>
            <a:pPr marL="460375"/>
            <a:r>
              <a:rPr lang="en-US" sz="3400" b="0" dirty="0"/>
              <a:t>Recent </a:t>
            </a:r>
            <a:r>
              <a:rPr lang="en-US" sz="3400" b="0" dirty="0" smtClean="0"/>
              <a:t>Results </a:t>
            </a:r>
            <a:r>
              <a:rPr lang="en-US" sz="3400" b="0" dirty="0"/>
              <a:t>on a </a:t>
            </a:r>
            <a:r>
              <a:rPr lang="en-US" sz="3400" b="0" dirty="0" smtClean="0"/>
              <a:t>Multi-Cell</a:t>
            </a:r>
            <a:br>
              <a:rPr lang="en-US" sz="3400" b="0" dirty="0" smtClean="0"/>
            </a:br>
            <a:r>
              <a:rPr lang="en-US" sz="3400" b="0" dirty="0" smtClean="0"/>
              <a:t>802 </a:t>
            </a:r>
            <a:r>
              <a:rPr lang="en-US" sz="3400" b="0" dirty="0"/>
              <a:t>MHz bulk Nb </a:t>
            </a:r>
            <a:r>
              <a:rPr lang="en-US" sz="3400" b="0" dirty="0" smtClean="0"/>
              <a:t>Cavity</a:t>
            </a:r>
            <a:endParaRPr lang="en-US" sz="34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658" y="1762364"/>
            <a:ext cx="3219008" cy="110970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rgbClr val="002060"/>
                </a:solidFill>
              </a:rPr>
              <a:t>9-13 April 2018</a:t>
            </a:r>
          </a:p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rgbClr val="002060"/>
                </a:solidFill>
              </a:rPr>
              <a:t>Beurs van Berlage</a:t>
            </a:r>
          </a:p>
          <a:p>
            <a:pPr>
              <a:spcBef>
                <a:spcPts val="0"/>
              </a:spcBef>
            </a:pPr>
            <a:r>
              <a:rPr lang="en-US" b="1" dirty="0" smtClean="0">
                <a:solidFill>
                  <a:srgbClr val="002060"/>
                </a:solidFill>
              </a:rPr>
              <a:t>Amsterdam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277658" y="3148878"/>
            <a:ext cx="2406092" cy="67454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Frank Marhauser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751611" y="1216933"/>
            <a:ext cx="2239364" cy="4100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 baseline="0">
                <a:solidFill>
                  <a:schemeClr val="accent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2400" b="1" dirty="0" smtClean="0">
                <a:solidFill>
                  <a:srgbClr val="002060"/>
                </a:solidFill>
              </a:rPr>
              <a:t>FCC Week 2018</a:t>
            </a:r>
          </a:p>
        </p:txBody>
      </p:sp>
      <p:pic>
        <p:nvPicPr>
          <p:cNvPr id="11" name="Picture 5" descr="FCC Week 2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386" y="1174293"/>
            <a:ext cx="1419225" cy="59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592" y="1469568"/>
            <a:ext cx="3941367" cy="320833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032090" y="1469568"/>
            <a:ext cx="2151869" cy="1159332"/>
          </a:xfrm>
          <a:prstGeom prst="rect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3913" y="4459667"/>
            <a:ext cx="579837" cy="59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5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302699"/>
              </p:ext>
            </p:extLst>
          </p:nvPr>
        </p:nvGraphicFramePr>
        <p:xfrm>
          <a:off x="1036674" y="527975"/>
          <a:ext cx="7070651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26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3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71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89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89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i="0" u="none" strike="noStrike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Parameter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i="0" u="none" strike="noStrike" dirty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Unit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Value</a:t>
                      </a:r>
                      <a:endParaRPr lang="en-US" sz="14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Value</a:t>
                      </a:r>
                      <a:endParaRPr lang="en-US" sz="14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 Light" panose="020F0302020204030204" pitchFamily="34" charset="0"/>
                        </a:rPr>
                        <a:t>Value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764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C</a:t>
                      </a:r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avity </a:t>
                      </a:r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type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fontAlgn="t"/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JLab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CERN </a:t>
                      </a:r>
                      <a:r>
                        <a:rPr lang="en-US" sz="1400" b="1" u="none" strike="noStrike" baseline="0" dirty="0" smtClean="0">
                          <a:effectLst/>
                          <a:latin typeface="Calibri Light" panose="020F0302020204030204" pitchFamily="34" charset="0"/>
                        </a:rPr>
                        <a:t>Ver. 1</a:t>
                      </a:r>
                      <a:r>
                        <a:rPr lang="en-US" sz="1400" b="1" u="none" strike="noStrike" baseline="30000" dirty="0" smtClean="0">
                          <a:effectLst/>
                          <a:latin typeface="Calibri Light" panose="020F0302020204030204" pitchFamily="34" charset="0"/>
                        </a:rPr>
                        <a:t>*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CERN</a:t>
                      </a:r>
                      <a:r>
                        <a:rPr lang="en-US" sz="1400" b="1" u="none" strike="noStrike" baseline="0" dirty="0" smtClean="0">
                          <a:effectLst/>
                          <a:latin typeface="Calibri Light" panose="020F0302020204030204" pitchFamily="34" charset="0"/>
                        </a:rPr>
                        <a:t> Ver. 2</a:t>
                      </a:r>
                      <a:r>
                        <a:rPr lang="en-US" sz="1400" b="1" u="none" strike="noStrike" baseline="30000" dirty="0" smtClean="0">
                          <a:effectLst/>
                          <a:latin typeface="Calibri Light" panose="020F0302020204030204" pitchFamily="34" charset="0"/>
                        </a:rPr>
                        <a:t>*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Frequency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MHz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 gridSpan="3"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801.58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N</a:t>
                      </a:r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umber </a:t>
                      </a:r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of cells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fontAlgn="t"/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i="1" u="none" strike="noStrike" dirty="0">
                          <a:effectLst/>
                          <a:latin typeface="Calibri Light" panose="020F0302020204030204" pitchFamily="34" charset="0"/>
                        </a:rPr>
                        <a:t>L</a:t>
                      </a:r>
                      <a:r>
                        <a:rPr lang="en-US" sz="1400" u="none" strike="noStrike" baseline="-25000" dirty="0">
                          <a:effectLst/>
                          <a:latin typeface="Calibri Light" panose="020F0302020204030204" pitchFamily="34" charset="0"/>
                        </a:rPr>
                        <a:t>active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917.9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935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935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3404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Long.</a:t>
                      </a:r>
                      <a:r>
                        <a:rPr lang="en-US" sz="1400" u="none" strike="noStrike" baseline="0" dirty="0" smtClean="0">
                          <a:effectLst/>
                          <a:latin typeface="Calibri Light" panose="020F0302020204030204" pitchFamily="34" charset="0"/>
                        </a:rPr>
                        <a:t> loss factor</a:t>
                      </a:r>
                      <a:br>
                        <a:rPr lang="en-US" sz="1400" u="none" strike="noStrike" baseline="0" dirty="0" smtClean="0">
                          <a:effectLst/>
                          <a:latin typeface="Calibri Light" panose="020F0302020204030204" pitchFamily="34" charset="0"/>
                        </a:rPr>
                      </a:br>
                      <a:r>
                        <a:rPr lang="en-US" sz="1400" u="none" strike="noStrike" baseline="0" dirty="0" smtClean="0">
                          <a:effectLst/>
                          <a:latin typeface="Calibri Light" panose="020F0302020204030204" pitchFamily="34" charset="0"/>
                        </a:rPr>
                        <a:t>(2 mm rms bunch length)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V/pC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2.742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2.894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2.626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R</a:t>
                      </a:r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/</a:t>
                      </a:r>
                      <a:r>
                        <a:rPr lang="en-US" sz="140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Q</a:t>
                      </a:r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 = </a:t>
                      </a:r>
                      <a:r>
                        <a:rPr lang="en-US" sz="140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V</a:t>
                      </a:r>
                      <a:r>
                        <a:rPr lang="en-US" sz="140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eff</a:t>
                      </a:r>
                      <a:r>
                        <a:rPr lang="en-US" sz="1400" u="none" strike="noStrike" baseline="30000" dirty="0" smtClean="0"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/(</a:t>
                      </a:r>
                      <a:r>
                        <a:rPr lang="el-GR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ω*</a:t>
                      </a:r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W)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l-GR" sz="1400" u="none" strike="noStrike" dirty="0">
                          <a:effectLst/>
                          <a:latin typeface="Calibri Light" panose="020F0302020204030204" pitchFamily="34" charset="0"/>
                        </a:rPr>
                        <a:t>Ω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523.9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430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393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i="1" u="none" strike="noStrike" dirty="0">
                          <a:effectLst/>
                          <a:latin typeface="Calibri Light" panose="020F0302020204030204" pitchFamily="34" charset="0"/>
                        </a:rPr>
                        <a:t>G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l-GR" sz="1400" u="none" strike="noStrike" dirty="0">
                          <a:effectLst/>
                          <a:latin typeface="Calibri Light" panose="020F0302020204030204" pitchFamily="34" charset="0"/>
                        </a:rPr>
                        <a:t>Ω</a:t>
                      </a:r>
                      <a:endParaRPr lang="el-G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274.6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i="1" u="none" strike="noStrike" dirty="0">
                          <a:effectLst/>
                          <a:latin typeface="Calibri Light" panose="020F0302020204030204" pitchFamily="34" charset="0"/>
                        </a:rPr>
                        <a:t>R</a:t>
                      </a:r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/</a:t>
                      </a:r>
                      <a:r>
                        <a:rPr lang="en-US" sz="1400" b="0" i="1" u="none" strike="noStrike" dirty="0">
                          <a:effectLst/>
                          <a:latin typeface="Calibri Light" panose="020F0302020204030204" pitchFamily="34" charset="0"/>
                        </a:rPr>
                        <a:t>Q</a:t>
                      </a:r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∙</a:t>
                      </a:r>
                      <a:r>
                        <a:rPr lang="en-US" sz="1400" b="0" i="1" u="none" strike="noStrike" dirty="0">
                          <a:effectLst/>
                          <a:latin typeface="Calibri Light" panose="020F0302020204030204" pitchFamily="34" charset="0"/>
                        </a:rPr>
                        <a:t>G</a:t>
                      </a:r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/cell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fontAlgn="t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6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28788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23736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22244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Eq. Diameter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328.0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350.2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350.2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Iris Diameter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130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150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Tube Diameter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130</a:t>
                      </a:r>
                      <a:endParaRPr lang="en-US" sz="1400" b="0" i="0" u="none" strike="noStrike" dirty="0" smtClean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150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Eq./Iris ratio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fontAlgn="t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2.52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2.19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2.19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Wall </a:t>
                      </a:r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angle (mid-cell)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</a:rPr>
                        <a:t>degree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Calibri Light" panose="020F0302020204030204" pitchFamily="34" charset="0"/>
                        </a:rPr>
                        <a:t>14.0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12.5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E</a:t>
                      </a:r>
                      <a:r>
                        <a:rPr lang="en-US" sz="1400" b="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pk</a:t>
                      </a:r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/</a:t>
                      </a:r>
                      <a:r>
                        <a:rPr lang="en-US" sz="1400" b="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E</a:t>
                      </a:r>
                      <a:r>
                        <a:rPr lang="en-US" sz="1400" b="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acc</a:t>
                      </a:r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 (mid-cell)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fontAlgn="t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2.26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2.26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2.40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B</a:t>
                      </a:r>
                      <a:r>
                        <a:rPr lang="en-US" sz="1400" b="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pk</a:t>
                      </a:r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/</a:t>
                      </a:r>
                      <a:r>
                        <a:rPr lang="en-US" sz="1400" b="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E</a:t>
                      </a:r>
                      <a:r>
                        <a:rPr lang="en-US" sz="1400" b="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acc </a:t>
                      </a:r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(mid-cell)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b="0" u="none" strike="noStrike" dirty="0">
                          <a:effectLst/>
                          <a:latin typeface="Calibri Light" panose="020F0302020204030204" pitchFamily="34" charset="0"/>
                        </a:rPr>
                        <a:t>mT/(MV/m)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4.77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4.92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k</a:t>
                      </a:r>
                      <a:r>
                        <a:rPr lang="en-US" sz="140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cc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3.21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4.47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b="0" u="none" strike="noStrike" dirty="0" smtClean="0">
                          <a:effectLst/>
                          <a:latin typeface="Calibri Light" panose="020F0302020204030204" pitchFamily="34" charset="0"/>
                        </a:rPr>
                        <a:t>5.75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cutoff </a:t>
                      </a:r>
                      <a:r>
                        <a:rPr lang="en-US" sz="140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TE</a:t>
                      </a:r>
                      <a:r>
                        <a:rPr lang="en-US" sz="140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GHz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1.35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1.17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6702"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cutoff </a:t>
                      </a:r>
                      <a:r>
                        <a:rPr lang="en-US" sz="1400" i="1" u="none" strike="noStrike" dirty="0" smtClean="0">
                          <a:effectLst/>
                          <a:latin typeface="Calibri Light" panose="020F0302020204030204" pitchFamily="34" charset="0"/>
                        </a:rPr>
                        <a:t>TM</a:t>
                      </a:r>
                      <a:r>
                        <a:rPr lang="en-US" sz="1400" u="none" strike="noStrike" baseline="-25000" dirty="0" smtClean="0">
                          <a:effectLst/>
                          <a:latin typeface="Calibri Light" panose="020F0302020204030204" pitchFamily="34" charset="0"/>
                        </a:rPr>
                        <a:t>01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l" rtl="0" fontAlgn="ctr"/>
                      <a:r>
                        <a:rPr lang="en-US" sz="1400" u="none" strike="noStrike" dirty="0">
                          <a:effectLst/>
                          <a:latin typeface="Calibri Light" panose="020F0302020204030204" pitchFamily="34" charset="0"/>
                        </a:rPr>
                        <a:t>GHz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1.77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1.53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14300" indent="0" algn="ctr" rtl="0" fontAlgn="ctr"/>
                      <a:r>
                        <a:rPr lang="en-US" sz="1400" u="none" strike="noStrike" dirty="0" smtClean="0">
                          <a:effectLst/>
                          <a:latin typeface="Calibri Light" panose="020F0302020204030204" pitchFamily="34" charset="0"/>
                        </a:rPr>
                        <a:t>1.43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Parameter Table for ERL Cavity Candidates</a:t>
            </a:r>
            <a:endParaRPr lang="en-US" sz="3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209418" y="2390612"/>
            <a:ext cx="65434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-18%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80253" y="2390612"/>
            <a:ext cx="707245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-23 %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5088" y="3912999"/>
            <a:ext cx="69923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r>
              <a:rPr lang="en-US" dirty="0" smtClean="0"/>
              <a:t>14%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45923" y="3912999"/>
            <a:ext cx="75212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r>
              <a:rPr lang="en-US" dirty="0" smtClean="0"/>
              <a:t>17 %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58986" y="3623796"/>
            <a:ext cx="635110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+6 %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470425" y="4767656"/>
            <a:ext cx="34779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algn="ctr" defTabSz="457200" fontAlgn="ctr">
              <a:defRPr/>
            </a:pPr>
            <a:r>
              <a:rPr lang="en-US" sz="1200" dirty="0" smtClean="0">
                <a:solidFill>
                  <a:srgbClr val="000000"/>
                </a:solidFill>
                <a:latin typeface="Calibri Light" panose="020F0302020204030204" pitchFamily="34" charset="0"/>
              </a:rPr>
              <a:t>* R. Calaga, CERN-ACC-NOTE-2015, </a:t>
            </a:r>
            <a:r>
              <a:rPr lang="en-US" sz="1200" dirty="0">
                <a:solidFill>
                  <a:srgbClr val="000000"/>
                </a:solidFill>
                <a:latin typeface="Calibri Light" panose="020F0302020204030204" pitchFamily="34" charset="0"/>
              </a:rPr>
              <a:t>5/28/15</a:t>
            </a:r>
          </a:p>
        </p:txBody>
      </p:sp>
    </p:spTree>
    <p:extLst>
      <p:ext uri="{BB962C8B-B14F-4D97-AF65-F5344CB8AC3E}">
        <p14:creationId xmlns:p14="http://schemas.microsoft.com/office/powerpoint/2010/main" val="341949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4880920" y="2901826"/>
            <a:ext cx="4097980" cy="196177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128414" y="2914119"/>
            <a:ext cx="4676774" cy="1974576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875962" y="596080"/>
            <a:ext cx="7526423" cy="2253453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Cavity Fabrication Tools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5111830" y="2955055"/>
            <a:ext cx="3636160" cy="1504825"/>
            <a:chOff x="0" y="87196"/>
            <a:chExt cx="5932765" cy="2686863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4954" y="1209614"/>
              <a:ext cx="1997811" cy="155144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7151" y="87196"/>
              <a:ext cx="1824465" cy="2682529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7196"/>
              <a:ext cx="2028148" cy="2686863"/>
            </a:xfrm>
            <a:prstGeom prst="rect">
              <a:avLst/>
            </a:prstGeom>
            <a:noFill/>
          </p:spPr>
        </p:pic>
      </p:grpSp>
      <p:sp>
        <p:nvSpPr>
          <p:cNvPr id="26" name="TextBox 25"/>
          <p:cNvSpPr txBox="1"/>
          <p:nvPr/>
        </p:nvSpPr>
        <p:spPr>
          <a:xfrm>
            <a:off x="2222123" y="2541757"/>
            <a:ext cx="4699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802 MHz half-cell deep-drawing and beam tube rolling dies</a:t>
            </a:r>
            <a:endParaRPr lang="en-US" sz="1400" dirty="0"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30142" y="4397961"/>
            <a:ext cx="3916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802 MHz RF measurement fixture for dumbbells and end-groups</a:t>
            </a:r>
            <a:endParaRPr lang="en-US" sz="1400" dirty="0"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268131" y="744440"/>
            <a:ext cx="6792128" cy="1808525"/>
            <a:chOff x="171592" y="643889"/>
            <a:chExt cx="7113845" cy="1894188"/>
          </a:xfrm>
        </p:grpSpPr>
        <p:grpSp>
          <p:nvGrpSpPr>
            <p:cNvPr id="4" name="Group 3"/>
            <p:cNvGrpSpPr/>
            <p:nvPr/>
          </p:nvGrpSpPr>
          <p:grpSpPr>
            <a:xfrm>
              <a:off x="171592" y="643889"/>
              <a:ext cx="7113845" cy="1894188"/>
              <a:chOff x="82163" y="731520"/>
              <a:chExt cx="7113845" cy="1894188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82163" y="731520"/>
                <a:ext cx="4814217" cy="1894188"/>
                <a:chOff x="-1" y="0"/>
                <a:chExt cx="4814722" cy="1894188"/>
              </a:xfrm>
            </p:grpSpPr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07861" y="12080"/>
                  <a:ext cx="1506860" cy="1882108"/>
                </a:xfrm>
                <a:prstGeom prst="rect">
                  <a:avLst/>
                </a:prstGeom>
              </p:spPr>
            </p:pic>
            <p:grpSp>
              <p:nvGrpSpPr>
                <p:cNvPr id="9" name="Group 8"/>
                <p:cNvGrpSpPr/>
                <p:nvPr/>
              </p:nvGrpSpPr>
              <p:grpSpPr>
                <a:xfrm>
                  <a:off x="-1" y="0"/>
                  <a:ext cx="3145535" cy="1779002"/>
                  <a:chOff x="-91287" y="660077"/>
                  <a:chExt cx="4131751" cy="2336720"/>
                </a:xfrm>
              </p:grpSpPr>
              <p:pic>
                <p:nvPicPr>
                  <p:cNvPr id="12" name="Picture 11"/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095667" y="1012002"/>
                    <a:ext cx="1944797" cy="1592920"/>
                  </a:xfrm>
                  <a:prstGeom prst="rect">
                    <a:avLst/>
                  </a:prstGeom>
                </p:spPr>
              </p:pic>
              <p:pic>
                <p:nvPicPr>
                  <p:cNvPr id="13" name="Picture 12"/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-91287" y="660077"/>
                    <a:ext cx="2075849" cy="2336720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14" name="Picture 13"/>
              <p:cNvPicPr/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8188" y="737623"/>
                <a:ext cx="2177820" cy="1077391"/>
              </a:xfrm>
              <a:prstGeom prst="rect">
                <a:avLst/>
              </a:prstGeom>
            </p:spPr>
          </p:pic>
        </p:grpSp>
        <p:pic>
          <p:nvPicPr>
            <p:cNvPr id="34" name="Picture 5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7617" y="1383876"/>
              <a:ext cx="2177820" cy="1154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TextBox 19"/>
          <p:cNvSpPr txBox="1"/>
          <p:nvPr/>
        </p:nvSpPr>
        <p:spPr>
          <a:xfrm>
            <a:off x="214858" y="4375884"/>
            <a:ext cx="4676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Half-cell during pre-trimming by wire electro-discharge machining and final milling for iris weld joint preparation </a:t>
            </a:r>
            <a:endParaRPr lang="en-US" sz="1400" dirty="0">
              <a:latin typeface="+mj-lt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5909" y="2981991"/>
            <a:ext cx="1407693" cy="139389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27123" y="2976612"/>
            <a:ext cx="989999" cy="139927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85081" y="2981991"/>
            <a:ext cx="1795893" cy="139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8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/>
        </p:nvSpPr>
        <p:spPr>
          <a:xfrm>
            <a:off x="3391800" y="2553596"/>
            <a:ext cx="5666817" cy="2312162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279651" y="2761716"/>
            <a:ext cx="2828925" cy="197823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53310" y="623571"/>
            <a:ext cx="4861592" cy="1875080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4968432" y="623571"/>
            <a:ext cx="4090185" cy="1852122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Cavity Fabrication Tools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19714" y="2163156"/>
            <a:ext cx="4763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Five-cell cavity at various equator weld stages of sub-assemblies</a:t>
            </a:r>
            <a:endParaRPr lang="en-US" sz="1400" dirty="0"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043187" y="2163156"/>
            <a:ext cx="410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Assessment of weld-shrinkage with  3D laser scanner</a:t>
            </a:r>
            <a:endParaRPr lang="en-US" sz="1400" dirty="0"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00609" y="4568711"/>
            <a:ext cx="3982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Five-cell in preparation for electropolishing (EP)</a:t>
            </a:r>
            <a:endParaRPr lang="en-US" sz="1400" dirty="0">
              <a:latin typeface="+mj-lt"/>
            </a:endParaRPr>
          </a:p>
        </p:txBody>
      </p: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534" y="2995424"/>
            <a:ext cx="2402651" cy="134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487534" y="4341160"/>
            <a:ext cx="2424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Cavity on the tuning bench </a:t>
            </a:r>
            <a:endParaRPr lang="en-US" sz="1400" dirty="0"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829" y="754302"/>
            <a:ext cx="2025806" cy="13907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4733" y="754302"/>
            <a:ext cx="2113825" cy="14294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5618" y="717444"/>
            <a:ext cx="3189728" cy="14700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12981" y="2677676"/>
            <a:ext cx="5024454" cy="194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37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 Vertical Test Result at 2K (Five-cell </a:t>
            </a:r>
            <a:r>
              <a:rPr lang="en-US" i="1" dirty="0" smtClean="0"/>
              <a:t>CRN5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99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:\projects\LHeC_CERN\RF_TESTS\CRN-5\FigureTest2_Corrected_Data\CRN5_Corrected_Thinn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02" y="1060527"/>
            <a:ext cx="5283200" cy="39392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 Vertical Test Result at 2K (Five-cell </a:t>
            </a:r>
            <a:r>
              <a:rPr lang="en-US" i="1" dirty="0" smtClean="0"/>
              <a:t>CRN5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65480" y="864654"/>
            <a:ext cx="23040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Subtracting 0.5 n</a:t>
            </a:r>
            <a:r>
              <a:rPr lang="el-GR" sz="1400" dirty="0" smtClean="0"/>
              <a:t>Ω</a:t>
            </a:r>
            <a:r>
              <a:rPr lang="en-US" sz="1400" dirty="0" smtClean="0"/>
              <a:t> due to NC</a:t>
            </a:r>
            <a:br>
              <a:rPr lang="en-US" sz="1400" dirty="0" smtClean="0"/>
            </a:br>
            <a:r>
              <a:rPr lang="en-US" sz="1400" dirty="0" smtClean="0"/>
              <a:t>RF losses in SS blank flanges </a:t>
            </a:r>
            <a:endParaRPr lang="en-US" sz="1400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156" y="712254"/>
            <a:ext cx="2608440" cy="139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842026" y="2567663"/>
            <a:ext cx="237481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q</a:t>
            </a:r>
            <a:r>
              <a:rPr lang="en-US" dirty="0" smtClean="0">
                <a:latin typeface="+mj-lt"/>
              </a:rPr>
              <a:t>uench limit ~30 MV/m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8651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:\projects\LHeC_CERN\RF_TESTS\CRN-5\FigureTest2_Corrected_Data\CRN5_Corrected_Thinn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02" y="1060527"/>
            <a:ext cx="5283200" cy="39392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 Vertical Test Result at 2K (Five-cell </a:t>
            </a:r>
            <a:r>
              <a:rPr lang="en-US" i="1" dirty="0" smtClean="0"/>
              <a:t>CRN5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82155" y="3430244"/>
            <a:ext cx="3303847" cy="400110"/>
          </a:xfrm>
          <a:prstGeom prst="rect">
            <a:avLst/>
          </a:prstGeom>
          <a:gradFill flip="none" rotWithShape="1">
            <a:gsLst>
              <a:gs pos="0">
                <a:srgbClr val="66FF33">
                  <a:tint val="66000"/>
                  <a:satMod val="160000"/>
                </a:srgbClr>
              </a:gs>
              <a:gs pos="50000">
                <a:srgbClr val="66FF33">
                  <a:tint val="44500"/>
                  <a:satMod val="160000"/>
                </a:srgbClr>
              </a:gs>
              <a:gs pos="100000">
                <a:srgbClr val="66FF33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(2K) = 3e10 @ ~27 MV/m</a:t>
            </a:r>
            <a:endParaRPr lang="en-US" sz="20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156" y="712254"/>
            <a:ext cx="2608440" cy="139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842026" y="2567663"/>
            <a:ext cx="134203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q</a:t>
            </a:r>
            <a:r>
              <a:rPr lang="en-US" dirty="0" smtClean="0">
                <a:latin typeface="+mj-lt"/>
              </a:rPr>
              <a:t>uench limit</a:t>
            </a:r>
            <a:endParaRPr lang="en-US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82156" y="2558764"/>
            <a:ext cx="3303847" cy="707886"/>
          </a:xfrm>
          <a:prstGeom prst="rect">
            <a:avLst/>
          </a:prstGeom>
          <a:gradFill flip="none" rotWithShape="1">
            <a:gsLst>
              <a:gs pos="0">
                <a:srgbClr val="66FF33">
                  <a:tint val="66000"/>
                  <a:satMod val="160000"/>
                </a:srgbClr>
              </a:gs>
              <a:gs pos="50000">
                <a:srgbClr val="66FF33">
                  <a:tint val="44500"/>
                  <a:satMod val="160000"/>
                </a:srgbClr>
              </a:gs>
              <a:gs pos="100000">
                <a:srgbClr val="66FF33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R</a:t>
            </a:r>
            <a:r>
              <a:rPr lang="en-US" sz="2000" dirty="0" smtClean="0"/>
              <a:t>ecord </a:t>
            </a:r>
            <a:r>
              <a:rPr lang="en-US" sz="2000" i="1" dirty="0" smtClean="0"/>
              <a:t>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-values at 2K in this frequency regime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65480" y="864654"/>
            <a:ext cx="23040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Subtracting 0.5 n</a:t>
            </a:r>
            <a:r>
              <a:rPr lang="el-GR" sz="1400" dirty="0" smtClean="0"/>
              <a:t>Ω</a:t>
            </a:r>
            <a:r>
              <a:rPr lang="en-US" sz="1400" dirty="0" smtClean="0"/>
              <a:t> due to NC</a:t>
            </a:r>
            <a:br>
              <a:rPr lang="en-US" sz="1400" dirty="0" smtClean="0"/>
            </a:br>
            <a:r>
              <a:rPr lang="en-US" sz="1400" dirty="0" smtClean="0"/>
              <a:t>RF losses in SS blank flanges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253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:\projects\LHeC_CERN\RF_TESTS\CRN-5\FigureTest2_Corrected_Data\CRN5_Corrected_Thinn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02" y="1060527"/>
            <a:ext cx="5283200" cy="39392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 Vertical Test Result at 2K (Five-cell </a:t>
            </a:r>
            <a:r>
              <a:rPr lang="en-US" i="1" dirty="0" smtClean="0"/>
              <a:t>CRN5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836718" y="2936995"/>
            <a:ext cx="455894" cy="1584654"/>
          </a:xfrm>
          <a:prstGeom prst="rect">
            <a:avLst/>
          </a:prstGeom>
          <a:solidFill>
            <a:srgbClr val="66FF3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92612" y="3120259"/>
            <a:ext cx="16792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Regime of </a:t>
            </a:r>
            <a:r>
              <a:rPr lang="en-US" i="1" dirty="0" smtClean="0"/>
              <a:t>E</a:t>
            </a:r>
            <a:r>
              <a:rPr lang="en-US" i="1" baseline="-25000" dirty="0" smtClean="0"/>
              <a:t>acc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requirements</a:t>
            </a:r>
          </a:p>
          <a:p>
            <a:r>
              <a:rPr lang="en-US" dirty="0" smtClean="0"/>
              <a:t>in </a:t>
            </a:r>
            <a:r>
              <a:rPr lang="en-US" dirty="0"/>
              <a:t>LHeC, </a:t>
            </a:r>
            <a:r>
              <a:rPr lang="en-US" dirty="0" smtClean="0"/>
              <a:t>PERLE, </a:t>
            </a:r>
            <a:br>
              <a:rPr lang="en-US" dirty="0" smtClean="0"/>
            </a:br>
            <a:r>
              <a:rPr lang="en-US" dirty="0" smtClean="0"/>
              <a:t>FCC-ee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156" y="712254"/>
            <a:ext cx="2608440" cy="139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682157" y="2274880"/>
            <a:ext cx="3110970" cy="2246769"/>
          </a:xfrm>
          <a:prstGeom prst="rect">
            <a:avLst/>
          </a:prstGeom>
          <a:gradFill flip="none" rotWithShape="1">
            <a:gsLst>
              <a:gs pos="0">
                <a:srgbClr val="66FF33">
                  <a:tint val="66000"/>
                  <a:satMod val="160000"/>
                </a:srgbClr>
              </a:gs>
              <a:gs pos="50000">
                <a:srgbClr val="66FF33">
                  <a:tint val="44500"/>
                  <a:satMod val="160000"/>
                </a:srgbClr>
              </a:gs>
              <a:gs pos="100000">
                <a:srgbClr val="66FF33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Cavity design has been adapted as baseline for </a:t>
            </a:r>
            <a:r>
              <a:rPr lang="en-US" sz="2000" dirty="0" smtClean="0"/>
              <a:t>PERLE</a:t>
            </a:r>
          </a:p>
          <a:p>
            <a:endParaRPr lang="en-US" sz="2000" dirty="0" smtClean="0"/>
          </a:p>
          <a:p>
            <a:r>
              <a:rPr lang="en-US" sz="2000" dirty="0" smtClean="0"/>
              <a:t>Prototype well exceeds</a:t>
            </a:r>
            <a:br>
              <a:rPr lang="en-US" sz="2000" dirty="0" smtClean="0"/>
            </a:br>
            <a:r>
              <a:rPr lang="en-US" sz="2000" dirty="0" smtClean="0"/>
              <a:t>conceived </a:t>
            </a:r>
            <a:r>
              <a:rPr lang="en-US" sz="2000" i="1" dirty="0" smtClean="0"/>
              <a:t>E</a:t>
            </a:r>
            <a:r>
              <a:rPr lang="en-US" sz="2000" baseline="-25000" dirty="0" smtClean="0"/>
              <a:t>acc</a:t>
            </a:r>
            <a:r>
              <a:rPr lang="en-US" sz="2000" dirty="0" smtClean="0"/>
              <a:t> requirement </a:t>
            </a:r>
          </a:p>
          <a:p>
            <a:r>
              <a:rPr lang="en-US" sz="2000" dirty="0" smtClean="0"/>
              <a:t>with </a:t>
            </a:r>
            <a:r>
              <a:rPr lang="en-US" sz="2000" i="1" dirty="0" smtClean="0"/>
              <a:t>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-values &gt; 3e10 at 2K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65480" y="864654"/>
            <a:ext cx="23040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Subtracting 0.5 n</a:t>
            </a:r>
            <a:r>
              <a:rPr lang="el-GR" sz="1400" dirty="0" smtClean="0"/>
              <a:t>Ω</a:t>
            </a:r>
            <a:r>
              <a:rPr lang="en-US" sz="1400" dirty="0" smtClean="0"/>
              <a:t> due to NC</a:t>
            </a:r>
            <a:br>
              <a:rPr lang="en-US" sz="1400" dirty="0" smtClean="0"/>
            </a:br>
            <a:r>
              <a:rPr lang="en-US" sz="1400" dirty="0" smtClean="0"/>
              <a:t>RF losses in SS blank flanges 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842026" y="2567663"/>
            <a:ext cx="134203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q</a:t>
            </a:r>
            <a:r>
              <a:rPr lang="en-US" dirty="0" smtClean="0">
                <a:latin typeface="+mj-lt"/>
              </a:rPr>
              <a:t>uench limit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569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:\projects\LHeC_CERN\RF_TESTS\CRN-5\FigureTest2_Corrected_Data\CRN5_Corrected_Thinn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02" y="1060527"/>
            <a:ext cx="5283200" cy="39392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Last Vertical Test Result at 2K (Five-cell </a:t>
            </a:r>
            <a:r>
              <a:rPr lang="en-US" i="1" dirty="0" smtClean="0"/>
              <a:t>CRN5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702367"/>
              </p:ext>
            </p:extLst>
          </p:nvPr>
        </p:nvGraphicFramePr>
        <p:xfrm>
          <a:off x="5494096" y="2504236"/>
          <a:ext cx="3534319" cy="1682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7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3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828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+mj-lt"/>
                        </a:rPr>
                        <a:t>Unit</a:t>
                      </a:r>
                      <a:endParaRPr lang="en-US" sz="1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effectLst/>
                          <a:latin typeface="+mj-lt"/>
                        </a:rPr>
                        <a:t>CRN5</a:t>
                      </a:r>
                      <a:endParaRPr lang="en-US" sz="1600" b="1" i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+mj-lt"/>
                        </a:rPr>
                        <a:t>Bulk </a:t>
                      </a:r>
                      <a:r>
                        <a:rPr lang="en-US" sz="1600" b="1" dirty="0" smtClean="0">
                          <a:effectLst/>
                          <a:latin typeface="+mj-lt"/>
                        </a:rPr>
                        <a:t>BCP</a:t>
                      </a:r>
                      <a:endParaRPr lang="en-US" sz="1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µm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216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j-lt"/>
                        </a:rPr>
                        <a:t>High-T</a:t>
                      </a:r>
                      <a:r>
                        <a:rPr lang="en-US" sz="1600" b="1" baseline="0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1600" b="1" dirty="0" smtClean="0">
                          <a:effectLst/>
                          <a:latin typeface="+mj-lt"/>
                        </a:rPr>
                        <a:t>heat </a:t>
                      </a:r>
                      <a:r>
                        <a:rPr lang="en-US" sz="1600" b="1" dirty="0">
                          <a:effectLst/>
                          <a:latin typeface="+mj-lt"/>
                        </a:rPr>
                        <a:t>treatment</a:t>
                      </a:r>
                      <a:endParaRPr lang="en-US" sz="1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°C, hrs.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800, 3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+mj-lt"/>
                        </a:rPr>
                        <a:t>Final </a:t>
                      </a:r>
                      <a:r>
                        <a:rPr lang="en-US" sz="1600" b="1" dirty="0" smtClean="0">
                          <a:effectLst/>
                          <a:latin typeface="+mj-lt"/>
                        </a:rPr>
                        <a:t>EP</a:t>
                      </a:r>
                      <a:endParaRPr lang="en-US" sz="1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µm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30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j-lt"/>
                        </a:rPr>
                        <a:t>HPR cycles</a:t>
                      </a:r>
                      <a:endParaRPr lang="en-US" sz="1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+mj-lt"/>
                        </a:rPr>
                        <a:t>Low-T </a:t>
                      </a:r>
                      <a:r>
                        <a:rPr lang="en-US" sz="1600" b="1" dirty="0">
                          <a:effectLst/>
                          <a:latin typeface="+mj-lt"/>
                        </a:rPr>
                        <a:t>bake-out</a:t>
                      </a:r>
                      <a:endParaRPr lang="en-US" sz="1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°C, hrs.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120, 12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892668" y="2123175"/>
            <a:ext cx="2655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Main post-processing steps</a:t>
            </a:r>
            <a:endParaRPr lang="en-US" b="1" dirty="0">
              <a:latin typeface="+mj-lt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156" y="712254"/>
            <a:ext cx="2608440" cy="1399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842026" y="2567663"/>
            <a:ext cx="134203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q</a:t>
            </a:r>
            <a:r>
              <a:rPr lang="en-US" dirty="0" smtClean="0">
                <a:latin typeface="+mj-lt"/>
              </a:rPr>
              <a:t>uench limit</a:t>
            </a:r>
            <a:endParaRPr lang="en-US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5480" y="864654"/>
            <a:ext cx="23040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Subtracting 0.5 n</a:t>
            </a:r>
            <a:r>
              <a:rPr lang="el-GR" sz="1400" dirty="0" smtClean="0"/>
              <a:t>Ω</a:t>
            </a:r>
            <a:r>
              <a:rPr lang="en-US" sz="1400" dirty="0" smtClean="0"/>
              <a:t> due to NC</a:t>
            </a:r>
            <a:br>
              <a:rPr lang="en-US" sz="1400" dirty="0" smtClean="0"/>
            </a:br>
            <a:r>
              <a:rPr lang="en-US" sz="1400" dirty="0" smtClean="0"/>
              <a:t>RF losses in SS blank flanges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4108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:\projects\LHeC_CERN\RF_TESTS\CRN-5\FigureTest2_Corrected_Data\CRN5_Corrected_Thinn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02" y="1060527"/>
            <a:ext cx="5283200" cy="393921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 Vertical Test Result at 2K (Five-cell </a:t>
            </a:r>
            <a:r>
              <a:rPr lang="en-US" i="1" dirty="0" smtClean="0"/>
              <a:t>CRN5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842026" y="2567663"/>
            <a:ext cx="134203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q</a:t>
            </a:r>
            <a:r>
              <a:rPr lang="en-US" dirty="0" smtClean="0">
                <a:latin typeface="+mj-lt"/>
              </a:rPr>
              <a:t>uench limit</a:t>
            </a:r>
            <a:endParaRPr lang="en-US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80187" y="1346352"/>
            <a:ext cx="1768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+mj-lt"/>
              </a:rPr>
              <a:t>T</a:t>
            </a:r>
            <a:r>
              <a:rPr lang="en-US" b="1" dirty="0" smtClean="0">
                <a:latin typeface="+mj-lt"/>
              </a:rPr>
              <a:t>abulated Results</a:t>
            </a:r>
            <a:endParaRPr lang="en-US" b="1" dirty="0">
              <a:latin typeface="+mj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0464"/>
              </p:ext>
            </p:extLst>
          </p:nvPr>
        </p:nvGraphicFramePr>
        <p:xfrm>
          <a:off x="5184060" y="1715684"/>
          <a:ext cx="3960944" cy="23660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79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5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77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+mj-lt"/>
                          <a:ea typeface="+mn-ea"/>
                          <a:cs typeface="+mn-cs"/>
                        </a:rPr>
                        <a:t>Parameter</a:t>
                      </a:r>
                      <a:endParaRPr lang="en-US" sz="15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Unit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CRN5</a:t>
                      </a:r>
                      <a:endParaRPr lang="en-US" sz="15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j-lt"/>
                        </a:rPr>
                        <a:t>E</a:t>
                      </a:r>
                      <a:r>
                        <a:rPr lang="en-US" sz="1500" b="1" baseline="-25000" dirty="0">
                          <a:effectLst/>
                          <a:latin typeface="+mj-lt"/>
                        </a:rPr>
                        <a:t>acc</a:t>
                      </a:r>
                      <a:r>
                        <a:rPr lang="en-US" sz="1500" b="1" dirty="0">
                          <a:effectLst/>
                          <a:latin typeface="+mj-lt"/>
                        </a:rPr>
                        <a:t> at quench</a:t>
                      </a:r>
                      <a:endParaRPr lang="en-US" sz="15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MV/m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30.1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j-lt"/>
                        </a:rPr>
                        <a:t>E</a:t>
                      </a:r>
                      <a:r>
                        <a:rPr lang="en-US" sz="1500" b="1" baseline="-25000" dirty="0">
                          <a:effectLst/>
                          <a:latin typeface="+mj-lt"/>
                        </a:rPr>
                        <a:t>pk</a:t>
                      </a:r>
                      <a:r>
                        <a:rPr lang="en-US" sz="1500" b="1" dirty="0">
                          <a:effectLst/>
                          <a:latin typeface="+mj-lt"/>
                        </a:rPr>
                        <a:t> at quench</a:t>
                      </a:r>
                      <a:endParaRPr lang="en-US" sz="15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MV/m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68.1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j-lt"/>
                        </a:rPr>
                        <a:t>B</a:t>
                      </a:r>
                      <a:r>
                        <a:rPr lang="en-US" sz="1500" b="1" baseline="-25000" dirty="0">
                          <a:effectLst/>
                          <a:latin typeface="+mj-lt"/>
                        </a:rPr>
                        <a:t>pk</a:t>
                      </a:r>
                      <a:r>
                        <a:rPr lang="en-US" sz="1500" b="1" dirty="0">
                          <a:effectLst/>
                          <a:latin typeface="+mj-lt"/>
                        </a:rPr>
                        <a:t> at quench</a:t>
                      </a:r>
                      <a:endParaRPr lang="en-US" sz="15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mT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126.3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 onset field</a:t>
                      </a:r>
                      <a:endParaRPr lang="en-US" sz="15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MV/m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~25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+mj-lt"/>
                        </a:rPr>
                        <a:t>FE-induced radiation (max.)</a:t>
                      </a:r>
                      <a:endParaRPr lang="en-US" sz="15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mR/hr.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0.06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j-lt"/>
                        </a:rPr>
                        <a:t>Max. Q</a:t>
                      </a:r>
                      <a:r>
                        <a:rPr lang="en-US" sz="1500" b="1" baseline="-25000" dirty="0">
                          <a:effectLst/>
                          <a:latin typeface="+mj-lt"/>
                        </a:rPr>
                        <a:t>0</a:t>
                      </a:r>
                      <a:r>
                        <a:rPr lang="en-US" sz="1500" b="1" dirty="0">
                          <a:effectLst/>
                          <a:latin typeface="+mj-lt"/>
                        </a:rPr>
                        <a:t>-value</a:t>
                      </a:r>
                      <a:endParaRPr lang="en-US" sz="15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/1e10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4.72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effectLst/>
                          <a:latin typeface="+mj-lt"/>
                        </a:rPr>
                        <a:t>Q</a:t>
                      </a:r>
                      <a:r>
                        <a:rPr lang="en-US" sz="1500" b="1" baseline="-25000" dirty="0">
                          <a:effectLst/>
                          <a:latin typeface="+mj-lt"/>
                        </a:rPr>
                        <a:t>0</a:t>
                      </a:r>
                      <a:r>
                        <a:rPr lang="en-US" sz="1500" b="1" dirty="0">
                          <a:effectLst/>
                          <a:latin typeface="+mj-lt"/>
                        </a:rPr>
                        <a:t>-value at 25 MV/m</a:t>
                      </a:r>
                      <a:endParaRPr lang="en-US" sz="15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/1e10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3.12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effectLst/>
                          <a:latin typeface="+mj-lt"/>
                        </a:rPr>
                        <a:t>Lorentz</a:t>
                      </a:r>
                      <a:r>
                        <a:rPr lang="en-US" sz="1500" b="1" baseline="0" dirty="0" smtClean="0">
                          <a:effectLst/>
                          <a:latin typeface="+mj-lt"/>
                        </a:rPr>
                        <a:t> Force Detuning</a:t>
                      </a:r>
                      <a:endParaRPr lang="en-US" sz="15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Hz/(MV/m)</a:t>
                      </a:r>
                      <a:r>
                        <a:rPr lang="en-US" sz="1500" b="1" baseline="300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-1.5</a:t>
                      </a:r>
                      <a:endParaRPr lang="en-US" sz="15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65480" y="864654"/>
            <a:ext cx="23040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Subtracting 0.5 n</a:t>
            </a:r>
            <a:r>
              <a:rPr lang="el-GR" sz="1400" dirty="0" smtClean="0"/>
              <a:t>Ω</a:t>
            </a:r>
            <a:r>
              <a:rPr lang="en-US" sz="1400" dirty="0" smtClean="0"/>
              <a:t> due to NC</a:t>
            </a:r>
            <a:br>
              <a:rPr lang="en-US" sz="1400" dirty="0" smtClean="0"/>
            </a:br>
            <a:r>
              <a:rPr lang="en-US" sz="1400" dirty="0" smtClean="0"/>
              <a:t>RF losses in SS blank flanges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3588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1C93C-5050-FC42-8F10-D22D4F119D13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0" y="546022"/>
            <a:ext cx="9144000" cy="4730828"/>
          </a:xfrm>
        </p:spPr>
        <p:txBody>
          <a:bodyPr>
            <a:noAutofit/>
          </a:bodyPr>
          <a:lstStyle/>
          <a:p>
            <a:pPr marL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JLab completed the design, fabrication and vertical test of a 5-cell ERL prototype cavity suitable for LHeC PERLE, FCC-he, and FCC-ee (ttbar)</a:t>
            </a:r>
          </a:p>
          <a:p>
            <a:pPr marL="9144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 Validation of RF design successful</a:t>
            </a:r>
          </a:p>
          <a:p>
            <a:pPr marL="9144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 </a:t>
            </a:r>
            <a:r>
              <a:rPr lang="en-US" sz="1800" dirty="0" smtClean="0">
                <a:sym typeface="Wingdings" panose="05000000000000000000" pitchFamily="2" charset="2"/>
              </a:rPr>
              <a:t>Record </a:t>
            </a:r>
            <a:r>
              <a:rPr lang="en-US" sz="1800" i="1" dirty="0" smtClean="0">
                <a:sym typeface="Wingdings" panose="05000000000000000000" pitchFamily="2" charset="2"/>
              </a:rPr>
              <a:t>Q</a:t>
            </a:r>
            <a:r>
              <a:rPr lang="en-US" sz="1800" baseline="-25000" dirty="0" smtClean="0">
                <a:sym typeface="Wingdings" panose="05000000000000000000" pitchFamily="2" charset="2"/>
              </a:rPr>
              <a:t>0</a:t>
            </a:r>
            <a:r>
              <a:rPr lang="en-US" sz="1800" dirty="0" smtClean="0">
                <a:sym typeface="Wingdings" panose="05000000000000000000" pitchFamily="2" charset="2"/>
              </a:rPr>
              <a:t>-values achieved, ~30 MV/m quench field</a:t>
            </a:r>
          </a:p>
          <a:p>
            <a:pPr marL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The fabrication efforts covered:</a:t>
            </a:r>
          </a:p>
          <a:p>
            <a:pPr marL="1028700" lvl="1" indent="-342900">
              <a:lnSpc>
                <a:spcPct val="100000"/>
              </a:lnSpc>
              <a:spcBef>
                <a:spcPts val="0"/>
              </a:spcBef>
              <a:buAutoNum type="arabicParenR"/>
            </a:pPr>
            <a:r>
              <a:rPr lang="en-US" sz="1800" b="1" dirty="0" smtClean="0">
                <a:solidFill>
                  <a:srgbClr val="00B050"/>
                </a:solidFill>
              </a:rPr>
              <a:t>Bulk Nb 5-cell cavity</a:t>
            </a:r>
          </a:p>
          <a:p>
            <a:pPr marL="1028700" lvl="1" indent="-342900">
              <a:lnSpc>
                <a:spcPct val="100000"/>
              </a:lnSpc>
              <a:spcBef>
                <a:spcPts val="0"/>
              </a:spcBef>
              <a:buAutoNum type="arabicParenR"/>
            </a:pPr>
            <a:r>
              <a:rPr lang="en-US" sz="1800" b="1" dirty="0" smtClean="0">
                <a:solidFill>
                  <a:srgbClr val="00B050"/>
                </a:solidFill>
              </a:rPr>
              <a:t>Bulk Nb 1-cell cavity</a:t>
            </a:r>
          </a:p>
          <a:p>
            <a:pPr marL="1028700" lvl="1" indent="-342900">
              <a:lnSpc>
                <a:spcPct val="100000"/>
              </a:lnSpc>
              <a:spcBef>
                <a:spcPts val="0"/>
              </a:spcBef>
              <a:buAutoNum type="arabicParenR"/>
            </a:pPr>
            <a:r>
              <a:rPr lang="en-US" sz="1800" b="1" dirty="0" smtClean="0">
                <a:solidFill>
                  <a:srgbClr val="00B050"/>
                </a:solidFill>
              </a:rPr>
              <a:t>Two OFHC Cu 1-cell cavities – for thin film coating R&amp;D at CERN</a:t>
            </a:r>
          </a:p>
          <a:p>
            <a:pPr marL="1028700" lvl="1" indent="-342900">
              <a:lnSpc>
                <a:spcPct val="100000"/>
              </a:lnSpc>
              <a:spcBef>
                <a:spcPts val="0"/>
              </a:spcBef>
              <a:buAutoNum type="arabicParenR"/>
            </a:pPr>
            <a:r>
              <a:rPr lang="en-US" sz="1800" b="1" dirty="0" smtClean="0">
                <a:solidFill>
                  <a:srgbClr val="00B050"/>
                </a:solidFill>
              </a:rPr>
              <a:t>OFHC Cu cavity for R&amp;D bench measurements at CERN allowing to add cells</a:t>
            </a:r>
          </a:p>
          <a:p>
            <a:pPr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800" b="1" dirty="0" smtClean="0">
              <a:solidFill>
                <a:srgbClr val="00B050"/>
              </a:solidFill>
            </a:endParaRPr>
          </a:p>
          <a:p>
            <a:pPr marL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/>
              <a:t>JLab looks forward to collaborate with CERN and also with PERLE member institutions beyond the completion of  this project</a:t>
            </a:r>
          </a:p>
          <a:p>
            <a:pPr marL="914400"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 Towards a production cavity incl. HOM couplers, input couplers, helium tank etc.</a:t>
            </a:r>
          </a:p>
          <a:p>
            <a:pPr marL="1028700" lvl="1" indent="-342900">
              <a:lnSpc>
                <a:spcPct val="100000"/>
              </a:lnSpc>
              <a:spcBef>
                <a:spcPts val="0"/>
              </a:spcBef>
              <a:buAutoNum type="arabicParenR"/>
            </a:pPr>
            <a:endParaRPr lang="en-US" sz="1800" b="1" dirty="0" smtClean="0">
              <a:solidFill>
                <a:srgbClr val="00B05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5556" y="4181608"/>
            <a:ext cx="9144000" cy="707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803" y="1092043"/>
            <a:ext cx="2279678" cy="185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26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257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" y="860372"/>
            <a:ext cx="9144000" cy="3995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dirty="0" smtClean="0"/>
              <a:t>JLab’s role in SRF cavity development for CERN’s FCC and LHeC</a:t>
            </a:r>
          </a:p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dirty="0" smtClean="0"/>
              <a:t>Cavity design principle</a:t>
            </a:r>
          </a:p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R</a:t>
            </a:r>
            <a:r>
              <a:rPr lang="en-US" dirty="0" smtClean="0"/>
              <a:t>elevant key performance parameters</a:t>
            </a:r>
          </a:p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dirty="0" smtClean="0"/>
              <a:t>Cavity fabrication stages</a:t>
            </a:r>
          </a:p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dirty="0" smtClean="0"/>
              <a:t>Vertical test </a:t>
            </a:r>
            <a:r>
              <a:rPr lang="en-US" dirty="0"/>
              <a:t>r</a:t>
            </a:r>
            <a:r>
              <a:rPr lang="en-US" dirty="0" smtClean="0"/>
              <a:t>esults in dewar</a:t>
            </a:r>
          </a:p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90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72334" y="3775491"/>
            <a:ext cx="21453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+mj-lt"/>
              </a:rPr>
              <a:t>Questions 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96678"/>
            <a:ext cx="9144000" cy="151632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400" dirty="0" smtClean="0"/>
              <a:t>…particularly to the CERN colleagues</a:t>
            </a:r>
            <a:br>
              <a:rPr lang="en-US" sz="3400" dirty="0" smtClean="0"/>
            </a:br>
            <a:r>
              <a:rPr lang="en-US" sz="3400" dirty="0" smtClean="0"/>
              <a:t>for the fruitful collaboration</a:t>
            </a:r>
          </a:p>
          <a:p>
            <a:r>
              <a:rPr lang="en-US" sz="3400" dirty="0" smtClean="0"/>
              <a:t>and to all PERLE members!</a:t>
            </a:r>
            <a:endParaRPr lang="en-US" sz="3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705" y="2404763"/>
            <a:ext cx="885825" cy="904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0698" y="2462344"/>
            <a:ext cx="1997110" cy="8348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4463" y="40"/>
            <a:ext cx="9144000" cy="97674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Many Thanks…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6647" y="2482293"/>
            <a:ext cx="1193934" cy="74981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67666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Supplemental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52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23" y="965507"/>
            <a:ext cx="3798666" cy="30921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Ensemble of Cavities Fabricated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05122" y="712451"/>
            <a:ext cx="4043688" cy="157597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7" name="Group 46"/>
          <p:cNvGrpSpPr/>
          <p:nvPr/>
        </p:nvGrpSpPr>
        <p:grpSpPr>
          <a:xfrm>
            <a:off x="4779748" y="1014706"/>
            <a:ext cx="3219358" cy="1238021"/>
            <a:chOff x="0" y="0"/>
            <a:chExt cx="5275384" cy="2210638"/>
          </a:xfrm>
        </p:grpSpPr>
        <p:pic>
          <p:nvPicPr>
            <p:cNvPr id="48" name="Picture 47" descr="D:\projects\LHeC_CERN\Photos\2017-12-14_Copper_Brazing_Operation\IMG_20171214_112642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8175" y="0"/>
              <a:ext cx="1230923" cy="21955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Picture 48" descr="D:\projects\LHeC_CERN\Photos\2017-12-14_Copper_Brazing_Operation\IMG_20171215_093624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4413" y="0"/>
              <a:ext cx="1240971" cy="22106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2703006" cy="2210638"/>
            </a:xfrm>
            <a:prstGeom prst="rect">
              <a:avLst/>
            </a:prstGeom>
          </p:spPr>
        </p:pic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4445079" y="657165"/>
            <a:ext cx="4400433" cy="3575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dirty="0" smtClean="0"/>
              <a:t>Copper cavities required brazing of tubes to SS flanges</a:t>
            </a:r>
            <a:endParaRPr lang="en-US" sz="14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300269" y="3015538"/>
            <a:ext cx="2746336" cy="1671616"/>
            <a:chOff x="4724262" y="1211435"/>
            <a:chExt cx="3461114" cy="219347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9" t="3523" r="1115" b="1498"/>
            <a:stretch/>
          </p:blipFill>
          <p:spPr>
            <a:xfrm>
              <a:off x="4724262" y="1211435"/>
              <a:ext cx="3461114" cy="219347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140052" y="1256915"/>
              <a:ext cx="609577" cy="21929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25" dirty="0">
                  <a:solidFill>
                    <a:schemeClr val="accent6">
                      <a:lumMod val="50000"/>
                    </a:schemeClr>
                  </a:solidFill>
                </a:rPr>
                <a:t>T= </a:t>
              </a:r>
              <a:r>
                <a:rPr lang="en-US" sz="825" dirty="0" smtClean="0">
                  <a:solidFill>
                    <a:schemeClr val="accent6">
                      <a:lumMod val="50000"/>
                    </a:schemeClr>
                  </a:solidFill>
                </a:rPr>
                <a:t>4.5 </a:t>
              </a:r>
              <a:r>
                <a:rPr lang="en-US" sz="825" dirty="0">
                  <a:solidFill>
                    <a:schemeClr val="accent6">
                      <a:lumMod val="50000"/>
                    </a:schemeClr>
                  </a:solidFill>
                </a:rPr>
                <a:t>K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4656692" y="2496632"/>
            <a:ext cx="39921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Nb/Cu Technology - 400 MHz LHC Nb/Cu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670400" y="3755269"/>
            <a:ext cx="30025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G. Rosaz et al.</a:t>
            </a:r>
            <a:endParaRPr lang="en-US" sz="1600" dirty="0"/>
          </a:p>
          <a:p>
            <a:r>
              <a:rPr lang="en-US" sz="1600" dirty="0" smtClean="0">
                <a:latin typeface="+mj-lt"/>
                <a:ea typeface="Verdan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Progress: Spare </a:t>
            </a:r>
            <a:r>
              <a:rPr lang="en-US" sz="1600" dirty="0">
                <a:latin typeface="+mj-lt"/>
                <a:ea typeface="Verdan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cavities coated</a:t>
            </a:r>
          </a:p>
          <a:p>
            <a:r>
              <a:rPr lang="en-US" sz="1600" dirty="0">
                <a:solidFill>
                  <a:srgbClr val="FF0000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Best RF performance achieved</a:t>
            </a:r>
          </a:p>
          <a:p>
            <a:endParaRPr lang="en-US" sz="16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65983" y="2949683"/>
            <a:ext cx="243727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SRF R&amp;D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Overview</a:t>
            </a:r>
          </a:p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Monday R&amp;D summary talk</a:t>
            </a:r>
          </a:p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y </a:t>
            </a:r>
            <a:r>
              <a:rPr lang="en-US" sz="1600" dirty="0" smtClean="0">
                <a:latin typeface="+mj-lt"/>
              </a:rPr>
              <a:t>A</a:t>
            </a:r>
            <a:r>
              <a:rPr lang="en-US" sz="1600" dirty="0">
                <a:latin typeface="+mj-lt"/>
              </a:rPr>
              <a:t>.-M. Valente-Feliciano</a:t>
            </a:r>
          </a:p>
          <a:p>
            <a:endParaRPr 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52825" y="2496632"/>
            <a:ext cx="5591175" cy="226586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391786" y="2288422"/>
            <a:ext cx="1053294" cy="454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2738" y="553941"/>
            <a:ext cx="3483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All 802 MHz prototype cavities built</a:t>
            </a:r>
            <a:endParaRPr lang="en-US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1223" y="1718562"/>
            <a:ext cx="1634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N-infusion R&amp;D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71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257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CERN requires SRF Technology for Several Program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0" y="537048"/>
            <a:ext cx="9144000" cy="9774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Cavities at 801.58 MHz needed</a:t>
            </a:r>
          </a:p>
        </p:txBody>
      </p:sp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9648336"/>
              </p:ext>
            </p:extLst>
          </p:nvPr>
        </p:nvGraphicFramePr>
        <p:xfrm>
          <a:off x="629682" y="1725275"/>
          <a:ext cx="3446112" cy="206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4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1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149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Program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Frequency (MHz)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9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LHC, spare and more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401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9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LHC upgrade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200, </a:t>
                      </a:r>
                      <a:r>
                        <a:rPr lang="en-GB" sz="1200" b="1" dirty="0" smtClean="0">
                          <a:latin typeface="+mj-lt"/>
                        </a:rPr>
                        <a:t>802</a:t>
                      </a:r>
                      <a:endParaRPr lang="en-GB" sz="1200" b="1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9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HIE-ISOLDE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101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49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HL-LHC crab cavities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401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149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SPL</a:t>
                      </a:r>
                      <a:r>
                        <a:rPr lang="en-GB" sz="1200" baseline="0" dirty="0" smtClean="0">
                          <a:latin typeface="+mj-lt"/>
                        </a:rPr>
                        <a:t> (ESS)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704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1499"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+mj-lt"/>
                        </a:rPr>
                        <a:t>LHeC, FCC-he, </a:t>
                      </a:r>
                      <a:r>
                        <a:rPr lang="en-GB" sz="1200" i="1" baseline="0" dirty="0" smtClean="0">
                          <a:latin typeface="+mj-lt"/>
                        </a:rPr>
                        <a:t>PERLE</a:t>
                      </a:r>
                      <a:endParaRPr lang="en-GB" sz="1200" i="1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+mj-lt"/>
                        </a:rPr>
                        <a:t>802</a:t>
                      </a:r>
                      <a:endParaRPr lang="en-GB" sz="1200" b="1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1499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FCC-ee, FCC-hh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401</a:t>
                      </a:r>
                      <a:r>
                        <a:rPr lang="en-GB" sz="1200" baseline="0" dirty="0" smtClean="0">
                          <a:latin typeface="+mj-lt"/>
                        </a:rPr>
                        <a:t> &amp; </a:t>
                      </a:r>
                      <a:r>
                        <a:rPr lang="en-GB" sz="1200" b="1" baseline="0" dirty="0" smtClean="0">
                          <a:latin typeface="+mj-lt"/>
                        </a:rPr>
                        <a:t>802</a:t>
                      </a:r>
                      <a:endParaRPr lang="en-GB" sz="1200" b="1" dirty="0">
                        <a:latin typeface="+mj-lt"/>
                      </a:endParaRPr>
                    </a:p>
                  </a:txBody>
                  <a:tcPr marL="75450" marR="75450" marT="37725" marB="37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2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196031"/>
              </p:ext>
            </p:extLst>
          </p:nvPr>
        </p:nvGraphicFramePr>
        <p:xfrm>
          <a:off x="4616187" y="1624322"/>
          <a:ext cx="3199017" cy="27569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3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19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Program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Frequency (MHz)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9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JLab CEBAF</a:t>
                      </a:r>
                      <a:r>
                        <a:rPr lang="en-GB" sz="1200" baseline="0" dirty="0" smtClean="0">
                          <a:latin typeface="+mj-lt"/>
                        </a:rPr>
                        <a:t> &amp; LERF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1497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extLst>
                  <a:ext uri="{0D108BD9-81ED-4DB2-BD59-A6C34878D82A}">
                    <a16:rowId xmlns:a16="http://schemas.microsoft.com/office/drawing/2014/main" val="2313501782"/>
                  </a:ext>
                </a:extLst>
              </a:tr>
              <a:tr h="2319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ILC, X-FEL, LCLS-2, …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1300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9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JLab</a:t>
                      </a:r>
                      <a:r>
                        <a:rPr lang="en-GB" sz="1200" baseline="0" dirty="0" smtClean="0">
                          <a:latin typeface="+mj-lt"/>
                        </a:rPr>
                        <a:t> EIC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952.6 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extLst>
                  <a:ext uri="{0D108BD9-81ED-4DB2-BD59-A6C34878D82A}">
                    <a16:rowId xmlns:a16="http://schemas.microsoft.com/office/drawing/2014/main" val="1245486898"/>
                  </a:ext>
                </a:extLst>
              </a:tr>
              <a:tr h="23197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+mj-lt"/>
                        </a:rPr>
                        <a:t>SNS</a:t>
                      </a:r>
                      <a:endParaRPr lang="en-GB" sz="1200" b="1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+mj-lt"/>
                        </a:rPr>
                        <a:t>805</a:t>
                      </a:r>
                      <a:endParaRPr lang="en-GB" sz="1200" b="1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extLst>
                  <a:ext uri="{0D108BD9-81ED-4DB2-BD59-A6C34878D82A}">
                    <a16:rowId xmlns:a16="http://schemas.microsoft.com/office/drawing/2014/main" val="3974772965"/>
                  </a:ext>
                </a:extLst>
              </a:tr>
              <a:tr h="2319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JLab HC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750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extLst>
                  <a:ext uri="{0D108BD9-81ED-4DB2-BD59-A6C34878D82A}">
                    <a16:rowId xmlns:a16="http://schemas.microsoft.com/office/drawing/2014/main" val="407747271"/>
                  </a:ext>
                </a:extLst>
              </a:tr>
              <a:tr h="2319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ESS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704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extLst>
                  <a:ext uri="{0D108BD9-81ED-4DB2-BD59-A6C34878D82A}">
                    <a16:rowId xmlns:a16="http://schemas.microsoft.com/office/drawing/2014/main" val="403475858"/>
                  </a:ext>
                </a:extLst>
              </a:tr>
              <a:tr h="2319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PIP-II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650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9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JAERI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500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extLst>
                  <a:ext uri="{0D108BD9-81ED-4DB2-BD59-A6C34878D82A}">
                    <a16:rowId xmlns:a16="http://schemas.microsoft.com/office/drawing/2014/main" val="1626697255"/>
                  </a:ext>
                </a:extLst>
              </a:tr>
              <a:tr h="231970"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latin typeface="+mj-lt"/>
                        </a:rPr>
                        <a:t>eRHIC</a:t>
                      </a:r>
                      <a:endParaRPr lang="en-GB" sz="1200" i="1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394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extLst>
                  <a:ext uri="{0D108BD9-81ED-4DB2-BD59-A6C34878D82A}">
                    <a16:rowId xmlns:a16="http://schemas.microsoft.com/office/drawing/2014/main" val="232892830"/>
                  </a:ext>
                </a:extLst>
              </a:tr>
              <a:tr h="23197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CERN Linac4, ESS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+mj-lt"/>
                        </a:rPr>
                        <a:t>352</a:t>
                      </a:r>
                      <a:endParaRPr lang="en-GB" sz="1200" dirty="0">
                        <a:latin typeface="+mj-lt"/>
                      </a:endParaRPr>
                    </a:p>
                  </a:txBody>
                  <a:tcPr marL="67751" marR="67751" marT="33876" marB="3387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892280" y="138937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CERN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250688" y="1266314"/>
            <a:ext cx="1930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International (SRF)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14841" y="3873617"/>
            <a:ext cx="4125058" cy="407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800" dirty="0" smtClean="0"/>
              <a:t>From Erk Jenson, LHeC workshop, 2015</a:t>
            </a:r>
          </a:p>
        </p:txBody>
      </p:sp>
    </p:spTree>
    <p:extLst>
      <p:ext uri="{BB962C8B-B14F-4D97-AF65-F5344CB8AC3E}">
        <p14:creationId xmlns:p14="http://schemas.microsoft.com/office/powerpoint/2010/main" val="365750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1975" y="1115687"/>
            <a:ext cx="3005197" cy="4070616"/>
            <a:chOff x="154102" y="-959475"/>
            <a:chExt cx="3244132" cy="428208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102" y="1183714"/>
              <a:ext cx="3244132" cy="213890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102" y="-959475"/>
              <a:ext cx="3238239" cy="2156050"/>
            </a:xfrm>
            <a:prstGeom prst="rect">
              <a:avLst/>
            </a:prstGeom>
            <a:noFill/>
            <a:ln>
              <a:noFill/>
            </a:ln>
            <a:extLst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Beam Spectra vs. HOM Frequencies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574884"/>
            <a:ext cx="9144000" cy="385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dirty="0" smtClean="0"/>
              <a:t>Cavity design took into account avoiding main 802 MHz beam spectral lines</a:t>
            </a:r>
            <a:endParaRPr lang="en-US" dirty="0"/>
          </a:p>
          <a:p>
            <a:pPr marL="914400" lvl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endParaRPr lang="en-US" sz="18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-121466" y="992512"/>
            <a:ext cx="4533446" cy="385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dirty="0" smtClean="0"/>
              <a:t>Case 1</a:t>
            </a:r>
            <a:r>
              <a:rPr lang="en-US" sz="1400" dirty="0" smtClean="0"/>
              <a:t>: Every RF bucket would be filled (no gap)</a:t>
            </a:r>
          </a:p>
          <a:p>
            <a:pPr marL="914400" lvl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endParaRPr lang="en-US" sz="18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42635" y="1427483"/>
            <a:ext cx="2423879" cy="385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200" dirty="0" smtClean="0"/>
              <a:t>Monopole mode spectrum</a:t>
            </a:r>
            <a:endParaRPr lang="en-US" sz="1200" dirty="0"/>
          </a:p>
          <a:p>
            <a:pPr marL="914400" lvl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endParaRPr lang="en-US" sz="1200" dirty="0"/>
          </a:p>
        </p:txBody>
      </p:sp>
      <p:pic>
        <p:nvPicPr>
          <p:cNvPr id="13" name="Picture 12"/>
          <p:cNvPicPr/>
          <p:nvPr/>
        </p:nvPicPr>
        <p:blipFill>
          <a:blip r:embed="rId5"/>
          <a:stretch>
            <a:fillRect/>
          </a:stretch>
        </p:blipFill>
        <p:spPr>
          <a:xfrm>
            <a:off x="4340245" y="2584568"/>
            <a:ext cx="3332559" cy="2376721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342635" y="3082947"/>
            <a:ext cx="2423879" cy="385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200" dirty="0" smtClean="0"/>
              <a:t>Dipole mode spectrum</a:t>
            </a:r>
            <a:endParaRPr lang="en-US" sz="1200" dirty="0"/>
          </a:p>
          <a:p>
            <a:pPr marL="914400" lvl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endParaRPr lang="en-US" sz="12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6202161" y="2202082"/>
            <a:ext cx="2977575" cy="4393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1000" dirty="0" smtClean="0"/>
              <a:t>Bunch recombination pattern for PERLE. Bunches at different energies </a:t>
            </a:r>
            <a:r>
              <a:rPr lang="en-US" sz="1000" dirty="0"/>
              <a:t>(the turn number is indicated</a:t>
            </a:r>
            <a:r>
              <a:rPr lang="en-US" sz="1000" dirty="0" smtClean="0"/>
              <a:t>) </a:t>
            </a:r>
            <a:r>
              <a:rPr lang="en-US" sz="1000" dirty="0"/>
              <a:t>a</a:t>
            </a:r>
            <a:r>
              <a:rPr lang="en-US" sz="1000" dirty="0" smtClean="0"/>
              <a:t>re separated by  nearly constant bunch spacing.</a:t>
            </a:r>
            <a:endParaRPr lang="en-US" sz="1000" i="1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9870" y="1550969"/>
            <a:ext cx="2472624" cy="660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6859" y="1699266"/>
            <a:ext cx="1527811" cy="638631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4912053" y="3037990"/>
            <a:ext cx="2423879" cy="3852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200" dirty="0" smtClean="0"/>
              <a:t>Monopole mode spectrum</a:t>
            </a:r>
            <a:endParaRPr lang="en-US" sz="1200" dirty="0"/>
          </a:p>
          <a:p>
            <a:pPr marL="914400" lvl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endParaRPr lang="en-US" sz="12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939917" y="984506"/>
            <a:ext cx="5017035" cy="5420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400" b="1" dirty="0" smtClean="0"/>
              <a:t>Case 2</a:t>
            </a:r>
            <a:r>
              <a:rPr lang="en-US" sz="1400" dirty="0" smtClean="0"/>
              <a:t>: PERLE baseline bunch spectrum for </a:t>
            </a:r>
            <a:r>
              <a:rPr lang="en-US" sz="1400" dirty="0"/>
              <a:t>801.58 </a:t>
            </a:r>
            <a:r>
              <a:rPr lang="en-US" sz="1400" dirty="0" smtClean="0"/>
              <a:t>cavities: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Bunch </a:t>
            </a:r>
            <a:r>
              <a:rPr lang="en-US" sz="1400" dirty="0"/>
              <a:t>spacing 801.58MHz/20 =  40.079 </a:t>
            </a:r>
            <a:r>
              <a:rPr lang="en-US" sz="1400" dirty="0" smtClean="0"/>
              <a:t>MHz</a:t>
            </a:r>
            <a:endParaRPr lang="en-US" sz="14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7622575" y="2698352"/>
            <a:ext cx="1171845" cy="282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1000" i="1" dirty="0" smtClean="0"/>
              <a:t>Q</a:t>
            </a:r>
            <a:r>
              <a:rPr lang="en-US" sz="1000" baseline="-25000" dirty="0" smtClean="0"/>
              <a:t>b</a:t>
            </a:r>
            <a:r>
              <a:rPr lang="en-US" sz="1000" dirty="0" smtClean="0"/>
              <a:t> = 320 pC</a:t>
            </a:r>
            <a:endParaRPr lang="en-US" sz="1000" i="1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3939917" y="984506"/>
            <a:ext cx="11389" cy="38033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760" y="3468183"/>
            <a:ext cx="1173273" cy="355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989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Latest Vertical </a:t>
            </a:r>
            <a:r>
              <a:rPr lang="en-US" dirty="0"/>
              <a:t>Test </a:t>
            </a:r>
            <a:r>
              <a:rPr lang="en-US" dirty="0" smtClean="0"/>
              <a:t>Results </a:t>
            </a:r>
            <a:r>
              <a:rPr lang="en-US" dirty="0"/>
              <a:t>at 2K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 descr="D:\projects\LHeC_CERN\RF_TESTS\CRN-5\FigureTest2_Corrected_Data\CRN1_CRN5_Corrected_Thinned2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" y="1255798"/>
            <a:ext cx="5283200" cy="393654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921090"/>
              </p:ext>
            </p:extLst>
          </p:nvPr>
        </p:nvGraphicFramePr>
        <p:xfrm>
          <a:off x="5545771" y="3038545"/>
          <a:ext cx="3425380" cy="175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9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43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3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RF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results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Unit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CRN1</a:t>
                      </a:r>
                      <a:endParaRPr lang="en-US" sz="10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CRN5</a:t>
                      </a:r>
                      <a:endParaRPr lang="en-US" sz="10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US" sz="1000" b="1" baseline="-250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acc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at quench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MV/m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32.3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30.1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E</a:t>
                      </a:r>
                      <a:r>
                        <a:rPr lang="en-US" sz="1000" b="1" baseline="-250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pk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at quench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MV/m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61.3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68.1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B</a:t>
                      </a:r>
                      <a:r>
                        <a:rPr lang="en-US" sz="1000" b="1" baseline="-250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pk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at quench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mT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129.0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126.3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 onset field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MV/m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~20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~25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FE-induced radiation (max.)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mR/hr.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2.3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0.06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Residual resistance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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3.19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n.m.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Max. Q</a:t>
                      </a:r>
                      <a:r>
                        <a:rPr lang="en-US" sz="1000" b="1" baseline="-250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-value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/1e10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4.97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4.72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Q</a:t>
                      </a:r>
                      <a:r>
                        <a:rPr lang="en-US" sz="1000" b="1" baseline="-250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0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-value at 25 MV/m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/1e10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2.62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3.12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Lorentz</a:t>
                      </a:r>
                      <a:r>
                        <a:rPr lang="en-US" sz="1000" b="1" baseline="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Force Detuning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(MV/m)</a:t>
                      </a:r>
                      <a:r>
                        <a:rPr lang="en-US" sz="1000" b="1" baseline="30000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</a:t>
                      </a: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/Hz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-7.1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-1.5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42592"/>
              </p:ext>
            </p:extLst>
          </p:nvPr>
        </p:nvGraphicFramePr>
        <p:xfrm>
          <a:off x="5545771" y="1499629"/>
          <a:ext cx="3598229" cy="1051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5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92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14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14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Post-Processing steps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Unit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CRN1</a:t>
                      </a:r>
                      <a:endParaRPr lang="en-US" sz="10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CRN5</a:t>
                      </a:r>
                      <a:endParaRPr lang="en-US" sz="10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Bulk </a:t>
                      </a:r>
                      <a:r>
                        <a:rPr lang="en-US" sz="10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BCP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µm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160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216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High-Temperature heat treatment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°C, hrs.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800, 3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800, 3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Final </a:t>
                      </a:r>
                      <a:r>
                        <a:rPr lang="en-US" sz="10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EP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µm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30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30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High Pressure Rinse (HPR) </a:t>
                      </a:r>
                      <a:r>
                        <a:rPr lang="en-US" sz="1000" b="1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cycles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Low temperature bake-out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°C, hrs.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120, 12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120, 12</a:t>
                      </a:r>
                      <a:endParaRPr lang="en-US" sz="10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535468" y="4215390"/>
            <a:ext cx="159210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s</a:t>
            </a:r>
            <a:r>
              <a:rPr lang="en-US" dirty="0" smtClean="0">
                <a:latin typeface="+mj-lt"/>
              </a:rPr>
              <a:t>oft MP barrier</a:t>
            </a:r>
            <a:endParaRPr lang="en-US" dirty="0">
              <a:latin typeface="+mj-lt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389714" y="2857026"/>
            <a:ext cx="1819722" cy="1641832"/>
            <a:chOff x="5376919" y="2172313"/>
            <a:chExt cx="3064460" cy="2764888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6919" y="2172313"/>
              <a:ext cx="1348939" cy="276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6981" y="2172313"/>
              <a:ext cx="1614398" cy="2764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0" y="521278"/>
            <a:ext cx="9144000" cy="391218"/>
          </a:xfrm>
        </p:spPr>
        <p:txBody>
          <a:bodyPr>
            <a:noAutofit/>
          </a:bodyPr>
          <a:lstStyle/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1800" dirty="0"/>
              <a:t>A</a:t>
            </a:r>
            <a:r>
              <a:rPr lang="en-US" sz="1800" dirty="0" smtClean="0"/>
              <a:t> single-cell Nb cavity (</a:t>
            </a:r>
            <a:r>
              <a:rPr lang="en-US" sz="1800" i="1" dirty="0" smtClean="0"/>
              <a:t>CRN1</a:t>
            </a:r>
            <a:r>
              <a:rPr lang="en-US" sz="1800" dirty="0" smtClean="0"/>
              <a:t>) was built and tested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0" y="812390"/>
            <a:ext cx="9144000" cy="3912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1800" dirty="0" smtClean="0"/>
              <a:t>MP activities observed at ~10 MV/m, but quickly processed, re-rinse &amp; re-test planned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56339" y="1171626"/>
            <a:ext cx="2172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Main post-processing steps</a:t>
            </a:r>
            <a:endParaRPr lang="en-US" sz="1400" dirty="0"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86819" y="2713552"/>
            <a:ext cx="1976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Summary of main results</a:t>
            </a:r>
            <a:endParaRPr lang="en-US" sz="1400" dirty="0"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68607" y="2025409"/>
            <a:ext cx="101502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q</a:t>
            </a:r>
            <a:r>
              <a:rPr lang="en-US" sz="1200" dirty="0" smtClean="0">
                <a:latin typeface="+mj-lt"/>
              </a:rPr>
              <a:t>uench limits</a:t>
            </a:r>
            <a:endParaRPr 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008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Residual Resistance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17" y="1536124"/>
            <a:ext cx="3847068" cy="277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-23165" y="582623"/>
            <a:ext cx="9144000" cy="478848"/>
          </a:xfrm>
        </p:spPr>
        <p:txBody>
          <a:bodyPr>
            <a:noAutofit/>
          </a:bodyPr>
          <a:lstStyle/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Material used is OTIC Ningxia high-RRR (250) fine grain Nb</a:t>
            </a:r>
            <a:endParaRPr lang="en-US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655819" y="1887996"/>
            <a:ext cx="3240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R</a:t>
            </a:r>
            <a:r>
              <a:rPr lang="en-US" b="1" baseline="-25000" dirty="0" smtClean="0">
                <a:latin typeface="+mj-lt"/>
              </a:rPr>
              <a:t>res</a:t>
            </a:r>
            <a:r>
              <a:rPr lang="en-US" b="1" dirty="0" smtClean="0">
                <a:latin typeface="+mj-lt"/>
              </a:rPr>
              <a:t> = 3.19  ± 0.79 n</a:t>
            </a:r>
            <a:r>
              <a:rPr lang="en-US" b="1" dirty="0" smtClean="0">
                <a:latin typeface="+mj-lt"/>
                <a:sym typeface="Symbol"/>
              </a:rPr>
              <a:t>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24915" y="1674755"/>
            <a:ext cx="1971565" cy="36933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Fit with BCS theory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84394" y="2354692"/>
            <a:ext cx="44096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Note: This takes into account 2.49 n</a:t>
            </a:r>
            <a:r>
              <a:rPr lang="el-GR" sz="1400" dirty="0" smtClean="0"/>
              <a:t>Ω</a:t>
            </a:r>
            <a:r>
              <a:rPr lang="en-US" sz="1400" dirty="0" smtClean="0"/>
              <a:t> due to NC RF losses </a:t>
            </a:r>
          </a:p>
          <a:p>
            <a:r>
              <a:rPr lang="en-US" sz="1400" dirty="0" smtClean="0"/>
              <a:t>in SS blank flanges for the single-cell cavity </a:t>
            </a:r>
            <a:endParaRPr lang="en-US" sz="14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-9525" y="946192"/>
            <a:ext cx="9144000" cy="478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Residual resistance has been assessed during tests for </a:t>
            </a:r>
            <a:r>
              <a:rPr lang="en-US" sz="2000" i="1" dirty="0" smtClean="0"/>
              <a:t>CRN1</a:t>
            </a:r>
            <a:endParaRPr lang="en-US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309852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350561" y="2925192"/>
            <a:ext cx="3670694" cy="2204834"/>
            <a:chOff x="439588" y="3151722"/>
            <a:chExt cx="5181333" cy="3112213"/>
          </a:xfrm>
        </p:grpSpPr>
        <p:grpSp>
          <p:nvGrpSpPr>
            <p:cNvPr id="41" name="Group 40"/>
            <p:cNvGrpSpPr/>
            <p:nvPr/>
          </p:nvGrpSpPr>
          <p:grpSpPr>
            <a:xfrm>
              <a:off x="439588" y="3151722"/>
              <a:ext cx="3450198" cy="3112213"/>
              <a:chOff x="107217" y="2699309"/>
              <a:chExt cx="4250995" cy="3834564"/>
            </a:xfrm>
          </p:grpSpPr>
          <p:pic>
            <p:nvPicPr>
              <p:cNvPr id="52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217" y="3855954"/>
                <a:ext cx="4143829" cy="1323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3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217" y="2699309"/>
                <a:ext cx="4250995" cy="14022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6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8540" y="5447434"/>
                <a:ext cx="1120802" cy="1086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7" name="Picture 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0314" y="5406188"/>
                <a:ext cx="1140919" cy="11276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3" name="TextBox 42"/>
            <p:cNvSpPr txBox="1"/>
            <p:nvPr/>
          </p:nvSpPr>
          <p:spPr>
            <a:xfrm>
              <a:off x="3385178" y="4568254"/>
              <a:ext cx="2235743" cy="564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 Light" panose="020F0302020204030204" pitchFamily="34" charset="0"/>
                </a:rPr>
                <a:t>scaled LHC cavity loop</a:t>
              </a:r>
              <a:r>
                <a:rPr lang="en-US" sz="1000" dirty="0">
                  <a:latin typeface="Calibri Light" panose="020F0302020204030204" pitchFamily="34" charset="0"/>
                </a:rPr>
                <a:t/>
              </a:r>
              <a:br>
                <a:rPr lang="en-US" sz="1000" dirty="0">
                  <a:latin typeface="Calibri Light" panose="020F0302020204030204" pitchFamily="34" charset="0"/>
                </a:rPr>
              </a:br>
              <a:r>
                <a:rPr lang="en-US" sz="1000" dirty="0" smtClean="0">
                  <a:latin typeface="Calibri Light" panose="020F0302020204030204" pitchFamily="34" charset="0"/>
                </a:rPr>
                <a:t>coupler</a:t>
              </a:r>
              <a:r>
                <a:rPr lang="en-US" sz="1000" dirty="0">
                  <a:latin typeface="Calibri Light" panose="020F0302020204030204" pitchFamily="34" charset="0"/>
                </a:rPr>
                <a:t> </a:t>
              </a:r>
              <a:r>
                <a:rPr lang="en-US" sz="1000" dirty="0" smtClean="0">
                  <a:latin typeface="Calibri Light" panose="020F0302020204030204" pitchFamily="34" charset="0"/>
                </a:rPr>
                <a:t>(narrowband)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362240" y="3779656"/>
              <a:ext cx="1624080" cy="564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 Light" panose="020F0302020204030204" pitchFamily="34" charset="0"/>
                </a:rPr>
                <a:t>scaled LHC cavity</a:t>
              </a:r>
              <a:br>
                <a:rPr lang="en-US" sz="1000" dirty="0" smtClean="0">
                  <a:latin typeface="Calibri Light" panose="020F0302020204030204" pitchFamily="34" charset="0"/>
                </a:rPr>
              </a:br>
              <a:r>
                <a:rPr lang="en-US" sz="1000" dirty="0" smtClean="0">
                  <a:latin typeface="Calibri Light" panose="020F0302020204030204" pitchFamily="34" charset="0"/>
                </a:rPr>
                <a:t>coax FPC coupler</a:t>
              </a: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H="1" flipV="1">
              <a:off x="3037471" y="4568255"/>
              <a:ext cx="367792" cy="17964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 flipV="1">
              <a:off x="1290953" y="4810478"/>
              <a:ext cx="480697" cy="29492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1692621" y="4957939"/>
              <a:ext cx="2508952" cy="564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 Light" panose="020F0302020204030204" pitchFamily="34" charset="0"/>
                </a:rPr>
                <a:t>scaled  LHC cavity </a:t>
              </a:r>
              <a:br>
                <a:rPr lang="en-US" sz="1000" dirty="0" smtClean="0">
                  <a:latin typeface="Calibri Light" panose="020F0302020204030204" pitchFamily="34" charset="0"/>
                </a:rPr>
              </a:br>
              <a:r>
                <a:rPr lang="en-US" sz="1000" dirty="0" smtClean="0">
                  <a:latin typeface="Calibri Light" panose="020F0302020204030204" pitchFamily="34" charset="0"/>
                </a:rPr>
                <a:t>antenna  coupler (broadband)</a:t>
              </a: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flipH="1" flipV="1">
              <a:off x="3081921" y="3854949"/>
              <a:ext cx="367792" cy="17964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HOM Damping Studies</a:t>
            </a:r>
            <a:endParaRPr lang="en-US" dirty="0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-7124" y="446980"/>
            <a:ext cx="9144000" cy="13246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300"/>
              </a:spcAft>
            </a:pPr>
            <a:r>
              <a:rPr lang="en-US" sz="2000" dirty="0" smtClean="0"/>
              <a:t>Preliminary HOM studies carried out incorporating LHC-type HOM </a:t>
            </a:r>
            <a:r>
              <a:rPr lang="en-US" sz="2000" dirty="0"/>
              <a:t>couplers (and </a:t>
            </a:r>
            <a:r>
              <a:rPr lang="en-US" sz="2000" dirty="0" smtClean="0"/>
              <a:t>coaxial input coupler) </a:t>
            </a:r>
            <a:r>
              <a:rPr lang="en-US" sz="2000" dirty="0"/>
              <a:t>scaled to adapt to new cavity shape at 802 MHz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</a:pPr>
            <a:r>
              <a:rPr lang="en-US" sz="1600" dirty="0"/>
              <a:t>Broadband damping efficiency was found to be not optimal since also narrowband loop couplers are employed as required for LHC cavities</a:t>
            </a:r>
          </a:p>
          <a:p>
            <a:pPr marL="457200" indent="-279400">
              <a:lnSpc>
                <a:spcPct val="100000"/>
              </a:lnSpc>
            </a:pPr>
            <a:r>
              <a:rPr lang="en-US" sz="2000" dirty="0" smtClean="0"/>
              <a:t>We considered using new coaxial HOM-couplers or scaled versions of existing designs (TESLA/JLab-type couplers) with up to 3 couplers combined in a single ‘Y’ end-group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</a:pPr>
            <a:r>
              <a:rPr lang="en-US" sz="1600" dirty="0" smtClean="0"/>
              <a:t>Benefit of ‘Y’ end-group: Minimizes/eliminates dependency on transverse mode polarization </a:t>
            </a:r>
            <a:endParaRPr lang="en-US" sz="1600" dirty="0"/>
          </a:p>
        </p:txBody>
      </p:sp>
      <p:sp>
        <p:nvSpPr>
          <p:cNvPr id="3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600718" y="5069886"/>
            <a:ext cx="536158" cy="303364"/>
          </a:xfrm>
        </p:spPr>
        <p:txBody>
          <a:bodyPr/>
          <a:lstStyle/>
          <a:p>
            <a:fld id="{B58F48A6-A3E1-4848-9AC3-B43F560BE4FE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59" name="Group 58"/>
          <p:cNvGrpSpPr/>
          <p:nvPr/>
        </p:nvGrpSpPr>
        <p:grpSpPr>
          <a:xfrm>
            <a:off x="3890753" y="2988678"/>
            <a:ext cx="2932964" cy="2134639"/>
            <a:chOff x="5098578" y="3242282"/>
            <a:chExt cx="4374314" cy="3183666"/>
          </a:xfrm>
        </p:grpSpPr>
        <p:pic>
          <p:nvPicPr>
            <p:cNvPr id="61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8578" y="3242282"/>
              <a:ext cx="2966618" cy="898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8578" y="4254968"/>
              <a:ext cx="2966618" cy="896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Picture 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0659" y="5372534"/>
              <a:ext cx="914399" cy="1053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TextBox 63"/>
            <p:cNvSpPr txBox="1"/>
            <p:nvPr/>
          </p:nvSpPr>
          <p:spPr>
            <a:xfrm>
              <a:off x="6204981" y="5406498"/>
              <a:ext cx="3267911" cy="826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 Light" panose="020F0302020204030204" pitchFamily="34" charset="0"/>
                </a:rPr>
                <a:t>HOM ‘Y’ end-group with 3 coaxial couplers (here with scaled TESLA-type couplers)</a:t>
              </a:r>
            </a:p>
          </p:txBody>
        </p:sp>
      </p:grpSp>
      <p:cxnSp>
        <p:nvCxnSpPr>
          <p:cNvPr id="8" name="Straight Connector 7"/>
          <p:cNvCxnSpPr/>
          <p:nvPr/>
        </p:nvCxnSpPr>
        <p:spPr>
          <a:xfrm>
            <a:off x="3730333" y="2988678"/>
            <a:ext cx="0" cy="2081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98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000376"/>
            <a:ext cx="9144000" cy="2143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HOM Damping Studies</a:t>
            </a:r>
            <a:endParaRPr lang="en-US" dirty="0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-7124" y="575687"/>
            <a:ext cx="9144000" cy="21048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279400"/>
            <a:r>
              <a:rPr lang="en-US" sz="2000" dirty="0" smtClean="0"/>
              <a:t>Alternative: Broadband </a:t>
            </a:r>
            <a:r>
              <a:rPr lang="en-US" sz="2000" dirty="0"/>
              <a:t>waveguide HOM </a:t>
            </a:r>
            <a:r>
              <a:rPr lang="en-US" sz="2000" dirty="0" smtClean="0"/>
              <a:t>couplers such as </a:t>
            </a:r>
            <a:r>
              <a:rPr lang="en-US" sz="2000" dirty="0"/>
              <a:t>developed at JLab in the past for Ampere-class </a:t>
            </a:r>
            <a:r>
              <a:rPr lang="en-US" sz="2000" dirty="0" smtClean="0"/>
              <a:t>ERLs</a:t>
            </a:r>
          </a:p>
          <a:p>
            <a:pPr marL="914400" lvl="1" indent="-454025">
              <a:lnSpc>
                <a:spcPct val="100000"/>
              </a:lnSpc>
              <a:spcBef>
                <a:spcPts val="0"/>
              </a:spcBef>
            </a:pPr>
            <a:r>
              <a:rPr lang="en-US" sz="1600" dirty="0" smtClean="0"/>
              <a:t>Waveguide couplers could be ‘</a:t>
            </a:r>
            <a:r>
              <a:rPr lang="en-US" sz="1600" dirty="0"/>
              <a:t>overkill’ for PERLE since 3-pass </a:t>
            </a:r>
            <a:r>
              <a:rPr lang="en-US" sz="1600" dirty="0" smtClean="0"/>
              <a:t>peak beam </a:t>
            </a:r>
            <a:r>
              <a:rPr lang="en-US" sz="1600" dirty="0"/>
              <a:t>current is comparably </a:t>
            </a:r>
            <a:r>
              <a:rPr lang="en-US" sz="1600" dirty="0" smtClean="0"/>
              <a:t>small (&lt; 100 mA)</a:t>
            </a:r>
          </a:p>
          <a:p>
            <a:pPr marL="914400" lvl="1" indent="-454025">
              <a:lnSpc>
                <a:spcPct val="100000"/>
              </a:lnSpc>
              <a:spcBef>
                <a:spcPts val="200"/>
              </a:spcBef>
            </a:pPr>
            <a:r>
              <a:rPr lang="en-US" sz="1600" dirty="0"/>
              <a:t>Benefit: Waveguides do not require </a:t>
            </a:r>
            <a:r>
              <a:rPr lang="en-US" sz="1600" dirty="0" smtClean="0"/>
              <a:t>fundamental mode notch </a:t>
            </a:r>
            <a:r>
              <a:rPr lang="en-US" sz="1600" dirty="0"/>
              <a:t>filter and are broadband by </a:t>
            </a:r>
            <a:r>
              <a:rPr lang="en-US" sz="1600" dirty="0" smtClean="0"/>
              <a:t>nature</a:t>
            </a:r>
          </a:p>
          <a:p>
            <a:pPr marL="914400" lvl="1" indent="-454025">
              <a:lnSpc>
                <a:spcPct val="100000"/>
              </a:lnSpc>
              <a:spcBef>
                <a:spcPts val="200"/>
              </a:spcBef>
            </a:pPr>
            <a:r>
              <a:rPr lang="en-US" sz="1600" dirty="0" smtClean="0"/>
              <a:t>Yet</a:t>
            </a:r>
            <a:r>
              <a:rPr lang="en-US" sz="1600" dirty="0"/>
              <a:t>, </a:t>
            </a:r>
            <a:r>
              <a:rPr lang="en-US" sz="1600" dirty="0" smtClean="0"/>
              <a:t>trapped </a:t>
            </a:r>
            <a:r>
              <a:rPr lang="en-US" sz="1600" i="1" dirty="0"/>
              <a:t>TE</a:t>
            </a:r>
            <a:r>
              <a:rPr lang="en-US" sz="1600" baseline="-25000" dirty="0"/>
              <a:t>111</a:t>
            </a:r>
            <a:r>
              <a:rPr lang="en-US" sz="1600" dirty="0"/>
              <a:t> and </a:t>
            </a:r>
            <a:r>
              <a:rPr lang="en-US" sz="1600" i="1" dirty="0"/>
              <a:t>TM</a:t>
            </a:r>
            <a:r>
              <a:rPr lang="en-US" sz="1600" baseline="-25000" dirty="0"/>
              <a:t>110</a:t>
            </a:r>
            <a:r>
              <a:rPr lang="en-US" sz="1600" dirty="0"/>
              <a:t> dipole modes </a:t>
            </a:r>
            <a:r>
              <a:rPr lang="en-US" sz="1600" dirty="0" smtClean="0"/>
              <a:t>with high impedances might </a:t>
            </a:r>
            <a:r>
              <a:rPr lang="en-US" sz="1600" dirty="0"/>
              <a:t>be better captured with coaxial </a:t>
            </a:r>
            <a:r>
              <a:rPr lang="en-US" sz="1600" dirty="0" smtClean="0"/>
              <a:t>couplers (cf. </a:t>
            </a:r>
            <a:r>
              <a:rPr lang="fr-FR" sz="1600" i="1" dirty="0" smtClean="0"/>
              <a:t>Supercond. Sci. Technol. 30 (2017) 063002</a:t>
            </a:r>
            <a:r>
              <a:rPr lang="fr-FR" sz="1600" dirty="0" smtClean="0"/>
              <a:t>)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3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600718" y="5069886"/>
            <a:ext cx="536158" cy="303364"/>
          </a:xfrm>
        </p:spPr>
        <p:txBody>
          <a:bodyPr/>
          <a:lstStyle/>
          <a:p>
            <a:fld id="{B58F48A6-A3E1-4848-9AC3-B43F560BE4FE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572986" y="2722533"/>
            <a:ext cx="2441013" cy="2263499"/>
            <a:chOff x="6463025" y="3016710"/>
            <a:chExt cx="2441013" cy="2263499"/>
          </a:xfrm>
        </p:grpSpPr>
        <p:pic>
          <p:nvPicPr>
            <p:cNvPr id="66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3025" y="3209632"/>
              <a:ext cx="1860878" cy="1127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0295" y="4336758"/>
              <a:ext cx="1139646" cy="943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9" name="TextBox 68"/>
            <p:cNvSpPr txBox="1"/>
            <p:nvPr/>
          </p:nvSpPr>
          <p:spPr>
            <a:xfrm>
              <a:off x="7384531" y="4480210"/>
              <a:ext cx="140603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 Light" panose="020F0302020204030204" pitchFamily="34" charset="0"/>
                </a:rPr>
                <a:t>HOM ‘Y’ ‘High Current’ </a:t>
              </a:r>
              <a:br>
                <a:rPr lang="en-US" sz="1000" dirty="0" smtClean="0">
                  <a:latin typeface="Calibri Light" panose="020F0302020204030204" pitchFamily="34" charset="0"/>
                </a:rPr>
              </a:br>
              <a:r>
                <a:rPr lang="en-US" sz="1000" dirty="0" smtClean="0">
                  <a:latin typeface="Calibri Light" panose="020F0302020204030204" pitchFamily="34" charset="0"/>
                </a:rPr>
                <a:t>waveguide coupler end-group</a:t>
              </a:r>
            </a:p>
          </p:txBody>
        </p:sp>
        <p:pic>
          <p:nvPicPr>
            <p:cNvPr id="70" name="Picture 2" descr="D:\reports\AAA_Eigene\2016_SUST\Cavities\5-cell_HC_JLab\figures\1497MHz cavity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9167" y="3016710"/>
              <a:ext cx="1134871" cy="638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" name="Group 32"/>
          <p:cNvGrpSpPr/>
          <p:nvPr/>
        </p:nvGrpSpPr>
        <p:grpSpPr>
          <a:xfrm>
            <a:off x="87135" y="2829374"/>
            <a:ext cx="3670694" cy="2204834"/>
            <a:chOff x="439588" y="3151722"/>
            <a:chExt cx="5181333" cy="3112213"/>
          </a:xfrm>
        </p:grpSpPr>
        <p:grpSp>
          <p:nvGrpSpPr>
            <p:cNvPr id="39" name="Group 38"/>
            <p:cNvGrpSpPr/>
            <p:nvPr/>
          </p:nvGrpSpPr>
          <p:grpSpPr>
            <a:xfrm>
              <a:off x="439588" y="3151722"/>
              <a:ext cx="3450198" cy="3112213"/>
              <a:chOff x="107217" y="2699309"/>
              <a:chExt cx="4250995" cy="3834564"/>
            </a:xfrm>
          </p:grpSpPr>
          <p:pic>
            <p:nvPicPr>
              <p:cNvPr id="55" name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217" y="3855954"/>
                <a:ext cx="4143829" cy="1323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1" name="Picture 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7217" y="2699309"/>
                <a:ext cx="4250995" cy="14022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2" name="Picture 3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8540" y="5447434"/>
                <a:ext cx="1120802" cy="1086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3" name="Picture 4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20314" y="5406188"/>
                <a:ext cx="1140919" cy="11276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0" name="TextBox 39"/>
            <p:cNvSpPr txBox="1"/>
            <p:nvPr/>
          </p:nvSpPr>
          <p:spPr>
            <a:xfrm>
              <a:off x="3385178" y="4568254"/>
              <a:ext cx="2235743" cy="564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 Light" panose="020F0302020204030204" pitchFamily="34" charset="0"/>
                </a:rPr>
                <a:t>scaled LHC cavity loop</a:t>
              </a:r>
              <a:r>
                <a:rPr lang="en-US" sz="1000" dirty="0">
                  <a:latin typeface="Calibri Light" panose="020F0302020204030204" pitchFamily="34" charset="0"/>
                </a:rPr>
                <a:t/>
              </a:r>
              <a:br>
                <a:rPr lang="en-US" sz="1000" dirty="0">
                  <a:latin typeface="Calibri Light" panose="020F0302020204030204" pitchFamily="34" charset="0"/>
                </a:rPr>
              </a:br>
              <a:r>
                <a:rPr lang="en-US" sz="1000" dirty="0" smtClean="0">
                  <a:latin typeface="Calibri Light" panose="020F0302020204030204" pitchFamily="34" charset="0"/>
                </a:rPr>
                <a:t>coupler</a:t>
              </a:r>
              <a:r>
                <a:rPr lang="en-US" sz="1000" dirty="0">
                  <a:latin typeface="Calibri Light" panose="020F0302020204030204" pitchFamily="34" charset="0"/>
                </a:rPr>
                <a:t> </a:t>
              </a:r>
              <a:r>
                <a:rPr lang="en-US" sz="1000" dirty="0" smtClean="0">
                  <a:latin typeface="Calibri Light" panose="020F0302020204030204" pitchFamily="34" charset="0"/>
                </a:rPr>
                <a:t>(narrowband)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362240" y="3779656"/>
              <a:ext cx="1624080" cy="564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 Light" panose="020F0302020204030204" pitchFamily="34" charset="0"/>
                </a:rPr>
                <a:t>scaled LHC cavity</a:t>
              </a:r>
              <a:br>
                <a:rPr lang="en-US" sz="1000" dirty="0" smtClean="0">
                  <a:latin typeface="Calibri Light" panose="020F0302020204030204" pitchFamily="34" charset="0"/>
                </a:rPr>
              </a:br>
              <a:r>
                <a:rPr lang="en-US" sz="1000" dirty="0" smtClean="0">
                  <a:latin typeface="Calibri Light" panose="020F0302020204030204" pitchFamily="34" charset="0"/>
                </a:rPr>
                <a:t>coax FPC coupler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flipH="1" flipV="1">
              <a:off x="3037471" y="4568255"/>
              <a:ext cx="367792" cy="17964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 flipV="1">
              <a:off x="1290953" y="4810478"/>
              <a:ext cx="480697" cy="29492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692621" y="4957939"/>
              <a:ext cx="2552210" cy="564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 Light" panose="020F0302020204030204" pitchFamily="34" charset="0"/>
                </a:rPr>
                <a:t>scaled  LHC cavity </a:t>
              </a:r>
              <a:br>
                <a:rPr lang="en-US" sz="1000" dirty="0" smtClean="0">
                  <a:latin typeface="Calibri Light" panose="020F0302020204030204" pitchFamily="34" charset="0"/>
                </a:rPr>
              </a:br>
              <a:r>
                <a:rPr lang="en-US" sz="1000" dirty="0" smtClean="0">
                  <a:latin typeface="Calibri Light" panose="020F0302020204030204" pitchFamily="34" charset="0"/>
                </a:rPr>
                <a:t>antenna  coupler (broadband)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 flipV="1">
              <a:off x="3081921" y="3854949"/>
              <a:ext cx="367792" cy="17964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3627327" y="2892860"/>
            <a:ext cx="2932964" cy="2134639"/>
            <a:chOff x="5098578" y="3242282"/>
            <a:chExt cx="4374314" cy="3183666"/>
          </a:xfrm>
        </p:grpSpPr>
        <p:pic>
          <p:nvPicPr>
            <p:cNvPr id="75" name="Picture 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8578" y="3242282"/>
              <a:ext cx="2966618" cy="898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" name="Picture 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8578" y="4254968"/>
              <a:ext cx="2966618" cy="896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Picture 6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0659" y="5372534"/>
              <a:ext cx="914399" cy="1053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" name="TextBox 77"/>
            <p:cNvSpPr txBox="1"/>
            <p:nvPr/>
          </p:nvSpPr>
          <p:spPr>
            <a:xfrm>
              <a:off x="6204981" y="5578287"/>
              <a:ext cx="3267911" cy="8262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Calibri Light" panose="020F0302020204030204" pitchFamily="34" charset="0"/>
                </a:rPr>
                <a:t>HOM ‘Y’ end-group with 3 coaxial couplers (here with scaled TESLA-type couplers)</a:t>
              </a:r>
            </a:p>
          </p:txBody>
        </p:sp>
      </p:grpSp>
      <p:cxnSp>
        <p:nvCxnSpPr>
          <p:cNvPr id="79" name="Straight Connector 78"/>
          <p:cNvCxnSpPr/>
          <p:nvPr/>
        </p:nvCxnSpPr>
        <p:spPr>
          <a:xfrm>
            <a:off x="3466907" y="2892860"/>
            <a:ext cx="0" cy="2081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554082" y="2904824"/>
            <a:ext cx="0" cy="2081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79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257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JLab’s Role in SRF Cavity Studies for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57739"/>
            <a:ext cx="6383873" cy="1287554"/>
          </a:xfrm>
        </p:spPr>
        <p:txBody>
          <a:bodyPr>
            <a:noAutofit/>
          </a:bodyPr>
          <a:lstStyle/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CERN and JLab had signed a general Memorandum of Understanding to cooperate in the development of SRF accelerator technologies specifically related to CERN’s FCC studies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0" y="1861901"/>
            <a:ext cx="6546931" cy="7161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FCC includes a hadron-electron collider program envisioning  a 60 GeV 3-pass race-track </a:t>
            </a:r>
            <a:r>
              <a:rPr lang="en-US" sz="2000" b="1" dirty="0" smtClean="0"/>
              <a:t>ERL</a:t>
            </a:r>
            <a:endParaRPr lang="en-US" sz="2000" dirty="0" smtClean="0"/>
          </a:p>
        </p:txBody>
      </p:sp>
      <p:sp>
        <p:nvSpPr>
          <p:cNvPr id="20" name="Rectangle 19"/>
          <p:cNvSpPr/>
          <p:nvPr/>
        </p:nvSpPr>
        <p:spPr>
          <a:xfrm>
            <a:off x="6903241" y="3876439"/>
            <a:ext cx="18646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linkClick r:id="rId3"/>
              </a:rPr>
              <a:t>arXiv:1206.2913</a:t>
            </a:r>
            <a:r>
              <a:rPr lang="en-US" sz="1400" dirty="0" smtClean="0"/>
              <a:t>, 2012</a:t>
            </a:r>
            <a:endParaRPr lang="en-US" sz="1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6560288" y="757990"/>
            <a:ext cx="2386745" cy="3203724"/>
            <a:chOff x="6560288" y="757990"/>
            <a:chExt cx="2386745" cy="320372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0288" y="757990"/>
              <a:ext cx="2386745" cy="3203724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6719776" y="833199"/>
              <a:ext cx="2227257" cy="29519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-13357" y="2557058"/>
            <a:ext cx="6546931" cy="2099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ERL is similar to that conceived for the LHeC linac-ring collider proposal (CDR </a:t>
            </a:r>
            <a:r>
              <a:rPr lang="en-US" sz="2000" dirty="0"/>
              <a:t>2012</a:t>
            </a:r>
            <a:r>
              <a:rPr lang="en-US" sz="2000" dirty="0" smtClean="0"/>
              <a:t>) utilizing the LHC protons or ions for collision</a:t>
            </a:r>
          </a:p>
          <a:p>
            <a:pPr marL="914400" lvl="1">
              <a:lnSpc>
                <a:spcPct val="100000"/>
              </a:lnSpc>
              <a:spcAft>
                <a:spcPts val="600"/>
              </a:spcAft>
            </a:pPr>
            <a:r>
              <a:rPr lang="en-US" sz="1800" dirty="0" smtClean="0"/>
              <a:t>LHeC provides strong, complementary physics case to LHC/HE-LHC physics program and would run concurrently</a:t>
            </a:r>
          </a:p>
          <a:p>
            <a:pPr marL="914400" lvl="1">
              <a:lnSpc>
                <a:spcPct val="100000"/>
              </a:lnSpc>
              <a:spcAft>
                <a:spcPts val="600"/>
              </a:spcAft>
            </a:pPr>
            <a:r>
              <a:rPr lang="en-US" sz="1800" dirty="0" smtClean="0"/>
              <a:t>Would bridge gap until FCC would be on horizon </a:t>
            </a:r>
          </a:p>
        </p:txBody>
      </p:sp>
    </p:spTree>
    <p:extLst>
      <p:ext uri="{BB962C8B-B14F-4D97-AF65-F5344CB8AC3E}">
        <p14:creationId xmlns:p14="http://schemas.microsoft.com/office/powerpoint/2010/main" val="67374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257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JLab’s Role in SRF Cavity Studies for CERN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0" y="654635"/>
            <a:ext cx="9075787" cy="19057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In any case, substantial R&amp;D for the ERL </a:t>
            </a:r>
            <a:r>
              <a:rPr lang="en-US" sz="2000" dirty="0"/>
              <a:t>i</a:t>
            </a:r>
            <a:r>
              <a:rPr lang="en-US" sz="2000" dirty="0" smtClean="0"/>
              <a:t>ncluding SRF cavity </a:t>
            </a:r>
            <a:br>
              <a:rPr lang="en-US" sz="2000" dirty="0" smtClean="0"/>
            </a:br>
            <a:r>
              <a:rPr lang="en-US" sz="2000" dirty="0" smtClean="0"/>
              <a:t>technology is required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800" dirty="0" smtClean="0"/>
              <a:t>Triggered CERN to prepare </a:t>
            </a:r>
            <a:r>
              <a:rPr lang="en-US" sz="1800" dirty="0"/>
              <a:t>studies for </a:t>
            </a:r>
            <a:r>
              <a:rPr lang="en-US" sz="1800" dirty="0" smtClean="0"/>
              <a:t>a multi-pass </a:t>
            </a:r>
            <a:r>
              <a:rPr lang="en-US" sz="1800" dirty="0"/>
              <a:t>ERL test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facility with up to 1 GeV electron beam energy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800" dirty="0" smtClean="0"/>
              <a:t>However, this was not endorsed at </a:t>
            </a:r>
            <a:r>
              <a:rPr lang="en-US" sz="1800" dirty="0"/>
              <a:t>CERN</a:t>
            </a:r>
          </a:p>
          <a:p>
            <a:pPr marL="914400" lvl="1">
              <a:lnSpc>
                <a:spcPct val="100000"/>
              </a:lnSpc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0" y="2698291"/>
            <a:ext cx="6681037" cy="20718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But: To showcase the ERL concept, this eventually led to the proposal for </a:t>
            </a:r>
            <a:r>
              <a:rPr lang="en-US" sz="2000" b="1" i="1" dirty="0" smtClean="0"/>
              <a:t>PERLE</a:t>
            </a:r>
            <a:r>
              <a:rPr lang="en-US" sz="2000" dirty="0" smtClean="0"/>
              <a:t> (Powerful ERL Linac Experiments) facility to be hosted by INP+LAL in Orsay/France</a:t>
            </a:r>
            <a:endParaRPr lang="en-US" sz="2000" dirty="0"/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800" i="1" dirty="0" smtClean="0"/>
              <a:t>PERLE</a:t>
            </a:r>
            <a:r>
              <a:rPr lang="en-US" sz="1800" dirty="0" smtClean="0"/>
              <a:t> (~500 MeV) serves as a key demonstration machine for LHeC and FCC-he (CDR submitted May 2017)</a:t>
            </a:r>
            <a:endParaRPr lang="en-US" sz="1800" dirty="0"/>
          </a:p>
        </p:txBody>
      </p:sp>
      <p:pic>
        <p:nvPicPr>
          <p:cNvPr id="16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1037" y="1047062"/>
            <a:ext cx="2270750" cy="29704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6858457" y="4057239"/>
            <a:ext cx="19159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hlinkClick r:id="rId4"/>
              </a:rPr>
              <a:t>arXiv:1705.08783</a:t>
            </a:r>
            <a:r>
              <a:rPr lang="en-US" sz="1400" dirty="0" smtClean="0"/>
              <a:t>, 2017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6611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257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JLab’s Role in SRF Cavity Studies for CERN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9496" y="2025973"/>
            <a:ext cx="9148572" cy="1258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To initiate SRF cavity R&amp;D, CERN and JLab had agreed on a Joint Work Statement to: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Font typeface="PingFangSC-Regular" charset="-122"/>
              <a:buAutoNum type="arabicParenR"/>
            </a:pPr>
            <a:r>
              <a:rPr lang="en-US" sz="1800" b="1" dirty="0" smtClean="0"/>
              <a:t>Develop a conceptual design of a five-cell 802 MHz ERL-type cavity</a:t>
            </a:r>
          </a:p>
          <a:p>
            <a:pPr lvl="1">
              <a:lnSpc>
                <a:spcPct val="125000"/>
              </a:lnSpc>
              <a:spcAft>
                <a:spcPts val="600"/>
              </a:spcAft>
              <a:buFont typeface="PingFangSC-Regular" charset="-122"/>
              <a:buAutoNum type="arabicParenR"/>
            </a:pPr>
            <a:r>
              <a:rPr lang="en-US" sz="1800" b="1" dirty="0" smtClean="0"/>
              <a:t>Fabricate and test the cavity vertically at 2 K to validate the RF design</a:t>
            </a:r>
            <a:endParaRPr lang="en-US" sz="1800" b="1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0" y="610346"/>
            <a:ext cx="9144000" cy="13434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Note: CERN requires SRF technology at 801.58 MHz for several </a:t>
            </a:r>
            <a:r>
              <a:rPr lang="en-US" sz="2000" dirty="0"/>
              <a:t>other programs</a:t>
            </a:r>
          </a:p>
          <a:p>
            <a:pPr lvl="1">
              <a:lnSpc>
                <a:spcPct val="125000"/>
              </a:lnSpc>
              <a:spcAft>
                <a:spcPts val="600"/>
              </a:spcAft>
            </a:pPr>
            <a:r>
              <a:rPr lang="en-US" sz="1800" dirty="0" smtClean="0"/>
              <a:t>20th integer ref. to 25 ns bunch spacing, e.g. FCC-ee (ttbar) needs 802 MHz 5-cell cavities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800" dirty="0" smtClean="0"/>
              <a:t>Frequency is good choice concerning </a:t>
            </a:r>
            <a:r>
              <a:rPr lang="en-US" sz="1800" dirty="0" smtClean="0">
                <a:sym typeface="Wingdings" panose="05000000000000000000" pitchFamily="2" charset="2"/>
              </a:rPr>
              <a:t>cost optimization rationales</a:t>
            </a:r>
            <a:endParaRPr lang="en-US" sz="1800" dirty="0" smtClean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4068" y="3163613"/>
            <a:ext cx="9144000" cy="1725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25000"/>
              </a:lnSpc>
              <a:spcAft>
                <a:spcPts val="600"/>
              </a:spcAft>
            </a:pPr>
            <a:r>
              <a:rPr lang="en-US" sz="2000" dirty="0" smtClean="0"/>
              <a:t>Concerning task 1); one cannot optimize all cavity key parameters simultaneously </a:t>
            </a:r>
            <a:br>
              <a:rPr lang="en-US" sz="2000" dirty="0" smtClean="0"/>
            </a:br>
            <a:r>
              <a:rPr lang="en-US" sz="2000" dirty="0" smtClean="0">
                <a:sym typeface="Wingdings" panose="05000000000000000000" pitchFamily="2" charset="2"/>
              </a:rPr>
              <a:t> always a trade-off</a:t>
            </a:r>
            <a:br>
              <a:rPr lang="en-US" sz="2000" dirty="0" smtClean="0">
                <a:sym typeface="Wingdings" panose="05000000000000000000" pitchFamily="2" charset="2"/>
              </a:rPr>
            </a:br>
            <a:r>
              <a:rPr lang="en-US" sz="2000" dirty="0" smtClean="0">
                <a:sym typeface="Wingdings" panose="05000000000000000000" pitchFamily="2" charset="2"/>
              </a:rPr>
              <a:t> geometry should relate to needs of the specific machine</a:t>
            </a:r>
            <a:br>
              <a:rPr lang="en-US" sz="2000" dirty="0" smtClean="0">
                <a:sym typeface="Wingdings" panose="05000000000000000000" pitchFamily="2" charset="2"/>
              </a:rPr>
            </a:br>
            <a:r>
              <a:rPr lang="en-US" sz="2000" dirty="0" smtClean="0">
                <a:sym typeface="Wingdings" panose="05000000000000000000" pitchFamily="2" charset="2"/>
              </a:rPr>
              <a:t> aim was to obtain a geometry that well balances all key parameters</a:t>
            </a:r>
          </a:p>
        </p:txBody>
      </p:sp>
    </p:spTree>
    <p:extLst>
      <p:ext uri="{BB962C8B-B14F-4D97-AF65-F5344CB8AC3E}">
        <p14:creationId xmlns:p14="http://schemas.microsoft.com/office/powerpoint/2010/main" val="344883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34655" y="826141"/>
            <a:ext cx="5709645" cy="4011260"/>
            <a:chOff x="598940" y="1103181"/>
            <a:chExt cx="5344660" cy="375484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940" y="1103181"/>
              <a:ext cx="5344660" cy="3754843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627120" y="1103181"/>
              <a:ext cx="838200" cy="409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Autofit/>
          </a:bodyPr>
          <a:lstStyle/>
          <a:p>
            <a:pPr marL="0"/>
            <a:r>
              <a:rPr lang="en-US" sz="2800" dirty="0" smtClean="0"/>
              <a:t>Cavity Design Rationale - When is a Cavity Shape Optimized ?</a:t>
            </a:r>
            <a:endParaRPr lang="en-US" sz="28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49124" y="1185956"/>
            <a:ext cx="289790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&gt;</a:t>
            </a:r>
            <a:r>
              <a:rPr lang="en-US" dirty="0" smtClean="0">
                <a:latin typeface="+mj-lt"/>
              </a:rPr>
              <a:t> </a:t>
            </a:r>
            <a:r>
              <a:rPr lang="en-US" b="1" dirty="0" smtClean="0">
                <a:latin typeface="+mj-lt"/>
              </a:rPr>
              <a:t>1000 half-cells </a:t>
            </a:r>
            <a:r>
              <a:rPr lang="en-US" dirty="0" smtClean="0">
                <a:latin typeface="+mj-lt"/>
              </a:rPr>
              <a:t>at 802 MHz, </a:t>
            </a:r>
            <a:br>
              <a:rPr lang="en-US" dirty="0" smtClean="0">
                <a:latin typeface="+mj-lt"/>
              </a:rPr>
            </a:br>
            <a:r>
              <a:rPr lang="en-US" b="1" dirty="0" smtClean="0">
                <a:latin typeface="+mj-lt"/>
              </a:rPr>
              <a:t>iris ID fix for fair comparison</a:t>
            </a:r>
            <a:br>
              <a:rPr lang="en-US" b="1" dirty="0" smtClean="0">
                <a:latin typeface="+mj-lt"/>
              </a:rPr>
            </a:br>
            <a:r>
              <a:rPr lang="en-US" dirty="0" smtClean="0">
                <a:latin typeface="+mj-lt"/>
              </a:rPr>
              <a:t>(example ID= 115 mm)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3925" y="970512"/>
            <a:ext cx="2662845" cy="43088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b="1" i="1" dirty="0" smtClean="0">
                <a:latin typeface="+mj-lt"/>
              </a:rPr>
              <a:t>B</a:t>
            </a:r>
            <a:r>
              <a:rPr lang="en-US" sz="2200" b="1" i="1" baseline="-25000" dirty="0" smtClean="0">
                <a:latin typeface="+mj-lt"/>
              </a:rPr>
              <a:t>pk</a:t>
            </a:r>
            <a:r>
              <a:rPr lang="en-US" sz="2200" b="1" i="1" dirty="0" smtClean="0">
                <a:latin typeface="+mj-lt"/>
              </a:rPr>
              <a:t>/E</a:t>
            </a:r>
            <a:r>
              <a:rPr lang="en-US" sz="2200" b="1" i="1" baseline="-25000" dirty="0" smtClean="0">
                <a:latin typeface="+mj-lt"/>
              </a:rPr>
              <a:t>acc</a:t>
            </a:r>
            <a:r>
              <a:rPr lang="en-US" sz="2200" b="1" dirty="0" smtClean="0">
                <a:latin typeface="+mj-lt"/>
              </a:rPr>
              <a:t>  versus </a:t>
            </a:r>
            <a:r>
              <a:rPr lang="en-US" sz="2200" b="1" i="1" dirty="0" smtClean="0">
                <a:latin typeface="+mj-lt"/>
              </a:rPr>
              <a:t>E</a:t>
            </a:r>
            <a:r>
              <a:rPr lang="en-US" sz="2200" b="1" baseline="-25000" dirty="0" smtClean="0">
                <a:latin typeface="+mj-lt"/>
              </a:rPr>
              <a:t>pk</a:t>
            </a:r>
            <a:r>
              <a:rPr lang="en-US" sz="2200" b="1" dirty="0" smtClean="0">
                <a:latin typeface="+mj-lt"/>
              </a:rPr>
              <a:t>/</a:t>
            </a:r>
            <a:r>
              <a:rPr lang="en-US" sz="2200" b="1" i="1" dirty="0" smtClean="0">
                <a:latin typeface="+mj-lt"/>
              </a:rPr>
              <a:t>E</a:t>
            </a:r>
            <a:r>
              <a:rPr lang="en-US" sz="2200" b="1" baseline="-25000" dirty="0" smtClean="0">
                <a:latin typeface="+mj-lt"/>
              </a:rPr>
              <a:t>acc</a:t>
            </a:r>
            <a:endParaRPr lang="en-US" sz="2200" baseline="-25000" dirty="0"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2307265" y="3349255"/>
            <a:ext cx="138223" cy="1275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28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F48A6-A3E1-4848-9AC3-B43F560BE4F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04" y="815349"/>
            <a:ext cx="5811637" cy="38923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08340" y="2715486"/>
                <a:ext cx="1440010" cy="593496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𝑅𝐹</m:t>
                          </m:r>
                        </m:sub>
                      </m:sSub>
                      <m:r>
                        <a:rPr lang="en-US" sz="1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𝑎𝑐𝑐</m:t>
                              </m:r>
                            </m:sub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f>
                            <m:fPr>
                              <m:type m:val="skw"/>
                              <m:ctrlP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num>
                            <m:den>
                              <m:r>
                                <a:rPr lang="en-US" sz="1400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den>
                          </m:f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𝑮</m:t>
                          </m:r>
                        </m:den>
                      </m:f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340" y="2715486"/>
                <a:ext cx="1440010" cy="5934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6239017" y="2054104"/>
            <a:ext cx="2809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Dynamic RF losses dissipated in Helium bath</a:t>
            </a:r>
            <a:endParaRPr lang="en-US" dirty="0">
              <a:latin typeface="+mj-lt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Autofit/>
          </a:bodyPr>
          <a:lstStyle/>
          <a:p>
            <a:pPr marL="0"/>
            <a:r>
              <a:rPr lang="en-US" sz="2800" dirty="0" smtClean="0"/>
              <a:t>Cavity Design Rationale - When is a Cavity Shape Optimized ?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6194928" y="1180786"/>
            <a:ext cx="289790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&gt;</a:t>
            </a:r>
            <a:r>
              <a:rPr lang="en-US" dirty="0" smtClean="0">
                <a:latin typeface="+mj-lt"/>
              </a:rPr>
              <a:t> </a:t>
            </a:r>
            <a:r>
              <a:rPr lang="en-US" b="1" dirty="0" smtClean="0">
                <a:latin typeface="+mj-lt"/>
              </a:rPr>
              <a:t>1000 half-cells </a:t>
            </a:r>
            <a:r>
              <a:rPr lang="en-US" dirty="0" smtClean="0">
                <a:latin typeface="+mj-lt"/>
              </a:rPr>
              <a:t>at 802 MHz, </a:t>
            </a:r>
            <a:br>
              <a:rPr lang="en-US" dirty="0" smtClean="0">
                <a:latin typeface="+mj-lt"/>
              </a:rPr>
            </a:br>
            <a:r>
              <a:rPr lang="en-US" b="1" dirty="0" smtClean="0">
                <a:latin typeface="+mj-lt"/>
              </a:rPr>
              <a:t>iris ID fix for fair comparison</a:t>
            </a:r>
            <a:br>
              <a:rPr lang="en-US" b="1" dirty="0" smtClean="0">
                <a:latin typeface="+mj-lt"/>
              </a:rPr>
            </a:br>
            <a:r>
              <a:rPr lang="en-US" dirty="0" smtClean="0">
                <a:latin typeface="+mj-lt"/>
              </a:rPr>
              <a:t>(example ID= 115 mm)</a:t>
            </a:r>
            <a:endParaRPr lang="en-US" dirty="0">
              <a:latin typeface="+mj-lt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277769" y="3294234"/>
            <a:ext cx="138223" cy="1275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25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Cavity Design Studies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13634" y="4863175"/>
            <a:ext cx="536158" cy="227523"/>
          </a:xfrm>
        </p:spPr>
        <p:txBody>
          <a:bodyPr/>
          <a:lstStyle/>
          <a:p>
            <a:fld id="{B58F48A6-A3E1-4848-9AC3-B43F560BE4F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123826" y="618538"/>
            <a:ext cx="4232945" cy="927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 smtClean="0"/>
              <a:t>JLab version</a:t>
            </a:r>
            <a:endParaRPr lang="en-US" sz="1600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60911" y="2587608"/>
            <a:ext cx="4331924" cy="24224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Final design selected with: </a:t>
            </a:r>
            <a:br>
              <a:rPr lang="en-US" sz="2000" dirty="0" smtClean="0"/>
            </a:br>
            <a:r>
              <a:rPr lang="en-US" sz="2000" b="1" dirty="0" smtClean="0"/>
              <a:t>iris ID = 130 mm = beam tube ID</a:t>
            </a:r>
          </a:p>
          <a:p>
            <a:pPr marL="746125" lvl="1" indent="-288925">
              <a:lnSpc>
                <a:spcPts val="2000"/>
              </a:lnSpc>
              <a:spcBef>
                <a:spcPts val="0"/>
              </a:spcBef>
            </a:pPr>
            <a:r>
              <a:rPr lang="en-US" sz="1800" b="1" dirty="0" smtClean="0"/>
              <a:t>Same design principle applied</a:t>
            </a:r>
          </a:p>
          <a:p>
            <a:pPr marL="746125" lvl="1" indent="-288925">
              <a:lnSpc>
                <a:spcPts val="2000"/>
              </a:lnSpc>
              <a:spcBef>
                <a:spcPts val="0"/>
              </a:spcBef>
            </a:pPr>
            <a:r>
              <a:rPr lang="en-US" sz="1800" dirty="0" smtClean="0"/>
              <a:t>This </a:t>
            </a:r>
            <a:r>
              <a:rPr lang="en-US" sz="1800" dirty="0"/>
              <a:t>ID yields better mechanical </a:t>
            </a:r>
            <a:r>
              <a:rPr lang="en-US" sz="1800" dirty="0" smtClean="0"/>
              <a:t>stability</a:t>
            </a:r>
          </a:p>
          <a:p>
            <a:pPr marL="746125" lvl="1" indent="-288925">
              <a:lnSpc>
                <a:spcPts val="2000"/>
              </a:lnSpc>
              <a:spcBef>
                <a:spcPts val="0"/>
              </a:spcBef>
            </a:pPr>
            <a:r>
              <a:rPr lang="en-US" sz="1800" dirty="0" smtClean="0"/>
              <a:t>Considers HOM-damping </a:t>
            </a:r>
            <a:r>
              <a:rPr lang="en-US" sz="1800" dirty="0"/>
              <a:t>need (strong cell-to-cell coupling factor of 3.2%)</a:t>
            </a:r>
          </a:p>
          <a:p>
            <a:pPr marL="746125" lvl="1" indent="-288925">
              <a:lnSpc>
                <a:spcPct val="100000"/>
              </a:lnSpc>
              <a:spcAft>
                <a:spcPts val="600"/>
              </a:spcAft>
            </a:pPr>
            <a:endParaRPr lang="en-US" sz="1800" b="1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924" y="1138978"/>
            <a:ext cx="2576208" cy="1433979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2666164" y="1134497"/>
            <a:ext cx="1802547" cy="4927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/>
              <a:t>Tube ID = 130 mm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/>
              <a:t>Iris ID = 130 mm</a:t>
            </a:r>
          </a:p>
        </p:txBody>
      </p:sp>
    </p:spTree>
    <p:extLst>
      <p:ext uri="{BB962C8B-B14F-4D97-AF65-F5344CB8AC3E}">
        <p14:creationId xmlns:p14="http://schemas.microsoft.com/office/powerpoint/2010/main" val="233859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3149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Cavity Design Studies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713634" y="4863175"/>
            <a:ext cx="536158" cy="227523"/>
          </a:xfrm>
        </p:spPr>
        <p:txBody>
          <a:bodyPr/>
          <a:lstStyle/>
          <a:p>
            <a:fld id="{B58F48A6-A3E1-4848-9AC3-B43F560BE4F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148027" y="633501"/>
            <a:ext cx="3414491" cy="838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51435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 cap="none" baseline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2200" b="1" dirty="0" smtClean="0"/>
              <a:t>CERN version 1  </a:t>
            </a:r>
            <a:br>
              <a:rPr lang="en-US" sz="2200" b="1" dirty="0" smtClean="0"/>
            </a:br>
            <a:r>
              <a:rPr lang="en-US" sz="1600" dirty="0" smtClean="0"/>
              <a:t>scaled </a:t>
            </a:r>
            <a:r>
              <a:rPr lang="en-US" sz="1600" dirty="0"/>
              <a:t>from 704 MHz </a:t>
            </a:r>
            <a:r>
              <a:rPr lang="en-US" sz="1600" dirty="0" smtClean="0"/>
              <a:t>design</a:t>
            </a:r>
            <a:endParaRPr lang="en-US" sz="1600" dirty="0"/>
          </a:p>
          <a:p>
            <a:pPr algn="l"/>
            <a:r>
              <a:rPr lang="en-US" sz="1600" dirty="0" smtClean="0"/>
              <a:t>(E</a:t>
            </a:r>
            <a:r>
              <a:rPr lang="en-US" sz="1600" dirty="0"/>
              <a:t>. Jensen et al. LINAC 2014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123826" y="618538"/>
            <a:ext cx="4232945" cy="9273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 smtClean="0"/>
              <a:t>JLab version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304" y="1510599"/>
            <a:ext cx="3298627" cy="113390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4004" y="3454502"/>
            <a:ext cx="3249669" cy="1096882"/>
          </a:xfrm>
          <a:prstGeom prst="rect">
            <a:avLst/>
          </a:prstGeom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7482300" y="3250870"/>
            <a:ext cx="1661700" cy="5904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/>
              <a:t>Tube ID = 160 mm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/>
              <a:t>Iris ID = 160 mm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4148027" y="2809556"/>
            <a:ext cx="3777930" cy="531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marL="51435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 cap="none" baseline="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US" sz="2700" b="1" dirty="0" smtClean="0"/>
              <a:t>CERN version 2 </a:t>
            </a:r>
            <a:br>
              <a:rPr lang="en-US" sz="2700" b="1" dirty="0" smtClean="0"/>
            </a:br>
            <a:r>
              <a:rPr lang="en-US" sz="1900" dirty="0" smtClean="0"/>
              <a:t>(R. Calaga</a:t>
            </a:r>
            <a:r>
              <a:rPr lang="en-US" sz="1900" dirty="0"/>
              <a:t>, CERN-ACC-NOTE-2015)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7438328" y="1345545"/>
            <a:ext cx="1709871" cy="5904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/>
              <a:t>Tube ID = 150 mm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/>
              <a:t>Iris ID = 150 mm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304120" y="531495"/>
            <a:ext cx="0" cy="4357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 txBox="1">
            <a:spLocks/>
          </p:cNvSpPr>
          <p:nvPr/>
        </p:nvSpPr>
        <p:spPr>
          <a:xfrm>
            <a:off x="60911" y="2587608"/>
            <a:ext cx="4331924" cy="24224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>
              <a:lnSpc>
                <a:spcPct val="100000"/>
              </a:lnSpc>
              <a:spcAft>
                <a:spcPts val="600"/>
              </a:spcAft>
            </a:pPr>
            <a:r>
              <a:rPr lang="en-US" sz="2000" dirty="0" smtClean="0"/>
              <a:t>Final design selected with: </a:t>
            </a:r>
            <a:br>
              <a:rPr lang="en-US" sz="2000" dirty="0" smtClean="0"/>
            </a:br>
            <a:r>
              <a:rPr lang="en-US" sz="2000" b="1" dirty="0" smtClean="0"/>
              <a:t>iris ID = 130 mm = beam tube ID</a:t>
            </a:r>
          </a:p>
          <a:p>
            <a:pPr marL="746125" lvl="1" indent="-288925">
              <a:lnSpc>
                <a:spcPts val="2000"/>
              </a:lnSpc>
              <a:spcBef>
                <a:spcPts val="0"/>
              </a:spcBef>
            </a:pPr>
            <a:r>
              <a:rPr lang="en-US" sz="1800" b="1" dirty="0" smtClean="0"/>
              <a:t>Same design principle applied</a:t>
            </a:r>
          </a:p>
          <a:p>
            <a:pPr marL="746125" lvl="1" indent="-288925">
              <a:lnSpc>
                <a:spcPts val="2000"/>
              </a:lnSpc>
              <a:spcBef>
                <a:spcPts val="0"/>
              </a:spcBef>
            </a:pPr>
            <a:r>
              <a:rPr lang="en-US" sz="1800" dirty="0" smtClean="0"/>
              <a:t>This </a:t>
            </a:r>
            <a:r>
              <a:rPr lang="en-US" sz="1800" dirty="0"/>
              <a:t>ID yields better mechanical </a:t>
            </a:r>
            <a:r>
              <a:rPr lang="en-US" sz="1800" dirty="0" smtClean="0"/>
              <a:t>stability</a:t>
            </a:r>
          </a:p>
          <a:p>
            <a:pPr marL="746125" lvl="1" indent="-288925">
              <a:lnSpc>
                <a:spcPts val="2000"/>
              </a:lnSpc>
              <a:spcBef>
                <a:spcPts val="0"/>
              </a:spcBef>
            </a:pPr>
            <a:r>
              <a:rPr lang="en-US" sz="1800" dirty="0" smtClean="0"/>
              <a:t>Considers </a:t>
            </a:r>
            <a:r>
              <a:rPr lang="en-US" sz="1800" dirty="0"/>
              <a:t>HOM damping need (strong cell-to-cell coupling factor of 3.2%)</a:t>
            </a:r>
          </a:p>
          <a:p>
            <a:pPr marL="746125" lvl="1" indent="-288925">
              <a:lnSpc>
                <a:spcPct val="100000"/>
              </a:lnSpc>
              <a:spcAft>
                <a:spcPts val="600"/>
              </a:spcAft>
            </a:pPr>
            <a:endParaRPr lang="en-US" sz="1800" b="1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924" y="1138978"/>
            <a:ext cx="2576208" cy="1433979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>
          <a:xfrm>
            <a:off x="2666164" y="1134497"/>
            <a:ext cx="1802547" cy="4927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20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PingFangSC-Regular" charset="-122"/>
              <a:buChar char="－"/>
              <a:defRPr sz="16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400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/>
              <a:t>Tube ID = 130 mm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b="1" dirty="0" smtClean="0"/>
              <a:t>Iris ID = 130 mm</a:t>
            </a:r>
          </a:p>
        </p:txBody>
      </p:sp>
    </p:spTree>
    <p:extLst>
      <p:ext uri="{BB962C8B-B14F-4D97-AF65-F5344CB8AC3E}">
        <p14:creationId xmlns:p14="http://schemas.microsoft.com/office/powerpoint/2010/main" val="97326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rhauser_3rd_PERLE_Collaboration_Meeting">
  <a:themeElements>
    <a:clrScheme name="JLab Colors">
      <a:dk1>
        <a:srgbClr val="000000"/>
      </a:dk1>
      <a:lt1>
        <a:srgbClr val="FFFFFF"/>
      </a:lt1>
      <a:dk2>
        <a:srgbClr val="5E5E5E"/>
      </a:dk2>
      <a:lt2>
        <a:srgbClr val="EAEAEA"/>
      </a:lt2>
      <a:accent1>
        <a:srgbClr val="BE1D1D"/>
      </a:accent1>
      <a:accent2>
        <a:srgbClr val="D5D5D5"/>
      </a:accent2>
      <a:accent3>
        <a:srgbClr val="C0C0C0"/>
      </a:accent3>
      <a:accent4>
        <a:srgbClr val="A9A9A9"/>
      </a:accent4>
      <a:accent5>
        <a:srgbClr val="929292"/>
      </a:accent5>
      <a:accent6>
        <a:srgbClr val="919191"/>
      </a:accent6>
      <a:hlink>
        <a:srgbClr val="941100"/>
      </a:hlink>
      <a:folHlink>
        <a:srgbClr val="C81B0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26A2BC1-81BB-BF40-A4E8-7B2E45389546}" vid="{B44B69F9-4739-9B44-B498-4BFA2ED58E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Marhauser_3rd_PERLE_Collaboration_Meeting</Template>
  <TotalTime>5759</TotalTime>
  <Words>1784</Words>
  <Application>Microsoft Office PowerPoint</Application>
  <PresentationFormat>On-screen Show (16:9)</PresentationFormat>
  <Paragraphs>470</Paragraphs>
  <Slides>28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.PingFangSC-Regular</vt:lpstr>
      <vt:lpstr>Arial</vt:lpstr>
      <vt:lpstr>Calibri</vt:lpstr>
      <vt:lpstr>Calibri Light</vt:lpstr>
      <vt:lpstr>Cambria Math</vt:lpstr>
      <vt:lpstr>PingFangSC-Regular</vt:lpstr>
      <vt:lpstr>Symbol</vt:lpstr>
      <vt:lpstr>Times New Roman</vt:lpstr>
      <vt:lpstr>Verdana</vt:lpstr>
      <vt:lpstr>Wingdings</vt:lpstr>
      <vt:lpstr>Marhauser_3rd_PERLE_Collaboration_Meeting</vt:lpstr>
      <vt:lpstr>Recent Results on a Multi-Cell 802 MHz bulk Nb Cavity</vt:lpstr>
      <vt:lpstr>Outline</vt:lpstr>
      <vt:lpstr>JLab’s Role in SRF Cavity Studies for CERN</vt:lpstr>
      <vt:lpstr>JLab’s Role in SRF Cavity Studies for CERN</vt:lpstr>
      <vt:lpstr>JLab’s Role in SRF Cavity Studies for CERN</vt:lpstr>
      <vt:lpstr>Cavity Design Rationale - When is a Cavity Shape Optimized ?</vt:lpstr>
      <vt:lpstr>Cavity Design Rationale - When is a Cavity Shape Optimized ?</vt:lpstr>
      <vt:lpstr>Cavity Design Studies</vt:lpstr>
      <vt:lpstr>Cavity Design Studies</vt:lpstr>
      <vt:lpstr>Parameter Table for ERL Cavity Candidates</vt:lpstr>
      <vt:lpstr>Cavity Fabrication Tools</vt:lpstr>
      <vt:lpstr>Cavity Fabrication Tools</vt:lpstr>
      <vt:lpstr>Final Vertical Test Result at 2K (Five-cell CRN5)</vt:lpstr>
      <vt:lpstr>Final Vertical Test Result at 2K (Five-cell CRN5)</vt:lpstr>
      <vt:lpstr>Final Vertical Test Result at 2K (Five-cell CRN5)</vt:lpstr>
      <vt:lpstr>Final Vertical Test Result at 2K (Five-cell CRN5)</vt:lpstr>
      <vt:lpstr>Last Vertical Test Result at 2K (Five-cell CRN5)</vt:lpstr>
      <vt:lpstr>Final Vertical Test Result at 2K (Five-cell CRN5)</vt:lpstr>
      <vt:lpstr>Summary</vt:lpstr>
      <vt:lpstr>PowerPoint Presentation</vt:lpstr>
      <vt:lpstr>PowerPoint Presentation</vt:lpstr>
      <vt:lpstr>Ensemble of Cavities Fabricated</vt:lpstr>
      <vt:lpstr>CERN requires SRF Technology for Several Program</vt:lpstr>
      <vt:lpstr>Beam Spectra vs. HOM Frequencies</vt:lpstr>
      <vt:lpstr>Latest Vertical Test Results at 2K</vt:lpstr>
      <vt:lpstr>Residual Resistance</vt:lpstr>
      <vt:lpstr>HOM Damping Studies</vt:lpstr>
      <vt:lpstr>HOM Damping Studies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first 802 MHz Cavity  and the next four?</dc:title>
  <dc:creator>Frank Marhauser</dc:creator>
  <cp:lastModifiedBy>traveluser</cp:lastModifiedBy>
  <cp:revision>2</cp:revision>
  <dcterms:created xsi:type="dcterms:W3CDTF">2018-01-08T16:14:34Z</dcterms:created>
  <dcterms:modified xsi:type="dcterms:W3CDTF">2018-04-10T08:23:36Z</dcterms:modified>
</cp:coreProperties>
</file>