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notesMasterIdLst>
    <p:notesMasterId r:id="rId25"/>
  </p:notesMasterIdLst>
  <p:handoutMasterIdLst>
    <p:handoutMasterId r:id="rId26"/>
  </p:handoutMasterIdLst>
  <p:sldIdLst>
    <p:sldId id="256" r:id="rId2"/>
    <p:sldId id="300" r:id="rId3"/>
    <p:sldId id="360" r:id="rId4"/>
    <p:sldId id="367" r:id="rId5"/>
    <p:sldId id="421" r:id="rId6"/>
    <p:sldId id="422" r:id="rId7"/>
    <p:sldId id="423" r:id="rId8"/>
    <p:sldId id="426" r:id="rId9"/>
    <p:sldId id="427" r:id="rId10"/>
    <p:sldId id="428" r:id="rId11"/>
    <p:sldId id="453" r:id="rId12"/>
    <p:sldId id="448" r:id="rId13"/>
    <p:sldId id="438" r:id="rId14"/>
    <p:sldId id="439" r:id="rId15"/>
    <p:sldId id="441" r:id="rId16"/>
    <p:sldId id="416" r:id="rId17"/>
    <p:sldId id="452" r:id="rId18"/>
    <p:sldId id="437" r:id="rId19"/>
    <p:sldId id="430" r:id="rId20"/>
    <p:sldId id="434" r:id="rId21"/>
    <p:sldId id="443" r:id="rId22"/>
    <p:sldId id="444" r:id="rId23"/>
    <p:sldId id="301" r:id="rId24"/>
  </p:sldIdLst>
  <p:sldSz cx="9144000" cy="6858000" type="screen4x3"/>
  <p:notesSz cx="6811963" cy="99425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FF00FF"/>
    <a:srgbClr val="9E029E"/>
    <a:srgbClr val="0B3DA6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E8034E78-7F5D-4C2E-B375-FC64B27BC917}" styleName="Dark Styl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996" autoAdjust="0"/>
    <p:restoredTop sz="94660"/>
  </p:normalViewPr>
  <p:slideViewPr>
    <p:cSldViewPr snapToGrid="0" snapToObjects="1">
      <p:cViewPr varScale="1">
        <p:scale>
          <a:sx n="69" d="100"/>
          <a:sy n="69" d="100"/>
        </p:scale>
        <p:origin x="1068" y="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2593" cy="497603"/>
          </a:xfrm>
          <a:prstGeom prst="rect">
            <a:avLst/>
          </a:prstGeom>
        </p:spPr>
        <p:txBody>
          <a:bodyPr vert="horz" lIns="91595" tIns="45798" rIns="91595" bIns="45798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7780" y="0"/>
            <a:ext cx="2952593" cy="497603"/>
          </a:xfrm>
          <a:prstGeom prst="rect">
            <a:avLst/>
          </a:prstGeom>
        </p:spPr>
        <p:txBody>
          <a:bodyPr vert="horz" lIns="91595" tIns="45798" rIns="91595" bIns="45798" rtlCol="0"/>
          <a:lstStyle>
            <a:lvl1pPr algn="r">
              <a:defRPr sz="1200"/>
            </a:lvl1pPr>
          </a:lstStyle>
          <a:p>
            <a:fld id="{0A2FE699-7992-3B43-82F5-80F63DD62A0E}" type="datetimeFigureOut">
              <a:rPr lang="en-US" smtClean="0"/>
              <a:pPr/>
              <a:t>4/12/2018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43321"/>
            <a:ext cx="2952593" cy="497603"/>
          </a:xfrm>
          <a:prstGeom prst="rect">
            <a:avLst/>
          </a:prstGeom>
        </p:spPr>
        <p:txBody>
          <a:bodyPr vert="horz" lIns="91595" tIns="45798" rIns="91595" bIns="45798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7780" y="9443321"/>
            <a:ext cx="2952593" cy="497603"/>
          </a:xfrm>
          <a:prstGeom prst="rect">
            <a:avLst/>
          </a:prstGeom>
        </p:spPr>
        <p:txBody>
          <a:bodyPr vert="horz" lIns="91595" tIns="45798" rIns="91595" bIns="45798" rtlCol="0" anchor="b"/>
          <a:lstStyle>
            <a:lvl1pPr algn="r">
              <a:defRPr sz="1200"/>
            </a:lvl1pPr>
          </a:lstStyle>
          <a:p>
            <a:fld id="{9C24E45C-11D1-AF42-89D0-7A39DF9C289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771564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2593" cy="497603"/>
          </a:xfrm>
          <a:prstGeom prst="rect">
            <a:avLst/>
          </a:prstGeom>
        </p:spPr>
        <p:txBody>
          <a:bodyPr vert="horz" lIns="91595" tIns="45798" rIns="91595" bIns="45798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7780" y="0"/>
            <a:ext cx="2952593" cy="497603"/>
          </a:xfrm>
          <a:prstGeom prst="rect">
            <a:avLst/>
          </a:prstGeom>
        </p:spPr>
        <p:txBody>
          <a:bodyPr vert="horz" lIns="91595" tIns="45798" rIns="91595" bIns="45798" rtlCol="0"/>
          <a:lstStyle>
            <a:lvl1pPr algn="r">
              <a:defRPr sz="1200"/>
            </a:lvl1pPr>
          </a:lstStyle>
          <a:p>
            <a:fld id="{48E77B6D-0DB2-40D5-909E-255647E893C4}" type="datetimeFigureOut">
              <a:rPr lang="en-GB" smtClean="0"/>
              <a:pPr/>
              <a:t>12/04/2018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20750" y="746125"/>
            <a:ext cx="4970463" cy="3727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595" tIns="45798" rIns="91595" bIns="45798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0880" y="4723252"/>
            <a:ext cx="5450207" cy="4473654"/>
          </a:xfrm>
          <a:prstGeom prst="rect">
            <a:avLst/>
          </a:prstGeom>
        </p:spPr>
        <p:txBody>
          <a:bodyPr vert="horz" lIns="91595" tIns="45798" rIns="91595" bIns="45798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43321"/>
            <a:ext cx="2952593" cy="497603"/>
          </a:xfrm>
          <a:prstGeom prst="rect">
            <a:avLst/>
          </a:prstGeom>
        </p:spPr>
        <p:txBody>
          <a:bodyPr vert="horz" lIns="91595" tIns="45798" rIns="91595" bIns="45798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7780" y="9443321"/>
            <a:ext cx="2952593" cy="497603"/>
          </a:xfrm>
          <a:prstGeom prst="rect">
            <a:avLst/>
          </a:prstGeom>
        </p:spPr>
        <p:txBody>
          <a:bodyPr vert="horz" lIns="91595" tIns="45798" rIns="91595" bIns="45798" rtlCol="0" anchor="b"/>
          <a:lstStyle>
            <a:lvl1pPr algn="r">
              <a:defRPr sz="1200"/>
            </a:lvl1pPr>
          </a:lstStyle>
          <a:p>
            <a:fld id="{C477B0DA-F4B5-4A1F-BD2D-9FBBF29E4763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780855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77B0DA-F4B5-4A1F-BD2D-9FBBF29E4763}" type="slidenum">
              <a:rPr lang="en-GB" smtClean="0"/>
              <a:pPr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5127252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77B0DA-F4B5-4A1F-BD2D-9FBBF29E4763}" type="slidenum">
              <a:rPr lang="en-GB" smtClean="0"/>
              <a:pPr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6474289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77B0DA-F4B5-4A1F-BD2D-9FBBF29E4763}" type="slidenum">
              <a:rPr lang="en-GB" smtClean="0"/>
              <a:pPr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9165505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77B0DA-F4B5-4A1F-BD2D-9FBBF29E4763}" type="slidenum">
              <a:rPr lang="en-GB" smtClean="0"/>
              <a:pPr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836899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77B0DA-F4B5-4A1F-BD2D-9FBBF29E4763}" type="slidenum">
              <a:rPr lang="en-GB" smtClean="0"/>
              <a:pPr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5380727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77B0DA-F4B5-4A1F-BD2D-9FBBF29E4763}" type="slidenum">
              <a:rPr lang="en-GB" smtClean="0"/>
              <a:pPr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1064004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77B0DA-F4B5-4A1F-BD2D-9FBBF29E4763}" type="slidenum">
              <a:rPr lang="en-GB" smtClean="0"/>
              <a:pPr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628196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77B0DA-F4B5-4A1F-BD2D-9FBBF29E4763}" type="slidenum">
              <a:rPr lang="en-GB" smtClean="0"/>
              <a:pPr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650874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77B0DA-F4B5-4A1F-BD2D-9FBBF29E4763}" type="slidenum">
              <a:rPr lang="en-GB" smtClean="0"/>
              <a:pPr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778520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77B0DA-F4B5-4A1F-BD2D-9FBBF29E4763}" type="slidenum">
              <a:rPr lang="en-GB" smtClean="0"/>
              <a:pPr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735482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77B0DA-F4B5-4A1F-BD2D-9FBBF29E4763}" type="slidenum">
              <a:rPr lang="en-GB" smtClean="0"/>
              <a:pPr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8018824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77B0DA-F4B5-4A1F-BD2D-9FBBF29E4763}" type="slidenum">
              <a:rPr lang="en-GB" smtClean="0"/>
              <a:pPr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2067283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77B0DA-F4B5-4A1F-BD2D-9FBBF29E4763}" type="slidenum">
              <a:rPr lang="en-GB" smtClean="0"/>
              <a:pPr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3691108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77B0DA-F4B5-4A1F-BD2D-9FBBF29E4763}" type="slidenum">
              <a:rPr lang="en-GB" smtClean="0"/>
              <a:pPr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6613448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77B0DA-F4B5-4A1F-BD2D-9FBBF29E4763}" type="slidenum">
              <a:rPr lang="en-GB" smtClean="0"/>
              <a:pPr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08014569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77B0DA-F4B5-4A1F-BD2D-9FBBF29E4763}" type="slidenum">
              <a:rPr lang="en-GB" smtClean="0"/>
              <a:pPr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8356316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77B0DA-F4B5-4A1F-BD2D-9FBBF29E4763}" type="slidenum">
              <a:rPr lang="en-GB" smtClean="0"/>
              <a:pPr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5255765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77B0DA-F4B5-4A1F-BD2D-9FBBF29E4763}" type="slidenum">
              <a:rPr lang="en-GB" smtClean="0"/>
              <a:pPr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5643260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77B0DA-F4B5-4A1F-BD2D-9FBBF29E4763}" type="slidenum">
              <a:rPr lang="en-GB" smtClean="0"/>
              <a:pPr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0411541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77B0DA-F4B5-4A1F-BD2D-9FBBF29E4763}" type="slidenum">
              <a:rPr lang="en-GB" smtClean="0"/>
              <a:pPr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2145085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77B0DA-F4B5-4A1F-BD2D-9FBBF29E4763}" type="slidenum">
              <a:rPr lang="en-GB" smtClean="0"/>
              <a:pPr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275807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77B0DA-F4B5-4A1F-BD2D-9FBBF29E4763}" type="slidenum">
              <a:rPr lang="en-GB" smtClean="0"/>
              <a:pPr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3263216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77B0DA-F4B5-4A1F-BD2D-9FBBF29E4763}" type="slidenum">
              <a:rPr lang="en-GB" smtClean="0"/>
              <a:pPr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320131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Thursday, April 12, 2018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FCC WEEK 2018   Yuancun NIE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Thursday, April 12, 2018</a:t>
            </a:r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FCC WEEK 2018   Yuancun NIE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CH" smtClean="0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Thursday, April 12, 2018</a:t>
            </a:r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FCC WEEK 2018   Yuancun NIE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Thursday, April 12, 2018</a:t>
            </a:r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FCC WEEK 2018   Yuancun NIE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Thursday, April 12, 2018</a:t>
            </a:r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FCC WEEK 2018   Yuancun NIE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 dirty="0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Thursday, April 12, 2018</a:t>
            </a:r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FCC WEEK 2018   Yuancun NIE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31800" y="2515818"/>
            <a:ext cx="8265984" cy="1826363"/>
          </a:xfrm>
        </p:spPr>
        <p:txBody>
          <a:bodyPr tIns="0" bIns="0" anchor="t"/>
          <a:lstStyle>
            <a:lvl1pPr algn="l">
              <a:buNone/>
              <a:defRPr kumimoji="0" lang="en-US" sz="4600" b="1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31800" y="1329869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Thursday, April 12, 2018</a:t>
            </a:r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FCC WEEK 2018   Yuancun NIE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Thursday, April 12, 2018</a:t>
            </a:r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FCC WEEK 2018   Yuancun NIE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Thursday, April 12, 2018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FCC WEEK 2018   Yuancun NIE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Thursday, April 12, 2018</a:t>
            </a:r>
            <a:endParaRPr lang="en-US" dirty="0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FCC WEEK 2018   Yuancun NIE</a:t>
            </a:r>
            <a:endParaRPr lang="en-US" dirty="0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emf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Thursday, April 12, 2018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FCC WEEK 2018   Yuancun NIE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62" r:id="rId5"/>
    <p:sldLayoutId id="2147483663" r:id="rId6"/>
    <p:sldLayoutId id="2147483664" r:id="rId7"/>
    <p:sldLayoutId id="2147483665" r:id="rId8"/>
    <p:sldLayoutId id="2147483666" r:id="rId9"/>
    <p:sldLayoutId id="2147483667" r:id="rId10"/>
    <p:sldLayoutId id="2147483668" r:id="rId11"/>
    <p:sldLayoutId id="2147483669" r:id="rId12"/>
    <p:sldLayoutId id="2147483670" r:id="rId13"/>
    <p:sldLayoutId id="2147483671" r:id="rId14"/>
    <p:sldLayoutId id="2147483674" r:id="rId15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accent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accent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60.png"/><Relationship Id="rId7" Type="http://schemas.openxmlformats.org/officeDocument/2006/relationships/image" Target="../media/image18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7.png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3.emf"/><Relationship Id="rId4" Type="http://schemas.openxmlformats.org/officeDocument/2006/relationships/image" Target="../media/image22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0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25351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Thursday, April 12, 2018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</p:spPr>
        <p:txBody>
          <a:bodyPr/>
          <a:lstStyle/>
          <a:p>
            <a:r>
              <a:rPr lang="en-US" smtClean="0"/>
              <a:t>FCC WEEK 2018   Yuancun NIE</a:t>
            </a:r>
            <a:endParaRPr lang="en-US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217714" y="17700"/>
            <a:ext cx="8715974" cy="1143000"/>
          </a:xfrm>
        </p:spPr>
        <p:txBody>
          <a:bodyPr>
            <a:normAutofit/>
          </a:bodyPr>
          <a:lstStyle/>
          <a:p>
            <a:pPr marL="484632" indent="-457200" algn="ctr"/>
            <a:r>
              <a:rPr lang="en-GB" sz="2600" dirty="0" smtClean="0"/>
              <a:t>II. </a:t>
            </a:r>
            <a:r>
              <a:rPr lang="en-GB" sz="2600" dirty="0"/>
              <a:t>Machine protection </a:t>
            </a:r>
            <a:r>
              <a:rPr lang="en-GB" sz="2600" dirty="0" smtClean="0"/>
              <a:t>architecture: </a:t>
            </a:r>
            <a:r>
              <a:rPr lang="en-GB" sz="2000" dirty="0" smtClean="0"/>
              <a:t>reaction time of the system</a:t>
            </a:r>
            <a:endParaRPr lang="en-US" sz="2000" dirty="0"/>
          </a:p>
        </p:txBody>
      </p:sp>
      <p:sp>
        <p:nvSpPr>
          <p:cNvPr id="38" name="Rectangle 37"/>
          <p:cNvSpPr/>
          <p:nvPr/>
        </p:nvSpPr>
        <p:spPr>
          <a:xfrm>
            <a:off x="187234" y="4673255"/>
            <a:ext cx="877693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2000" dirty="0">
                <a:solidFill>
                  <a:srgbClr val="0055A0"/>
                </a:solidFill>
                <a:latin typeface="Times New Roman" pitchFamily="18" charset="0"/>
                <a:cs typeface="Times New Roman" pitchFamily="18" charset="0"/>
                <a:sym typeface="Wingdings"/>
              </a:rPr>
              <a:t>With a machine protection system similar to the </a:t>
            </a:r>
            <a:r>
              <a:rPr lang="en-GB" sz="2000" dirty="0" smtClean="0">
                <a:solidFill>
                  <a:srgbClr val="0055A0"/>
                </a:solidFill>
                <a:latin typeface="Times New Roman" pitchFamily="18" charset="0"/>
                <a:cs typeface="Times New Roman" pitchFamily="18" charset="0"/>
                <a:sym typeface="Wingdings"/>
              </a:rPr>
              <a:t>LHC, </a:t>
            </a:r>
            <a:r>
              <a:rPr lang="en-GB" sz="2000" dirty="0">
                <a:solidFill>
                  <a:srgbClr val="0055A0"/>
                </a:solidFill>
                <a:latin typeface="Times New Roman" pitchFamily="18" charset="0"/>
                <a:cs typeface="Times New Roman" pitchFamily="18" charset="0"/>
                <a:sym typeface="Wingdings"/>
              </a:rPr>
              <a:t>the </a:t>
            </a:r>
            <a:r>
              <a:rPr lang="en-GB" sz="2000" dirty="0" smtClean="0">
                <a:solidFill>
                  <a:srgbClr val="0055A0"/>
                </a:solidFill>
                <a:latin typeface="Times New Roman" pitchFamily="18" charset="0"/>
                <a:cs typeface="Times New Roman" pitchFamily="18" charset="0"/>
                <a:sym typeface="Wingdings"/>
              </a:rPr>
              <a:t>FCC </a:t>
            </a:r>
            <a:r>
              <a:rPr lang="en-GB" sz="2000" dirty="0">
                <a:solidFill>
                  <a:srgbClr val="0055A0"/>
                </a:solidFill>
                <a:latin typeface="Times New Roman" pitchFamily="18" charset="0"/>
                <a:cs typeface="Times New Roman" pitchFamily="18" charset="0"/>
                <a:sym typeface="Wingdings"/>
              </a:rPr>
              <a:t>would require up to three turns’ to dump the beam synchronously after </a:t>
            </a:r>
            <a:r>
              <a:rPr lang="en-GB" sz="2000" dirty="0" smtClean="0">
                <a:solidFill>
                  <a:srgbClr val="0055A0"/>
                </a:solidFill>
                <a:latin typeface="Times New Roman" pitchFamily="18" charset="0"/>
                <a:cs typeface="Times New Roman" pitchFamily="18" charset="0"/>
                <a:sym typeface="Wingdings"/>
              </a:rPr>
              <a:t>the detection </a:t>
            </a:r>
            <a:r>
              <a:rPr lang="en-GB" sz="2000" dirty="0">
                <a:solidFill>
                  <a:srgbClr val="0055A0"/>
                </a:solidFill>
                <a:latin typeface="Times New Roman" pitchFamily="18" charset="0"/>
                <a:cs typeface="Times New Roman" pitchFamily="18" charset="0"/>
                <a:sym typeface="Wingdings"/>
              </a:rPr>
              <a:t>of a </a:t>
            </a:r>
            <a:r>
              <a:rPr lang="en-GB" sz="2000" dirty="0" smtClean="0">
                <a:solidFill>
                  <a:srgbClr val="0055A0"/>
                </a:solidFill>
                <a:latin typeface="Times New Roman" pitchFamily="18" charset="0"/>
                <a:cs typeface="Times New Roman" pitchFamily="18" charset="0"/>
                <a:sym typeface="Wingdings"/>
              </a:rPr>
              <a:t>failure, i.e. ~1 ms.</a:t>
            </a:r>
            <a:endParaRPr lang="en-US" dirty="0">
              <a:solidFill>
                <a:srgbClr val="0055A0"/>
              </a:solidFill>
              <a:latin typeface="Times New Roman" pitchFamily="18" charset="0"/>
              <a:cs typeface="Times New Roman" pitchFamily="18" charset="0"/>
              <a:sym typeface="Wingdings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223727" y="1404025"/>
            <a:ext cx="8770921" cy="2562168"/>
            <a:chOff x="223727" y="1210066"/>
            <a:chExt cx="8770921" cy="2562168"/>
          </a:xfrm>
        </p:grpSpPr>
        <p:grpSp>
          <p:nvGrpSpPr>
            <p:cNvPr id="13" name="Group 12"/>
            <p:cNvGrpSpPr/>
            <p:nvPr/>
          </p:nvGrpSpPr>
          <p:grpSpPr>
            <a:xfrm>
              <a:off x="223727" y="1210066"/>
              <a:ext cx="8770921" cy="2562168"/>
              <a:chOff x="299927" y="1298461"/>
              <a:chExt cx="8770921" cy="2562168"/>
            </a:xfrm>
          </p:grpSpPr>
          <p:sp>
            <p:nvSpPr>
              <p:cNvPr id="14" name="Rectangle 13"/>
              <p:cNvSpPr/>
              <p:nvPr/>
            </p:nvSpPr>
            <p:spPr>
              <a:xfrm>
                <a:off x="299927" y="1298463"/>
                <a:ext cx="1628914" cy="1020455"/>
              </a:xfrm>
              <a:prstGeom prst="rect">
                <a:avLst/>
              </a:prstGeom>
            </p:spPr>
            <p:style>
              <a:lnRef idx="0">
                <a:schemeClr val="dk1"/>
              </a:lnRef>
              <a:fillRef idx="3">
                <a:schemeClr val="dk1"/>
              </a:fillRef>
              <a:effectRef idx="3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Fault / dangerous situation occurs</a:t>
                </a:r>
                <a:endParaRPr lang="en-GB" sz="1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5" name="Rectangle 14"/>
              <p:cNvSpPr/>
              <p:nvPr/>
            </p:nvSpPr>
            <p:spPr>
              <a:xfrm>
                <a:off x="2032407" y="1298463"/>
                <a:ext cx="1628914" cy="1019236"/>
              </a:xfrm>
              <a:prstGeom prst="rect">
                <a:avLst/>
              </a:prstGeom>
            </p:spPr>
            <p:style>
              <a:lnRef idx="0">
                <a:schemeClr val="dk1"/>
              </a:lnRef>
              <a:fillRef idx="3">
                <a:schemeClr val="dk1"/>
              </a:fillRef>
              <a:effectRef idx="3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600" dirty="0">
                    <a:solidFill>
                      <a:schemeClr val="l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Beam interlock system informed of failures</a:t>
                </a:r>
                <a:endParaRPr lang="en-GB" sz="1600" dirty="0">
                  <a:solidFill>
                    <a:schemeClr val="l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6" name="Rectangle 15"/>
              <p:cNvSpPr/>
              <p:nvPr/>
            </p:nvSpPr>
            <p:spPr>
              <a:xfrm>
                <a:off x="3770928" y="1298462"/>
                <a:ext cx="1628914" cy="1019236"/>
              </a:xfrm>
              <a:prstGeom prst="rect">
                <a:avLst/>
              </a:prstGeom>
            </p:spPr>
            <p:style>
              <a:lnRef idx="0">
                <a:schemeClr val="dk1"/>
              </a:lnRef>
              <a:fillRef idx="3">
                <a:schemeClr val="dk1"/>
              </a:fillRef>
              <a:effectRef idx="3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600" dirty="0">
                    <a:solidFill>
                      <a:schemeClr val="l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Beam dumping system informed of </a:t>
                </a:r>
                <a:r>
                  <a:rPr lang="en-US" sz="1600" dirty="0" smtClean="0">
                    <a:solidFill>
                      <a:schemeClr val="l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dump request</a:t>
                </a:r>
                <a:endParaRPr lang="en-GB" sz="1600" dirty="0">
                  <a:solidFill>
                    <a:schemeClr val="l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7" name="Rectangle 16"/>
              <p:cNvSpPr/>
              <p:nvPr/>
            </p:nvSpPr>
            <p:spPr>
              <a:xfrm>
                <a:off x="5497301" y="1298461"/>
                <a:ext cx="1723942" cy="1016795"/>
              </a:xfrm>
              <a:prstGeom prst="rect">
                <a:avLst/>
              </a:prstGeom>
            </p:spPr>
            <p:style>
              <a:lnRef idx="0">
                <a:schemeClr val="dk1"/>
              </a:lnRef>
              <a:fillRef idx="3">
                <a:schemeClr val="dk1"/>
              </a:fillRef>
              <a:effectRef idx="3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600" dirty="0">
                    <a:solidFill>
                      <a:schemeClr val="l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Beam dump begins after waiting for beam-free abort gap</a:t>
                </a:r>
                <a:endParaRPr lang="en-GB" sz="1600" dirty="0">
                  <a:solidFill>
                    <a:schemeClr val="l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8" name="Rectangle 17"/>
              <p:cNvSpPr/>
              <p:nvPr/>
            </p:nvSpPr>
            <p:spPr>
              <a:xfrm>
                <a:off x="7362092" y="1298464"/>
                <a:ext cx="1489300" cy="1016792"/>
              </a:xfrm>
              <a:prstGeom prst="rect">
                <a:avLst/>
              </a:prstGeom>
            </p:spPr>
            <p:style>
              <a:lnRef idx="0">
                <a:schemeClr val="dk1"/>
              </a:lnRef>
              <a:fillRef idx="3">
                <a:schemeClr val="dk1"/>
              </a:fillRef>
              <a:effectRef idx="3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600" dirty="0">
                    <a:solidFill>
                      <a:schemeClr val="l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Beam dump completed</a:t>
                </a:r>
                <a:endParaRPr lang="en-GB" sz="1600" dirty="0">
                  <a:solidFill>
                    <a:schemeClr val="l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cxnSp>
            <p:nvCxnSpPr>
              <p:cNvPr id="19" name="Straight Connector 18"/>
              <p:cNvCxnSpPr/>
              <p:nvPr/>
            </p:nvCxnSpPr>
            <p:spPr>
              <a:xfrm>
                <a:off x="1119855" y="2318918"/>
                <a:ext cx="1233" cy="792000"/>
              </a:xfrm>
              <a:prstGeom prst="line">
                <a:avLst/>
              </a:prstGeom>
              <a:ln>
                <a:solidFill>
                  <a:schemeClr val="tx2">
                    <a:lumMod val="60000"/>
                    <a:lumOff val="40000"/>
                  </a:schemeClr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19"/>
              <p:cNvCxnSpPr/>
              <p:nvPr/>
            </p:nvCxnSpPr>
            <p:spPr>
              <a:xfrm>
                <a:off x="2846864" y="2317698"/>
                <a:ext cx="1233" cy="792000"/>
              </a:xfrm>
              <a:prstGeom prst="line">
                <a:avLst/>
              </a:prstGeom>
              <a:ln>
                <a:solidFill>
                  <a:schemeClr val="tx2">
                    <a:lumMod val="60000"/>
                    <a:lumOff val="40000"/>
                  </a:schemeClr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Connector 20"/>
              <p:cNvCxnSpPr/>
              <p:nvPr/>
            </p:nvCxnSpPr>
            <p:spPr>
              <a:xfrm>
                <a:off x="4585385" y="2315255"/>
                <a:ext cx="1233" cy="792000"/>
              </a:xfrm>
              <a:prstGeom prst="line">
                <a:avLst/>
              </a:prstGeom>
              <a:ln>
                <a:solidFill>
                  <a:schemeClr val="tx2">
                    <a:lumMod val="60000"/>
                    <a:lumOff val="40000"/>
                  </a:schemeClr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Straight Connector 21"/>
              <p:cNvCxnSpPr/>
              <p:nvPr/>
            </p:nvCxnSpPr>
            <p:spPr>
              <a:xfrm>
                <a:off x="6310543" y="2315255"/>
                <a:ext cx="1233" cy="792000"/>
              </a:xfrm>
              <a:prstGeom prst="line">
                <a:avLst/>
              </a:prstGeom>
              <a:ln>
                <a:solidFill>
                  <a:schemeClr val="tx2">
                    <a:lumMod val="60000"/>
                    <a:lumOff val="40000"/>
                  </a:schemeClr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Straight Connector 22"/>
              <p:cNvCxnSpPr/>
              <p:nvPr/>
            </p:nvCxnSpPr>
            <p:spPr>
              <a:xfrm>
                <a:off x="8035701" y="2315255"/>
                <a:ext cx="1233" cy="792000"/>
              </a:xfrm>
              <a:prstGeom prst="line">
                <a:avLst/>
              </a:prstGeom>
              <a:ln>
                <a:solidFill>
                  <a:schemeClr val="tx2">
                    <a:lumMod val="60000"/>
                    <a:lumOff val="40000"/>
                  </a:schemeClr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4" name="Right Arrow 23"/>
              <p:cNvSpPr/>
              <p:nvPr/>
            </p:nvSpPr>
            <p:spPr>
              <a:xfrm>
                <a:off x="1199693" y="2666142"/>
                <a:ext cx="1572768" cy="150209"/>
              </a:xfrm>
              <a:prstGeom prst="rightArrow">
                <a:avLst/>
              </a:prstGeom>
              <a:solidFill>
                <a:srgbClr val="00B0F0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5" name="Rectangle 24"/>
              <p:cNvSpPr/>
              <p:nvPr/>
            </p:nvSpPr>
            <p:spPr>
              <a:xfrm>
                <a:off x="1550701" y="2422817"/>
                <a:ext cx="870751" cy="30777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1400" dirty="0" smtClean="0">
                    <a:solidFill>
                      <a:srgbClr val="00B0F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DETECT</a:t>
                </a:r>
                <a:endParaRPr lang="en-GB" sz="1400" dirty="0">
                  <a:solidFill>
                    <a:srgbClr val="00B0F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6" name="Right Arrow 25"/>
              <p:cNvSpPr/>
              <p:nvPr/>
            </p:nvSpPr>
            <p:spPr>
              <a:xfrm>
                <a:off x="2930916" y="2668333"/>
                <a:ext cx="1572768" cy="150209"/>
              </a:xfrm>
              <a:prstGeom prst="rightArrow">
                <a:avLst/>
              </a:prstGeom>
              <a:solidFill>
                <a:srgbClr val="00B0F0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7" name="Rectangle 26"/>
              <p:cNvSpPr/>
              <p:nvPr/>
            </p:nvSpPr>
            <p:spPr>
              <a:xfrm>
                <a:off x="2960237" y="2422816"/>
                <a:ext cx="1510511" cy="30777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1400" dirty="0" smtClean="0">
                    <a:solidFill>
                      <a:srgbClr val="00B0F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COMMUNICATE</a:t>
                </a:r>
                <a:endParaRPr lang="en-GB" sz="1400" dirty="0">
                  <a:solidFill>
                    <a:srgbClr val="00B0F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8" name="Right Arrow 27"/>
              <p:cNvSpPr/>
              <p:nvPr/>
            </p:nvSpPr>
            <p:spPr>
              <a:xfrm>
                <a:off x="4668204" y="2666142"/>
                <a:ext cx="1572768" cy="150209"/>
              </a:xfrm>
              <a:prstGeom prst="rightArrow">
                <a:avLst/>
              </a:prstGeom>
              <a:solidFill>
                <a:srgbClr val="00B0F0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9" name="Rectangle 28"/>
              <p:cNvSpPr/>
              <p:nvPr/>
            </p:nvSpPr>
            <p:spPr>
              <a:xfrm>
                <a:off x="4727870" y="2422817"/>
                <a:ext cx="1441420" cy="30777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1400" dirty="0" smtClean="0">
                    <a:solidFill>
                      <a:srgbClr val="00B0F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SYNCHRONISE</a:t>
                </a:r>
                <a:endParaRPr lang="en-GB" sz="1400" dirty="0">
                  <a:solidFill>
                    <a:srgbClr val="00B0F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0" name="Right Arrow 29"/>
              <p:cNvSpPr/>
              <p:nvPr/>
            </p:nvSpPr>
            <p:spPr>
              <a:xfrm>
                <a:off x="6399427" y="2668333"/>
                <a:ext cx="1572768" cy="150209"/>
              </a:xfrm>
              <a:prstGeom prst="rightArrow">
                <a:avLst/>
              </a:prstGeom>
              <a:solidFill>
                <a:srgbClr val="00B0F0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1" name="Rectangle 30"/>
              <p:cNvSpPr/>
              <p:nvPr/>
            </p:nvSpPr>
            <p:spPr>
              <a:xfrm>
                <a:off x="6833791" y="2425008"/>
                <a:ext cx="704039" cy="30777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1400" dirty="0" smtClean="0">
                    <a:solidFill>
                      <a:srgbClr val="00B0F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DUMP</a:t>
                </a:r>
                <a:endParaRPr lang="en-GB" sz="1400" dirty="0">
                  <a:solidFill>
                    <a:srgbClr val="00B0F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2" name="Left Brace 31"/>
              <p:cNvSpPr/>
              <p:nvPr/>
            </p:nvSpPr>
            <p:spPr>
              <a:xfrm rot="16200000">
                <a:off x="1815847" y="2476582"/>
                <a:ext cx="299923" cy="1691907"/>
              </a:xfrm>
              <a:prstGeom prst="leftBrace">
                <a:avLst/>
              </a:prstGeom>
              <a:ln>
                <a:solidFill>
                  <a:schemeClr val="tx2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3" name="Left Brace 32"/>
              <p:cNvSpPr/>
              <p:nvPr/>
            </p:nvSpPr>
            <p:spPr>
              <a:xfrm rot="16200000">
                <a:off x="3565530" y="2496850"/>
                <a:ext cx="299923" cy="1651373"/>
              </a:xfrm>
              <a:prstGeom prst="leftBrace">
                <a:avLst/>
              </a:prstGeom>
              <a:ln>
                <a:solidFill>
                  <a:schemeClr val="tx2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4" name="Left Brace 33"/>
              <p:cNvSpPr/>
              <p:nvPr/>
            </p:nvSpPr>
            <p:spPr>
              <a:xfrm rot="16200000">
                <a:off x="6183704" y="1622936"/>
                <a:ext cx="299923" cy="3404073"/>
              </a:xfrm>
              <a:prstGeom prst="leftBrace">
                <a:avLst/>
              </a:prstGeom>
              <a:ln>
                <a:solidFill>
                  <a:schemeClr val="tx2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5" name="Rectangle 34"/>
              <p:cNvSpPr/>
              <p:nvPr/>
            </p:nvSpPr>
            <p:spPr>
              <a:xfrm>
                <a:off x="849928" y="3522075"/>
                <a:ext cx="7795846" cy="33855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1600" dirty="0" smtClean="0">
                    <a:solidFill>
                      <a:srgbClr val="FF00F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User system process    Beam interlock system process      Beam dumping system process</a:t>
                </a:r>
                <a:endParaRPr lang="en-GB" sz="1600" dirty="0">
                  <a:solidFill>
                    <a:srgbClr val="FF00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6" name="Rectangle 35"/>
              <p:cNvSpPr/>
              <p:nvPr/>
            </p:nvSpPr>
            <p:spPr>
              <a:xfrm>
                <a:off x="1156552" y="2842537"/>
                <a:ext cx="7914296" cy="30777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1400" dirty="0" smtClean="0">
                    <a:solidFill>
                      <a:schemeClr val="tx1">
                        <a:lumMod val="60000"/>
                        <a:lumOff val="4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400" dirty="0" smtClean="0">
                    <a:solidFill>
                      <a:srgbClr val="FF00F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&gt; 80 µs for BLMs                 &lt; 300 µs                          </a:t>
                </a:r>
                <a:r>
                  <a:rPr lang="en-US" sz="1400" dirty="0">
                    <a:solidFill>
                      <a:srgbClr val="FF00F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&lt; </a:t>
                </a:r>
                <a:r>
                  <a:rPr lang="en-US" sz="1400" dirty="0" smtClean="0">
                    <a:solidFill>
                      <a:srgbClr val="FF00F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326 µs                           326 µs                    For FCC</a:t>
                </a:r>
                <a:endParaRPr lang="en-GB" sz="1400" dirty="0">
                  <a:solidFill>
                    <a:srgbClr val="FF00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sp>
          <p:nvSpPr>
            <p:cNvPr id="39" name="Rectangle 38"/>
            <p:cNvSpPr/>
            <p:nvPr/>
          </p:nvSpPr>
          <p:spPr>
            <a:xfrm>
              <a:off x="1080352" y="2929068"/>
              <a:ext cx="7914296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400" i="1" dirty="0" smtClean="0">
                  <a:solidFill>
                    <a:schemeClr val="tx1">
                      <a:lumMod val="75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                                              &lt; 100 µs                           </a:t>
              </a:r>
              <a:r>
                <a:rPr lang="en-US" sz="1400" i="1" dirty="0">
                  <a:solidFill>
                    <a:schemeClr val="tx1">
                      <a:lumMod val="75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&lt; </a:t>
              </a:r>
              <a:r>
                <a:rPr lang="en-US" sz="1400" i="1" dirty="0" smtClean="0">
                  <a:solidFill>
                    <a:schemeClr val="tx1">
                      <a:lumMod val="75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89 µs                             89 µs                    For LHC</a:t>
              </a:r>
              <a:endParaRPr lang="en-GB" sz="1400" i="1" dirty="0">
                <a:solidFill>
                  <a:schemeClr val="tx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35745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Thursday, April 12, 2018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</p:spPr>
        <p:txBody>
          <a:bodyPr/>
          <a:lstStyle/>
          <a:p>
            <a:r>
              <a:rPr lang="en-US" smtClean="0"/>
              <a:t>FCC WEEK 2018   Yuancun NIE</a:t>
            </a:r>
            <a:endParaRPr lang="en-US" dirty="0"/>
          </a:p>
        </p:txBody>
      </p:sp>
      <p:graphicFrame>
        <p:nvGraphicFramePr>
          <p:cNvPr id="40" name="Table 3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93026115"/>
              </p:ext>
            </p:extLst>
          </p:nvPr>
        </p:nvGraphicFramePr>
        <p:xfrm>
          <a:off x="209540" y="883609"/>
          <a:ext cx="8732322" cy="515112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82599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2043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2967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01105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44516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274320">
                <a:tc rowSpan="2">
                  <a:txBody>
                    <a:bodyPr/>
                    <a:lstStyle/>
                    <a:p>
                      <a:pPr algn="l"/>
                      <a:r>
                        <a:rPr lang="en-US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Beam lifetime</a:t>
                      </a:r>
                      <a:endParaRPr lang="en-GB" sz="1200" baseline="30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Beam power lost</a:t>
                      </a:r>
                      <a:endParaRPr lang="en-GB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Operation or failure scenario</a:t>
                      </a:r>
                      <a:endParaRPr lang="en-GB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Remark and</a:t>
                      </a:r>
                      <a:r>
                        <a:rPr lang="en-US" sz="14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b</a:t>
                      </a:r>
                      <a:r>
                        <a:rPr lang="en-US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asic strategy</a:t>
                      </a:r>
                      <a:endParaRPr lang="en-GB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7432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en-US" sz="1200" b="1" kern="1200" dirty="0" smtClean="0">
                          <a:solidFill>
                            <a:schemeClr val="lt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LHC</a:t>
                      </a:r>
                      <a:endParaRPr kumimoji="0" lang="en-GB" sz="1200" b="1" kern="1200" dirty="0">
                        <a:solidFill>
                          <a:schemeClr val="lt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en-US" sz="1200" b="1" kern="1200" dirty="0" smtClean="0">
                          <a:solidFill>
                            <a:schemeClr val="lt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FCC</a:t>
                      </a:r>
                      <a:endParaRPr kumimoji="0" lang="en-GB" sz="1200" b="1" kern="1200" dirty="0">
                        <a:solidFill>
                          <a:schemeClr val="lt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F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9049">
                <a:tc>
                  <a:txBody>
                    <a:bodyPr/>
                    <a:lstStyle/>
                    <a:p>
                      <a:pPr algn="l"/>
                      <a:r>
                        <a:rPr lang="en-US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 h</a:t>
                      </a:r>
                      <a:endParaRPr lang="en-GB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kW</a:t>
                      </a:r>
                      <a:endParaRPr lang="en-GB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23 kW</a:t>
                      </a:r>
                      <a:endParaRPr lang="en-GB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4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Optimum</a:t>
                      </a:r>
                      <a:r>
                        <a:rPr lang="en-US" sz="1400" b="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operating conditions</a:t>
                      </a:r>
                      <a:endParaRPr lang="en-GB" sz="14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4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(Possible) upgrade of the collimation system after some years of operating experience</a:t>
                      </a:r>
                      <a:endParaRPr lang="en-GB" sz="14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09049">
                <a:tc>
                  <a:txBody>
                    <a:bodyPr/>
                    <a:lstStyle/>
                    <a:p>
                      <a:pPr algn="l"/>
                      <a:r>
                        <a:rPr lang="en-US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 h</a:t>
                      </a:r>
                      <a:endParaRPr lang="en-GB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 kW</a:t>
                      </a:r>
                      <a:endParaRPr lang="en-GB" sz="1400" baseline="30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en-US" sz="1400" kern="1200" dirty="0" smtClean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230 kW</a:t>
                      </a:r>
                      <a:endParaRPr kumimoji="0" lang="en-GB" sz="1400" kern="1200" dirty="0">
                        <a:solidFill>
                          <a:schemeClr val="dk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Steady beam loss, acceptable operating conditions (expected</a:t>
                      </a:r>
                      <a:r>
                        <a:rPr lang="en-US" sz="1400" b="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during early operation)</a:t>
                      </a:r>
                      <a:endParaRPr lang="en-GB" sz="1400" b="0" baseline="300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Operation acceptable,</a:t>
                      </a:r>
                      <a:r>
                        <a:rPr lang="en-US" sz="1400" b="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collimators must absorb large fraction of beam energy</a:t>
                      </a:r>
                      <a:endParaRPr lang="en-GB" sz="1400" b="0" baseline="300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09049">
                <a:tc>
                  <a:txBody>
                    <a:bodyPr/>
                    <a:lstStyle/>
                    <a:p>
                      <a:pPr algn="l"/>
                      <a:r>
                        <a:rPr lang="en-US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 min</a:t>
                      </a:r>
                      <a:endParaRPr lang="en-GB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500 kW</a:t>
                      </a:r>
                      <a:endParaRPr lang="en-GB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en-US" sz="1400" kern="1200" dirty="0" smtClean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116 MW</a:t>
                      </a:r>
                      <a:endParaRPr kumimoji="0" lang="en-GB" sz="1400" kern="1200" dirty="0">
                        <a:solidFill>
                          <a:schemeClr val="dk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4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Particular operating conditions (during change of optics, tuning, collimator aperture setting, </a:t>
                      </a:r>
                      <a:r>
                        <a:rPr lang="en-US" sz="1400" b="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etc</a:t>
                      </a:r>
                      <a:r>
                        <a:rPr lang="en-US" sz="14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r>
                        <a:rPr lang="en-US" sz="1400" b="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en-GB" sz="14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4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Operation only possible for short time (~10 seconds), collimators must be very efficient</a:t>
                      </a:r>
                      <a:endParaRPr lang="en-GB" sz="14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09049">
                <a:tc>
                  <a:txBody>
                    <a:bodyPr/>
                    <a:lstStyle/>
                    <a:p>
                      <a:pPr algn="l"/>
                      <a:r>
                        <a:rPr lang="en-US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s</a:t>
                      </a:r>
                      <a:endParaRPr lang="en-GB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362 MW</a:t>
                      </a:r>
                      <a:endParaRPr lang="en-GB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en-US" sz="1400" kern="1200" dirty="0" smtClean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8320 MW</a:t>
                      </a:r>
                      <a:endParaRPr kumimoji="0" lang="en-GB" sz="1400" kern="1200" dirty="0">
                        <a:solidFill>
                          <a:schemeClr val="dk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4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Slow failures (powering failures, magnet quenches, RF failures, …)</a:t>
                      </a:r>
                      <a:endParaRPr lang="en-GB" sz="14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4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Detection of failure</a:t>
                      </a:r>
                      <a:r>
                        <a:rPr lang="en-US" sz="1400" b="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b</a:t>
                      </a:r>
                      <a:r>
                        <a:rPr lang="en-US" sz="14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Wingdings" panose="05000000000000000000" pitchFamily="2" charset="2"/>
                        </a:rPr>
                        <a:t>eam must be dumped rapidly</a:t>
                      </a:r>
                      <a:endParaRPr lang="en-GB" sz="14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09049">
                <a:tc>
                  <a:txBody>
                    <a:bodyPr/>
                    <a:lstStyle/>
                    <a:p>
                      <a:pPr algn="l"/>
                      <a:r>
                        <a:rPr lang="en-US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 few ms (tens of</a:t>
                      </a:r>
                      <a:r>
                        <a:rPr lang="en-US" sz="14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turns)</a:t>
                      </a:r>
                      <a:endParaRPr lang="en-GB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~100 GW</a:t>
                      </a:r>
                      <a:endParaRPr lang="en-GB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en-US" sz="1400" kern="1200" dirty="0" smtClean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~ TW</a:t>
                      </a:r>
                      <a:endParaRPr kumimoji="0" lang="en-GB" sz="1400" kern="1200" dirty="0">
                        <a:solidFill>
                          <a:schemeClr val="dk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kern="1200" dirty="0" smtClean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Fast failures (UFOs, fast equipment failures, e.g., magnet </a:t>
                      </a:r>
                      <a:r>
                        <a:rPr lang="en-US" sz="14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failures</a:t>
                      </a:r>
                      <a:r>
                        <a:rPr lang="en-US" sz="1400" b="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at the highest beta function or with short time constant</a:t>
                      </a:r>
                      <a:r>
                        <a:rPr lang="en-US" sz="14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kumimoji="0" lang="en-US" sz="1400" b="0" kern="1200" dirty="0" smtClean="0">
                        <a:solidFill>
                          <a:schemeClr val="dk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kern="1200" dirty="0" smtClean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Fast detection of  hardware failures or </a:t>
                      </a:r>
                      <a:r>
                        <a:rPr kumimoji="0" lang="en-US" sz="1400" b="0" kern="1200" baseline="0" dirty="0" smtClean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  <a:sym typeface="Wingdings" panose="05000000000000000000" pitchFamily="2" charset="2"/>
                        </a:rPr>
                        <a:t>beam losses, beam dump as fast as possible</a:t>
                      </a:r>
                      <a:endParaRPr kumimoji="0" lang="en-GB" sz="1400" b="0" kern="1200" dirty="0" smtClean="0">
                        <a:solidFill>
                          <a:schemeClr val="dk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09049">
                <a:tc>
                  <a:txBody>
                    <a:bodyPr/>
                    <a:lstStyle/>
                    <a:p>
                      <a:pPr algn="l"/>
                      <a:r>
                        <a:rPr lang="en-US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turn or a few turns</a:t>
                      </a:r>
                      <a:endParaRPr lang="en-GB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up to 4 TW</a:t>
                      </a:r>
                      <a:endParaRPr lang="en-GB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en-US" sz="1400" kern="1200" dirty="0" smtClean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up to 26 TW</a:t>
                      </a:r>
                      <a:endParaRPr kumimoji="0" lang="en-GB" sz="1400" kern="1200" dirty="0">
                        <a:solidFill>
                          <a:schemeClr val="dk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4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Wingdings" panose="05000000000000000000" pitchFamily="2" charset="2"/>
                        </a:rPr>
                        <a:t>Ultrafast failures (Single-passage beam losses during injection and extraction; ultrafast equipment failures,</a:t>
                      </a:r>
                      <a:r>
                        <a:rPr lang="en-US" sz="1400" b="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Wingdings" panose="05000000000000000000" pitchFamily="2" charset="2"/>
                        </a:rPr>
                        <a:t> e.g., phase jump of crab cavity, leading to dramatic beam losses in 3 turns</a:t>
                      </a:r>
                      <a:r>
                        <a:rPr lang="en-US" sz="14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Wingdings" panose="05000000000000000000" pitchFamily="2" charset="2"/>
                        </a:rPr>
                        <a:t>)</a:t>
                      </a:r>
                      <a:endParaRPr lang="en-GB" sz="14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4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Wingdings" panose="05000000000000000000" pitchFamily="2" charset="2"/>
                        </a:rPr>
                        <a:t>Passive protection with collimators and absorbers (made of novel or sacrificial materials) is required, som</a:t>
                      </a:r>
                      <a:r>
                        <a:rPr lang="en-US" sz="1400" b="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Wingdings" panose="05000000000000000000" pitchFamily="2" charset="2"/>
                        </a:rPr>
                        <a:t>etimes asynchronous dump must be executed</a:t>
                      </a:r>
                      <a:endParaRPr lang="en-GB" sz="1400" b="0" i="0" u="none" dirty="0">
                        <a:solidFill>
                          <a:srgbClr val="00B05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217714" y="17700"/>
            <a:ext cx="8715974" cy="1143000"/>
          </a:xfrm>
        </p:spPr>
        <p:txBody>
          <a:bodyPr>
            <a:normAutofit/>
          </a:bodyPr>
          <a:lstStyle/>
          <a:p>
            <a:pPr marL="484632" indent="-457200" algn="ctr"/>
            <a:r>
              <a:rPr lang="en-GB" sz="2600" dirty="0" smtClean="0"/>
              <a:t>II</a:t>
            </a:r>
            <a:r>
              <a:rPr lang="en-GB" sz="2600" dirty="0"/>
              <a:t>. Machine protection </a:t>
            </a:r>
            <a:r>
              <a:rPr lang="en-GB" sz="2600" dirty="0" smtClean="0"/>
              <a:t>architecture: </a:t>
            </a:r>
            <a:r>
              <a:rPr lang="en-GB" sz="1800" dirty="0" smtClean="0"/>
              <a:t>strategies for different scenarios</a:t>
            </a:r>
            <a:endParaRPr lang="en-US" sz="1800" dirty="0"/>
          </a:p>
        </p:txBody>
      </p:sp>
      <p:sp>
        <p:nvSpPr>
          <p:cNvPr id="8" name="Rectangle 7"/>
          <p:cNvSpPr/>
          <p:nvPr/>
        </p:nvSpPr>
        <p:spPr>
          <a:xfrm>
            <a:off x="151533" y="3947131"/>
            <a:ext cx="8853921" cy="210607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65910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Thursday, April 12, 2018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</p:spPr>
        <p:txBody>
          <a:bodyPr/>
          <a:lstStyle/>
          <a:p>
            <a:r>
              <a:rPr lang="en-US" smtClean="0"/>
              <a:t>FCC WEEK 2018   Yuancun NIE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Rectangle 7"/>
              <p:cNvSpPr/>
              <p:nvPr/>
            </p:nvSpPr>
            <p:spPr>
              <a:xfrm>
                <a:off x="351998" y="804434"/>
                <a:ext cx="8447404" cy="178510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285750" indent="-285750">
                  <a:spcBef>
                    <a:spcPts val="1200"/>
                  </a:spcBef>
                  <a:spcAft>
                    <a:spcPts val="1200"/>
                  </a:spcAft>
                  <a:buFont typeface="Wingdings" panose="05000000000000000000" pitchFamily="2" charset="2"/>
                  <a:buChar char="§"/>
                </a:pPr>
                <a:r>
                  <a:rPr lang="en-US" sz="1600" b="1" dirty="0" smtClean="0">
                    <a:solidFill>
                      <a:srgbClr val="0055A0"/>
                    </a:solidFill>
                    <a:latin typeface="Times New Roman" pitchFamily="18" charset="0"/>
                    <a:cs typeface="Times New Roman" pitchFamily="18" charset="0"/>
                    <a:sym typeface="Wingdings"/>
                  </a:rPr>
                  <a:t>Powering </a:t>
                </a:r>
                <a:r>
                  <a:rPr lang="en-US" sz="1600" b="1" dirty="0">
                    <a:solidFill>
                      <a:srgbClr val="0055A0"/>
                    </a:solidFill>
                    <a:latin typeface="Times New Roman" pitchFamily="18" charset="0"/>
                    <a:cs typeface="Times New Roman" pitchFamily="18" charset="0"/>
                    <a:sym typeface="Wingdings"/>
                  </a:rPr>
                  <a:t>failure (power supply trips and voltage goes to zero</a:t>
                </a:r>
                <a:r>
                  <a:rPr lang="en-US" sz="1600" b="1" dirty="0" smtClean="0">
                    <a:solidFill>
                      <a:srgbClr val="0055A0"/>
                    </a:solidFill>
                    <a:latin typeface="Times New Roman" pitchFamily="18" charset="0"/>
                    <a:cs typeface="Times New Roman" pitchFamily="18" charset="0"/>
                    <a:sym typeface="Wingdings"/>
                  </a:rPr>
                  <a:t>) </a:t>
                </a:r>
                <a:r>
                  <a:rPr lang="en-US" sz="1600" b="1" dirty="0" smtClean="0">
                    <a:solidFill>
                      <a:srgbClr val="0055A0"/>
                    </a:solidFill>
                    <a:latin typeface="Times New Roman" pitchFamily="18" charset="0"/>
                    <a:cs typeface="Times New Roman" pitchFamily="18" charset="0"/>
                    <a:sym typeface="Wingdings" panose="05000000000000000000" pitchFamily="2" charset="2"/>
                  </a:rPr>
                  <a:t> Exponential-decay</a:t>
                </a:r>
                <a:r>
                  <a:rPr lang="en-US" sz="1600" b="1" dirty="0" smtClean="0">
                    <a:solidFill>
                      <a:srgbClr val="0055A0"/>
                    </a:solidFill>
                    <a:latin typeface="Times New Roman" pitchFamily="18" charset="0"/>
                    <a:cs typeface="Times New Roman" pitchFamily="18" charset="0"/>
                    <a:sym typeface="Wingdings"/>
                  </a:rPr>
                  <a:t>:</a:t>
                </a:r>
                <a:endParaRPr lang="en-US" sz="1600" b="1" dirty="0">
                  <a:solidFill>
                    <a:srgbClr val="0055A0"/>
                  </a:solidFill>
                  <a:latin typeface="Times New Roman" pitchFamily="18" charset="0"/>
                  <a:cs typeface="Times New Roman" pitchFamily="18" charset="0"/>
                  <a:sym typeface="Wingdings"/>
                </a:endParaRP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US" sz="1600" b="1" i="1" smtClean="0">
                        <a:solidFill>
                          <a:srgbClr val="FF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itchFamily="18" charset="0"/>
                        <a:sym typeface="Wingdings"/>
                      </a:rPr>
                      <m:t>𝝉</m:t>
                    </m:r>
                  </m:oMath>
                </a14:m>
                <a:r>
                  <a:rPr lang="en-US" sz="1600" b="1" dirty="0">
                    <a:solidFill>
                      <a:srgbClr val="FF00FF"/>
                    </a:solidFill>
                    <a:latin typeface="Times New Roman" pitchFamily="18" charset="0"/>
                    <a:cs typeface="Times New Roman" pitchFamily="18" charset="0"/>
                    <a:sym typeface="Wingdings"/>
                  </a:rPr>
                  <a:t> is typically some seconds for normal conducting magnets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US" sz="1600" b="1" dirty="0">
                    <a:solidFill>
                      <a:srgbClr val="FF00FF"/>
                    </a:solidFill>
                    <a:latin typeface="Times New Roman" pitchFamily="18" charset="0"/>
                    <a:ea typeface="Cambria Math" panose="02040503050406030204" pitchFamily="18" charset="0"/>
                    <a:cs typeface="Times New Roman" pitchFamily="18" charset="0"/>
                    <a:sym typeface="Wingdings"/>
                  </a:rPr>
                  <a:t>It is much longer (can be up to </a:t>
                </a:r>
                <a:r>
                  <a:rPr lang="en-US" sz="1600" b="1" dirty="0" smtClean="0">
                    <a:solidFill>
                      <a:srgbClr val="FF00FF"/>
                    </a:solidFill>
                    <a:latin typeface="Times New Roman" pitchFamily="18" charset="0"/>
                    <a:ea typeface="Cambria Math" panose="02040503050406030204" pitchFamily="18" charset="0"/>
                    <a:cs typeface="Times New Roman" pitchFamily="18" charset="0"/>
                    <a:sym typeface="Wingdings"/>
                  </a:rPr>
                  <a:t>hours</a:t>
                </a:r>
                <a:r>
                  <a:rPr lang="en-US" sz="1600" b="1" dirty="0">
                    <a:solidFill>
                      <a:srgbClr val="FF00FF"/>
                    </a:solidFill>
                    <a:latin typeface="Times New Roman" pitchFamily="18" charset="0"/>
                    <a:ea typeface="Cambria Math" panose="02040503050406030204" pitchFamily="18" charset="0"/>
                    <a:cs typeface="Times New Roman" pitchFamily="18" charset="0"/>
                    <a:sym typeface="Wingdings"/>
                  </a:rPr>
                  <a:t>) for superconducting magnets</a:t>
                </a:r>
              </a:p>
              <a:p>
                <a:pPr marL="285750" indent="-285750">
                  <a:spcBef>
                    <a:spcPts val="1200"/>
                  </a:spcBef>
                  <a:spcAft>
                    <a:spcPts val="1200"/>
                  </a:spcAft>
                  <a:buFont typeface="Wingdings" panose="05000000000000000000" pitchFamily="2" charset="2"/>
                  <a:buChar char="§"/>
                </a:pPr>
                <a:r>
                  <a:rPr lang="en-US" sz="1600" b="1" dirty="0" smtClean="0">
                    <a:solidFill>
                      <a:srgbClr val="0055A0"/>
                    </a:solidFill>
                    <a:latin typeface="Times New Roman" pitchFamily="18" charset="0"/>
                    <a:cs typeface="Times New Roman" pitchFamily="18" charset="0"/>
                    <a:sym typeface="Wingdings"/>
                  </a:rPr>
                  <a:t>Quench </a:t>
                </a:r>
                <a:r>
                  <a:rPr lang="en-US" sz="1600" b="1" dirty="0" smtClean="0">
                    <a:solidFill>
                      <a:srgbClr val="0055A0"/>
                    </a:solidFill>
                    <a:latin typeface="Times New Roman" pitchFamily="18" charset="0"/>
                    <a:cs typeface="Times New Roman" pitchFamily="18" charset="0"/>
                    <a:sym typeface="Wingdings" panose="05000000000000000000" pitchFamily="2" charset="2"/>
                  </a:rPr>
                  <a:t> approximately Gaussian-decay</a:t>
                </a:r>
                <a:r>
                  <a:rPr lang="en-US" sz="1600" b="1" dirty="0" smtClean="0">
                    <a:solidFill>
                      <a:srgbClr val="0055A0"/>
                    </a:solidFill>
                    <a:latin typeface="Times New Roman" pitchFamily="18" charset="0"/>
                    <a:cs typeface="Times New Roman" pitchFamily="18" charset="0"/>
                    <a:sym typeface="Wingdings"/>
                  </a:rPr>
                  <a:t>:</a:t>
                </a:r>
                <a:endParaRPr lang="en-US" sz="1600" b="1" dirty="0">
                  <a:solidFill>
                    <a:srgbClr val="0055A0"/>
                  </a:solidFill>
                  <a:latin typeface="Times New Roman" pitchFamily="18" charset="0"/>
                  <a:cs typeface="Times New Roman" pitchFamily="18" charset="0"/>
                  <a:sym typeface="Wingdings"/>
                </a:endParaRPr>
              </a:p>
              <a:p>
                <a:pPr marL="742950" lvl="1" indent="-285750" algn="just">
                  <a:buFont typeface="Arial" panose="020B0604020202020204" pitchFamily="34" charset="0"/>
                  <a:buChar char="•"/>
                </a:pPr>
                <a:r>
                  <a:rPr lang="en-US" sz="1600" b="1" dirty="0" smtClean="0">
                    <a:solidFill>
                      <a:srgbClr val="FF00FF"/>
                    </a:solidFill>
                    <a:latin typeface="Times New Roman" pitchFamily="18" charset="0"/>
                    <a:cs typeface="Times New Roman" pitchFamily="18" charset="0"/>
                    <a:sym typeface="Wingdings"/>
                  </a:rPr>
                  <a:t>Typical time constant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b="1" i="1" smtClean="0">
                            <a:solidFill>
                              <a:srgbClr val="FF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itchFamily="18" charset="0"/>
                            <a:sym typeface="Wingdings"/>
                          </a:rPr>
                        </m:ctrlPr>
                      </m:sSubPr>
                      <m:e>
                        <m:r>
                          <a:rPr lang="en-US" sz="1600" b="1" i="1" smtClean="0">
                            <a:solidFill>
                              <a:srgbClr val="FF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itchFamily="18" charset="0"/>
                            <a:sym typeface="Wingdings"/>
                          </a:rPr>
                          <m:t>𝝈</m:t>
                        </m:r>
                      </m:e>
                      <m:sub>
                        <m:r>
                          <a:rPr lang="en-US" sz="1600" b="1" i="1" smtClean="0">
                            <a:solidFill>
                              <a:srgbClr val="FF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itchFamily="18" charset="0"/>
                            <a:sym typeface="Wingdings"/>
                          </a:rPr>
                          <m:t>𝒕</m:t>
                        </m:r>
                      </m:sub>
                    </m:sSub>
                  </m:oMath>
                </a14:m>
                <a:r>
                  <a:rPr lang="en-US" sz="1600" b="1" dirty="0" smtClean="0">
                    <a:solidFill>
                      <a:srgbClr val="FF00FF"/>
                    </a:solidFill>
                    <a:latin typeface="Times New Roman" pitchFamily="18" charset="0"/>
                    <a:cs typeface="Times New Roman" pitchFamily="18" charset="0"/>
                    <a:sym typeface="Wingdings"/>
                  </a:rPr>
                  <a:t> for a quench is &gt;100 </a:t>
                </a:r>
                <a:r>
                  <a:rPr lang="en-US" sz="1600" b="1" dirty="0" err="1" smtClean="0">
                    <a:solidFill>
                      <a:srgbClr val="FF00FF"/>
                    </a:solidFill>
                    <a:latin typeface="Times New Roman" pitchFamily="18" charset="0"/>
                    <a:cs typeface="Times New Roman" pitchFamily="18" charset="0"/>
                    <a:sym typeface="Wingdings"/>
                  </a:rPr>
                  <a:t>ms.</a:t>
                </a:r>
                <a:endParaRPr lang="en-US" sz="1600" b="1" dirty="0" smtClean="0">
                  <a:solidFill>
                    <a:srgbClr val="FF00FF"/>
                  </a:solidFill>
                  <a:latin typeface="Times New Roman" pitchFamily="18" charset="0"/>
                  <a:cs typeface="Times New Roman" pitchFamily="18" charset="0"/>
                  <a:sym typeface="Wingdings"/>
                </a:endParaRPr>
              </a:p>
            </p:txBody>
          </p:sp>
        </mc:Choice>
        <mc:Fallback xmlns="">
          <p:sp>
            <p:nvSpPr>
              <p:cNvPr id="8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1998" y="804434"/>
                <a:ext cx="8447404" cy="1785104"/>
              </a:xfrm>
              <a:prstGeom prst="rect">
                <a:avLst/>
              </a:prstGeom>
              <a:blipFill>
                <a:blip r:embed="rId3"/>
                <a:stretch>
                  <a:fillRect l="-289" t="-1024" b="-341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Rectangle 9"/>
          <p:cNvSpPr/>
          <p:nvPr/>
        </p:nvSpPr>
        <p:spPr>
          <a:xfrm>
            <a:off x="351997" y="4194852"/>
            <a:ext cx="8447403" cy="769441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en-US" sz="2200" b="1" dirty="0" smtClean="0">
                <a:solidFill>
                  <a:srgbClr val="0055A0"/>
                </a:solidFill>
                <a:latin typeface="Times New Roman" pitchFamily="18" charset="0"/>
                <a:cs typeface="Times New Roman" pitchFamily="18" charset="0"/>
                <a:sym typeface="Wingdings"/>
              </a:rPr>
              <a:t>Beam is influenced faster if the failed magnet is located where the beta function is high, or the magnet has fast field decay!</a:t>
            </a:r>
            <a:endParaRPr lang="en-GB" sz="2200" dirty="0">
              <a:solidFill>
                <a:srgbClr val="FF0000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351998" y="5033300"/>
            <a:ext cx="8447403" cy="1061829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en-GB" sz="2100" kern="800" dirty="0">
                <a:solidFill>
                  <a:srgbClr val="FF0000"/>
                </a:solidFill>
                <a:latin typeface="Times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minimum time constant of field decay </a:t>
            </a:r>
            <a:r>
              <a:rPr lang="en-GB" sz="2100" kern="800" dirty="0" smtClean="0">
                <a:latin typeface="Times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can be </a:t>
            </a:r>
            <a:r>
              <a:rPr lang="en-GB" sz="2100" kern="800" dirty="0">
                <a:latin typeface="Times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determined such that beam position is displaced </a:t>
            </a:r>
            <a:r>
              <a:rPr lang="en-GB" sz="2100" kern="800" dirty="0" smtClean="0">
                <a:latin typeface="Times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up to </a:t>
            </a:r>
            <a:r>
              <a:rPr lang="en-GB" sz="2100" kern="800" dirty="0">
                <a:latin typeface="Times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1.5 σ </a:t>
            </a:r>
            <a:r>
              <a:rPr lang="en-GB" sz="2100" kern="800" dirty="0" smtClean="0">
                <a:latin typeface="Times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or </a:t>
            </a:r>
            <a:r>
              <a:rPr lang="en-GB" sz="2100" kern="800" dirty="0">
                <a:latin typeface="Times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tune change is </a:t>
            </a:r>
            <a:r>
              <a:rPr lang="en-GB" sz="2100" kern="800" dirty="0" smtClean="0">
                <a:latin typeface="Times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up to </a:t>
            </a:r>
            <a:r>
              <a:rPr lang="en-GB" sz="2100" kern="800" dirty="0">
                <a:latin typeface="Times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0.01, within 2 ms after magnet </a:t>
            </a:r>
            <a:r>
              <a:rPr lang="en-GB" sz="2100" kern="800" dirty="0" smtClean="0">
                <a:latin typeface="Times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failure.</a:t>
            </a:r>
            <a:endParaRPr lang="en-GB" sz="2100" kern="800" dirty="0">
              <a:latin typeface="Times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Rectangle 1"/>
              <p:cNvSpPr/>
              <p:nvPr/>
            </p:nvSpPr>
            <p:spPr>
              <a:xfrm>
                <a:off x="353349" y="2586668"/>
                <a:ext cx="8446051" cy="753283"/>
              </a:xfrm>
              <a:prstGeom prst="rect">
                <a:avLst/>
              </a:prstGeom>
              <a:ln>
                <a:solidFill>
                  <a:srgbClr val="00B050"/>
                </a:solidFill>
              </a:ln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GB" i="1" smtClean="0">
                        <a:solidFill>
                          <a:srgbClr val="0055A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itchFamily="18" charset="0"/>
                        <a:sym typeface="Wingdings"/>
                      </a:rPr>
                      <m:t>∆</m:t>
                    </m:r>
                    <m:r>
                      <a:rPr lang="en-US" i="1">
                        <a:solidFill>
                          <a:srgbClr val="0055A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itchFamily="18" charset="0"/>
                        <a:sym typeface="Wingdings"/>
                      </a:rPr>
                      <m:t>𝑥</m:t>
                    </m:r>
                    <m:r>
                      <a:rPr lang="en-GB" i="1">
                        <a:solidFill>
                          <a:srgbClr val="0055A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itchFamily="18" charset="0"/>
                        <a:sym typeface="Wingdings"/>
                      </a:rPr>
                      <m:t>=</m:t>
                    </m:r>
                    <m:f>
                      <m:fPr>
                        <m:ctrlPr>
                          <a:rPr lang="en-GB" i="1">
                            <a:solidFill>
                              <a:srgbClr val="0055A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itchFamily="18" charset="0"/>
                            <a:sym typeface="Wingdings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GB" i="1">
                                <a:solidFill>
                                  <a:srgbClr val="0055A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itchFamily="18" charset="0"/>
                                <a:sym typeface="Wingdings"/>
                              </a:rPr>
                            </m:ctrlPr>
                          </m:radPr>
                          <m:deg/>
                          <m:e>
                            <m:sSub>
                              <m:sSubPr>
                                <m:ctrlPr>
                                  <a:rPr lang="el-GR" i="1">
                                    <a:solidFill>
                                      <a:srgbClr val="0055A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itchFamily="18" charset="0"/>
                                    <a:sym typeface="Wingdings"/>
                                  </a:rPr>
                                </m:ctrlPr>
                              </m:sSubPr>
                              <m:e>
                                <m:r>
                                  <a:rPr lang="el-GR" i="1">
                                    <a:solidFill>
                                      <a:srgbClr val="0055A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itchFamily="18" charset="0"/>
                                    <a:sym typeface="Wingdings"/>
                                  </a:rPr>
                                  <m:t>𝛽</m:t>
                                </m:r>
                              </m:e>
                              <m:sub>
                                <m:r>
                                  <m:rPr>
                                    <m:sty m:val="p"/>
                                  </m:rPr>
                                  <a:rPr lang="en-US">
                                    <a:solidFill>
                                      <a:srgbClr val="0055A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itchFamily="18" charset="0"/>
                                    <a:sym typeface="Wingdings"/>
                                  </a:rPr>
                                  <m:t>magnet</m:t>
                                </m:r>
                              </m:sub>
                            </m:sSub>
                            <m:r>
                              <a:rPr lang="en-GB" i="1">
                                <a:solidFill>
                                  <a:srgbClr val="0055A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itchFamily="18" charset="0"/>
                                <a:sym typeface="Wingdings"/>
                              </a:rPr>
                              <m:t>∙</m:t>
                            </m:r>
                            <m:sSub>
                              <m:sSubPr>
                                <m:ctrlPr>
                                  <a:rPr lang="el-GR" i="1">
                                    <a:solidFill>
                                      <a:srgbClr val="0055A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itchFamily="18" charset="0"/>
                                    <a:sym typeface="Wingdings"/>
                                  </a:rPr>
                                </m:ctrlPr>
                              </m:sSubPr>
                              <m:e>
                                <m:r>
                                  <a:rPr lang="el-GR" i="1">
                                    <a:solidFill>
                                      <a:srgbClr val="0055A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itchFamily="18" charset="0"/>
                                    <a:sym typeface="Wingdings"/>
                                  </a:rPr>
                                  <m:t>𝛽</m:t>
                                </m:r>
                              </m:e>
                              <m:sub>
                                <m:r>
                                  <m:rPr>
                                    <m:sty m:val="p"/>
                                  </m:rPr>
                                  <a:rPr lang="en-GB">
                                    <a:solidFill>
                                      <a:srgbClr val="0055A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itchFamily="18" charset="0"/>
                                    <a:sym typeface="Wingdings"/>
                                  </a:rPr>
                                  <m:t>test</m:t>
                                </m:r>
                              </m:sub>
                            </m:sSub>
                          </m:e>
                        </m:rad>
                      </m:num>
                      <m:den>
                        <m:r>
                          <a:rPr lang="en-GB" i="1">
                            <a:solidFill>
                              <a:srgbClr val="0055A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itchFamily="18" charset="0"/>
                            <a:sym typeface="Wingdings"/>
                          </a:rPr>
                          <m:t>2</m:t>
                        </m:r>
                        <m:func>
                          <m:funcPr>
                            <m:ctrlPr>
                              <a:rPr lang="en-GB" i="1">
                                <a:solidFill>
                                  <a:srgbClr val="0055A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itchFamily="18" charset="0"/>
                                <a:sym typeface="Wingdings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GB">
                                <a:solidFill>
                                  <a:srgbClr val="0055A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itchFamily="18" charset="0"/>
                                <a:sym typeface="Wingdings"/>
                              </a:rPr>
                              <m:t>sin</m:t>
                            </m:r>
                          </m:fName>
                          <m:e>
                            <m:d>
                              <m:dPr>
                                <m:ctrlPr>
                                  <a:rPr lang="en-GB" i="1">
                                    <a:solidFill>
                                      <a:srgbClr val="0055A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itchFamily="18" charset="0"/>
                                    <a:sym typeface="Wingdings"/>
                                  </a:rPr>
                                </m:ctrlPr>
                              </m:dPr>
                              <m:e>
                                <m:r>
                                  <a:rPr lang="en-GB" i="1">
                                    <a:solidFill>
                                      <a:srgbClr val="0055A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itchFamily="18" charset="0"/>
                                    <a:sym typeface="Wingdings"/>
                                  </a:rPr>
                                  <m:t>𝜋</m:t>
                                </m:r>
                                <m:sSub>
                                  <m:sSubPr>
                                    <m:ctrlPr>
                                      <a:rPr lang="en-GB" i="1">
                                        <a:solidFill>
                                          <a:srgbClr val="0055A0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Times New Roman" pitchFamily="18" charset="0"/>
                                        <a:sym typeface="Wingdings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i="1">
                                        <a:solidFill>
                                          <a:srgbClr val="0055A0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Times New Roman" pitchFamily="18" charset="0"/>
                                        <a:sym typeface="Wingdings"/>
                                      </a:rPr>
                                      <m:t>𝑄</m:t>
                                    </m:r>
                                  </m:e>
                                  <m:sub>
                                    <m:r>
                                      <a:rPr lang="en-GB" i="1">
                                        <a:solidFill>
                                          <a:srgbClr val="0055A0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Times New Roman" pitchFamily="18" charset="0"/>
                                        <a:sym typeface="Wingdings"/>
                                      </a:rPr>
                                      <m:t>𝑥</m:t>
                                    </m:r>
                                  </m:sub>
                                </m:sSub>
                              </m:e>
                            </m:d>
                          </m:e>
                        </m:func>
                      </m:den>
                    </m:f>
                    <m:r>
                      <a:rPr lang="en-GB" i="1">
                        <a:solidFill>
                          <a:srgbClr val="0055A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itchFamily="18" charset="0"/>
                        <a:sym typeface="Wingdings"/>
                      </a:rPr>
                      <m:t>∙</m:t>
                    </m:r>
                    <m:d>
                      <m:dPr>
                        <m:ctrlPr>
                          <a:rPr lang="en-GB" i="1">
                            <a:solidFill>
                              <a:srgbClr val="0055A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itchFamily="18" charset="0"/>
                            <a:sym typeface="Wingdings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GB" i="1">
                                <a:solidFill>
                                  <a:srgbClr val="0055A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itchFamily="18" charset="0"/>
                                <a:sym typeface="Wingdings"/>
                              </a:rPr>
                            </m:ctrlPr>
                          </m:sSubPr>
                          <m:e>
                            <m:r>
                              <a:rPr lang="en-GB" i="1">
                                <a:solidFill>
                                  <a:srgbClr val="0055A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itchFamily="18" charset="0"/>
                                <a:sym typeface="Wingdings"/>
                              </a:rPr>
                              <m:t>𝛼</m:t>
                            </m:r>
                          </m:e>
                          <m:sub>
                            <m:r>
                              <a:rPr lang="en-GB">
                                <a:solidFill>
                                  <a:srgbClr val="0055A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itchFamily="18" charset="0"/>
                                <a:sym typeface="Wingdings"/>
                              </a:rPr>
                              <m:t>0</m:t>
                            </m:r>
                          </m:sub>
                        </m:sSub>
                        <m:r>
                          <a:rPr lang="en-GB" i="1">
                            <a:solidFill>
                              <a:srgbClr val="0055A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itchFamily="18" charset="0"/>
                            <a:sym typeface="Wingdings"/>
                          </a:rPr>
                          <m:t>∙</m:t>
                        </m:r>
                        <m:f>
                          <m:fPr>
                            <m:ctrlPr>
                              <a:rPr lang="en-GB" i="1">
                                <a:solidFill>
                                  <a:srgbClr val="0055A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itchFamily="18" charset="0"/>
                                <a:sym typeface="Wingdings"/>
                              </a:rPr>
                            </m:ctrlPr>
                          </m:fPr>
                          <m:num>
                            <m:r>
                              <a:rPr lang="en-GB" i="1">
                                <a:solidFill>
                                  <a:srgbClr val="0055A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itchFamily="18" charset="0"/>
                                <a:sym typeface="Wingdings"/>
                              </a:rPr>
                              <m:t>∆</m:t>
                            </m:r>
                            <m:sSub>
                              <m:sSubPr>
                                <m:ctrlPr>
                                  <a:rPr lang="en-GB" i="1">
                                    <a:solidFill>
                                      <a:srgbClr val="0055A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itchFamily="18" charset="0"/>
                                    <a:sym typeface="Wingdings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solidFill>
                                      <a:srgbClr val="0055A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itchFamily="18" charset="0"/>
                                    <a:sym typeface="Wingdings"/>
                                  </a:rPr>
                                  <m:t>𝐵</m:t>
                                </m:r>
                              </m:e>
                              <m:sub>
                                <m:r>
                                  <m:rPr>
                                    <m:sty m:val="p"/>
                                  </m:rPr>
                                  <a:rPr lang="en-US">
                                    <a:solidFill>
                                      <a:srgbClr val="0055A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itchFamily="18" charset="0"/>
                                    <a:sym typeface="Wingdings"/>
                                  </a:rPr>
                                  <m:t>error</m:t>
                                </m:r>
                              </m:sub>
                            </m:sSub>
                          </m:num>
                          <m:den>
                            <m:sSub>
                              <m:sSubPr>
                                <m:ctrlPr>
                                  <a:rPr lang="en-US" i="1">
                                    <a:solidFill>
                                      <a:srgbClr val="0055A0"/>
                                    </a:solidFill>
                                    <a:latin typeface="Cambria Math" panose="02040503050406030204" pitchFamily="18" charset="0"/>
                                    <a:cs typeface="Times New Roman" pitchFamily="18" charset="0"/>
                                    <a:sym typeface="Wingdings"/>
                                  </a:rPr>
                                </m:ctrlPr>
                              </m:sSubPr>
                              <m:e>
                                <m:r>
                                  <a:rPr lang="en-GB" i="1">
                                    <a:solidFill>
                                      <a:srgbClr val="0055A0"/>
                                    </a:solidFill>
                                    <a:latin typeface="Cambria Math" panose="02040503050406030204" pitchFamily="18" charset="0"/>
                                    <a:cs typeface="Times New Roman" pitchFamily="18" charset="0"/>
                                    <a:sym typeface="Wingdings"/>
                                  </a:rPr>
                                  <m:t>𝐵</m:t>
                                </m:r>
                              </m:e>
                              <m:sub>
                                <m:r>
                                  <a:rPr lang="en-GB" i="1">
                                    <a:solidFill>
                                      <a:srgbClr val="0055A0"/>
                                    </a:solidFill>
                                    <a:latin typeface="Cambria Math" panose="02040503050406030204" pitchFamily="18" charset="0"/>
                                    <a:cs typeface="Times New Roman" pitchFamily="18" charset="0"/>
                                    <a:sym typeface="Wingdings"/>
                                  </a:rPr>
                                  <m:t>0</m:t>
                                </m:r>
                              </m:sub>
                            </m:sSub>
                          </m:den>
                        </m:f>
                      </m:e>
                    </m:d>
                    <m:r>
                      <a:rPr lang="en-GB" i="1">
                        <a:solidFill>
                          <a:srgbClr val="0055A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itchFamily="18" charset="0"/>
                        <a:sym typeface="Wingdings"/>
                      </a:rPr>
                      <m:t>∙</m:t>
                    </m:r>
                    <m:func>
                      <m:funcPr>
                        <m:ctrlPr>
                          <a:rPr lang="en-GB" i="1" smtClean="0">
                            <a:solidFill>
                              <a:srgbClr val="0055A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itchFamily="18" charset="0"/>
                            <a:sym typeface="Wingdings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GB" i="0" smtClean="0">
                            <a:solidFill>
                              <a:srgbClr val="0055A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itchFamily="18" charset="0"/>
                            <a:sym typeface="Wingdings"/>
                          </a:rPr>
                          <m:t>cos</m:t>
                        </m:r>
                      </m:fName>
                      <m:e>
                        <m:d>
                          <m:dPr>
                            <m:ctrlPr>
                              <a:rPr lang="en-GB" i="1" smtClean="0">
                                <a:solidFill>
                                  <a:srgbClr val="0055A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itchFamily="18" charset="0"/>
                                <a:sym typeface="Wingdings"/>
                              </a:rPr>
                            </m:ctrlPr>
                          </m:dPr>
                          <m:e>
                            <m:r>
                              <a:rPr lang="en-GB" i="1" smtClean="0">
                                <a:solidFill>
                                  <a:srgbClr val="0055A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itchFamily="18" charset="0"/>
                                <a:sym typeface="Wingdings"/>
                              </a:rPr>
                              <m:t>∆</m:t>
                            </m:r>
                            <m:r>
                              <a:rPr lang="en-GB" i="1" smtClean="0">
                                <a:solidFill>
                                  <a:srgbClr val="0055A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itchFamily="18" charset="0"/>
                                <a:sym typeface="Wingdings"/>
                              </a:rPr>
                              <m:t>𝜓</m:t>
                            </m:r>
                            <m:r>
                              <a:rPr lang="en-US" b="0" i="1" smtClean="0">
                                <a:solidFill>
                                  <a:srgbClr val="0055A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itchFamily="18" charset="0"/>
                                <a:sym typeface="Wingdings"/>
                              </a:rPr>
                              <m:t>+</m:t>
                            </m:r>
                            <m:r>
                              <a:rPr lang="en-GB" i="1">
                                <a:solidFill>
                                  <a:srgbClr val="0055A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itchFamily="18" charset="0"/>
                                <a:sym typeface="Wingdings"/>
                              </a:rPr>
                              <m:t>𝜋</m:t>
                            </m:r>
                            <m:sSub>
                              <m:sSubPr>
                                <m:ctrlPr>
                                  <a:rPr lang="en-GB" i="1">
                                    <a:solidFill>
                                      <a:srgbClr val="0055A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itchFamily="18" charset="0"/>
                                    <a:sym typeface="Wingdings"/>
                                  </a:rPr>
                                </m:ctrlPr>
                              </m:sSubPr>
                              <m:e>
                                <m:r>
                                  <a:rPr lang="en-GB" i="1">
                                    <a:solidFill>
                                      <a:srgbClr val="0055A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itchFamily="18" charset="0"/>
                                    <a:sym typeface="Wingdings"/>
                                  </a:rPr>
                                  <m:t>𝑄</m:t>
                                </m:r>
                              </m:e>
                              <m:sub>
                                <m:r>
                                  <a:rPr lang="en-GB" i="1">
                                    <a:solidFill>
                                      <a:srgbClr val="0055A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itchFamily="18" charset="0"/>
                                    <a:sym typeface="Wingdings"/>
                                  </a:rPr>
                                  <m:t>𝑥</m:t>
                                </m:r>
                              </m:sub>
                            </m:sSub>
                          </m:e>
                        </m:d>
                      </m:e>
                    </m:func>
                  </m:oMath>
                </a14:m>
                <a:r>
                  <a:rPr lang="en-GB" dirty="0" smtClean="0"/>
                  <a:t>,     </a:t>
                </a:r>
                <a:r>
                  <a:rPr lang="en-GB" sz="1400" dirty="0" smtClean="0"/>
                  <a:t>where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GB" sz="1400" i="1">
                            <a:solidFill>
                              <a:srgbClr val="0055A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itchFamily="18" charset="0"/>
                            <a:sym typeface="Wingdings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GB" sz="1400">
                            <a:solidFill>
                              <a:srgbClr val="0055A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itchFamily="18" charset="0"/>
                            <a:sym typeface="Wingdings"/>
                          </a:rPr>
                          <m:t>cos</m:t>
                        </m:r>
                      </m:fName>
                      <m:e>
                        <m:d>
                          <m:dPr>
                            <m:ctrlPr>
                              <a:rPr lang="en-GB" sz="1400" i="1">
                                <a:solidFill>
                                  <a:srgbClr val="0055A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itchFamily="18" charset="0"/>
                                <a:sym typeface="Wingdings"/>
                              </a:rPr>
                            </m:ctrlPr>
                          </m:dPr>
                          <m:e>
                            <m:r>
                              <a:rPr lang="en-GB" sz="1400" i="1">
                                <a:solidFill>
                                  <a:srgbClr val="0055A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itchFamily="18" charset="0"/>
                                <a:sym typeface="Wingdings"/>
                              </a:rPr>
                              <m:t>∆</m:t>
                            </m:r>
                            <m:r>
                              <a:rPr lang="en-GB" sz="1400" i="1">
                                <a:solidFill>
                                  <a:srgbClr val="0055A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itchFamily="18" charset="0"/>
                                <a:sym typeface="Wingdings"/>
                              </a:rPr>
                              <m:t>𝜓</m:t>
                            </m:r>
                            <m:r>
                              <a:rPr lang="en-US" sz="1400" i="1">
                                <a:solidFill>
                                  <a:srgbClr val="0055A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itchFamily="18" charset="0"/>
                                <a:sym typeface="Wingdings"/>
                              </a:rPr>
                              <m:t>+</m:t>
                            </m:r>
                            <m:r>
                              <a:rPr lang="en-GB" sz="1400" i="1">
                                <a:solidFill>
                                  <a:srgbClr val="0055A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itchFamily="18" charset="0"/>
                                <a:sym typeface="Wingdings"/>
                              </a:rPr>
                              <m:t>𝜋</m:t>
                            </m:r>
                            <m:sSub>
                              <m:sSubPr>
                                <m:ctrlPr>
                                  <a:rPr lang="en-GB" sz="1400" i="1">
                                    <a:solidFill>
                                      <a:srgbClr val="0055A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itchFamily="18" charset="0"/>
                                    <a:sym typeface="Wingdings"/>
                                  </a:rPr>
                                </m:ctrlPr>
                              </m:sSubPr>
                              <m:e>
                                <m:r>
                                  <a:rPr lang="en-GB" sz="1400" i="1">
                                    <a:solidFill>
                                      <a:srgbClr val="0055A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itchFamily="18" charset="0"/>
                                    <a:sym typeface="Wingdings"/>
                                  </a:rPr>
                                  <m:t>𝑄</m:t>
                                </m:r>
                              </m:e>
                              <m:sub>
                                <m:r>
                                  <a:rPr lang="en-GB" sz="1400" i="1">
                                    <a:solidFill>
                                      <a:srgbClr val="0055A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itchFamily="18" charset="0"/>
                                    <a:sym typeface="Wingdings"/>
                                  </a:rPr>
                                  <m:t>𝑥</m:t>
                                </m:r>
                              </m:sub>
                            </m:sSub>
                          </m:e>
                        </m:d>
                        <m:r>
                          <a:rPr lang="en-GB" sz="1400" i="1" smtClean="0">
                            <a:solidFill>
                              <a:srgbClr val="0055A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itchFamily="18" charset="0"/>
                            <a:sym typeface="Wingdings"/>
                          </a:rPr>
                          <m:t>~</m:t>
                        </m:r>
                        <m:r>
                          <a:rPr lang="en-US" sz="1400" b="0" i="1" smtClean="0">
                            <a:solidFill>
                              <a:srgbClr val="0055A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itchFamily="18" charset="0"/>
                            <a:sym typeface="Wingdings"/>
                          </a:rPr>
                          <m:t>0.83 </m:t>
                        </m:r>
                      </m:e>
                    </m:func>
                  </m:oMath>
                </a14:m>
                <a:r>
                  <a:rPr lang="en-GB" sz="1400" dirty="0" smtClean="0"/>
                  <a:t>if </a:t>
                </a:r>
                <a14:m>
                  <m:oMath xmlns:m="http://schemas.openxmlformats.org/officeDocument/2006/math">
                    <m:r>
                      <a:rPr lang="en-GB" sz="1400" i="1">
                        <a:solidFill>
                          <a:srgbClr val="0055A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itchFamily="18" charset="0"/>
                        <a:sym typeface="Wingdings"/>
                      </a:rPr>
                      <m:t>∆</m:t>
                    </m:r>
                    <m:r>
                      <a:rPr lang="en-GB" sz="1400" i="1">
                        <a:solidFill>
                          <a:srgbClr val="0055A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itchFamily="18" charset="0"/>
                        <a:sym typeface="Wingdings"/>
                      </a:rPr>
                      <m:t>𝜓</m:t>
                    </m:r>
                    <m:r>
                      <a:rPr lang="en-US" sz="1400" b="0" i="1" smtClean="0">
                        <a:solidFill>
                          <a:srgbClr val="0055A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itchFamily="18" charset="0"/>
                        <a:sym typeface="Wingdings"/>
                      </a:rPr>
                      <m:t>=90°</m:t>
                    </m:r>
                  </m:oMath>
                </a14:m>
                <a:endParaRPr lang="en-GB" sz="1400" dirty="0"/>
              </a:p>
            </p:txBody>
          </p:sp>
        </mc:Choice>
        <mc:Fallback xmlns="">
          <p:sp>
            <p:nvSpPr>
              <p:cNvPr id="2" name="Rectangle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3349" y="2586668"/>
                <a:ext cx="8446051" cy="753283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>
                <a:solidFill>
                  <a:srgbClr val="00B050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Rectangle 2"/>
              <p:cNvSpPr/>
              <p:nvPr/>
            </p:nvSpPr>
            <p:spPr>
              <a:xfrm>
                <a:off x="353349" y="3437702"/>
                <a:ext cx="2271239" cy="630173"/>
              </a:xfrm>
              <a:prstGeom prst="rect">
                <a:avLst/>
              </a:prstGeom>
              <a:ln>
                <a:solidFill>
                  <a:srgbClr val="00B050"/>
                </a:solidFill>
              </a:ln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i="1">
                          <a:solidFill>
                            <a:srgbClr val="0055A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itchFamily="18" charset="0"/>
                          <a:sym typeface="Wingdings"/>
                        </a:rPr>
                        <m:t>∆</m:t>
                      </m:r>
                      <m:r>
                        <a:rPr lang="en-US" i="1">
                          <a:solidFill>
                            <a:srgbClr val="0055A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itchFamily="18" charset="0"/>
                          <a:sym typeface="Wingdings"/>
                        </a:rPr>
                        <m:t>𝑄</m:t>
                      </m:r>
                      <m:r>
                        <a:rPr lang="en-GB" i="1">
                          <a:solidFill>
                            <a:srgbClr val="0055A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itchFamily="18" charset="0"/>
                          <a:sym typeface="Wingdings"/>
                        </a:rPr>
                        <m:t>=</m:t>
                      </m:r>
                      <m:f>
                        <m:fPr>
                          <m:ctrlPr>
                            <a:rPr lang="en-GB" i="1">
                              <a:solidFill>
                                <a:srgbClr val="0055A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itchFamily="18" charset="0"/>
                              <a:sym typeface="Wingdings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l-GR" i="1">
                                  <a:solidFill>
                                    <a:srgbClr val="0055A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itchFamily="18" charset="0"/>
                                  <a:sym typeface="Wingdings"/>
                                </a:rPr>
                              </m:ctrlPr>
                            </m:sSubPr>
                            <m:e>
                              <m:r>
                                <a:rPr lang="el-GR" i="1">
                                  <a:solidFill>
                                    <a:srgbClr val="0055A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itchFamily="18" charset="0"/>
                                  <a:sym typeface="Wingdings"/>
                                </a:rPr>
                                <m:t>𝛽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>
                                  <a:solidFill>
                                    <a:srgbClr val="0055A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itchFamily="18" charset="0"/>
                                  <a:sym typeface="Wingdings"/>
                                </a:rPr>
                                <m:t>magnet</m:t>
                              </m:r>
                            </m:sub>
                          </m:sSub>
                          <m:r>
                            <a:rPr lang="en-GB" i="1">
                              <a:solidFill>
                                <a:srgbClr val="0055A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itchFamily="18" charset="0"/>
                              <a:sym typeface="Wingdings"/>
                            </a:rPr>
                            <m:t>∙</m:t>
                          </m:r>
                          <m:r>
                            <a:rPr lang="en-US" i="1">
                              <a:solidFill>
                                <a:srgbClr val="0055A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itchFamily="18" charset="0"/>
                              <a:sym typeface="Wingdings"/>
                            </a:rPr>
                            <m:t>𝑙</m:t>
                          </m:r>
                          <m:r>
                            <a:rPr lang="en-GB" i="1">
                              <a:solidFill>
                                <a:srgbClr val="0055A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itchFamily="18" charset="0"/>
                              <a:sym typeface="Wingdings"/>
                            </a:rPr>
                            <m:t>∙∆</m:t>
                          </m:r>
                          <m:r>
                            <a:rPr lang="en-US" i="1">
                              <a:solidFill>
                                <a:srgbClr val="0055A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itchFamily="18" charset="0"/>
                              <a:sym typeface="Wingdings"/>
                            </a:rPr>
                            <m:t>𝑘</m:t>
                          </m:r>
                        </m:num>
                        <m:den>
                          <m:r>
                            <a:rPr lang="en-US" i="1">
                              <a:solidFill>
                                <a:srgbClr val="0055A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itchFamily="18" charset="0"/>
                              <a:sym typeface="Wingdings"/>
                            </a:rPr>
                            <m:t>4</m:t>
                          </m:r>
                          <m:r>
                            <a:rPr lang="en-GB" i="1">
                              <a:solidFill>
                                <a:srgbClr val="0055A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itchFamily="18" charset="0"/>
                              <a:sym typeface="Wingdings"/>
                            </a:rPr>
                            <m:t>𝜋</m:t>
                          </m:r>
                        </m:den>
                      </m:f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3" name="Rectangle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3349" y="3437702"/>
                <a:ext cx="2271239" cy="630173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  <a:ln>
                <a:solidFill>
                  <a:srgbClr val="00B050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Rectangle 11"/>
          <p:cNvSpPr/>
          <p:nvPr/>
        </p:nvSpPr>
        <p:spPr>
          <a:xfrm>
            <a:off x="1743960" y="3800034"/>
            <a:ext cx="5471594" cy="3361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2">
              <a:lnSpc>
                <a:spcPct val="150000"/>
              </a:lnSpc>
            </a:pPr>
            <a:r>
              <a:rPr lang="en-US" sz="12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itchFamily="2" charset="2"/>
              </a:rPr>
              <a:t>Details in: </a:t>
            </a:r>
            <a:r>
              <a:rPr lang="en-US" sz="12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itchFamily="2" charset="2"/>
              </a:rPr>
              <a:t>[</a:t>
            </a:r>
            <a:r>
              <a:rPr lang="en-US" sz="12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itchFamily="2" charset="2"/>
              </a:rPr>
              <a:t>Y. Nie</a:t>
            </a:r>
            <a:r>
              <a:rPr lang="en-US" sz="12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itchFamily="2" charset="2"/>
              </a:rPr>
              <a:t>, et al., </a:t>
            </a:r>
            <a:r>
              <a:rPr lang="en-US" sz="1200" b="1" i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itchFamily="2" charset="2"/>
              </a:rPr>
              <a:t>IPAC </a:t>
            </a:r>
            <a:r>
              <a:rPr lang="en-US" sz="12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itchFamily="2" charset="2"/>
              </a:rPr>
              <a:t>2017]</a:t>
            </a:r>
            <a:endParaRPr lang="en-US" sz="1200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Wingdings" pitchFamily="2" charset="2"/>
            </a:endParaRPr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217714" y="17700"/>
            <a:ext cx="8715974" cy="1143000"/>
          </a:xfrm>
        </p:spPr>
        <p:txBody>
          <a:bodyPr>
            <a:normAutofit/>
          </a:bodyPr>
          <a:lstStyle/>
          <a:p>
            <a:pPr marL="484632" indent="-457200" algn="ctr"/>
            <a:r>
              <a:rPr lang="en-GB" sz="2600" dirty="0" smtClean="0">
                <a:solidFill>
                  <a:srgbClr val="0055A0"/>
                </a:solidFill>
              </a:rPr>
              <a:t>III. </a:t>
            </a:r>
            <a:r>
              <a:rPr lang="en-GB" sz="2600" dirty="0">
                <a:solidFill>
                  <a:srgbClr val="0055A0"/>
                </a:solidFill>
                <a:cs typeface="Times New Roman" panose="02020603050405020304" pitchFamily="18" charset="0"/>
              </a:rPr>
              <a:t>Specific requirements and </a:t>
            </a:r>
            <a:r>
              <a:rPr lang="en-GB" sz="2600" dirty="0" smtClean="0">
                <a:solidFill>
                  <a:srgbClr val="0055A0"/>
                </a:solidFill>
                <a:cs typeface="Times New Roman" panose="02020603050405020304" pitchFamily="18" charset="0"/>
              </a:rPr>
              <a:t>strategies: </a:t>
            </a:r>
            <a:r>
              <a:rPr lang="en-GB" sz="2000" dirty="0" smtClean="0">
                <a:solidFill>
                  <a:srgbClr val="0055A0"/>
                </a:solidFill>
                <a:cs typeface="Times New Roman" panose="02020603050405020304" pitchFamily="18" charset="0"/>
              </a:rPr>
              <a:t>magnet failures</a:t>
            </a:r>
            <a:endParaRPr lang="en-US" sz="2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4"/>
              <p:cNvSpPr/>
              <p:nvPr/>
            </p:nvSpPr>
            <p:spPr>
              <a:xfrm>
                <a:off x="6082385" y="2640451"/>
                <a:ext cx="2915955" cy="30777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GB" sz="1400" i="1">
                            <a:solidFill>
                              <a:srgbClr val="0055A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itchFamily="18" charset="0"/>
                            <a:sym typeface="Wingdings"/>
                          </a:rPr>
                        </m:ctrlPr>
                      </m:sSubPr>
                      <m:e>
                        <m:r>
                          <a:rPr lang="en-GB" sz="1400" i="1">
                            <a:solidFill>
                              <a:srgbClr val="0055A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itchFamily="18" charset="0"/>
                            <a:sym typeface="Wingdings"/>
                          </a:rPr>
                          <m:t>𝛼</m:t>
                        </m:r>
                      </m:e>
                      <m:sub>
                        <m:r>
                          <a:rPr lang="en-GB" sz="1400">
                            <a:solidFill>
                              <a:srgbClr val="0055A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itchFamily="18" charset="0"/>
                            <a:sym typeface="Wingdings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sz="1400" dirty="0" smtClean="0"/>
                  <a:t> is nominal deflecting angle</a:t>
                </a:r>
                <a:endParaRPr lang="en-US" sz="1400" dirty="0"/>
              </a:p>
            </p:txBody>
          </p:sp>
        </mc:Choice>
        <mc:Fallback xmlns="">
          <p:sp>
            <p:nvSpPr>
              <p:cNvPr id="5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82385" y="2640451"/>
                <a:ext cx="2915955" cy="307777"/>
              </a:xfrm>
              <a:prstGeom prst="rect">
                <a:avLst/>
              </a:prstGeom>
              <a:blipFill>
                <a:blip r:embed="rId6"/>
                <a:stretch>
                  <a:fillRect t="-3922" b="-1960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Rectangle 8"/>
              <p:cNvSpPr/>
              <p:nvPr/>
            </p:nvSpPr>
            <p:spPr>
              <a:xfrm>
                <a:off x="6549003" y="1096297"/>
                <a:ext cx="2342757" cy="41472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400" i="1">
                          <a:solidFill>
                            <a:srgbClr val="0055A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itchFamily="18" charset="0"/>
                          <a:sym typeface="Wingdings"/>
                        </a:rPr>
                        <m:t>∆</m:t>
                      </m:r>
                      <m:sSub>
                        <m:sSubPr>
                          <m:ctrlPr>
                            <a:rPr lang="en-GB" sz="1400" i="1">
                              <a:solidFill>
                                <a:srgbClr val="0055A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itchFamily="18" charset="0"/>
                              <a:sym typeface="Wingdings"/>
                            </a:rPr>
                          </m:ctrlPr>
                        </m:sSubPr>
                        <m:e>
                          <m:r>
                            <a:rPr lang="en-US" sz="1400" i="1">
                              <a:solidFill>
                                <a:srgbClr val="0055A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itchFamily="18" charset="0"/>
                              <a:sym typeface="Wingdings"/>
                            </a:rPr>
                            <m:t>𝐵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1400">
                              <a:solidFill>
                                <a:srgbClr val="0055A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itchFamily="18" charset="0"/>
                              <a:sym typeface="Wingdings"/>
                            </a:rPr>
                            <m:t>error</m:t>
                          </m:r>
                        </m:sub>
                      </m:sSub>
                      <m:r>
                        <a:rPr lang="en-US" sz="1400" i="1">
                          <a:solidFill>
                            <a:srgbClr val="0055A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itchFamily="18" charset="0"/>
                          <a:sym typeface="Wingdings"/>
                        </a:rPr>
                        <m:t>(</m:t>
                      </m:r>
                      <m:r>
                        <a:rPr lang="en-US" sz="1400" i="1">
                          <a:solidFill>
                            <a:srgbClr val="0055A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itchFamily="18" charset="0"/>
                          <a:sym typeface="Wingdings"/>
                        </a:rPr>
                        <m:t>𝑡</m:t>
                      </m:r>
                      <m:r>
                        <a:rPr lang="en-US" sz="1400" i="1">
                          <a:solidFill>
                            <a:srgbClr val="0055A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itchFamily="18" charset="0"/>
                          <a:sym typeface="Wingdings"/>
                        </a:rPr>
                        <m:t>)=</m:t>
                      </m:r>
                      <m:sSub>
                        <m:sSubPr>
                          <m:ctrlPr>
                            <a:rPr lang="en-US" sz="1400" i="1">
                              <a:solidFill>
                                <a:srgbClr val="0055A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itchFamily="18" charset="0"/>
                              <a:sym typeface="Wingdings"/>
                            </a:rPr>
                          </m:ctrlPr>
                        </m:sSubPr>
                        <m:e>
                          <m:r>
                            <a:rPr lang="en-US" sz="1400" i="1">
                              <a:solidFill>
                                <a:srgbClr val="0055A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itchFamily="18" charset="0"/>
                              <a:sym typeface="Wingdings"/>
                            </a:rPr>
                            <m:t>𝐵</m:t>
                          </m:r>
                        </m:e>
                        <m:sub>
                          <m:r>
                            <a:rPr lang="en-US" sz="1400" i="1">
                              <a:solidFill>
                                <a:srgbClr val="0055A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itchFamily="18" charset="0"/>
                              <a:sym typeface="Wingdings"/>
                            </a:rPr>
                            <m:t>0</m:t>
                          </m:r>
                        </m:sub>
                      </m:sSub>
                      <m:d>
                        <m:dPr>
                          <m:ctrlPr>
                            <a:rPr lang="en-US" sz="1400" i="1">
                              <a:solidFill>
                                <a:srgbClr val="0055A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itchFamily="18" charset="0"/>
                              <a:sym typeface="Wingdings"/>
                            </a:rPr>
                          </m:ctrlPr>
                        </m:dPr>
                        <m:e>
                          <m:r>
                            <a:rPr lang="en-US" sz="1400" i="1">
                              <a:solidFill>
                                <a:srgbClr val="0055A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itchFamily="18" charset="0"/>
                              <a:sym typeface="Wingdings"/>
                            </a:rPr>
                            <m:t>1−</m:t>
                          </m:r>
                          <m:sSup>
                            <m:sSupPr>
                              <m:ctrlPr>
                                <a:rPr lang="en-US" sz="1400" i="1">
                                  <a:solidFill>
                                    <a:srgbClr val="0055A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itchFamily="18" charset="0"/>
                                  <a:sym typeface="Wingdings"/>
                                </a:rPr>
                              </m:ctrlPr>
                            </m:sSupPr>
                            <m:e>
                              <m:r>
                                <a:rPr lang="en-US" sz="1400" i="1">
                                  <a:solidFill>
                                    <a:srgbClr val="0055A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itchFamily="18" charset="0"/>
                                  <a:sym typeface="Wingdings"/>
                                </a:rPr>
                                <m:t>𝑒</m:t>
                              </m:r>
                            </m:e>
                            <m:sup>
                              <m:f>
                                <m:fPr>
                                  <m:type m:val="skw"/>
                                  <m:ctrlPr>
                                    <a:rPr lang="en-US" sz="1400" i="1">
                                      <a:solidFill>
                                        <a:srgbClr val="0055A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itchFamily="18" charset="0"/>
                                      <a:sym typeface="Wingdings"/>
                                    </a:rPr>
                                  </m:ctrlPr>
                                </m:fPr>
                                <m:num>
                                  <m:r>
                                    <a:rPr lang="en-US" sz="1400" i="1">
                                      <a:solidFill>
                                        <a:srgbClr val="0055A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itchFamily="18" charset="0"/>
                                      <a:sym typeface="Wingdings"/>
                                    </a:rPr>
                                    <m:t>−</m:t>
                                  </m:r>
                                  <m:r>
                                    <a:rPr lang="en-US" sz="1400" i="1">
                                      <a:solidFill>
                                        <a:srgbClr val="0055A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itchFamily="18" charset="0"/>
                                      <a:sym typeface="Wingdings"/>
                                    </a:rPr>
                                    <m:t>𝑡</m:t>
                                  </m:r>
                                </m:num>
                                <m:den>
                                  <m:r>
                                    <a:rPr lang="en-US" sz="1400" i="1">
                                      <a:solidFill>
                                        <a:srgbClr val="0055A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itchFamily="18" charset="0"/>
                                      <a:sym typeface="Wingdings"/>
                                    </a:rPr>
                                    <m:t>𝜏</m:t>
                                  </m:r>
                                </m:den>
                              </m:f>
                            </m:sup>
                          </m:sSup>
                        </m:e>
                      </m:d>
                    </m:oMath>
                  </m:oMathPara>
                </a14:m>
                <a:endParaRPr lang="en-GB" sz="1400" dirty="0"/>
              </a:p>
            </p:txBody>
          </p:sp>
        </mc:Choice>
        <mc:Fallback xmlns="">
          <p:sp>
            <p:nvSpPr>
              <p:cNvPr id="9" name="Rectangle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49003" y="1096297"/>
                <a:ext cx="2342757" cy="414729"/>
              </a:xfrm>
              <a:prstGeom prst="rect">
                <a:avLst/>
              </a:prstGeom>
              <a:blipFill>
                <a:blip r:embed="rId7"/>
                <a:stretch>
                  <a:fillRect t="-67647" r="-8831" b="-8088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Rectangle 13"/>
              <p:cNvSpPr/>
              <p:nvPr/>
            </p:nvSpPr>
            <p:spPr>
              <a:xfrm>
                <a:off x="4575698" y="1697560"/>
                <a:ext cx="2741328" cy="56925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600">
                          <a:latin typeface="Cambria Math" panose="02040503050406030204" pitchFamily="18" charset="0"/>
                        </a:rPr>
                        <m:t>∆</m:t>
                      </m:r>
                      <m:sSub>
                        <m:sSubPr>
                          <m:ctrlPr>
                            <a:rPr lang="en-GB" sz="16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600" i="1"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  <m:sub>
                          <m:r>
                            <a:rPr lang="en-GB" sz="1600" i="1">
                              <a:latin typeface="Cambria Math" panose="02040503050406030204" pitchFamily="18" charset="0"/>
                            </a:rPr>
                            <m:t>𝑒𝑟𝑟𝑜𝑟</m:t>
                          </m:r>
                        </m:sub>
                      </m:sSub>
                      <m:d>
                        <m:dPr>
                          <m:ctrlPr>
                            <a:rPr lang="en-GB" sz="16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1600" i="1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en-GB" sz="1600" i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GB" sz="16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600" i="1"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  <m:sub>
                          <m:r>
                            <a:rPr lang="en-GB" sz="1600" i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d>
                        <m:dPr>
                          <m:ctrlPr>
                            <a:rPr lang="en-GB" sz="16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1600" i="0">
                              <a:latin typeface="Cambria Math" panose="02040503050406030204" pitchFamily="18" charset="0"/>
                            </a:rPr>
                            <m:t>1−</m:t>
                          </m:r>
                          <m:sSup>
                            <m:sSupPr>
                              <m:ctrlPr>
                                <a:rPr lang="en-GB" sz="16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GB" sz="1600" i="1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GB" sz="1600" i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f>
                                <m:fPr>
                                  <m:ctrlPr>
                                    <a:rPr lang="en-GB" sz="1600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p>
                                    <m:sSupPr>
                                      <m:ctrlPr>
                                        <a:rPr lang="en-GB" sz="16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GB" sz="1600" i="1">
                                          <a:latin typeface="Cambria Math" panose="02040503050406030204" pitchFamily="18" charset="0"/>
                                        </a:rPr>
                                        <m:t>𝑡</m:t>
                                      </m:r>
                                    </m:e>
                                    <m:sup>
                                      <m:r>
                                        <a:rPr lang="en-GB" sz="1600" i="0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</m:num>
                                <m:den>
                                  <m:r>
                                    <a:rPr lang="en-GB" sz="1600" i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  <m:sSubSup>
                                    <m:sSubSupPr>
                                      <m:ctrlPr>
                                        <a:rPr lang="en-GB" sz="16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en-GB" sz="1600" i="1">
                                          <a:latin typeface="Cambria Math" panose="02040503050406030204" pitchFamily="18" charset="0"/>
                                        </a:rPr>
                                        <m:t>𝜎</m:t>
                                      </m:r>
                                    </m:e>
                                    <m:sub>
                                      <m:r>
                                        <a:rPr lang="en-GB" sz="1600" i="1">
                                          <a:latin typeface="Cambria Math" panose="02040503050406030204" pitchFamily="18" charset="0"/>
                                        </a:rPr>
                                        <m:t>𝑡</m:t>
                                      </m:r>
                                    </m:sub>
                                    <m:sup>
                                      <m:r>
                                        <a:rPr lang="en-GB" sz="1600" i="0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bSup>
                                </m:den>
                              </m:f>
                            </m:sup>
                          </m:sSup>
                        </m:e>
                      </m:d>
                    </m:oMath>
                  </m:oMathPara>
                </a14:m>
                <a:endParaRPr lang="en-GB" sz="1600" dirty="0"/>
              </a:p>
            </p:txBody>
          </p:sp>
        </mc:Choice>
        <mc:Fallback xmlns="">
          <p:sp>
            <p:nvSpPr>
              <p:cNvPr id="14" name="Rectangle 1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5698" y="1697560"/>
                <a:ext cx="2741328" cy="569258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280147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Thursday, April 12, 2018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</p:spPr>
        <p:txBody>
          <a:bodyPr/>
          <a:lstStyle/>
          <a:p>
            <a:r>
              <a:rPr lang="en-US" smtClean="0"/>
              <a:t>FCC WEEK 2018   Yuancun NIE</a:t>
            </a:r>
            <a:endParaRPr lang="en-US" dirty="0"/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217714" y="17700"/>
            <a:ext cx="8715974" cy="1143000"/>
          </a:xfrm>
        </p:spPr>
        <p:txBody>
          <a:bodyPr>
            <a:normAutofit/>
          </a:bodyPr>
          <a:lstStyle/>
          <a:p>
            <a:pPr marL="484632" indent="-457200" algn="ctr"/>
            <a:r>
              <a:rPr lang="en-GB" sz="2600" dirty="0" smtClean="0">
                <a:solidFill>
                  <a:srgbClr val="0055A0"/>
                </a:solidFill>
              </a:rPr>
              <a:t>III. </a:t>
            </a:r>
            <a:r>
              <a:rPr lang="en-GB" sz="2600" dirty="0">
                <a:solidFill>
                  <a:srgbClr val="0055A0"/>
                </a:solidFill>
                <a:cs typeface="Times New Roman" panose="02020603050405020304" pitchFamily="18" charset="0"/>
              </a:rPr>
              <a:t>Specific requirements and </a:t>
            </a:r>
            <a:r>
              <a:rPr lang="en-GB" sz="2600" dirty="0" smtClean="0">
                <a:solidFill>
                  <a:srgbClr val="0055A0"/>
                </a:solidFill>
                <a:cs typeface="Times New Roman" panose="02020603050405020304" pitchFamily="18" charset="0"/>
              </a:rPr>
              <a:t>strategies: </a:t>
            </a:r>
            <a:r>
              <a:rPr lang="en-GB" sz="2000" dirty="0" smtClean="0">
                <a:solidFill>
                  <a:srgbClr val="0055A0"/>
                </a:solidFill>
                <a:cs typeface="Times New Roman" panose="02020603050405020304" pitchFamily="18" charset="0"/>
              </a:rPr>
              <a:t>failure modes</a:t>
            </a:r>
            <a:endParaRPr lang="en-US" sz="2000" dirty="0"/>
          </a:p>
        </p:txBody>
      </p:sp>
      <p:graphicFrame>
        <p:nvGraphicFramePr>
          <p:cNvPr id="14" name="Table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49889315"/>
              </p:ext>
            </p:extLst>
          </p:nvPr>
        </p:nvGraphicFramePr>
        <p:xfrm>
          <a:off x="311709" y="997648"/>
          <a:ext cx="8527984" cy="2373274"/>
        </p:xfrm>
        <a:graphic>
          <a:graphicData uri="http://schemas.openxmlformats.org/drawingml/2006/table">
            <a:tbl>
              <a:tblPr/>
              <a:tblGrid>
                <a:gridCol w="2999382">
                  <a:extLst>
                    <a:ext uri="{9D8B030D-6E8A-4147-A177-3AD203B41FA5}">
                      <a16:colId xmlns:a16="http://schemas.microsoft.com/office/drawing/2014/main" val="2190812122"/>
                    </a:ext>
                  </a:extLst>
                </a:gridCol>
                <a:gridCol w="3792353">
                  <a:extLst>
                    <a:ext uri="{9D8B030D-6E8A-4147-A177-3AD203B41FA5}">
                      <a16:colId xmlns:a16="http://schemas.microsoft.com/office/drawing/2014/main" val="1906253075"/>
                    </a:ext>
                  </a:extLst>
                </a:gridCol>
                <a:gridCol w="1736249">
                  <a:extLst>
                    <a:ext uri="{9D8B030D-6E8A-4147-A177-3AD203B41FA5}">
                      <a16:colId xmlns:a16="http://schemas.microsoft.com/office/drawing/2014/main" val="2841289380"/>
                    </a:ext>
                  </a:extLst>
                </a:gridCol>
              </a:tblGrid>
              <a:tr h="29700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133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116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10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sz="83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sz="83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83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83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83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83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117475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7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Magnet Name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133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116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10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sz="83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sz="83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83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83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83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83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Failure Scenario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133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116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10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sz="83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sz="83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83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83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83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83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Time Constant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47263901"/>
                  </a:ext>
                </a:extLst>
              </a:tr>
              <a:tr h="347882">
                <a:tc>
                  <a:txBody>
                    <a:bodyPr/>
                    <a:lstStyle>
                      <a:lvl1pPr indent="117475">
                        <a:spcBef>
                          <a:spcPct val="20000"/>
                        </a:spcBef>
                        <a:defRPr sz="133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116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10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sz="83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sz="83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83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83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83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83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117475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F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Separation dipole ‘D1’ in IRA / IRG</a:t>
                      </a:r>
                      <a:endParaRPr kumimoji="0" lang="en-GB" altLang="en-US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FF00FF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>
                      <a:lvl1pPr indent="117475">
                        <a:spcBef>
                          <a:spcPct val="20000"/>
                        </a:spcBef>
                        <a:defRPr sz="133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116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10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sz="83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sz="83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83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83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83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83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117475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F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Powering failure of all the </a:t>
                      </a:r>
                      <a:r>
                        <a:rPr kumimoji="0" lang="en-US" alt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F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magnets</a:t>
                      </a:r>
                      <a:endParaRPr kumimoji="0" lang="en-GB" alt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FF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>
                      <a:lvl1pPr indent="117475">
                        <a:spcBef>
                          <a:spcPct val="20000"/>
                        </a:spcBef>
                        <a:defRPr sz="133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116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10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sz="83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sz="83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83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83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83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83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117475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F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&gt; 20 s</a:t>
                      </a:r>
                      <a:endParaRPr kumimoji="0" lang="en-GB" altLang="en-US" sz="1400" b="1" i="1" u="none" strike="noStrike" cap="none" normalizeH="0" baseline="0" dirty="0" smtClean="0">
                        <a:ln>
                          <a:noFill/>
                        </a:ln>
                        <a:solidFill>
                          <a:srgbClr val="FF00FF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40549757"/>
                  </a:ext>
                </a:extLst>
              </a:tr>
              <a:tr h="279259">
                <a:tc>
                  <a:txBody>
                    <a:bodyPr/>
                    <a:lstStyle>
                      <a:lvl1pPr indent="117475">
                        <a:spcBef>
                          <a:spcPct val="20000"/>
                        </a:spcBef>
                        <a:defRPr sz="133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116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10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sz="83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sz="83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83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83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83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83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117475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F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Low-</a:t>
                      </a:r>
                      <a:r>
                        <a:rPr kumimoji="0" lang="el-GR" alt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F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β</a:t>
                      </a:r>
                      <a:r>
                        <a:rPr kumimoji="0" lang="en-US" alt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F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triplet quadrupoles</a:t>
                      </a:r>
                      <a:endParaRPr kumimoji="0" lang="en-GB" altLang="en-US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FF00FF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>
                      <a:lvl1pPr indent="117475">
                        <a:spcBef>
                          <a:spcPct val="20000"/>
                        </a:spcBef>
                        <a:defRPr sz="133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116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10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sz="83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sz="83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83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83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83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83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117475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F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Quench of 1 magnet (MQXC.3RA)</a:t>
                      </a:r>
                      <a:endParaRPr kumimoji="0" lang="en-GB" alt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FF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>
                      <a:lvl1pPr indent="117475">
                        <a:spcBef>
                          <a:spcPct val="20000"/>
                        </a:spcBef>
                        <a:defRPr sz="133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116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10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sz="83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sz="83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83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83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83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83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117475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F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&gt; 140 ms</a:t>
                      </a:r>
                      <a:endParaRPr kumimoji="0" lang="en-GB" altLang="en-US" sz="1400" b="1" i="1" u="none" strike="noStrike" cap="none" normalizeH="0" baseline="0" dirty="0" smtClean="0">
                        <a:ln>
                          <a:noFill/>
                        </a:ln>
                        <a:solidFill>
                          <a:srgbClr val="FF00FF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46211900"/>
                  </a:ext>
                </a:extLst>
              </a:tr>
              <a:tr h="294355">
                <a:tc>
                  <a:txBody>
                    <a:bodyPr/>
                    <a:lstStyle>
                      <a:lvl1pPr indent="117475">
                        <a:spcBef>
                          <a:spcPct val="20000"/>
                        </a:spcBef>
                        <a:defRPr sz="133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116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10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sz="83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sz="83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83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83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83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83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117475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Main dipole</a:t>
                      </a:r>
                      <a:endParaRPr kumimoji="0" lang="en-GB" alt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>
                      <a:lvl1pPr indent="117475">
                        <a:spcBef>
                          <a:spcPct val="20000"/>
                        </a:spcBef>
                        <a:defRPr sz="133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116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10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sz="83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sz="83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83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83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83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83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117475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Quench of 1 magnet</a:t>
                      </a:r>
                      <a:endParaRPr kumimoji="0" lang="en-GB" alt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>
                      <a:lvl1pPr indent="117475">
                        <a:spcBef>
                          <a:spcPct val="20000"/>
                        </a:spcBef>
                        <a:defRPr sz="133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116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10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sz="83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sz="83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83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83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83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83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117475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&gt; 55 ms</a:t>
                      </a:r>
                      <a:endParaRPr kumimoji="0" lang="en-GB" altLang="en-US" sz="14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42046037"/>
                  </a:ext>
                </a:extLst>
              </a:tr>
              <a:tr h="264164">
                <a:tc>
                  <a:txBody>
                    <a:bodyPr/>
                    <a:lstStyle>
                      <a:lvl1pPr indent="117475">
                        <a:spcBef>
                          <a:spcPct val="20000"/>
                        </a:spcBef>
                        <a:defRPr sz="133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116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10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sz="83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sz="83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83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83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83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83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117475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Main quadrupole</a:t>
                      </a:r>
                      <a:endParaRPr kumimoji="0" lang="en-GB" alt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>
                      <a:lvl1pPr indent="117475">
                        <a:spcBef>
                          <a:spcPct val="20000"/>
                        </a:spcBef>
                        <a:defRPr sz="133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116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10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sz="83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sz="83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83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83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83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83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117475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Quench of 1 magnet</a:t>
                      </a:r>
                      <a:endParaRPr kumimoji="0" lang="en-GB" alt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>
                      <a:lvl1pPr indent="117475">
                        <a:spcBef>
                          <a:spcPct val="20000"/>
                        </a:spcBef>
                        <a:defRPr sz="133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116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10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sz="83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sz="83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83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83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83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83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117475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&gt; 9 ms</a:t>
                      </a:r>
                      <a:endParaRPr kumimoji="0" lang="en-GB" altLang="en-US" sz="14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61619337"/>
                  </a:ext>
                </a:extLst>
              </a:tr>
              <a:tr h="445305">
                <a:tc>
                  <a:txBody>
                    <a:bodyPr/>
                    <a:lstStyle>
                      <a:lvl1pPr indent="117475">
                        <a:spcBef>
                          <a:spcPct val="20000"/>
                        </a:spcBef>
                        <a:defRPr sz="133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116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10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sz="83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sz="83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83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83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83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83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117475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Normal conducting dipole in collimation insertion</a:t>
                      </a:r>
                      <a:endParaRPr kumimoji="0" lang="en-GB" alt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>
                      <a:lvl1pPr indent="117475">
                        <a:spcBef>
                          <a:spcPct val="20000"/>
                        </a:spcBef>
                        <a:defRPr sz="133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116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10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sz="83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sz="83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83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83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83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83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117475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Powering failure of MBW.A6R3.B1</a:t>
                      </a:r>
                      <a:endParaRPr kumimoji="0" lang="en-GB" alt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>
                      <a:lvl1pPr indent="117475">
                        <a:spcBef>
                          <a:spcPct val="20000"/>
                        </a:spcBef>
                        <a:defRPr sz="133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116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10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sz="83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sz="83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83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83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83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83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117475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&gt; 270 ms</a:t>
                      </a:r>
                      <a:endParaRPr kumimoji="0" lang="en-GB" altLang="en-US" sz="14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10505235"/>
                  </a:ext>
                </a:extLst>
              </a:tr>
              <a:tr h="445306">
                <a:tc>
                  <a:txBody>
                    <a:bodyPr/>
                    <a:lstStyle>
                      <a:lvl1pPr indent="117475">
                        <a:spcBef>
                          <a:spcPct val="20000"/>
                        </a:spcBef>
                        <a:defRPr sz="133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116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10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sz="83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sz="83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83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83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83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83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117475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Normal conducting quadrupole in collimation insertion</a:t>
                      </a:r>
                      <a:endParaRPr kumimoji="0" lang="en-GB" alt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>
                      <a:lvl1pPr indent="117475">
                        <a:spcBef>
                          <a:spcPct val="20000"/>
                        </a:spcBef>
                        <a:defRPr sz="133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116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10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sz="83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sz="83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83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83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83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83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117475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Powering failure of </a:t>
                      </a:r>
                      <a:r>
                        <a:rPr kumimoji="0" lang="en-GB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MQWA.D4R3.B1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>
                      <a:lvl1pPr indent="117475">
                        <a:spcBef>
                          <a:spcPct val="20000"/>
                        </a:spcBef>
                        <a:defRPr sz="133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116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10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sz="83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sz="83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83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83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83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83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117475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&gt; 23 ms</a:t>
                      </a:r>
                      <a:endParaRPr kumimoji="0" lang="en-GB" altLang="en-US" sz="14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8235906"/>
                  </a:ext>
                </a:extLst>
              </a:tr>
            </a:tbl>
          </a:graphicData>
        </a:graphic>
      </p:graphicFrame>
      <p:sp>
        <p:nvSpPr>
          <p:cNvPr id="15" name="Rectangle 14"/>
          <p:cNvSpPr/>
          <p:nvPr/>
        </p:nvSpPr>
        <p:spPr>
          <a:xfrm>
            <a:off x="115503" y="3567885"/>
            <a:ext cx="8818186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Font typeface="Wingdings" panose="05000000000000000000" pitchFamily="2" charset="2"/>
              <a:buChar char="§"/>
              <a:defRPr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Powering failure or quench of 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magnets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42950" lvl="1" indent="-285750" algn="just">
              <a:buFont typeface="Arial" panose="020B0604020202020204" pitchFamily="34" charset="0"/>
              <a:buChar char="•"/>
              <a:defRPr/>
            </a:pPr>
            <a:r>
              <a:rPr lang="en-GB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beam displacement of up to 1.5 σ during 2 ms is just acceptable.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If it is faster, the damage limit of collimators might be exceeded before the beam is dumped. </a:t>
            </a: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buFont typeface="Wingdings" panose="05000000000000000000" pitchFamily="2" charset="2"/>
              <a:buChar char="§"/>
              <a:defRPr/>
            </a:pP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Phase/voltage jump of crab cavities</a:t>
            </a:r>
          </a:p>
          <a:p>
            <a:pPr marL="342900" indent="-342900" algn="just">
              <a:buFont typeface="Wingdings" panose="05000000000000000000" pitchFamily="2" charset="2"/>
              <a:buChar char="§"/>
              <a:defRPr/>
            </a:pP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Unidentified 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falling objects (UFOs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GB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causing beam instability </a:t>
            </a:r>
            <a:r>
              <a:rPr lang="en-GB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(e.g. </a:t>
            </a:r>
            <a:r>
              <a:rPr lang="en-GB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 the LHC 16L2 </a:t>
            </a:r>
            <a:r>
              <a:rPr lang="en-GB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events)</a:t>
            </a:r>
            <a:endParaRPr lang="en-US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buFont typeface="Wingdings" panose="05000000000000000000" pitchFamily="2" charset="2"/>
              <a:buChar char="§"/>
              <a:defRPr/>
            </a:pP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1834661" y="5590046"/>
            <a:ext cx="728054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2" algn="r"/>
            <a:r>
              <a:rPr lang="en-US" sz="12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itchFamily="2" charset="2"/>
              </a:rPr>
              <a:t>[Y. Nie, et al., </a:t>
            </a:r>
            <a:r>
              <a:rPr lang="en-US" sz="1200" b="1" i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itchFamily="2" charset="2"/>
              </a:rPr>
              <a:t>IPAC </a:t>
            </a:r>
            <a:r>
              <a:rPr lang="en-US" sz="12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itchFamily="2" charset="2"/>
              </a:rPr>
              <a:t>2017;</a:t>
            </a:r>
          </a:p>
          <a:p>
            <a:pPr lvl="2" algn="r"/>
            <a:r>
              <a:rPr lang="en-US" sz="12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itchFamily="2" charset="2"/>
              </a:rPr>
              <a:t>Y. Nie, et al., </a:t>
            </a:r>
            <a:r>
              <a:rPr lang="en-GB" sz="12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itchFamily="2" charset="2"/>
              </a:rPr>
              <a:t>Concept of beam-related machine protection for the </a:t>
            </a:r>
            <a:r>
              <a:rPr lang="en-GB" sz="12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itchFamily="2" charset="2"/>
              </a:rPr>
              <a:t>FCC-hh, </a:t>
            </a:r>
            <a:r>
              <a:rPr lang="en-GB" sz="1200" i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itchFamily="2" charset="2"/>
              </a:rPr>
              <a:t>to be published</a:t>
            </a:r>
            <a:r>
              <a:rPr lang="en-US" sz="12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itchFamily="2" charset="2"/>
              </a:rPr>
              <a:t>]</a:t>
            </a:r>
            <a:endParaRPr lang="en-US" sz="1200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Wingdings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559529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Thursday, April 12, 2018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</p:spPr>
        <p:txBody>
          <a:bodyPr/>
          <a:lstStyle/>
          <a:p>
            <a:r>
              <a:rPr lang="en-US" smtClean="0"/>
              <a:t>FCC WEEK 2018   Yuancun NIE</a:t>
            </a:r>
            <a:endParaRPr lang="en-US" dirty="0"/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176679" y="17700"/>
            <a:ext cx="8830275" cy="1143000"/>
          </a:xfrm>
        </p:spPr>
        <p:txBody>
          <a:bodyPr>
            <a:normAutofit/>
          </a:bodyPr>
          <a:lstStyle/>
          <a:p>
            <a:pPr marL="484632" indent="-457200" algn="ctr"/>
            <a:r>
              <a:rPr lang="en-GB" sz="2600" dirty="0" smtClean="0">
                <a:solidFill>
                  <a:srgbClr val="0055A0"/>
                </a:solidFill>
              </a:rPr>
              <a:t>III. </a:t>
            </a:r>
            <a:r>
              <a:rPr lang="en-GB" sz="2600" dirty="0">
                <a:solidFill>
                  <a:srgbClr val="0055A0"/>
                </a:solidFill>
                <a:cs typeface="Times New Roman" panose="02020603050405020304" pitchFamily="18" charset="0"/>
              </a:rPr>
              <a:t>Specific requirements and </a:t>
            </a:r>
            <a:r>
              <a:rPr lang="en-GB" sz="2600" dirty="0" smtClean="0">
                <a:solidFill>
                  <a:srgbClr val="0055A0"/>
                </a:solidFill>
                <a:cs typeface="Times New Roman" panose="02020603050405020304" pitchFamily="18" charset="0"/>
              </a:rPr>
              <a:t>strategies:</a:t>
            </a:r>
            <a:r>
              <a:rPr lang="en-GB" sz="1800" dirty="0" smtClean="0">
                <a:solidFill>
                  <a:srgbClr val="0055A0"/>
                </a:solidFill>
                <a:cs typeface="Times New Roman" panose="02020603050405020304" pitchFamily="18" charset="0"/>
              </a:rPr>
              <a:t> make reaction time shorter</a:t>
            </a:r>
            <a:endParaRPr lang="en-US" sz="1800" dirty="0"/>
          </a:p>
        </p:txBody>
      </p:sp>
      <p:sp>
        <p:nvSpPr>
          <p:cNvPr id="8" name="Rectangle 7"/>
          <p:cNvSpPr/>
          <p:nvPr/>
        </p:nvSpPr>
        <p:spPr>
          <a:xfrm>
            <a:off x="114301" y="1118298"/>
            <a:ext cx="8933688" cy="846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eaLnBrk="1" hangingPunct="1">
              <a:spcAft>
                <a:spcPts val="600"/>
              </a:spcAft>
              <a:defRPr/>
            </a:pPr>
            <a:r>
              <a:rPr lang="en-GB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en-GB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equirements </a:t>
            </a:r>
            <a:r>
              <a:rPr lang="en-GB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 the </a:t>
            </a:r>
            <a:r>
              <a:rPr lang="en-GB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machine protection </a:t>
            </a:r>
            <a:r>
              <a:rPr lang="en-GB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system: </a:t>
            </a:r>
          </a:p>
          <a:p>
            <a:pPr marL="457200" indent="-457200" algn="just" eaLnBrk="1" hangingPunct="1">
              <a:buFont typeface="Wingdings" panose="05000000000000000000" pitchFamily="2" charset="2"/>
              <a:buChar char="§"/>
              <a:defRPr/>
            </a:pPr>
            <a:r>
              <a:rPr lang="en-GB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Reaction </a:t>
            </a:r>
            <a:r>
              <a:rPr lang="en-GB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time </a:t>
            </a:r>
            <a:r>
              <a:rPr lang="en-GB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(around 1 ms if extending the LHC design</a:t>
            </a:r>
            <a:r>
              <a:rPr lang="en-GB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en-GB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14301" y="2058436"/>
            <a:ext cx="5959767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14400" lvl="1" indent="-457200" algn="just">
              <a:buFont typeface="Arial" panose="020B0604020202020204" pitchFamily="34" charset="0"/>
              <a:buChar char="•"/>
              <a:defRPr/>
            </a:pPr>
            <a:r>
              <a:rPr lang="en-GB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Shorten detection time 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of the failure from 80 µs to 1 µs by using faster detectors (e.g. diamond BLMs)</a:t>
            </a:r>
          </a:p>
          <a:p>
            <a:pPr marL="914400" lvl="1" indent="-457200" algn="just">
              <a:buFont typeface="Arial" panose="020B0604020202020204" pitchFamily="34" charset="0"/>
              <a:buChar char="•"/>
              <a:defRPr/>
            </a:pPr>
            <a:r>
              <a:rPr lang="en-GB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Ensure </a:t>
            </a:r>
            <a:r>
              <a:rPr lang="en-GB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minimum time for signal transmission 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from BLMs at collimators to beam dump</a:t>
            </a:r>
          </a:p>
          <a:p>
            <a:pPr marL="914400" lvl="1" indent="-457200" algn="just">
              <a:buFont typeface="Arial" panose="020B0604020202020204" pitchFamily="34" charset="0"/>
              <a:buChar char="•"/>
              <a:defRPr/>
            </a:pPr>
            <a:r>
              <a:rPr lang="en-GB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Shorten synchronization time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 by using multiple beam-free abort gaps</a:t>
            </a:r>
          </a:p>
        </p:txBody>
      </p:sp>
      <p:grpSp>
        <p:nvGrpSpPr>
          <p:cNvPr id="10" name="Group 9"/>
          <p:cNvGrpSpPr/>
          <p:nvPr/>
        </p:nvGrpSpPr>
        <p:grpSpPr>
          <a:xfrm>
            <a:off x="6205720" y="1734730"/>
            <a:ext cx="2541339" cy="2588400"/>
            <a:chOff x="6318609" y="3006897"/>
            <a:chExt cx="2541339" cy="2588400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318609" y="3006897"/>
              <a:ext cx="2541339" cy="2588400"/>
            </a:xfrm>
            <a:prstGeom prst="rect">
              <a:avLst/>
            </a:prstGeom>
            <a:ln>
              <a:solidFill>
                <a:srgbClr val="00B050"/>
              </a:solidFill>
            </a:ln>
          </p:spPr>
        </p:pic>
        <p:cxnSp>
          <p:nvCxnSpPr>
            <p:cNvPr id="9" name="Straight Arrow Connector 8"/>
            <p:cNvCxnSpPr/>
            <p:nvPr/>
          </p:nvCxnSpPr>
          <p:spPr>
            <a:xfrm>
              <a:off x="6616316" y="4187666"/>
              <a:ext cx="1884218" cy="0"/>
            </a:xfrm>
            <a:prstGeom prst="straightConnector1">
              <a:avLst/>
            </a:prstGeom>
            <a:ln w="38100">
              <a:solidFill>
                <a:srgbClr val="FF0000"/>
              </a:solidFill>
              <a:prstDash val="sysDash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" name="Rectangle 4"/>
            <p:cNvSpPr/>
            <p:nvPr/>
          </p:nvSpPr>
          <p:spPr>
            <a:xfrm>
              <a:off x="7049635" y="3909407"/>
              <a:ext cx="1170513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sz="1400" b="1" dirty="0" smtClean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Save ~140 µs</a:t>
              </a:r>
              <a:endParaRPr lang="en-US" sz="1400" b="1" dirty="0">
                <a:solidFill>
                  <a:srgbClr val="FF0000"/>
                </a:solidFill>
              </a:endParaRPr>
            </a:p>
          </p:txBody>
        </p:sp>
      </p:grpSp>
      <p:sp>
        <p:nvSpPr>
          <p:cNvPr id="11" name="Rectangle 10"/>
          <p:cNvSpPr/>
          <p:nvPr/>
        </p:nvSpPr>
        <p:spPr>
          <a:xfrm>
            <a:off x="137171" y="4176221"/>
            <a:ext cx="8741540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algn="just">
              <a:buFont typeface="Wingdings" panose="05000000000000000000" pitchFamily="2" charset="2"/>
              <a:buChar char="§"/>
              <a:defRPr/>
            </a:pPr>
            <a:r>
              <a:rPr lang="en-GB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Reliability</a:t>
            </a:r>
          </a:p>
          <a:p>
            <a:pPr marL="914400" lvl="1" indent="-457200" algn="just">
              <a:buFont typeface="Arial" panose="020B0604020202020204" pitchFamily="34" charset="0"/>
              <a:buChar char="•"/>
              <a:defRPr/>
            </a:pPr>
            <a:r>
              <a:rPr lang="en-GB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likelihood of a missed dump should not exceed one occurrence in a 1000 year </a:t>
            </a:r>
            <a:r>
              <a:rPr lang="en-GB" sz="16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 redundant design!</a:t>
            </a:r>
            <a:endParaRPr lang="en-GB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algn="just">
              <a:buFont typeface="Wingdings" panose="05000000000000000000" pitchFamily="2" charset="2"/>
              <a:buChar char="§"/>
              <a:defRPr/>
            </a:pPr>
            <a:r>
              <a:rPr lang="en-GB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Availability</a:t>
            </a:r>
          </a:p>
          <a:p>
            <a:pPr marL="914400" lvl="1" indent="-457200" algn="just">
              <a:buFont typeface="Arial" panose="020B0604020202020204" pitchFamily="34" charset="0"/>
              <a:buChar char="•"/>
              <a:defRPr/>
            </a:pPr>
            <a:r>
              <a:rPr lang="en-GB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Possibly introduce a voting logic on redundant interlock channels to balance availability and reliability</a:t>
            </a:r>
          </a:p>
        </p:txBody>
      </p:sp>
    </p:spTree>
    <p:extLst>
      <p:ext uri="{BB962C8B-B14F-4D97-AF65-F5344CB8AC3E}">
        <p14:creationId xmlns:p14="http://schemas.microsoft.com/office/powerpoint/2010/main" val="3324989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Thursday, April 12, 2018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</p:spPr>
        <p:txBody>
          <a:bodyPr/>
          <a:lstStyle/>
          <a:p>
            <a:r>
              <a:rPr lang="en-US" smtClean="0"/>
              <a:t>FCC WEEK 2018   Yuancun NIE</a:t>
            </a:r>
            <a:endParaRPr lang="en-US" dirty="0"/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217714" y="17700"/>
            <a:ext cx="8715974" cy="1143000"/>
          </a:xfrm>
        </p:spPr>
        <p:txBody>
          <a:bodyPr>
            <a:normAutofit/>
          </a:bodyPr>
          <a:lstStyle/>
          <a:p>
            <a:pPr marL="484632" indent="-457200" algn="ctr"/>
            <a:r>
              <a:rPr lang="en-GB" sz="2600" dirty="0" smtClean="0">
                <a:solidFill>
                  <a:srgbClr val="0055A0"/>
                </a:solidFill>
              </a:rPr>
              <a:t>III. </a:t>
            </a:r>
            <a:r>
              <a:rPr lang="en-GB" sz="2600" dirty="0">
                <a:solidFill>
                  <a:srgbClr val="0055A0"/>
                </a:solidFill>
                <a:cs typeface="Times New Roman" panose="02020603050405020304" pitchFamily="18" charset="0"/>
              </a:rPr>
              <a:t>Specific requirements and </a:t>
            </a:r>
            <a:r>
              <a:rPr lang="en-GB" sz="2600" dirty="0" smtClean="0">
                <a:solidFill>
                  <a:srgbClr val="0055A0"/>
                </a:solidFill>
                <a:cs typeface="Times New Roman" panose="02020603050405020304" pitchFamily="18" charset="0"/>
              </a:rPr>
              <a:t>strategies: </a:t>
            </a:r>
            <a:r>
              <a:rPr lang="en-GB" sz="1800" dirty="0" smtClean="0">
                <a:solidFill>
                  <a:srgbClr val="0055A0"/>
                </a:solidFill>
                <a:cs typeface="Times New Roman" panose="02020603050405020304" pitchFamily="18" charset="0"/>
              </a:rPr>
              <a:t>other potential strategies</a:t>
            </a:r>
            <a:endParaRPr lang="en-US" sz="1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Rectangle 7"/>
              <p:cNvSpPr/>
              <p:nvPr/>
            </p:nvSpPr>
            <p:spPr>
              <a:xfrm>
                <a:off x="50800" y="922833"/>
                <a:ext cx="8997189" cy="477053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342900" indent="-342900" algn="just">
                  <a:spcBef>
                    <a:spcPts val="1200"/>
                  </a:spcBef>
                  <a:buFont typeface="Wingdings" panose="05000000000000000000" pitchFamily="2" charset="2"/>
                  <a:buChar char="§"/>
                  <a:defRPr/>
                </a:pPr>
                <a:r>
                  <a:rPr lang="en-GB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Slow </a:t>
                </a:r>
                <a:r>
                  <a:rPr lang="en-GB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down influence on beam during equipment </a:t>
                </a:r>
                <a:r>
                  <a:rPr lang="en-GB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failures:</a:t>
                </a:r>
                <a:endParaRPr lang="en-US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800100" lvl="1" indent="-342900" algn="just">
                  <a:buFont typeface="Arial" panose="020B0604020202020204" pitchFamily="34" charset="0"/>
                  <a:buChar char="•"/>
                  <a:defRPr/>
                </a:pPr>
                <a:r>
                  <a:rPr lang="en-US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For critical normal conducting magnets, with respect to the powering failure, ensure the required</a:t>
                </a:r>
                <a:r>
                  <a:rPr lang="en-GB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time constant (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𝜏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𝐿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𝑅</m:t>
                    </m:r>
                  </m:oMath>
                </a14:m>
                <a:r>
                  <a:rPr lang="en-GB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 during the design of powering circuits.</a:t>
                </a:r>
              </a:p>
              <a:p>
                <a:pPr marL="342900" indent="-342900" algn="just">
                  <a:buFont typeface="Wingdings" panose="05000000000000000000" pitchFamily="2" charset="2"/>
                  <a:buChar char="§"/>
                  <a:defRPr/>
                </a:pPr>
                <a:r>
                  <a:rPr lang="en-GB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Avoid beam (e.g. UFO) induced quenches by detecting beam losses </a:t>
                </a:r>
                <a:r>
                  <a:rPr lang="en-GB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inside </a:t>
                </a:r>
                <a:r>
                  <a:rPr lang="en-GB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superconducting </a:t>
                </a:r>
                <a:r>
                  <a:rPr lang="en-GB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magnets</a:t>
                </a:r>
                <a:endParaRPr lang="en-GB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800100" lvl="1" indent="-342900" algn="just">
                  <a:buFont typeface="Arial" panose="020B0604020202020204" pitchFamily="34" charset="0"/>
                  <a:buChar char="•"/>
                  <a:defRPr/>
                </a:pPr>
                <a:r>
                  <a:rPr lang="en-GB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Fast </a:t>
                </a:r>
                <a:r>
                  <a:rPr lang="en-GB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BLMs (e.g. diamond BLMs) </a:t>
                </a:r>
                <a:r>
                  <a:rPr lang="en-GB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behind the beam screens distributed over the magnets</a:t>
                </a:r>
              </a:p>
              <a:p>
                <a:pPr marL="800100" lvl="1" indent="-342900" algn="just">
                  <a:buFont typeface="Arial" panose="020B0604020202020204" pitchFamily="34" charset="0"/>
                  <a:buChar char="•"/>
                  <a:defRPr/>
                </a:pPr>
                <a:r>
                  <a:rPr lang="en-GB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 continuous optical fibre close to the beam </a:t>
                </a:r>
                <a:r>
                  <a:rPr lang="en-GB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aperture to detect beam losses</a:t>
                </a:r>
                <a:endParaRPr lang="en-GB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800100" lvl="1" indent="-342900" algn="just">
                  <a:buFont typeface="Arial" panose="020B0604020202020204" pitchFamily="34" charset="0"/>
                  <a:buChar char="•"/>
                  <a:defRPr/>
                </a:pPr>
                <a:r>
                  <a:rPr lang="en-GB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 superconducting cable with lower quench threshold than that of the magnets, in the cryostat (close to the beam aperture) </a:t>
                </a:r>
              </a:p>
              <a:p>
                <a:pPr marL="342900" indent="-342900" algn="just">
                  <a:buFont typeface="Wingdings" panose="05000000000000000000" pitchFamily="2" charset="2"/>
                  <a:buChar char="§"/>
                  <a:defRPr/>
                </a:pPr>
                <a:r>
                  <a:rPr lang="en-GB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Hollow </a:t>
                </a:r>
                <a:r>
                  <a:rPr lang="en-GB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electron </a:t>
                </a:r>
                <a:r>
                  <a:rPr lang="en-GB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lens </a:t>
                </a:r>
                <a:r>
                  <a:rPr lang="en-GB" sz="1200" dirty="0" smtClean="0">
                    <a:solidFill>
                      <a:srgbClr val="00B05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[G</a:t>
                </a:r>
                <a:r>
                  <a:rPr lang="en-GB" sz="1200" dirty="0">
                    <a:solidFill>
                      <a:srgbClr val="00B05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 </a:t>
                </a:r>
                <a:r>
                  <a:rPr lang="en-GB" sz="1200" dirty="0" err="1">
                    <a:solidFill>
                      <a:srgbClr val="00B05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Stancari</a:t>
                </a:r>
                <a:r>
                  <a:rPr lang="en-GB" sz="1200" dirty="0" smtClean="0">
                    <a:solidFill>
                      <a:srgbClr val="00B05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  <a:r>
                  <a:rPr lang="en-GB" sz="1200" dirty="0">
                    <a:solidFill>
                      <a:srgbClr val="00B05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et al., </a:t>
                </a:r>
                <a:r>
                  <a:rPr lang="en-GB" sz="1200" b="1" i="1" dirty="0" smtClean="0">
                    <a:solidFill>
                      <a:srgbClr val="00B05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PRL</a:t>
                </a:r>
                <a:r>
                  <a:rPr lang="en-GB" sz="1200" dirty="0" smtClean="0">
                    <a:solidFill>
                      <a:srgbClr val="00B05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2011]</a:t>
                </a:r>
                <a:r>
                  <a:rPr lang="en-GB" sz="1600" dirty="0" smtClean="0">
                    <a:solidFill>
                      <a:srgbClr val="0055A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endParaRPr lang="en-GB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800100" lvl="1" indent="-342900" algn="just">
                  <a:buFont typeface="Arial" panose="020B0604020202020204" pitchFamily="34" charset="0"/>
                  <a:buChar char="•"/>
                  <a:defRPr/>
                </a:pPr>
                <a:r>
                  <a:rPr lang="en-GB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From </a:t>
                </a:r>
                <a:r>
                  <a:rPr lang="en-GB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 experience of LHC, transverse beam halo population is more than that indicated by a Gaussian distribution. </a:t>
                </a:r>
                <a:r>
                  <a:rPr lang="en-GB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(5% in </a:t>
                </a:r>
                <a:r>
                  <a:rPr lang="en-GB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tails above 3.5 </a:t>
                </a:r>
                <a:r>
                  <a:rPr lang="en-GB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σ, not </a:t>
                </a:r>
                <a:r>
                  <a:rPr lang="en-GB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0.22% </a:t>
                </a:r>
                <a:r>
                  <a:rPr lang="en-GB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if Gaussian</a:t>
                </a:r>
                <a:r>
                  <a:rPr lang="en-GB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 </a:t>
                </a:r>
                <a:r>
                  <a:rPr lang="en-GB" sz="1200" dirty="0" smtClean="0">
                    <a:solidFill>
                      <a:srgbClr val="00B05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[M</a:t>
                </a:r>
                <a:r>
                  <a:rPr lang="en-GB" sz="1200" dirty="0">
                    <a:solidFill>
                      <a:srgbClr val="00B05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 </a:t>
                </a:r>
                <a:r>
                  <a:rPr lang="en-GB" sz="1200" dirty="0" err="1">
                    <a:solidFill>
                      <a:srgbClr val="00B05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Fitterer</a:t>
                </a:r>
                <a:r>
                  <a:rPr lang="en-GB" sz="1200" dirty="0" smtClean="0">
                    <a:solidFill>
                      <a:srgbClr val="00B05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et al., </a:t>
                </a:r>
                <a:r>
                  <a:rPr lang="en-GB" sz="1200" b="1" i="1" dirty="0" smtClean="0">
                    <a:solidFill>
                      <a:srgbClr val="00B05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IPAC </a:t>
                </a:r>
                <a:r>
                  <a:rPr lang="en-GB" sz="1200" dirty="0" smtClean="0">
                    <a:solidFill>
                      <a:srgbClr val="00B05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2017]</a:t>
                </a:r>
                <a:r>
                  <a:rPr lang="en-GB" sz="1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endParaRPr lang="en-GB" sz="1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800100" lvl="1" indent="-342900" algn="just">
                  <a:buFont typeface="Arial" panose="020B0604020202020204" pitchFamily="34" charset="0"/>
                  <a:buChar char="•"/>
                  <a:defRPr/>
                </a:pPr>
                <a:r>
                  <a:rPr lang="en-GB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To </a:t>
                </a:r>
                <a:r>
                  <a:rPr lang="en-GB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avoid </a:t>
                </a:r>
                <a:r>
                  <a:rPr lang="en-GB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damage to accelerator components before the beam is dumped, the halo population could be reduced via an electron lens. </a:t>
                </a:r>
                <a:endParaRPr lang="en-GB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800100" lvl="1" indent="-342900" algn="just">
                  <a:buFont typeface="Arial" panose="020B0604020202020204" pitchFamily="34" charset="0"/>
                  <a:buChar char="•"/>
                  <a:defRPr/>
                </a:pPr>
                <a:r>
                  <a:rPr lang="en-GB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Meanwhile, few </a:t>
                </a:r>
                <a:r>
                  <a:rPr lang="en-GB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witness bunches with </a:t>
                </a:r>
                <a:r>
                  <a:rPr lang="en-GB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uncleaned/less-cleaned halo would </a:t>
                </a:r>
                <a:r>
                  <a:rPr lang="en-GB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provide early detection of abnormal beam losses.</a:t>
                </a:r>
              </a:p>
            </p:txBody>
          </p:sp>
        </mc:Choice>
        <mc:Fallback xmlns="">
          <p:sp>
            <p:nvSpPr>
              <p:cNvPr id="8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800" y="922833"/>
                <a:ext cx="8997189" cy="4770537"/>
              </a:xfrm>
              <a:prstGeom prst="rect">
                <a:avLst/>
              </a:prstGeom>
              <a:blipFill>
                <a:blip r:embed="rId3"/>
                <a:stretch>
                  <a:fillRect l="-407" t="-639" r="-610" b="-102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919509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Thursday, April 12, 2018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</p:spPr>
        <p:txBody>
          <a:bodyPr/>
          <a:lstStyle/>
          <a:p>
            <a:r>
              <a:rPr lang="en-US" smtClean="0"/>
              <a:t>FCC WEEK 2018   Yuancun NIE</a:t>
            </a:r>
            <a:endParaRPr lang="en-US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217714" y="17700"/>
            <a:ext cx="8715974" cy="1143000"/>
          </a:xfrm>
        </p:spPr>
        <p:txBody>
          <a:bodyPr>
            <a:normAutofit/>
          </a:bodyPr>
          <a:lstStyle/>
          <a:p>
            <a:pPr marL="484632" indent="-457200" algn="ctr"/>
            <a:r>
              <a:rPr lang="en-GB" sz="2600" dirty="0" smtClean="0">
                <a:solidFill>
                  <a:srgbClr val="0055A0"/>
                </a:solidFill>
              </a:rPr>
              <a:t>IV</a:t>
            </a:r>
            <a:r>
              <a:rPr lang="en-GB" sz="2600" dirty="0">
                <a:solidFill>
                  <a:srgbClr val="0055A0"/>
                </a:solidFill>
              </a:rPr>
              <a:t>. </a:t>
            </a:r>
            <a:r>
              <a:rPr lang="en-GB" sz="2600" dirty="0" smtClean="0">
                <a:solidFill>
                  <a:srgbClr val="0055A0"/>
                </a:solidFill>
              </a:rPr>
              <a:t>Summary and Conclusions</a:t>
            </a:r>
            <a:endParaRPr lang="en-US" sz="2200" dirty="0"/>
          </a:p>
        </p:txBody>
      </p:sp>
      <p:sp>
        <p:nvSpPr>
          <p:cNvPr id="19" name="Rectangle 18"/>
          <p:cNvSpPr/>
          <p:nvPr/>
        </p:nvSpPr>
        <p:spPr>
          <a:xfrm>
            <a:off x="217719" y="1275034"/>
            <a:ext cx="8715974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Challenges of machine protection for </a:t>
            </a:r>
            <a:r>
              <a:rPr lang="en-GB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FCC (especially for FCC-hh) </a:t>
            </a:r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arise from its unprecedented energies stored in the magnets and the beams</a:t>
            </a:r>
            <a:r>
              <a:rPr lang="en-GB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GB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FCC will profit from successful LHC experience in machine protection. LHC has been operating since nearly 10 years without beam accidents.</a:t>
            </a:r>
            <a:endParaRPr lang="en-GB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en-GB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However</a:t>
            </a:r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novel strategies have </a:t>
            </a:r>
            <a:r>
              <a:rPr lang="en-GB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been being proposed </a:t>
            </a:r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for specific </a:t>
            </a:r>
            <a:r>
              <a:rPr lang="en-GB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challenges:</a:t>
            </a:r>
          </a:p>
          <a:p>
            <a:pPr marL="800100" lvl="1" indent="-342900" algn="jus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600" dirty="0" smtClean="0">
                <a:solidFill>
                  <a:srgbClr val="FF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reducing </a:t>
            </a:r>
            <a:r>
              <a:rPr lang="en-GB" sz="1600" dirty="0">
                <a:solidFill>
                  <a:srgbClr val="FF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reaction time </a:t>
            </a:r>
            <a:r>
              <a:rPr lang="en-GB" sz="1600" dirty="0" smtClean="0">
                <a:solidFill>
                  <a:srgbClr val="FF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by </a:t>
            </a:r>
            <a:r>
              <a:rPr lang="en-GB" sz="1600" dirty="0">
                <a:solidFill>
                  <a:srgbClr val="FF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using </a:t>
            </a:r>
            <a:r>
              <a:rPr lang="en-GB" sz="1600" dirty="0" smtClean="0">
                <a:solidFill>
                  <a:srgbClr val="FF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fast diamond </a:t>
            </a:r>
            <a:r>
              <a:rPr lang="en-GB" sz="1600" dirty="0">
                <a:solidFill>
                  <a:srgbClr val="FF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BLMs, a shorter traveling path of the dump request and multiple abort </a:t>
            </a:r>
            <a:r>
              <a:rPr lang="en-GB" sz="1600" dirty="0" smtClean="0">
                <a:solidFill>
                  <a:srgbClr val="FF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gaps</a:t>
            </a:r>
          </a:p>
          <a:p>
            <a:pPr marL="800100" lvl="1" indent="-342900" algn="jus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600" dirty="0" smtClean="0">
                <a:solidFill>
                  <a:srgbClr val="FF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controlling </a:t>
            </a:r>
            <a:r>
              <a:rPr lang="en-GB" sz="1600" dirty="0">
                <a:solidFill>
                  <a:srgbClr val="FF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time constant of field decay in critical magnet </a:t>
            </a:r>
            <a:r>
              <a:rPr lang="en-GB" sz="1600" dirty="0" smtClean="0">
                <a:solidFill>
                  <a:srgbClr val="FF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failures</a:t>
            </a:r>
          </a:p>
          <a:p>
            <a:pPr marL="800100" lvl="1" indent="-342900" algn="jus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rgbClr val="FF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avoiding beam/UFO induced quenches by detecting beam losses inside the </a:t>
            </a:r>
            <a:r>
              <a:rPr lang="en-GB" sz="1600" dirty="0" smtClean="0">
                <a:solidFill>
                  <a:srgbClr val="FF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cryostat</a:t>
            </a:r>
            <a:endParaRPr lang="en-GB" sz="2000" dirty="0">
              <a:solidFill>
                <a:srgbClr val="FF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00100" lvl="1" indent="-342900" algn="jus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600" dirty="0" smtClean="0">
                <a:solidFill>
                  <a:srgbClr val="FF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cleaning </a:t>
            </a:r>
            <a:r>
              <a:rPr lang="en-GB" sz="1600" dirty="0">
                <a:solidFill>
                  <a:srgbClr val="FF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beam halos by using the </a:t>
            </a:r>
            <a:r>
              <a:rPr lang="en-GB" sz="1600" dirty="0" smtClean="0">
                <a:solidFill>
                  <a:srgbClr val="FF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e-lens</a:t>
            </a:r>
          </a:p>
        </p:txBody>
      </p:sp>
    </p:spTree>
    <p:extLst>
      <p:ext uri="{BB962C8B-B14F-4D97-AF65-F5344CB8AC3E}">
        <p14:creationId xmlns:p14="http://schemas.microsoft.com/office/powerpoint/2010/main" val="2732990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Thursday, April 12, 2018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</p:spPr>
        <p:txBody>
          <a:bodyPr/>
          <a:lstStyle/>
          <a:p>
            <a:r>
              <a:rPr lang="en-US" smtClean="0"/>
              <a:t>FCC WEEK 2018   Yuancun NIE</a:t>
            </a:r>
            <a:endParaRPr lang="en-US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217714" y="17700"/>
            <a:ext cx="8715974" cy="1143000"/>
          </a:xfrm>
        </p:spPr>
        <p:txBody>
          <a:bodyPr>
            <a:normAutofit/>
          </a:bodyPr>
          <a:lstStyle/>
          <a:p>
            <a:pPr marL="484632" indent="-457200" algn="ctr"/>
            <a:r>
              <a:rPr lang="en-GB" sz="2600" dirty="0" smtClean="0">
                <a:solidFill>
                  <a:srgbClr val="0055A0"/>
                </a:solidFill>
              </a:rPr>
              <a:t>IV</a:t>
            </a:r>
            <a:r>
              <a:rPr lang="en-GB" sz="2600" dirty="0">
                <a:solidFill>
                  <a:srgbClr val="0055A0"/>
                </a:solidFill>
              </a:rPr>
              <a:t>. </a:t>
            </a:r>
            <a:r>
              <a:rPr lang="en-GB" sz="2600" dirty="0" smtClean="0">
                <a:solidFill>
                  <a:srgbClr val="0055A0"/>
                </a:solidFill>
              </a:rPr>
              <a:t>Summary and Conclusions</a:t>
            </a:r>
            <a:endParaRPr lang="en-US" sz="2200" dirty="0"/>
          </a:p>
        </p:txBody>
      </p:sp>
      <p:sp>
        <p:nvSpPr>
          <p:cNvPr id="19" name="Rectangle 18"/>
          <p:cNvSpPr/>
          <p:nvPr/>
        </p:nvSpPr>
        <p:spPr>
          <a:xfrm>
            <a:off x="217719" y="1275034"/>
            <a:ext cx="8715974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Challenges of machine protection for </a:t>
            </a:r>
            <a:r>
              <a:rPr lang="en-GB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FCC (especially for FCC-hh) </a:t>
            </a:r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arise from its unprecedented energies stored in the magnets and the beams</a:t>
            </a:r>
            <a:r>
              <a:rPr lang="en-GB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GB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FCC will profit from successful LHC experience in machine protection. LHC has been operating since nearly 10 years without beam accidents.</a:t>
            </a:r>
            <a:endParaRPr lang="en-GB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en-GB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However</a:t>
            </a:r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novel strategies have </a:t>
            </a:r>
            <a:r>
              <a:rPr lang="en-GB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been being proposed </a:t>
            </a:r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for specific </a:t>
            </a:r>
            <a:r>
              <a:rPr lang="en-GB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challenges:</a:t>
            </a:r>
          </a:p>
          <a:p>
            <a:pPr marL="800100" lvl="1" indent="-342900" algn="jus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600" dirty="0" smtClean="0">
                <a:solidFill>
                  <a:srgbClr val="FF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reducing </a:t>
            </a:r>
            <a:r>
              <a:rPr lang="en-GB" sz="1600" dirty="0">
                <a:solidFill>
                  <a:srgbClr val="FF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reaction time </a:t>
            </a:r>
            <a:r>
              <a:rPr lang="en-GB" sz="1600" dirty="0" smtClean="0">
                <a:solidFill>
                  <a:srgbClr val="FF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by </a:t>
            </a:r>
            <a:r>
              <a:rPr lang="en-GB" sz="1600" dirty="0">
                <a:solidFill>
                  <a:srgbClr val="FF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using </a:t>
            </a:r>
            <a:r>
              <a:rPr lang="en-GB" sz="1600" dirty="0" smtClean="0">
                <a:solidFill>
                  <a:srgbClr val="FF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fast diamond </a:t>
            </a:r>
            <a:r>
              <a:rPr lang="en-GB" sz="1600" dirty="0">
                <a:solidFill>
                  <a:srgbClr val="FF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BLMs, a shorter traveling path of the dump request and multiple abort </a:t>
            </a:r>
            <a:r>
              <a:rPr lang="en-GB" sz="1600" dirty="0" smtClean="0">
                <a:solidFill>
                  <a:srgbClr val="FF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gaps</a:t>
            </a:r>
          </a:p>
          <a:p>
            <a:pPr marL="800100" lvl="1" indent="-342900" algn="jus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600" dirty="0" smtClean="0">
                <a:solidFill>
                  <a:srgbClr val="FF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controlling </a:t>
            </a:r>
            <a:r>
              <a:rPr lang="en-GB" sz="1600" dirty="0">
                <a:solidFill>
                  <a:srgbClr val="FF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time constant of field decay in critical magnet </a:t>
            </a:r>
            <a:r>
              <a:rPr lang="en-GB" sz="1600" dirty="0" smtClean="0">
                <a:solidFill>
                  <a:srgbClr val="FF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failures</a:t>
            </a:r>
          </a:p>
          <a:p>
            <a:pPr marL="800100" lvl="1" indent="-342900" algn="jus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rgbClr val="FF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avoiding beam/UFO induced quenches by detecting beam losses inside the </a:t>
            </a:r>
            <a:r>
              <a:rPr lang="en-GB" sz="1600" dirty="0" smtClean="0">
                <a:solidFill>
                  <a:srgbClr val="FF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cryostat</a:t>
            </a:r>
            <a:endParaRPr lang="en-GB" sz="2000" dirty="0">
              <a:solidFill>
                <a:srgbClr val="FF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00100" lvl="1" indent="-342900" algn="jus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600" dirty="0" smtClean="0">
                <a:solidFill>
                  <a:srgbClr val="FF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cleaning </a:t>
            </a:r>
            <a:r>
              <a:rPr lang="en-GB" sz="1600" dirty="0">
                <a:solidFill>
                  <a:srgbClr val="FF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beam halos by using the </a:t>
            </a:r>
            <a:r>
              <a:rPr lang="en-GB" sz="1600" dirty="0" smtClean="0">
                <a:solidFill>
                  <a:srgbClr val="FF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e-lens</a:t>
            </a:r>
          </a:p>
        </p:txBody>
      </p:sp>
      <p:sp>
        <p:nvSpPr>
          <p:cNvPr id="2" name="Rectangle 1"/>
          <p:cNvSpPr/>
          <p:nvPr/>
        </p:nvSpPr>
        <p:spPr>
          <a:xfrm>
            <a:off x="2731286" y="4885872"/>
            <a:ext cx="368883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Thank you very much!</a:t>
            </a:r>
            <a:endParaRPr lang="en-GB" sz="28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5904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Thursday, April 12, 2018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</p:spPr>
        <p:txBody>
          <a:bodyPr/>
          <a:lstStyle/>
          <a:p>
            <a:r>
              <a:rPr lang="en-US" smtClean="0"/>
              <a:t>FCC WEEK 2018   Yuancun NIE</a:t>
            </a:r>
            <a:endParaRPr lang="en-US" dirty="0"/>
          </a:p>
        </p:txBody>
      </p:sp>
      <p:sp>
        <p:nvSpPr>
          <p:cNvPr id="19" name="Title 1"/>
          <p:cNvSpPr>
            <a:spLocks noGrp="1"/>
          </p:cNvSpPr>
          <p:nvPr>
            <p:ph type="title"/>
          </p:nvPr>
        </p:nvSpPr>
        <p:spPr>
          <a:xfrm>
            <a:off x="217714" y="17700"/>
            <a:ext cx="8715974" cy="1143000"/>
          </a:xfrm>
        </p:spPr>
        <p:txBody>
          <a:bodyPr>
            <a:normAutofit/>
          </a:bodyPr>
          <a:lstStyle/>
          <a:p>
            <a:pPr marL="484632" indent="-457200" algn="ctr"/>
            <a:r>
              <a:rPr lang="en-GB" sz="2400" dirty="0" smtClean="0"/>
              <a:t>Backup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931515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Thursday, April 12, 2018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</p:spPr>
        <p:txBody>
          <a:bodyPr/>
          <a:lstStyle/>
          <a:p>
            <a:r>
              <a:rPr lang="en-US" smtClean="0"/>
              <a:t>FCC WEEK 2018   Yuancun NIE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779" y="988950"/>
            <a:ext cx="5198535" cy="4899283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2707883" y="3613476"/>
            <a:ext cx="1182474" cy="307777"/>
          </a:xfrm>
          <a:prstGeom prst="rect">
            <a:avLst/>
          </a:prstGeom>
          <a:ln/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zh-CN" sz="14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&gt;3600 BLMs</a:t>
            </a:r>
            <a:endParaRPr kumimoji="0" lang="de-DE" sz="1400" b="1" i="0" u="none" strike="noStrike" kern="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>
                <a:outerShdw blurRad="50800" dist="38100" dir="18900000" algn="b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170332" y="2357114"/>
            <a:ext cx="2332460" cy="523220"/>
          </a:xfrm>
          <a:prstGeom prst="rect">
            <a:avLst/>
          </a:prstGeom>
          <a:ln/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zh-CN" sz="14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450 GeV </a:t>
            </a:r>
            <a:r>
              <a:rPr kumimoji="0" lang="de-DE" altLang="zh-CN" sz="14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 7 TeV in 20</a:t>
            </a:r>
            <a:r>
              <a:rPr kumimoji="0" lang="de-DE" altLang="zh-CN" sz="1400" b="1" i="0" u="none" strike="noStrike" kern="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min (10 million turns) at LHC!</a:t>
            </a:r>
            <a:endParaRPr kumimoji="0" lang="de-DE" sz="1400" b="1" i="0" u="none" strike="noStrike" kern="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>
                <a:outerShdw blurRad="50800" dist="38100" dir="18900000" algn="b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12" name="Group 11"/>
          <p:cNvGrpSpPr/>
          <p:nvPr/>
        </p:nvGrpSpPr>
        <p:grpSpPr>
          <a:xfrm>
            <a:off x="1735613" y="1302436"/>
            <a:ext cx="6835173" cy="4912178"/>
            <a:chOff x="1735613" y="1302436"/>
            <a:chExt cx="6835173" cy="4912178"/>
          </a:xfrm>
        </p:grpSpPr>
        <p:sp>
          <p:nvSpPr>
            <p:cNvPr id="2" name="Rectangle 1"/>
            <p:cNvSpPr/>
            <p:nvPr/>
          </p:nvSpPr>
          <p:spPr>
            <a:xfrm>
              <a:off x="1735613" y="5822199"/>
              <a:ext cx="6835173" cy="39241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2" algn="r">
                <a:lnSpc>
                  <a:spcPct val="150000"/>
                </a:lnSpc>
              </a:pPr>
              <a:r>
                <a:rPr lang="en-US" sz="1300" dirty="0" smtClean="0">
                  <a:solidFill>
                    <a:srgbClr val="00B05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  <a:sym typeface="Wingdings" pitchFamily="2" charset="2"/>
                </a:rPr>
                <a:t>[R. Schmidt, </a:t>
              </a:r>
              <a:r>
                <a:rPr lang="en-US" sz="1300" b="1" i="1" dirty="0" smtClean="0">
                  <a:solidFill>
                    <a:srgbClr val="00B05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  <a:sym typeface="Wingdings" pitchFamily="2" charset="2"/>
                </a:rPr>
                <a:t>JAS </a:t>
              </a:r>
              <a:r>
                <a:rPr lang="en-US" sz="1300" dirty="0" smtClean="0">
                  <a:solidFill>
                    <a:srgbClr val="00B05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  <a:sym typeface="Wingdings" pitchFamily="2" charset="2"/>
                </a:rPr>
                <a:t>2014; A. </a:t>
              </a:r>
              <a:r>
                <a:rPr lang="en-US" sz="1300" dirty="0" err="1" smtClean="0">
                  <a:solidFill>
                    <a:srgbClr val="00B05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  <a:sym typeface="Wingdings" pitchFamily="2" charset="2"/>
                </a:rPr>
                <a:t>Lechner</a:t>
              </a:r>
              <a:r>
                <a:rPr lang="en-US" sz="1300" dirty="0" smtClean="0">
                  <a:solidFill>
                    <a:srgbClr val="00B05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  <a:sym typeface="Wingdings" pitchFamily="2" charset="2"/>
                </a:rPr>
                <a:t>, </a:t>
              </a:r>
              <a:r>
                <a:rPr lang="en-US" sz="1300" b="1" i="1" dirty="0" smtClean="0">
                  <a:solidFill>
                    <a:srgbClr val="00B05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  <a:sym typeface="Wingdings" pitchFamily="2" charset="2"/>
                </a:rPr>
                <a:t>FCC Week</a:t>
              </a:r>
              <a:r>
                <a:rPr lang="en-US" sz="1300" dirty="0" smtClean="0">
                  <a:solidFill>
                    <a:srgbClr val="00B05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  <a:sym typeface="Wingdings" pitchFamily="2" charset="2"/>
                </a:rPr>
                <a:t> 2017; M. Benedikt, </a:t>
              </a:r>
              <a:r>
                <a:rPr lang="en-US" sz="1300" b="1" i="1" dirty="0">
                  <a:solidFill>
                    <a:srgbClr val="00B05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  <a:sym typeface="Wingdings" pitchFamily="2" charset="2"/>
                </a:rPr>
                <a:t>FCC Week</a:t>
              </a:r>
              <a:r>
                <a:rPr lang="en-US" sz="1300" dirty="0">
                  <a:solidFill>
                    <a:srgbClr val="00B05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  <a:sym typeface="Wingdings" pitchFamily="2" charset="2"/>
                </a:rPr>
                <a:t> 2017]</a:t>
              </a:r>
            </a:p>
          </p:txBody>
        </p:sp>
        <p:grpSp>
          <p:nvGrpSpPr>
            <p:cNvPr id="5" name="Group 4"/>
            <p:cNvGrpSpPr/>
            <p:nvPr/>
          </p:nvGrpSpPr>
          <p:grpSpPr>
            <a:xfrm>
              <a:off x="6288867" y="1302436"/>
              <a:ext cx="2160000" cy="4066036"/>
              <a:chOff x="6381459" y="817457"/>
              <a:chExt cx="2160000" cy="4066036"/>
            </a:xfrm>
          </p:grpSpPr>
          <p:pic>
            <p:nvPicPr>
              <p:cNvPr id="14" name="Picture 13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381459" y="817457"/>
                <a:ext cx="2160000" cy="2062877"/>
              </a:xfrm>
              <a:prstGeom prst="rect">
                <a:avLst/>
              </a:prstGeom>
            </p:spPr>
          </p:pic>
          <p:pic>
            <p:nvPicPr>
              <p:cNvPr id="15" name="Picture 14"/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6381459" y="2850128"/>
                <a:ext cx="2160000" cy="2033365"/>
              </a:xfrm>
              <a:prstGeom prst="rect">
                <a:avLst/>
              </a:prstGeom>
            </p:spPr>
          </p:pic>
          <p:sp>
            <p:nvSpPr>
              <p:cNvPr id="16" name="Rectangle 15"/>
              <p:cNvSpPr/>
              <p:nvPr/>
            </p:nvSpPr>
            <p:spPr>
              <a:xfrm>
                <a:off x="6553698" y="824109"/>
                <a:ext cx="1319592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de-DE" altLang="zh-CN" b="1" kern="0" dirty="0" smtClean="0">
                    <a:solidFill>
                      <a:srgbClr val="FF0000"/>
                    </a:solidFill>
                    <a:effectLst>
                      <a:outerShdw blurRad="50800" dist="38100" dir="18900000" algn="bl" rotWithShape="0">
                        <a:prstClr val="black">
                          <a:alpha val="40000"/>
                        </a:prstClr>
                      </a:outerShdw>
                    </a:effectLst>
                    <a:latin typeface="Times New Roman" panose="02020603050405020304" pitchFamily="18" charset="0"/>
                    <a:cs typeface="Times New Roman" panose="02020603050405020304" pitchFamily="18" charset="0"/>
                    <a:sym typeface="Wingdings" panose="05000000000000000000" pitchFamily="2" charset="2"/>
                  </a:rPr>
                  <a:t>LHC dump</a:t>
                </a:r>
                <a:endParaRPr lang="en-GB" dirty="0"/>
              </a:p>
            </p:txBody>
          </p:sp>
          <p:sp>
            <p:nvSpPr>
              <p:cNvPr id="17" name="Rectangle 16"/>
              <p:cNvSpPr/>
              <p:nvPr/>
            </p:nvSpPr>
            <p:spPr>
              <a:xfrm>
                <a:off x="6553698" y="2836946"/>
                <a:ext cx="129394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de-DE" altLang="zh-CN" b="1" kern="0" dirty="0" smtClean="0">
                    <a:solidFill>
                      <a:srgbClr val="FF0000"/>
                    </a:solidFill>
                    <a:effectLst>
                      <a:outerShdw blurRad="50800" dist="38100" dir="18900000" algn="bl" rotWithShape="0">
                        <a:prstClr val="black">
                          <a:alpha val="40000"/>
                        </a:prstClr>
                      </a:outerShdw>
                    </a:effectLst>
                    <a:latin typeface="Times New Roman" panose="02020603050405020304" pitchFamily="18" charset="0"/>
                    <a:cs typeface="Times New Roman" panose="02020603050405020304" pitchFamily="18" charset="0"/>
                    <a:sym typeface="Wingdings" panose="05000000000000000000" pitchFamily="2" charset="2"/>
                  </a:rPr>
                  <a:t>FCC dump</a:t>
                </a:r>
                <a:endParaRPr lang="en-GB" dirty="0"/>
              </a:p>
            </p:txBody>
          </p:sp>
        </p:grpSp>
      </p:grpSp>
      <p:sp>
        <p:nvSpPr>
          <p:cNvPr id="19" name="Title 1"/>
          <p:cNvSpPr>
            <a:spLocks noGrp="1"/>
          </p:cNvSpPr>
          <p:nvPr>
            <p:ph type="title"/>
          </p:nvPr>
        </p:nvSpPr>
        <p:spPr>
          <a:xfrm>
            <a:off x="217714" y="17700"/>
            <a:ext cx="8715974" cy="1143000"/>
          </a:xfrm>
        </p:spPr>
        <p:txBody>
          <a:bodyPr>
            <a:normAutofit/>
          </a:bodyPr>
          <a:lstStyle/>
          <a:p>
            <a:pPr marL="484632" indent="-457200" algn="ctr"/>
            <a:r>
              <a:rPr lang="en-GB" sz="2400" dirty="0" smtClean="0"/>
              <a:t>General </a:t>
            </a:r>
            <a:r>
              <a:rPr lang="en-GB" sz="2400" dirty="0"/>
              <a:t>protection strategy for LHC and possibly for FCC-hh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052768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0816" y="1457017"/>
            <a:ext cx="8265984" cy="1563274"/>
          </a:xfrm>
        </p:spPr>
        <p:txBody>
          <a:bodyPr>
            <a:normAutofit/>
          </a:bodyPr>
          <a:lstStyle/>
          <a:p>
            <a:pPr algn="ctr"/>
            <a:r>
              <a:rPr lang="en-GB" sz="4400" b="0" dirty="0"/>
              <a:t>Beam impact and machine </a:t>
            </a:r>
            <a:r>
              <a:rPr lang="en-GB" sz="4400" b="0" dirty="0" smtClean="0"/>
              <a:t>protection challenges</a:t>
            </a:r>
            <a:endParaRPr lang="en-US" sz="3600" i="1" dirty="0">
              <a:solidFill>
                <a:srgbClr val="00B05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Thursday, April 12, 2018</a:t>
            </a:r>
            <a:endParaRPr lang="en-US" dirty="0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FCC WEEK 2018   Yuancun NIE</a:t>
            </a:r>
            <a:endParaRPr lang="en-US" dirty="0"/>
          </a:p>
        </p:txBody>
      </p:sp>
      <p:sp>
        <p:nvSpPr>
          <p:cNvPr id="11" name="Text Placeholder 2"/>
          <p:cNvSpPr>
            <a:spLocks noGrp="1"/>
          </p:cNvSpPr>
          <p:nvPr>
            <p:ph type="body" idx="1"/>
          </p:nvPr>
        </p:nvSpPr>
        <p:spPr>
          <a:xfrm>
            <a:off x="205154" y="2618917"/>
            <a:ext cx="8763000" cy="2358351"/>
          </a:xfrm>
        </p:spPr>
        <p:txBody>
          <a:bodyPr>
            <a:noAutofit/>
          </a:bodyPr>
          <a:lstStyle/>
          <a:p>
            <a:pPr algn="ctr"/>
            <a:r>
              <a:rPr lang="en-US" sz="2200" dirty="0" smtClean="0"/>
              <a:t>Yuancun NIE</a:t>
            </a:r>
          </a:p>
          <a:p>
            <a:pPr algn="ctr"/>
            <a:r>
              <a:rPr lang="en-US" sz="2200" dirty="0" smtClean="0"/>
              <a:t>CERN, TE-MPE</a:t>
            </a:r>
          </a:p>
          <a:p>
            <a:endParaRPr lang="en-US" sz="1800" dirty="0" smtClean="0"/>
          </a:p>
          <a:p>
            <a:r>
              <a:rPr lang="en-US" sz="1600" dirty="0" smtClean="0"/>
              <a:t>Acknowledgments:</a:t>
            </a:r>
          </a:p>
          <a:p>
            <a:r>
              <a:rPr lang="en-US" sz="1600" dirty="0" smtClean="0"/>
              <a:t>R. Schmidt, D. </a:t>
            </a:r>
            <a:r>
              <a:rPr lang="en-US" sz="1600" dirty="0" err="1" smtClean="0"/>
              <a:t>Wollmann</a:t>
            </a:r>
            <a:r>
              <a:rPr lang="en-US" sz="1600" dirty="0" smtClean="0"/>
              <a:t>, </a:t>
            </a:r>
            <a:r>
              <a:rPr lang="en-US" sz="1600" dirty="0"/>
              <a:t>J. </a:t>
            </a:r>
            <a:r>
              <a:rPr lang="en-US" sz="1600" dirty="0" err="1"/>
              <a:t>Uythoven</a:t>
            </a:r>
            <a:r>
              <a:rPr lang="en-US" sz="1600" dirty="0" smtClean="0"/>
              <a:t>, E. Renner, V. </a:t>
            </a:r>
            <a:r>
              <a:rPr lang="en-US" sz="1600" dirty="0" err="1" smtClean="0"/>
              <a:t>Raginel</a:t>
            </a:r>
            <a:r>
              <a:rPr lang="en-US" sz="1600" dirty="0" smtClean="0"/>
              <a:t>, A. </a:t>
            </a:r>
            <a:r>
              <a:rPr lang="en-US" sz="1600" dirty="0" err="1" smtClean="0"/>
              <a:t>Verweij</a:t>
            </a:r>
            <a:r>
              <a:rPr lang="en-US" sz="1600" dirty="0" smtClean="0"/>
              <a:t>, R. </a:t>
            </a:r>
            <a:r>
              <a:rPr lang="en-US" sz="1600" dirty="0" err="1" smtClean="0"/>
              <a:t>Denz</a:t>
            </a:r>
            <a:r>
              <a:rPr lang="en-US" sz="1600" dirty="0" smtClean="0"/>
              <a:t>, M. </a:t>
            </a:r>
            <a:r>
              <a:rPr lang="en-US" sz="1600" dirty="0" err="1" smtClean="0"/>
              <a:t>Zerlauth</a:t>
            </a:r>
            <a:r>
              <a:rPr lang="en-US" sz="1600" dirty="0" smtClean="0"/>
              <a:t>,</a:t>
            </a:r>
          </a:p>
          <a:p>
            <a:r>
              <a:rPr lang="en-US" sz="1600" dirty="0" smtClean="0"/>
              <a:t>A. </a:t>
            </a:r>
            <a:r>
              <a:rPr lang="en-US" sz="1600" dirty="0" err="1" smtClean="0"/>
              <a:t>Siemko</a:t>
            </a:r>
            <a:r>
              <a:rPr lang="en-US" sz="1600" dirty="0" smtClean="0"/>
              <a:t>, C. </a:t>
            </a:r>
            <a:r>
              <a:rPr lang="en-US" sz="1600" dirty="0" err="1" smtClean="0"/>
              <a:t>Zamantzas</a:t>
            </a:r>
            <a:r>
              <a:rPr lang="en-US" sz="1600" dirty="0" smtClean="0"/>
              <a:t>, R. Bruce, C. </a:t>
            </a:r>
            <a:r>
              <a:rPr lang="en-US" sz="1600" dirty="0" err="1" smtClean="0"/>
              <a:t>Fichera</a:t>
            </a:r>
            <a:r>
              <a:rPr lang="en-US" sz="1600" dirty="0" smtClean="0"/>
              <a:t>, F. </a:t>
            </a:r>
            <a:r>
              <a:rPr lang="en-US" sz="1600" dirty="0" err="1" smtClean="0"/>
              <a:t>Carra</a:t>
            </a:r>
            <a:r>
              <a:rPr lang="en-US" sz="1600" dirty="0" smtClean="0"/>
              <a:t>, A. Bertarelli, N.A. Tahir, et al.</a:t>
            </a: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420816" y="5415886"/>
            <a:ext cx="8265984" cy="685801"/>
          </a:xfrm>
          <a:prstGeom prst="rect">
            <a:avLst/>
          </a:prstGeom>
        </p:spPr>
        <p:txBody>
          <a:bodyPr vert="horz" lIns="45720" tIns="0" rIns="45720" bIns="0" anchor="t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lang="en-US" sz="4600" b="1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1600" b="0" i="1" dirty="0"/>
              <a:t>Another talk: Overall machine protection</a:t>
            </a:r>
            <a:br>
              <a:rPr lang="en-GB" sz="1600" b="0" i="1" dirty="0"/>
            </a:br>
            <a:r>
              <a:rPr lang="en-GB" sz="1600" b="0" i="1" dirty="0"/>
              <a:t>(</a:t>
            </a:r>
            <a:r>
              <a:rPr lang="en-GB" sz="1600" b="0" i="1" dirty="0" smtClean="0"/>
              <a:t>11th </a:t>
            </a:r>
            <a:r>
              <a:rPr lang="en-GB" sz="1600" b="0" i="1" dirty="0"/>
              <a:t>April, </a:t>
            </a:r>
            <a:r>
              <a:rPr lang="en-GB" sz="1600" b="0" i="1" dirty="0" smtClean="0"/>
              <a:t>in </a:t>
            </a:r>
            <a:r>
              <a:rPr lang="en-GB" sz="1600" b="0" i="1" dirty="0"/>
              <a:t>session FCC-hh INJ: Collider beam transfer and injector II)</a:t>
            </a:r>
          </a:p>
          <a:p>
            <a:pPr algn="ctr"/>
            <a:r>
              <a:rPr lang="en-GB" sz="1600" b="0" i="1" dirty="0"/>
              <a:t>Poster: FCC machine protection requirements and architecture</a:t>
            </a:r>
          </a:p>
        </p:txBody>
      </p:sp>
    </p:spTree>
    <p:extLst>
      <p:ext uri="{BB962C8B-B14F-4D97-AF65-F5344CB8AC3E}">
        <p14:creationId xmlns:p14="http://schemas.microsoft.com/office/powerpoint/2010/main" val="2196176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Thursday, April 12, 2018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</p:spPr>
        <p:txBody>
          <a:bodyPr/>
          <a:lstStyle/>
          <a:p>
            <a:r>
              <a:rPr lang="en-US" smtClean="0"/>
              <a:t>FCC WEEK 2018   Yuancun NIE</a:t>
            </a:r>
            <a:endParaRPr lang="en-US" dirty="0"/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217714" y="17700"/>
            <a:ext cx="8715974" cy="1143000"/>
          </a:xfrm>
        </p:spPr>
        <p:txBody>
          <a:bodyPr>
            <a:normAutofit/>
          </a:bodyPr>
          <a:lstStyle/>
          <a:p>
            <a:pPr marL="484632" indent="-457200" algn="ctr"/>
            <a:r>
              <a:rPr lang="en-GB" sz="2600" dirty="0">
                <a:solidFill>
                  <a:srgbClr val="0055A0"/>
                </a:solidFill>
              </a:rPr>
              <a:t>Ultrafast failures of FCC-hh</a:t>
            </a:r>
            <a:endParaRPr lang="en-US" sz="26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8" name="Table 7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158732252"/>
                  </p:ext>
                </p:extLst>
              </p:nvPr>
            </p:nvGraphicFramePr>
            <p:xfrm>
              <a:off x="2" y="770021"/>
              <a:ext cx="9143998" cy="5469958"/>
            </p:xfrm>
            <a:graphic>
              <a:graphicData uri="http://schemas.openxmlformats.org/drawingml/2006/table">
                <a:tbl>
                  <a:tblPr firstRow="1" firstCol="1" bandRow="1">
                    <a:tableStyleId>{073A0DAA-6AF3-43AB-8588-CEC1D06C72B9}</a:tableStyleId>
                  </a:tblPr>
                  <a:tblGrid>
                    <a:gridCol w="2752823">
                      <a:extLst>
                        <a:ext uri="{9D8B030D-6E8A-4147-A177-3AD203B41FA5}">
                          <a16:colId xmlns:a16="http://schemas.microsoft.com/office/drawing/2014/main" val="2837408236"/>
                        </a:ext>
                      </a:extLst>
                    </a:gridCol>
                    <a:gridCol w="2675823">
                      <a:extLst>
                        <a:ext uri="{9D8B030D-6E8A-4147-A177-3AD203B41FA5}">
                          <a16:colId xmlns:a16="http://schemas.microsoft.com/office/drawing/2014/main" val="2803405363"/>
                        </a:ext>
                      </a:extLst>
                    </a:gridCol>
                    <a:gridCol w="2418475">
                      <a:extLst>
                        <a:ext uri="{9D8B030D-6E8A-4147-A177-3AD203B41FA5}">
                          <a16:colId xmlns:a16="http://schemas.microsoft.com/office/drawing/2014/main" val="516835861"/>
                        </a:ext>
                      </a:extLst>
                    </a:gridCol>
                    <a:gridCol w="1296877">
                      <a:extLst>
                        <a:ext uri="{9D8B030D-6E8A-4147-A177-3AD203B41FA5}">
                          <a16:colId xmlns:a16="http://schemas.microsoft.com/office/drawing/2014/main" val="1584497213"/>
                        </a:ext>
                      </a:extLst>
                    </a:gridCol>
                  </a:tblGrid>
                  <a:tr h="154301">
                    <a:tc>
                      <a:txBody>
                        <a:bodyPr/>
                        <a:lstStyle/>
                        <a:p>
                          <a:pPr marL="0" algn="l" rtl="0" eaLnBrk="1" latinLnBrk="0" hangingPunct="1">
                            <a:spcAft>
                              <a:spcPts val="0"/>
                            </a:spcAft>
                          </a:pPr>
                          <a:r>
                            <a:rPr kumimoji="0" lang="en-GB" sz="1000" kern="1200" dirty="0">
                              <a:solidFill>
                                <a:srgbClr val="FF0000"/>
                              </a:solidFill>
                            </a:rPr>
                            <a:t>Studied failure mode</a:t>
                          </a:r>
                          <a:endParaRPr kumimoji="0" lang="en-GB" sz="1000" kern="1200" dirty="0">
                            <a:solidFill>
                              <a:srgbClr val="FF0000"/>
                            </a:solidFill>
                            <a:latin typeface="Times New Roman" panose="02020603050405020304" pitchFamily="18" charset="0"/>
                            <a:ea typeface="+mn-ea"/>
                            <a:cs typeface="Times New Roman" panose="02020603050405020304" pitchFamily="18" charset="0"/>
                          </a:endParaRPr>
                        </a:p>
                      </a:txBody>
                      <a:tcPr marL="27258" marR="27258" marT="0" marB="0" anchor="ctr"/>
                    </a:tc>
                    <a:tc>
                      <a:txBody>
                        <a:bodyPr/>
                        <a:lstStyle/>
                        <a:p>
                          <a:pPr marL="0" algn="l" rtl="0" eaLnBrk="1" latinLnBrk="0" hangingPunct="1">
                            <a:spcAft>
                              <a:spcPts val="0"/>
                            </a:spcAft>
                          </a:pPr>
                          <a:r>
                            <a:rPr kumimoji="0" lang="en-GB" sz="1000" kern="1200" dirty="0">
                              <a:solidFill>
                                <a:srgbClr val="FF0000"/>
                              </a:solidFill>
                            </a:rPr>
                            <a:t>Consequences</a:t>
                          </a:r>
                          <a:endParaRPr kumimoji="0" lang="en-GB" sz="1000" kern="1200" dirty="0">
                            <a:solidFill>
                              <a:srgbClr val="FF0000"/>
                            </a:solidFill>
                            <a:latin typeface="Times New Roman" panose="02020603050405020304" pitchFamily="18" charset="0"/>
                            <a:ea typeface="+mn-ea"/>
                            <a:cs typeface="Times New Roman" panose="02020603050405020304" pitchFamily="18" charset="0"/>
                          </a:endParaRPr>
                        </a:p>
                      </a:txBody>
                      <a:tcPr marL="27258" marR="27258" marT="0" marB="0" anchor="ctr"/>
                    </a:tc>
                    <a:tc>
                      <a:txBody>
                        <a:bodyPr/>
                        <a:lstStyle/>
                        <a:p>
                          <a:pPr marL="0" algn="l" rtl="0" eaLnBrk="1" latinLnBrk="0" hangingPunct="1">
                            <a:spcAft>
                              <a:spcPts val="0"/>
                            </a:spcAft>
                          </a:pPr>
                          <a:r>
                            <a:rPr kumimoji="0" lang="en-GB" sz="1000" kern="1200" dirty="0">
                              <a:solidFill>
                                <a:srgbClr val="FF0000"/>
                              </a:solidFill>
                            </a:rPr>
                            <a:t>Mitigation strategies</a:t>
                          </a:r>
                          <a:endParaRPr kumimoji="0" lang="en-GB" sz="1000" kern="1200" dirty="0">
                            <a:solidFill>
                              <a:srgbClr val="FF0000"/>
                            </a:solidFill>
                            <a:latin typeface="Times New Roman" panose="02020603050405020304" pitchFamily="18" charset="0"/>
                            <a:ea typeface="+mn-ea"/>
                            <a:cs typeface="Times New Roman" panose="02020603050405020304" pitchFamily="18" charset="0"/>
                          </a:endParaRPr>
                        </a:p>
                      </a:txBody>
                      <a:tcPr marL="27258" marR="27258" marT="0" marB="0" anchor="ctr"/>
                    </a:tc>
                    <a:tc>
                      <a:txBody>
                        <a:bodyPr/>
                        <a:lstStyle/>
                        <a:p>
                          <a:pPr marL="0" algn="l" rtl="0" eaLnBrk="1" latinLnBrk="0" hangingPunct="1">
                            <a:spcAft>
                              <a:spcPts val="0"/>
                            </a:spcAft>
                          </a:pPr>
                          <a:r>
                            <a:rPr kumimoji="0" lang="en-GB" sz="1000" kern="1200" dirty="0">
                              <a:solidFill>
                                <a:srgbClr val="FF0000"/>
                              </a:solidFill>
                            </a:rPr>
                            <a:t>Remarks</a:t>
                          </a:r>
                          <a:endParaRPr kumimoji="0" lang="en-GB" sz="1000" kern="1200" dirty="0">
                            <a:solidFill>
                              <a:srgbClr val="FF0000"/>
                            </a:solidFill>
                            <a:latin typeface="Times New Roman" panose="02020603050405020304" pitchFamily="18" charset="0"/>
                            <a:ea typeface="+mn-ea"/>
                            <a:cs typeface="Times New Roman" panose="02020603050405020304" pitchFamily="18" charset="0"/>
                          </a:endParaRPr>
                        </a:p>
                      </a:txBody>
                      <a:tcPr marL="27258" marR="27258" marT="0" marB="0" anchor="ctr"/>
                    </a:tc>
                    <a:extLst>
                      <a:ext uri="{0D108BD9-81ED-4DB2-BD59-A6C34878D82A}">
                        <a16:rowId xmlns:a16="http://schemas.microsoft.com/office/drawing/2014/main" val="1043074207"/>
                      </a:ext>
                    </a:extLst>
                  </a:tr>
                  <a:tr h="308601">
                    <a:tc>
                      <a:txBody>
                        <a:bodyPr/>
                        <a:lstStyle/>
                        <a:p>
                          <a:pPr marL="0" algn="l" rtl="0" eaLnBrk="1" latinLnBrk="0" hangingPunct="1">
                            <a:spcAft>
                              <a:spcPts val="0"/>
                            </a:spcAft>
                          </a:pPr>
                          <a:r>
                            <a:rPr kumimoji="0" lang="en-GB" sz="1000" kern="1200" dirty="0"/>
                            <a:t>Wrong deflecting angle of injected beam due to injection kicker failure</a:t>
                          </a:r>
                          <a:endParaRPr kumimoji="0" lang="en-GB" sz="1000" kern="1200" dirty="0">
                            <a:solidFill>
                              <a:schemeClr val="dk1"/>
                            </a:solidFill>
                            <a:latin typeface="Times New Roman" panose="02020603050405020304" pitchFamily="18" charset="0"/>
                            <a:ea typeface="+mn-ea"/>
                            <a:cs typeface="Times New Roman" panose="02020603050405020304" pitchFamily="18" charset="0"/>
                          </a:endParaRPr>
                        </a:p>
                      </a:txBody>
                      <a:tcPr marL="27258" marR="27258" marT="0" marB="0" anchor="ctr"/>
                    </a:tc>
                    <a:tc>
                      <a:txBody>
                        <a:bodyPr/>
                        <a:lstStyle/>
                        <a:p>
                          <a:pPr marL="0" algn="l" rtl="0" eaLnBrk="1" latinLnBrk="0" hangingPunct="1">
                            <a:spcAft>
                              <a:spcPts val="0"/>
                            </a:spcAft>
                          </a:pPr>
                          <a:r>
                            <a:rPr kumimoji="0" lang="en-GB" sz="1000" kern="1200" dirty="0"/>
                            <a:t>Large number of bunches lost at the same place in the accelerator</a:t>
                          </a:r>
                          <a:endParaRPr kumimoji="0" lang="en-GB" sz="1000" kern="1200" dirty="0">
                            <a:solidFill>
                              <a:schemeClr val="dk1"/>
                            </a:solidFill>
                            <a:latin typeface="Times New Roman" panose="02020603050405020304" pitchFamily="18" charset="0"/>
                            <a:ea typeface="+mn-ea"/>
                            <a:cs typeface="Times New Roman" panose="02020603050405020304" pitchFamily="18" charset="0"/>
                          </a:endParaRPr>
                        </a:p>
                      </a:txBody>
                      <a:tcPr marL="27258" marR="27258" marT="0" marB="0" anchor="ctr"/>
                    </a:tc>
                    <a:tc>
                      <a:txBody>
                        <a:bodyPr/>
                        <a:lstStyle/>
                        <a:p>
                          <a:pPr marL="0" lvl="0" indent="-342900" algn="l" rtl="0" eaLnBrk="1" latinLnBrk="0" hangingPunct="1">
                            <a:spcAft>
                              <a:spcPts val="0"/>
                            </a:spcAft>
                            <a:buFont typeface="+mj-lt"/>
                            <a:buAutoNum type="arabicParenR"/>
                          </a:pPr>
                          <a:r>
                            <a:rPr kumimoji="0" lang="en-GB" sz="1000" kern="1200" dirty="0"/>
                            <a:t>Transfer line collimators</a:t>
                          </a:r>
                        </a:p>
                        <a:p>
                          <a:pPr marL="0" lvl="0" indent="-342900" algn="l" rtl="0" eaLnBrk="1" latinLnBrk="0" hangingPunct="1">
                            <a:spcAft>
                              <a:spcPts val="0"/>
                            </a:spcAft>
                            <a:buFont typeface="+mj-lt"/>
                            <a:buAutoNum type="arabicParenR"/>
                          </a:pPr>
                          <a:r>
                            <a:rPr kumimoji="0" lang="en-GB" sz="1000" kern="1200" dirty="0"/>
                            <a:t>injection absorber</a:t>
                          </a:r>
                          <a:endParaRPr kumimoji="0" lang="en-GB" sz="1000" kern="1200" dirty="0">
                            <a:solidFill>
                              <a:schemeClr val="dk1"/>
                            </a:solidFill>
                            <a:latin typeface="Times New Roman" panose="02020603050405020304" pitchFamily="18" charset="0"/>
                            <a:ea typeface="+mn-ea"/>
                            <a:cs typeface="Times New Roman" panose="02020603050405020304" pitchFamily="18" charset="0"/>
                          </a:endParaRPr>
                        </a:p>
                      </a:txBody>
                      <a:tcPr marL="27258" marR="27258" marT="0" marB="0" anchor="ctr"/>
                    </a:tc>
                    <a:tc rowSpan="3">
                      <a:txBody>
                        <a:bodyPr/>
                        <a:lstStyle/>
                        <a:p>
                          <a:pPr marL="0" algn="l" rtl="0" eaLnBrk="1" latinLnBrk="0" hangingPunct="1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kumimoji="0" lang="en-GB" sz="1000" kern="1200" dirty="0"/>
                            <a:t>See “Injection and extraction” part for more details and other failure modes during injection and extraction</a:t>
                          </a:r>
                          <a:endParaRPr kumimoji="0" lang="en-GB" sz="1000" kern="1200" dirty="0">
                            <a:solidFill>
                              <a:schemeClr val="dk1"/>
                            </a:solidFill>
                            <a:latin typeface="Times New Roman" panose="02020603050405020304" pitchFamily="18" charset="0"/>
                            <a:ea typeface="+mn-ea"/>
                            <a:cs typeface="Times New Roman" panose="02020603050405020304" pitchFamily="18" charset="0"/>
                          </a:endParaRPr>
                        </a:p>
                      </a:txBody>
                      <a:tcPr marL="27258" marR="27258" marT="0" marB="0" anchor="ctr"/>
                    </a:tc>
                    <a:extLst>
                      <a:ext uri="{0D108BD9-81ED-4DB2-BD59-A6C34878D82A}">
                        <a16:rowId xmlns:a16="http://schemas.microsoft.com/office/drawing/2014/main" val="2536775523"/>
                      </a:ext>
                    </a:extLst>
                  </a:tr>
                  <a:tr h="462902">
                    <a:tc>
                      <a:txBody>
                        <a:bodyPr/>
                        <a:lstStyle/>
                        <a:p>
                          <a:pPr marL="0" algn="l" rtl="0" eaLnBrk="1" latinLnBrk="0" hangingPunct="1">
                            <a:spcAft>
                              <a:spcPts val="0"/>
                            </a:spcAft>
                          </a:pPr>
                          <a:r>
                            <a:rPr kumimoji="0" lang="en-GB" sz="1000" kern="1200" dirty="0"/>
                            <a:t>Wrong deflecting angle of beam due to energy-tracking failure or extraction kicker (or septum) failure during extraction</a:t>
                          </a:r>
                          <a:endParaRPr kumimoji="0" lang="en-GB" sz="1000" kern="1200" dirty="0">
                            <a:solidFill>
                              <a:schemeClr val="dk1"/>
                            </a:solidFill>
                            <a:latin typeface="Times New Roman" panose="02020603050405020304" pitchFamily="18" charset="0"/>
                            <a:ea typeface="+mn-ea"/>
                            <a:cs typeface="Times New Roman" panose="02020603050405020304" pitchFamily="18" charset="0"/>
                          </a:endParaRPr>
                        </a:p>
                      </a:txBody>
                      <a:tcPr marL="27258" marR="27258" marT="0" marB="0" anchor="ctr"/>
                    </a:tc>
                    <a:tc>
                      <a:txBody>
                        <a:bodyPr/>
                        <a:lstStyle/>
                        <a:p>
                          <a:pPr marL="0" algn="l" rtl="0" eaLnBrk="1" latinLnBrk="0" hangingPunct="1">
                            <a:spcAft>
                              <a:spcPts val="0"/>
                            </a:spcAft>
                          </a:pPr>
                          <a:r>
                            <a:rPr kumimoji="0" lang="en-GB" sz="1000" kern="1200"/>
                            <a:t>Large number of bunches lost at the same place in the accelerator or dump line</a:t>
                          </a:r>
                          <a:endParaRPr kumimoji="0" lang="en-GB" sz="1000" kern="1200">
                            <a:solidFill>
                              <a:schemeClr val="dk1"/>
                            </a:solidFill>
                            <a:latin typeface="Times New Roman" panose="02020603050405020304" pitchFamily="18" charset="0"/>
                            <a:ea typeface="+mn-ea"/>
                            <a:cs typeface="Times New Roman" panose="02020603050405020304" pitchFamily="18" charset="0"/>
                          </a:endParaRPr>
                        </a:p>
                      </a:txBody>
                      <a:tcPr marL="27258" marR="27258" marT="0" marB="0" anchor="ctr"/>
                    </a:tc>
                    <a:tc>
                      <a:txBody>
                        <a:bodyPr/>
                        <a:lstStyle/>
                        <a:p>
                          <a:pPr marL="0" lvl="0" indent="-342900" algn="l" rtl="0" eaLnBrk="1" latinLnBrk="0" hangingPunct="1">
                            <a:spcAft>
                              <a:spcPts val="0"/>
                            </a:spcAft>
                            <a:buFont typeface="+mj-lt"/>
                            <a:buAutoNum type="arabicParenR"/>
                          </a:pPr>
                          <a:r>
                            <a:rPr kumimoji="0" lang="en-GB" sz="1000" kern="1200" dirty="0"/>
                            <a:t>Two-sided protection absorbers for septum and other magnets</a:t>
                          </a:r>
                          <a:endParaRPr kumimoji="0" lang="en-GB" sz="1000" kern="1200" dirty="0">
                            <a:solidFill>
                              <a:schemeClr val="dk1"/>
                            </a:solidFill>
                            <a:latin typeface="Times New Roman" panose="02020603050405020304" pitchFamily="18" charset="0"/>
                            <a:ea typeface="+mn-ea"/>
                            <a:cs typeface="Times New Roman" panose="02020603050405020304" pitchFamily="18" charset="0"/>
                          </a:endParaRPr>
                        </a:p>
                      </a:txBody>
                      <a:tcPr marL="27258" marR="27258" marT="0" marB="0" anchor="ctr"/>
                    </a:tc>
                    <a:tc v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66976233"/>
                      </a:ext>
                    </a:extLst>
                  </a:tr>
                  <a:tr h="462902">
                    <a:tc>
                      <a:txBody>
                        <a:bodyPr/>
                        <a:lstStyle/>
                        <a:p>
                          <a:pPr marL="0" algn="l" rtl="0" eaLnBrk="1" latinLnBrk="0" hangingPunct="1">
                            <a:spcAft>
                              <a:spcPts val="0"/>
                            </a:spcAft>
                          </a:pPr>
                          <a:r>
                            <a:rPr kumimoji="0" lang="en-GB" sz="1000" kern="1200" dirty="0"/>
                            <a:t>Dilution kicker failure</a:t>
                          </a:r>
                          <a:endParaRPr kumimoji="0" lang="en-GB" sz="1000" kern="1200" dirty="0">
                            <a:solidFill>
                              <a:schemeClr val="dk1"/>
                            </a:solidFill>
                            <a:latin typeface="Times New Roman" panose="02020603050405020304" pitchFamily="18" charset="0"/>
                            <a:ea typeface="+mn-ea"/>
                            <a:cs typeface="Times New Roman" panose="02020603050405020304" pitchFamily="18" charset="0"/>
                          </a:endParaRPr>
                        </a:p>
                      </a:txBody>
                      <a:tcPr marL="27258" marR="27258" marT="0" marB="0" anchor="ctr"/>
                    </a:tc>
                    <a:tc>
                      <a:txBody>
                        <a:bodyPr/>
                        <a:lstStyle/>
                        <a:p>
                          <a:pPr marL="0" algn="l" rtl="0" eaLnBrk="1" latinLnBrk="0" hangingPunct="1">
                            <a:spcAft>
                              <a:spcPts val="0"/>
                            </a:spcAft>
                          </a:pPr>
                          <a:r>
                            <a:rPr kumimoji="0" lang="en-GB" sz="1000" kern="1200"/>
                            <a:t>Dump block irradiated by higher-intensity beam without nominal dilution</a:t>
                          </a:r>
                          <a:endParaRPr kumimoji="0" lang="en-GB" sz="1000" kern="1200">
                            <a:solidFill>
                              <a:schemeClr val="dk1"/>
                            </a:solidFill>
                            <a:latin typeface="Times New Roman" panose="02020603050405020304" pitchFamily="18" charset="0"/>
                            <a:ea typeface="+mn-ea"/>
                            <a:cs typeface="Times New Roman" panose="02020603050405020304" pitchFamily="18" charset="0"/>
                          </a:endParaRPr>
                        </a:p>
                      </a:txBody>
                      <a:tcPr marL="27258" marR="27258" marT="0" marB="0" anchor="ctr"/>
                    </a:tc>
                    <a:tc>
                      <a:txBody>
                        <a:bodyPr/>
                        <a:lstStyle/>
                        <a:p>
                          <a:pPr marL="0" lvl="0" indent="-342900" algn="l" rtl="0" eaLnBrk="1" latinLnBrk="0" hangingPunct="1">
                            <a:spcAft>
                              <a:spcPts val="0"/>
                            </a:spcAft>
                            <a:buFont typeface="+mj-lt"/>
                            <a:buAutoNum type="arabicParenR"/>
                          </a:pPr>
                          <a:r>
                            <a:rPr kumimoji="0" lang="en-GB" sz="1000" kern="1200" dirty="0"/>
                            <a:t>Dump block designed to survive from 90% dilution mode</a:t>
                          </a:r>
                        </a:p>
                        <a:p>
                          <a:pPr marL="0" lvl="0" indent="-342900" algn="l" rtl="0" eaLnBrk="1" latinLnBrk="0" hangingPunct="1">
                            <a:spcAft>
                              <a:spcPts val="0"/>
                            </a:spcAft>
                            <a:buFont typeface="+mj-lt"/>
                            <a:buAutoNum type="arabicParenR"/>
                          </a:pPr>
                          <a:r>
                            <a:rPr kumimoji="0" lang="en-GB" sz="1000" kern="1200" dirty="0"/>
                            <a:t>Or, using water dump</a:t>
                          </a:r>
                          <a:endParaRPr kumimoji="0" lang="en-GB" sz="1000" kern="1200" dirty="0">
                            <a:solidFill>
                              <a:schemeClr val="dk1"/>
                            </a:solidFill>
                            <a:latin typeface="Times New Roman" panose="02020603050405020304" pitchFamily="18" charset="0"/>
                            <a:ea typeface="+mn-ea"/>
                            <a:cs typeface="Times New Roman" panose="02020603050405020304" pitchFamily="18" charset="0"/>
                          </a:endParaRPr>
                        </a:p>
                      </a:txBody>
                      <a:tcPr marL="27258" marR="27258" marT="0" marB="0" anchor="ctr"/>
                    </a:tc>
                    <a:tc v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251753561"/>
                      </a:ext>
                    </a:extLst>
                  </a:tr>
                  <a:tr h="1419566">
                    <a:tc>
                      <a:txBody>
                        <a:bodyPr/>
                        <a:lstStyle/>
                        <a:p>
                          <a:pPr marL="0" algn="l" rtl="0" eaLnBrk="1" latinLnBrk="0" hangingPunct="1">
                            <a:spcAft>
                              <a:spcPts val="0"/>
                            </a:spcAft>
                          </a:pPr>
                          <a:r>
                            <a:rPr kumimoji="0" lang="en-GB" sz="1000" kern="1200" dirty="0"/>
                            <a:t>For crab cavities (CCs), voltage/phase changes exponentially with a time constant of </a:t>
                          </a:r>
                          <a14:m>
                            <m:oMath xmlns:m="http://schemas.openxmlformats.org/officeDocument/2006/math">
                              <m:r>
                                <a:rPr kumimoji="0" lang="en-GB" sz="1000" kern="1200">
                                  <a:latin typeface="Cambria Math" panose="02040503050406030204" pitchFamily="18" charset="0"/>
                                </a:rPr>
                                <m:t>𝜏</m:t>
                              </m:r>
                              <m:r>
                                <a:rPr kumimoji="0" lang="en-GB" sz="1000" kern="1200">
                                  <a:latin typeface="Cambria Math" panose="02040503050406030204" pitchFamily="18" charset="0"/>
                                </a:rPr>
                                <m:t>=2</m:t>
                              </m:r>
                              <m:sSub>
                                <m:sSubPr>
                                  <m:ctrlPr>
                                    <a:rPr kumimoji="0" lang="en-GB" sz="1000" i="1" kern="120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kumimoji="0" lang="en-GB" sz="1000" kern="1200">
                                      <a:latin typeface="Cambria Math" panose="02040503050406030204" pitchFamily="18" charset="0"/>
                                    </a:rPr>
                                    <m:t>𝑄</m:t>
                                  </m:r>
                                </m:e>
                                <m:sub>
                                  <m:r>
                                    <a:rPr kumimoji="0" lang="en-GB" sz="1000" kern="1200">
                                      <a:latin typeface="Cambria Math" panose="02040503050406030204" pitchFamily="18" charset="0"/>
                                    </a:rPr>
                                    <m:t>𝑒𝑥𝑡</m:t>
                                  </m:r>
                                </m:sub>
                              </m:sSub>
                              <m:r>
                                <a:rPr kumimoji="0" lang="en-GB" sz="1000" kern="1200">
                                  <a:latin typeface="Cambria Math" panose="02040503050406030204" pitchFamily="18" charset="0"/>
                                </a:rPr>
                                <m:t>/</m:t>
                              </m:r>
                              <m:r>
                                <a:rPr kumimoji="0" lang="en-GB" sz="1000" kern="1200">
                                  <a:latin typeface="Cambria Math" panose="02040503050406030204" pitchFamily="18" charset="0"/>
                                </a:rPr>
                                <m:t>𝜔</m:t>
                              </m:r>
                            </m:oMath>
                          </a14:m>
                          <a:r>
                            <a:rPr kumimoji="0" lang="en-GB" sz="1000" kern="1200" dirty="0"/>
                            <a:t> due to equipment failure, or faster due to quenches or </a:t>
                          </a:r>
                          <a:r>
                            <a:rPr kumimoji="0" lang="en-GB" sz="1000" kern="1200" dirty="0" err="1"/>
                            <a:t>multipacting</a:t>
                          </a:r>
                          <a:r>
                            <a:rPr kumimoji="0" lang="en-GB" sz="1000" kern="1200" dirty="0"/>
                            <a:t>. In the worst case, phase could jump 90º in one turn</a:t>
                          </a:r>
                          <a:endParaRPr kumimoji="0" lang="en-GB" sz="1000" kern="1200" dirty="0">
                            <a:solidFill>
                              <a:schemeClr val="dk1"/>
                            </a:solidFill>
                            <a:latin typeface="Times New Roman" panose="02020603050405020304" pitchFamily="18" charset="0"/>
                            <a:ea typeface="+mn-ea"/>
                            <a:cs typeface="Times New Roman" panose="02020603050405020304" pitchFamily="18" charset="0"/>
                          </a:endParaRPr>
                        </a:p>
                      </a:txBody>
                      <a:tcPr marL="27258" marR="27258" marT="0" marB="0" anchor="ctr"/>
                    </a:tc>
                    <a:tc>
                      <a:txBody>
                        <a:bodyPr/>
                        <a:lstStyle/>
                        <a:p>
                          <a:pPr marL="0" algn="l" rtl="0" eaLnBrk="1" latinLnBrk="0" hangingPunct="1">
                            <a:spcAft>
                              <a:spcPts val="0"/>
                            </a:spcAft>
                          </a:pPr>
                          <a:r>
                            <a:rPr kumimoji="0" lang="en-GB" sz="1000" kern="1200" dirty="0"/>
                            <a:t>Beam </a:t>
                          </a:r>
                          <a:r>
                            <a:rPr kumimoji="0" lang="en-GB" sz="1000" kern="1200" dirty="0" err="1"/>
                            <a:t>center</a:t>
                          </a:r>
                          <a:r>
                            <a:rPr kumimoji="0" lang="en-GB" sz="1000" kern="1200" dirty="0"/>
                            <a:t> could be deflected of the order of </a:t>
                          </a:r>
                          <a:r>
                            <a:rPr kumimoji="0" lang="el-GR" sz="1000" kern="1200" dirty="0"/>
                            <a:t>σ</a:t>
                          </a:r>
                          <a:r>
                            <a:rPr kumimoji="0" lang="en-GB" sz="1000" kern="1200" dirty="0"/>
                            <a:t> in one turn, leading to significant beam losses in 3 turns</a:t>
                          </a:r>
                          <a:endParaRPr kumimoji="0" lang="en-GB" sz="1000" kern="1200" dirty="0">
                            <a:solidFill>
                              <a:schemeClr val="dk1"/>
                            </a:solidFill>
                            <a:latin typeface="Times New Roman" panose="02020603050405020304" pitchFamily="18" charset="0"/>
                            <a:ea typeface="+mn-ea"/>
                            <a:cs typeface="Times New Roman" panose="02020603050405020304" pitchFamily="18" charset="0"/>
                          </a:endParaRPr>
                        </a:p>
                      </a:txBody>
                      <a:tcPr marL="27258" marR="27258" marT="0" marB="0" anchor="ctr"/>
                    </a:tc>
                    <a:tc>
                      <a:txBody>
                        <a:bodyPr/>
                        <a:lstStyle/>
                        <a:p>
                          <a:pPr marL="0" lvl="0" indent="-342900" algn="l" rtl="0" eaLnBrk="1" latinLnBrk="0" hangingPunct="1">
                            <a:spcAft>
                              <a:spcPts val="0"/>
                            </a:spcAft>
                            <a:buFont typeface="+mj-lt"/>
                            <a:buAutoNum type="arabicParenR"/>
                          </a:pPr>
                          <a:r>
                            <a:rPr kumimoji="0" lang="en-GB" sz="1000" kern="1200" dirty="0"/>
                            <a:t>Increase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kumimoji="0" lang="en-GB" sz="1000" i="1" kern="120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kumimoji="0" lang="en-GB" sz="1000" kern="1200">
                                      <a:latin typeface="Cambria Math" panose="02040503050406030204" pitchFamily="18" charset="0"/>
                                    </a:rPr>
                                    <m:t>𝑄</m:t>
                                  </m:r>
                                </m:e>
                                <m:sub>
                                  <m:r>
                                    <a:rPr kumimoji="0" lang="en-GB" sz="1000" kern="1200">
                                      <a:latin typeface="Cambria Math" panose="02040503050406030204" pitchFamily="18" charset="0"/>
                                    </a:rPr>
                                    <m:t>𝑒𝑥𝑡</m:t>
                                  </m:r>
                                </m:sub>
                              </m:sSub>
                            </m:oMath>
                          </a14:m>
                          <a:r>
                            <a:rPr kumimoji="0" lang="en-GB" sz="1000" kern="1200" dirty="0"/>
                            <a:t> and </a:t>
                          </a:r>
                          <a14:m>
                            <m:oMath xmlns:m="http://schemas.openxmlformats.org/officeDocument/2006/math">
                              <m:r>
                                <a:rPr kumimoji="0" lang="en-GB" sz="1000" kern="1200">
                                  <a:latin typeface="Cambria Math" panose="02040503050406030204" pitchFamily="18" charset="0"/>
                                </a:rPr>
                                <m:t>𝜔</m:t>
                              </m:r>
                            </m:oMath>
                          </a14:m>
                          <a:r>
                            <a:rPr kumimoji="0" lang="en-GB" sz="1000" kern="1200" dirty="0"/>
                            <a:t>, and the number of CCs per beam per IP side </a:t>
                          </a:r>
                        </a:p>
                        <a:p>
                          <a:pPr marL="0" lvl="0" indent="-342900" algn="l" rtl="0" eaLnBrk="1" latinLnBrk="0" hangingPunct="1">
                            <a:spcAft>
                              <a:spcPts val="0"/>
                            </a:spcAft>
                            <a:buFont typeface="+mj-lt"/>
                            <a:buAutoNum type="arabicParenR"/>
                          </a:pPr>
                          <a:r>
                            <a:rPr kumimoji="0" lang="en-GB" sz="1000" kern="1200" dirty="0"/>
                            <a:t>Avoid simultaneous failures of multi-cavities</a:t>
                          </a:r>
                        </a:p>
                        <a:p>
                          <a:pPr marL="0" lvl="0" indent="-342900" algn="l" rtl="0" eaLnBrk="1" latinLnBrk="0" hangingPunct="1">
                            <a:spcAft>
                              <a:spcPts val="0"/>
                            </a:spcAft>
                            <a:buFont typeface="+mj-lt"/>
                            <a:buAutoNum type="arabicParenR"/>
                          </a:pPr>
                          <a:r>
                            <a:rPr kumimoji="0" lang="en-GB" sz="1000" kern="1200" dirty="0"/>
                            <a:t>Multi-cavity feedback for field-error compensation</a:t>
                          </a:r>
                        </a:p>
                        <a:p>
                          <a:pPr marL="0" lvl="0" indent="-342900" algn="l" rtl="0" eaLnBrk="1" latinLnBrk="0" hangingPunct="1">
                            <a:spcAft>
                              <a:spcPts val="0"/>
                            </a:spcAft>
                            <a:buFont typeface="+mj-lt"/>
                            <a:buAutoNum type="arabicParenR"/>
                          </a:pPr>
                          <a:r>
                            <a:rPr kumimoji="0" lang="en-GB" sz="1000" kern="1200" dirty="0"/>
                            <a:t>Hollow e-lens to deplete halos</a:t>
                          </a:r>
                        </a:p>
                        <a:p>
                          <a:pPr marL="0" lvl="0" indent="-342900" algn="l" rtl="0" eaLnBrk="1" latinLnBrk="0" hangingPunct="1">
                            <a:spcAft>
                              <a:spcPts val="0"/>
                            </a:spcAft>
                            <a:buFont typeface="+mj-lt"/>
                            <a:buAutoNum type="arabicParenR"/>
                          </a:pPr>
                          <a:r>
                            <a:rPr kumimoji="0" lang="en-GB" sz="1000" kern="1200" dirty="0"/>
                            <a:t>Make phase advance between CCs and collimators close to 90º</a:t>
                          </a:r>
                          <a:endParaRPr kumimoji="0" lang="en-GB" sz="1000" kern="1200" dirty="0">
                            <a:solidFill>
                              <a:schemeClr val="dk1"/>
                            </a:solidFill>
                            <a:latin typeface="Times New Roman" panose="02020603050405020304" pitchFamily="18" charset="0"/>
                            <a:ea typeface="+mn-ea"/>
                            <a:cs typeface="Times New Roman" panose="02020603050405020304" pitchFamily="18" charset="0"/>
                          </a:endParaRPr>
                        </a:p>
                      </a:txBody>
                      <a:tcPr marL="27258" marR="27258" marT="0" marB="0" anchor="ctr"/>
                    </a:tc>
                    <a:tc>
                      <a:txBody>
                        <a:bodyPr/>
                        <a:lstStyle/>
                        <a:p>
                          <a:pPr marL="0" algn="l" rtl="0" eaLnBrk="1" latinLnBrk="0" hangingPunct="1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kumimoji="0" lang="en-GB" sz="1000" kern="1200" dirty="0"/>
                            <a:t>For the fastest CCs failure, probably no time to extract the beam in a controlled way, passive protection and asynchronous dump would be needed</a:t>
                          </a:r>
                          <a:endParaRPr kumimoji="0" lang="en-GB" sz="1000" kern="1200" dirty="0">
                            <a:solidFill>
                              <a:schemeClr val="dk1"/>
                            </a:solidFill>
                            <a:latin typeface="Times New Roman" panose="02020603050405020304" pitchFamily="18" charset="0"/>
                            <a:ea typeface="+mn-ea"/>
                            <a:cs typeface="Times New Roman" panose="02020603050405020304" pitchFamily="18" charset="0"/>
                          </a:endParaRPr>
                        </a:p>
                      </a:txBody>
                      <a:tcPr marL="27258" marR="27258" marT="0" marB="0" anchor="ctr"/>
                    </a:tc>
                    <a:extLst>
                      <a:ext uri="{0D108BD9-81ED-4DB2-BD59-A6C34878D82A}">
                        <a16:rowId xmlns:a16="http://schemas.microsoft.com/office/drawing/2014/main" val="2661001126"/>
                      </a:ext>
                    </a:extLst>
                  </a:tr>
                  <a:tr h="1242120">
                    <a:tc>
                      <a:txBody>
                        <a:bodyPr/>
                        <a:lstStyle/>
                        <a:p>
                          <a:pPr marL="0" algn="l" rtl="0" eaLnBrk="1" latinLnBrk="0" hangingPunct="1">
                            <a:spcAft>
                              <a:spcPts val="0"/>
                            </a:spcAft>
                          </a:pPr>
                          <a:r>
                            <a:rPr kumimoji="0" lang="en-GB" sz="1000" kern="1200" dirty="0"/>
                            <a:t>Absence of beam-beam deflection due to the non-simultaneous extraction of the two beams </a:t>
                          </a:r>
                          <a:endParaRPr kumimoji="0" lang="en-GB" sz="1000" kern="1200" dirty="0">
                            <a:solidFill>
                              <a:schemeClr val="dk1"/>
                            </a:solidFill>
                            <a:latin typeface="Times New Roman" panose="02020603050405020304" pitchFamily="18" charset="0"/>
                            <a:ea typeface="+mn-ea"/>
                            <a:cs typeface="Times New Roman" panose="02020603050405020304" pitchFamily="18" charset="0"/>
                          </a:endParaRPr>
                        </a:p>
                      </a:txBody>
                      <a:tcPr marL="27258" marR="27258" marT="0" marB="0" anchor="ctr"/>
                    </a:tc>
                    <a:tc>
                      <a:txBody>
                        <a:bodyPr/>
                        <a:lstStyle/>
                        <a:p>
                          <a:pPr marL="0" algn="l" rtl="0" eaLnBrk="1" latinLnBrk="0" hangingPunct="1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kumimoji="0" lang="de-DE" sz="1000" kern="1200" dirty="0"/>
                            <a:t>Fast deflection of the remaining circulating beam, unacceptable losses on some primary collimators if the beam halo is populated</a:t>
                          </a:r>
                          <a:endParaRPr kumimoji="0" lang="en-GB" sz="1000" kern="1200" dirty="0">
                            <a:solidFill>
                              <a:schemeClr val="dk1"/>
                            </a:solidFill>
                            <a:latin typeface="Times New Roman" panose="02020603050405020304" pitchFamily="18" charset="0"/>
                            <a:ea typeface="+mn-ea"/>
                            <a:cs typeface="Times New Roman" panose="02020603050405020304" pitchFamily="18" charset="0"/>
                          </a:endParaRPr>
                        </a:p>
                      </a:txBody>
                      <a:tcPr marL="27258" marR="27258" marT="0" marB="0" anchor="ctr"/>
                    </a:tc>
                    <a:tc>
                      <a:txBody>
                        <a:bodyPr/>
                        <a:lstStyle/>
                        <a:p>
                          <a:pPr marL="0" lvl="0" indent="-342900" algn="l" rtl="0" eaLnBrk="1" latinLnBrk="0" hangingPunct="1">
                            <a:spcAft>
                              <a:spcPts val="0"/>
                            </a:spcAft>
                            <a:buFont typeface="+mj-lt"/>
                            <a:buAutoNum type="arabicParenR"/>
                          </a:pPr>
                          <a:r>
                            <a:rPr kumimoji="0" lang="en-GB" sz="1000" kern="1200"/>
                            <a:t>Deplete and control the beam halo population using e-lens</a:t>
                          </a:r>
                        </a:p>
                        <a:p>
                          <a:pPr marL="0" lvl="0" indent="-342900" algn="l" rtl="0" eaLnBrk="1" latinLnBrk="0" hangingPunct="1">
                            <a:spcAft>
                              <a:spcPts val="0"/>
                            </a:spcAft>
                            <a:buFont typeface="+mj-lt"/>
                            <a:buAutoNum type="arabicParenR"/>
                          </a:pPr>
                          <a:r>
                            <a:rPr kumimoji="0" lang="en-GB" sz="1000" kern="1200"/>
                            <a:t>Monitor the halo population and interlock on it</a:t>
                          </a:r>
                          <a:endParaRPr kumimoji="0" lang="en-GB" sz="1000" kern="1200">
                            <a:solidFill>
                              <a:schemeClr val="dk1"/>
                            </a:solidFill>
                            <a:latin typeface="Times New Roman" panose="02020603050405020304" pitchFamily="18" charset="0"/>
                            <a:ea typeface="+mn-ea"/>
                            <a:cs typeface="Times New Roman" panose="02020603050405020304" pitchFamily="18" charset="0"/>
                          </a:endParaRPr>
                        </a:p>
                      </a:txBody>
                      <a:tcPr marL="27258" marR="27258" marT="0" marB="0" anchor="ctr"/>
                    </a:tc>
                    <a:tc>
                      <a:txBody>
                        <a:bodyPr/>
                        <a:lstStyle/>
                        <a:p>
                          <a:pPr marL="0" algn="l" rtl="0" eaLnBrk="1" latinLnBrk="0" hangingPunct="1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kumimoji="0" lang="en-US" sz="1000" kern="1200" dirty="0"/>
                            <a:t>In the LHC, </a:t>
                          </a:r>
                          <a:r>
                            <a:rPr kumimoji="0" lang="en-US" sz="1000" kern="1200" dirty="0" smtClean="0"/>
                            <a:t>orbit perturbations </a:t>
                          </a:r>
                          <a:r>
                            <a:rPr kumimoji="0" lang="en-US" sz="1000" kern="1200" dirty="0"/>
                            <a:t>up to 0.6 σ </a:t>
                          </a:r>
                          <a:r>
                            <a:rPr kumimoji="0" lang="en-US" sz="1000" kern="1200" dirty="0" smtClean="0"/>
                            <a:t>have </a:t>
                          </a:r>
                          <a:r>
                            <a:rPr kumimoji="0" lang="en-US" sz="1000" kern="1200" dirty="0"/>
                            <a:t>been measured at 4 TeV, and 1.1 σ has been predicted </a:t>
                          </a:r>
                          <a:r>
                            <a:rPr kumimoji="0" lang="en-US" sz="1000" kern="1200" dirty="0" smtClean="0"/>
                            <a:t>for </a:t>
                          </a:r>
                          <a:r>
                            <a:rPr kumimoji="0" lang="en-US" sz="1000" kern="1200" dirty="0"/>
                            <a:t>HL-LHC.</a:t>
                          </a:r>
                          <a:endParaRPr kumimoji="0" lang="en-GB" sz="1000" kern="1200" dirty="0">
                            <a:solidFill>
                              <a:schemeClr val="dk1"/>
                            </a:solidFill>
                            <a:latin typeface="Times New Roman" panose="02020603050405020304" pitchFamily="18" charset="0"/>
                            <a:ea typeface="+mn-ea"/>
                            <a:cs typeface="Times New Roman" panose="02020603050405020304" pitchFamily="18" charset="0"/>
                          </a:endParaRPr>
                        </a:p>
                      </a:txBody>
                      <a:tcPr marL="27258" marR="27258" marT="0" marB="0" anchor="ctr"/>
                    </a:tc>
                    <a:extLst>
                      <a:ext uri="{0D108BD9-81ED-4DB2-BD59-A6C34878D82A}">
                        <a16:rowId xmlns:a16="http://schemas.microsoft.com/office/drawing/2014/main" val="2371969475"/>
                      </a:ext>
                    </a:extLst>
                  </a:tr>
                  <a:tr h="1419566">
                    <a:tc>
                      <a:txBody>
                        <a:bodyPr/>
                        <a:lstStyle/>
                        <a:p>
                          <a:pPr marL="0" algn="l" rtl="0" eaLnBrk="1" latinLnBrk="0" hangingPunct="1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kumimoji="0" lang="de-DE" sz="1000" kern="1200" dirty="0"/>
                            <a:t>Effect of quench heater firing on the circulating beam</a:t>
                          </a:r>
                          <a:endParaRPr kumimoji="0" lang="en-GB" sz="1000" kern="1200" dirty="0">
                            <a:solidFill>
                              <a:schemeClr val="dk1"/>
                            </a:solidFill>
                            <a:latin typeface="Times New Roman" panose="02020603050405020304" pitchFamily="18" charset="0"/>
                            <a:ea typeface="+mn-ea"/>
                            <a:cs typeface="Times New Roman" panose="02020603050405020304" pitchFamily="18" charset="0"/>
                          </a:endParaRPr>
                        </a:p>
                      </a:txBody>
                      <a:tcPr marL="27258" marR="27258" marT="0" marB="0" anchor="ctr"/>
                    </a:tc>
                    <a:tc>
                      <a:txBody>
                        <a:bodyPr/>
                        <a:lstStyle/>
                        <a:p>
                          <a:pPr marL="0" algn="l" rtl="0" eaLnBrk="1" latinLnBrk="0" hangingPunct="1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kumimoji="0" lang="de-DE" sz="1000" kern="1200" dirty="0"/>
                            <a:t>Current discharge induces a magnetic field deflecting the beam quickly</a:t>
                          </a:r>
                          <a:endParaRPr kumimoji="0" lang="en-GB" sz="1000" kern="1200" dirty="0">
                            <a:solidFill>
                              <a:schemeClr val="dk1"/>
                            </a:solidFill>
                            <a:latin typeface="Times New Roman" panose="02020603050405020304" pitchFamily="18" charset="0"/>
                            <a:ea typeface="+mn-ea"/>
                            <a:cs typeface="Times New Roman" panose="02020603050405020304" pitchFamily="18" charset="0"/>
                          </a:endParaRPr>
                        </a:p>
                      </a:txBody>
                      <a:tcPr marL="27258" marR="27258" marT="0" marB="0" anchor="ctr"/>
                    </a:tc>
                    <a:tc>
                      <a:txBody>
                        <a:bodyPr/>
                        <a:lstStyle/>
                        <a:p>
                          <a:pPr marL="0" lvl="0" indent="-342900" algn="l" rtl="0" eaLnBrk="1" latinLnBrk="0" hangingPunct="1">
                            <a:spcAft>
                              <a:spcPts val="0"/>
                            </a:spcAft>
                            <a:buFont typeface="+mj-lt"/>
                            <a:buAutoNum type="arabicParenR"/>
                          </a:pPr>
                          <a:r>
                            <a:rPr kumimoji="0" lang="en-GB" sz="1000" kern="1200" dirty="0"/>
                            <a:t>Dump the beams before the current discharge if the quench heater is triggered</a:t>
                          </a:r>
                          <a:endParaRPr kumimoji="0" lang="en-GB" sz="1000" kern="1200" dirty="0">
                            <a:solidFill>
                              <a:schemeClr val="dk1"/>
                            </a:solidFill>
                            <a:latin typeface="Times New Roman" panose="02020603050405020304" pitchFamily="18" charset="0"/>
                            <a:ea typeface="+mn-ea"/>
                            <a:cs typeface="Times New Roman" panose="02020603050405020304" pitchFamily="18" charset="0"/>
                          </a:endParaRPr>
                        </a:p>
                      </a:txBody>
                      <a:tcPr marL="27258" marR="27258" marT="0" marB="0" anchor="ctr"/>
                    </a:tc>
                    <a:tc>
                      <a:txBody>
                        <a:bodyPr/>
                        <a:lstStyle/>
                        <a:p>
                          <a:pPr marL="0" algn="l" rtl="0" eaLnBrk="1" latinLnBrk="0" hangingPunct="1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kumimoji="0" lang="en-US" sz="1000" kern="1200" dirty="0"/>
                            <a:t>Orbit distortion of 400 µm was measured in LHC after quench of a dipole. The beam would be deﬂected in the aperture within one turn for HL-LHC triplet quench heater.</a:t>
                          </a:r>
                          <a:endParaRPr kumimoji="0" lang="en-GB" sz="1000" kern="1200" dirty="0">
                            <a:solidFill>
                              <a:schemeClr val="dk1"/>
                            </a:solidFill>
                            <a:latin typeface="Times New Roman" panose="02020603050405020304" pitchFamily="18" charset="0"/>
                            <a:ea typeface="+mn-ea"/>
                            <a:cs typeface="Times New Roman" panose="02020603050405020304" pitchFamily="18" charset="0"/>
                          </a:endParaRPr>
                        </a:p>
                      </a:txBody>
                      <a:tcPr marL="27258" marR="27258" marT="0" marB="0" anchor="ctr"/>
                    </a:tc>
                    <a:extLst>
                      <a:ext uri="{0D108BD9-81ED-4DB2-BD59-A6C34878D82A}">
                        <a16:rowId xmlns:a16="http://schemas.microsoft.com/office/drawing/2014/main" val="1274071664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8" name="Table 7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158732252"/>
                  </p:ext>
                </p:extLst>
              </p:nvPr>
            </p:nvGraphicFramePr>
            <p:xfrm>
              <a:off x="2" y="770021"/>
              <a:ext cx="9143998" cy="5469958"/>
            </p:xfrm>
            <a:graphic>
              <a:graphicData uri="http://schemas.openxmlformats.org/drawingml/2006/table">
                <a:tbl>
                  <a:tblPr firstRow="1" firstCol="1" bandRow="1">
                    <a:tableStyleId>{073A0DAA-6AF3-43AB-8588-CEC1D06C72B9}</a:tableStyleId>
                  </a:tblPr>
                  <a:tblGrid>
                    <a:gridCol w="2752823">
                      <a:extLst>
                        <a:ext uri="{9D8B030D-6E8A-4147-A177-3AD203B41FA5}">
                          <a16:colId xmlns:a16="http://schemas.microsoft.com/office/drawing/2014/main" val="2837408236"/>
                        </a:ext>
                      </a:extLst>
                    </a:gridCol>
                    <a:gridCol w="2675823">
                      <a:extLst>
                        <a:ext uri="{9D8B030D-6E8A-4147-A177-3AD203B41FA5}">
                          <a16:colId xmlns:a16="http://schemas.microsoft.com/office/drawing/2014/main" val="2803405363"/>
                        </a:ext>
                      </a:extLst>
                    </a:gridCol>
                    <a:gridCol w="2418475">
                      <a:extLst>
                        <a:ext uri="{9D8B030D-6E8A-4147-A177-3AD203B41FA5}">
                          <a16:colId xmlns:a16="http://schemas.microsoft.com/office/drawing/2014/main" val="516835861"/>
                        </a:ext>
                      </a:extLst>
                    </a:gridCol>
                    <a:gridCol w="1296877">
                      <a:extLst>
                        <a:ext uri="{9D8B030D-6E8A-4147-A177-3AD203B41FA5}">
                          <a16:colId xmlns:a16="http://schemas.microsoft.com/office/drawing/2014/main" val="1584497213"/>
                        </a:ext>
                      </a:extLst>
                    </a:gridCol>
                  </a:tblGrid>
                  <a:tr h="154301">
                    <a:tc>
                      <a:txBody>
                        <a:bodyPr/>
                        <a:lstStyle/>
                        <a:p>
                          <a:pPr marL="0" algn="l" rtl="0" eaLnBrk="1" latinLnBrk="0" hangingPunct="1">
                            <a:spcAft>
                              <a:spcPts val="0"/>
                            </a:spcAft>
                          </a:pPr>
                          <a:r>
                            <a:rPr kumimoji="0" lang="en-GB" sz="1000" kern="1200" dirty="0">
                              <a:solidFill>
                                <a:srgbClr val="FF0000"/>
                              </a:solidFill>
                            </a:rPr>
                            <a:t>Studied failure mode</a:t>
                          </a:r>
                          <a:endParaRPr kumimoji="0" lang="en-GB" sz="1000" kern="1200" dirty="0">
                            <a:solidFill>
                              <a:srgbClr val="FF0000"/>
                            </a:solidFill>
                            <a:latin typeface="Times New Roman" panose="02020603050405020304" pitchFamily="18" charset="0"/>
                            <a:ea typeface="+mn-ea"/>
                            <a:cs typeface="Times New Roman" panose="02020603050405020304" pitchFamily="18" charset="0"/>
                          </a:endParaRPr>
                        </a:p>
                      </a:txBody>
                      <a:tcPr marL="27258" marR="27258" marT="0" marB="0" anchor="ctr"/>
                    </a:tc>
                    <a:tc>
                      <a:txBody>
                        <a:bodyPr/>
                        <a:lstStyle/>
                        <a:p>
                          <a:pPr marL="0" algn="l" rtl="0" eaLnBrk="1" latinLnBrk="0" hangingPunct="1">
                            <a:spcAft>
                              <a:spcPts val="0"/>
                            </a:spcAft>
                          </a:pPr>
                          <a:r>
                            <a:rPr kumimoji="0" lang="en-GB" sz="1000" kern="1200" dirty="0">
                              <a:solidFill>
                                <a:srgbClr val="FF0000"/>
                              </a:solidFill>
                            </a:rPr>
                            <a:t>Consequences</a:t>
                          </a:r>
                          <a:endParaRPr kumimoji="0" lang="en-GB" sz="1000" kern="1200" dirty="0">
                            <a:solidFill>
                              <a:srgbClr val="FF0000"/>
                            </a:solidFill>
                            <a:latin typeface="Times New Roman" panose="02020603050405020304" pitchFamily="18" charset="0"/>
                            <a:ea typeface="+mn-ea"/>
                            <a:cs typeface="Times New Roman" panose="02020603050405020304" pitchFamily="18" charset="0"/>
                          </a:endParaRPr>
                        </a:p>
                      </a:txBody>
                      <a:tcPr marL="27258" marR="27258" marT="0" marB="0" anchor="ctr"/>
                    </a:tc>
                    <a:tc>
                      <a:txBody>
                        <a:bodyPr/>
                        <a:lstStyle/>
                        <a:p>
                          <a:pPr marL="0" algn="l" rtl="0" eaLnBrk="1" latinLnBrk="0" hangingPunct="1">
                            <a:spcAft>
                              <a:spcPts val="0"/>
                            </a:spcAft>
                          </a:pPr>
                          <a:r>
                            <a:rPr kumimoji="0" lang="en-GB" sz="1000" kern="1200" dirty="0">
                              <a:solidFill>
                                <a:srgbClr val="FF0000"/>
                              </a:solidFill>
                            </a:rPr>
                            <a:t>Mitigation strategies</a:t>
                          </a:r>
                          <a:endParaRPr kumimoji="0" lang="en-GB" sz="1000" kern="1200" dirty="0">
                            <a:solidFill>
                              <a:srgbClr val="FF0000"/>
                            </a:solidFill>
                            <a:latin typeface="Times New Roman" panose="02020603050405020304" pitchFamily="18" charset="0"/>
                            <a:ea typeface="+mn-ea"/>
                            <a:cs typeface="Times New Roman" panose="02020603050405020304" pitchFamily="18" charset="0"/>
                          </a:endParaRPr>
                        </a:p>
                      </a:txBody>
                      <a:tcPr marL="27258" marR="27258" marT="0" marB="0" anchor="ctr"/>
                    </a:tc>
                    <a:tc>
                      <a:txBody>
                        <a:bodyPr/>
                        <a:lstStyle/>
                        <a:p>
                          <a:pPr marL="0" algn="l" rtl="0" eaLnBrk="1" latinLnBrk="0" hangingPunct="1">
                            <a:spcAft>
                              <a:spcPts val="0"/>
                            </a:spcAft>
                          </a:pPr>
                          <a:r>
                            <a:rPr kumimoji="0" lang="en-GB" sz="1000" kern="1200" dirty="0">
                              <a:solidFill>
                                <a:srgbClr val="FF0000"/>
                              </a:solidFill>
                            </a:rPr>
                            <a:t>Remarks</a:t>
                          </a:r>
                          <a:endParaRPr kumimoji="0" lang="en-GB" sz="1000" kern="1200" dirty="0">
                            <a:solidFill>
                              <a:srgbClr val="FF0000"/>
                            </a:solidFill>
                            <a:latin typeface="Times New Roman" panose="02020603050405020304" pitchFamily="18" charset="0"/>
                            <a:ea typeface="+mn-ea"/>
                            <a:cs typeface="Times New Roman" panose="02020603050405020304" pitchFamily="18" charset="0"/>
                          </a:endParaRPr>
                        </a:p>
                      </a:txBody>
                      <a:tcPr marL="27258" marR="27258" marT="0" marB="0" anchor="ctr"/>
                    </a:tc>
                    <a:extLst>
                      <a:ext uri="{0D108BD9-81ED-4DB2-BD59-A6C34878D82A}">
                        <a16:rowId xmlns:a16="http://schemas.microsoft.com/office/drawing/2014/main" val="1043074207"/>
                      </a:ext>
                    </a:extLst>
                  </a:tr>
                  <a:tr h="308601">
                    <a:tc>
                      <a:txBody>
                        <a:bodyPr/>
                        <a:lstStyle/>
                        <a:p>
                          <a:pPr marL="0" algn="l" rtl="0" eaLnBrk="1" latinLnBrk="0" hangingPunct="1">
                            <a:spcAft>
                              <a:spcPts val="0"/>
                            </a:spcAft>
                          </a:pPr>
                          <a:r>
                            <a:rPr kumimoji="0" lang="en-GB" sz="1000" kern="1200" dirty="0"/>
                            <a:t>Wrong deflecting angle of injected beam due to injection kicker failure</a:t>
                          </a:r>
                          <a:endParaRPr kumimoji="0" lang="en-GB" sz="1000" kern="1200" dirty="0">
                            <a:solidFill>
                              <a:schemeClr val="dk1"/>
                            </a:solidFill>
                            <a:latin typeface="Times New Roman" panose="02020603050405020304" pitchFamily="18" charset="0"/>
                            <a:ea typeface="+mn-ea"/>
                            <a:cs typeface="Times New Roman" panose="02020603050405020304" pitchFamily="18" charset="0"/>
                          </a:endParaRPr>
                        </a:p>
                      </a:txBody>
                      <a:tcPr marL="27258" marR="27258" marT="0" marB="0" anchor="ctr"/>
                    </a:tc>
                    <a:tc>
                      <a:txBody>
                        <a:bodyPr/>
                        <a:lstStyle/>
                        <a:p>
                          <a:pPr marL="0" algn="l" rtl="0" eaLnBrk="1" latinLnBrk="0" hangingPunct="1">
                            <a:spcAft>
                              <a:spcPts val="0"/>
                            </a:spcAft>
                          </a:pPr>
                          <a:r>
                            <a:rPr kumimoji="0" lang="en-GB" sz="1000" kern="1200" dirty="0"/>
                            <a:t>Large number of bunches lost at the same place in the accelerator</a:t>
                          </a:r>
                          <a:endParaRPr kumimoji="0" lang="en-GB" sz="1000" kern="1200" dirty="0">
                            <a:solidFill>
                              <a:schemeClr val="dk1"/>
                            </a:solidFill>
                            <a:latin typeface="Times New Roman" panose="02020603050405020304" pitchFamily="18" charset="0"/>
                            <a:ea typeface="+mn-ea"/>
                            <a:cs typeface="Times New Roman" panose="02020603050405020304" pitchFamily="18" charset="0"/>
                          </a:endParaRPr>
                        </a:p>
                      </a:txBody>
                      <a:tcPr marL="27258" marR="27258" marT="0" marB="0" anchor="ctr"/>
                    </a:tc>
                    <a:tc>
                      <a:txBody>
                        <a:bodyPr/>
                        <a:lstStyle/>
                        <a:p>
                          <a:pPr marL="0" lvl="0" indent="-342900" algn="l" rtl="0" eaLnBrk="1" latinLnBrk="0" hangingPunct="1">
                            <a:spcAft>
                              <a:spcPts val="0"/>
                            </a:spcAft>
                            <a:buFont typeface="+mj-lt"/>
                            <a:buAutoNum type="arabicParenR"/>
                          </a:pPr>
                          <a:r>
                            <a:rPr kumimoji="0" lang="en-GB" sz="1000" kern="1200" dirty="0"/>
                            <a:t>Transfer line collimators</a:t>
                          </a:r>
                        </a:p>
                        <a:p>
                          <a:pPr marL="0" lvl="0" indent="-342900" algn="l" rtl="0" eaLnBrk="1" latinLnBrk="0" hangingPunct="1">
                            <a:spcAft>
                              <a:spcPts val="0"/>
                            </a:spcAft>
                            <a:buFont typeface="+mj-lt"/>
                            <a:buAutoNum type="arabicParenR"/>
                          </a:pPr>
                          <a:r>
                            <a:rPr kumimoji="0" lang="en-GB" sz="1000" kern="1200" dirty="0"/>
                            <a:t>injection absorber</a:t>
                          </a:r>
                          <a:endParaRPr kumimoji="0" lang="en-GB" sz="1000" kern="1200" dirty="0">
                            <a:solidFill>
                              <a:schemeClr val="dk1"/>
                            </a:solidFill>
                            <a:latin typeface="Times New Roman" panose="02020603050405020304" pitchFamily="18" charset="0"/>
                            <a:ea typeface="+mn-ea"/>
                            <a:cs typeface="Times New Roman" panose="02020603050405020304" pitchFamily="18" charset="0"/>
                          </a:endParaRPr>
                        </a:p>
                      </a:txBody>
                      <a:tcPr marL="27258" marR="27258" marT="0" marB="0" anchor="ctr"/>
                    </a:tc>
                    <a:tc rowSpan="3">
                      <a:txBody>
                        <a:bodyPr/>
                        <a:lstStyle/>
                        <a:p>
                          <a:pPr marL="0" algn="l" rtl="0" eaLnBrk="1" latinLnBrk="0" hangingPunct="1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kumimoji="0" lang="en-GB" sz="1000" kern="1200" dirty="0"/>
                            <a:t>See “Injection and extraction” part for more details and other failure modes during injection and extraction</a:t>
                          </a:r>
                          <a:endParaRPr kumimoji="0" lang="en-GB" sz="1000" kern="1200" dirty="0">
                            <a:solidFill>
                              <a:schemeClr val="dk1"/>
                            </a:solidFill>
                            <a:latin typeface="Times New Roman" panose="02020603050405020304" pitchFamily="18" charset="0"/>
                            <a:ea typeface="+mn-ea"/>
                            <a:cs typeface="Times New Roman" panose="02020603050405020304" pitchFamily="18" charset="0"/>
                          </a:endParaRPr>
                        </a:p>
                      </a:txBody>
                      <a:tcPr marL="27258" marR="27258" marT="0" marB="0" anchor="ctr"/>
                    </a:tc>
                    <a:extLst>
                      <a:ext uri="{0D108BD9-81ED-4DB2-BD59-A6C34878D82A}">
                        <a16:rowId xmlns:a16="http://schemas.microsoft.com/office/drawing/2014/main" val="2536775523"/>
                      </a:ext>
                    </a:extLst>
                  </a:tr>
                  <a:tr h="462902">
                    <a:tc>
                      <a:txBody>
                        <a:bodyPr/>
                        <a:lstStyle/>
                        <a:p>
                          <a:pPr marL="0" algn="l" rtl="0" eaLnBrk="1" latinLnBrk="0" hangingPunct="1">
                            <a:spcAft>
                              <a:spcPts val="0"/>
                            </a:spcAft>
                          </a:pPr>
                          <a:r>
                            <a:rPr kumimoji="0" lang="en-GB" sz="1000" kern="1200" dirty="0"/>
                            <a:t>Wrong deflecting angle of beam due to energy-tracking failure or extraction kicker (or septum) failure during extraction</a:t>
                          </a:r>
                          <a:endParaRPr kumimoji="0" lang="en-GB" sz="1000" kern="1200" dirty="0">
                            <a:solidFill>
                              <a:schemeClr val="dk1"/>
                            </a:solidFill>
                            <a:latin typeface="Times New Roman" panose="02020603050405020304" pitchFamily="18" charset="0"/>
                            <a:ea typeface="+mn-ea"/>
                            <a:cs typeface="Times New Roman" panose="02020603050405020304" pitchFamily="18" charset="0"/>
                          </a:endParaRPr>
                        </a:p>
                      </a:txBody>
                      <a:tcPr marL="27258" marR="27258" marT="0" marB="0" anchor="ctr"/>
                    </a:tc>
                    <a:tc>
                      <a:txBody>
                        <a:bodyPr/>
                        <a:lstStyle/>
                        <a:p>
                          <a:pPr marL="0" algn="l" rtl="0" eaLnBrk="1" latinLnBrk="0" hangingPunct="1">
                            <a:spcAft>
                              <a:spcPts val="0"/>
                            </a:spcAft>
                          </a:pPr>
                          <a:r>
                            <a:rPr kumimoji="0" lang="en-GB" sz="1000" kern="1200"/>
                            <a:t>Large number of bunches lost at the same place in the accelerator or dump line</a:t>
                          </a:r>
                          <a:endParaRPr kumimoji="0" lang="en-GB" sz="1000" kern="1200">
                            <a:solidFill>
                              <a:schemeClr val="dk1"/>
                            </a:solidFill>
                            <a:latin typeface="Times New Roman" panose="02020603050405020304" pitchFamily="18" charset="0"/>
                            <a:ea typeface="+mn-ea"/>
                            <a:cs typeface="Times New Roman" panose="02020603050405020304" pitchFamily="18" charset="0"/>
                          </a:endParaRPr>
                        </a:p>
                      </a:txBody>
                      <a:tcPr marL="27258" marR="27258" marT="0" marB="0" anchor="ctr"/>
                    </a:tc>
                    <a:tc>
                      <a:txBody>
                        <a:bodyPr/>
                        <a:lstStyle/>
                        <a:p>
                          <a:pPr marL="0" lvl="0" indent="-342900" algn="l" rtl="0" eaLnBrk="1" latinLnBrk="0" hangingPunct="1">
                            <a:spcAft>
                              <a:spcPts val="0"/>
                            </a:spcAft>
                            <a:buFont typeface="+mj-lt"/>
                            <a:buAutoNum type="arabicParenR"/>
                          </a:pPr>
                          <a:r>
                            <a:rPr kumimoji="0" lang="en-GB" sz="1000" kern="1200" dirty="0"/>
                            <a:t>Two-sided protection absorbers for septum and other magnets</a:t>
                          </a:r>
                          <a:endParaRPr kumimoji="0" lang="en-GB" sz="1000" kern="1200" dirty="0">
                            <a:solidFill>
                              <a:schemeClr val="dk1"/>
                            </a:solidFill>
                            <a:latin typeface="Times New Roman" panose="02020603050405020304" pitchFamily="18" charset="0"/>
                            <a:ea typeface="+mn-ea"/>
                            <a:cs typeface="Times New Roman" panose="02020603050405020304" pitchFamily="18" charset="0"/>
                          </a:endParaRPr>
                        </a:p>
                      </a:txBody>
                      <a:tcPr marL="27258" marR="27258" marT="0" marB="0" anchor="ctr"/>
                    </a:tc>
                    <a:tc v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66976233"/>
                      </a:ext>
                    </a:extLst>
                  </a:tr>
                  <a:tr h="462902">
                    <a:tc>
                      <a:txBody>
                        <a:bodyPr/>
                        <a:lstStyle/>
                        <a:p>
                          <a:pPr marL="0" algn="l" rtl="0" eaLnBrk="1" latinLnBrk="0" hangingPunct="1">
                            <a:spcAft>
                              <a:spcPts val="0"/>
                            </a:spcAft>
                          </a:pPr>
                          <a:r>
                            <a:rPr kumimoji="0" lang="en-GB" sz="1000" kern="1200" dirty="0"/>
                            <a:t>Dilution kicker failure</a:t>
                          </a:r>
                          <a:endParaRPr kumimoji="0" lang="en-GB" sz="1000" kern="1200" dirty="0">
                            <a:solidFill>
                              <a:schemeClr val="dk1"/>
                            </a:solidFill>
                            <a:latin typeface="Times New Roman" panose="02020603050405020304" pitchFamily="18" charset="0"/>
                            <a:ea typeface="+mn-ea"/>
                            <a:cs typeface="Times New Roman" panose="02020603050405020304" pitchFamily="18" charset="0"/>
                          </a:endParaRPr>
                        </a:p>
                      </a:txBody>
                      <a:tcPr marL="27258" marR="27258" marT="0" marB="0" anchor="ctr"/>
                    </a:tc>
                    <a:tc>
                      <a:txBody>
                        <a:bodyPr/>
                        <a:lstStyle/>
                        <a:p>
                          <a:pPr marL="0" algn="l" rtl="0" eaLnBrk="1" latinLnBrk="0" hangingPunct="1">
                            <a:spcAft>
                              <a:spcPts val="0"/>
                            </a:spcAft>
                          </a:pPr>
                          <a:r>
                            <a:rPr kumimoji="0" lang="en-GB" sz="1000" kern="1200"/>
                            <a:t>Dump block irradiated by higher-intensity beam without nominal dilution</a:t>
                          </a:r>
                          <a:endParaRPr kumimoji="0" lang="en-GB" sz="1000" kern="1200">
                            <a:solidFill>
                              <a:schemeClr val="dk1"/>
                            </a:solidFill>
                            <a:latin typeface="Times New Roman" panose="02020603050405020304" pitchFamily="18" charset="0"/>
                            <a:ea typeface="+mn-ea"/>
                            <a:cs typeface="Times New Roman" panose="02020603050405020304" pitchFamily="18" charset="0"/>
                          </a:endParaRPr>
                        </a:p>
                      </a:txBody>
                      <a:tcPr marL="27258" marR="27258" marT="0" marB="0" anchor="ctr"/>
                    </a:tc>
                    <a:tc>
                      <a:txBody>
                        <a:bodyPr/>
                        <a:lstStyle/>
                        <a:p>
                          <a:pPr marL="0" lvl="0" indent="-342900" algn="l" rtl="0" eaLnBrk="1" latinLnBrk="0" hangingPunct="1">
                            <a:spcAft>
                              <a:spcPts val="0"/>
                            </a:spcAft>
                            <a:buFont typeface="+mj-lt"/>
                            <a:buAutoNum type="arabicParenR"/>
                          </a:pPr>
                          <a:r>
                            <a:rPr kumimoji="0" lang="en-GB" sz="1000" kern="1200" dirty="0"/>
                            <a:t>Dump block designed to survive from 90% dilution mode</a:t>
                          </a:r>
                        </a:p>
                        <a:p>
                          <a:pPr marL="0" lvl="0" indent="-342900" algn="l" rtl="0" eaLnBrk="1" latinLnBrk="0" hangingPunct="1">
                            <a:spcAft>
                              <a:spcPts val="0"/>
                            </a:spcAft>
                            <a:buFont typeface="+mj-lt"/>
                            <a:buAutoNum type="arabicParenR"/>
                          </a:pPr>
                          <a:r>
                            <a:rPr kumimoji="0" lang="en-GB" sz="1000" kern="1200" dirty="0"/>
                            <a:t>Or, using water dump</a:t>
                          </a:r>
                          <a:endParaRPr kumimoji="0" lang="en-GB" sz="1000" kern="1200" dirty="0">
                            <a:solidFill>
                              <a:schemeClr val="dk1"/>
                            </a:solidFill>
                            <a:latin typeface="Times New Roman" panose="02020603050405020304" pitchFamily="18" charset="0"/>
                            <a:ea typeface="+mn-ea"/>
                            <a:cs typeface="Times New Roman" panose="02020603050405020304" pitchFamily="18" charset="0"/>
                          </a:endParaRPr>
                        </a:p>
                      </a:txBody>
                      <a:tcPr marL="27258" marR="27258" marT="0" marB="0" anchor="ctr"/>
                    </a:tc>
                    <a:tc v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251753561"/>
                      </a:ext>
                    </a:extLst>
                  </a:tr>
                  <a:tr h="1419566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27258" marR="27258" marT="0" marB="0" anchor="ctr">
                        <a:blipFill>
                          <a:blip r:embed="rId3"/>
                          <a:stretch>
                            <a:fillRect l="-442" t="-100858" r="-232965" b="-19098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algn="l" rtl="0" eaLnBrk="1" latinLnBrk="0" hangingPunct="1">
                            <a:spcAft>
                              <a:spcPts val="0"/>
                            </a:spcAft>
                          </a:pPr>
                          <a:r>
                            <a:rPr kumimoji="0" lang="en-GB" sz="1000" kern="1200" dirty="0"/>
                            <a:t>Beam </a:t>
                          </a:r>
                          <a:r>
                            <a:rPr kumimoji="0" lang="en-GB" sz="1000" kern="1200" dirty="0" err="1"/>
                            <a:t>center</a:t>
                          </a:r>
                          <a:r>
                            <a:rPr kumimoji="0" lang="en-GB" sz="1000" kern="1200" dirty="0"/>
                            <a:t> could be deflected of the order of </a:t>
                          </a:r>
                          <a:r>
                            <a:rPr kumimoji="0" lang="el-GR" sz="1000" kern="1200" dirty="0"/>
                            <a:t>σ</a:t>
                          </a:r>
                          <a:r>
                            <a:rPr kumimoji="0" lang="en-GB" sz="1000" kern="1200" dirty="0"/>
                            <a:t> in one turn, leading to significant beam losses in 3 turns</a:t>
                          </a:r>
                          <a:endParaRPr kumimoji="0" lang="en-GB" sz="1000" kern="1200" dirty="0">
                            <a:solidFill>
                              <a:schemeClr val="dk1"/>
                            </a:solidFill>
                            <a:latin typeface="Times New Roman" panose="02020603050405020304" pitchFamily="18" charset="0"/>
                            <a:ea typeface="+mn-ea"/>
                            <a:cs typeface="Times New Roman" panose="02020603050405020304" pitchFamily="18" charset="0"/>
                          </a:endParaRPr>
                        </a:p>
                      </a:txBody>
                      <a:tcPr marL="27258" marR="27258" marT="0" marB="0"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27258" marR="27258" marT="0" marB="0" anchor="ctr">
                        <a:blipFill>
                          <a:blip r:embed="rId3"/>
                          <a:stretch>
                            <a:fillRect l="-225505" t="-100858" r="-55051" b="-19098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algn="l" rtl="0" eaLnBrk="1" latinLnBrk="0" hangingPunct="1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kumimoji="0" lang="en-GB" sz="1000" kern="1200" dirty="0"/>
                            <a:t>For the fastest CCs failure, probably no time to extract the beam in a controlled way, passive protection and asynchronous dump would be needed</a:t>
                          </a:r>
                          <a:endParaRPr kumimoji="0" lang="en-GB" sz="1000" kern="1200" dirty="0">
                            <a:solidFill>
                              <a:schemeClr val="dk1"/>
                            </a:solidFill>
                            <a:latin typeface="Times New Roman" panose="02020603050405020304" pitchFamily="18" charset="0"/>
                            <a:ea typeface="+mn-ea"/>
                            <a:cs typeface="Times New Roman" panose="02020603050405020304" pitchFamily="18" charset="0"/>
                          </a:endParaRPr>
                        </a:p>
                      </a:txBody>
                      <a:tcPr marL="27258" marR="27258" marT="0" marB="0" anchor="ctr"/>
                    </a:tc>
                    <a:extLst>
                      <a:ext uri="{0D108BD9-81ED-4DB2-BD59-A6C34878D82A}">
                        <a16:rowId xmlns:a16="http://schemas.microsoft.com/office/drawing/2014/main" val="2661001126"/>
                      </a:ext>
                    </a:extLst>
                  </a:tr>
                  <a:tr h="1242120">
                    <a:tc>
                      <a:txBody>
                        <a:bodyPr/>
                        <a:lstStyle/>
                        <a:p>
                          <a:pPr marL="0" algn="l" rtl="0" eaLnBrk="1" latinLnBrk="0" hangingPunct="1">
                            <a:spcAft>
                              <a:spcPts val="0"/>
                            </a:spcAft>
                          </a:pPr>
                          <a:r>
                            <a:rPr kumimoji="0" lang="en-GB" sz="1000" kern="1200" dirty="0"/>
                            <a:t>Absence of beam-beam deflection due to the non-simultaneous extraction of the two beams </a:t>
                          </a:r>
                          <a:endParaRPr kumimoji="0" lang="en-GB" sz="1000" kern="1200" dirty="0">
                            <a:solidFill>
                              <a:schemeClr val="dk1"/>
                            </a:solidFill>
                            <a:latin typeface="Times New Roman" panose="02020603050405020304" pitchFamily="18" charset="0"/>
                            <a:ea typeface="+mn-ea"/>
                            <a:cs typeface="Times New Roman" panose="02020603050405020304" pitchFamily="18" charset="0"/>
                          </a:endParaRPr>
                        </a:p>
                      </a:txBody>
                      <a:tcPr marL="27258" marR="27258" marT="0" marB="0" anchor="ctr"/>
                    </a:tc>
                    <a:tc>
                      <a:txBody>
                        <a:bodyPr/>
                        <a:lstStyle/>
                        <a:p>
                          <a:pPr marL="0" algn="l" rtl="0" eaLnBrk="1" latinLnBrk="0" hangingPunct="1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kumimoji="0" lang="de-DE" sz="1000" kern="1200" dirty="0"/>
                            <a:t>Fast deflection of the remaining circulating beam, unacceptable losses on some primary collimators if the beam halo is populated</a:t>
                          </a:r>
                          <a:endParaRPr kumimoji="0" lang="en-GB" sz="1000" kern="1200" dirty="0">
                            <a:solidFill>
                              <a:schemeClr val="dk1"/>
                            </a:solidFill>
                            <a:latin typeface="Times New Roman" panose="02020603050405020304" pitchFamily="18" charset="0"/>
                            <a:ea typeface="+mn-ea"/>
                            <a:cs typeface="Times New Roman" panose="02020603050405020304" pitchFamily="18" charset="0"/>
                          </a:endParaRPr>
                        </a:p>
                      </a:txBody>
                      <a:tcPr marL="27258" marR="27258" marT="0" marB="0" anchor="ctr"/>
                    </a:tc>
                    <a:tc>
                      <a:txBody>
                        <a:bodyPr/>
                        <a:lstStyle/>
                        <a:p>
                          <a:pPr marL="0" lvl="0" indent="-342900" algn="l" rtl="0" eaLnBrk="1" latinLnBrk="0" hangingPunct="1">
                            <a:spcAft>
                              <a:spcPts val="0"/>
                            </a:spcAft>
                            <a:buFont typeface="+mj-lt"/>
                            <a:buAutoNum type="arabicParenR"/>
                          </a:pPr>
                          <a:r>
                            <a:rPr kumimoji="0" lang="en-GB" sz="1000" kern="1200"/>
                            <a:t>Deplete and control the beam halo population using e-lens</a:t>
                          </a:r>
                        </a:p>
                        <a:p>
                          <a:pPr marL="0" lvl="0" indent="-342900" algn="l" rtl="0" eaLnBrk="1" latinLnBrk="0" hangingPunct="1">
                            <a:spcAft>
                              <a:spcPts val="0"/>
                            </a:spcAft>
                            <a:buFont typeface="+mj-lt"/>
                            <a:buAutoNum type="arabicParenR"/>
                          </a:pPr>
                          <a:r>
                            <a:rPr kumimoji="0" lang="en-GB" sz="1000" kern="1200"/>
                            <a:t>Monitor the halo population and interlock on it</a:t>
                          </a:r>
                          <a:endParaRPr kumimoji="0" lang="en-GB" sz="1000" kern="1200">
                            <a:solidFill>
                              <a:schemeClr val="dk1"/>
                            </a:solidFill>
                            <a:latin typeface="Times New Roman" panose="02020603050405020304" pitchFamily="18" charset="0"/>
                            <a:ea typeface="+mn-ea"/>
                            <a:cs typeface="Times New Roman" panose="02020603050405020304" pitchFamily="18" charset="0"/>
                          </a:endParaRPr>
                        </a:p>
                      </a:txBody>
                      <a:tcPr marL="27258" marR="27258" marT="0" marB="0" anchor="ctr"/>
                    </a:tc>
                    <a:tc>
                      <a:txBody>
                        <a:bodyPr/>
                        <a:lstStyle/>
                        <a:p>
                          <a:pPr marL="0" algn="l" rtl="0" eaLnBrk="1" latinLnBrk="0" hangingPunct="1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kumimoji="0" lang="en-US" sz="1000" kern="1200" dirty="0"/>
                            <a:t>In the LHC, </a:t>
                          </a:r>
                          <a:r>
                            <a:rPr kumimoji="0" lang="en-US" sz="1000" kern="1200" dirty="0" smtClean="0"/>
                            <a:t>orbit perturbations </a:t>
                          </a:r>
                          <a:r>
                            <a:rPr kumimoji="0" lang="en-US" sz="1000" kern="1200" dirty="0"/>
                            <a:t>up to 0.6 σ </a:t>
                          </a:r>
                          <a:r>
                            <a:rPr kumimoji="0" lang="en-US" sz="1000" kern="1200" dirty="0" smtClean="0"/>
                            <a:t>have </a:t>
                          </a:r>
                          <a:r>
                            <a:rPr kumimoji="0" lang="en-US" sz="1000" kern="1200" dirty="0"/>
                            <a:t>been measured at 4 TeV, and 1.1 σ has been predicted </a:t>
                          </a:r>
                          <a:r>
                            <a:rPr kumimoji="0" lang="en-US" sz="1000" kern="1200" dirty="0" smtClean="0"/>
                            <a:t>for </a:t>
                          </a:r>
                          <a:r>
                            <a:rPr kumimoji="0" lang="en-US" sz="1000" kern="1200" dirty="0"/>
                            <a:t>HL-LHC.</a:t>
                          </a:r>
                          <a:endParaRPr kumimoji="0" lang="en-GB" sz="1000" kern="1200" dirty="0">
                            <a:solidFill>
                              <a:schemeClr val="dk1"/>
                            </a:solidFill>
                            <a:latin typeface="Times New Roman" panose="02020603050405020304" pitchFamily="18" charset="0"/>
                            <a:ea typeface="+mn-ea"/>
                            <a:cs typeface="Times New Roman" panose="02020603050405020304" pitchFamily="18" charset="0"/>
                          </a:endParaRPr>
                        </a:p>
                      </a:txBody>
                      <a:tcPr marL="27258" marR="27258" marT="0" marB="0" anchor="ctr"/>
                    </a:tc>
                    <a:extLst>
                      <a:ext uri="{0D108BD9-81ED-4DB2-BD59-A6C34878D82A}">
                        <a16:rowId xmlns:a16="http://schemas.microsoft.com/office/drawing/2014/main" val="2371969475"/>
                      </a:ext>
                    </a:extLst>
                  </a:tr>
                  <a:tr h="1419566">
                    <a:tc>
                      <a:txBody>
                        <a:bodyPr/>
                        <a:lstStyle/>
                        <a:p>
                          <a:pPr marL="0" algn="l" rtl="0" eaLnBrk="1" latinLnBrk="0" hangingPunct="1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kumimoji="0" lang="de-DE" sz="1000" kern="1200" dirty="0"/>
                            <a:t>Effect of quench heater firing on the circulating beam</a:t>
                          </a:r>
                          <a:endParaRPr kumimoji="0" lang="en-GB" sz="1000" kern="1200" dirty="0">
                            <a:solidFill>
                              <a:schemeClr val="dk1"/>
                            </a:solidFill>
                            <a:latin typeface="Times New Roman" panose="02020603050405020304" pitchFamily="18" charset="0"/>
                            <a:ea typeface="+mn-ea"/>
                            <a:cs typeface="Times New Roman" panose="02020603050405020304" pitchFamily="18" charset="0"/>
                          </a:endParaRPr>
                        </a:p>
                      </a:txBody>
                      <a:tcPr marL="27258" marR="27258" marT="0" marB="0" anchor="ctr"/>
                    </a:tc>
                    <a:tc>
                      <a:txBody>
                        <a:bodyPr/>
                        <a:lstStyle/>
                        <a:p>
                          <a:pPr marL="0" algn="l" rtl="0" eaLnBrk="1" latinLnBrk="0" hangingPunct="1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kumimoji="0" lang="de-DE" sz="1000" kern="1200" dirty="0"/>
                            <a:t>Current discharge induces a magnetic field deflecting the beam quickly</a:t>
                          </a:r>
                          <a:endParaRPr kumimoji="0" lang="en-GB" sz="1000" kern="1200" dirty="0">
                            <a:solidFill>
                              <a:schemeClr val="dk1"/>
                            </a:solidFill>
                            <a:latin typeface="Times New Roman" panose="02020603050405020304" pitchFamily="18" charset="0"/>
                            <a:ea typeface="+mn-ea"/>
                            <a:cs typeface="Times New Roman" panose="02020603050405020304" pitchFamily="18" charset="0"/>
                          </a:endParaRPr>
                        </a:p>
                      </a:txBody>
                      <a:tcPr marL="27258" marR="27258" marT="0" marB="0" anchor="ctr"/>
                    </a:tc>
                    <a:tc>
                      <a:txBody>
                        <a:bodyPr/>
                        <a:lstStyle/>
                        <a:p>
                          <a:pPr marL="0" lvl="0" indent="-342900" algn="l" rtl="0" eaLnBrk="1" latinLnBrk="0" hangingPunct="1">
                            <a:spcAft>
                              <a:spcPts val="0"/>
                            </a:spcAft>
                            <a:buFont typeface="+mj-lt"/>
                            <a:buAutoNum type="arabicParenR"/>
                          </a:pPr>
                          <a:r>
                            <a:rPr kumimoji="0" lang="en-GB" sz="1000" kern="1200" dirty="0"/>
                            <a:t>Dump the beams before the current discharge if the quench heater is triggered</a:t>
                          </a:r>
                          <a:endParaRPr kumimoji="0" lang="en-GB" sz="1000" kern="1200" dirty="0">
                            <a:solidFill>
                              <a:schemeClr val="dk1"/>
                            </a:solidFill>
                            <a:latin typeface="Times New Roman" panose="02020603050405020304" pitchFamily="18" charset="0"/>
                            <a:ea typeface="+mn-ea"/>
                            <a:cs typeface="Times New Roman" panose="02020603050405020304" pitchFamily="18" charset="0"/>
                          </a:endParaRPr>
                        </a:p>
                      </a:txBody>
                      <a:tcPr marL="27258" marR="27258" marT="0" marB="0" anchor="ctr"/>
                    </a:tc>
                    <a:tc>
                      <a:txBody>
                        <a:bodyPr/>
                        <a:lstStyle/>
                        <a:p>
                          <a:pPr marL="0" algn="l" rtl="0" eaLnBrk="1" latinLnBrk="0" hangingPunct="1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kumimoji="0" lang="en-US" sz="1000" kern="1200" dirty="0"/>
                            <a:t>Orbit distortion of 400 µm was measured in LHC after quench of a dipole. The beam would be deﬂected in the aperture within one turn for HL-LHC triplet quench heater.</a:t>
                          </a:r>
                          <a:endParaRPr kumimoji="0" lang="en-GB" sz="1000" kern="1200" dirty="0">
                            <a:solidFill>
                              <a:schemeClr val="dk1"/>
                            </a:solidFill>
                            <a:latin typeface="Times New Roman" panose="02020603050405020304" pitchFamily="18" charset="0"/>
                            <a:ea typeface="+mn-ea"/>
                            <a:cs typeface="Times New Roman" panose="02020603050405020304" pitchFamily="18" charset="0"/>
                          </a:endParaRPr>
                        </a:p>
                      </a:txBody>
                      <a:tcPr marL="27258" marR="27258" marT="0" marB="0" anchor="ctr"/>
                    </a:tc>
                    <a:extLst>
                      <a:ext uri="{0D108BD9-81ED-4DB2-BD59-A6C34878D82A}">
                        <a16:rowId xmlns:a16="http://schemas.microsoft.com/office/drawing/2014/main" val="1274071664"/>
                      </a:ext>
                    </a:extLst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2115196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Thursday, April 12, 2018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21</a:t>
            </a:fld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</p:spPr>
        <p:txBody>
          <a:bodyPr/>
          <a:lstStyle/>
          <a:p>
            <a:r>
              <a:rPr lang="en-US" smtClean="0"/>
              <a:t>FCC WEEK 2018   Yuancun NIE</a:t>
            </a:r>
            <a:endParaRPr lang="en-US" dirty="0"/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217714" y="17700"/>
            <a:ext cx="8715974" cy="1143000"/>
          </a:xfrm>
        </p:spPr>
        <p:txBody>
          <a:bodyPr>
            <a:normAutofit/>
          </a:bodyPr>
          <a:lstStyle/>
          <a:p>
            <a:pPr marL="484632" indent="-457200" algn="ctr"/>
            <a:r>
              <a:rPr lang="en-GB" sz="2600" dirty="0" smtClean="0">
                <a:solidFill>
                  <a:srgbClr val="0055A0"/>
                </a:solidFill>
              </a:rPr>
              <a:t>Fast </a:t>
            </a:r>
            <a:r>
              <a:rPr lang="en-GB" sz="2600" dirty="0">
                <a:solidFill>
                  <a:srgbClr val="0055A0"/>
                </a:solidFill>
              </a:rPr>
              <a:t>failures of FCC-hh</a:t>
            </a:r>
            <a:endParaRPr lang="en-US" sz="2600" dirty="0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66964958"/>
              </p:ext>
            </p:extLst>
          </p:nvPr>
        </p:nvGraphicFramePr>
        <p:xfrm>
          <a:off x="1" y="784109"/>
          <a:ext cx="9143998" cy="5356809"/>
        </p:xfrm>
        <a:graphic>
          <a:graphicData uri="http://schemas.openxmlformats.org/drawingml/2006/table">
            <a:tbl>
              <a:tblPr firstRow="1" firstCol="1" bandRow="1">
                <a:tableStyleId>{073A0DAA-6AF3-43AB-8588-CEC1D06C72B9}</a:tableStyleId>
              </a:tblPr>
              <a:tblGrid>
                <a:gridCol w="2774929">
                  <a:extLst>
                    <a:ext uri="{9D8B030D-6E8A-4147-A177-3AD203B41FA5}">
                      <a16:colId xmlns:a16="http://schemas.microsoft.com/office/drawing/2014/main" val="2370562819"/>
                    </a:ext>
                  </a:extLst>
                </a:gridCol>
                <a:gridCol w="1303813">
                  <a:extLst>
                    <a:ext uri="{9D8B030D-6E8A-4147-A177-3AD203B41FA5}">
                      <a16:colId xmlns:a16="http://schemas.microsoft.com/office/drawing/2014/main" val="1173874862"/>
                    </a:ext>
                  </a:extLst>
                </a:gridCol>
                <a:gridCol w="3761443">
                  <a:extLst>
                    <a:ext uri="{9D8B030D-6E8A-4147-A177-3AD203B41FA5}">
                      <a16:colId xmlns:a16="http://schemas.microsoft.com/office/drawing/2014/main" val="818904947"/>
                    </a:ext>
                  </a:extLst>
                </a:gridCol>
                <a:gridCol w="1303813">
                  <a:extLst>
                    <a:ext uri="{9D8B030D-6E8A-4147-A177-3AD203B41FA5}">
                      <a16:colId xmlns:a16="http://schemas.microsoft.com/office/drawing/2014/main" val="2087023835"/>
                    </a:ext>
                  </a:extLst>
                </a:gridCol>
              </a:tblGrid>
              <a:tr h="16740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 kern="1200" dirty="0">
                          <a:solidFill>
                            <a:srgbClr val="FF0000"/>
                          </a:solidFill>
                          <a:effectLst/>
                        </a:rPr>
                        <a:t>Studied failure mode</a:t>
                      </a:r>
                      <a:endParaRPr lang="en-GB" sz="10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505" marR="48505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 kern="1200" dirty="0">
                          <a:solidFill>
                            <a:srgbClr val="FF0000"/>
                          </a:solidFill>
                          <a:effectLst/>
                        </a:rPr>
                        <a:t>Consequences</a:t>
                      </a:r>
                      <a:endParaRPr lang="en-GB" sz="10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505" marR="48505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 kern="1200" dirty="0">
                          <a:solidFill>
                            <a:srgbClr val="FF0000"/>
                          </a:solidFill>
                          <a:effectLst/>
                        </a:rPr>
                        <a:t>Mitigation strategies</a:t>
                      </a:r>
                      <a:endParaRPr lang="en-GB" sz="10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505" marR="48505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 kern="1200" dirty="0">
                          <a:solidFill>
                            <a:srgbClr val="FF0000"/>
                          </a:solidFill>
                          <a:effectLst/>
                        </a:rPr>
                        <a:t>Remarks</a:t>
                      </a:r>
                      <a:endParaRPr lang="en-GB" sz="10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505" marR="48505" marT="0" marB="0" anchor="ctr"/>
                </a:tc>
                <a:extLst>
                  <a:ext uri="{0D108BD9-81ED-4DB2-BD59-A6C34878D82A}">
                    <a16:rowId xmlns:a16="http://schemas.microsoft.com/office/drawing/2014/main" val="3526580777"/>
                  </a:ext>
                </a:extLst>
              </a:tr>
              <a:tr h="133920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 kern="1200" dirty="0">
                          <a:effectLst/>
                        </a:rPr>
                        <a:t>Powering failure of separation dipole “D1” in IRA/IRG (if NC)</a:t>
                      </a:r>
                      <a:endParaRPr lang="en-GB" sz="1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505" marR="48505" marT="0" marB="0" anchor="ctr"/>
                </a:tc>
                <a:tc rowSpan="2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The beam can be displaced quickly from nominal orbit, leading to fast beam losses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8505" marR="48505" marT="0" marB="0" anchor="ctr"/>
                </a:tc>
                <a:tc>
                  <a:txBody>
                    <a:bodyPr/>
                    <a:lstStyle/>
                    <a:p>
                      <a:pPr marL="342900" lvl="0" indent="-342900">
                        <a:spcAft>
                          <a:spcPts val="0"/>
                        </a:spcAft>
                        <a:buFont typeface="+mj-lt"/>
                        <a:buAutoNum type="arabicParenR"/>
                      </a:pPr>
                      <a:r>
                        <a:rPr lang="en-GB" sz="1000" kern="1200" dirty="0">
                          <a:effectLst/>
                        </a:rPr>
                        <a:t>Time constant of the field decay must </a:t>
                      </a:r>
                      <a:r>
                        <a:rPr lang="en-GB" sz="1000" kern="1200" dirty="0" smtClean="0">
                          <a:effectLst/>
                        </a:rPr>
                        <a:t>&gt;20 </a:t>
                      </a:r>
                      <a:r>
                        <a:rPr lang="en-GB" sz="1000" kern="1200" dirty="0">
                          <a:effectLst/>
                        </a:rPr>
                        <a:t>s</a:t>
                      </a:r>
                      <a:endParaRPr lang="en-GB" sz="1000" dirty="0">
                        <a:effectLst/>
                      </a:endParaRP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+mj-lt"/>
                        <a:buAutoNum type="arabicParenR"/>
                      </a:pPr>
                      <a:r>
                        <a:rPr lang="en-GB" sz="1000" kern="1200" dirty="0">
                          <a:effectLst/>
                        </a:rPr>
                        <a:t>Connect a SC solenoid in series to increase the time constant</a:t>
                      </a:r>
                      <a:endParaRPr lang="en-GB" sz="1000" dirty="0">
                        <a:effectLst/>
                      </a:endParaRP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+mj-lt"/>
                        <a:buAutoNum type="arabicParenR"/>
                      </a:pPr>
                      <a:r>
                        <a:rPr lang="en-GB" sz="1000" kern="1200" dirty="0">
                          <a:effectLst/>
                        </a:rPr>
                        <a:t>Detect failure at hardware level (e.g., FMCM)</a:t>
                      </a:r>
                      <a:endParaRPr lang="en-GB" sz="1000" dirty="0">
                        <a:effectLst/>
                      </a:endParaRP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+mj-lt"/>
                        <a:buAutoNum type="arabicParenR"/>
                      </a:pPr>
                      <a:r>
                        <a:rPr lang="en-GB" sz="1000" kern="1200" dirty="0">
                          <a:effectLst/>
                        </a:rPr>
                        <a:t>Detect initial influences of the failure on the beam (fast BPM, BLM, </a:t>
                      </a:r>
                      <a:r>
                        <a:rPr lang="en-GB" sz="1000" kern="1200" dirty="0" err="1">
                          <a:effectLst/>
                        </a:rPr>
                        <a:t>etc</a:t>
                      </a:r>
                      <a:r>
                        <a:rPr lang="en-GB" sz="1000" kern="1200" dirty="0">
                          <a:effectLst/>
                        </a:rPr>
                        <a:t>)</a:t>
                      </a:r>
                      <a:endParaRPr lang="en-GB" sz="1000" dirty="0">
                        <a:effectLst/>
                      </a:endParaRP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+mj-lt"/>
                        <a:buAutoNum type="arabicParenR"/>
                      </a:pPr>
                      <a:r>
                        <a:rPr lang="en-GB" sz="1000" kern="1200" dirty="0">
                          <a:effectLst/>
                        </a:rPr>
                        <a:t>Dump beam as fast as possible</a:t>
                      </a:r>
                      <a:endParaRPr lang="en-GB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505" marR="48505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 kern="1200">
                          <a:effectLst/>
                        </a:rPr>
                        <a:t>One of the fastest failure modes, but can be mitigated by using the SC solenoid to slow down the field decay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505" marR="48505" marT="0" marB="0" anchor="ctr"/>
                </a:tc>
                <a:extLst>
                  <a:ext uri="{0D108BD9-81ED-4DB2-BD59-A6C34878D82A}">
                    <a16:rowId xmlns:a16="http://schemas.microsoft.com/office/drawing/2014/main" val="740988675"/>
                  </a:ext>
                </a:extLst>
              </a:tr>
              <a:tr h="50220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 kern="1200" dirty="0">
                          <a:effectLst/>
                        </a:rPr>
                        <a:t>Quench of 1 magnet of D1 (if SC)</a:t>
                      </a:r>
                      <a:endParaRPr lang="en-GB" sz="1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505" marR="48505" marT="0" marB="0" anchor="ctr"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lvl="0" indent="-342900">
                        <a:spcAft>
                          <a:spcPts val="0"/>
                        </a:spcAft>
                        <a:buFont typeface="+mj-lt"/>
                        <a:buAutoNum type="arabicParenR"/>
                      </a:pPr>
                      <a:r>
                        <a:rPr lang="en-GB" sz="1000" kern="1200">
                          <a:effectLst/>
                        </a:rPr>
                        <a:t>Fast detection of the quench</a:t>
                      </a:r>
                      <a:endParaRPr lang="en-GB" sz="1000">
                        <a:effectLst/>
                      </a:endParaRP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+mj-lt"/>
                        <a:buAutoNum type="arabicParenR"/>
                      </a:pPr>
                      <a:r>
                        <a:rPr lang="en-GB" sz="1000" kern="1200">
                          <a:effectLst/>
                        </a:rPr>
                        <a:t>Time constant of the field decay must &gt;100 ms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505" marR="48505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 kern="1200">
                          <a:effectLst/>
                        </a:rPr>
                        <a:t>Need to be careful about the time constant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505" marR="48505" marT="0" marB="0" anchor="ctr"/>
                </a:tc>
                <a:extLst>
                  <a:ext uri="{0D108BD9-81ED-4DB2-BD59-A6C34878D82A}">
                    <a16:rowId xmlns:a16="http://schemas.microsoft.com/office/drawing/2014/main" val="170099117"/>
                  </a:ext>
                </a:extLst>
              </a:tr>
              <a:tr h="92070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 kern="1200">
                          <a:effectLst/>
                        </a:rPr>
                        <a:t>Quench of 1 magnet of the low-</a:t>
                      </a:r>
                      <a:r>
                        <a:rPr lang="el-GR" sz="1000" kern="1200">
                          <a:effectLst/>
                        </a:rPr>
                        <a:t>β</a:t>
                      </a:r>
                      <a:r>
                        <a:rPr lang="en-GB" sz="1000" kern="1200">
                          <a:effectLst/>
                        </a:rPr>
                        <a:t> triplet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505" marR="48505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 kern="1200" dirty="0">
                          <a:effectLst/>
                        </a:rPr>
                        <a:t>Tune change and </a:t>
                      </a:r>
                      <a:r>
                        <a:rPr lang="el-GR" sz="1000" kern="1200" dirty="0">
                          <a:effectLst/>
                        </a:rPr>
                        <a:t>β</a:t>
                      </a:r>
                      <a:r>
                        <a:rPr lang="en-GB" sz="1000" kern="1200" dirty="0">
                          <a:effectLst/>
                        </a:rPr>
                        <a:t>-beating, leading to resonances and beam instabilities</a:t>
                      </a:r>
                      <a:endParaRPr lang="en-GB" sz="1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505" marR="48505" marT="0" marB="0" anchor="ctr"/>
                </a:tc>
                <a:tc>
                  <a:txBody>
                    <a:bodyPr/>
                    <a:lstStyle/>
                    <a:p>
                      <a:pPr marL="342900" lvl="0" indent="-342900">
                        <a:spcAft>
                          <a:spcPts val="0"/>
                        </a:spcAft>
                        <a:buFont typeface="+mj-lt"/>
                        <a:buAutoNum type="arabicParenR"/>
                      </a:pPr>
                      <a:r>
                        <a:rPr lang="en-GB" sz="1000" kern="1200" dirty="0">
                          <a:effectLst/>
                        </a:rPr>
                        <a:t>Fast detection of the quench</a:t>
                      </a:r>
                      <a:endParaRPr lang="en-GB" sz="1000" dirty="0">
                        <a:effectLst/>
                      </a:endParaRP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+mj-lt"/>
                        <a:buAutoNum type="arabicParenR"/>
                      </a:pPr>
                      <a:r>
                        <a:rPr lang="en-GB" sz="1000" kern="1200" dirty="0">
                          <a:effectLst/>
                        </a:rPr>
                        <a:t>Time constant of the field decay must &gt;140 ms</a:t>
                      </a:r>
                      <a:endParaRPr lang="en-GB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505" marR="48505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 kern="1200" dirty="0">
                          <a:effectLst/>
                        </a:rPr>
                        <a:t>Need to be careful about the time constant</a:t>
                      </a:r>
                      <a:endParaRPr lang="en-GB" sz="1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505" marR="48505" marT="0" marB="0" anchor="ctr"/>
                </a:tc>
                <a:extLst>
                  <a:ext uri="{0D108BD9-81ED-4DB2-BD59-A6C34878D82A}">
                    <a16:rowId xmlns:a16="http://schemas.microsoft.com/office/drawing/2014/main" val="1728623342"/>
                  </a:ext>
                </a:extLst>
              </a:tr>
              <a:tr h="66960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 kern="1200">
                          <a:effectLst/>
                        </a:rPr>
                        <a:t>UFOs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505" marR="48505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 kern="1200">
                          <a:effectLst/>
                        </a:rPr>
                        <a:t>Beam instabilities and fast beam losses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505" marR="48505" marT="0" marB="0" anchor="ctr"/>
                </a:tc>
                <a:tc>
                  <a:txBody>
                    <a:bodyPr/>
                    <a:lstStyle/>
                    <a:p>
                      <a:pPr marL="342900" lvl="0" indent="-342900">
                        <a:spcAft>
                          <a:spcPts val="0"/>
                        </a:spcAft>
                        <a:buFont typeface="+mj-lt"/>
                        <a:buAutoNum type="arabicParenR"/>
                      </a:pPr>
                      <a:r>
                        <a:rPr lang="en-GB" sz="1000" kern="1200">
                          <a:effectLst/>
                        </a:rPr>
                        <a:t>Fast detection of initial effects on the beam and trigger dump</a:t>
                      </a:r>
                      <a:endParaRPr lang="en-GB" sz="1000">
                        <a:effectLst/>
                      </a:endParaRP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+mj-lt"/>
                        <a:buAutoNum type="arabicParenR"/>
                      </a:pPr>
                      <a:r>
                        <a:rPr lang="en-GB" sz="1000" kern="1200">
                          <a:effectLst/>
                        </a:rPr>
                        <a:t>Make use of the conditioning effect along the machine run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505" marR="48505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 kern="1200">
                          <a:effectLst/>
                        </a:rPr>
                        <a:t>Lead to significant beam losses in ms at LHC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505" marR="48505" marT="0" marB="0" anchor="ctr"/>
                </a:tc>
                <a:extLst>
                  <a:ext uri="{0D108BD9-81ED-4DB2-BD59-A6C34878D82A}">
                    <a16:rowId xmlns:a16="http://schemas.microsoft.com/office/drawing/2014/main" val="1705956877"/>
                  </a:ext>
                </a:extLst>
              </a:tr>
              <a:tr h="33480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 kern="1200">
                          <a:effectLst/>
                        </a:rPr>
                        <a:t>ADT/orbit corrector misfires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505" marR="48505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 kern="1200">
                          <a:effectLst/>
                        </a:rPr>
                        <a:t>Fast beam deflections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505" marR="48505" marT="0" marB="0" anchor="ctr"/>
                </a:tc>
                <a:tc>
                  <a:txBody>
                    <a:bodyPr/>
                    <a:lstStyle/>
                    <a:p>
                      <a:pPr marL="342900" lvl="0" indent="-342900">
                        <a:spcAft>
                          <a:spcPts val="0"/>
                        </a:spcAft>
                        <a:buFont typeface="+mj-lt"/>
                        <a:buAutoNum type="arabicParenR"/>
                      </a:pPr>
                      <a:r>
                        <a:rPr lang="en-GB" sz="1000" kern="1200">
                          <a:effectLst/>
                        </a:rPr>
                        <a:t>Avoid coherent excitation of transverse dampers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505" marR="48505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de-DE" sz="1000">
                          <a:effectLst/>
                        </a:rPr>
                        <a:t> 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8505" marR="48505" marT="0" marB="0" anchor="ctr"/>
                </a:tc>
                <a:extLst>
                  <a:ext uri="{0D108BD9-81ED-4DB2-BD59-A6C34878D82A}">
                    <a16:rowId xmlns:a16="http://schemas.microsoft.com/office/drawing/2014/main" val="41652873"/>
                  </a:ext>
                </a:extLst>
              </a:tr>
              <a:tr h="58590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 kern="1200">
                          <a:effectLst/>
                        </a:rPr>
                        <a:t>Vacuum valve/screen reduces aperture or obstructs beam pipe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505" marR="48505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 kern="1200">
                          <a:effectLst/>
                        </a:rPr>
                        <a:t>Aperture reduction and fast beam losses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505" marR="48505" marT="0" marB="0" anchor="ctr"/>
                </a:tc>
                <a:tc>
                  <a:txBody>
                    <a:bodyPr/>
                    <a:lstStyle/>
                    <a:p>
                      <a:pPr marL="342900" lvl="0" indent="-342900">
                        <a:spcAft>
                          <a:spcPts val="0"/>
                        </a:spcAft>
                        <a:buFont typeface="+mj-lt"/>
                        <a:buAutoNum type="arabicParenR"/>
                      </a:pPr>
                      <a:r>
                        <a:rPr lang="en-GB" sz="1000" kern="1200">
                          <a:effectLst/>
                        </a:rPr>
                        <a:t>Accurate control of these movable devices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505" marR="48505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de-DE" sz="1000">
                          <a:effectLst/>
                        </a:rPr>
                        <a:t> 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8505" marR="48505" marT="0" marB="0" anchor="ctr"/>
                </a:tc>
                <a:extLst>
                  <a:ext uri="{0D108BD9-81ED-4DB2-BD59-A6C34878D82A}">
                    <a16:rowId xmlns:a16="http://schemas.microsoft.com/office/drawing/2014/main" val="4058862379"/>
                  </a:ext>
                </a:extLst>
              </a:tr>
              <a:tr h="50220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 kern="1200">
                          <a:effectLst/>
                        </a:rPr>
                        <a:t>Vacuum leak/wire scanner error scatters the beam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505" marR="48505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 kern="1200">
                          <a:effectLst/>
                        </a:rPr>
                        <a:t>Beam scattering and fast beam losses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505" marR="48505" marT="0" marB="0" anchor="ctr"/>
                </a:tc>
                <a:tc>
                  <a:txBody>
                    <a:bodyPr/>
                    <a:lstStyle/>
                    <a:p>
                      <a:pPr marL="342900" lvl="0" indent="-342900">
                        <a:spcAft>
                          <a:spcPts val="0"/>
                        </a:spcAft>
                        <a:buFont typeface="+mj-lt"/>
                        <a:buAutoNum type="arabicParenR"/>
                      </a:pPr>
                      <a:r>
                        <a:rPr lang="en-GB" sz="1000" kern="1200">
                          <a:effectLst/>
                        </a:rPr>
                        <a:t>Fast detection of initial effects on the beam and trigger dump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505" marR="48505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de-DE" sz="1000">
                          <a:effectLst/>
                        </a:rPr>
                        <a:t> 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8505" marR="48505" marT="0" marB="0" anchor="ctr"/>
                </a:tc>
                <a:extLst>
                  <a:ext uri="{0D108BD9-81ED-4DB2-BD59-A6C34878D82A}">
                    <a16:rowId xmlns:a16="http://schemas.microsoft.com/office/drawing/2014/main" val="3360168257"/>
                  </a:ext>
                </a:extLst>
              </a:tr>
              <a:tr h="33480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 kern="1200">
                          <a:effectLst/>
                        </a:rPr>
                        <a:t>Beam instability due to too high beam current/e-clouds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505" marR="48505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 kern="1200" dirty="0">
                          <a:effectLst/>
                        </a:rPr>
                        <a:t>Fast beam losses</a:t>
                      </a:r>
                      <a:endParaRPr lang="en-GB" sz="1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505" marR="48505" marT="0" marB="0" anchor="ctr"/>
                </a:tc>
                <a:tc>
                  <a:txBody>
                    <a:bodyPr/>
                    <a:lstStyle/>
                    <a:p>
                      <a:pPr marL="342900" lvl="0" indent="-342900">
                        <a:spcAft>
                          <a:spcPts val="0"/>
                        </a:spcAft>
                        <a:buFont typeface="+mj-lt"/>
                        <a:buAutoNum type="arabicParenR"/>
                      </a:pPr>
                      <a:r>
                        <a:rPr lang="en-GB" sz="1000" kern="1200" dirty="0">
                          <a:effectLst/>
                        </a:rPr>
                        <a:t>Fast detection of initial effects on the beam and trigger dump</a:t>
                      </a:r>
                      <a:endParaRPr lang="en-GB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505" marR="48505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de-DE" sz="1000" dirty="0">
                          <a:effectLst/>
                        </a:rPr>
                        <a:t> </a:t>
                      </a:r>
                      <a:endParaRPr lang="en-GB" sz="1000" dirty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8505" marR="48505" marT="0" marB="0" anchor="ctr"/>
                </a:tc>
                <a:extLst>
                  <a:ext uri="{0D108BD9-81ED-4DB2-BD59-A6C34878D82A}">
                    <a16:rowId xmlns:a16="http://schemas.microsoft.com/office/drawing/2014/main" val="95736852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11259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Thursday, April 12, 2018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22</a:t>
            </a:fld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</p:spPr>
        <p:txBody>
          <a:bodyPr/>
          <a:lstStyle/>
          <a:p>
            <a:r>
              <a:rPr lang="en-US" smtClean="0"/>
              <a:t>FCC WEEK 2018   Yuancun NIE</a:t>
            </a:r>
            <a:endParaRPr lang="en-US" dirty="0"/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217714" y="17700"/>
            <a:ext cx="8715974" cy="1143000"/>
          </a:xfrm>
        </p:spPr>
        <p:txBody>
          <a:bodyPr>
            <a:normAutofit/>
          </a:bodyPr>
          <a:lstStyle/>
          <a:p>
            <a:pPr marL="484632" indent="-457200" algn="ctr"/>
            <a:r>
              <a:rPr lang="en-GB" sz="2600" dirty="0" smtClean="0">
                <a:solidFill>
                  <a:srgbClr val="0055A0"/>
                </a:solidFill>
              </a:rPr>
              <a:t>Slow </a:t>
            </a:r>
            <a:r>
              <a:rPr lang="en-GB" sz="2600" dirty="0">
                <a:solidFill>
                  <a:srgbClr val="0055A0"/>
                </a:solidFill>
              </a:rPr>
              <a:t>failures of FCC-hh</a:t>
            </a:r>
            <a:endParaRPr lang="en-US" sz="2600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67088797"/>
              </p:ext>
            </p:extLst>
          </p:nvPr>
        </p:nvGraphicFramePr>
        <p:xfrm>
          <a:off x="-1" y="1376412"/>
          <a:ext cx="9144000" cy="3288584"/>
        </p:xfrm>
        <a:graphic>
          <a:graphicData uri="http://schemas.openxmlformats.org/drawingml/2006/table">
            <a:tbl>
              <a:tblPr firstRow="1" firstCol="1" bandRow="1">
                <a:tableStyleId>{073A0DAA-6AF3-43AB-8588-CEC1D06C72B9}</a:tableStyleId>
              </a:tblPr>
              <a:tblGrid>
                <a:gridCol w="2774929">
                  <a:extLst>
                    <a:ext uri="{9D8B030D-6E8A-4147-A177-3AD203B41FA5}">
                      <a16:colId xmlns:a16="http://schemas.microsoft.com/office/drawing/2014/main" val="149621679"/>
                    </a:ext>
                  </a:extLst>
                </a:gridCol>
                <a:gridCol w="1303814">
                  <a:extLst>
                    <a:ext uri="{9D8B030D-6E8A-4147-A177-3AD203B41FA5}">
                      <a16:colId xmlns:a16="http://schemas.microsoft.com/office/drawing/2014/main" val="4217651124"/>
                    </a:ext>
                  </a:extLst>
                </a:gridCol>
                <a:gridCol w="3761443">
                  <a:extLst>
                    <a:ext uri="{9D8B030D-6E8A-4147-A177-3AD203B41FA5}">
                      <a16:colId xmlns:a16="http://schemas.microsoft.com/office/drawing/2014/main" val="1675011766"/>
                    </a:ext>
                  </a:extLst>
                </a:gridCol>
                <a:gridCol w="1303814">
                  <a:extLst>
                    <a:ext uri="{9D8B030D-6E8A-4147-A177-3AD203B41FA5}">
                      <a16:colId xmlns:a16="http://schemas.microsoft.com/office/drawing/2014/main" val="4270967876"/>
                    </a:ext>
                  </a:extLst>
                </a:gridCol>
              </a:tblGrid>
              <a:tr h="41107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 kern="1200" dirty="0">
                          <a:solidFill>
                            <a:srgbClr val="FF0000"/>
                          </a:solidFill>
                          <a:effectLst/>
                        </a:rPr>
                        <a:t>Studied failure mode</a:t>
                      </a:r>
                      <a:endParaRPr lang="en-GB" sz="11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 kern="1200" dirty="0">
                          <a:solidFill>
                            <a:srgbClr val="FF0000"/>
                          </a:solidFill>
                          <a:effectLst/>
                        </a:rPr>
                        <a:t>Consequences</a:t>
                      </a:r>
                      <a:endParaRPr lang="en-GB" sz="11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 kern="1200" dirty="0">
                          <a:solidFill>
                            <a:srgbClr val="FF0000"/>
                          </a:solidFill>
                          <a:effectLst/>
                        </a:rPr>
                        <a:t>Mitigation strategies</a:t>
                      </a:r>
                      <a:endParaRPr lang="en-GB" sz="11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 kern="1200" dirty="0">
                          <a:solidFill>
                            <a:srgbClr val="FF0000"/>
                          </a:solidFill>
                          <a:effectLst/>
                        </a:rPr>
                        <a:t>Remarks</a:t>
                      </a:r>
                      <a:endParaRPr lang="en-GB" sz="11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003599661"/>
                  </a:ext>
                </a:extLst>
              </a:tr>
              <a:tr h="82214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 kern="1200">
                          <a:effectLst/>
                        </a:rPr>
                        <a:t>Powering failure of other warm magnets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 kern="1200">
                          <a:effectLst/>
                        </a:rPr>
                        <a:t>Change of the closed orbit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342900" lvl="0" indent="-342900">
                        <a:spcAft>
                          <a:spcPts val="0"/>
                        </a:spcAft>
                        <a:buFont typeface="+mj-lt"/>
                        <a:buAutoNum type="arabicParenR"/>
                      </a:pPr>
                      <a:r>
                        <a:rPr lang="en-GB" sz="1000" kern="1200">
                          <a:effectLst/>
                        </a:rPr>
                        <a:t>After detection of failure or abnormal beam parameters, dump the beam rapidly if necessary</a:t>
                      </a:r>
                      <a:endParaRPr lang="en-GB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rowSpan="3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 kern="1200">
                          <a:effectLst/>
                        </a:rPr>
                        <a:t>Radiation levels should be paid attention to. Normally have enough time for synchronous dump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588175379"/>
                  </a:ext>
                </a:extLst>
              </a:tr>
              <a:tr h="82214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 kern="1200">
                          <a:effectLst/>
                        </a:rPr>
                        <a:t>Quench of 1 main dipole or quadrupole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 kern="1200">
                          <a:effectLst/>
                        </a:rPr>
                        <a:t>Change of the closed orbit or optics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342900" lvl="0" indent="-342900">
                        <a:spcAft>
                          <a:spcPts val="0"/>
                        </a:spcAft>
                        <a:buFont typeface="+mj-lt"/>
                        <a:buAutoNum type="arabicParenR"/>
                      </a:pPr>
                      <a:r>
                        <a:rPr lang="en-GB" sz="1000" kern="1200">
                          <a:effectLst/>
                        </a:rPr>
                        <a:t>After detection of failure or abnormal beam parameters, dump the beam rapidly if necessary</a:t>
                      </a:r>
                      <a:endParaRPr lang="en-GB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96689801"/>
                  </a:ext>
                </a:extLst>
              </a:tr>
              <a:tr h="123321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 kern="1200">
                          <a:effectLst/>
                        </a:rPr>
                        <a:t>RF accelerating cavity failures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 kern="1200">
                          <a:effectLst/>
                        </a:rPr>
                        <a:t>More particle population on the tail due to dephasing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342900" lvl="0" indent="-342900">
                        <a:spcAft>
                          <a:spcPts val="0"/>
                        </a:spcAft>
                        <a:buFont typeface="+mj-lt"/>
                        <a:buAutoNum type="arabicParenR"/>
                      </a:pPr>
                      <a:r>
                        <a:rPr lang="en-GB" sz="1000" kern="1200" dirty="0">
                          <a:effectLst/>
                        </a:rPr>
                        <a:t>After detection of failure or abnormal beam parameters, dump the beam rapidly if necessary</a:t>
                      </a:r>
                      <a:endParaRPr lang="en-GB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758337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90962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59677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Thursday, April 12, 2018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</p:spPr>
        <p:txBody>
          <a:bodyPr/>
          <a:lstStyle/>
          <a:p>
            <a:r>
              <a:rPr lang="en-US" smtClean="0"/>
              <a:t>FCC WEEK 2018   Yuancun NIE</a:t>
            </a:r>
            <a:endParaRPr lang="en-US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217714" y="17700"/>
            <a:ext cx="8715974" cy="1143000"/>
          </a:xfrm>
        </p:spPr>
        <p:txBody>
          <a:bodyPr>
            <a:normAutofit/>
          </a:bodyPr>
          <a:lstStyle/>
          <a:p>
            <a:pPr marL="484632" indent="-457200" algn="ctr"/>
            <a:r>
              <a:rPr lang="en-US" altLang="zh-CN" sz="2800" dirty="0" smtClean="0"/>
              <a:t>Outline</a:t>
            </a:r>
            <a:endParaRPr lang="en-US" sz="2800" dirty="0"/>
          </a:p>
        </p:txBody>
      </p:sp>
      <p:sp>
        <p:nvSpPr>
          <p:cNvPr id="5" name="Rectangle 4"/>
          <p:cNvSpPr/>
          <p:nvPr/>
        </p:nvSpPr>
        <p:spPr>
          <a:xfrm>
            <a:off x="1321688" y="1414550"/>
            <a:ext cx="7148235" cy="29344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00050" indent="-400050">
              <a:lnSpc>
                <a:spcPct val="200000"/>
              </a:lnSpc>
              <a:buFont typeface="+mj-lt"/>
              <a:buAutoNum type="romanUcPeriod"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Beam impact up to 50 TeV</a:t>
            </a:r>
          </a:p>
          <a:p>
            <a:pPr marL="400050" indent="-400050">
              <a:lnSpc>
                <a:spcPct val="200000"/>
              </a:lnSpc>
              <a:buFont typeface="+mj-lt"/>
              <a:buAutoNum type="romanUcPeriod"/>
            </a:pPr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Machine </a:t>
            </a:r>
            <a:r>
              <a:rPr lang="en-GB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protection architecture</a:t>
            </a:r>
            <a:endParaRPr lang="en-U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00050" indent="-400050">
              <a:lnSpc>
                <a:spcPct val="200000"/>
              </a:lnSpc>
              <a:buFont typeface="+mj-lt"/>
              <a:buAutoNum type="romanUcPeriod"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Specific requirements and strategies</a:t>
            </a:r>
          </a:p>
          <a:p>
            <a:pPr marL="400050" indent="-400050">
              <a:lnSpc>
                <a:spcPct val="200000"/>
              </a:lnSpc>
              <a:buFont typeface="+mj-lt"/>
              <a:buAutoNum type="romanUcPeriod"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Summary and conclusions</a:t>
            </a:r>
          </a:p>
        </p:txBody>
      </p:sp>
    </p:spTree>
    <p:extLst>
      <p:ext uri="{BB962C8B-B14F-4D97-AF65-F5344CB8AC3E}">
        <p14:creationId xmlns:p14="http://schemas.microsoft.com/office/powerpoint/2010/main" val="3663596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4031" y="904478"/>
            <a:ext cx="6548287" cy="4140000"/>
          </a:xfrm>
          <a:prstGeom prst="rect">
            <a:avLst/>
          </a:prstGeom>
          <a:ln>
            <a:solidFill>
              <a:srgbClr val="00B050"/>
            </a:solidFill>
          </a:ln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Thursday, April 12, 2018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</p:spPr>
        <p:txBody>
          <a:bodyPr/>
          <a:lstStyle/>
          <a:p>
            <a:r>
              <a:rPr lang="en-US" smtClean="0"/>
              <a:t>FCC WEEK 2018   Yuancun NIE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1515493" y="1321503"/>
            <a:ext cx="1938351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1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itchFamily="2" charset="2"/>
              </a:rPr>
              <a:t>[R</a:t>
            </a:r>
            <a:r>
              <a:rPr lang="en-US" sz="11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itchFamily="2" charset="2"/>
              </a:rPr>
              <a:t>. Schmidt, </a:t>
            </a:r>
            <a:r>
              <a:rPr lang="en-US" sz="1100" b="1" i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itchFamily="2" charset="2"/>
              </a:rPr>
              <a:t>FCC Week </a:t>
            </a:r>
            <a:r>
              <a:rPr lang="en-US" sz="11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itchFamily="2" charset="2"/>
              </a:rPr>
              <a:t>2015]</a:t>
            </a:r>
            <a:endParaRPr lang="en-GB" sz="1400" dirty="0"/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17714" y="17700"/>
            <a:ext cx="8715974" cy="1143000"/>
          </a:xfrm>
        </p:spPr>
        <p:txBody>
          <a:bodyPr>
            <a:normAutofit/>
          </a:bodyPr>
          <a:lstStyle/>
          <a:p>
            <a:pPr marL="484632" indent="-457200" algn="ctr"/>
            <a:r>
              <a:rPr lang="en-GB" sz="2600" dirty="0" smtClean="0"/>
              <a:t>I. </a:t>
            </a:r>
            <a:r>
              <a:rPr lang="en-GB" sz="2600" dirty="0"/>
              <a:t>Beam impact up to 50 </a:t>
            </a:r>
            <a:r>
              <a:rPr lang="en-GB" sz="2600" dirty="0" smtClean="0"/>
              <a:t>TeV: </a:t>
            </a:r>
            <a:r>
              <a:rPr lang="en-GB" sz="2000" dirty="0" smtClean="0"/>
              <a:t>unprecedented energies</a:t>
            </a:r>
            <a:endParaRPr lang="en-US" sz="26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>
                <a:off x="7675037" y="4386168"/>
                <a:ext cx="1329508" cy="612130"/>
              </a:xfrm>
              <a:prstGeom prst="rect">
                <a:avLst/>
              </a:prstGeom>
              <a:solidFill>
                <a:srgbClr val="FFFF99"/>
              </a:solidFill>
              <a:ln w="9525" algn="ctr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square" lIns="12853" tIns="32646" rIns="12853" bIns="32646">
                <a:noAutofit/>
              </a:bodyPr>
              <a:lstStyle>
                <a:defPPr>
                  <a:defRPr lang="en-US"/>
                </a:defPPr>
                <a:lvl1pPr algn="ctr" defTabSz="652463" eaLnBrk="0" hangingPunct="0">
                  <a:defRPr sz="1400" b="1">
                    <a:solidFill>
                      <a:srgbClr val="C00000"/>
                    </a:solidFill>
                    <a:latin typeface="Calibri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</a:defRPr>
                </a:lvl2pPr>
                <a:lvl3pPr>
                  <a:defRPr>
                    <a:solidFill>
                      <a:schemeClr val="tx1"/>
                    </a:solidFill>
                  </a:defRPr>
                </a:lvl3pPr>
                <a:lvl4pPr>
                  <a:defRPr>
                    <a:solidFill>
                      <a:schemeClr val="tx1"/>
                    </a:solidFill>
                  </a:defRPr>
                </a:lvl4pPr>
                <a:lvl5pPr>
                  <a:defRPr>
                    <a:solidFill>
                      <a:schemeClr val="tx1"/>
                    </a:solidFill>
                  </a:defRPr>
                </a:lvl5pPr>
                <a:lvl6pPr>
                  <a:defRPr>
                    <a:solidFill>
                      <a:schemeClr val="tx1"/>
                    </a:solidFill>
                  </a:defRPr>
                </a:lvl6pPr>
                <a:lvl7pPr>
                  <a:defRPr>
                    <a:solidFill>
                      <a:schemeClr val="tx1"/>
                    </a:solidFill>
                  </a:defRPr>
                </a:lvl7pPr>
                <a:lvl8pPr>
                  <a:defRPr>
                    <a:solidFill>
                      <a:schemeClr val="tx1"/>
                    </a:solidFill>
                  </a:defRPr>
                </a:lvl8pPr>
                <a:lvl9pPr>
                  <a:defRPr>
                    <a:solidFill>
                      <a:schemeClr val="tx1"/>
                    </a:solidFill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2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200"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US" sz="1200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n-US" sz="120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1200">
                              <a:latin typeface="Cambria Math" panose="02040503050406030204" pitchFamily="18" charset="0"/>
                            </a:rPr>
                            <m:t>𝑦</m:t>
                          </m:r>
                        </m:sub>
                      </m:sSub>
                      <m:r>
                        <a:rPr lang="en-US" sz="1200">
                          <a:latin typeface="Cambria Math" panose="02040503050406030204" pitchFamily="18" charset="0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en-US" sz="1200" i="1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f>
                            <m:fPr>
                              <m:ctrlPr>
                                <a:rPr lang="en-US" sz="12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sz="12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200">
                                      <a:latin typeface="Cambria Math" panose="02040503050406030204" pitchFamily="18" charset="0"/>
                                    </a:rPr>
                                    <m:t>𝛽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en-US" sz="1200">
                                      <a:latin typeface="Cambria Math" panose="02040503050406030204" pitchFamily="18" charset="0"/>
                                    </a:rPr>
                                    <m:t>b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en-US" sz="12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200">
                                      <a:latin typeface="Cambria Math" panose="02040503050406030204" pitchFamily="18" charset="0"/>
                                    </a:rPr>
                                    <m:t>𝜀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en-US" sz="1200">
                                      <a:latin typeface="Cambria Math" panose="02040503050406030204" pitchFamily="18" charset="0"/>
                                    </a:rPr>
                                    <m:t>n</m:t>
                                  </m:r>
                                  <m:r>
                                    <a:rPr lang="en-US" sz="1200">
                                      <a:latin typeface="Cambria Math" panose="02040503050406030204" pitchFamily="18" charset="0"/>
                                    </a:rPr>
                                    <m:t>,</m:t>
                                  </m:r>
                                  <m:r>
                                    <m:rPr>
                                      <m:sty m:val="p"/>
                                    </m:rPr>
                                    <a:rPr lang="en-US" sz="1200">
                                      <a:latin typeface="Cambria Math" panose="02040503050406030204" pitchFamily="18" charset="0"/>
                                    </a:rPr>
                                    <m:t>rms</m:t>
                                  </m:r>
                                </m:sub>
                              </m:sSub>
                            </m:num>
                            <m:den>
                              <m:r>
                                <a:rPr lang="en-US" sz="1200">
                                  <a:latin typeface="Cambria Math" panose="02040503050406030204" pitchFamily="18" charset="0"/>
                                </a:rPr>
                                <m:t>𝛽𝛾</m:t>
                              </m:r>
                            </m:den>
                          </m:f>
                        </m:e>
                      </m:rad>
                    </m:oMath>
                  </m:oMathPara>
                </a14:m>
                <a:endParaRPr lang="en-US" sz="1200" dirty="0"/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75037" y="4386168"/>
                <a:ext cx="1329508" cy="612130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 w="9525" algn="ctr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3" name="Table 12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833325586"/>
                  </p:ext>
                </p:extLst>
              </p:nvPr>
            </p:nvGraphicFramePr>
            <p:xfrm>
              <a:off x="847040" y="5064711"/>
              <a:ext cx="7457322" cy="1219200"/>
            </p:xfrm>
            <a:graphic>
              <a:graphicData uri="http://schemas.openxmlformats.org/drawingml/2006/table">
                <a:tbl>
                  <a:tblPr firstRow="1" bandRow="1">
                    <a:tableStyleId>{073A0DAA-6AF3-43AB-8588-CEC1D06C72B9}</a:tableStyleId>
                  </a:tblPr>
                  <a:tblGrid>
                    <a:gridCol w="3009504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1511036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2936782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</a:tblGrid>
                  <a:tr h="231159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US" sz="1400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Parameters</a:t>
                          </a:r>
                          <a:endParaRPr lang="en-GB" sz="1400" baseline="300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LHC (nominal)</a:t>
                          </a:r>
                          <a:endParaRPr lang="en-GB" sz="14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FCC-</a:t>
                          </a:r>
                          <a:r>
                            <a:rPr lang="en-US" sz="1400" dirty="0" err="1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hh</a:t>
                          </a:r>
                          <a:r>
                            <a:rPr lang="en-US" sz="1400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 (baseline)</a:t>
                          </a:r>
                          <a:endParaRPr lang="en-GB" sz="14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231159">
                    <a:tc>
                      <a:txBody>
                        <a:bodyPr/>
                        <a:lstStyle/>
                        <a:p>
                          <a:pPr algn="l"/>
                          <a:r>
                            <a:rPr kumimoji="0" lang="en-US" sz="1400" kern="1200" dirty="0" smtClean="0">
                              <a:solidFill>
                                <a:schemeClr val="dk1"/>
                              </a:solidFill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Energy of one beam (MJ)</a:t>
                          </a:r>
                          <a:endParaRPr kumimoji="0" lang="en-GB" sz="1400" kern="1200" dirty="0">
                            <a:solidFill>
                              <a:schemeClr val="dk1"/>
                            </a:solidFill>
                            <a:latin typeface="Times New Roman" panose="02020603050405020304" pitchFamily="18" charset="0"/>
                            <a:ea typeface="+mn-ea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0" lang="en-US" sz="1400" kern="1200" dirty="0" smtClean="0">
                              <a:solidFill>
                                <a:schemeClr val="dk1"/>
                              </a:solidFill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362</a:t>
                          </a:r>
                          <a:endParaRPr kumimoji="0" lang="en-GB" sz="1400" kern="1200" dirty="0">
                            <a:solidFill>
                              <a:schemeClr val="dk1"/>
                            </a:solidFill>
                            <a:latin typeface="Times New Roman" panose="02020603050405020304" pitchFamily="18" charset="0"/>
                            <a:ea typeface="+mn-ea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b="1" dirty="0" smtClean="0">
                              <a:solidFill>
                                <a:srgbClr val="FF0000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  <a:sym typeface="Wingdings" panose="05000000000000000000" pitchFamily="2" charset="2"/>
                            </a:rPr>
                            <a:t>8320 (melt</a:t>
                          </a:r>
                          <a:r>
                            <a:rPr lang="en-US" sz="1400" b="1" baseline="0" dirty="0" smtClean="0">
                              <a:solidFill>
                                <a:srgbClr val="FF0000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  <a:sym typeface="Wingdings" panose="05000000000000000000" pitchFamily="2" charset="2"/>
                            </a:rPr>
                            <a:t> 10 </a:t>
                          </a:r>
                          <a:r>
                            <a:rPr lang="en-US" sz="1400" b="1" i="1" baseline="0" dirty="0" smtClean="0">
                              <a:solidFill>
                                <a:srgbClr val="FF0000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  <a:sym typeface="Wingdings" panose="05000000000000000000" pitchFamily="2" charset="2"/>
                            </a:rPr>
                            <a:t>t</a:t>
                          </a:r>
                          <a:r>
                            <a:rPr lang="en-US" sz="1400" b="1" baseline="0" dirty="0" smtClean="0">
                              <a:solidFill>
                                <a:srgbClr val="FF0000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  <a:sym typeface="Wingdings" panose="05000000000000000000" pitchFamily="2" charset="2"/>
                            </a:rPr>
                            <a:t> copper</a:t>
                          </a:r>
                          <a:r>
                            <a:rPr lang="en-US" sz="1400" b="1" dirty="0" smtClean="0">
                              <a:solidFill>
                                <a:srgbClr val="FF0000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  <a:sym typeface="Wingdings" panose="05000000000000000000" pitchFamily="2" charset="2"/>
                            </a:rPr>
                            <a:t>)</a:t>
                          </a:r>
                          <a:endParaRPr lang="en-GB" sz="1400" b="1" dirty="0">
                            <a:solidFill>
                              <a:srgbClr val="FF0000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6"/>
                      </a:ext>
                    </a:extLst>
                  </a:tr>
                  <a:tr h="231159">
                    <a:tc>
                      <a:txBody>
                        <a:bodyPr/>
                        <a:lstStyle/>
                        <a:p>
                          <a:pPr algn="l"/>
                          <a:r>
                            <a:rPr kumimoji="0" lang="en-US" sz="1400" kern="1200" dirty="0" smtClean="0">
                              <a:solidFill>
                                <a:schemeClr val="dk1"/>
                              </a:solidFill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Typical beam-energy density (GJ/mm</a:t>
                          </a:r>
                          <a:r>
                            <a:rPr kumimoji="0" lang="en-US" sz="1400" kern="1200" baseline="30000" dirty="0" smtClean="0">
                              <a:solidFill>
                                <a:schemeClr val="dk1"/>
                              </a:solidFill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2</a:t>
                          </a:r>
                          <a:r>
                            <a:rPr kumimoji="0" lang="en-US" sz="1400" kern="1200" dirty="0" smtClean="0">
                              <a:solidFill>
                                <a:schemeClr val="dk1"/>
                              </a:solidFill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)</a:t>
                          </a:r>
                          <a:endParaRPr kumimoji="0" lang="en-GB" sz="1400" kern="1200" dirty="0">
                            <a:solidFill>
                              <a:schemeClr val="dk1"/>
                            </a:solidFill>
                            <a:latin typeface="Times New Roman" panose="02020603050405020304" pitchFamily="18" charset="0"/>
                            <a:ea typeface="+mn-ea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0" lang="en-US" sz="1400" kern="1200" dirty="0" smtClean="0">
                              <a:solidFill>
                                <a:schemeClr val="dk1"/>
                              </a:solidFill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1</a:t>
                          </a:r>
                          <a:endParaRPr kumimoji="0" lang="en-GB" sz="1400" kern="1200" dirty="0">
                            <a:solidFill>
                              <a:schemeClr val="dk1"/>
                            </a:solidFill>
                            <a:latin typeface="Times New Roman" panose="02020603050405020304" pitchFamily="18" charset="0"/>
                            <a:ea typeface="+mn-ea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b="1" dirty="0" smtClean="0">
                              <a:solidFill>
                                <a:srgbClr val="FF0000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200 (potentially more destructive)</a:t>
                          </a:r>
                          <a:endParaRPr lang="en-GB" sz="1400" b="1" dirty="0">
                            <a:solidFill>
                              <a:srgbClr val="FF0000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7"/>
                      </a:ext>
                    </a:extLst>
                  </a:tr>
                  <a:tr h="231159">
                    <a:tc>
                      <a:txBody>
                        <a:bodyPr/>
                        <a:lstStyle/>
                        <a:p>
                          <a:pPr algn="l"/>
                          <a:r>
                            <a:rPr kumimoji="0" lang="en-US" sz="1400" kern="1200" dirty="0" smtClean="0">
                              <a:solidFill>
                                <a:schemeClr val="dk1"/>
                              </a:solidFill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Quench limit of dipole magnets (p/m/s)</a:t>
                          </a:r>
                          <a:endParaRPr kumimoji="0" lang="en-GB" sz="1400" kern="1200" dirty="0">
                            <a:solidFill>
                              <a:schemeClr val="dk1"/>
                            </a:solidFill>
                            <a:latin typeface="Times New Roman" panose="02020603050405020304" pitchFamily="18" charset="0"/>
                            <a:ea typeface="+mn-ea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m:rPr>
                                    <m:nor/>
                                  </m:rPr>
                                  <a:rPr kumimoji="0" lang="en-US" sz="1400" kern="1200" dirty="0" smtClean="0">
                                    <a:solidFill>
                                      <a:schemeClr val="dk1"/>
                                    </a:solidFill>
                                    <a:latin typeface="Times New Roman" panose="02020603050405020304" pitchFamily="18" charset="0"/>
                                    <a:ea typeface="+mn-ea"/>
                                    <a:cs typeface="Times New Roman" panose="02020603050405020304" pitchFamily="18" charset="0"/>
                                  </a:rPr>
                                  <m:t>7.8×10</m:t>
                                </m:r>
                                <m:r>
                                  <m:rPr>
                                    <m:nor/>
                                  </m:rPr>
                                  <a:rPr kumimoji="0" lang="en-US" sz="1400" kern="1200" baseline="30000" dirty="0" smtClean="0">
                                    <a:solidFill>
                                      <a:schemeClr val="dk1"/>
                                    </a:solidFill>
                                    <a:latin typeface="Times New Roman" panose="02020603050405020304" pitchFamily="18" charset="0"/>
                                    <a:ea typeface="+mn-ea"/>
                                    <a:cs typeface="Times New Roman" panose="02020603050405020304" pitchFamily="18" charset="0"/>
                                  </a:rPr>
                                  <m:t>6</m:t>
                                </m:r>
                              </m:oMath>
                            </m:oMathPara>
                          </a14:m>
                          <a:endParaRPr kumimoji="0" lang="en-GB" sz="1400" kern="1200" baseline="30000" dirty="0">
                            <a:solidFill>
                              <a:schemeClr val="dk1"/>
                            </a:solidFill>
                            <a:latin typeface="Times New Roman" panose="02020603050405020304" pitchFamily="18" charset="0"/>
                            <a:ea typeface="+mn-ea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 xmlns:m="http://schemas.openxmlformats.org/officeDocument/2006/math">
                              <m:r>
                                <m:rPr>
                                  <m:nor/>
                                </m:rPr>
                                <a:rPr lang="en-US" sz="1200" b="1" i="0" dirty="0" smtClean="0">
                                  <a:solidFill>
                                    <a:srgbClr val="FF0000"/>
                                  </a:solidFill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0.5</m:t>
                              </m:r>
                              <m:r>
                                <m:rPr>
                                  <m:nor/>
                                </m:rPr>
                                <a:rPr lang="en-US" sz="1200" b="1" dirty="0" smtClean="0">
                                  <a:solidFill>
                                    <a:srgbClr val="FF0000"/>
                                  </a:solidFill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×10</m:t>
                              </m:r>
                              <m:r>
                                <m:rPr>
                                  <m:nor/>
                                </m:rPr>
                                <a:rPr lang="en-US" sz="1200" b="1" baseline="30000" dirty="0" smtClean="0">
                                  <a:solidFill>
                                    <a:srgbClr val="FF0000"/>
                                  </a:solidFill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6</m:t>
                              </m:r>
                            </m:oMath>
                          </a14:m>
                          <a:r>
                            <a:rPr lang="en-US" sz="1400" b="1" dirty="0" smtClean="0">
                              <a:solidFill>
                                <a:srgbClr val="FF0000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 (protection challenge)</a:t>
                          </a:r>
                          <a:endParaRPr lang="en-GB" sz="1400" b="1" dirty="0">
                            <a:solidFill>
                              <a:srgbClr val="FF0000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8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3" name="Table 12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833325586"/>
                  </p:ext>
                </p:extLst>
              </p:nvPr>
            </p:nvGraphicFramePr>
            <p:xfrm>
              <a:off x="847040" y="5064711"/>
              <a:ext cx="7457322" cy="1219200"/>
            </p:xfrm>
            <a:graphic>
              <a:graphicData uri="http://schemas.openxmlformats.org/drawingml/2006/table">
                <a:tbl>
                  <a:tblPr firstRow="1" bandRow="1">
                    <a:tableStyleId>{073A0DAA-6AF3-43AB-8588-CEC1D06C72B9}</a:tableStyleId>
                  </a:tblPr>
                  <a:tblGrid>
                    <a:gridCol w="3009504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1511036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2936782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</a:tblGrid>
                  <a:tr h="304800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US" sz="1400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Parameters</a:t>
                          </a:r>
                          <a:endParaRPr lang="en-GB" sz="1400" baseline="300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LHC (nominal)</a:t>
                          </a:r>
                          <a:endParaRPr lang="en-GB" sz="14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FCC-</a:t>
                          </a:r>
                          <a:r>
                            <a:rPr lang="en-US" sz="1400" dirty="0" err="1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hh</a:t>
                          </a:r>
                          <a:r>
                            <a:rPr lang="en-US" sz="1400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 (baseline)</a:t>
                          </a:r>
                          <a:endParaRPr lang="en-GB" sz="14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04800">
                    <a:tc>
                      <a:txBody>
                        <a:bodyPr/>
                        <a:lstStyle/>
                        <a:p>
                          <a:pPr algn="l"/>
                          <a:r>
                            <a:rPr kumimoji="0" lang="en-US" sz="1400" kern="1200" dirty="0" smtClean="0">
                              <a:solidFill>
                                <a:schemeClr val="dk1"/>
                              </a:solidFill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Energy of one beam (MJ)</a:t>
                          </a:r>
                          <a:endParaRPr kumimoji="0" lang="en-GB" sz="1400" kern="1200" dirty="0">
                            <a:solidFill>
                              <a:schemeClr val="dk1"/>
                            </a:solidFill>
                            <a:latin typeface="Times New Roman" panose="02020603050405020304" pitchFamily="18" charset="0"/>
                            <a:ea typeface="+mn-ea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0" lang="en-US" sz="1400" kern="1200" dirty="0" smtClean="0">
                              <a:solidFill>
                                <a:schemeClr val="dk1"/>
                              </a:solidFill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362</a:t>
                          </a:r>
                          <a:endParaRPr kumimoji="0" lang="en-GB" sz="1400" kern="1200" dirty="0">
                            <a:solidFill>
                              <a:schemeClr val="dk1"/>
                            </a:solidFill>
                            <a:latin typeface="Times New Roman" panose="02020603050405020304" pitchFamily="18" charset="0"/>
                            <a:ea typeface="+mn-ea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b="1" dirty="0" smtClean="0">
                              <a:solidFill>
                                <a:srgbClr val="FF0000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  <a:sym typeface="Wingdings" panose="05000000000000000000" pitchFamily="2" charset="2"/>
                            </a:rPr>
                            <a:t>8320 (melt</a:t>
                          </a:r>
                          <a:r>
                            <a:rPr lang="en-US" sz="1400" b="1" baseline="0" dirty="0" smtClean="0">
                              <a:solidFill>
                                <a:srgbClr val="FF0000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  <a:sym typeface="Wingdings" panose="05000000000000000000" pitchFamily="2" charset="2"/>
                            </a:rPr>
                            <a:t> 10 </a:t>
                          </a:r>
                          <a:r>
                            <a:rPr lang="en-US" sz="1400" b="1" i="1" baseline="0" dirty="0" smtClean="0">
                              <a:solidFill>
                                <a:srgbClr val="FF0000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  <a:sym typeface="Wingdings" panose="05000000000000000000" pitchFamily="2" charset="2"/>
                            </a:rPr>
                            <a:t>t</a:t>
                          </a:r>
                          <a:r>
                            <a:rPr lang="en-US" sz="1400" b="1" baseline="0" dirty="0" smtClean="0">
                              <a:solidFill>
                                <a:srgbClr val="FF0000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  <a:sym typeface="Wingdings" panose="05000000000000000000" pitchFamily="2" charset="2"/>
                            </a:rPr>
                            <a:t> copper</a:t>
                          </a:r>
                          <a:r>
                            <a:rPr lang="en-US" sz="1400" b="1" dirty="0" smtClean="0">
                              <a:solidFill>
                                <a:srgbClr val="FF0000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  <a:sym typeface="Wingdings" panose="05000000000000000000" pitchFamily="2" charset="2"/>
                            </a:rPr>
                            <a:t>)</a:t>
                          </a:r>
                          <a:endParaRPr lang="en-GB" sz="1400" b="1" dirty="0">
                            <a:solidFill>
                              <a:srgbClr val="FF0000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6"/>
                      </a:ext>
                    </a:extLst>
                  </a:tr>
                  <a:tr h="304800">
                    <a:tc>
                      <a:txBody>
                        <a:bodyPr/>
                        <a:lstStyle/>
                        <a:p>
                          <a:pPr algn="l"/>
                          <a:r>
                            <a:rPr kumimoji="0" lang="en-US" sz="1400" kern="1200" dirty="0" smtClean="0">
                              <a:solidFill>
                                <a:schemeClr val="dk1"/>
                              </a:solidFill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Typical beam-energy density (GJ/mm</a:t>
                          </a:r>
                          <a:r>
                            <a:rPr kumimoji="0" lang="en-US" sz="1400" kern="1200" baseline="30000" dirty="0" smtClean="0">
                              <a:solidFill>
                                <a:schemeClr val="dk1"/>
                              </a:solidFill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2</a:t>
                          </a:r>
                          <a:r>
                            <a:rPr kumimoji="0" lang="en-US" sz="1400" kern="1200" dirty="0" smtClean="0">
                              <a:solidFill>
                                <a:schemeClr val="dk1"/>
                              </a:solidFill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)</a:t>
                          </a:r>
                          <a:endParaRPr kumimoji="0" lang="en-GB" sz="1400" kern="1200" dirty="0">
                            <a:solidFill>
                              <a:schemeClr val="dk1"/>
                            </a:solidFill>
                            <a:latin typeface="Times New Roman" panose="02020603050405020304" pitchFamily="18" charset="0"/>
                            <a:ea typeface="+mn-ea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0" lang="en-US" sz="1400" kern="1200" dirty="0" smtClean="0">
                              <a:solidFill>
                                <a:schemeClr val="dk1"/>
                              </a:solidFill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1</a:t>
                          </a:r>
                          <a:endParaRPr kumimoji="0" lang="en-GB" sz="1400" kern="1200" dirty="0">
                            <a:solidFill>
                              <a:schemeClr val="dk1"/>
                            </a:solidFill>
                            <a:latin typeface="Times New Roman" panose="02020603050405020304" pitchFamily="18" charset="0"/>
                            <a:ea typeface="+mn-ea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b="1" dirty="0" smtClean="0">
                              <a:solidFill>
                                <a:srgbClr val="FF0000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200 (potentially more destructive)</a:t>
                          </a:r>
                          <a:endParaRPr lang="en-GB" sz="1400" b="1" dirty="0">
                            <a:solidFill>
                              <a:srgbClr val="FF0000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7"/>
                      </a:ext>
                    </a:extLst>
                  </a:tr>
                  <a:tr h="304800">
                    <a:tc>
                      <a:txBody>
                        <a:bodyPr/>
                        <a:lstStyle/>
                        <a:p>
                          <a:pPr algn="l"/>
                          <a:r>
                            <a:rPr kumimoji="0" lang="en-US" sz="1400" kern="1200" dirty="0" smtClean="0">
                              <a:solidFill>
                                <a:schemeClr val="dk1"/>
                              </a:solidFill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Quench limit of dipole magnets (p/m/s)</a:t>
                          </a:r>
                          <a:endParaRPr kumimoji="0" lang="en-GB" sz="1400" kern="1200" dirty="0">
                            <a:solidFill>
                              <a:schemeClr val="dk1"/>
                            </a:solidFill>
                            <a:latin typeface="Times New Roman" panose="02020603050405020304" pitchFamily="18" charset="0"/>
                            <a:ea typeface="+mn-ea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5"/>
                          <a:stretch>
                            <a:fillRect l="-198795" t="-304000" r="-195181" b="-2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5"/>
                          <a:stretch>
                            <a:fillRect l="-154357" t="-304000" r="-830" b="-2000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8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5" name="Rectangle 4"/>
          <p:cNvSpPr/>
          <p:nvPr/>
        </p:nvSpPr>
        <p:spPr>
          <a:xfrm>
            <a:off x="1504896" y="1062806"/>
            <a:ext cx="381610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Energy stored in beams and magnets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4144073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Thursday, April 12, 2018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</p:spPr>
        <p:txBody>
          <a:bodyPr/>
          <a:lstStyle/>
          <a:p>
            <a:r>
              <a:rPr lang="en-US" smtClean="0"/>
              <a:t>FCC WEEK 2018   Yuancun NIE</a:t>
            </a:r>
            <a:endParaRPr lang="en-US" dirty="0"/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17714" y="17700"/>
            <a:ext cx="8715974" cy="1143000"/>
          </a:xfrm>
        </p:spPr>
        <p:txBody>
          <a:bodyPr>
            <a:normAutofit/>
          </a:bodyPr>
          <a:lstStyle/>
          <a:p>
            <a:pPr marL="484632" indent="-457200" algn="ctr"/>
            <a:r>
              <a:rPr lang="en-GB" sz="2600" dirty="0" smtClean="0"/>
              <a:t>I. </a:t>
            </a:r>
            <a:r>
              <a:rPr lang="en-GB" sz="2600" dirty="0"/>
              <a:t>Beam impact up to 50 </a:t>
            </a:r>
            <a:r>
              <a:rPr lang="en-GB" sz="2600" dirty="0" smtClean="0"/>
              <a:t>TeV: </a:t>
            </a:r>
            <a:r>
              <a:rPr lang="en-GB" sz="2000" dirty="0" smtClean="0"/>
              <a:t>beam accidents</a:t>
            </a:r>
            <a:endParaRPr lang="en-US" sz="2000" dirty="0"/>
          </a:p>
        </p:txBody>
      </p:sp>
      <p:sp>
        <p:nvSpPr>
          <p:cNvPr id="9" name="Rectangle 8"/>
          <p:cNvSpPr/>
          <p:nvPr/>
        </p:nvSpPr>
        <p:spPr>
          <a:xfrm>
            <a:off x="175377" y="1077587"/>
            <a:ext cx="4334457" cy="42242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Beam induced damages at particle accelerators worldwide:</a:t>
            </a:r>
          </a:p>
          <a:p>
            <a:pPr marL="171450" indent="-1714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GB" sz="1600" u="sng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Damage of SPS-LHC transfer line</a:t>
            </a:r>
          </a:p>
          <a:p>
            <a:pPr marL="171450" indent="-1714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GB" sz="1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Damage </a:t>
            </a:r>
            <a:r>
              <a:rPr lang="en-GB" sz="1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of collimators at </a:t>
            </a:r>
            <a:r>
              <a:rPr lang="en-GB" sz="1600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Tevatron</a:t>
            </a:r>
            <a:endParaRPr lang="en-GB" sz="16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71450" indent="-1714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sz="1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Damage at RHIC (MPC detector)</a:t>
            </a:r>
          </a:p>
          <a:p>
            <a:pPr marL="171450" indent="-1714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GB" sz="1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Damage </a:t>
            </a:r>
            <a:r>
              <a:rPr lang="en-GB" sz="1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of superconducting cavities at SNS</a:t>
            </a:r>
          </a:p>
          <a:p>
            <a:pPr marL="171450" indent="-1714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GB" sz="1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Damage of radioactive target at J-PARC</a:t>
            </a:r>
          </a:p>
          <a:p>
            <a:pPr marL="171450" indent="-1714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GB" sz="1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Damage of vacuum chamber at CERN LINAC 4 (few W beam power)</a:t>
            </a:r>
          </a:p>
          <a:p>
            <a:pPr marL="171450" indent="-1714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sz="1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Damage at XFEL (electron beam)</a:t>
            </a:r>
          </a:p>
          <a:p>
            <a:pPr marL="171450" indent="-1714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GB" sz="1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And </a:t>
            </a:r>
            <a:r>
              <a:rPr lang="en-GB" sz="1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many more accidents (not published</a:t>
            </a:r>
            <a:r>
              <a:rPr lang="en-GB" sz="1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da-DK" sz="16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itchFamily="2" charset="2"/>
              </a:rPr>
              <a:t>     </a:t>
            </a:r>
          </a:p>
          <a:p>
            <a:pPr>
              <a:lnSpc>
                <a:spcPct val="150000"/>
              </a:lnSpc>
            </a:pPr>
            <a:r>
              <a:rPr lang="da-DK" sz="11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itchFamily="2" charset="2"/>
              </a:rPr>
              <a:t>[</a:t>
            </a:r>
            <a:r>
              <a:rPr lang="da-DK" sz="11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itchFamily="2" charset="2"/>
              </a:rPr>
              <a:t>R. Schmidt, </a:t>
            </a:r>
            <a:r>
              <a:rPr lang="da-DK" sz="1100" i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itchFamily="2" charset="2"/>
              </a:rPr>
              <a:t>CERN </a:t>
            </a:r>
            <a:r>
              <a:rPr lang="da-DK" sz="1100" i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itchFamily="2" charset="2"/>
              </a:rPr>
              <a:t>TE-MPE-PE </a:t>
            </a:r>
            <a:r>
              <a:rPr lang="da-DK" sz="1100" i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itchFamily="2" charset="2"/>
              </a:rPr>
              <a:t>meeting</a:t>
            </a:r>
            <a:r>
              <a:rPr lang="da-DK" sz="1100" b="1" i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itchFamily="2" charset="2"/>
              </a:rPr>
              <a:t> </a:t>
            </a:r>
            <a:r>
              <a:rPr lang="da-DK" sz="11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itchFamily="2" charset="2"/>
              </a:rPr>
              <a:t>2017]</a:t>
            </a:r>
            <a:endParaRPr lang="en-US" sz="11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4054764" y="4981189"/>
            <a:ext cx="5080000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Bef>
                <a:spcPts val="1200"/>
              </a:spcBef>
              <a:spcAft>
                <a:spcPts val="1200"/>
              </a:spcAft>
            </a:pP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 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/>
              </a:rPr>
              <a:t>2004, the full SPS beam (288 bunches, 3.4×10</a:t>
            </a:r>
            <a:r>
              <a:rPr lang="en-US" sz="1400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/>
              </a:rPr>
              <a:t>13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/>
              </a:rPr>
              <a:t> protons, 450 GeV) was once extracted with wrong angle due to the switching-off septum. Vacuum chamber (stainless steel) of one magnet was severely damaged. Both the vacuum chamber and the magnet had to be replaced. </a:t>
            </a:r>
            <a:r>
              <a:rPr lang="da-DK" sz="11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itchFamily="2" charset="2"/>
              </a:rPr>
              <a:t>[B. Goddard, et al, </a:t>
            </a:r>
            <a:r>
              <a:rPr lang="da-DK" sz="1100" b="1" i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itchFamily="2" charset="2"/>
              </a:rPr>
              <a:t>AB-Note-2005-014</a:t>
            </a:r>
            <a:r>
              <a:rPr lang="da-DK" sz="11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itchFamily="2" charset="2"/>
              </a:rPr>
              <a:t> </a:t>
            </a:r>
            <a:r>
              <a:rPr lang="da-DK" sz="1100" b="1" i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itchFamily="2" charset="2"/>
              </a:rPr>
              <a:t>BT</a:t>
            </a:r>
            <a:r>
              <a:rPr lang="da-DK" sz="11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itchFamily="2" charset="2"/>
              </a:rPr>
              <a:t>]</a:t>
            </a:r>
            <a:endParaRPr lang="en-US" sz="11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  <a:sym typeface="Wingdings"/>
            </a:endParaRPr>
          </a:p>
        </p:txBody>
      </p:sp>
      <p:grpSp>
        <p:nvGrpSpPr>
          <p:cNvPr id="13" name="Group 12"/>
          <p:cNvGrpSpPr/>
          <p:nvPr/>
        </p:nvGrpSpPr>
        <p:grpSpPr>
          <a:xfrm>
            <a:off x="4169974" y="1085199"/>
            <a:ext cx="4816943" cy="3957945"/>
            <a:chOff x="761227" y="2103180"/>
            <a:chExt cx="4816943" cy="3957945"/>
          </a:xfrm>
        </p:grpSpPr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258170" y="2103180"/>
              <a:ext cx="4320000" cy="1261707"/>
            </a:xfrm>
            <a:prstGeom prst="rect">
              <a:avLst/>
            </a:prstGeom>
          </p:spPr>
        </p:pic>
        <p:pic>
          <p:nvPicPr>
            <p:cNvPr id="15" name="Picture 14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258170" y="3375397"/>
              <a:ext cx="4320000" cy="1283308"/>
            </a:xfrm>
            <a:prstGeom prst="rect">
              <a:avLst/>
            </a:prstGeom>
          </p:spPr>
        </p:pic>
        <p:pic>
          <p:nvPicPr>
            <p:cNvPr id="16" name="Picture 15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258170" y="4704208"/>
              <a:ext cx="4320000" cy="1279132"/>
            </a:xfrm>
            <a:prstGeom prst="rect">
              <a:avLst/>
            </a:prstGeom>
          </p:spPr>
        </p:pic>
        <p:sp>
          <p:nvSpPr>
            <p:cNvPr id="17" name="Rectangle 16"/>
            <p:cNvSpPr/>
            <p:nvPr/>
          </p:nvSpPr>
          <p:spPr>
            <a:xfrm>
              <a:off x="761227" y="3069537"/>
              <a:ext cx="3660302" cy="299158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1">
                <a:lnSpc>
                  <a:spcPct val="120000"/>
                </a:lnSpc>
              </a:pPr>
              <a:r>
                <a:rPr lang="en-US" sz="1500" dirty="0" smtClean="0">
                  <a:solidFill>
                    <a:srgbClr val="FFFF00"/>
                  </a:solidFill>
                  <a:latin typeface="Times New Roman" pitchFamily="18" charset="0"/>
                  <a:cs typeface="Times New Roman" pitchFamily="18" charset="0"/>
                  <a:sym typeface="Wingdings"/>
                </a:rPr>
                <a:t>Outside of the vacuum chamber</a:t>
              </a:r>
              <a:endParaRPr lang="en-US" sz="15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  <a:sym typeface="Wingdings"/>
              </a:endParaRPr>
            </a:p>
            <a:p>
              <a:pPr lvl="1">
                <a:lnSpc>
                  <a:spcPct val="120000"/>
                </a:lnSpc>
              </a:pPr>
              <a:endParaRPr lang="en-US" sz="15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  <a:sym typeface="Wingdings"/>
              </a:endParaRPr>
            </a:p>
            <a:p>
              <a:pPr lvl="1">
                <a:lnSpc>
                  <a:spcPct val="120000"/>
                </a:lnSpc>
              </a:pPr>
              <a:endParaRPr lang="en-US" sz="15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  <a:sym typeface="Wingdings"/>
              </a:endParaRPr>
            </a:p>
            <a:p>
              <a:pPr lvl="1">
                <a:lnSpc>
                  <a:spcPct val="120000"/>
                </a:lnSpc>
              </a:pPr>
              <a:endParaRPr lang="en-US" sz="10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  <a:sym typeface="Wingdings"/>
              </a:endParaRPr>
            </a:p>
            <a:p>
              <a:pPr lvl="1">
                <a:lnSpc>
                  <a:spcPct val="120000"/>
                </a:lnSpc>
              </a:pPr>
              <a:endParaRPr lang="en-US" sz="15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  <a:sym typeface="Wingdings"/>
              </a:endParaRPr>
            </a:p>
            <a:p>
              <a:pPr lvl="1">
                <a:lnSpc>
                  <a:spcPct val="120000"/>
                </a:lnSpc>
              </a:pPr>
              <a:r>
                <a:rPr lang="en-US" sz="1500" dirty="0" smtClean="0">
                  <a:solidFill>
                    <a:srgbClr val="FFFF00"/>
                  </a:solidFill>
                  <a:latin typeface="Times New Roman" pitchFamily="18" charset="0"/>
                  <a:cs typeface="Times New Roman" pitchFamily="18" charset="0"/>
                  <a:sym typeface="Wingdings"/>
                </a:rPr>
                <a:t>Inside, beam impact side</a:t>
              </a:r>
            </a:p>
            <a:p>
              <a:pPr lvl="1">
                <a:lnSpc>
                  <a:spcPct val="120000"/>
                </a:lnSpc>
              </a:pPr>
              <a:endParaRPr lang="en-US" sz="15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  <a:sym typeface="Wingdings"/>
              </a:endParaRPr>
            </a:p>
            <a:p>
              <a:pPr lvl="1">
                <a:lnSpc>
                  <a:spcPct val="120000"/>
                </a:lnSpc>
              </a:pPr>
              <a:endParaRPr lang="en-US" sz="15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  <a:sym typeface="Wingdings"/>
              </a:endParaRPr>
            </a:p>
            <a:p>
              <a:pPr lvl="1">
                <a:lnSpc>
                  <a:spcPct val="120000"/>
                </a:lnSpc>
              </a:pPr>
              <a:endParaRPr lang="en-US" sz="12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  <a:sym typeface="Wingdings"/>
              </a:endParaRPr>
            </a:p>
            <a:p>
              <a:pPr lvl="1">
                <a:lnSpc>
                  <a:spcPct val="120000"/>
                </a:lnSpc>
              </a:pPr>
              <a:endParaRPr lang="en-US" sz="15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  <a:sym typeface="Wingdings"/>
              </a:endParaRPr>
            </a:p>
            <a:p>
              <a:pPr lvl="1">
                <a:lnSpc>
                  <a:spcPct val="120000"/>
                </a:lnSpc>
              </a:pPr>
              <a:r>
                <a:rPr lang="en-US" sz="1500" dirty="0" smtClean="0">
                  <a:solidFill>
                    <a:srgbClr val="FFFF00"/>
                  </a:solidFill>
                  <a:latin typeface="Times New Roman" pitchFamily="18" charset="0"/>
                  <a:cs typeface="Times New Roman" pitchFamily="18" charset="0"/>
                  <a:sym typeface="Wingdings"/>
                </a:rPr>
                <a:t>Inside, opposite to the beam impact</a:t>
              </a:r>
              <a:endParaRPr lang="en-US" sz="15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  <a:sym typeface="Wingding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60883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Thursday, April 12, 2018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</p:spPr>
        <p:txBody>
          <a:bodyPr/>
          <a:lstStyle/>
          <a:p>
            <a:r>
              <a:rPr lang="en-US" smtClean="0"/>
              <a:t>FCC WEEK 2018   Yuancun NIE</a:t>
            </a:r>
            <a:endParaRPr lang="en-US" dirty="0"/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17714" y="17700"/>
            <a:ext cx="8715974" cy="1143000"/>
          </a:xfrm>
        </p:spPr>
        <p:txBody>
          <a:bodyPr>
            <a:normAutofit/>
          </a:bodyPr>
          <a:lstStyle/>
          <a:p>
            <a:pPr marL="484632" indent="-457200" algn="ctr"/>
            <a:r>
              <a:rPr lang="en-GB" sz="2600" dirty="0" smtClean="0"/>
              <a:t>I. </a:t>
            </a:r>
            <a:r>
              <a:rPr lang="en-GB" sz="2600" dirty="0"/>
              <a:t>Beam impact up to 50 </a:t>
            </a:r>
            <a:r>
              <a:rPr lang="en-GB" sz="2600" dirty="0" smtClean="0"/>
              <a:t>TeV: </a:t>
            </a:r>
            <a:r>
              <a:rPr lang="en-GB" sz="2000" dirty="0" smtClean="0"/>
              <a:t>energy deposition</a:t>
            </a:r>
            <a:endParaRPr lang="en-US" sz="2000" dirty="0"/>
          </a:p>
        </p:txBody>
      </p:sp>
      <p:sp>
        <p:nvSpPr>
          <p:cNvPr id="8" name="Rectangle 7"/>
          <p:cNvSpPr/>
          <p:nvPr/>
        </p:nvSpPr>
        <p:spPr>
          <a:xfrm>
            <a:off x="217714" y="5175561"/>
            <a:ext cx="857466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 eaLnBrk="1" hangingPunct="1">
              <a:buFont typeface="Wingdings" panose="05000000000000000000" pitchFamily="2" charset="2"/>
              <a:buChar char="§"/>
              <a:defRPr/>
            </a:pPr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@ 50 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TeV, scaling linearly from energy deposition per proton, one nominal bunch </a:t>
            </a:r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has 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potential to evaporate copper at the location of the maximum energy </a:t>
            </a:r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deposition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!</a:t>
            </a:r>
          </a:p>
        </p:txBody>
      </p:sp>
      <p:pic>
        <p:nvPicPr>
          <p:cNvPr id="10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68"/>
          <a:stretch>
            <a:fillRect/>
          </a:stretch>
        </p:blipFill>
        <p:spPr bwMode="auto">
          <a:xfrm>
            <a:off x="179623" y="939850"/>
            <a:ext cx="4250487" cy="306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308501" y="4036925"/>
            <a:ext cx="42672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Energy deposition along cylinder axis of copper target (</a:t>
            </a:r>
            <a:r>
              <a:rPr lang="el-GR" sz="1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σ</a:t>
            </a:r>
            <a:r>
              <a:rPr lang="en-US" sz="1600" b="1" i="1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x,y</a:t>
            </a:r>
            <a:r>
              <a:rPr lang="en-US" sz="1600" b="1" i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= </a:t>
            </a:r>
            <a:r>
              <a:rPr lang="en-GB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0.2 mm</a:t>
            </a:r>
            <a:r>
              <a:rPr lang="en-GB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en-GB" sz="1600" dirty="0"/>
          </a:p>
        </p:txBody>
      </p:sp>
      <p:sp>
        <p:nvSpPr>
          <p:cNvPr id="13" name="Rectangle 12"/>
          <p:cNvSpPr/>
          <p:nvPr/>
        </p:nvSpPr>
        <p:spPr>
          <a:xfrm>
            <a:off x="4794194" y="4036925"/>
            <a:ext cx="4231043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 smtClean="0">
                <a:solidFill>
                  <a:srgbClr val="0055A0"/>
                </a:solidFill>
                <a:latin typeface="Times New Roman" pitchFamily="18" charset="0"/>
                <a:cs typeface="Times New Roman" pitchFamily="18" charset="0"/>
                <a:sym typeface="Wingdings"/>
              </a:rPr>
              <a:t>Specific energy of one nominal bunch (50 TeV, </a:t>
            </a:r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1.0×10</a:t>
            </a:r>
            <a:r>
              <a:rPr lang="en-US" sz="1600" b="1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11</a:t>
            </a:r>
            <a:r>
              <a:rPr lang="en-GB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p, </a:t>
            </a:r>
            <a:r>
              <a:rPr lang="el-GR" sz="1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σ</a:t>
            </a:r>
            <a:r>
              <a:rPr lang="en-US" sz="1600" b="1" i="1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x,y</a:t>
            </a:r>
            <a:r>
              <a:rPr lang="en-US" sz="1600" b="1" i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= </a:t>
            </a:r>
            <a:r>
              <a:rPr lang="en-GB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0.2 mm</a:t>
            </a:r>
            <a:r>
              <a:rPr lang="en-US" sz="1600" b="1" dirty="0" smtClean="0">
                <a:solidFill>
                  <a:srgbClr val="0055A0"/>
                </a:solidFill>
                <a:latin typeface="Times New Roman" pitchFamily="18" charset="0"/>
                <a:cs typeface="Times New Roman" pitchFamily="18" charset="0"/>
                <a:sym typeface="Wingdings"/>
              </a:rPr>
              <a:t>) </a:t>
            </a:r>
          </a:p>
          <a:p>
            <a:r>
              <a:rPr lang="en-US" sz="1600" b="1" dirty="0" smtClean="0">
                <a:solidFill>
                  <a:srgbClr val="0055A0"/>
                </a:solidFill>
                <a:latin typeface="Times New Roman" pitchFamily="18" charset="0"/>
                <a:cs typeface="Times New Roman" pitchFamily="18" charset="0"/>
                <a:sym typeface="Wingdings"/>
              </a:rPr>
              <a:t>Peak specific energy</a:t>
            </a:r>
            <a:r>
              <a:rPr lang="en-US" sz="1600" b="1" dirty="0">
                <a:solidFill>
                  <a:srgbClr val="0055A0"/>
                </a:solidFill>
                <a:latin typeface="Times New Roman" pitchFamily="18" charset="0"/>
                <a:cs typeface="Times New Roman" pitchFamily="18" charset="0"/>
                <a:sym typeface="Wingdings"/>
              </a:rPr>
              <a:t>: </a:t>
            </a:r>
            <a:endParaRPr lang="en-US" sz="1600" b="1" dirty="0" smtClean="0">
              <a:solidFill>
                <a:srgbClr val="0055A0"/>
              </a:solidFill>
              <a:latin typeface="Times New Roman" pitchFamily="18" charset="0"/>
              <a:cs typeface="Times New Roman" pitchFamily="18" charset="0"/>
              <a:sym typeface="Wingdings"/>
            </a:endParaRPr>
          </a:p>
          <a:p>
            <a:r>
              <a:rPr lang="en-US" sz="1600" dirty="0">
                <a:solidFill>
                  <a:srgbClr val="0055A0"/>
                </a:solidFill>
                <a:latin typeface="Times New Roman" pitchFamily="18" charset="0"/>
                <a:cs typeface="Times New Roman" pitchFamily="18" charset="0"/>
                <a:sym typeface="Wingdings"/>
              </a:rPr>
              <a:t> </a:t>
            </a:r>
            <a:r>
              <a:rPr lang="en-US" sz="1600" dirty="0" smtClean="0">
                <a:solidFill>
                  <a:srgbClr val="0055A0"/>
                </a:solidFill>
                <a:latin typeface="Times New Roman" pitchFamily="18" charset="0"/>
                <a:cs typeface="Times New Roman" pitchFamily="18" charset="0"/>
                <a:sym typeface="Wingdings"/>
              </a:rPr>
              <a:t>              17390 </a:t>
            </a:r>
            <a:r>
              <a:rPr lang="en-US" sz="1600" dirty="0">
                <a:solidFill>
                  <a:srgbClr val="0055A0"/>
                </a:solidFill>
                <a:latin typeface="Times New Roman" pitchFamily="18" charset="0"/>
                <a:cs typeface="Times New Roman" pitchFamily="18" charset="0"/>
                <a:sym typeface="Wingdings"/>
              </a:rPr>
              <a:t>J/g &gt; </a:t>
            </a:r>
            <a:r>
              <a:rPr lang="en-US" sz="1600" dirty="0" smtClean="0">
                <a:solidFill>
                  <a:srgbClr val="0055A0"/>
                </a:solidFill>
                <a:latin typeface="Times New Roman" pitchFamily="18" charset="0"/>
                <a:cs typeface="Times New Roman" pitchFamily="18" charset="0"/>
                <a:sym typeface="Wingdings"/>
              </a:rPr>
              <a:t>&gt; </a:t>
            </a:r>
            <a:r>
              <a:rPr lang="en-US" sz="1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Wingdings"/>
              </a:rPr>
              <a:t>6250 </a:t>
            </a:r>
            <a:r>
              <a:rPr lang="en-US" sz="16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Wingdings"/>
              </a:rPr>
              <a:t>J/g </a:t>
            </a:r>
            <a:r>
              <a:rPr lang="en-US" sz="1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Wingdings"/>
              </a:rPr>
              <a:t>(boiling energy)</a:t>
            </a:r>
            <a:endParaRPr lang="en-US" sz="1600" dirty="0">
              <a:solidFill>
                <a:srgbClr val="FF00FF"/>
              </a:solidFill>
              <a:latin typeface="Times New Roman" pitchFamily="18" charset="0"/>
              <a:cs typeface="Times New Roman" pitchFamily="18" charset="0"/>
              <a:sym typeface="Wingdings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52627" y="939850"/>
            <a:ext cx="3939751" cy="306000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5000978" y="5775739"/>
            <a:ext cx="406634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da-DK" sz="12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itchFamily="2" charset="2"/>
              </a:rPr>
              <a:t>[Y. Nie, et al., </a:t>
            </a:r>
            <a:r>
              <a:rPr lang="da-DK" sz="1200" b="1" i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itchFamily="2" charset="2"/>
              </a:rPr>
              <a:t>Physical Review Accelerators and Beams </a:t>
            </a:r>
            <a:r>
              <a:rPr lang="da-DK" sz="12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itchFamily="2" charset="2"/>
              </a:rPr>
              <a:t>2017]</a:t>
            </a:r>
            <a:endParaRPr lang="en-US" sz="12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026616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Thursday, April 12, 2018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</p:spPr>
        <p:txBody>
          <a:bodyPr/>
          <a:lstStyle/>
          <a:p>
            <a:r>
              <a:rPr lang="en-US" smtClean="0"/>
              <a:t>FCC WEEK 2018   Yuancun NIE</a:t>
            </a:r>
            <a:endParaRPr lang="en-US" dirty="0"/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17714" y="17700"/>
            <a:ext cx="8715974" cy="1143000"/>
          </a:xfrm>
        </p:spPr>
        <p:txBody>
          <a:bodyPr>
            <a:normAutofit/>
          </a:bodyPr>
          <a:lstStyle/>
          <a:p>
            <a:pPr marL="484632" indent="-457200" algn="ctr"/>
            <a:r>
              <a:rPr lang="en-GB" sz="2600" dirty="0" smtClean="0"/>
              <a:t>I. </a:t>
            </a:r>
            <a:r>
              <a:rPr lang="en-GB" sz="2600" dirty="0"/>
              <a:t>Beam impact up to 50 </a:t>
            </a:r>
            <a:r>
              <a:rPr lang="en-GB" sz="2600" dirty="0" smtClean="0"/>
              <a:t>TeV: </a:t>
            </a:r>
            <a:r>
              <a:rPr lang="en-GB" sz="2000" dirty="0" smtClean="0"/>
              <a:t>different regimes</a:t>
            </a:r>
            <a:endParaRPr lang="en-US" sz="2000" dirty="0"/>
          </a:p>
        </p:txBody>
      </p:sp>
      <p:grpSp>
        <p:nvGrpSpPr>
          <p:cNvPr id="5" name="Group 4"/>
          <p:cNvGrpSpPr/>
          <p:nvPr/>
        </p:nvGrpSpPr>
        <p:grpSpPr>
          <a:xfrm>
            <a:off x="-45267" y="870897"/>
            <a:ext cx="7981704" cy="5288363"/>
            <a:chOff x="37857" y="870897"/>
            <a:chExt cx="7981704" cy="5288363"/>
          </a:xfrm>
        </p:grpSpPr>
        <p:pic>
          <p:nvPicPr>
            <p:cNvPr id="11" name="Picture 10"/>
            <p:cNvPicPr>
              <a:picLocks noChangeAspect="1"/>
            </p:cNvPicPr>
            <p:nvPr/>
          </p:nvPicPr>
          <p:blipFill rotWithShape="1">
            <a:blip r:embed="rId3"/>
            <a:srcRect l="2019" r="15795" b="2754"/>
            <a:stretch/>
          </p:blipFill>
          <p:spPr>
            <a:xfrm>
              <a:off x="273718" y="870897"/>
              <a:ext cx="6715171" cy="4747831"/>
            </a:xfrm>
            <a:prstGeom prst="rect">
              <a:avLst/>
            </a:prstGeom>
          </p:spPr>
        </p:pic>
        <p:pic>
          <p:nvPicPr>
            <p:cNvPr id="14" name="Picture 13"/>
            <p:cNvPicPr>
              <a:picLocks noChangeAspect="1"/>
            </p:cNvPicPr>
            <p:nvPr/>
          </p:nvPicPr>
          <p:blipFill rotWithShape="1">
            <a:blip r:embed="rId3"/>
            <a:srcRect l="84960" t="38262" b="35660"/>
            <a:stretch/>
          </p:blipFill>
          <p:spPr>
            <a:xfrm>
              <a:off x="4766464" y="4126551"/>
              <a:ext cx="1228847" cy="1273216"/>
            </a:xfrm>
            <a:prstGeom prst="rect">
              <a:avLst/>
            </a:prstGeom>
          </p:spPr>
        </p:pic>
        <p:sp>
          <p:nvSpPr>
            <p:cNvPr id="15" name="Rectangle 14"/>
            <p:cNvSpPr/>
            <p:nvPr/>
          </p:nvSpPr>
          <p:spPr>
            <a:xfrm>
              <a:off x="300838" y="5820706"/>
              <a:ext cx="7718723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600" dirty="0" smtClean="0">
                  <a:cs typeface="Times New Roman" panose="02020603050405020304" pitchFamily="18" charset="0"/>
                </a:rPr>
                <a:t>Mechanical responses in different regimes  </a:t>
              </a:r>
              <a:r>
                <a:rPr lang="en-US" sz="1200" dirty="0" smtClean="0">
                  <a:solidFill>
                    <a:srgbClr val="00B05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  <a:sym typeface="Wingdings" pitchFamily="2" charset="2"/>
                </a:rPr>
                <a:t>[A</a:t>
              </a:r>
              <a:r>
                <a:rPr lang="en-US" sz="1200" dirty="0">
                  <a:solidFill>
                    <a:srgbClr val="00B05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  <a:sym typeface="Wingdings" pitchFamily="2" charset="2"/>
                </a:rPr>
                <a:t>. Bertarelli, </a:t>
              </a:r>
              <a:r>
                <a:rPr lang="en-US" sz="1200" b="1" i="1" dirty="0" smtClean="0">
                  <a:solidFill>
                    <a:srgbClr val="00B05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  <a:sym typeface="Wingdings" pitchFamily="2" charset="2"/>
                </a:rPr>
                <a:t>Joint Accelerator School</a:t>
              </a:r>
              <a:r>
                <a:rPr lang="en-US" sz="1200" b="1" dirty="0" smtClean="0">
                  <a:solidFill>
                    <a:srgbClr val="00B05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  <a:sym typeface="Wingdings" pitchFamily="2" charset="2"/>
                </a:rPr>
                <a:t> </a:t>
              </a:r>
              <a:r>
                <a:rPr lang="en-US" sz="1200" dirty="0">
                  <a:solidFill>
                    <a:srgbClr val="00B05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  <a:sym typeface="Wingdings" pitchFamily="2" charset="2"/>
                </a:rPr>
                <a:t>2014]</a:t>
              </a:r>
              <a:endParaRPr lang="en-GB" sz="1200" dirty="0"/>
            </a:p>
          </p:txBody>
        </p:sp>
        <p:grpSp>
          <p:nvGrpSpPr>
            <p:cNvPr id="17" name="Group 16"/>
            <p:cNvGrpSpPr/>
            <p:nvPr/>
          </p:nvGrpSpPr>
          <p:grpSpPr>
            <a:xfrm>
              <a:off x="2233843" y="1740946"/>
              <a:ext cx="4555551" cy="3648300"/>
              <a:chOff x="2270787" y="1731710"/>
              <a:chExt cx="4555551" cy="3648300"/>
            </a:xfrm>
          </p:grpSpPr>
          <p:sp>
            <p:nvSpPr>
              <p:cNvPr id="18" name="Rectangle 17"/>
              <p:cNvSpPr>
                <a:spLocks noChangeArrowheads="1"/>
              </p:cNvSpPr>
              <p:nvPr/>
            </p:nvSpPr>
            <p:spPr bwMode="auto">
              <a:xfrm>
                <a:off x="2270787" y="5053895"/>
                <a:ext cx="2541360" cy="326115"/>
              </a:xfrm>
              <a:prstGeom prst="rect">
                <a:avLst/>
              </a:prstGeom>
              <a:solidFill>
                <a:srgbClr val="00B050"/>
              </a:solidFill>
              <a:ln>
                <a:solidFill>
                  <a:srgbClr val="00B050"/>
                </a:solidFill>
                <a:headEnd/>
                <a:tailEnd/>
              </a:ln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wrap="square">
                <a:noAutofit/>
              </a:bodyPr>
              <a:lstStyle>
                <a:defPPr>
                  <a:defRPr lang="en-U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accent2"/>
                    </a:solidFill>
                    <a:latin typeface="Arial" charset="0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accent2"/>
                    </a:solidFill>
                    <a:latin typeface="Arial" charset="0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accent2"/>
                    </a:solidFill>
                    <a:latin typeface="Arial" charset="0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accent2"/>
                    </a:solidFill>
                    <a:latin typeface="Arial" charset="0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accent2"/>
                    </a:solidFill>
                    <a:latin typeface="Arial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2400" kern="1200">
                    <a:solidFill>
                      <a:schemeClr val="accent2"/>
                    </a:solidFill>
                    <a:latin typeface="Arial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2400" kern="1200">
                    <a:solidFill>
                      <a:schemeClr val="accent2"/>
                    </a:solidFill>
                    <a:latin typeface="Arial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2400" kern="1200">
                    <a:solidFill>
                      <a:schemeClr val="accent2"/>
                    </a:solidFill>
                    <a:latin typeface="Arial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2400" kern="1200">
                    <a:solidFill>
                      <a:schemeClr val="accent2"/>
                    </a:solidFill>
                    <a:latin typeface="Arial" charset="0"/>
                    <a:ea typeface="+mn-ea"/>
                    <a:cs typeface="+mn-cs"/>
                  </a:defRPr>
                </a:lvl9pPr>
              </a:lstStyle>
              <a:p>
                <a:pPr algn="ctr" eaLnBrk="0" hangingPunct="0"/>
                <a:r>
                  <a:rPr lang="en-US" sz="1400" b="1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Monte Carlo &amp; Linear scaling</a:t>
                </a:r>
                <a:endParaRPr lang="en-US" sz="1400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285750" indent="-285750" eaLnBrk="0" hangingPunct="0">
                  <a:buFont typeface="Arial" panose="020B0604020202020204" pitchFamily="34" charset="0"/>
                  <a:buChar char="•"/>
                </a:pPr>
                <a:endParaRPr lang="en-GB" sz="1600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9" name="Rectangle 18"/>
              <p:cNvSpPr>
                <a:spLocks noChangeArrowheads="1"/>
              </p:cNvSpPr>
              <p:nvPr/>
            </p:nvSpPr>
            <p:spPr bwMode="auto">
              <a:xfrm>
                <a:off x="5496209" y="1731710"/>
                <a:ext cx="1330129" cy="480011"/>
              </a:xfrm>
              <a:prstGeom prst="rect">
                <a:avLst/>
              </a:prstGeom>
              <a:solidFill>
                <a:srgbClr val="00B050"/>
              </a:solidFill>
              <a:ln>
                <a:solidFill>
                  <a:srgbClr val="00B050"/>
                </a:solidFill>
                <a:headEnd/>
                <a:tailEnd/>
              </a:ln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wrap="square">
                <a:noAutofit/>
              </a:bodyPr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1400" b="1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Monte Carlo</a:t>
                </a:r>
              </a:p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1400" b="1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&amp; hydrocodes</a:t>
                </a:r>
              </a:p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GB" sz="1400" b="1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cxnSp>
            <p:nvCxnSpPr>
              <p:cNvPr id="20" name="Straight Arrow Connector 19"/>
              <p:cNvCxnSpPr>
                <a:endCxn id="19" idx="2"/>
              </p:cNvCxnSpPr>
              <p:nvPr/>
            </p:nvCxnSpPr>
            <p:spPr>
              <a:xfrm flipV="1">
                <a:off x="5216768" y="2211721"/>
                <a:ext cx="944506" cy="1051022"/>
              </a:xfrm>
              <a:prstGeom prst="straightConnector1">
                <a:avLst/>
              </a:prstGeom>
              <a:ln w="38100">
                <a:solidFill>
                  <a:srgbClr val="00B050"/>
                </a:solidFill>
                <a:prstDash val="sysDash"/>
                <a:tailEnd type="triangl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1" name="Rectangle 20"/>
              <p:cNvSpPr>
                <a:spLocks noChangeArrowheads="1"/>
              </p:cNvSpPr>
              <p:nvPr/>
            </p:nvSpPr>
            <p:spPr bwMode="auto">
              <a:xfrm>
                <a:off x="4353344" y="3265631"/>
                <a:ext cx="1276311" cy="497088"/>
              </a:xfrm>
              <a:prstGeom prst="rect">
                <a:avLst/>
              </a:prstGeom>
              <a:solidFill>
                <a:srgbClr val="00B050"/>
              </a:solidFill>
              <a:ln>
                <a:solidFill>
                  <a:srgbClr val="00B050"/>
                </a:solidFill>
                <a:headEnd/>
                <a:tailEnd/>
              </a:ln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wrap="square">
                <a:noAutofit/>
              </a:bodyPr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1400" b="1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Monte Carlo</a:t>
                </a:r>
              </a:p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1400" b="1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&amp; FEM codes</a:t>
                </a:r>
              </a:p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GB" sz="1400" b="1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cxnSp>
            <p:nvCxnSpPr>
              <p:cNvPr id="22" name="Straight Arrow Connector 21"/>
              <p:cNvCxnSpPr>
                <a:stCxn id="18" idx="0"/>
              </p:cNvCxnSpPr>
              <p:nvPr/>
            </p:nvCxnSpPr>
            <p:spPr>
              <a:xfrm flipV="1">
                <a:off x="3541467" y="3762720"/>
                <a:ext cx="1317748" cy="1291175"/>
              </a:xfrm>
              <a:prstGeom prst="straightConnector1">
                <a:avLst/>
              </a:prstGeom>
              <a:ln w="38100">
                <a:solidFill>
                  <a:srgbClr val="00B050"/>
                </a:solidFill>
                <a:prstDash val="sysDash"/>
                <a:tailEnd type="triangl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3" name="TextBox 22"/>
            <p:cNvSpPr txBox="1"/>
            <p:nvPr/>
          </p:nvSpPr>
          <p:spPr>
            <a:xfrm>
              <a:off x="2892655" y="5563434"/>
              <a:ext cx="167706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solidFill>
                    <a:schemeClr val="tx1">
                      <a:lumMod val="50000"/>
                    </a:schemeClr>
                  </a:solidFill>
                </a:rPr>
                <a:t>Deposition time (s)</a:t>
              </a:r>
              <a:endParaRPr lang="en-US" sz="1400" dirty="0">
                <a:solidFill>
                  <a:schemeClr val="tx1">
                    <a:lumMod val="50000"/>
                  </a:schemeClr>
                </a:solidFill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 rot="16200000">
              <a:off x="-1335292" y="3052923"/>
              <a:ext cx="305407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>
                  <a:solidFill>
                    <a:schemeClr val="tx1">
                      <a:lumMod val="50000"/>
                    </a:schemeClr>
                  </a:solidFill>
                </a:rPr>
                <a:t>Maximum deposited power (W/cm</a:t>
              </a:r>
              <a:r>
                <a:rPr lang="en-US" sz="1400" baseline="30000" dirty="0" smtClean="0">
                  <a:solidFill>
                    <a:schemeClr val="tx1">
                      <a:lumMod val="50000"/>
                    </a:schemeClr>
                  </a:solidFill>
                </a:rPr>
                <a:t>3</a:t>
              </a:r>
              <a:r>
                <a:rPr lang="en-US" sz="1400" dirty="0">
                  <a:solidFill>
                    <a:schemeClr val="tx1">
                      <a:lumMod val="50000"/>
                    </a:schemeClr>
                  </a:solidFill>
                </a:rPr>
                <a:t>)</a:t>
              </a:r>
            </a:p>
          </p:txBody>
        </p:sp>
      </p:grpSp>
      <p:sp>
        <p:nvSpPr>
          <p:cNvPr id="25" name="Rectangle 24"/>
          <p:cNvSpPr/>
          <p:nvPr/>
        </p:nvSpPr>
        <p:spPr>
          <a:xfrm>
            <a:off x="6644541" y="3068854"/>
            <a:ext cx="2523941" cy="29546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Font typeface="Wingdings" panose="05000000000000000000" pitchFamily="2" charset="2"/>
              <a:buChar char="§"/>
              <a:defRPr/>
            </a:pPr>
            <a:r>
              <a:rPr lang="en-GB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Accelerator components are usually </a:t>
            </a:r>
            <a:r>
              <a:rPr lang="en-GB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designed to </a:t>
            </a:r>
            <a:r>
              <a:rPr lang="en-GB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work in </a:t>
            </a:r>
            <a:r>
              <a:rPr lang="en-GB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GB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elastic regime</a:t>
            </a:r>
            <a:r>
              <a:rPr lang="en-GB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GB" sz="14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 Linear scaling from energy deposition per proton is practical.</a:t>
            </a:r>
          </a:p>
          <a:p>
            <a:pPr marL="342900" indent="-342900" algn="just">
              <a:buFont typeface="Wingdings" panose="05000000000000000000" pitchFamily="2" charset="2"/>
              <a:buChar char="§"/>
              <a:defRPr/>
            </a:pPr>
            <a:r>
              <a:rPr lang="en-GB" sz="14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Hydrodynamic tunneling is the </a:t>
            </a:r>
            <a:r>
              <a:rPr lang="en-GB" sz="1400" b="1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extreme situation </a:t>
            </a:r>
            <a:r>
              <a:rPr lang="en-GB" sz="14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which would be likely if a large number of bunches was lost at the same place. </a:t>
            </a:r>
            <a:r>
              <a:rPr lang="en-GB" sz="1600" dirty="0" smtClean="0">
                <a:solidFill>
                  <a:srgbClr val="FF00FF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(“Risk” = Probability * Consequences)</a:t>
            </a:r>
            <a:endParaRPr lang="en-US" sz="1600" dirty="0">
              <a:solidFill>
                <a:srgbClr val="FF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7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7144" y="968093"/>
            <a:ext cx="814660" cy="11441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" name="Rectangle 27"/>
          <p:cNvSpPr/>
          <p:nvPr/>
        </p:nvSpPr>
        <p:spPr>
          <a:xfrm>
            <a:off x="7587152" y="1360256"/>
            <a:ext cx="132216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da-DK" sz="9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itchFamily="2" charset="2"/>
              </a:rPr>
              <a:t>[F. Burkart, et al</a:t>
            </a:r>
            <a:r>
              <a:rPr lang="da-DK" sz="9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itchFamily="2" charset="2"/>
              </a:rPr>
              <a:t>, </a:t>
            </a:r>
            <a:endParaRPr lang="da-DK" sz="900" dirty="0" smtClean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Wingdings" pitchFamily="2" charset="2"/>
            </a:endParaRPr>
          </a:p>
          <a:p>
            <a:pPr algn="just"/>
            <a:r>
              <a:rPr lang="da-DK" sz="900" b="1" i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itchFamily="2" charset="2"/>
              </a:rPr>
              <a:t>J</a:t>
            </a:r>
            <a:r>
              <a:rPr lang="da-DK" sz="900" b="1" i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itchFamily="2" charset="2"/>
              </a:rPr>
              <a:t>. Appl. Phys. </a:t>
            </a:r>
            <a:r>
              <a:rPr lang="da-DK" sz="9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itchFamily="2" charset="2"/>
              </a:rPr>
              <a:t>2015]</a:t>
            </a:r>
            <a:endParaRPr lang="en-US" sz="9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  <a:sym typeface="Wingdings"/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7587152" y="896125"/>
            <a:ext cx="155098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HiRadMat-12 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experiment at SPS</a:t>
            </a:r>
            <a:endParaRPr lang="en-GB" sz="1400" dirty="0"/>
          </a:p>
        </p:txBody>
      </p:sp>
      <p:graphicFrame>
        <p:nvGraphicFramePr>
          <p:cNvPr id="30" name="Table 2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5208615"/>
              </p:ext>
            </p:extLst>
          </p:nvPr>
        </p:nvGraphicFramePr>
        <p:xfrm>
          <a:off x="6379302" y="2294248"/>
          <a:ext cx="2758836" cy="548640"/>
        </p:xfrm>
        <a:graphic>
          <a:graphicData uri="http://schemas.openxmlformats.org/drawingml/2006/table">
            <a:tbl>
              <a:tblPr firstRow="1" firstCol="1" bandRow="1">
                <a:tableStyleId>{5202B0CA-FC54-4496-8BCA-5EF66A818D29}</a:tableStyleId>
              </a:tblPr>
              <a:tblGrid>
                <a:gridCol w="76591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9504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584383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713492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273333">
                <a:tc>
                  <a:txBody>
                    <a:bodyPr/>
                    <a:lstStyle/>
                    <a:p>
                      <a:pPr marL="0" algn="l" rtl="0" eaLnBrk="1" latinLnBrk="0" hangingPunct="1">
                        <a:spcAft>
                          <a:spcPts val="0"/>
                        </a:spcAft>
                      </a:pPr>
                      <a:r>
                        <a:rPr kumimoji="0" lang="en-GB" sz="900" kern="1200" dirty="0"/>
                        <a:t>Accelerator</a:t>
                      </a:r>
                      <a:endParaRPr kumimoji="0" lang="en-GB" sz="900" b="1" kern="1200" dirty="0">
                        <a:solidFill>
                          <a:schemeClr val="dk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900" dirty="0">
                          <a:effectLst/>
                        </a:rPr>
                        <a:t>RMS beam size</a:t>
                      </a:r>
                      <a:endParaRPr lang="en-GB" sz="900" b="1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900" dirty="0">
                          <a:effectLst/>
                        </a:rPr>
                        <a:t>Target material</a:t>
                      </a:r>
                      <a:endParaRPr lang="en-GB" sz="900" b="1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900" dirty="0">
                          <a:effectLst/>
                        </a:rPr>
                        <a:t>Tunneling range</a:t>
                      </a:r>
                      <a:endParaRPr lang="en-GB" sz="900" b="1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3594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900" dirty="0">
                          <a:solidFill>
                            <a:srgbClr val="FF0000"/>
                          </a:solidFill>
                          <a:effectLst/>
                        </a:rPr>
                        <a:t>FCC</a:t>
                      </a:r>
                      <a:endParaRPr lang="en-GB" sz="900" b="1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900" dirty="0">
                          <a:solidFill>
                            <a:srgbClr val="FF0000"/>
                          </a:solidFill>
                          <a:effectLst/>
                        </a:rPr>
                        <a:t>0.2 mm</a:t>
                      </a:r>
                      <a:endParaRPr lang="en-GB" sz="900" b="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900" dirty="0">
                          <a:solidFill>
                            <a:srgbClr val="FF0000"/>
                          </a:solidFill>
                          <a:effectLst/>
                        </a:rPr>
                        <a:t>copper</a:t>
                      </a:r>
                      <a:endParaRPr lang="en-GB" sz="900" b="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900" dirty="0">
                          <a:solidFill>
                            <a:srgbClr val="FF0000"/>
                          </a:solidFill>
                          <a:effectLst/>
                        </a:rPr>
                        <a:t>350 m</a:t>
                      </a:r>
                      <a:endParaRPr lang="en-GB" sz="900" b="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3594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900" dirty="0">
                          <a:solidFill>
                            <a:srgbClr val="FF0000"/>
                          </a:solidFill>
                          <a:effectLst/>
                        </a:rPr>
                        <a:t>FCC</a:t>
                      </a:r>
                      <a:endParaRPr lang="en-GB" sz="900" b="1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900" dirty="0" smtClean="0">
                          <a:solidFill>
                            <a:srgbClr val="FF0000"/>
                          </a:solidFill>
                          <a:effectLst/>
                        </a:rPr>
                        <a:t>0.4 </a:t>
                      </a:r>
                      <a:r>
                        <a:rPr lang="en-GB" sz="900" dirty="0">
                          <a:solidFill>
                            <a:srgbClr val="FF0000"/>
                          </a:solidFill>
                          <a:effectLst/>
                        </a:rPr>
                        <a:t>mm</a:t>
                      </a:r>
                      <a:endParaRPr lang="en-GB" sz="900" b="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900" dirty="0" smtClean="0">
                          <a:solidFill>
                            <a:srgbClr val="FF0000"/>
                          </a:solidFill>
                          <a:effectLst/>
                        </a:rPr>
                        <a:t>water</a:t>
                      </a:r>
                      <a:endParaRPr lang="en-GB" sz="900" b="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900" dirty="0" smtClean="0">
                          <a:solidFill>
                            <a:srgbClr val="FF0000"/>
                          </a:solidFill>
                          <a:effectLst/>
                        </a:rPr>
                        <a:t>1300 </a:t>
                      </a:r>
                      <a:r>
                        <a:rPr lang="en-GB" sz="900" dirty="0">
                          <a:solidFill>
                            <a:srgbClr val="FF0000"/>
                          </a:solidFill>
                          <a:effectLst/>
                        </a:rPr>
                        <a:t>m</a:t>
                      </a:r>
                      <a:endParaRPr lang="en-GB" sz="900" b="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</a:tbl>
          </a:graphicData>
        </a:graphic>
      </p:graphicFrame>
      <p:sp>
        <p:nvSpPr>
          <p:cNvPr id="31" name="Rectangle 30"/>
          <p:cNvSpPr/>
          <p:nvPr/>
        </p:nvSpPr>
        <p:spPr>
          <a:xfrm>
            <a:off x="6512454" y="2810803"/>
            <a:ext cx="2631546" cy="360523"/>
          </a:xfrm>
          <a:prstGeom prst="rect">
            <a:avLst/>
          </a:prstGeom>
        </p:spPr>
        <p:txBody>
          <a:bodyPr wrap="square" numCol="1">
            <a:noAutofit/>
          </a:bodyPr>
          <a:lstStyle/>
          <a:p>
            <a:pPr algn="r"/>
            <a:r>
              <a:rPr lang="en-GB" sz="9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[N.A</a:t>
            </a:r>
            <a:r>
              <a:rPr lang="en-GB" sz="9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Tahir, et al, </a:t>
            </a:r>
            <a:r>
              <a:rPr lang="en-GB" sz="900" b="1" i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PRAB</a:t>
            </a:r>
            <a:r>
              <a:rPr lang="en-GB" sz="9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2016; </a:t>
            </a:r>
            <a:r>
              <a:rPr lang="en-GB" sz="900" b="1" i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FCC Week </a:t>
            </a:r>
            <a:r>
              <a:rPr lang="en-GB" sz="9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2017]</a:t>
            </a:r>
          </a:p>
        </p:txBody>
      </p:sp>
    </p:spTree>
    <p:extLst>
      <p:ext uri="{BB962C8B-B14F-4D97-AF65-F5344CB8AC3E}">
        <p14:creationId xmlns:p14="http://schemas.microsoft.com/office/powerpoint/2010/main" val="80717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Thursday, April 12, 2018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</p:spPr>
        <p:txBody>
          <a:bodyPr/>
          <a:lstStyle/>
          <a:p>
            <a:r>
              <a:rPr lang="en-US" smtClean="0"/>
              <a:t>FCC WEEK 2018   Yuancun NIE</a:t>
            </a:r>
            <a:endParaRPr lang="en-US" dirty="0"/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7806" b="29789"/>
          <a:stretch/>
        </p:blipFill>
        <p:spPr>
          <a:xfrm>
            <a:off x="3701" y="1316957"/>
            <a:ext cx="9143999" cy="2222339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5218"/>
          <a:stretch/>
        </p:blipFill>
        <p:spPr>
          <a:xfrm>
            <a:off x="3701" y="989007"/>
            <a:ext cx="9143999" cy="327950"/>
          </a:xfrm>
          <a:prstGeom prst="rect">
            <a:avLst/>
          </a:prstGeom>
        </p:spPr>
      </p:pic>
      <p:cxnSp>
        <p:nvCxnSpPr>
          <p:cNvPr id="22" name="Straight Arrow Connector 21"/>
          <p:cNvCxnSpPr>
            <a:endCxn id="23" idx="0"/>
          </p:cNvCxnSpPr>
          <p:nvPr/>
        </p:nvCxnSpPr>
        <p:spPr>
          <a:xfrm flipH="1">
            <a:off x="1451959" y="2250831"/>
            <a:ext cx="1845600" cy="1471398"/>
          </a:xfrm>
          <a:prstGeom prst="straightConnector1">
            <a:avLst/>
          </a:prstGeom>
          <a:ln w="38100">
            <a:solidFill>
              <a:srgbClr val="00B05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Rectangle 22"/>
          <p:cNvSpPr>
            <a:spLocks noChangeArrowheads="1"/>
          </p:cNvSpPr>
          <p:nvPr/>
        </p:nvSpPr>
        <p:spPr bwMode="auto">
          <a:xfrm>
            <a:off x="31409" y="3722229"/>
            <a:ext cx="2841099" cy="1938897"/>
          </a:xfrm>
          <a:prstGeom prst="rect">
            <a:avLst/>
          </a:prstGeom>
          <a:noFill/>
          <a:ln>
            <a:headEnd/>
            <a:tailEnd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>
            <a:no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just" eaLnBrk="0" hangingPunct="0"/>
            <a:r>
              <a:rPr lang="en-GB" sz="15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Injection of trains of 144b, each set = 1.2 MJ: </a:t>
            </a:r>
            <a:r>
              <a:rPr lang="en-GB" sz="15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(FCC: 80b, 4.2MJ)</a:t>
            </a:r>
          </a:p>
          <a:p>
            <a:pPr marL="285750" indent="-285750" eaLnBrk="0" hangingPunct="0">
              <a:buFont typeface="Wingdings" panose="05000000000000000000" pitchFamily="2" charset="2"/>
              <a:buChar char="§"/>
            </a:pPr>
            <a:r>
              <a:rPr lang="en-US" sz="15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Transfer line collimators</a:t>
            </a:r>
          </a:p>
          <a:p>
            <a:pPr marL="285750" indent="-285750" eaLnBrk="0" hangingPunct="0">
              <a:buFont typeface="Wingdings" panose="05000000000000000000" pitchFamily="2" charset="2"/>
              <a:buChar char="§"/>
            </a:pPr>
            <a:r>
              <a:rPr lang="en-US" sz="15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Injection absorbers (90</a:t>
            </a:r>
            <a:r>
              <a:rPr lang="en-US" sz="15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 downstream of the injection kicker</a:t>
            </a:r>
            <a:r>
              <a:rPr lang="en-US" sz="15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marL="285750" indent="-285750" eaLnBrk="0" hangingPunct="0">
              <a:buFont typeface="Wingdings" panose="05000000000000000000" pitchFamily="2" charset="2"/>
              <a:buChar char="§"/>
            </a:pPr>
            <a:r>
              <a:rPr lang="en-US" sz="15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Injection inhibit if necessary</a:t>
            </a:r>
            <a:endParaRPr lang="en-GB" sz="15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2969335" y="3722229"/>
            <a:ext cx="3498338" cy="1938897"/>
          </a:xfrm>
          <a:prstGeom prst="rect">
            <a:avLst/>
          </a:prstGeom>
          <a:noFill/>
          <a:ln>
            <a:headEnd/>
            <a:tailEnd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>
            <a:no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just" eaLnBrk="0" hangingPunct="0"/>
            <a:r>
              <a:rPr lang="en-GB" sz="15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Ramp 2556b from 450 GeV to 6.5 TeV and then circulate, energy of one beam from 20 MJ to 300 MJ: </a:t>
            </a:r>
            <a:r>
              <a:rPr lang="en-GB" sz="15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(FCC: 10400b, 3.3TeV to 50TeV, 550MJ to 8320MJ)</a:t>
            </a:r>
          </a:p>
          <a:p>
            <a:pPr marL="285750" indent="-285750" eaLnBrk="0" hangingPunct="0">
              <a:buFont typeface="Wingdings" panose="05000000000000000000" pitchFamily="2" charset="2"/>
              <a:buChar char="§"/>
            </a:pPr>
            <a:r>
              <a:rPr lang="en-US" sz="15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Continuous cleaning (multi-stage collimators)</a:t>
            </a:r>
          </a:p>
          <a:p>
            <a:pPr marL="285750" indent="-285750" eaLnBrk="0" hangingPunct="0">
              <a:buFont typeface="Wingdings" panose="05000000000000000000" pitchFamily="2" charset="2"/>
              <a:buChar char="§"/>
            </a:pPr>
            <a:r>
              <a:rPr lang="en-US" sz="15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Beam dump in case of any failure in the machine</a:t>
            </a:r>
            <a:endParaRPr lang="en-GB" sz="15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6567056" y="3722229"/>
            <a:ext cx="2537306" cy="1938897"/>
          </a:xfrm>
          <a:prstGeom prst="rect">
            <a:avLst/>
          </a:prstGeom>
          <a:noFill/>
          <a:ln>
            <a:headEnd/>
            <a:tailEnd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>
            <a:no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just" eaLnBrk="0" hangingPunct="0"/>
            <a:r>
              <a:rPr lang="en-GB" sz="15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End of fill: what to do with the two beams of 300 MJ each? </a:t>
            </a:r>
            <a:r>
              <a:rPr lang="en-GB" sz="15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(FCC: 8320MJ)</a:t>
            </a:r>
          </a:p>
          <a:p>
            <a:pPr marL="285750" indent="-285750" eaLnBrk="0" hangingPunct="0">
              <a:buFont typeface="Wingdings" panose="05000000000000000000" pitchFamily="2" charset="2"/>
              <a:buChar char="§"/>
            </a:pPr>
            <a:r>
              <a:rPr lang="en-US" sz="15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en-US" sz="15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xtraction and dump</a:t>
            </a:r>
          </a:p>
          <a:p>
            <a:pPr marL="742950" lvl="1" indent="-285750" eaLnBrk="0" hangingPunct="0">
              <a:buFont typeface="Arial" panose="020B0604020202020204" pitchFamily="34" charset="0"/>
              <a:buChar char="•"/>
            </a:pPr>
            <a:r>
              <a:rPr lang="en-US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Synchronous (Graphite block)</a:t>
            </a:r>
          </a:p>
          <a:p>
            <a:pPr marL="742950" lvl="1" indent="-285750" eaLnBrk="0" hangingPunct="0">
              <a:buFont typeface="Arial" panose="020B0604020202020204" pitchFamily="34" charset="0"/>
              <a:buChar char="•"/>
            </a:pPr>
            <a:r>
              <a:rPr lang="en-US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Asynchronous (additional absorbers)</a:t>
            </a:r>
            <a:endParaRPr lang="en-GB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4298868" y="2195786"/>
            <a:ext cx="1608133" cy="369332"/>
          </a:xfrm>
          <a:prstGeom prst="rect">
            <a:avLst/>
          </a:prstGeom>
          <a:ln>
            <a:solidFill>
              <a:srgbClr val="00B05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n-GB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LHC fill #5882</a:t>
            </a:r>
            <a:endParaRPr lang="en-GB" dirty="0">
              <a:solidFill>
                <a:srgbClr val="00B050"/>
              </a:solidFill>
            </a:endParaRPr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auto">
          <a:xfrm>
            <a:off x="31409" y="5760935"/>
            <a:ext cx="9072953" cy="362776"/>
          </a:xfrm>
          <a:prstGeom prst="rect">
            <a:avLst/>
          </a:prstGeom>
          <a:noFill/>
          <a:ln>
            <a:headEnd/>
            <a:tailEnd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>
            <a:no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 eaLnBrk="0" hangingPunct="0"/>
            <a:r>
              <a:rPr lang="en-GB" sz="1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Interlock systems, hardware detections (FMCM…), </a:t>
            </a:r>
            <a:r>
              <a:rPr lang="en-GB" sz="1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beam monitors (BLMs, BPMs…), </a:t>
            </a:r>
            <a:r>
              <a:rPr lang="en-GB" sz="16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etc</a:t>
            </a:r>
            <a:r>
              <a:rPr lang="en-GB" sz="1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GB" sz="16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21" name="Straight Arrow Connector 20"/>
          <p:cNvCxnSpPr>
            <a:endCxn id="12" idx="0"/>
          </p:cNvCxnSpPr>
          <p:nvPr/>
        </p:nvCxnSpPr>
        <p:spPr>
          <a:xfrm>
            <a:off x="3482109" y="1782618"/>
            <a:ext cx="1236395" cy="1939611"/>
          </a:xfrm>
          <a:prstGeom prst="straightConnector1">
            <a:avLst/>
          </a:prstGeom>
          <a:ln w="38100">
            <a:solidFill>
              <a:srgbClr val="00B05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>
            <a:endCxn id="14" idx="0"/>
          </p:cNvCxnSpPr>
          <p:nvPr/>
        </p:nvCxnSpPr>
        <p:spPr>
          <a:xfrm>
            <a:off x="6855780" y="2014000"/>
            <a:ext cx="979929" cy="1708229"/>
          </a:xfrm>
          <a:prstGeom prst="straightConnector1">
            <a:avLst/>
          </a:prstGeom>
          <a:ln w="38100">
            <a:solidFill>
              <a:srgbClr val="00B05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Title 1"/>
          <p:cNvSpPr>
            <a:spLocks noGrp="1"/>
          </p:cNvSpPr>
          <p:nvPr>
            <p:ph type="title"/>
          </p:nvPr>
        </p:nvSpPr>
        <p:spPr>
          <a:xfrm>
            <a:off x="217714" y="17700"/>
            <a:ext cx="8715974" cy="1143000"/>
          </a:xfrm>
        </p:spPr>
        <p:txBody>
          <a:bodyPr>
            <a:normAutofit/>
          </a:bodyPr>
          <a:lstStyle/>
          <a:p>
            <a:pPr marL="484632" indent="-457200" algn="ctr"/>
            <a:r>
              <a:rPr lang="en-GB" sz="2400" dirty="0" smtClean="0"/>
              <a:t>II. </a:t>
            </a:r>
            <a:r>
              <a:rPr lang="en-GB" sz="2400" dirty="0"/>
              <a:t>Machine protection </a:t>
            </a:r>
            <a:r>
              <a:rPr lang="en-GB" sz="2400" dirty="0" smtClean="0"/>
              <a:t>architecture: </a:t>
            </a:r>
            <a:r>
              <a:rPr lang="en-GB" sz="1800" dirty="0" smtClean="0"/>
              <a:t>protection through operational cycle</a:t>
            </a:r>
            <a:endParaRPr lang="en-US" sz="1800" dirty="0"/>
          </a:p>
        </p:txBody>
      </p:sp>
      <p:sp>
        <p:nvSpPr>
          <p:cNvPr id="17" name="Rectangle 16"/>
          <p:cNvSpPr/>
          <p:nvPr/>
        </p:nvSpPr>
        <p:spPr>
          <a:xfrm>
            <a:off x="7689139" y="2198286"/>
            <a:ext cx="761747" cy="369332"/>
          </a:xfrm>
          <a:prstGeom prst="rect">
            <a:avLst/>
          </a:prstGeom>
          <a:ln>
            <a:solidFill>
              <a:srgbClr val="00B05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n-GB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#5883</a:t>
            </a:r>
            <a:endParaRPr lang="en-GB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4758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Thursday, April 12, 2018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</p:spPr>
        <p:txBody>
          <a:bodyPr/>
          <a:lstStyle/>
          <a:p>
            <a:r>
              <a:rPr lang="en-US" smtClean="0"/>
              <a:t>FCC WEEK 2018   Yuancun NIE</a:t>
            </a:r>
            <a:endParaRPr lang="en-US" dirty="0"/>
          </a:p>
        </p:txBody>
      </p:sp>
      <p:sp>
        <p:nvSpPr>
          <p:cNvPr id="2" name="Rectangle 1"/>
          <p:cNvSpPr/>
          <p:nvPr/>
        </p:nvSpPr>
        <p:spPr>
          <a:xfrm>
            <a:off x="1469985" y="5821673"/>
            <a:ext cx="7570383" cy="3361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2" algn="r">
              <a:lnSpc>
                <a:spcPct val="150000"/>
              </a:lnSpc>
            </a:pPr>
            <a:r>
              <a:rPr lang="en-US" sz="12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itchFamily="2" charset="2"/>
              </a:rPr>
              <a:t>[B. Todd, </a:t>
            </a:r>
            <a:r>
              <a:rPr lang="en-US" sz="1200" b="1" i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itchFamily="2" charset="2"/>
              </a:rPr>
              <a:t>PhD Thesis </a:t>
            </a:r>
            <a:r>
              <a:rPr lang="en-US" sz="12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itchFamily="2" charset="2"/>
              </a:rPr>
              <a:t>2006; A. Alonso,</a:t>
            </a:r>
            <a:r>
              <a:rPr lang="en-US" sz="1200" b="1" i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itchFamily="2" charset="2"/>
              </a:rPr>
              <a:t> PhD Thesis </a:t>
            </a:r>
            <a:r>
              <a:rPr lang="en-US" sz="12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itchFamily="2" charset="2"/>
              </a:rPr>
              <a:t>2009; R</a:t>
            </a:r>
            <a:r>
              <a:rPr lang="en-US" sz="12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itchFamily="2" charset="2"/>
              </a:rPr>
              <a:t>. </a:t>
            </a:r>
            <a:r>
              <a:rPr lang="en-US" sz="12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itchFamily="2" charset="2"/>
              </a:rPr>
              <a:t>Schmidt, </a:t>
            </a:r>
            <a:r>
              <a:rPr lang="en-US" sz="1200" b="1" i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itchFamily="2" charset="2"/>
              </a:rPr>
              <a:t>FCC Week </a:t>
            </a:r>
            <a:r>
              <a:rPr lang="en-US" sz="12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itchFamily="2" charset="2"/>
              </a:rPr>
              <a:t>2015]</a:t>
            </a:r>
            <a:endParaRPr lang="en-US" sz="1200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Wingdings" pitchFamily="2" charset="2"/>
            </a:endParaRPr>
          </a:p>
        </p:txBody>
      </p:sp>
      <p:sp>
        <p:nvSpPr>
          <p:cNvPr id="48" name="Title 1"/>
          <p:cNvSpPr>
            <a:spLocks noGrp="1"/>
          </p:cNvSpPr>
          <p:nvPr>
            <p:ph type="title"/>
          </p:nvPr>
        </p:nvSpPr>
        <p:spPr>
          <a:xfrm>
            <a:off x="217714" y="17700"/>
            <a:ext cx="8715974" cy="1143000"/>
          </a:xfrm>
        </p:spPr>
        <p:txBody>
          <a:bodyPr>
            <a:normAutofit/>
          </a:bodyPr>
          <a:lstStyle/>
          <a:p>
            <a:pPr marL="484632" indent="-457200" algn="ctr"/>
            <a:r>
              <a:rPr lang="en-GB" sz="2400" dirty="0" smtClean="0"/>
              <a:t>II. </a:t>
            </a:r>
            <a:r>
              <a:rPr lang="en-GB" sz="2400" dirty="0"/>
              <a:t>Machine protection </a:t>
            </a:r>
            <a:r>
              <a:rPr lang="en-GB" sz="2400" dirty="0" smtClean="0"/>
              <a:t>architecture: </a:t>
            </a:r>
            <a:r>
              <a:rPr lang="en-GB" sz="2000" dirty="0" smtClean="0"/>
              <a:t>Beam </a:t>
            </a:r>
            <a:r>
              <a:rPr lang="en-GB" sz="2000" dirty="0"/>
              <a:t>I</a:t>
            </a:r>
            <a:r>
              <a:rPr lang="en-GB" sz="2000" dirty="0" smtClean="0"/>
              <a:t>nterlock </a:t>
            </a:r>
            <a:r>
              <a:rPr lang="en-GB" sz="2000" dirty="0"/>
              <a:t>S</a:t>
            </a:r>
            <a:r>
              <a:rPr lang="en-GB" sz="2000" dirty="0" smtClean="0"/>
              <a:t>ystem</a:t>
            </a:r>
            <a:endParaRPr lang="en-US" sz="2000" dirty="0"/>
          </a:p>
        </p:txBody>
      </p:sp>
      <p:sp>
        <p:nvSpPr>
          <p:cNvPr id="49" name="Rectangle 48"/>
          <p:cNvSpPr/>
          <p:nvPr/>
        </p:nvSpPr>
        <p:spPr>
          <a:xfrm>
            <a:off x="71124" y="4821618"/>
            <a:ext cx="8862563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Font typeface="Wingdings" panose="05000000000000000000" pitchFamily="2" charset="2"/>
              <a:buChar char="§"/>
              <a:defRPr/>
            </a:pPr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Scaling from LHC, </a:t>
            </a:r>
            <a:r>
              <a:rPr lang="en-GB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number of elements that should be capable of triggering a beam </a:t>
            </a:r>
            <a:r>
              <a:rPr lang="en-GB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dump for </a:t>
            </a:r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FCC-hh is estimated to </a:t>
            </a:r>
            <a:r>
              <a:rPr lang="en-GB" sz="2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exceed </a:t>
            </a:r>
            <a:r>
              <a:rPr lang="en-GB" sz="2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100 000</a:t>
            </a:r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!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319733" y="1880186"/>
            <a:ext cx="8552537" cy="2095463"/>
            <a:chOff x="319733" y="1880186"/>
            <a:chExt cx="8552537" cy="2095463"/>
          </a:xfrm>
        </p:grpSpPr>
        <p:sp>
          <p:nvSpPr>
            <p:cNvPr id="44" name="Line 71"/>
            <p:cNvSpPr>
              <a:spLocks noChangeShapeType="1"/>
            </p:cNvSpPr>
            <p:nvPr/>
          </p:nvSpPr>
          <p:spPr bwMode="auto">
            <a:xfrm flipH="1" flipV="1">
              <a:off x="1426579" y="3188599"/>
              <a:ext cx="0" cy="28800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 sz="1600">
                <a:solidFill>
                  <a:srgbClr val="FFFFFF"/>
                </a:solidFill>
              </a:endParaRPr>
            </a:p>
          </p:txBody>
        </p:sp>
        <p:sp>
          <p:nvSpPr>
            <p:cNvPr id="45" name="Text Box 5"/>
            <p:cNvSpPr txBox="1">
              <a:spLocks noChangeArrowheads="1"/>
            </p:cNvSpPr>
            <p:nvPr/>
          </p:nvSpPr>
          <p:spPr bwMode="auto">
            <a:xfrm>
              <a:off x="319733" y="1880186"/>
              <a:ext cx="1162323" cy="496817"/>
            </a:xfrm>
            <a:prstGeom prst="rect">
              <a:avLst/>
            </a:prstGeom>
            <a:solidFill>
              <a:srgbClr val="FFFF99"/>
            </a:solidFill>
            <a:ln w="9525" algn="ctr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square" lIns="12853" tIns="32646" rIns="12853" bIns="32646">
              <a:noAutofit/>
            </a:bodyPr>
            <a:lstStyle/>
            <a:p>
              <a:pPr algn="ctr" defTabSz="652463" eaLnBrk="0" hangingPunct="0"/>
              <a:r>
                <a:rPr lang="en-GB" sz="1400" b="1" dirty="0" smtClean="0">
                  <a:solidFill>
                    <a:srgbClr val="C00000"/>
                  </a:solidFill>
                  <a:latin typeface="Calibri" pitchFamily="34" charset="0"/>
                </a:rPr>
                <a:t>Powering of magnet circuits</a:t>
              </a:r>
              <a:endParaRPr lang="en-GB" sz="1400" b="1" dirty="0">
                <a:solidFill>
                  <a:srgbClr val="C00000"/>
                </a:solidFill>
                <a:latin typeface="Calibri" pitchFamily="34" charset="0"/>
              </a:endParaRPr>
            </a:p>
          </p:txBody>
        </p:sp>
        <p:sp>
          <p:nvSpPr>
            <p:cNvPr id="46" name="Text Box 12"/>
            <p:cNvSpPr txBox="1">
              <a:spLocks noChangeArrowheads="1"/>
            </p:cNvSpPr>
            <p:nvPr/>
          </p:nvSpPr>
          <p:spPr bwMode="auto">
            <a:xfrm>
              <a:off x="3075989" y="1880186"/>
              <a:ext cx="784735" cy="496817"/>
            </a:xfrm>
            <a:prstGeom prst="rect">
              <a:avLst/>
            </a:prstGeom>
            <a:solidFill>
              <a:srgbClr val="FFFF99"/>
            </a:solidFill>
            <a:ln w="9525" algn="ctr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square" lIns="12853" tIns="32646" rIns="12853" bIns="32646">
              <a:noAutofit/>
            </a:bodyPr>
            <a:lstStyle>
              <a:defPPr>
                <a:defRPr lang="en-US"/>
              </a:defPPr>
              <a:lvl1pPr algn="ctr" defTabSz="652463" eaLnBrk="0" hangingPunct="0">
                <a:defRPr sz="1400" b="1">
                  <a:solidFill>
                    <a:srgbClr val="C00000"/>
                  </a:solidFill>
                  <a:latin typeface="Calibri" pitchFamily="34" charset="0"/>
                </a:defRPr>
              </a:lvl1pPr>
            </a:lstStyle>
            <a:p>
              <a:r>
                <a:rPr lang="en-GB" dirty="0"/>
                <a:t>Beam loss monitors</a:t>
              </a:r>
            </a:p>
          </p:txBody>
        </p:sp>
        <p:sp>
          <p:nvSpPr>
            <p:cNvPr id="47" name="Text Box 33"/>
            <p:cNvSpPr txBox="1">
              <a:spLocks noChangeArrowheads="1"/>
            </p:cNvSpPr>
            <p:nvPr/>
          </p:nvSpPr>
          <p:spPr bwMode="auto">
            <a:xfrm>
              <a:off x="7937232" y="2302933"/>
              <a:ext cx="935029" cy="785479"/>
            </a:xfrm>
            <a:prstGeom prst="rect">
              <a:avLst/>
            </a:prstGeom>
            <a:solidFill>
              <a:srgbClr val="92CDD2"/>
            </a:solidFill>
            <a:ln w="38100" algn="ctr">
              <a:solidFill>
                <a:srgbClr val="FF0000"/>
              </a:solidFill>
              <a:miter lim="800000"/>
              <a:headEnd/>
              <a:tailEnd/>
            </a:ln>
          </p:spPr>
          <p:txBody>
            <a:bodyPr lIns="65291" tIns="0" rIns="65291" bIns="0" anchor="ctr" anchorCtr="0"/>
            <a:lstStyle>
              <a:defPPr>
                <a:defRPr lang="en-US"/>
              </a:defPPr>
              <a:lvl1pPr algn="ctr" defTabSz="652463" eaLnBrk="0" hangingPunct="0">
                <a:defRPr sz="1600" b="1">
                  <a:solidFill>
                    <a:srgbClr val="FF0000"/>
                  </a:solidFill>
                  <a:latin typeface="Calibri" pitchFamily="34" charset="0"/>
                </a:defRPr>
              </a:lvl1pPr>
            </a:lstStyle>
            <a:p>
              <a:r>
                <a:rPr lang="en-GB" dirty="0"/>
                <a:t>Beam </a:t>
              </a:r>
            </a:p>
            <a:p>
              <a:r>
                <a:rPr lang="en-GB" dirty="0"/>
                <a:t>dumping system  </a:t>
              </a:r>
            </a:p>
          </p:txBody>
        </p:sp>
        <p:sp>
          <p:nvSpPr>
            <p:cNvPr id="50" name="Text Box 38"/>
            <p:cNvSpPr txBox="1">
              <a:spLocks noChangeArrowheads="1"/>
            </p:cNvSpPr>
            <p:nvPr/>
          </p:nvSpPr>
          <p:spPr bwMode="auto">
            <a:xfrm>
              <a:off x="7937232" y="3191546"/>
              <a:ext cx="935038" cy="545076"/>
            </a:xfrm>
            <a:prstGeom prst="rect">
              <a:avLst/>
            </a:prstGeom>
            <a:solidFill>
              <a:srgbClr val="92CDD2"/>
            </a:solidFill>
            <a:ln w="38100" algn="ctr">
              <a:solidFill>
                <a:srgbClr val="FF0000"/>
              </a:solidFill>
              <a:miter lim="800000"/>
              <a:headEnd/>
              <a:tailEnd/>
            </a:ln>
          </p:spPr>
          <p:txBody>
            <a:bodyPr lIns="65291" tIns="0" rIns="65291" bIns="0" anchor="ctr" anchorCtr="0"/>
            <a:lstStyle>
              <a:defPPr>
                <a:defRPr lang="en-US"/>
              </a:defPPr>
              <a:lvl1pPr algn="ctr" defTabSz="652463" eaLnBrk="0" hangingPunct="0">
                <a:defRPr sz="1600" b="1">
                  <a:solidFill>
                    <a:srgbClr val="FF0000"/>
                  </a:solidFill>
                  <a:latin typeface="Calibri" pitchFamily="34" charset="0"/>
                </a:defRPr>
              </a:lvl1pPr>
            </a:lstStyle>
            <a:p>
              <a:r>
                <a:rPr lang="en-GB" dirty="0"/>
                <a:t>Injection</a:t>
              </a:r>
            </a:p>
            <a:p>
              <a:r>
                <a:rPr lang="en-GB" dirty="0"/>
                <a:t>system</a:t>
              </a:r>
            </a:p>
          </p:txBody>
        </p:sp>
        <p:sp>
          <p:nvSpPr>
            <p:cNvPr id="51" name="Text Box 49"/>
            <p:cNvSpPr txBox="1">
              <a:spLocks noChangeArrowheads="1"/>
            </p:cNvSpPr>
            <p:nvPr/>
          </p:nvSpPr>
          <p:spPr bwMode="auto">
            <a:xfrm>
              <a:off x="4863887" y="1880186"/>
              <a:ext cx="723900" cy="496817"/>
            </a:xfrm>
            <a:prstGeom prst="rect">
              <a:avLst/>
            </a:prstGeom>
            <a:solidFill>
              <a:srgbClr val="DDDDDD"/>
            </a:solidFill>
            <a:ln w="9525" algn="ctr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square" lIns="12853" tIns="32646" rIns="12853" bIns="32646" anchor="ctr" anchorCtr="0">
              <a:noAutofit/>
            </a:bodyPr>
            <a:lstStyle>
              <a:defPPr>
                <a:defRPr lang="en-US"/>
              </a:defPPr>
              <a:lvl1pPr algn="ctr" defTabSz="652463" eaLnBrk="0" hangingPunct="0">
                <a:defRPr sz="1400" b="1">
                  <a:solidFill>
                    <a:schemeClr val="accent4">
                      <a:lumMod val="10000"/>
                    </a:schemeClr>
                  </a:solidFill>
                  <a:latin typeface="Calibri" pitchFamily="34" charset="0"/>
                </a:defRPr>
              </a:lvl1pPr>
            </a:lstStyle>
            <a:p>
              <a:r>
                <a:rPr lang="en-GB" dirty="0"/>
                <a:t>Beam presence</a:t>
              </a:r>
            </a:p>
          </p:txBody>
        </p:sp>
        <p:sp>
          <p:nvSpPr>
            <p:cNvPr id="52" name="Text Box 58"/>
            <p:cNvSpPr txBox="1">
              <a:spLocks noChangeArrowheads="1"/>
            </p:cNvSpPr>
            <p:nvPr/>
          </p:nvSpPr>
          <p:spPr bwMode="auto">
            <a:xfrm>
              <a:off x="5642818" y="1880186"/>
              <a:ext cx="898452" cy="496817"/>
            </a:xfrm>
            <a:prstGeom prst="rect">
              <a:avLst/>
            </a:prstGeom>
            <a:solidFill>
              <a:srgbClr val="DDDDDD"/>
            </a:solidFill>
            <a:ln w="9525" algn="ctr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square" lIns="12853" tIns="32646" rIns="12853" bIns="32646" anchor="ctr" anchorCtr="0">
              <a:noAutofit/>
            </a:bodyPr>
            <a:lstStyle>
              <a:defPPr>
                <a:defRPr lang="en-US"/>
              </a:defPPr>
              <a:lvl1pPr algn="ctr" defTabSz="652463" eaLnBrk="0" hangingPunct="0">
                <a:defRPr sz="1400" b="1">
                  <a:solidFill>
                    <a:schemeClr val="accent4">
                      <a:lumMod val="10000"/>
                    </a:schemeClr>
                  </a:solidFill>
                  <a:latin typeface="Calibri" pitchFamily="34" charset="0"/>
                </a:defRPr>
              </a:lvl1pPr>
            </a:lstStyle>
            <a:p>
              <a:r>
                <a:rPr lang="en-GB" dirty="0"/>
                <a:t>Collimation</a:t>
              </a:r>
            </a:p>
            <a:p>
              <a:r>
                <a:rPr lang="en-GB" dirty="0"/>
                <a:t>system</a:t>
              </a:r>
            </a:p>
          </p:txBody>
        </p:sp>
        <p:sp>
          <p:nvSpPr>
            <p:cNvPr id="53" name="Text Box 68"/>
            <p:cNvSpPr txBox="1">
              <a:spLocks noChangeArrowheads="1"/>
            </p:cNvSpPr>
            <p:nvPr/>
          </p:nvSpPr>
          <p:spPr bwMode="auto">
            <a:xfrm>
              <a:off x="6596303" y="1880186"/>
              <a:ext cx="866842" cy="496817"/>
            </a:xfrm>
            <a:prstGeom prst="rect">
              <a:avLst/>
            </a:prstGeom>
            <a:solidFill>
              <a:srgbClr val="DDDDDD"/>
            </a:solidFill>
            <a:ln w="9525" algn="ctr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square" lIns="12853" tIns="32646" rIns="12853" bIns="32646" anchor="ctr" anchorCtr="0">
              <a:noAutofit/>
            </a:bodyPr>
            <a:lstStyle>
              <a:defPPr>
                <a:defRPr lang="en-US"/>
              </a:defPPr>
              <a:lvl1pPr algn="ctr" defTabSz="652463" eaLnBrk="0" hangingPunct="0">
                <a:defRPr sz="1400" b="1">
                  <a:solidFill>
                    <a:schemeClr val="accent4">
                      <a:lumMod val="10000"/>
                    </a:schemeClr>
                  </a:solidFill>
                  <a:latin typeface="Calibri" pitchFamily="34" charset="0"/>
                </a:defRPr>
              </a:lvl1pPr>
            </a:lstStyle>
            <a:p>
              <a:r>
                <a:rPr lang="en-GB" dirty="0"/>
                <a:t>Software</a:t>
              </a:r>
            </a:p>
            <a:p>
              <a:r>
                <a:rPr lang="en-GB" dirty="0"/>
                <a:t>interlocks</a:t>
              </a:r>
            </a:p>
          </p:txBody>
        </p:sp>
        <p:sp>
          <p:nvSpPr>
            <p:cNvPr id="54" name="Line 71"/>
            <p:cNvSpPr>
              <a:spLocks noChangeShapeType="1"/>
            </p:cNvSpPr>
            <p:nvPr/>
          </p:nvSpPr>
          <p:spPr bwMode="auto">
            <a:xfrm flipH="1" flipV="1">
              <a:off x="654597" y="3190186"/>
              <a:ext cx="0" cy="28800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 sz="1600">
                <a:solidFill>
                  <a:srgbClr val="FFFFFF"/>
                </a:solidFill>
              </a:endParaRPr>
            </a:p>
          </p:txBody>
        </p:sp>
        <p:sp>
          <p:nvSpPr>
            <p:cNvPr id="55" name="Line 88"/>
            <p:cNvSpPr>
              <a:spLocks noChangeShapeType="1"/>
            </p:cNvSpPr>
            <p:nvPr/>
          </p:nvSpPr>
          <p:spPr bwMode="auto">
            <a:xfrm>
              <a:off x="7445107" y="2858224"/>
              <a:ext cx="488950" cy="0"/>
            </a:xfrm>
            <a:prstGeom prst="line">
              <a:avLst/>
            </a:prstGeom>
            <a:noFill/>
            <a:ln w="5715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 sz="1600">
                <a:solidFill>
                  <a:srgbClr val="FFFFFF"/>
                </a:solidFill>
              </a:endParaRPr>
            </a:p>
          </p:txBody>
        </p:sp>
        <p:sp>
          <p:nvSpPr>
            <p:cNvPr id="56" name="Line 89"/>
            <p:cNvSpPr>
              <a:spLocks noChangeShapeType="1"/>
            </p:cNvSpPr>
            <p:nvPr/>
          </p:nvSpPr>
          <p:spPr bwMode="auto">
            <a:xfrm flipV="1">
              <a:off x="930544" y="2376533"/>
              <a:ext cx="0" cy="28800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 type="triangle" w="med" len="med"/>
              <a:tailEnd/>
            </a:ln>
          </p:spPr>
          <p:txBody>
            <a:bodyPr/>
            <a:lstStyle/>
            <a:p>
              <a:endParaRPr lang="en-US" sz="1600">
                <a:solidFill>
                  <a:srgbClr val="FFFFFF"/>
                </a:solidFill>
              </a:endParaRPr>
            </a:p>
          </p:txBody>
        </p:sp>
        <p:sp>
          <p:nvSpPr>
            <p:cNvPr id="57" name="Line 89"/>
            <p:cNvSpPr>
              <a:spLocks noChangeShapeType="1"/>
            </p:cNvSpPr>
            <p:nvPr/>
          </p:nvSpPr>
          <p:spPr bwMode="auto">
            <a:xfrm flipV="1">
              <a:off x="2323471" y="2376533"/>
              <a:ext cx="0" cy="28800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 type="triangle" w="med" len="med"/>
              <a:tailEnd/>
            </a:ln>
          </p:spPr>
          <p:txBody>
            <a:bodyPr/>
            <a:lstStyle/>
            <a:p>
              <a:endParaRPr lang="en-US" sz="1600">
                <a:solidFill>
                  <a:srgbClr val="FFFFFF"/>
                </a:solidFill>
              </a:endParaRPr>
            </a:p>
          </p:txBody>
        </p:sp>
        <p:sp>
          <p:nvSpPr>
            <p:cNvPr id="58" name="Line 89"/>
            <p:cNvSpPr>
              <a:spLocks noChangeShapeType="1"/>
            </p:cNvSpPr>
            <p:nvPr/>
          </p:nvSpPr>
          <p:spPr bwMode="auto">
            <a:xfrm flipV="1">
              <a:off x="3463018" y="2376533"/>
              <a:ext cx="0" cy="28800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 type="triangle" w="med" len="med"/>
              <a:tailEnd/>
            </a:ln>
          </p:spPr>
          <p:txBody>
            <a:bodyPr/>
            <a:lstStyle/>
            <a:p>
              <a:endParaRPr lang="en-US" sz="1600">
                <a:solidFill>
                  <a:srgbClr val="FFFFFF"/>
                </a:solidFill>
              </a:endParaRPr>
            </a:p>
          </p:txBody>
        </p:sp>
        <p:sp>
          <p:nvSpPr>
            <p:cNvPr id="59" name="Line 89"/>
            <p:cNvSpPr>
              <a:spLocks noChangeShapeType="1"/>
            </p:cNvSpPr>
            <p:nvPr/>
          </p:nvSpPr>
          <p:spPr bwMode="auto">
            <a:xfrm flipV="1">
              <a:off x="4376659" y="2376533"/>
              <a:ext cx="0" cy="28800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 type="triangle" w="med" len="med"/>
              <a:tailEnd/>
            </a:ln>
          </p:spPr>
          <p:txBody>
            <a:bodyPr/>
            <a:lstStyle/>
            <a:p>
              <a:endParaRPr lang="en-US" sz="1600">
                <a:solidFill>
                  <a:srgbClr val="FFFFFF"/>
                </a:solidFill>
              </a:endParaRPr>
            </a:p>
          </p:txBody>
        </p:sp>
        <p:sp>
          <p:nvSpPr>
            <p:cNvPr id="60" name="Line 89"/>
            <p:cNvSpPr>
              <a:spLocks noChangeShapeType="1"/>
            </p:cNvSpPr>
            <p:nvPr/>
          </p:nvSpPr>
          <p:spPr bwMode="auto">
            <a:xfrm flipV="1">
              <a:off x="6088277" y="2376533"/>
              <a:ext cx="0" cy="28800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 type="triangle" w="med" len="med"/>
              <a:tailEnd/>
            </a:ln>
          </p:spPr>
          <p:txBody>
            <a:bodyPr/>
            <a:lstStyle/>
            <a:p>
              <a:endParaRPr lang="en-US" sz="1600">
                <a:solidFill>
                  <a:srgbClr val="FFFFFF"/>
                </a:solidFill>
              </a:endParaRPr>
            </a:p>
          </p:txBody>
        </p:sp>
        <p:sp>
          <p:nvSpPr>
            <p:cNvPr id="61" name="Line 89"/>
            <p:cNvSpPr>
              <a:spLocks noChangeShapeType="1"/>
            </p:cNvSpPr>
            <p:nvPr/>
          </p:nvSpPr>
          <p:spPr bwMode="auto">
            <a:xfrm flipV="1">
              <a:off x="7000579" y="2376533"/>
              <a:ext cx="0" cy="28800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 type="triangle" w="med" len="med"/>
              <a:tailEnd/>
            </a:ln>
          </p:spPr>
          <p:txBody>
            <a:bodyPr/>
            <a:lstStyle/>
            <a:p>
              <a:endParaRPr lang="en-US" sz="1600">
                <a:solidFill>
                  <a:srgbClr val="FFFFFF"/>
                </a:solidFill>
              </a:endParaRPr>
            </a:p>
          </p:txBody>
        </p:sp>
        <p:sp>
          <p:nvSpPr>
            <p:cNvPr id="62" name="Line 71"/>
            <p:cNvSpPr>
              <a:spLocks noChangeShapeType="1"/>
            </p:cNvSpPr>
            <p:nvPr/>
          </p:nvSpPr>
          <p:spPr bwMode="auto">
            <a:xfrm flipH="1" flipV="1">
              <a:off x="5586525" y="3189539"/>
              <a:ext cx="0" cy="28800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 sz="1600">
                <a:solidFill>
                  <a:srgbClr val="FFFFFF"/>
                </a:solidFill>
              </a:endParaRPr>
            </a:p>
          </p:txBody>
        </p:sp>
        <p:sp>
          <p:nvSpPr>
            <p:cNvPr id="63" name="Line 71"/>
            <p:cNvSpPr>
              <a:spLocks noChangeShapeType="1"/>
            </p:cNvSpPr>
            <p:nvPr/>
          </p:nvSpPr>
          <p:spPr bwMode="auto">
            <a:xfrm flipH="1" flipV="1">
              <a:off x="2905726" y="3190188"/>
              <a:ext cx="0" cy="28800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 sz="1600">
                <a:solidFill>
                  <a:srgbClr val="FFFFFF"/>
                </a:solidFill>
              </a:endParaRPr>
            </a:p>
          </p:txBody>
        </p:sp>
        <p:sp>
          <p:nvSpPr>
            <p:cNvPr id="64" name="Line 71"/>
            <p:cNvSpPr>
              <a:spLocks noChangeShapeType="1"/>
            </p:cNvSpPr>
            <p:nvPr/>
          </p:nvSpPr>
          <p:spPr bwMode="auto">
            <a:xfrm flipH="1" flipV="1">
              <a:off x="6767366" y="3190188"/>
              <a:ext cx="0" cy="28800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 sz="1600">
                <a:solidFill>
                  <a:srgbClr val="FFFFFF"/>
                </a:solidFill>
              </a:endParaRPr>
            </a:p>
          </p:txBody>
        </p:sp>
        <p:sp>
          <p:nvSpPr>
            <p:cNvPr id="65" name="Line 71"/>
            <p:cNvSpPr>
              <a:spLocks noChangeShapeType="1"/>
            </p:cNvSpPr>
            <p:nvPr/>
          </p:nvSpPr>
          <p:spPr bwMode="auto">
            <a:xfrm flipH="1" flipV="1">
              <a:off x="4641908" y="3190188"/>
              <a:ext cx="0" cy="28800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 sz="1600">
                <a:solidFill>
                  <a:srgbClr val="FFFFFF"/>
                </a:solidFill>
              </a:endParaRPr>
            </a:p>
          </p:txBody>
        </p:sp>
        <p:sp>
          <p:nvSpPr>
            <p:cNvPr id="66" name="Line 89"/>
            <p:cNvSpPr>
              <a:spLocks noChangeShapeType="1"/>
            </p:cNvSpPr>
            <p:nvPr/>
          </p:nvSpPr>
          <p:spPr bwMode="auto">
            <a:xfrm flipV="1">
              <a:off x="5254619" y="2376533"/>
              <a:ext cx="0" cy="28800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 type="triangle" w="med" len="med"/>
              <a:tailEnd/>
            </a:ln>
          </p:spPr>
          <p:txBody>
            <a:bodyPr/>
            <a:lstStyle/>
            <a:p>
              <a:endParaRPr lang="en-US" sz="1600">
                <a:solidFill>
                  <a:srgbClr val="FFFFFF"/>
                </a:solidFill>
              </a:endParaRPr>
            </a:p>
          </p:txBody>
        </p:sp>
        <p:sp>
          <p:nvSpPr>
            <p:cNvPr id="67" name="Text Box 5"/>
            <p:cNvSpPr txBox="1">
              <a:spLocks noChangeArrowheads="1"/>
            </p:cNvSpPr>
            <p:nvPr/>
          </p:nvSpPr>
          <p:spPr bwMode="auto">
            <a:xfrm>
              <a:off x="1537087" y="1880186"/>
              <a:ext cx="1483871" cy="496817"/>
            </a:xfrm>
            <a:prstGeom prst="rect">
              <a:avLst/>
            </a:prstGeom>
            <a:solidFill>
              <a:srgbClr val="FFFF99"/>
            </a:solidFill>
            <a:ln w="9525" algn="ctr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square" lIns="12853" tIns="32646" rIns="12853" bIns="32646">
              <a:noAutofit/>
            </a:bodyPr>
            <a:lstStyle>
              <a:defPPr>
                <a:defRPr lang="en-US"/>
              </a:defPPr>
              <a:lvl1pPr algn="ctr" defTabSz="652463" eaLnBrk="0" hangingPunct="0">
                <a:defRPr sz="1400" b="1">
                  <a:solidFill>
                    <a:srgbClr val="C00000"/>
                  </a:solidFill>
                  <a:latin typeface="Calibri" pitchFamily="34" charset="0"/>
                </a:defRPr>
              </a:lvl1pPr>
            </a:lstStyle>
            <a:p>
              <a:r>
                <a:rPr lang="en-GB" dirty="0"/>
                <a:t>Magnet protection system</a:t>
              </a:r>
            </a:p>
          </p:txBody>
        </p:sp>
        <p:sp>
          <p:nvSpPr>
            <p:cNvPr id="68" name="Line 71"/>
            <p:cNvSpPr>
              <a:spLocks noChangeShapeType="1"/>
            </p:cNvSpPr>
            <p:nvPr/>
          </p:nvSpPr>
          <p:spPr bwMode="auto">
            <a:xfrm flipH="1" flipV="1">
              <a:off x="2207249" y="3188599"/>
              <a:ext cx="0" cy="28800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 sz="1600">
                <a:solidFill>
                  <a:srgbClr val="FFFFFF"/>
                </a:solidFill>
              </a:endParaRPr>
            </a:p>
          </p:txBody>
        </p:sp>
        <p:sp>
          <p:nvSpPr>
            <p:cNvPr id="69" name="Line 71"/>
            <p:cNvSpPr>
              <a:spLocks noChangeShapeType="1"/>
            </p:cNvSpPr>
            <p:nvPr/>
          </p:nvSpPr>
          <p:spPr bwMode="auto">
            <a:xfrm>
              <a:off x="7451457" y="2881077"/>
              <a:ext cx="482600" cy="566076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 sz="1600">
                <a:solidFill>
                  <a:srgbClr val="FFFFFF"/>
                </a:solidFill>
              </a:endParaRPr>
            </a:p>
          </p:txBody>
        </p:sp>
        <p:sp>
          <p:nvSpPr>
            <p:cNvPr id="70" name="Text Box 13"/>
            <p:cNvSpPr txBox="1">
              <a:spLocks noChangeArrowheads="1"/>
            </p:cNvSpPr>
            <p:nvPr/>
          </p:nvSpPr>
          <p:spPr bwMode="auto">
            <a:xfrm>
              <a:off x="3915755" y="1880186"/>
              <a:ext cx="893101" cy="496817"/>
            </a:xfrm>
            <a:prstGeom prst="rect">
              <a:avLst/>
            </a:prstGeom>
            <a:solidFill>
              <a:srgbClr val="FFFF99"/>
            </a:solidFill>
            <a:ln w="9525" algn="ctr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square" lIns="12853" tIns="32646" rIns="12853" bIns="32646">
              <a:noAutofit/>
            </a:bodyPr>
            <a:lstStyle>
              <a:defPPr>
                <a:defRPr lang="en-US"/>
              </a:defPPr>
              <a:lvl1pPr algn="ctr" defTabSz="652463" eaLnBrk="0" hangingPunct="0">
                <a:defRPr sz="1400" b="1">
                  <a:solidFill>
                    <a:srgbClr val="C00000"/>
                  </a:solidFill>
                  <a:latin typeface="Calibri" pitchFamily="34" charset="0"/>
                </a:defRPr>
              </a:lvl1pPr>
            </a:lstStyle>
            <a:p>
              <a:r>
                <a:rPr lang="en-GB" dirty="0"/>
                <a:t>Injection protection</a:t>
              </a:r>
            </a:p>
          </p:txBody>
        </p:sp>
        <p:sp>
          <p:nvSpPr>
            <p:cNvPr id="71" name="Line 71"/>
            <p:cNvSpPr>
              <a:spLocks noChangeShapeType="1"/>
            </p:cNvSpPr>
            <p:nvPr/>
          </p:nvSpPr>
          <p:spPr bwMode="auto">
            <a:xfrm flipH="1" flipV="1">
              <a:off x="3721796" y="3188599"/>
              <a:ext cx="0" cy="28800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 sz="1600">
                <a:solidFill>
                  <a:srgbClr val="FFFFFF"/>
                </a:solidFill>
              </a:endParaRPr>
            </a:p>
          </p:txBody>
        </p:sp>
        <p:sp>
          <p:nvSpPr>
            <p:cNvPr id="72" name="Text Box 4"/>
            <p:cNvSpPr txBox="1">
              <a:spLocks noChangeArrowheads="1"/>
            </p:cNvSpPr>
            <p:nvPr/>
          </p:nvSpPr>
          <p:spPr bwMode="auto">
            <a:xfrm>
              <a:off x="329932" y="2679815"/>
              <a:ext cx="7121525" cy="490016"/>
            </a:xfrm>
            <a:prstGeom prst="rect">
              <a:avLst/>
            </a:prstGeom>
            <a:solidFill>
              <a:srgbClr val="92CDD2"/>
            </a:solidFill>
            <a:ln w="38100" algn="ctr">
              <a:solidFill>
                <a:srgbClr val="FF0000"/>
              </a:solidFill>
              <a:miter lim="800000"/>
              <a:headEnd/>
              <a:tailEnd/>
            </a:ln>
          </p:spPr>
          <p:txBody>
            <a:bodyPr lIns="65291" tIns="0" rIns="65291" bIns="0" anchor="ctr" anchorCtr="0"/>
            <a:lstStyle/>
            <a:p>
              <a:pPr algn="ctr" defTabSz="652463" eaLnBrk="0" hangingPunct="0"/>
              <a:r>
                <a:rPr lang="en-GB" sz="1600" b="1" dirty="0" smtClean="0">
                  <a:solidFill>
                    <a:srgbClr val="FF0000"/>
                  </a:solidFill>
                  <a:latin typeface="Calibri" pitchFamily="34" charset="0"/>
                </a:rPr>
                <a:t>Beam </a:t>
              </a:r>
              <a:r>
                <a:rPr lang="en-GB" sz="1600" b="1" dirty="0">
                  <a:solidFill>
                    <a:srgbClr val="FF0000"/>
                  </a:solidFill>
                  <a:latin typeface="Calibri" pitchFamily="34" charset="0"/>
                </a:rPr>
                <a:t>Interlock </a:t>
              </a:r>
              <a:r>
                <a:rPr lang="en-GB" sz="1600" b="1" dirty="0" smtClean="0">
                  <a:solidFill>
                    <a:srgbClr val="FF0000"/>
                  </a:solidFill>
                  <a:latin typeface="Calibri" pitchFamily="34" charset="0"/>
                </a:rPr>
                <a:t>System (simplified extension of LHC architecture)</a:t>
              </a:r>
              <a:endParaRPr lang="en-GB" sz="1600" b="1" dirty="0">
                <a:solidFill>
                  <a:srgbClr val="FF0000"/>
                </a:solidFill>
                <a:latin typeface="Calibri" pitchFamily="34" charset="0"/>
              </a:endParaRPr>
            </a:p>
          </p:txBody>
        </p:sp>
        <p:sp>
          <p:nvSpPr>
            <p:cNvPr id="73" name="Text Box 13"/>
            <p:cNvSpPr txBox="1">
              <a:spLocks noChangeArrowheads="1"/>
            </p:cNvSpPr>
            <p:nvPr/>
          </p:nvSpPr>
          <p:spPr bwMode="auto">
            <a:xfrm>
              <a:off x="1887140" y="3477244"/>
              <a:ext cx="666750" cy="496817"/>
            </a:xfrm>
            <a:prstGeom prst="rect">
              <a:avLst/>
            </a:prstGeom>
            <a:solidFill>
              <a:srgbClr val="DDDDDD"/>
            </a:solidFill>
            <a:ln w="9525" algn="ctr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square" lIns="12853" tIns="32646" rIns="12853" bIns="32646" anchor="ctr" anchorCtr="0">
              <a:noAutofit/>
            </a:bodyPr>
            <a:lstStyle>
              <a:defPPr>
                <a:defRPr lang="en-US"/>
              </a:defPPr>
              <a:lvl1pPr algn="ctr" defTabSz="652463" eaLnBrk="0" hangingPunct="0">
                <a:defRPr sz="1400" b="1">
                  <a:solidFill>
                    <a:schemeClr val="accent4">
                      <a:lumMod val="10000"/>
                    </a:schemeClr>
                  </a:solidFill>
                  <a:latin typeface="Calibri" pitchFamily="34" charset="0"/>
                </a:defRPr>
              </a:lvl1pPr>
            </a:lstStyle>
            <a:p>
              <a:r>
                <a:rPr lang="en-GB" dirty="0"/>
                <a:t>Vacuum</a:t>
              </a:r>
            </a:p>
            <a:p>
              <a:r>
                <a:rPr lang="en-GB" dirty="0"/>
                <a:t>system</a:t>
              </a:r>
            </a:p>
          </p:txBody>
        </p:sp>
        <p:sp>
          <p:nvSpPr>
            <p:cNvPr id="74" name="Text Box 15"/>
            <p:cNvSpPr txBox="1">
              <a:spLocks noChangeArrowheads="1"/>
            </p:cNvSpPr>
            <p:nvPr/>
          </p:nvSpPr>
          <p:spPr bwMode="auto">
            <a:xfrm>
              <a:off x="6161736" y="3477244"/>
              <a:ext cx="1304925" cy="496817"/>
            </a:xfrm>
            <a:prstGeom prst="rect">
              <a:avLst/>
            </a:prstGeom>
            <a:solidFill>
              <a:srgbClr val="DDDDDD"/>
            </a:solidFill>
            <a:ln w="9525" algn="ctr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square" lIns="12853" tIns="32646" rIns="12853" bIns="32646" anchor="ctr" anchorCtr="0">
              <a:noAutofit/>
            </a:bodyPr>
            <a:lstStyle>
              <a:defPPr>
                <a:defRPr lang="en-US"/>
              </a:defPPr>
              <a:lvl1pPr algn="ctr" defTabSz="652463" eaLnBrk="0" hangingPunct="0">
                <a:defRPr sz="1400" b="1">
                  <a:solidFill>
                    <a:schemeClr val="accent4">
                      <a:lumMod val="10000"/>
                    </a:schemeClr>
                  </a:solidFill>
                  <a:latin typeface="Calibri" pitchFamily="34" charset="0"/>
                </a:defRPr>
              </a:lvl1pPr>
            </a:lstStyle>
            <a:p>
              <a:r>
                <a:rPr lang="en-GB" dirty="0"/>
                <a:t>Personnel safety system</a:t>
              </a:r>
            </a:p>
          </p:txBody>
        </p:sp>
        <p:sp>
          <p:nvSpPr>
            <p:cNvPr id="75" name="Text Box 45"/>
            <p:cNvSpPr txBox="1">
              <a:spLocks noChangeArrowheads="1"/>
            </p:cNvSpPr>
            <p:nvPr/>
          </p:nvSpPr>
          <p:spPr bwMode="auto">
            <a:xfrm>
              <a:off x="4284164" y="3477244"/>
              <a:ext cx="726228" cy="496817"/>
            </a:xfrm>
            <a:prstGeom prst="rect">
              <a:avLst/>
            </a:prstGeom>
            <a:solidFill>
              <a:srgbClr val="DDDDDD"/>
            </a:solidFill>
            <a:ln w="9525" algn="ctr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square" lIns="12853" tIns="32646" rIns="12853" bIns="32646" anchor="ctr" anchorCtr="0">
              <a:noAutofit/>
            </a:bodyPr>
            <a:lstStyle>
              <a:defPPr>
                <a:defRPr lang="en-US"/>
              </a:defPPr>
              <a:lvl1pPr algn="ctr" defTabSz="652463" eaLnBrk="0" hangingPunct="0">
                <a:defRPr sz="1400" b="1">
                  <a:solidFill>
                    <a:schemeClr val="accent4">
                      <a:lumMod val="10000"/>
                    </a:schemeClr>
                  </a:solidFill>
                  <a:latin typeface="Calibri" pitchFamily="34" charset="0"/>
                </a:defRPr>
              </a:lvl1pPr>
            </a:lstStyle>
            <a:p>
              <a:r>
                <a:rPr lang="en-GB" dirty="0"/>
                <a:t>Operator buttons</a:t>
              </a:r>
            </a:p>
          </p:txBody>
        </p:sp>
        <p:sp>
          <p:nvSpPr>
            <p:cNvPr id="76" name="Text Box 52"/>
            <p:cNvSpPr txBox="1">
              <a:spLocks noChangeArrowheads="1"/>
            </p:cNvSpPr>
            <p:nvPr/>
          </p:nvSpPr>
          <p:spPr bwMode="auto">
            <a:xfrm>
              <a:off x="5082105" y="3477244"/>
              <a:ext cx="1007921" cy="496817"/>
            </a:xfrm>
            <a:prstGeom prst="rect">
              <a:avLst/>
            </a:prstGeom>
            <a:solidFill>
              <a:srgbClr val="DDDDDD"/>
            </a:solidFill>
            <a:ln w="9525" algn="ctr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square" lIns="12853" tIns="32646" rIns="12853" bIns="32646" anchor="ctr" anchorCtr="0">
              <a:noAutofit/>
            </a:bodyPr>
            <a:lstStyle>
              <a:defPPr>
                <a:defRPr lang="en-US"/>
              </a:defPPr>
              <a:lvl1pPr algn="ctr" defTabSz="652463" eaLnBrk="0" hangingPunct="0">
                <a:defRPr sz="1400" b="1">
                  <a:solidFill>
                    <a:schemeClr val="accent4">
                      <a:lumMod val="10000"/>
                    </a:schemeClr>
                  </a:solidFill>
                  <a:latin typeface="Calibri" pitchFamily="34" charset="0"/>
                </a:defRPr>
              </a:lvl1pPr>
            </a:lstStyle>
            <a:p>
              <a:r>
                <a:rPr lang="en-GB" dirty="0"/>
                <a:t>Experiments</a:t>
              </a:r>
            </a:p>
          </p:txBody>
        </p:sp>
        <p:sp>
          <p:nvSpPr>
            <p:cNvPr id="77" name="Text Box 56"/>
            <p:cNvSpPr txBox="1">
              <a:spLocks noChangeArrowheads="1"/>
            </p:cNvSpPr>
            <p:nvPr/>
          </p:nvSpPr>
          <p:spPr bwMode="auto">
            <a:xfrm>
              <a:off x="2625603" y="3477244"/>
              <a:ext cx="566737" cy="498405"/>
            </a:xfrm>
            <a:prstGeom prst="rect">
              <a:avLst/>
            </a:prstGeom>
            <a:solidFill>
              <a:srgbClr val="DDDDDD"/>
            </a:solidFill>
            <a:ln w="9525" algn="ctr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square" lIns="12853" tIns="32646" rIns="12853" bIns="32646" anchor="ctr" anchorCtr="0">
              <a:noAutofit/>
            </a:bodyPr>
            <a:lstStyle>
              <a:defPPr>
                <a:defRPr lang="en-US"/>
              </a:defPPr>
              <a:lvl1pPr algn="ctr" defTabSz="652463" eaLnBrk="0" hangingPunct="0">
                <a:defRPr sz="1400" b="1">
                  <a:solidFill>
                    <a:schemeClr val="accent4">
                      <a:lumMod val="10000"/>
                    </a:schemeClr>
                  </a:solidFill>
                  <a:latin typeface="Calibri" pitchFamily="34" charset="0"/>
                </a:defRPr>
              </a:lvl1pPr>
            </a:lstStyle>
            <a:p>
              <a:r>
                <a:rPr lang="en-GB" dirty="0"/>
                <a:t>RF</a:t>
              </a:r>
            </a:p>
            <a:p>
              <a:r>
                <a:rPr lang="en-GB" dirty="0"/>
                <a:t>System</a:t>
              </a:r>
            </a:p>
          </p:txBody>
        </p:sp>
        <p:sp>
          <p:nvSpPr>
            <p:cNvPr id="78" name="Text Box 57"/>
            <p:cNvSpPr txBox="1">
              <a:spLocks noChangeArrowheads="1"/>
            </p:cNvSpPr>
            <p:nvPr/>
          </p:nvSpPr>
          <p:spPr bwMode="auto">
            <a:xfrm>
              <a:off x="319733" y="3477244"/>
              <a:ext cx="668337" cy="496817"/>
            </a:xfrm>
            <a:prstGeom prst="rect">
              <a:avLst/>
            </a:prstGeom>
            <a:solidFill>
              <a:srgbClr val="DDDDDD"/>
            </a:solidFill>
            <a:ln w="9525" algn="ctr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square" lIns="12853" tIns="32646" rIns="12853" bIns="32646" anchor="ctr" anchorCtr="0">
              <a:noAutofit/>
            </a:bodyPr>
            <a:lstStyle>
              <a:defPPr>
                <a:defRPr lang="en-US"/>
              </a:defPPr>
              <a:lvl1pPr algn="ctr" defTabSz="652463" eaLnBrk="0" hangingPunct="0">
                <a:defRPr sz="1400" b="1">
                  <a:solidFill>
                    <a:schemeClr val="accent4">
                      <a:lumMod val="10000"/>
                    </a:schemeClr>
                  </a:solidFill>
                  <a:latin typeface="Calibri" pitchFamily="34" charset="0"/>
                </a:defRPr>
              </a:lvl1pPr>
            </a:lstStyle>
            <a:p>
              <a:r>
                <a:rPr lang="en-GB" dirty="0"/>
                <a:t>Beam lifetime</a:t>
              </a:r>
            </a:p>
          </p:txBody>
        </p:sp>
        <p:sp>
          <p:nvSpPr>
            <p:cNvPr id="79" name="Text Box 63"/>
            <p:cNvSpPr txBox="1">
              <a:spLocks noChangeArrowheads="1"/>
            </p:cNvSpPr>
            <p:nvPr/>
          </p:nvSpPr>
          <p:spPr bwMode="auto">
            <a:xfrm>
              <a:off x="3264053" y="3477244"/>
              <a:ext cx="948398" cy="496817"/>
            </a:xfrm>
            <a:prstGeom prst="rect">
              <a:avLst/>
            </a:prstGeom>
            <a:solidFill>
              <a:srgbClr val="DDDDDD"/>
            </a:solidFill>
            <a:ln w="9525" algn="ctr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square" lIns="12853" tIns="32646" rIns="12853" bIns="32646" anchor="ctr" anchorCtr="0">
              <a:noAutofit/>
            </a:bodyPr>
            <a:lstStyle>
              <a:defPPr>
                <a:defRPr lang="en-US"/>
              </a:defPPr>
              <a:lvl1pPr algn="ctr" defTabSz="652463" eaLnBrk="0" hangingPunct="0">
                <a:defRPr sz="1400" b="1">
                  <a:solidFill>
                    <a:schemeClr val="accent4">
                      <a:lumMod val="10000"/>
                    </a:schemeClr>
                  </a:solidFill>
                  <a:latin typeface="Calibri" pitchFamily="34" charset="0"/>
                </a:defRPr>
              </a:lvl1pPr>
            </a:lstStyle>
            <a:p>
              <a:r>
                <a:rPr lang="en-GB" dirty="0"/>
                <a:t>Screens, mirrors, etc</a:t>
              </a:r>
            </a:p>
          </p:txBody>
        </p:sp>
        <p:sp>
          <p:nvSpPr>
            <p:cNvPr id="80" name="Text Box 58"/>
            <p:cNvSpPr txBox="1">
              <a:spLocks noChangeArrowheads="1"/>
            </p:cNvSpPr>
            <p:nvPr/>
          </p:nvSpPr>
          <p:spPr bwMode="auto">
            <a:xfrm>
              <a:off x="1059783" y="3477244"/>
              <a:ext cx="755644" cy="496817"/>
            </a:xfrm>
            <a:prstGeom prst="rect">
              <a:avLst/>
            </a:prstGeom>
            <a:solidFill>
              <a:srgbClr val="DDDDDD"/>
            </a:solidFill>
            <a:ln w="9525" algn="ctr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square" lIns="12853" tIns="32646" rIns="12853" bIns="32646" anchor="ctr" anchorCtr="0">
              <a:noAutofit/>
            </a:bodyPr>
            <a:lstStyle>
              <a:defPPr>
                <a:defRPr lang="en-US"/>
              </a:defPPr>
              <a:lvl1pPr algn="ctr" defTabSz="652463" eaLnBrk="0" hangingPunct="0">
                <a:defRPr sz="1400" b="1">
                  <a:solidFill>
                    <a:schemeClr val="accent4">
                      <a:lumMod val="10000"/>
                    </a:schemeClr>
                  </a:solidFill>
                  <a:latin typeface="Calibri" pitchFamily="34" charset="0"/>
                </a:defRPr>
              </a:lvl1pPr>
            </a:lstStyle>
            <a:p>
              <a:r>
                <a:rPr lang="en-GB" dirty="0"/>
                <a:t>Cryogenic</a:t>
              </a:r>
            </a:p>
            <a:p>
              <a:r>
                <a:rPr lang="en-GB" dirty="0"/>
                <a:t>system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05519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(4-3)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CERN(4-3).thmx</Template>
  <TotalTime>117476</TotalTime>
  <Words>3240</Words>
  <Application>Microsoft Office PowerPoint</Application>
  <PresentationFormat>On-screen Show (4:3)</PresentationFormat>
  <Paragraphs>448</Paragraphs>
  <Slides>23</Slides>
  <Notes>23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34" baseType="lpstr">
      <vt:lpstr>宋体</vt:lpstr>
      <vt:lpstr>宋体</vt:lpstr>
      <vt:lpstr>Arial</vt:lpstr>
      <vt:lpstr>Calibri</vt:lpstr>
      <vt:lpstr>Cambria Math</vt:lpstr>
      <vt:lpstr>华文新魏</vt:lpstr>
      <vt:lpstr>Symbol</vt:lpstr>
      <vt:lpstr>Times</vt:lpstr>
      <vt:lpstr>Times New Roman</vt:lpstr>
      <vt:lpstr>Wingdings</vt:lpstr>
      <vt:lpstr>CERN(4-3)</vt:lpstr>
      <vt:lpstr>PowerPoint Presentation</vt:lpstr>
      <vt:lpstr>Beam impact and machine protection challenges</vt:lpstr>
      <vt:lpstr>Outline</vt:lpstr>
      <vt:lpstr>I. Beam impact up to 50 TeV: unprecedented energies</vt:lpstr>
      <vt:lpstr>I. Beam impact up to 50 TeV: beam accidents</vt:lpstr>
      <vt:lpstr>I. Beam impact up to 50 TeV: energy deposition</vt:lpstr>
      <vt:lpstr>I. Beam impact up to 50 TeV: different regimes</vt:lpstr>
      <vt:lpstr>II. Machine protection architecture: protection through operational cycle</vt:lpstr>
      <vt:lpstr>II. Machine protection architecture: Beam Interlock System</vt:lpstr>
      <vt:lpstr>II. Machine protection architecture: reaction time of the system</vt:lpstr>
      <vt:lpstr>II. Machine protection architecture: strategies for different scenarios</vt:lpstr>
      <vt:lpstr>III. Specific requirements and strategies: magnet failures</vt:lpstr>
      <vt:lpstr>III. Specific requirements and strategies: failure modes</vt:lpstr>
      <vt:lpstr>III. Specific requirements and strategies: make reaction time shorter</vt:lpstr>
      <vt:lpstr>III. Specific requirements and strategies: other potential strategies</vt:lpstr>
      <vt:lpstr>IV. Summary and Conclusions</vt:lpstr>
      <vt:lpstr>IV. Summary and Conclusions</vt:lpstr>
      <vt:lpstr>Backup</vt:lpstr>
      <vt:lpstr>General protection strategy for LHC and possibly for FCC-hh</vt:lpstr>
      <vt:lpstr>Ultrafast failures of FCC-hh</vt:lpstr>
      <vt:lpstr>Fast failures of FCC-hh</vt:lpstr>
      <vt:lpstr>Slow failures of FCC-hh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CERN User</dc:creator>
  <cp:lastModifiedBy>Yuancun Nie</cp:lastModifiedBy>
  <cp:revision>1098</cp:revision>
  <cp:lastPrinted>2016-06-21T13:26:34Z</cp:lastPrinted>
  <dcterms:created xsi:type="dcterms:W3CDTF">2012-11-30T11:04:26Z</dcterms:created>
  <dcterms:modified xsi:type="dcterms:W3CDTF">2018-04-12T09:28:19Z</dcterms:modified>
</cp:coreProperties>
</file>