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notesSlides/notesSlide1.xml" ContentType="application/vnd.openxmlformats-officedocument.presentationml.notesSlide+xml"/>
  <Override PartName="/ppt/media/image5.jpe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650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650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650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650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650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650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650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650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650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78" name="Shape 27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650240" latinLnBrk="0">
      <a:defRPr sz="1600">
        <a:latin typeface="+mj-lt"/>
        <a:ea typeface="+mj-ea"/>
        <a:cs typeface="+mj-cs"/>
        <a:sym typeface="Calibri"/>
      </a:defRPr>
    </a:lvl1pPr>
    <a:lvl2pPr indent="228600" defTabSz="650240" latinLnBrk="0">
      <a:defRPr sz="1600">
        <a:latin typeface="+mj-lt"/>
        <a:ea typeface="+mj-ea"/>
        <a:cs typeface="+mj-cs"/>
        <a:sym typeface="Calibri"/>
      </a:defRPr>
    </a:lvl2pPr>
    <a:lvl3pPr indent="457200" defTabSz="650240" latinLnBrk="0">
      <a:defRPr sz="1600">
        <a:latin typeface="+mj-lt"/>
        <a:ea typeface="+mj-ea"/>
        <a:cs typeface="+mj-cs"/>
        <a:sym typeface="Calibri"/>
      </a:defRPr>
    </a:lvl3pPr>
    <a:lvl4pPr indent="685800" defTabSz="650240" latinLnBrk="0">
      <a:defRPr sz="1600">
        <a:latin typeface="+mj-lt"/>
        <a:ea typeface="+mj-ea"/>
        <a:cs typeface="+mj-cs"/>
        <a:sym typeface="Calibri"/>
      </a:defRPr>
    </a:lvl4pPr>
    <a:lvl5pPr indent="914400" defTabSz="650240" latinLnBrk="0">
      <a:defRPr sz="1600">
        <a:latin typeface="+mj-lt"/>
        <a:ea typeface="+mj-ea"/>
        <a:cs typeface="+mj-cs"/>
        <a:sym typeface="Calibri"/>
      </a:defRPr>
    </a:lvl5pPr>
    <a:lvl6pPr indent="1143000" defTabSz="650240" latinLnBrk="0">
      <a:defRPr sz="1600">
        <a:latin typeface="+mj-lt"/>
        <a:ea typeface="+mj-ea"/>
        <a:cs typeface="+mj-cs"/>
        <a:sym typeface="Calibri"/>
      </a:defRPr>
    </a:lvl6pPr>
    <a:lvl7pPr indent="1371600" defTabSz="650240" latinLnBrk="0">
      <a:defRPr sz="1600">
        <a:latin typeface="+mj-lt"/>
        <a:ea typeface="+mj-ea"/>
        <a:cs typeface="+mj-cs"/>
        <a:sym typeface="Calibri"/>
      </a:defRPr>
    </a:lvl7pPr>
    <a:lvl8pPr indent="1600200" defTabSz="650240" latinLnBrk="0">
      <a:defRPr sz="1600">
        <a:latin typeface="+mj-lt"/>
        <a:ea typeface="+mj-ea"/>
        <a:cs typeface="+mj-cs"/>
        <a:sym typeface="Calibri"/>
      </a:defRPr>
    </a:lvl8pPr>
    <a:lvl9pPr indent="1828800" defTabSz="650240" latinLnBrk="0">
      <a:defRPr sz="16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45" name="Shape 54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DAQ (actually debugging latency scan tool)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58" name="Shape 55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DAQ (actually debugging latency scan tool)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99" name="Shape 59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defRPr sz="1200"/>
            </a:lvl1pPr>
          </a:lstStyle>
          <a:p>
            <a:pPr/>
            <a:r>
              <a:t>DAQ (actually debugging latency scan tool)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tif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/>
          <p:nvPr>
            <p:ph type="title"/>
          </p:nvPr>
        </p:nvSpPr>
        <p:spPr>
          <a:xfrm>
            <a:off x="975359" y="3029937"/>
            <a:ext cx="11054082" cy="209070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quarter" idx="1"/>
          </p:nvPr>
        </p:nvSpPr>
        <p:spPr>
          <a:xfrm>
            <a:off x="1950719" y="5527040"/>
            <a:ext cx="9103361" cy="249258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Text"/>
          <p:cNvSpPr txBox="1"/>
          <p:nvPr>
            <p:ph type="title"/>
          </p:nvPr>
        </p:nvSpPr>
        <p:spPr>
          <a:xfrm>
            <a:off x="9428480" y="390596"/>
            <a:ext cx="2926081" cy="8322169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3" name="Body Level One…"/>
          <p:cNvSpPr txBox="1"/>
          <p:nvPr>
            <p:ph type="body" idx="1"/>
          </p:nvPr>
        </p:nvSpPr>
        <p:spPr>
          <a:xfrm>
            <a:off x="650239" y="390596"/>
            <a:ext cx="8561495" cy="8322169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30048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defTabSz="1300480">
              <a:defRPr>
                <a:latin typeface="+mj-lt"/>
                <a:ea typeface="+mj-ea"/>
                <a:cs typeface="+mj-cs"/>
                <a:sym typeface="Calibri"/>
              </a:defRPr>
            </a:lvl1pPr>
            <a:lvl2pPr defTabSz="1300480">
              <a:defRPr>
                <a:latin typeface="+mj-lt"/>
                <a:ea typeface="+mj-ea"/>
                <a:cs typeface="+mj-cs"/>
                <a:sym typeface="Calibri"/>
              </a:defRPr>
            </a:lvl2pPr>
            <a:lvl3pPr defTabSz="1300480">
              <a:defRPr>
                <a:latin typeface="+mj-lt"/>
                <a:ea typeface="+mj-ea"/>
                <a:cs typeface="+mj-cs"/>
                <a:sym typeface="Calibri"/>
              </a:defRPr>
            </a:lvl3pPr>
            <a:lvl4pPr defTabSz="1300480">
              <a:defRPr>
                <a:latin typeface="+mj-lt"/>
                <a:ea typeface="+mj-ea"/>
                <a:cs typeface="+mj-cs"/>
                <a:sym typeface="Calibri"/>
              </a:defRPr>
            </a:lvl4pPr>
            <a:lvl5pPr defTabSz="1300480">
              <a:defRPr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 defTabSz="1300480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Line"/>
          <p:cNvSpPr/>
          <p:nvPr/>
        </p:nvSpPr>
        <p:spPr>
          <a:xfrm>
            <a:off x="1506796" y="1105026"/>
            <a:ext cx="10850305" cy="1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21" name="FCC 2018 week - A Muon detector based on the μ-RWELL technology - Paolo Giacomelli"/>
          <p:cNvSpPr txBox="1"/>
          <p:nvPr/>
        </p:nvSpPr>
        <p:spPr>
          <a:xfrm>
            <a:off x="3024703" y="9420473"/>
            <a:ext cx="7130341" cy="333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/>
          <a:p>
            <a:pPr defTabSz="584200"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t>FCC 2018 week - A Muon detector based on the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R</a:t>
            </a:r>
            <a:r>
              <a:t>WELL technology - Paolo Giacomelli</a:t>
            </a:r>
          </a:p>
        </p:txBody>
      </p:sp>
      <p:sp>
        <p:nvSpPr>
          <p:cNvPr id="122" name="Title Text"/>
          <p:cNvSpPr txBox="1"/>
          <p:nvPr>
            <p:ph type="title"/>
          </p:nvPr>
        </p:nvSpPr>
        <p:spPr>
          <a:xfrm>
            <a:off x="1536814" y="178311"/>
            <a:ext cx="11048886" cy="913378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l" defTabSz="584200">
              <a:defRPr b="1"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3" name="Slide Number"/>
          <p:cNvSpPr txBox="1"/>
          <p:nvPr>
            <p:ph type="sldNum" sz="quarter" idx="2"/>
          </p:nvPr>
        </p:nvSpPr>
        <p:spPr>
          <a:xfrm>
            <a:off x="12293545" y="9436100"/>
            <a:ext cx="312069" cy="298984"/>
          </a:xfrm>
          <a:prstGeom prst="rect">
            <a:avLst/>
          </a:prstGeom>
        </p:spPr>
        <p:txBody>
          <a:bodyPr lIns="50800" tIns="50800" rIns="50800" bIns="50800" anchor="t">
            <a:normAutofit fontScale="100000" lnSpcReduction="0"/>
          </a:bodyPr>
          <a:lstStyle>
            <a:lvl1pPr defTabSz="5842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24" name="Body Level One…"/>
          <p:cNvSpPr txBox="1"/>
          <p:nvPr>
            <p:ph type="body" idx="1"/>
          </p:nvPr>
        </p:nvSpPr>
        <p:spPr>
          <a:xfrm>
            <a:off x="332812" y="1593850"/>
            <a:ext cx="12339176" cy="7359778"/>
          </a:xfrm>
          <a:prstGeom prst="rect">
            <a:avLst/>
          </a:prstGeom>
        </p:spPr>
        <p:txBody>
          <a:bodyPr lIns="50800" tIns="50800" rIns="50800" bIns="50800"/>
          <a:lstStyle>
            <a:lvl1pPr marL="320842" indent="-320842" algn="just" defTabSz="584200">
              <a:buFont typeface="Verdana"/>
              <a:defRPr sz="3200">
                <a:latin typeface="Tahoma"/>
                <a:ea typeface="Tahoma"/>
                <a:cs typeface="Tahoma"/>
                <a:sym typeface="Tahoma"/>
              </a:defRPr>
            </a:lvl1pPr>
            <a:lvl2pPr marL="701842" indent="-320842" algn="just" defTabSz="584200">
              <a:buFont typeface="Verdana"/>
              <a:buChar char="•"/>
              <a:defRPr sz="3200">
                <a:latin typeface="Tahoma"/>
                <a:ea typeface="Tahoma"/>
                <a:cs typeface="Tahoma"/>
                <a:sym typeface="Tahoma"/>
              </a:defRPr>
            </a:lvl2pPr>
            <a:lvl3pPr marL="955842" indent="-320842" algn="just" defTabSz="584200">
              <a:buFont typeface="Verdana"/>
              <a:defRPr sz="3200">
                <a:latin typeface="Tahoma"/>
                <a:ea typeface="Tahoma"/>
                <a:cs typeface="Tahoma"/>
                <a:sym typeface="Tahoma"/>
              </a:defRPr>
            </a:lvl3pPr>
            <a:lvl4pPr marL="1463842" indent="-320842" algn="just" defTabSz="584200">
              <a:buFont typeface="Verdana"/>
              <a:buChar char="•"/>
              <a:defRPr sz="3200">
                <a:latin typeface="Tahoma"/>
                <a:ea typeface="Tahoma"/>
                <a:cs typeface="Tahoma"/>
                <a:sym typeface="Tahoma"/>
              </a:defRPr>
            </a:lvl4pPr>
            <a:lvl5pPr marL="1844842" indent="-320842" algn="just" defTabSz="584200">
              <a:buFont typeface="Verdana"/>
              <a:buChar char="•"/>
              <a:defRPr sz="3200"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63" y="286337"/>
            <a:ext cx="1486560" cy="825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9" descr="Picture 9"/>
          <p:cNvPicPr>
            <a:picLocks noChangeAspect="1"/>
          </p:cNvPicPr>
          <p:nvPr/>
        </p:nvPicPr>
        <p:blipFill>
          <a:blip r:embed="rId2">
            <a:alphaModFix amt="27000"/>
            <a:extLst/>
          </a:blip>
          <a:srcRect l="14698" t="46840" r="0" b="26069"/>
          <a:stretch>
            <a:fillRect/>
          </a:stretch>
        </p:blipFill>
        <p:spPr>
          <a:xfrm>
            <a:off x="1791488" y="-8815"/>
            <a:ext cx="11216640" cy="1692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467" y="-66040"/>
            <a:ext cx="1747010" cy="1788408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/>
          <p:nvPr>
            <p:ph type="title"/>
          </p:nvPr>
        </p:nvSpPr>
        <p:spPr>
          <a:xfrm>
            <a:off x="1793390" y="178858"/>
            <a:ext cx="10561181" cy="16256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009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5" name="Body Level One…"/>
          <p:cNvSpPr txBox="1"/>
          <p:nvPr>
            <p:ph type="body" idx="1"/>
          </p:nvPr>
        </p:nvSpPr>
        <p:spPr>
          <a:xfrm>
            <a:off x="650239" y="2275848"/>
            <a:ext cx="11704322" cy="6436926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/>
          <p:nvPr>
            <p:ph type="sldNum" sz="quarter" idx="2"/>
          </p:nvPr>
        </p:nvSpPr>
        <p:spPr>
          <a:xfrm>
            <a:off x="12005833" y="9114158"/>
            <a:ext cx="348727" cy="371349"/>
          </a:xfrm>
          <a:prstGeom prst="rect">
            <a:avLst/>
          </a:prstGeom>
        </p:spPr>
        <p:txBody>
          <a:bodyPr/>
          <a:lstStyle>
            <a:lvl1pPr defTabSz="1300480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rcRect l="14698" t="46840" r="0" b="26069"/>
          <a:stretch>
            <a:fillRect/>
          </a:stretch>
        </p:blipFill>
        <p:spPr>
          <a:xfrm>
            <a:off x="1791488" y="-8815"/>
            <a:ext cx="11216640" cy="1692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467" y="-66040"/>
            <a:ext cx="1747010" cy="1788408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Title Text"/>
          <p:cNvSpPr txBox="1"/>
          <p:nvPr>
            <p:ph type="title"/>
          </p:nvPr>
        </p:nvSpPr>
        <p:spPr>
          <a:xfrm>
            <a:off x="1793390" y="178858"/>
            <a:ext cx="10561181" cy="16256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009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6" name="Body Level One…"/>
          <p:cNvSpPr txBox="1"/>
          <p:nvPr>
            <p:ph type="body" sz="half" idx="1"/>
          </p:nvPr>
        </p:nvSpPr>
        <p:spPr>
          <a:xfrm>
            <a:off x="650239" y="2275848"/>
            <a:ext cx="5743788" cy="6436926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1pPr>
            <a:lvl2pPr marL="909637" indent="-452437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2pPr>
            <a:lvl3pPr marL="1348739" indent="-434339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3pPr>
            <a:lvl4pPr marL="1854200" indent="-482600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4pPr>
            <a:lvl5pPr marL="2311400" indent="-482600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xfrm>
            <a:off x="12005833" y="9114158"/>
            <a:ext cx="348727" cy="371349"/>
          </a:xfrm>
          <a:prstGeom prst="rect">
            <a:avLst/>
          </a:prstGeom>
        </p:spPr>
        <p:txBody>
          <a:bodyPr/>
          <a:lstStyle>
            <a:lvl1pPr defTabSz="1300480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itle Text"/>
          <p:cNvSpPr txBox="1"/>
          <p:nvPr>
            <p:ph type="title"/>
          </p:nvPr>
        </p:nvSpPr>
        <p:spPr>
          <a:xfrm>
            <a:off x="975359" y="3029937"/>
            <a:ext cx="11054082" cy="2090703"/>
          </a:xfrm>
          <a:prstGeom prst="rect">
            <a:avLst/>
          </a:prstGeom>
        </p:spPr>
        <p:txBody>
          <a:bodyPr/>
          <a:lstStyle>
            <a:lvl1pPr defTabSz="130048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5" name="Body Level One…"/>
          <p:cNvSpPr txBox="1"/>
          <p:nvPr>
            <p:ph type="body" sz="quarter" idx="1"/>
          </p:nvPr>
        </p:nvSpPr>
        <p:spPr>
          <a:xfrm>
            <a:off x="1950719" y="5527040"/>
            <a:ext cx="9103361" cy="2492587"/>
          </a:xfrm>
          <a:prstGeom prst="rect">
            <a:avLst/>
          </a:prstGeom>
        </p:spPr>
        <p:txBody>
          <a:bodyPr/>
          <a:lstStyle>
            <a:lvl1pPr marL="0" indent="0" algn="ctr" defTabSz="1300480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457200" algn="ctr" defTabSz="1300480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914400" algn="ctr" defTabSz="1300480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1371600" algn="ctr" defTabSz="1300480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1828800" algn="ctr" defTabSz="1300480">
              <a:buSzTx/>
              <a:buFontTx/>
              <a:buNone/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 defTabSz="1300480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Line"/>
          <p:cNvSpPr/>
          <p:nvPr/>
        </p:nvSpPr>
        <p:spPr>
          <a:xfrm>
            <a:off x="647700" y="1104900"/>
            <a:ext cx="11709400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64" name="Paolo Giacomelli"/>
          <p:cNvSpPr txBox="1"/>
          <p:nvPr/>
        </p:nvSpPr>
        <p:spPr>
          <a:xfrm>
            <a:off x="5759120" y="9454616"/>
            <a:ext cx="1486560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>
            <a:lvl1pPr defTabSz="5842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Paolo Giacomelli</a:t>
            </a:r>
          </a:p>
        </p:txBody>
      </p:sp>
      <p:sp>
        <p:nvSpPr>
          <p:cNvPr id="165" name="Title Text"/>
          <p:cNvSpPr txBox="1"/>
          <p:nvPr>
            <p:ph type="title"/>
          </p:nvPr>
        </p:nvSpPr>
        <p:spPr>
          <a:xfrm>
            <a:off x="1722855" y="178311"/>
            <a:ext cx="10862845" cy="913378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l" defTabSz="584200">
              <a:defRPr b="1"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xfrm>
            <a:off x="12293545" y="9436100"/>
            <a:ext cx="312069" cy="298984"/>
          </a:xfrm>
          <a:prstGeom prst="rect">
            <a:avLst/>
          </a:prstGeom>
        </p:spPr>
        <p:txBody>
          <a:bodyPr lIns="50800" tIns="50800" rIns="50800" bIns="50800" anchor="t">
            <a:normAutofit fontScale="100000" lnSpcReduction="0"/>
          </a:bodyPr>
          <a:lstStyle>
            <a:lvl1pPr defTabSz="5842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67" name="Body Level One…"/>
          <p:cNvSpPr txBox="1"/>
          <p:nvPr>
            <p:ph type="body" idx="1"/>
          </p:nvPr>
        </p:nvSpPr>
        <p:spPr>
          <a:xfrm>
            <a:off x="266700" y="1593850"/>
            <a:ext cx="12339175" cy="7359778"/>
          </a:xfrm>
          <a:prstGeom prst="rect">
            <a:avLst/>
          </a:prstGeom>
        </p:spPr>
        <p:txBody>
          <a:bodyPr lIns="50800" tIns="50800" rIns="50800" bIns="50800"/>
          <a:lstStyle>
            <a:lvl1pPr marL="381000" indent="-381000" algn="just" defTabSz="584200">
              <a:buSzPct val="50000"/>
              <a:buFontTx/>
              <a:buBlip>
                <a:blip r:embed="rId2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1pPr>
            <a:lvl2pPr marL="825500" indent="-381000" algn="just" defTabSz="584200">
              <a:buSzPct val="50000"/>
              <a:buFontTx/>
              <a:buBlip>
                <a:blip r:embed="rId2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2pPr>
            <a:lvl3pPr marL="1270000" indent="-381000" algn="just" defTabSz="584200">
              <a:buSzPct val="50000"/>
              <a:buFontTx/>
              <a:buBlip>
                <a:blip r:embed="rId2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3pPr>
            <a:lvl4pPr marL="1714500" indent="-381000" algn="just" defTabSz="584200">
              <a:buSzPct val="50000"/>
              <a:buFontTx/>
              <a:buBlip>
                <a:blip r:embed="rId2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4pPr>
            <a:lvl5pPr marL="2159000" indent="-381000" algn="just" defTabSz="584200">
              <a:buSzPct val="50000"/>
              <a:buFontTx/>
              <a:buBlip>
                <a:blip r:embed="rId2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563" y="158622"/>
            <a:ext cx="1716675" cy="9527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itle Text"/>
          <p:cNvSpPr txBox="1"/>
          <p:nvPr>
            <p:ph type="title"/>
          </p:nvPr>
        </p:nvSpPr>
        <p:spPr>
          <a:xfrm>
            <a:off x="650238" y="390595"/>
            <a:ext cx="11704324" cy="1625602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6" name="Slide Number"/>
          <p:cNvSpPr txBox="1"/>
          <p:nvPr>
            <p:ph type="sldNum" sz="quarter" idx="2"/>
          </p:nvPr>
        </p:nvSpPr>
        <p:spPr>
          <a:xfrm>
            <a:off x="12005836" y="9114113"/>
            <a:ext cx="348725" cy="371347"/>
          </a:xfrm>
          <a:prstGeom prst="rect">
            <a:avLst/>
          </a:prstGeom>
        </p:spPr>
        <p:txBody>
          <a:bodyPr lIns="65022" tIns="65022" rIns="65022" bIns="65022"/>
          <a:lstStyle>
            <a:lvl1pPr defTabSz="1300480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Line"/>
          <p:cNvSpPr/>
          <p:nvPr/>
        </p:nvSpPr>
        <p:spPr>
          <a:xfrm>
            <a:off x="647700" y="1104900"/>
            <a:ext cx="11709400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84" name="Paolo Giacomelli"/>
          <p:cNvSpPr txBox="1"/>
          <p:nvPr/>
        </p:nvSpPr>
        <p:spPr>
          <a:xfrm>
            <a:off x="5759120" y="9454616"/>
            <a:ext cx="1486560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>
            <a:lvl1pPr defTabSz="5842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Paolo Giacomelli</a:t>
            </a:r>
          </a:p>
        </p:txBody>
      </p:sp>
      <p:sp>
        <p:nvSpPr>
          <p:cNvPr id="185" name="Title Text"/>
          <p:cNvSpPr txBox="1"/>
          <p:nvPr>
            <p:ph type="title"/>
          </p:nvPr>
        </p:nvSpPr>
        <p:spPr>
          <a:xfrm>
            <a:off x="1420862" y="178311"/>
            <a:ext cx="11164838" cy="913378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l" defTabSz="584200">
              <a:defRPr b="1"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6" name="Slide Number"/>
          <p:cNvSpPr txBox="1"/>
          <p:nvPr>
            <p:ph type="sldNum" sz="quarter" idx="2"/>
          </p:nvPr>
        </p:nvSpPr>
        <p:spPr>
          <a:xfrm>
            <a:off x="12293545" y="9436100"/>
            <a:ext cx="312069" cy="298984"/>
          </a:xfrm>
          <a:prstGeom prst="rect">
            <a:avLst/>
          </a:prstGeom>
        </p:spPr>
        <p:txBody>
          <a:bodyPr lIns="50800" tIns="50800" rIns="50800" bIns="50800" anchor="t">
            <a:normAutofit fontScale="100000" lnSpcReduction="0"/>
          </a:bodyPr>
          <a:lstStyle>
            <a:lvl1pPr defTabSz="5842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87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63500"/>
            <a:ext cx="1117600" cy="1117600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Body Level One…"/>
          <p:cNvSpPr txBox="1"/>
          <p:nvPr>
            <p:ph type="body" idx="1"/>
          </p:nvPr>
        </p:nvSpPr>
        <p:spPr>
          <a:xfrm>
            <a:off x="266700" y="1593850"/>
            <a:ext cx="12339175" cy="7359778"/>
          </a:xfrm>
          <a:prstGeom prst="rect">
            <a:avLst/>
          </a:prstGeom>
        </p:spPr>
        <p:txBody>
          <a:bodyPr lIns="50800" tIns="50800" rIns="50800" bIns="50800"/>
          <a:lstStyle>
            <a:lvl1pPr marL="3810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1pPr>
            <a:lvl2pPr marL="8255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2pPr>
            <a:lvl3pPr marL="12700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3pPr>
            <a:lvl4pPr marL="17145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4pPr>
            <a:lvl5pPr marL="21590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Line"/>
          <p:cNvSpPr/>
          <p:nvPr/>
        </p:nvSpPr>
        <p:spPr>
          <a:xfrm>
            <a:off x="647700" y="1104900"/>
            <a:ext cx="11709400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96" name="14/09/2017"/>
          <p:cNvSpPr txBox="1"/>
          <p:nvPr/>
        </p:nvSpPr>
        <p:spPr>
          <a:xfrm>
            <a:off x="368300" y="9423400"/>
            <a:ext cx="307340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>
            <a:lvl1pPr defTabSz="5842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14/09/2017</a:t>
            </a:r>
          </a:p>
        </p:txBody>
      </p:sp>
      <p:sp>
        <p:nvSpPr>
          <p:cNvPr id="197" name="Paolo Giacomelli"/>
          <p:cNvSpPr txBox="1"/>
          <p:nvPr/>
        </p:nvSpPr>
        <p:spPr>
          <a:xfrm>
            <a:off x="5759120" y="9454616"/>
            <a:ext cx="1486560" cy="298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>
            <a:lvl1pPr defTabSz="5842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Paolo Giacomelli</a:t>
            </a:r>
          </a:p>
        </p:txBody>
      </p:sp>
      <p:sp>
        <p:nvSpPr>
          <p:cNvPr id="198" name="Title Text"/>
          <p:cNvSpPr txBox="1"/>
          <p:nvPr>
            <p:ph type="title"/>
          </p:nvPr>
        </p:nvSpPr>
        <p:spPr>
          <a:xfrm>
            <a:off x="1420862" y="178311"/>
            <a:ext cx="11164838" cy="913378"/>
          </a:xfrm>
          <a:prstGeom prst="rect">
            <a:avLst/>
          </a:prstGeom>
        </p:spPr>
        <p:txBody>
          <a:bodyPr lIns="50800" tIns="50800" rIns="50800" bIns="50800" anchor="b"/>
          <a:lstStyle>
            <a:lvl1pPr algn="l" defTabSz="584200">
              <a:defRPr b="1"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9" name="Slide Number"/>
          <p:cNvSpPr txBox="1"/>
          <p:nvPr>
            <p:ph type="sldNum" sz="quarter" idx="2"/>
          </p:nvPr>
        </p:nvSpPr>
        <p:spPr>
          <a:xfrm>
            <a:off x="12293545" y="9436100"/>
            <a:ext cx="312069" cy="298984"/>
          </a:xfrm>
          <a:prstGeom prst="rect">
            <a:avLst/>
          </a:prstGeom>
        </p:spPr>
        <p:txBody>
          <a:bodyPr lIns="50800" tIns="50800" rIns="50800" bIns="50800" anchor="t">
            <a:normAutofit fontScale="100000" lnSpcReduction="0"/>
          </a:bodyPr>
          <a:lstStyle>
            <a:lvl1pPr defTabSz="58420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00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63500"/>
            <a:ext cx="1117600" cy="1117600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Body Level One…"/>
          <p:cNvSpPr txBox="1"/>
          <p:nvPr>
            <p:ph type="body" idx="1"/>
          </p:nvPr>
        </p:nvSpPr>
        <p:spPr>
          <a:xfrm>
            <a:off x="266700" y="1593850"/>
            <a:ext cx="12339175" cy="7359778"/>
          </a:xfrm>
          <a:prstGeom prst="rect">
            <a:avLst/>
          </a:prstGeom>
        </p:spPr>
        <p:txBody>
          <a:bodyPr lIns="50800" tIns="50800" rIns="50800" bIns="50800"/>
          <a:lstStyle>
            <a:lvl1pPr marL="3810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1pPr>
            <a:lvl2pPr marL="8255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2pPr>
            <a:lvl3pPr marL="12700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3pPr>
            <a:lvl4pPr marL="17145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4pPr>
            <a:lvl5pPr marL="2159000" indent="-381000" algn="just" defTabSz="584200">
              <a:buSzPct val="50000"/>
              <a:buFontTx/>
              <a:buBlip>
                <a:blip r:embed="rId3"/>
              </a:buBlip>
              <a:defRPr sz="3200"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フリーフォーム 12"/>
          <p:cNvSpPr/>
          <p:nvPr/>
        </p:nvSpPr>
        <p:spPr>
          <a:xfrm>
            <a:off x="710077" y="8455020"/>
            <a:ext cx="7026666" cy="1309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28"/>
                </a:moveTo>
                <a:lnTo>
                  <a:pt x="21600" y="21600"/>
                </a:lnTo>
                <a:lnTo>
                  <a:pt x="16039" y="21600"/>
                </a:lnTo>
                <a:lnTo>
                  <a:pt x="3" y="0"/>
                </a:lnTo>
              </a:path>
            </a:pathLst>
          </a:custGeom>
          <a:solidFill>
            <a:srgbClr val="9DCADC">
              <a:alpha val="40000"/>
            </a:srgbClr>
          </a:solidFill>
          <a:ln w="12700">
            <a:miter lim="400000"/>
          </a:ln>
        </p:spPr>
        <p:txBody>
          <a:bodyPr lIns="65023" tIns="65023" rIns="65023" bIns="65023"/>
          <a:lstStyle/>
          <a:p>
            <a:pPr defTabSz="1300480">
              <a:defRPr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</a:p>
        </p:txBody>
      </p:sp>
      <p:sp>
        <p:nvSpPr>
          <p:cNvPr id="209" name="フリーフォーム 11"/>
          <p:cNvSpPr/>
          <p:nvPr/>
        </p:nvSpPr>
        <p:spPr>
          <a:xfrm>
            <a:off x="690797" y="8446593"/>
            <a:ext cx="5248643" cy="13275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21490"/>
                </a:lnTo>
                <a:lnTo>
                  <a:pt x="17057" y="21600"/>
                </a:lnTo>
                <a:lnTo>
                  <a:pt x="46" y="147"/>
                </a:ln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65023" tIns="65023" rIns="65023" bIns="65023"/>
          <a:lstStyle/>
          <a:p>
            <a:pPr defTabSz="1300480">
              <a:defRPr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</a:p>
        </p:txBody>
      </p:sp>
      <p:sp>
        <p:nvSpPr>
          <p:cNvPr id="210" name="直角三角形 13"/>
          <p:cNvSpPr/>
          <p:nvPr/>
        </p:nvSpPr>
        <p:spPr>
          <a:xfrm>
            <a:off x="-8594" y="8236449"/>
            <a:ext cx="4838848" cy="1537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</a:blipFill>
          <a:ln w="12700">
            <a:miter lim="400000"/>
          </a:ln>
        </p:spPr>
        <p:txBody>
          <a:bodyPr lIns="65023" tIns="65023" rIns="65023" bIns="65023" anchor="ctr"/>
          <a:lstStyle/>
          <a:p>
            <a:pPr algn="ctr" defTabSz="1300480">
              <a:defRPr>
                <a:solidFill>
                  <a:srgbClr val="FFFFFF"/>
                </a:solidFill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</a:p>
        </p:txBody>
      </p:sp>
      <p:sp>
        <p:nvSpPr>
          <p:cNvPr id="211" name="直線コネクタ 14"/>
          <p:cNvSpPr/>
          <p:nvPr/>
        </p:nvSpPr>
        <p:spPr>
          <a:xfrm>
            <a:off x="-13138" y="8231448"/>
            <a:ext cx="4843392" cy="1542236"/>
          </a:xfrm>
          <a:prstGeom prst="line">
            <a:avLst/>
          </a:prstGeom>
          <a:ln w="12700">
            <a:solidFill>
              <a:srgbClr val="5699AD"/>
            </a:solidFill>
            <a:miter/>
          </a:ln>
        </p:spPr>
        <p:txBody>
          <a:bodyPr lIns="65023" tIns="65023" rIns="65023" bIns="65023"/>
          <a:lstStyle/>
          <a:p>
            <a:pPr defTabSz="1300480"/>
          </a:p>
        </p:txBody>
      </p:sp>
      <p:sp>
        <p:nvSpPr>
          <p:cNvPr id="212" name="Body Level One…"/>
          <p:cNvSpPr txBox="1"/>
          <p:nvPr>
            <p:ph type="body" idx="1"/>
          </p:nvPr>
        </p:nvSpPr>
        <p:spPr>
          <a:xfrm>
            <a:off x="650239" y="2106777"/>
            <a:ext cx="11704322" cy="6436926"/>
          </a:xfrm>
          <a:prstGeom prst="rect">
            <a:avLst/>
          </a:prstGeom>
        </p:spPr>
        <p:txBody>
          <a:bodyPr/>
          <a:lstStyle>
            <a:lvl1pPr marL="470069" indent="-360341" defTabSz="1300480">
              <a:spcBef>
                <a:spcPts val="500"/>
              </a:spcBef>
              <a:buClr>
                <a:srgbClr val="2DA2BF"/>
              </a:buClr>
              <a:buSzPct val="68000"/>
              <a:buFontTx/>
              <a:buChar char=""/>
              <a:defRPr sz="3800">
                <a:latin typeface="Lucida Sans Unicode"/>
                <a:ea typeface="Lucida Sans Unicode"/>
                <a:cs typeface="Lucida Sans Unicode"/>
                <a:sym typeface="Lucida Sans Unicode"/>
              </a:defRPr>
            </a:lvl1pPr>
            <a:lvl2pPr marL="770878" indent="-377686" defTabSz="1300480">
              <a:spcBef>
                <a:spcPts val="500"/>
              </a:spcBef>
              <a:buClr>
                <a:srgbClr val="2DA2BF"/>
              </a:buClr>
              <a:buSzPct val="100000"/>
              <a:buFontTx/>
              <a:buChar char="◦"/>
              <a:defRPr sz="3800">
                <a:latin typeface="Lucida Sans Unicode"/>
                <a:ea typeface="Lucida Sans Unicode"/>
                <a:cs typeface="Lucida Sans Unicode"/>
                <a:sym typeface="Lucida Sans Unicode"/>
              </a:defRPr>
            </a:lvl2pPr>
            <a:lvl3pPr marL="1044593" indent="-413657" defTabSz="1300480">
              <a:spcBef>
                <a:spcPts val="500"/>
              </a:spcBef>
              <a:buClr>
                <a:srgbClr val="2DA2BF"/>
              </a:buClr>
              <a:buSzPct val="100000"/>
              <a:buFontTx/>
              <a:buChar char="●"/>
              <a:defRPr sz="3800">
                <a:latin typeface="Lucida Sans Unicode"/>
                <a:ea typeface="Lucida Sans Unicode"/>
                <a:cs typeface="Lucida Sans Unicode"/>
                <a:sym typeface="Lucida Sans Unicode"/>
              </a:defRPr>
            </a:lvl3pPr>
            <a:lvl4pPr marL="1371600" indent="-457200" defTabSz="1300480">
              <a:spcBef>
                <a:spcPts val="500"/>
              </a:spcBef>
              <a:buClr>
                <a:srgbClr val="2DA2BF"/>
              </a:buClr>
              <a:buFontTx/>
              <a:buChar char="●"/>
              <a:defRPr sz="3800">
                <a:latin typeface="Lucida Sans Unicode"/>
                <a:ea typeface="Lucida Sans Unicode"/>
                <a:cs typeface="Lucida Sans Unicode"/>
                <a:sym typeface="Lucida Sans Unicode"/>
              </a:defRPr>
            </a:lvl4pPr>
            <a:lvl5pPr marL="1625600" indent="-482600" defTabSz="1300480">
              <a:spcBef>
                <a:spcPts val="500"/>
              </a:spcBef>
              <a:buClr>
                <a:srgbClr val="2DA2BF"/>
              </a:buClr>
              <a:buFontTx/>
              <a:buChar char="●"/>
              <a:defRPr sz="3800">
                <a:latin typeface="Lucida Sans Unicode"/>
                <a:ea typeface="Lucida Sans Unicode"/>
                <a:cs typeface="Lucida Sans Unicode"/>
                <a:sym typeface="Lucida Sans Unicod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3" name="Slide Number"/>
          <p:cNvSpPr txBox="1"/>
          <p:nvPr>
            <p:ph type="sldNum" sz="quarter" idx="2"/>
          </p:nvPr>
        </p:nvSpPr>
        <p:spPr>
          <a:xfrm>
            <a:off x="12450932" y="9236061"/>
            <a:ext cx="367603" cy="396749"/>
          </a:xfrm>
          <a:prstGeom prst="rect">
            <a:avLst/>
          </a:prstGeom>
        </p:spPr>
        <p:txBody>
          <a:bodyPr anchor="b"/>
          <a:lstStyle>
            <a:lvl1pPr defTabSz="1300480">
              <a:defRPr sz="1400">
                <a:latin typeface="Lucida Sans Unicode"/>
                <a:ea typeface="Lucida Sans Unicode"/>
                <a:cs typeface="Lucida Sans Unicode"/>
                <a:sym typeface="Lucida Sans Unicode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1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1300480">
              <a:defRPr sz="5800">
                <a:solidFill>
                  <a:srgbClr val="464646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25000"/>
                    </a:srgbClr>
                  </a:outerShdw>
                </a:effectLst>
                <a:latin typeface="Lucida Sans Unicode"/>
                <a:ea typeface="Lucida Sans Unicode"/>
                <a:cs typeface="Lucida Sans Unicode"/>
                <a:sym typeface="Lucida Sans Unicode"/>
              </a:defRPr>
            </a:lvl1pPr>
          </a:lstStyle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フリーフォーム 12"/>
          <p:cNvSpPr/>
          <p:nvPr/>
        </p:nvSpPr>
        <p:spPr>
          <a:xfrm>
            <a:off x="710077" y="8455020"/>
            <a:ext cx="7026666" cy="1309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28"/>
                </a:moveTo>
                <a:lnTo>
                  <a:pt x="21600" y="21600"/>
                </a:lnTo>
                <a:lnTo>
                  <a:pt x="16039" y="21600"/>
                </a:lnTo>
                <a:lnTo>
                  <a:pt x="3" y="0"/>
                </a:lnTo>
              </a:path>
            </a:pathLst>
          </a:custGeom>
          <a:solidFill>
            <a:srgbClr val="9DCADC">
              <a:alpha val="40000"/>
            </a:srgbClr>
          </a:solidFill>
          <a:ln w="12700">
            <a:miter lim="400000"/>
          </a:ln>
        </p:spPr>
        <p:txBody>
          <a:bodyPr lIns="65023" tIns="65023" rIns="65023" bIns="65023"/>
          <a:lstStyle/>
          <a:p>
            <a:pPr defTabSz="1300480">
              <a:defRPr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</a:p>
        </p:txBody>
      </p:sp>
      <p:sp>
        <p:nvSpPr>
          <p:cNvPr id="222" name="フリーフォーム 11"/>
          <p:cNvSpPr/>
          <p:nvPr/>
        </p:nvSpPr>
        <p:spPr>
          <a:xfrm>
            <a:off x="690797" y="8446593"/>
            <a:ext cx="5248643" cy="13275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21490"/>
                </a:lnTo>
                <a:lnTo>
                  <a:pt x="17057" y="21600"/>
                </a:lnTo>
                <a:lnTo>
                  <a:pt x="46" y="147"/>
                </a:lnTo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65023" tIns="65023" rIns="65023" bIns="65023"/>
          <a:lstStyle/>
          <a:p>
            <a:pPr defTabSz="1300480">
              <a:defRPr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</a:p>
        </p:txBody>
      </p:sp>
      <p:sp>
        <p:nvSpPr>
          <p:cNvPr id="223" name="直角三角形 13"/>
          <p:cNvSpPr/>
          <p:nvPr/>
        </p:nvSpPr>
        <p:spPr>
          <a:xfrm>
            <a:off x="-8594" y="8236449"/>
            <a:ext cx="4838848" cy="1537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</a:blipFill>
          <a:ln w="12700">
            <a:miter lim="400000"/>
          </a:ln>
        </p:spPr>
        <p:txBody>
          <a:bodyPr lIns="65023" tIns="65023" rIns="65023" bIns="65023" anchor="ctr"/>
          <a:lstStyle/>
          <a:p>
            <a:pPr algn="ctr" defTabSz="1300480">
              <a:defRPr>
                <a:solidFill>
                  <a:srgbClr val="FFFFFF"/>
                </a:solidFill>
                <a:latin typeface="Lucida Sans Unicode"/>
                <a:ea typeface="Lucida Sans Unicode"/>
                <a:cs typeface="Lucida Sans Unicode"/>
                <a:sym typeface="Lucida Sans Unicode"/>
              </a:defRPr>
            </a:pPr>
          </a:p>
        </p:txBody>
      </p:sp>
      <p:sp>
        <p:nvSpPr>
          <p:cNvPr id="224" name="直線コネクタ 14"/>
          <p:cNvSpPr/>
          <p:nvPr/>
        </p:nvSpPr>
        <p:spPr>
          <a:xfrm>
            <a:off x="-13138" y="8231448"/>
            <a:ext cx="4843392" cy="1542236"/>
          </a:xfrm>
          <a:prstGeom prst="line">
            <a:avLst/>
          </a:prstGeom>
          <a:ln w="12700">
            <a:solidFill>
              <a:srgbClr val="5699AD"/>
            </a:solidFill>
            <a:miter/>
          </a:ln>
        </p:spPr>
        <p:txBody>
          <a:bodyPr lIns="65023" tIns="65023" rIns="65023" bIns="65023"/>
          <a:lstStyle/>
          <a:p>
            <a:pPr defTabSz="1300480"/>
          </a:p>
        </p:txBody>
      </p:sp>
      <p:sp>
        <p:nvSpPr>
          <p:cNvPr id="225" name="Slide Number"/>
          <p:cNvSpPr txBox="1"/>
          <p:nvPr>
            <p:ph type="sldNum" sz="quarter" idx="2"/>
          </p:nvPr>
        </p:nvSpPr>
        <p:spPr>
          <a:xfrm>
            <a:off x="12450932" y="9236061"/>
            <a:ext cx="367603" cy="396749"/>
          </a:xfrm>
          <a:prstGeom prst="rect">
            <a:avLst/>
          </a:prstGeom>
        </p:spPr>
        <p:txBody>
          <a:bodyPr anchor="b"/>
          <a:lstStyle>
            <a:lvl1pPr defTabSz="1300480">
              <a:defRPr sz="1400">
                <a:latin typeface="Lucida Sans Unicode"/>
                <a:ea typeface="Lucida Sans Unicode"/>
                <a:cs typeface="Lucida Sans Unicode"/>
                <a:sym typeface="Lucida Sans Unicod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itle Text"/>
          <p:cNvSpPr txBox="1"/>
          <p:nvPr>
            <p:ph type="title"/>
          </p:nvPr>
        </p:nvSpPr>
        <p:spPr>
          <a:xfrm>
            <a:off x="894081" y="519293"/>
            <a:ext cx="11216641" cy="1885246"/>
          </a:xfrm>
          <a:prstGeom prst="rect">
            <a:avLst/>
          </a:prstGeom>
        </p:spPr>
        <p:txBody>
          <a:bodyPr/>
          <a:lstStyle>
            <a:lvl1pPr algn="l" defTabSz="1200473">
              <a:lnSpc>
                <a:spcPct val="90000"/>
              </a:lnSpc>
              <a:defRPr sz="56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3" name="Body Level One…"/>
          <p:cNvSpPr txBox="1"/>
          <p:nvPr>
            <p:ph type="body" idx="1"/>
          </p:nvPr>
        </p:nvSpPr>
        <p:spPr>
          <a:xfrm>
            <a:off x="894081" y="2596444"/>
            <a:ext cx="11216641" cy="6188570"/>
          </a:xfrm>
          <a:prstGeom prst="rect">
            <a:avLst/>
          </a:prstGeom>
        </p:spPr>
        <p:txBody>
          <a:bodyPr/>
          <a:lstStyle>
            <a:lvl1pPr marL="286988" indent="-286988" defTabSz="1200473">
              <a:lnSpc>
                <a:spcPct val="90000"/>
              </a:lnSpc>
              <a:spcBef>
                <a:spcPts val="1200"/>
              </a:spcBef>
              <a:defRPr sz="3400">
                <a:latin typeface="+mj-lt"/>
                <a:ea typeface="+mj-ea"/>
                <a:cs typeface="+mj-cs"/>
                <a:sym typeface="Calibri"/>
              </a:defRPr>
            </a:lvl1pPr>
            <a:lvl2pPr marL="748164" indent="-326123" defTabSz="1200473">
              <a:lnSpc>
                <a:spcPct val="90000"/>
              </a:lnSpc>
              <a:spcBef>
                <a:spcPts val="1200"/>
              </a:spcBef>
              <a:buChar char="•"/>
              <a:defRPr sz="3400">
                <a:latin typeface="+mj-lt"/>
                <a:ea typeface="+mj-ea"/>
                <a:cs typeface="+mj-cs"/>
                <a:sym typeface="Calibri"/>
              </a:defRPr>
            </a:lvl2pPr>
            <a:lvl3pPr marL="1242677" indent="-398595" defTabSz="1200473">
              <a:lnSpc>
                <a:spcPct val="90000"/>
              </a:lnSpc>
              <a:spcBef>
                <a:spcPts val="1200"/>
              </a:spcBef>
              <a:defRPr sz="3400">
                <a:latin typeface="+mj-lt"/>
                <a:ea typeface="+mj-ea"/>
                <a:cs typeface="+mj-cs"/>
                <a:sym typeface="Calibri"/>
              </a:defRPr>
            </a:lvl3pPr>
            <a:lvl4pPr marL="1714543" indent="-448419" defTabSz="1200473">
              <a:lnSpc>
                <a:spcPct val="90000"/>
              </a:lnSpc>
              <a:spcBef>
                <a:spcPts val="1200"/>
              </a:spcBef>
              <a:buChar char="•"/>
              <a:defRPr sz="3400">
                <a:latin typeface="+mj-lt"/>
                <a:ea typeface="+mj-ea"/>
                <a:cs typeface="+mj-cs"/>
                <a:sym typeface="Calibri"/>
              </a:defRPr>
            </a:lvl4pPr>
            <a:lvl5pPr marL="2136584" indent="-448419" defTabSz="1200473">
              <a:lnSpc>
                <a:spcPct val="90000"/>
              </a:lnSpc>
              <a:spcBef>
                <a:spcPts val="1200"/>
              </a:spcBef>
              <a:buChar char="•"/>
              <a:defRPr sz="3400"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4" name="Slide Number"/>
          <p:cNvSpPr txBox="1"/>
          <p:nvPr>
            <p:ph type="sldNum" sz="quarter" idx="2"/>
          </p:nvPr>
        </p:nvSpPr>
        <p:spPr>
          <a:xfrm>
            <a:off x="11787741" y="9126817"/>
            <a:ext cx="322980" cy="345949"/>
          </a:xfrm>
          <a:prstGeom prst="rect">
            <a:avLst/>
          </a:prstGeom>
        </p:spPr>
        <p:txBody>
          <a:bodyPr/>
          <a:lstStyle>
            <a:lvl1pPr defTabSz="1300480">
              <a:defRPr sz="14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 defTabSz="1300480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Text"/>
          <p:cNvSpPr txBox="1"/>
          <p:nvPr>
            <p:ph type="title"/>
          </p:nvPr>
        </p:nvSpPr>
        <p:spPr>
          <a:xfrm>
            <a:off x="894079" y="1608666"/>
            <a:ext cx="11216642" cy="1413935"/>
          </a:xfrm>
          <a:prstGeom prst="rect">
            <a:avLst/>
          </a:prstGeom>
        </p:spPr>
        <p:txBody>
          <a:bodyPr lIns="48767" tIns="48767" rIns="48767" bIns="48767"/>
          <a:lstStyle>
            <a:lvl1pPr algn="l" defTabSz="1300480">
              <a:lnSpc>
                <a:spcPct val="90000"/>
              </a:lnSpc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49" name="Slide Number"/>
          <p:cNvSpPr txBox="1"/>
          <p:nvPr>
            <p:ph type="sldNum" sz="quarter" idx="2"/>
          </p:nvPr>
        </p:nvSpPr>
        <p:spPr>
          <a:xfrm>
            <a:off x="11794506" y="8024622"/>
            <a:ext cx="316215" cy="338837"/>
          </a:xfrm>
          <a:prstGeom prst="rect">
            <a:avLst/>
          </a:prstGeom>
        </p:spPr>
        <p:txBody>
          <a:bodyPr lIns="48767" tIns="48767" rIns="48767" bIns="48767"/>
          <a:lstStyle>
            <a:lvl1pPr defTabSz="1300480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itle Text"/>
          <p:cNvSpPr txBox="1"/>
          <p:nvPr>
            <p:ph type="title"/>
          </p:nvPr>
        </p:nvSpPr>
        <p:spPr>
          <a:xfrm>
            <a:off x="1625599" y="2416387"/>
            <a:ext cx="9753602" cy="2546774"/>
          </a:xfrm>
          <a:prstGeom prst="rect">
            <a:avLst/>
          </a:prstGeom>
        </p:spPr>
        <p:txBody>
          <a:bodyPr lIns="48767" tIns="48767" rIns="48767" bIns="48767" anchor="b"/>
          <a:lstStyle>
            <a:lvl1pPr defTabSz="1300480">
              <a:lnSpc>
                <a:spcPct val="90000"/>
              </a:lnSpc>
              <a:defRPr sz="84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7" name="Body Level One…"/>
          <p:cNvSpPr txBox="1"/>
          <p:nvPr>
            <p:ph type="body" sz="quarter" idx="1"/>
          </p:nvPr>
        </p:nvSpPr>
        <p:spPr>
          <a:xfrm>
            <a:off x="1625599" y="5061373"/>
            <a:ext cx="9753602" cy="1766147"/>
          </a:xfrm>
          <a:prstGeom prst="rect">
            <a:avLst/>
          </a:prstGeom>
        </p:spPr>
        <p:txBody>
          <a:bodyPr lIns="48767" tIns="48767" rIns="48767" bIns="48767"/>
          <a:lstStyle>
            <a:lvl1pPr marL="0" indent="0" algn="ctr" defTabSz="1300480">
              <a:lnSpc>
                <a:spcPct val="90000"/>
              </a:lnSpc>
              <a:spcBef>
                <a:spcPts val="1400"/>
              </a:spcBef>
              <a:buSzTx/>
              <a:buFontTx/>
              <a:buNone/>
              <a:defRPr sz="3400">
                <a:latin typeface="+mj-lt"/>
                <a:ea typeface="+mj-ea"/>
                <a:cs typeface="+mj-cs"/>
                <a:sym typeface="Calibri"/>
              </a:defRPr>
            </a:lvl1pPr>
            <a:lvl2pPr marL="0" indent="457200" algn="ctr" defTabSz="1300480">
              <a:lnSpc>
                <a:spcPct val="90000"/>
              </a:lnSpc>
              <a:spcBef>
                <a:spcPts val="1400"/>
              </a:spcBef>
              <a:buSzTx/>
              <a:buFontTx/>
              <a:buNone/>
              <a:defRPr sz="3400">
                <a:latin typeface="+mj-lt"/>
                <a:ea typeface="+mj-ea"/>
                <a:cs typeface="+mj-cs"/>
                <a:sym typeface="Calibri"/>
              </a:defRPr>
            </a:lvl2pPr>
            <a:lvl3pPr marL="0" indent="914400" algn="ctr" defTabSz="1300480">
              <a:lnSpc>
                <a:spcPct val="90000"/>
              </a:lnSpc>
              <a:spcBef>
                <a:spcPts val="1400"/>
              </a:spcBef>
              <a:buSzTx/>
              <a:buFontTx/>
              <a:buNone/>
              <a:defRPr sz="3400">
                <a:latin typeface="+mj-lt"/>
                <a:ea typeface="+mj-ea"/>
                <a:cs typeface="+mj-cs"/>
                <a:sym typeface="Calibri"/>
              </a:defRPr>
            </a:lvl3pPr>
            <a:lvl4pPr marL="0" indent="1371600" algn="ctr" defTabSz="1300480">
              <a:lnSpc>
                <a:spcPct val="90000"/>
              </a:lnSpc>
              <a:spcBef>
                <a:spcPts val="1400"/>
              </a:spcBef>
              <a:buSzTx/>
              <a:buFontTx/>
              <a:buNone/>
              <a:defRPr sz="3400">
                <a:latin typeface="+mj-lt"/>
                <a:ea typeface="+mj-ea"/>
                <a:cs typeface="+mj-cs"/>
                <a:sym typeface="Calibri"/>
              </a:defRPr>
            </a:lvl4pPr>
            <a:lvl5pPr marL="0" indent="1828800" algn="ctr" defTabSz="1300480">
              <a:lnSpc>
                <a:spcPct val="90000"/>
              </a:lnSpc>
              <a:spcBef>
                <a:spcPts val="1400"/>
              </a:spcBef>
              <a:buSzTx/>
              <a:buFontTx/>
              <a:buNone/>
              <a:defRPr sz="3400"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8" name="Slide Number"/>
          <p:cNvSpPr txBox="1"/>
          <p:nvPr>
            <p:ph type="sldNum" sz="quarter" idx="2"/>
          </p:nvPr>
        </p:nvSpPr>
        <p:spPr>
          <a:xfrm>
            <a:off x="11794506" y="8024622"/>
            <a:ext cx="316215" cy="338837"/>
          </a:xfrm>
          <a:prstGeom prst="rect">
            <a:avLst/>
          </a:prstGeom>
        </p:spPr>
        <p:txBody>
          <a:bodyPr lIns="48767" tIns="48767" rIns="48767" bIns="48767"/>
          <a:lstStyle>
            <a:lvl1pPr defTabSz="1300480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Image"/>
          <p:cNvSpPr/>
          <p:nvPr>
            <p:ph type="pic" sz="half" idx="13"/>
          </p:nvPr>
        </p:nvSpPr>
        <p:spPr>
          <a:xfrm>
            <a:off x="7006866" y="2363027"/>
            <a:ext cx="5334001" cy="6286501"/>
          </a:xfrm>
          <a:prstGeom prst="rect">
            <a:avLst/>
          </a:prstGeom>
          <a:ln w="9525">
            <a:round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66" name="Title Text"/>
          <p:cNvSpPr txBox="1"/>
          <p:nvPr>
            <p:ph type="title"/>
          </p:nvPr>
        </p:nvSpPr>
        <p:spPr>
          <a:xfrm>
            <a:off x="-89546" y="-20413"/>
            <a:ext cx="13183892" cy="1157096"/>
          </a:xfrm>
          <a:prstGeom prst="rect">
            <a:avLst/>
          </a:prstGeom>
        </p:spPr>
        <p:txBody>
          <a:bodyPr lIns="50800" tIns="50800" rIns="50800" bIns="50800"/>
          <a:lstStyle>
            <a:lvl1pPr defTabSz="584200">
              <a:defRPr sz="6000">
                <a:latin typeface="Bookman Old Style"/>
                <a:ea typeface="Bookman Old Style"/>
                <a:cs typeface="Bookman Old Style"/>
                <a:sym typeface="Bookman Old Sty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7" name="Body Level One…"/>
          <p:cNvSpPr txBox="1"/>
          <p:nvPr>
            <p:ph type="body" idx="1"/>
          </p:nvPr>
        </p:nvSpPr>
        <p:spPr>
          <a:xfrm>
            <a:off x="231083" y="1192730"/>
            <a:ext cx="6476118" cy="7911547"/>
          </a:xfrm>
          <a:prstGeom prst="rect">
            <a:avLst/>
          </a:prstGeom>
        </p:spPr>
        <p:txBody>
          <a:bodyPr lIns="50800" tIns="50800" rIns="50800" bIns="50800" anchor="ctr"/>
          <a:lstStyle>
            <a:lvl1pPr marL="345722" indent="-345722" defTabSz="584200">
              <a:spcBef>
                <a:spcPts val="3200"/>
              </a:spcBef>
              <a:buSzPct val="75000"/>
              <a:buFontTx/>
              <a:buChar char="✦"/>
              <a:defRPr sz="25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90222" indent="-345722" defTabSz="584200">
              <a:spcBef>
                <a:spcPts val="3200"/>
              </a:spcBef>
              <a:buSzPct val="75000"/>
              <a:buFontTx/>
              <a:buChar char="✦"/>
              <a:defRPr sz="25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234722" indent="-345722" defTabSz="584200">
              <a:spcBef>
                <a:spcPts val="3200"/>
              </a:spcBef>
              <a:buSzPct val="75000"/>
              <a:buFontTx/>
              <a:buChar char="✦"/>
              <a:defRPr sz="25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79222" indent="-345722" defTabSz="584200">
              <a:spcBef>
                <a:spcPts val="3200"/>
              </a:spcBef>
              <a:buSzPct val="75000"/>
              <a:buFontTx/>
              <a:buChar char="✦"/>
              <a:defRPr sz="25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123722" indent="-345722" defTabSz="584200">
              <a:spcBef>
                <a:spcPts val="3200"/>
              </a:spcBef>
              <a:buSzPct val="75000"/>
              <a:buFontTx/>
              <a:buChar char="✦"/>
              <a:defRPr sz="25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8" name="Slide Number"/>
          <p:cNvSpPr txBox="1"/>
          <p:nvPr>
            <p:ph type="sldNum" sz="quarter" idx="2"/>
          </p:nvPr>
        </p:nvSpPr>
        <p:spPr>
          <a:xfrm>
            <a:off x="12499947" y="9284013"/>
            <a:ext cx="368504" cy="381001"/>
          </a:xfrm>
          <a:prstGeom prst="rect">
            <a:avLst/>
          </a:prstGeom>
        </p:spPr>
        <p:txBody>
          <a:bodyPr lIns="50800" tIns="50800" rIns="50800" bIns="50800"/>
          <a:lstStyle>
            <a:lvl1pPr algn="ctr" defTabSz="584200"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69" name="27/09/2017"/>
          <p:cNvSpPr txBox="1"/>
          <p:nvPr/>
        </p:nvSpPr>
        <p:spPr>
          <a:xfrm>
            <a:off x="5446588" y="9284013"/>
            <a:ext cx="211162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ctr" defTabSz="584200"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27/09/2017</a:t>
            </a:r>
          </a:p>
        </p:txBody>
      </p:sp>
      <p:sp>
        <p:nvSpPr>
          <p:cNvPr id="270" name="Lisa Borgonovi"/>
          <p:cNvSpPr txBox="1"/>
          <p:nvPr/>
        </p:nvSpPr>
        <p:spPr>
          <a:xfrm>
            <a:off x="106856" y="9284013"/>
            <a:ext cx="211162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Lisa Borgonovi</a:t>
            </a:r>
          </a:p>
        </p:txBody>
      </p:sp>
      <p:sp>
        <p:nvSpPr>
          <p:cNvPr id="271" name="Line"/>
          <p:cNvSpPr/>
          <p:nvPr/>
        </p:nvSpPr>
        <p:spPr>
          <a:xfrm>
            <a:off x="544451" y="1000293"/>
            <a:ext cx="11915899" cy="1"/>
          </a:xfrm>
          <a:prstGeom prst="line">
            <a:avLst/>
          </a:prstGeom>
          <a:ln w="25400">
            <a:solidFill>
              <a:srgbClr val="797979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027289" y="6267591"/>
            <a:ext cx="11054081" cy="1937174"/>
          </a:xfrm>
          <a:prstGeom prst="rect">
            <a:avLst/>
          </a:prstGeom>
        </p:spPr>
        <p:txBody>
          <a:bodyPr anchor="t"/>
          <a:lstStyle>
            <a:lvl1pPr algn="l">
              <a:defRPr b="1" cap="all" sz="56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1" name="Body Level One…"/>
          <p:cNvSpPr txBox="1"/>
          <p:nvPr>
            <p:ph type="body" sz="quarter" idx="1"/>
          </p:nvPr>
        </p:nvSpPr>
        <p:spPr>
          <a:xfrm>
            <a:off x="1027289" y="4133991"/>
            <a:ext cx="11054081" cy="213360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  <a:lvl2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2pPr>
            <a:lvl3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3pPr>
            <a:lvl4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4pPr>
            <a:lvl5pPr marL="0" indent="0">
              <a:spcBef>
                <a:spcPts val="600"/>
              </a:spcBef>
              <a:buSzTx/>
              <a:buFontTx/>
              <a:buNone/>
              <a:defRPr sz="28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half" idx="1"/>
          </p:nvPr>
        </p:nvSpPr>
        <p:spPr>
          <a:xfrm>
            <a:off x="650239" y="2275839"/>
            <a:ext cx="5743788" cy="6436927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1pPr>
            <a:lvl2pPr marL="909637" indent="-452437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2pPr>
            <a:lvl3pPr marL="1348739" indent="-434339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3pPr>
            <a:lvl4pPr marL="1854200" indent="-482600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4pPr>
            <a:lvl5pPr marL="2311400" indent="-482600">
              <a:spcBef>
                <a:spcPts val="900"/>
              </a:spcBef>
              <a:defRPr sz="3800"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9" name="Body Level One…"/>
          <p:cNvSpPr txBox="1"/>
          <p:nvPr>
            <p:ph type="body" sz="quarter" idx="1"/>
          </p:nvPr>
        </p:nvSpPr>
        <p:spPr>
          <a:xfrm>
            <a:off x="650239" y="2183271"/>
            <a:ext cx="5746046" cy="90988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800"/>
              </a:spcBef>
              <a:buSzTx/>
              <a:buFontTx/>
              <a:buNone/>
              <a:defRPr b="1" sz="3400">
                <a:latin typeface="+mj-lt"/>
                <a:ea typeface="+mj-ea"/>
                <a:cs typeface="+mj-cs"/>
                <a:sym typeface="Calibri"/>
              </a:defRPr>
            </a:lvl1pPr>
            <a:lvl2pPr marL="0" indent="0">
              <a:spcBef>
                <a:spcPts val="800"/>
              </a:spcBef>
              <a:buSzTx/>
              <a:buFontTx/>
              <a:buNone/>
              <a:defRPr b="1" sz="3400">
                <a:latin typeface="+mj-lt"/>
                <a:ea typeface="+mj-ea"/>
                <a:cs typeface="+mj-cs"/>
                <a:sym typeface="Calibri"/>
              </a:defRPr>
            </a:lvl2pPr>
            <a:lvl3pPr marL="0" indent="0">
              <a:spcBef>
                <a:spcPts val="800"/>
              </a:spcBef>
              <a:buSzTx/>
              <a:buFontTx/>
              <a:buNone/>
              <a:defRPr b="1" sz="3400">
                <a:latin typeface="+mj-lt"/>
                <a:ea typeface="+mj-ea"/>
                <a:cs typeface="+mj-cs"/>
                <a:sym typeface="Calibri"/>
              </a:defRPr>
            </a:lvl3pPr>
            <a:lvl4pPr marL="0" indent="0">
              <a:spcBef>
                <a:spcPts val="800"/>
              </a:spcBef>
              <a:buSzTx/>
              <a:buFontTx/>
              <a:buNone/>
              <a:defRPr b="1" sz="3400">
                <a:latin typeface="+mj-lt"/>
                <a:ea typeface="+mj-ea"/>
                <a:cs typeface="+mj-cs"/>
                <a:sym typeface="Calibri"/>
              </a:defRPr>
            </a:lvl4pPr>
            <a:lvl5pPr marL="0" indent="0">
              <a:spcBef>
                <a:spcPts val="800"/>
              </a:spcBef>
              <a:buSzTx/>
              <a:buFontTx/>
              <a:buNone/>
              <a:defRPr b="1" sz="3400"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Rectangle"/>
          <p:cNvSpPr/>
          <p:nvPr>
            <p:ph type="body" sz="quarter" idx="13"/>
          </p:nvPr>
        </p:nvSpPr>
        <p:spPr>
          <a:xfrm>
            <a:off x="6606258" y="2183271"/>
            <a:ext cx="5748303" cy="909885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800"/>
              </a:spcBef>
              <a:buSzTx/>
              <a:buFontTx/>
              <a:buNone/>
              <a:defRPr b="1" sz="3400">
                <a:latin typeface="+mj-lt"/>
                <a:ea typeface="+mj-ea"/>
                <a:cs typeface="+mj-cs"/>
                <a:sym typeface="Calibri"/>
              </a:defRPr>
            </a:pP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9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/>
          <p:nvPr>
            <p:ph type="title"/>
          </p:nvPr>
        </p:nvSpPr>
        <p:spPr>
          <a:xfrm>
            <a:off x="650239" y="388337"/>
            <a:ext cx="4278491" cy="1652694"/>
          </a:xfrm>
          <a:prstGeom prst="rect">
            <a:avLst/>
          </a:prstGeom>
        </p:spPr>
        <p:txBody>
          <a:bodyPr anchor="b"/>
          <a:lstStyle>
            <a:lvl1pPr algn="l">
              <a:defRPr b="1" sz="2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idx="1"/>
          </p:nvPr>
        </p:nvSpPr>
        <p:spPr>
          <a:xfrm>
            <a:off x="5084515" y="388337"/>
            <a:ext cx="7270046" cy="8324429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  <a:lvl2pPr>
              <a:defRPr>
                <a:latin typeface="+mj-lt"/>
                <a:ea typeface="+mj-ea"/>
                <a:cs typeface="+mj-cs"/>
                <a:sym typeface="Calibri"/>
              </a:defRPr>
            </a:lvl2pPr>
            <a:lvl3pPr>
              <a:defRPr>
                <a:latin typeface="+mj-lt"/>
                <a:ea typeface="+mj-ea"/>
                <a:cs typeface="+mj-cs"/>
                <a:sym typeface="Calibri"/>
              </a:defRPr>
            </a:lvl3pPr>
            <a:lvl4pPr>
              <a:defRPr>
                <a:latin typeface="+mj-lt"/>
                <a:ea typeface="+mj-ea"/>
                <a:cs typeface="+mj-cs"/>
                <a:sym typeface="Calibri"/>
              </a:defRPr>
            </a:lvl4pPr>
            <a:lvl5pPr>
              <a:defRPr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Rectangle"/>
          <p:cNvSpPr/>
          <p:nvPr>
            <p:ph type="body" sz="half" idx="13"/>
          </p:nvPr>
        </p:nvSpPr>
        <p:spPr>
          <a:xfrm>
            <a:off x="650239" y="2041031"/>
            <a:ext cx="4278491" cy="6671734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400"/>
              </a:spcBef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pP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Text"/>
          <p:cNvSpPr txBox="1"/>
          <p:nvPr>
            <p:ph type="title"/>
          </p:nvPr>
        </p:nvSpPr>
        <p:spPr>
          <a:xfrm>
            <a:off x="2549031" y="6827519"/>
            <a:ext cx="7802882" cy="806029"/>
          </a:xfrm>
          <a:prstGeom prst="rect">
            <a:avLst/>
          </a:prstGeom>
        </p:spPr>
        <p:txBody>
          <a:bodyPr anchor="b"/>
          <a:lstStyle>
            <a:lvl1pPr algn="l">
              <a:defRPr b="1" sz="28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4" name="Image"/>
          <p:cNvSpPr/>
          <p:nvPr>
            <p:ph type="pic" sz="half" idx="13"/>
          </p:nvPr>
        </p:nvSpPr>
        <p:spPr>
          <a:xfrm>
            <a:off x="2549031" y="871502"/>
            <a:ext cx="7802882" cy="585216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Body Level One…"/>
          <p:cNvSpPr txBox="1"/>
          <p:nvPr>
            <p:ph type="body" sz="quarter" idx="1"/>
          </p:nvPr>
        </p:nvSpPr>
        <p:spPr>
          <a:xfrm>
            <a:off x="2549031" y="7633547"/>
            <a:ext cx="7802882" cy="114469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1800">
                <a:latin typeface="+mj-lt"/>
                <a:ea typeface="+mj-ea"/>
                <a:cs typeface="+mj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650239" y="2275839"/>
            <a:ext cx="11704322" cy="6436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5833" y="9380812"/>
            <a:ext cx="348727" cy="371349"/>
          </a:xfrm>
          <a:prstGeom prst="rect">
            <a:avLst/>
          </a:prstGeom>
          <a:ln w="12700">
            <a:miter lim="400000"/>
          </a:ln>
        </p:spPr>
        <p:txBody>
          <a:bodyPr wrap="none" lIns="65023" tIns="65023" rIns="65023" bIns="65023" anchor="ctr">
            <a:spAutoFit/>
          </a:bodyPr>
          <a:lstStyle>
            <a:lvl1pPr algn="r">
              <a:defRPr sz="1600"/>
            </a:lvl1pPr>
          </a:lstStyle>
          <a:p>
            <a:pPr/>
            <a:fld id="{86CB4B4D-7CA3-9044-876B-883B54F8677D}" type="slidenum"/>
          </a:p>
        </p:txBody>
      </p:sp>
      <p:sp>
        <p:nvSpPr>
          <p:cNvPr id="5" name="P. Giacomelli - INFN Bologna"/>
          <p:cNvSpPr txBox="1"/>
          <p:nvPr/>
        </p:nvSpPr>
        <p:spPr>
          <a:xfrm>
            <a:off x="5270365" y="9380812"/>
            <a:ext cx="2464070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 anchor="ctr">
            <a:spAutoFit/>
          </a:bodyPr>
          <a:lstStyle>
            <a:lvl1pPr algn="r">
              <a:defRPr sz="1600"/>
            </a:lvl1pPr>
          </a:lstStyle>
          <a:p>
            <a:pPr/>
            <a:r>
              <a:t>P. Giacomelli - INFN Bologna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</p:sldLayoutIdLst>
  <p:transition xmlns:p14="http://schemas.microsoft.com/office/powerpoint/2010/main" spd="med" advClick="1"/>
  <p:txStyles>
    <p:titleStyle>
      <a:lvl1pPr marL="0" marR="0" indent="0" algn="ct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ct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ct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ct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ct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ct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ct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ct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ct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9pPr>
    </p:titleStyle>
    <p:bodyStyle>
      <a:lvl1pPr marL="471487" marR="0" indent="-471487" algn="l" defTabSz="650240" latinLnBrk="0">
        <a:lnSpc>
          <a:spcPct val="100000"/>
        </a:lnSpc>
        <a:spcBef>
          <a:spcPts val="1000"/>
        </a:spcBef>
        <a:spcAft>
          <a:spcPts val="0"/>
        </a:spcAft>
        <a:buClrTx/>
        <a:buSzPct val="65000"/>
        <a:buFont typeface="Arial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1pPr>
      <a:lvl2pPr marL="906235" marR="0" indent="-449035" algn="l" defTabSz="650240" latinLnBrk="0">
        <a:lnSpc>
          <a:spcPct val="100000"/>
        </a:lnSpc>
        <a:spcBef>
          <a:spcPts val="1000"/>
        </a:spcBef>
        <a:spcAft>
          <a:spcPts val="0"/>
        </a:spcAft>
        <a:buClrTx/>
        <a:buSzPct val="65000"/>
        <a:buFont typeface="Arial"/>
        <a:buChar char="–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2pPr>
      <a:lvl3pPr marL="1333500" marR="0" indent="-419100" algn="l" defTabSz="650240" latinLnBrk="0">
        <a:lnSpc>
          <a:spcPct val="100000"/>
        </a:lnSpc>
        <a:spcBef>
          <a:spcPts val="1000"/>
        </a:spcBef>
        <a:spcAft>
          <a:spcPts val="0"/>
        </a:spcAft>
        <a:buClrTx/>
        <a:buSzPct val="65000"/>
        <a:buFont typeface="Arial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3pPr>
      <a:lvl4pPr marL="1874520" marR="0" indent="-502920" algn="l" defTabSz="65024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4pPr>
      <a:lvl5pPr marL="2331720" marR="0" indent="-502920" algn="l" defTabSz="65024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5pPr>
      <a:lvl6pPr marL="2788920" marR="0" indent="-502920" algn="l" defTabSz="65024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6pPr>
      <a:lvl7pPr marL="3246120" marR="0" indent="-502920" algn="l" defTabSz="65024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7pPr>
      <a:lvl8pPr marL="3703320" marR="0" indent="-502920" algn="l" defTabSz="650240" latinLnBrk="0">
        <a:lnSpc>
          <a:spcPct val="100000"/>
        </a:lnSpc>
        <a:spcBef>
          <a:spcPts val="1000"/>
        </a:spcBef>
        <a:spcAft>
          <a:spcPts val="0"/>
        </a:spcAft>
        <a:buClrTx/>
        <a:buSzPct val="65000"/>
        <a:buFont typeface="Arial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8pPr>
      <a:lvl9pPr marL="4160520" marR="0" indent="-502920" algn="l" defTabSz="65024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9pPr>
    </p:bodyStyle>
    <p:otherStyle>
      <a:lvl1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65024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tif"/><Relationship Id="rId3" Type="http://schemas.openxmlformats.org/officeDocument/2006/relationships/image" Target="../media/image5.tif"/><Relationship Id="rId4" Type="http://schemas.openxmlformats.org/officeDocument/2006/relationships/image" Target="../media/image6.tif"/><Relationship Id="rId5" Type="http://schemas.openxmlformats.org/officeDocument/2006/relationships/image" Target="../media/image7.tif"/><Relationship Id="rId6" Type="http://schemas.openxmlformats.org/officeDocument/2006/relationships/image" Target="../media/image8.tif"/><Relationship Id="rId7" Type="http://schemas.openxmlformats.org/officeDocument/2006/relationships/image" Target="../media/image9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gif"/><Relationship Id="rId3" Type="http://schemas.openxmlformats.org/officeDocument/2006/relationships/image" Target="../media/image3.jpeg"/><Relationship Id="rId4" Type="http://schemas.openxmlformats.org/officeDocument/2006/relationships/image" Target="../media/image2.g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jpeg"/><Relationship Id="rId3" Type="http://schemas.openxmlformats.org/officeDocument/2006/relationships/image" Target="../media/image3.g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Relationship Id="rId4" Type="http://schemas.openxmlformats.org/officeDocument/2006/relationships/image" Target="../media/image5.jpeg"/><Relationship Id="rId5" Type="http://schemas.openxmlformats.org/officeDocument/2006/relationships/image" Target="../media/image16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17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Relationship Id="rId4" Type="http://schemas.openxmlformats.org/officeDocument/2006/relationships/image" Target="../media/image20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tif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6.jpeg"/><Relationship Id="rId7" Type="http://schemas.openxmlformats.org/officeDocument/2006/relationships/image" Target="../media/image30.png"/><Relationship Id="rId8" Type="http://schemas.openxmlformats.org/officeDocument/2006/relationships/image" Target="../media/image7.jpeg"/><Relationship Id="rId9" Type="http://schemas.openxmlformats.org/officeDocument/2006/relationships/image" Target="../media/image8.jpe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2.png"/><Relationship Id="rId3" Type="http://schemas.openxmlformats.org/officeDocument/2006/relationships/image" Target="../media/image9.jpe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jpe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gif"/><Relationship Id="rId3" Type="http://schemas.openxmlformats.org/officeDocument/2006/relationships/image" Target="../media/image5.gif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jpeg"/><Relationship Id="rId3" Type="http://schemas.openxmlformats.org/officeDocument/2006/relationships/image" Target="../media/image33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4.png"/><Relationship Id="rId3" Type="http://schemas.openxmlformats.org/officeDocument/2006/relationships/image" Target="../media/image5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2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1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Object 3" descr="Object 3"/>
          <p:cNvPicPr>
            <a:picLocks noChangeAspect="1"/>
          </p:cNvPicPr>
          <p:nvPr/>
        </p:nvPicPr>
        <p:blipFill>
          <a:blip r:embed="rId2">
            <a:alphaModFix amt="55000"/>
            <a:extLst/>
          </a:blip>
          <a:stretch>
            <a:fillRect/>
          </a:stretch>
        </p:blipFill>
        <p:spPr>
          <a:xfrm>
            <a:off x="0" y="1119139"/>
            <a:ext cx="13004801" cy="7315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6072" y="50941"/>
            <a:ext cx="2451809" cy="1360754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A Muon detector based on the μ-RWELL technology"/>
          <p:cNvSpPr txBox="1"/>
          <p:nvPr>
            <p:ph type="ctrTitle"/>
          </p:nvPr>
        </p:nvSpPr>
        <p:spPr>
          <a:xfrm>
            <a:off x="1358035" y="3777751"/>
            <a:ext cx="10671406" cy="2090703"/>
          </a:xfrm>
          <a:prstGeom prst="rect">
            <a:avLst/>
          </a:prstGeom>
        </p:spPr>
        <p:txBody>
          <a:bodyPr/>
          <a:lstStyle/>
          <a:p>
            <a:pPr>
              <a:defRPr b="1" sz="5400">
                <a:latin typeface="Arial"/>
                <a:ea typeface="Arial"/>
                <a:cs typeface="Arial"/>
                <a:sym typeface="Arial"/>
              </a:defRPr>
            </a:pPr>
            <a:r>
              <a:t>A Muon detector based on the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b="0"/>
              <a:t>-</a:t>
            </a:r>
            <a:r>
              <a:t>RWELL technology</a:t>
            </a:r>
          </a:p>
        </p:txBody>
      </p:sp>
      <p:sp>
        <p:nvSpPr>
          <p:cNvPr id="283" name="G. Bencivenni, L. Borgonovi, M. Gatta, G. Felici, P. Giacomelli,…"/>
          <p:cNvSpPr txBox="1"/>
          <p:nvPr>
            <p:ph type="subTitle" sz="quarter" idx="1"/>
          </p:nvPr>
        </p:nvSpPr>
        <p:spPr>
          <a:xfrm>
            <a:off x="1950720" y="5668347"/>
            <a:ext cx="9103360" cy="1206107"/>
          </a:xfrm>
          <a:prstGeom prst="rect">
            <a:avLst/>
          </a:prstGeom>
        </p:spPr>
        <p:txBody>
          <a:bodyPr/>
          <a:lstStyle/>
          <a:p>
            <a:pPr defTabSz="546201">
              <a:spcBef>
                <a:spcPts val="500"/>
              </a:spcBef>
              <a:defRPr sz="252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G. Bencivenni, L. Borgonovi, M. Gatta, G. Felici, </a:t>
            </a:r>
            <a:r>
              <a:rPr b="1" u="sng"/>
              <a:t>P. Giacomelli</a:t>
            </a:r>
            <a:r>
              <a:t>,</a:t>
            </a:r>
          </a:p>
          <a:p>
            <a:pPr defTabSz="546201">
              <a:spcBef>
                <a:spcPts val="500"/>
              </a:spcBef>
              <a:defRPr sz="252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M. Poli Lener, G. Morello, A. Ochi and R. de Oliveira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タイトル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Evolution of MPGDs</a:t>
            </a:r>
          </a:p>
        </p:txBody>
      </p:sp>
      <p:sp>
        <p:nvSpPr>
          <p:cNvPr id="359" name="スライド番号プレースホルダ 4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50240"/>
          </a:lstStyle>
          <a:p>
            <a:pPr/>
            <a:fld id="{86CB4B4D-7CA3-9044-876B-883B54F8677D}" type="slidenum"/>
          </a:p>
        </p:txBody>
      </p:sp>
      <p:pic>
        <p:nvPicPr>
          <p:cNvPr id="36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9769" y="1306414"/>
            <a:ext cx="11125262" cy="8141950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フッター プレースホルダー 70"/>
          <p:cNvSpPr txBox="1"/>
          <p:nvPr/>
        </p:nvSpPr>
        <p:spPr>
          <a:xfrm>
            <a:off x="10683733" y="6761913"/>
            <a:ext cx="2315591" cy="472949"/>
          </a:xfrm>
          <a:prstGeom prst="rect">
            <a:avLst/>
          </a:prstGeom>
          <a:solidFill>
            <a:schemeClr val="accent1">
              <a:lumOff val="11862"/>
            </a:schemeClr>
          </a:solidFill>
          <a:ln w="12700">
            <a:solidFill>
              <a:srgbClr val="7D60A0"/>
            </a:solidFill>
          </a:ln>
          <a:effectLst>
            <a:outerShdw sx="100000" sy="100000" kx="0" ky="0" algn="b" rotWithShape="0" blurRad="50800" dist="254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>
              <a:defRPr sz="2100"/>
            </a:lvl1pPr>
          </a:lstStyle>
          <a:p>
            <a:pPr/>
            <a:r>
              <a:t>S. Franchino,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タイトル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More recent MPGDs</a:t>
            </a:r>
          </a:p>
        </p:txBody>
      </p:sp>
      <p:sp>
        <p:nvSpPr>
          <p:cNvPr id="364" name="スライド番号プレースホルダ 4"/>
          <p:cNvSpPr txBox="1"/>
          <p:nvPr>
            <p:ph type="sldNum" sz="quarter" idx="2"/>
          </p:nvPr>
        </p:nvSpPr>
        <p:spPr>
          <a:xfrm>
            <a:off x="12306741" y="9436100"/>
            <a:ext cx="298873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50240"/>
          </a:lstStyle>
          <a:p>
            <a:pPr/>
            <a:fld id="{86CB4B4D-7CA3-9044-876B-883B54F8677D}" type="slidenum"/>
          </a:p>
        </p:txBody>
      </p:sp>
      <p:grpSp>
        <p:nvGrpSpPr>
          <p:cNvPr id="371" name="Group"/>
          <p:cNvGrpSpPr/>
          <p:nvPr/>
        </p:nvGrpSpPr>
        <p:grpSpPr>
          <a:xfrm>
            <a:off x="195836" y="1159745"/>
            <a:ext cx="6022566" cy="7568239"/>
            <a:chOff x="0" y="0"/>
            <a:chExt cx="6022564" cy="7568238"/>
          </a:xfrm>
        </p:grpSpPr>
        <p:pic>
          <p:nvPicPr>
            <p:cNvPr id="365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21522" y="919061"/>
              <a:ext cx="2454838" cy="31719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6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984507" y="1147533"/>
              <a:ext cx="2623321" cy="26233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7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6823" y="4176552"/>
              <a:ext cx="5888919" cy="33896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8" name="Rectangle"/>
            <p:cNvSpPr/>
            <p:nvPr/>
          </p:nvSpPr>
          <p:spPr>
            <a:xfrm>
              <a:off x="0" y="0"/>
              <a:ext cx="6022565" cy="7568239"/>
            </a:xfrm>
            <a:prstGeom prst="rect">
              <a:avLst/>
            </a:prstGeom>
            <a:noFill/>
            <a:ln w="508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5000"/>
                </a:srgbClr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/>
            </a:p>
          </p:txBody>
        </p:sp>
        <p:sp>
          <p:nvSpPr>
            <p:cNvPr id="369" name="F. Sauli, NIM. A386(1997)531"/>
            <p:cNvSpPr txBox="1"/>
            <p:nvPr/>
          </p:nvSpPr>
          <p:spPr>
            <a:xfrm>
              <a:off x="75192" y="13820"/>
              <a:ext cx="2787505" cy="3438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defTabSz="457200"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F. Sauli, NIM. A386(1997)531 </a:t>
              </a:r>
            </a:p>
          </p:txBody>
        </p:sp>
        <p:sp>
          <p:nvSpPr>
            <p:cNvPr id="370" name="GEM (std, Thick, glass, …)"/>
            <p:cNvSpPr txBox="1"/>
            <p:nvPr/>
          </p:nvSpPr>
          <p:spPr>
            <a:xfrm>
              <a:off x="616691" y="313267"/>
              <a:ext cx="4645969" cy="6356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defTabSz="457200">
                <a:defRPr b="1" sz="3400">
                  <a:solidFill>
                    <a:srgbClr val="0433FF"/>
                  </a:solidFill>
                </a:defRPr>
              </a:lvl1pPr>
            </a:lstStyle>
            <a:p>
              <a:pPr/>
              <a:r>
                <a:t>GEM (std, Thick, glass, …) </a:t>
              </a:r>
            </a:p>
          </p:txBody>
        </p:sp>
      </p:grpSp>
      <p:grpSp>
        <p:nvGrpSpPr>
          <p:cNvPr id="378" name="Group"/>
          <p:cNvGrpSpPr/>
          <p:nvPr/>
        </p:nvGrpSpPr>
        <p:grpSpPr>
          <a:xfrm>
            <a:off x="6953672" y="1159745"/>
            <a:ext cx="6022566" cy="7568238"/>
            <a:chOff x="0" y="0"/>
            <a:chExt cx="6022564" cy="7568237"/>
          </a:xfrm>
        </p:grpSpPr>
        <p:pic>
          <p:nvPicPr>
            <p:cNvPr id="37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83926" y="1760105"/>
              <a:ext cx="2555601" cy="23695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3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675905" y="1939990"/>
              <a:ext cx="3262733" cy="20097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4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6822" y="4464802"/>
              <a:ext cx="5888920" cy="2917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5" name="Rectangle"/>
            <p:cNvSpPr/>
            <p:nvPr/>
          </p:nvSpPr>
          <p:spPr>
            <a:xfrm>
              <a:off x="0" y="0"/>
              <a:ext cx="6022565" cy="7568238"/>
            </a:xfrm>
            <a:prstGeom prst="rect">
              <a:avLst/>
            </a:prstGeom>
            <a:noFill/>
            <a:ln w="508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5000"/>
                </a:srgbClr>
              </a:outerShdw>
            </a:effectLst>
          </p:spPr>
          <p:txBody>
            <a:bodyPr wrap="square" lIns="65023" tIns="65023" rIns="65023" bIns="65023" numCol="1" anchor="ctr">
              <a:noAutofit/>
            </a:bodyPr>
            <a:lstStyle/>
            <a:p>
              <a:pPr/>
            </a:p>
          </p:txBody>
        </p:sp>
        <p:sp>
          <p:nvSpPr>
            <p:cNvPr id="376" name="I. Giomataris et al., NIM A 376 (1996) 29"/>
            <p:cNvSpPr txBox="1"/>
            <p:nvPr/>
          </p:nvSpPr>
          <p:spPr>
            <a:xfrm>
              <a:off x="87258" y="58725"/>
              <a:ext cx="3736067" cy="3438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defTabSz="457200"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I. Giomataris et al., NIM A 376 (1996) 29 </a:t>
              </a:r>
            </a:p>
          </p:txBody>
        </p:sp>
        <p:sp>
          <p:nvSpPr>
            <p:cNvPr id="377" name="Micromegas…"/>
            <p:cNvSpPr txBox="1"/>
            <p:nvPr/>
          </p:nvSpPr>
          <p:spPr>
            <a:xfrm>
              <a:off x="184882" y="352192"/>
              <a:ext cx="5554108" cy="12376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ctr" defTabSz="457200">
                <a:defRPr b="1" sz="3400">
                  <a:solidFill>
                    <a:srgbClr val="FF2600"/>
                  </a:solidFill>
                </a:defRPr>
              </a:pPr>
              <a:r>
                <a:t>Micromegas </a:t>
              </a:r>
              <a:endParaRPr b="0"/>
            </a:p>
            <a:p>
              <a:pPr algn="ctr" defTabSz="457200">
                <a:defRPr b="1" sz="3400">
                  <a:solidFill>
                    <a:srgbClr val="FF2600"/>
                  </a:solidFill>
                </a:defRPr>
              </a:pPr>
              <a:r>
                <a:t>(bulk, micro bulk, resistive, ..) </a:t>
              </a:r>
            </a:p>
          </p:txBody>
        </p:sp>
      </p:grpSp>
      <p:sp>
        <p:nvSpPr>
          <p:cNvPr id="379" name="Ageing: OK (no thin wires)…"/>
          <p:cNvSpPr txBox="1"/>
          <p:nvPr/>
        </p:nvSpPr>
        <p:spPr>
          <a:xfrm>
            <a:off x="290113" y="8714625"/>
            <a:ext cx="9502549" cy="86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>
              <a:lnSpc>
                <a:spcPct val="110000"/>
              </a:lnSpc>
              <a:defRPr>
                <a:latin typeface="Arial"/>
                <a:ea typeface="Arial"/>
                <a:cs typeface="Arial"/>
                <a:sym typeface="Arial"/>
              </a:defRPr>
            </a:pPr>
            <a:r>
              <a:t>Ageing: OK (no thin wires)</a:t>
            </a:r>
          </a:p>
          <a:p>
            <a:pPr>
              <a:lnSpc>
                <a:spcPct val="110000"/>
              </a:lnSpc>
              <a:defRPr>
                <a:latin typeface="Arial"/>
                <a:ea typeface="Arial"/>
                <a:cs typeface="Arial"/>
                <a:sym typeface="Arial"/>
              </a:defRPr>
            </a:pPr>
            <a:r>
              <a:t>Spark protection: multiple amplification stages, resistive electrodes</a:t>
            </a:r>
          </a:p>
        </p:txBody>
      </p:sp>
      <p:sp>
        <p:nvSpPr>
          <p:cNvPr id="380" name="フッター プレースホルダー 70"/>
          <p:cNvSpPr txBox="1"/>
          <p:nvPr/>
        </p:nvSpPr>
        <p:spPr>
          <a:xfrm>
            <a:off x="10660552" y="8802389"/>
            <a:ext cx="2315590" cy="472949"/>
          </a:xfrm>
          <a:prstGeom prst="rect">
            <a:avLst/>
          </a:prstGeom>
          <a:solidFill>
            <a:schemeClr val="accent1">
              <a:lumOff val="11862"/>
            </a:schemeClr>
          </a:solidFill>
          <a:ln w="12700">
            <a:solidFill>
              <a:srgbClr val="7D60A0"/>
            </a:solidFill>
          </a:ln>
          <a:effectLst>
            <a:outerShdw sx="100000" sy="100000" kx="0" ky="0" algn="b" rotWithShape="0" blurRad="50800" dist="25400" dir="540000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>
              <a:defRPr sz="2100"/>
            </a:lvl1pPr>
          </a:lstStyle>
          <a:p>
            <a:pPr/>
            <a:r>
              <a:t>S. Franchino,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1" grpId="1"/>
      <p:bldP build="whole" bldLvl="1" animBg="1" rev="0" advAuto="0" spid="378" grpId="2"/>
      <p:bldP build="whole" bldLvl="1" animBg="1" rev="0" advAuto="0" spid="379" grpId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タイトル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Properties of MPGDs</a:t>
            </a:r>
          </a:p>
        </p:txBody>
      </p:sp>
      <p:sp>
        <p:nvSpPr>
          <p:cNvPr id="383" name="スライド番号プレースホルダ 4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50240"/>
          </a:lstStyle>
          <a:p>
            <a:pPr/>
            <a:fld id="{86CB4B4D-7CA3-9044-876B-883B54F8677D}" type="slidenum"/>
          </a:p>
        </p:txBody>
      </p:sp>
      <p:sp>
        <p:nvSpPr>
          <p:cNvPr id="384" name="コンテンツ プレースホルダ 2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40000"/>
              </a:lnSpc>
              <a:spcBef>
                <a:spcPts val="1200"/>
              </a:spcBef>
              <a:defRPr>
                <a:latin typeface="Arial"/>
                <a:ea typeface="Arial"/>
                <a:cs typeface="Arial"/>
                <a:sym typeface="Arial"/>
              </a:defRPr>
            </a:pPr>
            <a:r>
              <a:t>Gas multiplication and/or readout are performed by “micro patterns” instead of conventional wire chambers</a:t>
            </a:r>
          </a:p>
          <a:p>
            <a:pPr>
              <a:lnSpc>
                <a:spcPct val="140000"/>
              </a:lnSpc>
              <a:spcBef>
                <a:spcPts val="1200"/>
              </a:spcBef>
              <a:defRPr>
                <a:latin typeface="Arial"/>
                <a:ea typeface="Arial"/>
                <a:cs typeface="Arial"/>
                <a:sym typeface="Arial"/>
              </a:defRPr>
            </a:pPr>
            <a:r>
              <a:t>Fine patterning realized with PCB photolithography techniques</a:t>
            </a:r>
          </a:p>
          <a:p>
            <a:pPr lvl="1">
              <a:lnSpc>
                <a:spcPct val="140000"/>
              </a:lnSpc>
              <a:spcBef>
                <a:spcPts val="1200"/>
              </a:spcBef>
              <a:defRPr>
                <a:latin typeface="Arial"/>
                <a:ea typeface="Arial"/>
                <a:cs typeface="Arial"/>
                <a:sym typeface="Arial"/>
              </a:defRPr>
            </a:pPr>
            <a:r>
              <a:t>Fine position resolution ( &lt; 100 microns )</a:t>
            </a:r>
          </a:p>
          <a:p>
            <a:pPr lvl="1">
              <a:lnSpc>
                <a:spcPct val="140000"/>
              </a:lnSpc>
              <a:spcBef>
                <a:spcPts val="1200"/>
              </a:spcBef>
              <a:defRPr>
                <a:latin typeface="Arial"/>
                <a:ea typeface="Arial"/>
                <a:cs typeface="Arial"/>
                <a:sym typeface="Arial"/>
              </a:defRPr>
            </a:pPr>
            <a:r>
              <a:t>Good timing resolution ( &lt; 10 nsec )</a:t>
            </a:r>
          </a:p>
          <a:p>
            <a:pPr lvl="1">
              <a:lnSpc>
                <a:spcPct val="140000"/>
              </a:lnSpc>
              <a:spcBef>
                <a:spcPts val="1200"/>
              </a:spcBef>
              <a:defRPr>
                <a:latin typeface="Arial"/>
                <a:ea typeface="Arial"/>
                <a:cs typeface="Arial"/>
                <a:sym typeface="Arial"/>
              </a:defRPr>
            </a:pPr>
            <a:r>
              <a:t>High rate capability ( &gt; 10</a:t>
            </a:r>
            <a:r>
              <a:rPr baseline="30562"/>
              <a:t>7</a:t>
            </a:r>
            <a:r>
              <a:t> counts/mm )</a:t>
            </a:r>
          </a:p>
          <a:p>
            <a:pPr lvl="1">
              <a:lnSpc>
                <a:spcPct val="140000"/>
              </a:lnSpc>
              <a:spcBef>
                <a:spcPts val="1200"/>
              </a:spcBef>
              <a:defRPr>
                <a:latin typeface="Arial"/>
                <a:ea typeface="Arial"/>
                <a:cs typeface="Arial"/>
                <a:sym typeface="Arial"/>
              </a:defRPr>
            </a:pPr>
            <a:r>
              <a:t>Excellent radiation hardness</a:t>
            </a:r>
          </a:p>
          <a:p>
            <a:pPr lvl="1">
              <a:lnSpc>
                <a:spcPct val="140000"/>
              </a:lnSpc>
              <a:spcBef>
                <a:spcPts val="1200"/>
              </a:spcBef>
              <a:defRPr>
                <a:latin typeface="Arial"/>
                <a:ea typeface="Arial"/>
                <a:cs typeface="Arial"/>
                <a:sym typeface="Arial"/>
              </a:defRPr>
            </a:pPr>
            <a:r>
              <a:t>Use components that can be mass produced by industry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3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8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The μ-RWELL technolo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b="0"/>
              <a:t>-</a:t>
            </a:r>
            <a:r>
              <a:t>RWELL technology</a:t>
            </a:r>
          </a:p>
        </p:txBody>
      </p:sp>
      <p:sp>
        <p:nvSpPr>
          <p:cNvPr id="3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8" name="CasellaDiTesto 47"/>
          <p:cNvSpPr txBox="1"/>
          <p:nvPr/>
        </p:nvSpPr>
        <p:spPr>
          <a:xfrm>
            <a:off x="50483" y="1384073"/>
            <a:ext cx="8722388" cy="955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defTabSz="1300480">
              <a:defRPr sz="2800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 </a:t>
            </a:r>
            <a:r>
              <a:t>µ</a:t>
            </a:r>
            <a:r>
              <a:t>-RWELL detector is composed of two elements:</a:t>
            </a:r>
          </a:p>
          <a:p>
            <a:pPr defTabSz="1300480">
              <a:defRPr sz="2800">
                <a:solidFill>
                  <a:srgbClr val="00009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 </a:t>
            </a:r>
            <a:r>
              <a:rPr b="1"/>
              <a:t> cathode </a:t>
            </a:r>
            <a:r>
              <a:t>and the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µ</a:t>
            </a:r>
            <a:r>
              <a:rPr b="1"/>
              <a:t>-RWELL_PCB .</a:t>
            </a:r>
          </a:p>
        </p:txBody>
      </p:sp>
      <p:sp>
        <p:nvSpPr>
          <p:cNvPr id="389" name="CasellaDiTesto 5"/>
          <p:cNvSpPr txBox="1"/>
          <p:nvPr/>
        </p:nvSpPr>
        <p:spPr>
          <a:xfrm>
            <a:off x="200546" y="2488496"/>
            <a:ext cx="7106797" cy="5377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8989" tIns="58989" rIns="58989" bIns="58989">
            <a:spAutoFit/>
          </a:bodyPr>
          <a:lstStyle/>
          <a:p>
            <a:pPr defTabSz="1300480">
              <a:defRPr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µ</a:t>
            </a:r>
            <a:r>
              <a:rPr b="1"/>
              <a:t>-RWELL_PCB </a:t>
            </a:r>
            <a:r>
              <a:t>is realized by </a:t>
            </a:r>
            <a:r>
              <a:rPr b="1"/>
              <a:t>coupling:</a:t>
            </a:r>
            <a:endParaRPr sz="1400"/>
          </a:p>
          <a:p>
            <a:pPr marL="342823" indent="-342823" defTabSz="1300480">
              <a:spcBef>
                <a:spcPts val="1200"/>
              </a:spcBef>
              <a:buSzPct val="100000"/>
              <a:buAutoNum type="arabicPeriod" startAt="1"/>
              <a:defRPr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 “</a:t>
            </a:r>
            <a:r>
              <a:rPr b="1"/>
              <a:t>suitable WELL patterned kapton foil</a:t>
            </a:r>
            <a:r>
              <a:t> as “amplification stage”</a:t>
            </a:r>
          </a:p>
          <a:p>
            <a:pPr marL="342823" indent="-342823" defTabSz="1300480">
              <a:spcBef>
                <a:spcPts val="1200"/>
              </a:spcBef>
              <a:buSzPct val="100000"/>
              <a:buAutoNum type="arabicPeriod" startAt="2"/>
              <a:defRPr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 </a:t>
            </a:r>
            <a:r>
              <a:rPr b="1"/>
              <a:t>“resistive stage”  </a:t>
            </a:r>
            <a:r>
              <a:t>for the discharge suppression &amp; current evacuation</a:t>
            </a:r>
          </a:p>
          <a:p>
            <a:pPr lvl="1" marL="742789" indent="-399964" defTabSz="1300480">
              <a:buSzPct val="100000"/>
              <a:buAutoNum type="romanLcPeriod" startAt="1"/>
              <a:defRPr b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“Low particle rate” (LR)</a:t>
            </a:r>
            <a:r>
              <a:rPr b="0"/>
              <a:t> ~ 100 kHz/cm</a:t>
            </a:r>
            <a:r>
              <a:rPr b="0" baseline="30500"/>
              <a:t>2</a:t>
            </a:r>
            <a:r>
              <a:t>:  </a:t>
            </a:r>
            <a:r>
              <a:rPr b="0"/>
              <a:t>single resistive layer </a:t>
            </a:r>
            <a:r>
              <a:rPr b="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b="0"/>
              <a:t>surface resistivity ~100 M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W</a:t>
            </a:r>
            <a:r>
              <a:rPr b="0"/>
              <a:t>/</a:t>
            </a:r>
            <a:r>
              <a:rPr b="0">
                <a:latin typeface="ＭＳ ゴシック"/>
                <a:ea typeface="ＭＳ ゴシック"/>
                <a:cs typeface="ＭＳ ゴシック"/>
                <a:sym typeface="ＭＳ ゴシック"/>
              </a:rPr>
              <a:t>☐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 </a:t>
            </a:r>
            <a:r>
              <a:rPr b="0"/>
              <a:t>(</a:t>
            </a:r>
            <a:r>
              <a:rPr b="0">
                <a:solidFill>
                  <a:srgbClr val="FF0000"/>
                </a:solidFill>
              </a:rPr>
              <a:t>CMS-phase2 upgrade - SHIP</a:t>
            </a:r>
            <a:r>
              <a:rPr b="0"/>
              <a:t>)</a:t>
            </a:r>
            <a:endParaRPr sz="1400"/>
          </a:p>
          <a:p>
            <a:pPr lvl="1" marL="742789" indent="-399964" defTabSz="1300480">
              <a:spcBef>
                <a:spcPts val="1200"/>
              </a:spcBef>
              <a:buSzPct val="100000"/>
              <a:buAutoNum type="romanLcPeriod" startAt="2"/>
              <a:defRPr b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“High particle rate”</a:t>
            </a:r>
            <a:r>
              <a:rPr b="0"/>
              <a:t>  </a:t>
            </a:r>
            <a:r>
              <a:t>(HR) </a:t>
            </a:r>
            <a:r>
              <a:rPr b="0"/>
              <a:t>&gt; 1 MHz/cm</a:t>
            </a:r>
            <a:r>
              <a:rPr b="0" baseline="30500"/>
              <a:t>2</a:t>
            </a:r>
            <a:r>
              <a:rPr b="0"/>
              <a:t>: more sophisticated resistive scheme must be implemented (</a:t>
            </a:r>
            <a:r>
              <a:rPr b="0">
                <a:solidFill>
                  <a:srgbClr val="FF0000"/>
                </a:solidFill>
              </a:rPr>
              <a:t>MPDG_NEXT- LNF &amp; LHCb-muon upgrade</a:t>
            </a:r>
            <a:r>
              <a:rPr b="0"/>
              <a:t>)</a:t>
            </a:r>
            <a:endParaRPr sz="1400"/>
          </a:p>
          <a:p>
            <a:pPr marL="342823" indent="-342823" defTabSz="1300480">
              <a:spcBef>
                <a:spcPts val="1200"/>
              </a:spcBef>
              <a:buSzPct val="100000"/>
              <a:buAutoNum type="arabicPeriod" startAt="2"/>
              <a:defRPr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 </a:t>
            </a:r>
            <a:r>
              <a:rPr b="1"/>
              <a:t>standard readout PCB</a:t>
            </a:r>
          </a:p>
        </p:txBody>
      </p:sp>
      <p:sp>
        <p:nvSpPr>
          <p:cNvPr id="390" name="Major advantages wrt. GEM…"/>
          <p:cNvSpPr txBox="1"/>
          <p:nvPr/>
        </p:nvSpPr>
        <p:spPr>
          <a:xfrm>
            <a:off x="7807424" y="7511496"/>
            <a:ext cx="5068417" cy="2001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584200">
              <a:defRPr sz="3000" u="sng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Major </a:t>
            </a:r>
            <a:r>
              <a:rPr b="1"/>
              <a:t>advantages</a:t>
            </a:r>
            <a:r>
              <a:t> wrt. GEM</a:t>
            </a:r>
          </a:p>
          <a:p>
            <a:pPr marL="395111" indent="-395111" algn="just" defTabSz="584200">
              <a:lnSpc>
                <a:spcPct val="110000"/>
              </a:lnSpc>
              <a:spcBef>
                <a:spcPts val="800"/>
              </a:spcBef>
              <a:buSzPct val="75000"/>
              <a:buChar char="•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9051"/>
                </a:solidFill>
              </a:rPr>
              <a:t>1</a:t>
            </a:r>
            <a:r>
              <a:t> kapton foil instead of 3</a:t>
            </a:r>
          </a:p>
          <a:p>
            <a:pPr marL="395111" indent="-395111" algn="just" defTabSz="584200">
              <a:lnSpc>
                <a:spcPct val="110000"/>
              </a:lnSpc>
              <a:buSzPct val="75000"/>
              <a:buChar char="•"/>
              <a:defRPr sz="300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No stretching</a:t>
            </a:r>
          </a:p>
          <a:p>
            <a:pPr marL="395111" indent="-395111" algn="just" defTabSz="584200">
              <a:lnSpc>
                <a:spcPct val="110000"/>
              </a:lnSpc>
              <a:buSzPct val="75000"/>
              <a:buChar char="•"/>
              <a:defRPr sz="3000">
                <a:solidFill>
                  <a:srgbClr val="00905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Spark safe</a:t>
            </a:r>
          </a:p>
        </p:txBody>
      </p:sp>
      <p:sp>
        <p:nvSpPr>
          <p:cNvPr id="391" name="Collaboration of INFN, CERN, Eltos"/>
          <p:cNvSpPr txBox="1"/>
          <p:nvPr/>
        </p:nvSpPr>
        <p:spPr>
          <a:xfrm>
            <a:off x="170460" y="8461895"/>
            <a:ext cx="6887569" cy="558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b="1" sz="320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Collaboration of INFN, CERN, Eltos</a:t>
            </a:r>
          </a:p>
        </p:txBody>
      </p:sp>
      <p:grpSp>
        <p:nvGrpSpPr>
          <p:cNvPr id="436" name="Group"/>
          <p:cNvGrpSpPr/>
          <p:nvPr/>
        </p:nvGrpSpPr>
        <p:grpSpPr>
          <a:xfrm>
            <a:off x="6995182" y="1042681"/>
            <a:ext cx="5998233" cy="6410511"/>
            <a:chOff x="0" y="0"/>
            <a:chExt cx="5998232" cy="6410510"/>
          </a:xfrm>
        </p:grpSpPr>
        <p:grpSp>
          <p:nvGrpSpPr>
            <p:cNvPr id="434" name="Gruppo 13"/>
            <p:cNvGrpSpPr/>
            <p:nvPr/>
          </p:nvGrpSpPr>
          <p:grpSpPr>
            <a:xfrm>
              <a:off x="-1" y="-1"/>
              <a:ext cx="5998234" cy="6410512"/>
              <a:chOff x="0" y="0"/>
              <a:chExt cx="5998232" cy="6410510"/>
            </a:xfrm>
          </p:grpSpPr>
          <p:sp>
            <p:nvSpPr>
              <p:cNvPr id="392" name="CasellaDiTesto 8"/>
              <p:cNvSpPr txBox="1"/>
              <p:nvPr/>
            </p:nvSpPr>
            <p:spPr>
              <a:xfrm>
                <a:off x="2677384" y="643707"/>
                <a:ext cx="2528161" cy="45018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t">
                <a:noAutofit/>
              </a:bodyPr>
              <a:lstStyle>
                <a:lvl1pPr defTabSz="1300480">
                  <a:defRPr b="1" sz="22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Drift/cathode PCB</a:t>
                </a:r>
              </a:p>
            </p:txBody>
          </p:sp>
          <p:grpSp>
            <p:nvGrpSpPr>
              <p:cNvPr id="433" name="Gruppo 12"/>
              <p:cNvGrpSpPr/>
              <p:nvPr/>
            </p:nvGrpSpPr>
            <p:grpSpPr>
              <a:xfrm>
                <a:off x="-1" y="0"/>
                <a:ext cx="5998234" cy="6410511"/>
                <a:chOff x="0" y="0"/>
                <a:chExt cx="5998232" cy="6410510"/>
              </a:xfrm>
            </p:grpSpPr>
            <p:grpSp>
              <p:nvGrpSpPr>
                <p:cNvPr id="425" name="Gruppo 15"/>
                <p:cNvGrpSpPr/>
                <p:nvPr/>
              </p:nvGrpSpPr>
              <p:grpSpPr>
                <a:xfrm>
                  <a:off x="-1" y="2523695"/>
                  <a:ext cx="5998234" cy="2875910"/>
                  <a:chOff x="0" y="0"/>
                  <a:chExt cx="5998232" cy="2875908"/>
                </a:xfrm>
              </p:grpSpPr>
              <p:grpSp>
                <p:nvGrpSpPr>
                  <p:cNvPr id="421" name="Gruppo 16"/>
                  <p:cNvGrpSpPr/>
                  <p:nvPr/>
                </p:nvGrpSpPr>
                <p:grpSpPr>
                  <a:xfrm>
                    <a:off x="0" y="0"/>
                    <a:ext cx="5998233" cy="2875909"/>
                    <a:chOff x="0" y="0"/>
                    <a:chExt cx="5998232" cy="2875908"/>
                  </a:xfrm>
                </p:grpSpPr>
                <p:sp>
                  <p:nvSpPr>
                    <p:cNvPr id="393" name="Trapezio 20"/>
                    <p:cNvSpPr/>
                    <p:nvPr/>
                  </p:nvSpPr>
                  <p:spPr>
                    <a:xfrm>
                      <a:off x="1875176" y="1175935"/>
                      <a:ext cx="983632" cy="599068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1600"/>
                          </a:moveTo>
                          <a:lnTo>
                            <a:pt x="3289" y="0"/>
                          </a:lnTo>
                          <a:lnTo>
                            <a:pt x="18311" y="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953735"/>
                    </a:solidFill>
                    <a:ln w="25400" cap="flat">
                      <a:solidFill>
                        <a:srgbClr val="E46C0A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394" name="Trapezio 21"/>
                    <p:cNvSpPr/>
                    <p:nvPr/>
                  </p:nvSpPr>
                  <p:spPr>
                    <a:xfrm>
                      <a:off x="3315603" y="1175936"/>
                      <a:ext cx="983630" cy="59906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21600"/>
                          </a:moveTo>
                          <a:lnTo>
                            <a:pt x="3289" y="0"/>
                          </a:lnTo>
                          <a:lnTo>
                            <a:pt x="18311" y="0"/>
                          </a:lnTo>
                          <a:lnTo>
                            <a:pt x="21600" y="21600"/>
                          </a:lnTo>
                          <a:close/>
                        </a:path>
                      </a:pathLst>
                    </a:custGeom>
                    <a:solidFill>
                      <a:srgbClr val="953735"/>
                    </a:solidFill>
                    <a:ln w="25400" cap="flat">
                      <a:solidFill>
                        <a:srgbClr val="E46C0A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grpSp>
                  <p:nvGrpSpPr>
                    <p:cNvPr id="397" name="Trapezio 22"/>
                    <p:cNvGrpSpPr/>
                    <p:nvPr/>
                  </p:nvGrpSpPr>
                  <p:grpSpPr>
                    <a:xfrm>
                      <a:off x="4746338" y="1173688"/>
                      <a:ext cx="983631" cy="599066"/>
                      <a:chOff x="0" y="0"/>
                      <a:chExt cx="983629" cy="599064"/>
                    </a:xfrm>
                  </p:grpSpPr>
                  <p:sp>
                    <p:nvSpPr>
                      <p:cNvPr id="395" name="Shape"/>
                      <p:cNvSpPr/>
                      <p:nvPr/>
                    </p:nvSpPr>
                    <p:spPr>
                      <a:xfrm>
                        <a:off x="-1" y="-1"/>
                        <a:ext cx="983631" cy="59906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fill="norm" stroke="1" extrusionOk="0">
                            <a:moveTo>
                              <a:pt x="0" y="21600"/>
                            </a:moveTo>
                            <a:lnTo>
                              <a:pt x="3289" y="0"/>
                            </a:lnTo>
                            <a:lnTo>
                              <a:pt x="18311" y="0"/>
                            </a:lnTo>
                            <a:lnTo>
                              <a:pt x="21600" y="21600"/>
                            </a:lnTo>
                            <a:close/>
                          </a:path>
                        </a:pathLst>
                      </a:custGeom>
                      <a:solidFill>
                        <a:srgbClr val="953735"/>
                      </a:solidFill>
                      <a:ln w="25400" cap="flat">
                        <a:solidFill>
                          <a:srgbClr val="E46C0A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wrap="square" lIns="65023" tIns="65023" rIns="65023" bIns="65023" numCol="1" anchor="ctr">
                        <a:noAutofit/>
                      </a:bodyPr>
                      <a:lstStyle/>
                      <a:p>
                        <a:pPr algn="ctr" defTabSz="1300480">
                          <a:defRPr>
                            <a:solidFill>
                              <a:srgbClr val="FFFFFF"/>
                            </a:solidFill>
                          </a:defRPr>
                        </a:pPr>
                      </a:p>
                    </p:txBody>
                  </p:sp>
                  <p:sp>
                    <p:nvSpPr>
                      <p:cNvPr id="396" name="Rectangle"/>
                      <p:cNvSpPr txBox="1"/>
                      <p:nvPr/>
                    </p:nvSpPr>
                    <p:spPr>
                      <a:xfrm>
                        <a:off x="99844" y="157316"/>
                        <a:ext cx="783942" cy="345242"/>
                      </a:xfrm>
                      <a:prstGeom prst="rect">
                        <a:avLst/>
                      </a:prstGeom>
                      <a:noFill/>
                      <a:ln w="12700" cap="flat">
                        <a:noFill/>
                        <a:miter lim="400000"/>
                      </a:ln>
                      <a:effectLst/>
                      <a:extLst>
                        <a:ext uri="{C572A759-6A51-4108-AA02-DFA0A04FC94B}">
                          <ma14:wrappingTextBoxFlag xmlns:ma14="http://schemas.microsoft.com/office/mac/drawingml/2011/main" val="1"/>
                        </a:ext>
                      </a:extLst>
                    </p:spPr>
                    <p:txBody>
                      <a:bodyPr wrap="square" lIns="65023" tIns="65023" rIns="65023" bIns="65023" numCol="1" anchor="ctr">
                        <a:noAutofit/>
                      </a:bodyPr>
                      <a:lstStyle>
                        <a:lvl1pPr algn="ctr" defTabSz="1300480">
                          <a:defRPr sz="1400">
                            <a:solidFill>
                              <a:srgbClr val="FFFFFF"/>
                            </a:solidFill>
                          </a:defRPr>
                        </a:lvl1pPr>
                      </a:lstStyle>
                      <a:p>
                        <a:pPr/>
                        <a:r>
                          <a:t> </a:t>
                        </a:r>
                      </a:p>
                    </p:txBody>
                  </p:sp>
                </p:grpSp>
                <p:sp>
                  <p:nvSpPr>
                    <p:cNvPr id="398" name="Rettangolo 23"/>
                    <p:cNvSpPr/>
                    <p:nvPr/>
                  </p:nvSpPr>
                  <p:spPr>
                    <a:xfrm>
                      <a:off x="4940606" y="1140830"/>
                      <a:ext cx="593318" cy="35107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399" name="Rettangolo 24"/>
                    <p:cNvSpPr/>
                    <p:nvPr/>
                  </p:nvSpPr>
                  <p:spPr>
                    <a:xfrm>
                      <a:off x="2618050" y="1772496"/>
                      <a:ext cx="870050" cy="84501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0" name="Rettangolo 25"/>
                    <p:cNvSpPr/>
                    <p:nvPr/>
                  </p:nvSpPr>
                  <p:spPr>
                    <a:xfrm>
                      <a:off x="4114351" y="1775210"/>
                      <a:ext cx="870051" cy="88223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1" name="Rettangolo 26"/>
                    <p:cNvSpPr/>
                    <p:nvPr/>
                  </p:nvSpPr>
                  <p:spPr>
                    <a:xfrm>
                      <a:off x="1583974" y="1775002"/>
                      <a:ext cx="518406" cy="72119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2" name="Rettangolo 27"/>
                    <p:cNvSpPr/>
                    <p:nvPr/>
                  </p:nvSpPr>
                  <p:spPr>
                    <a:xfrm>
                      <a:off x="5479408" y="1775211"/>
                      <a:ext cx="518406" cy="112930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3" name="Rettangolo 28"/>
                    <p:cNvSpPr/>
                    <p:nvPr/>
                  </p:nvSpPr>
                  <p:spPr>
                    <a:xfrm>
                      <a:off x="2102379" y="1775002"/>
                      <a:ext cx="509937" cy="70212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4" name="Rettangolo 29"/>
                    <p:cNvSpPr/>
                    <p:nvPr/>
                  </p:nvSpPr>
                  <p:spPr>
                    <a:xfrm>
                      <a:off x="3502914" y="1775002"/>
                      <a:ext cx="623517" cy="70212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5" name="Rettangolo 30"/>
                    <p:cNvSpPr/>
                    <p:nvPr/>
                  </p:nvSpPr>
                  <p:spPr>
                    <a:xfrm>
                      <a:off x="4990441" y="1772704"/>
                      <a:ext cx="509937" cy="119640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6" name="Rettangolo 31"/>
                    <p:cNvSpPr/>
                    <p:nvPr/>
                  </p:nvSpPr>
                  <p:spPr>
                    <a:xfrm>
                      <a:off x="1590014" y="1857239"/>
                      <a:ext cx="4408218" cy="70212"/>
                    </a:xfrm>
                    <a:prstGeom prst="rect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7" name="Rettangolo 32"/>
                    <p:cNvSpPr/>
                    <p:nvPr/>
                  </p:nvSpPr>
                  <p:spPr>
                    <a:xfrm>
                      <a:off x="1583974" y="1927451"/>
                      <a:ext cx="4414259" cy="303929"/>
                    </a:xfrm>
                    <a:prstGeom prst="rect">
                      <a:avLst/>
                    </a:prstGeom>
                    <a:solidFill>
                      <a:srgbClr val="953735"/>
                    </a:solidFill>
                    <a:ln w="25400" cap="flat">
                      <a:solidFill>
                        <a:srgbClr val="E46C0A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8" name="Rettangolo 33"/>
                    <p:cNvSpPr/>
                    <p:nvPr/>
                  </p:nvSpPr>
                  <p:spPr>
                    <a:xfrm>
                      <a:off x="1583974" y="1927694"/>
                      <a:ext cx="4414259" cy="77233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09" name="Rettangolo 34"/>
                    <p:cNvSpPr/>
                    <p:nvPr/>
                  </p:nvSpPr>
                  <p:spPr>
                    <a:xfrm>
                      <a:off x="3695019" y="2004927"/>
                      <a:ext cx="99104" cy="226453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10" name="Triangolo isoscele 35"/>
                    <p:cNvSpPr/>
                    <p:nvPr/>
                  </p:nvSpPr>
                  <p:spPr>
                    <a:xfrm rot="5400000">
                      <a:off x="4151906" y="2383692"/>
                      <a:ext cx="428851" cy="385392"/>
                    </a:xfrm>
                    <a:prstGeom prst="triangle">
                      <a:avLst/>
                    </a:prstGeom>
                    <a:solidFill>
                      <a:srgbClr val="000000"/>
                    </a:solidFill>
                    <a:ln w="254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11" name="Connettore 4 36"/>
                    <p:cNvSpPr/>
                    <p:nvPr/>
                  </p:nvSpPr>
                  <p:spPr>
                    <a:xfrm flipH="1" rot="16200000">
                      <a:off x="3801885" y="2216271"/>
                      <a:ext cx="328274" cy="4223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0" y="0"/>
                          </a:moveTo>
                          <a:lnTo>
                            <a:pt x="21600" y="0"/>
                          </a:lnTo>
                          <a:lnTo>
                            <a:pt x="21600" y="21600"/>
                          </a:lnTo>
                        </a:path>
                      </a:pathLst>
                    </a:custGeom>
                    <a:noFill/>
                    <a:ln w="7620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defTabSz="1300480"/>
                    </a:p>
                  </p:txBody>
                </p:sp>
                <p:sp>
                  <p:nvSpPr>
                    <p:cNvPr id="412" name="CasellaDiTesto 37"/>
                    <p:cNvSpPr txBox="1"/>
                    <p:nvPr/>
                  </p:nvSpPr>
                  <p:spPr>
                    <a:xfrm>
                      <a:off x="344519" y="140499"/>
                      <a:ext cx="2512825" cy="370590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defTabSz="1300480">
                        <a:defRPr b="1" sz="1600"/>
                      </a:pPr>
                      <a:r>
                        <a:t>Copper top layer (5</a:t>
                      </a:r>
                      <a:r>
                        <a:t>µ</a:t>
                      </a:r>
                      <a:r>
                        <a:t>m)</a:t>
                      </a:r>
                    </a:p>
                  </p:txBody>
                </p:sp>
                <p:sp>
                  <p:nvSpPr>
                    <p:cNvPr id="413" name="Connettore 2 38"/>
                    <p:cNvSpPr/>
                    <p:nvPr/>
                  </p:nvSpPr>
                  <p:spPr>
                    <a:xfrm>
                      <a:off x="1116718" y="1588080"/>
                      <a:ext cx="473296" cy="304265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000000"/>
                      </a:solidFill>
                      <a:prstDash val="solid"/>
                      <a:round/>
                      <a:tailEnd type="triangle" w="med" len="med"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defTabSz="1300480"/>
                    </a:p>
                  </p:txBody>
                </p:sp>
                <p:sp>
                  <p:nvSpPr>
                    <p:cNvPr id="414" name="CasellaDiTesto 39"/>
                    <p:cNvSpPr txBox="1"/>
                    <p:nvPr/>
                  </p:nvSpPr>
                  <p:spPr>
                    <a:xfrm>
                      <a:off x="0" y="895653"/>
                      <a:ext cx="2137233" cy="64308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defTabSz="1300480">
                        <a:defRPr b="1" sz="1600"/>
                      </a:pPr>
                      <a:r>
                        <a:t>DLC  layer (0.1-0.2</a:t>
                      </a:r>
                      <a:r>
                        <a:t> µ</a:t>
                      </a:r>
                      <a:r>
                        <a:t>m) </a:t>
                      </a:r>
                    </a:p>
                    <a:p>
                      <a:pPr defTabSz="1300480">
                        <a:defRPr b="1" sz="1600"/>
                      </a:pPr>
                      <a:r>
                        <a:t>R  </a:t>
                      </a:r>
                      <a:r>
                        <a:t>̴10 -200  M</a:t>
                      </a:r>
                      <a:r>
                        <a:t>Ω</a:t>
                      </a:r>
                      <a:r>
                        <a:t>/</a:t>
                      </a:r>
                      <a:r>
                        <a:rPr sz="1800"/>
                        <a:t>□</a:t>
                      </a:r>
                    </a:p>
                  </p:txBody>
                </p:sp>
                <p:sp>
                  <p:nvSpPr>
                    <p:cNvPr id="415" name="Connettore 2 40"/>
                    <p:cNvSpPr/>
                    <p:nvPr/>
                  </p:nvSpPr>
                  <p:spPr>
                    <a:xfrm flipV="1">
                      <a:off x="1353365" y="2069581"/>
                      <a:ext cx="224988" cy="43573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000000"/>
                      </a:solidFill>
                      <a:prstDash val="solid"/>
                      <a:round/>
                      <a:tailEnd type="triangle" w="med" len="med"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defTabSz="1300480"/>
                    </a:p>
                  </p:txBody>
                </p:sp>
                <p:sp>
                  <p:nvSpPr>
                    <p:cNvPr id="416" name="CasellaDiTesto 41"/>
                    <p:cNvSpPr txBox="1"/>
                    <p:nvPr/>
                  </p:nvSpPr>
                  <p:spPr>
                    <a:xfrm>
                      <a:off x="758276" y="2505319"/>
                      <a:ext cx="2495275" cy="370590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65023" tIns="65023" rIns="65023" bIns="65023" numCol="1" anchor="t">
                      <a:noAutofit/>
                    </a:bodyPr>
                    <a:lstStyle>
                      <a:lvl1pPr defTabSz="1300480">
                        <a:defRPr b="1" sz="1600"/>
                      </a:lvl1pPr>
                    </a:lstStyle>
                    <a:p>
                      <a:pPr/>
                      <a:r>
                        <a:t>Rigid PCB readout electrode</a:t>
                      </a:r>
                    </a:p>
                  </p:txBody>
                </p:sp>
                <p:sp>
                  <p:nvSpPr>
                    <p:cNvPr id="417" name="Text Box 288"/>
                    <p:cNvSpPr txBox="1"/>
                    <p:nvPr/>
                  </p:nvSpPr>
                  <p:spPr>
                    <a:xfrm>
                      <a:off x="3582813" y="0"/>
                      <a:ext cx="2278827" cy="85220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defTabSz="1300480">
                        <a:defRPr b="1" sz="1600"/>
                      </a:pPr>
                      <a:r>
                        <a:t>Well pitch: 140 </a:t>
                      </a:r>
                      <a:r>
                        <a:t>µ</a:t>
                      </a:r>
                      <a:r>
                        <a:t>m</a:t>
                      </a:r>
                    </a:p>
                    <a:p>
                      <a:pPr defTabSz="1300480">
                        <a:defRPr b="1" sz="1600"/>
                      </a:pPr>
                      <a:r>
                        <a:t>Well diameter: 70-50 </a:t>
                      </a:r>
                      <a:r>
                        <a:t>µ</a:t>
                      </a:r>
                      <a:r>
                        <a:t>m</a:t>
                      </a:r>
                    </a:p>
                    <a:p>
                      <a:pPr defTabSz="1300480">
                        <a:defRPr b="1" sz="1600"/>
                      </a:pPr>
                      <a:r>
                        <a:t>Kapton thickness: </a:t>
                      </a:r>
                      <a:r>
                        <a:t> 50 </a:t>
                      </a:r>
                      <a:r>
                        <a:t>µ</a:t>
                      </a:r>
                      <a:r>
                        <a:t>m</a:t>
                      </a:r>
                    </a:p>
                  </p:txBody>
                </p:sp>
                <p:sp>
                  <p:nvSpPr>
                    <p:cNvPr id="418" name="Rettangolo 43"/>
                    <p:cNvSpPr/>
                    <p:nvPr/>
                  </p:nvSpPr>
                  <p:spPr>
                    <a:xfrm>
                      <a:off x="3516772" y="1138582"/>
                      <a:ext cx="593318" cy="35106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19" name="Rettangolo 44"/>
                    <p:cNvSpPr/>
                    <p:nvPr/>
                  </p:nvSpPr>
                  <p:spPr>
                    <a:xfrm>
                      <a:off x="2069444" y="1145339"/>
                      <a:ext cx="593317" cy="35106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25400" cap="flat">
                      <a:solidFill>
                        <a:srgbClr val="FFFF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65023" tIns="65023" rIns="65023" bIns="65023" numCol="1" anchor="ctr">
                      <a:noAutofit/>
                    </a:bodyPr>
                    <a:lstStyle/>
                    <a:p>
                      <a:pPr algn="ctr" defTabSz="1300480">
                        <a:defRPr sz="1400">
                          <a:solidFill>
                            <a:srgbClr val="FFFFFF"/>
                          </a:solidFill>
                        </a:defRPr>
                      </a:pPr>
                    </a:p>
                  </p:txBody>
                </p:sp>
                <p:sp>
                  <p:nvSpPr>
                    <p:cNvPr id="420" name="Connettore 2 45"/>
                    <p:cNvSpPr/>
                    <p:nvPr/>
                  </p:nvSpPr>
                  <p:spPr>
                    <a:xfrm>
                      <a:off x="2024168" y="646386"/>
                      <a:ext cx="271130" cy="491088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000000"/>
                      </a:solidFill>
                      <a:prstDash val="solid"/>
                      <a:round/>
                      <a:tailEnd type="triangle" w="med" len="med"/>
                    </a:ln>
                    <a:effectLst/>
                  </p:spPr>
                  <p:txBody>
                    <a:bodyPr wrap="square" lIns="65023" tIns="65023" rIns="65023" bIns="65023" numCol="1" anchor="t">
                      <a:noAutofit/>
                    </a:bodyPr>
                    <a:lstStyle/>
                    <a:p>
                      <a:pPr defTabSz="1300480"/>
                    </a:p>
                  </p:txBody>
                </p:sp>
              </p:grpSp>
              <p:sp>
                <p:nvSpPr>
                  <p:cNvPr id="422" name="CasellaDiTesto 17"/>
                  <p:cNvSpPr txBox="1"/>
                  <p:nvPr/>
                </p:nvSpPr>
                <p:spPr>
                  <a:xfrm>
                    <a:off x="2366991" y="1473221"/>
                    <a:ext cx="302285" cy="345242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65023" tIns="65023" rIns="65023" bIns="65023" numCol="1" anchor="t">
                    <a:noAutofit/>
                  </a:bodyPr>
                  <a:lstStyle>
                    <a:lvl1pPr defTabSz="1300480">
                      <a:defRPr b="1" sz="1400">
                        <a:solidFill>
                          <a:srgbClr val="FFFFFF"/>
                        </a:solidFill>
                      </a:defRPr>
                    </a:lvl1pPr>
                  </a:lstStyle>
                  <a:p>
                    <a:pPr/>
                    <a:r>
                      <a:t>1</a:t>
                    </a:r>
                  </a:p>
                </p:txBody>
              </p:sp>
              <p:sp>
                <p:nvSpPr>
                  <p:cNvPr id="423" name="CasellaDiTesto 18"/>
                  <p:cNvSpPr txBox="1"/>
                  <p:nvPr/>
                </p:nvSpPr>
                <p:spPr>
                  <a:xfrm>
                    <a:off x="3709519" y="1754416"/>
                    <a:ext cx="232388" cy="345242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65023" tIns="65023" rIns="65023" bIns="65023" numCol="1" anchor="t">
                    <a:noAutofit/>
                  </a:bodyPr>
                  <a:lstStyle>
                    <a:lvl1pPr defTabSz="1300480">
                      <a:defRPr b="1" sz="1400">
                        <a:solidFill>
                          <a:srgbClr val="FFFFFF"/>
                        </a:solidFill>
                      </a:defRPr>
                    </a:lvl1pPr>
                  </a:lstStyle>
                  <a:p>
                    <a:pPr/>
                    <a:r>
                      <a:t>2</a:t>
                    </a:r>
                  </a:p>
                </p:txBody>
              </p:sp>
              <p:sp>
                <p:nvSpPr>
                  <p:cNvPr id="424" name="CasellaDiTesto 19"/>
                  <p:cNvSpPr txBox="1"/>
                  <p:nvPr/>
                </p:nvSpPr>
                <p:spPr>
                  <a:xfrm>
                    <a:off x="4891213" y="1978292"/>
                    <a:ext cx="346051" cy="345242"/>
                  </a:xfrm>
                  <a:prstGeom prst="rect">
                    <a:avLst/>
                  </a:prstGeom>
                  <a:solidFill>
                    <a:srgbClr val="00B0F0"/>
                  </a:solid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65023" tIns="65023" rIns="65023" bIns="65023" numCol="1" anchor="t">
                    <a:noAutofit/>
                  </a:bodyPr>
                  <a:lstStyle>
                    <a:lvl1pPr defTabSz="1300480">
                      <a:defRPr b="1" sz="1400">
                        <a:solidFill>
                          <a:srgbClr val="FFFFFF"/>
                        </a:solidFill>
                      </a:defRPr>
                    </a:lvl1pPr>
                  </a:lstStyle>
                  <a:p>
                    <a:pPr/>
                    <a:r>
                      <a:t>3</a:t>
                    </a:r>
                  </a:p>
                </p:txBody>
              </p:sp>
            </p:grpSp>
            <p:grpSp>
              <p:nvGrpSpPr>
                <p:cNvPr id="428" name="Gruppo 6"/>
                <p:cNvGrpSpPr/>
                <p:nvPr/>
              </p:nvGrpSpPr>
              <p:grpSpPr>
                <a:xfrm>
                  <a:off x="1527183" y="1176714"/>
                  <a:ext cx="4470632" cy="367113"/>
                  <a:chOff x="0" y="0"/>
                  <a:chExt cx="4470630" cy="367111"/>
                </a:xfrm>
              </p:grpSpPr>
              <p:sp>
                <p:nvSpPr>
                  <p:cNvPr id="426" name="Rettangolo 2"/>
                  <p:cNvSpPr/>
                  <p:nvPr/>
                </p:nvSpPr>
                <p:spPr>
                  <a:xfrm>
                    <a:off x="-1" y="241242"/>
                    <a:ext cx="4470632" cy="125870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65023" tIns="65023" rIns="65023" bIns="65023" numCol="1" anchor="ctr">
                    <a:noAutofit/>
                  </a:bodyPr>
                  <a:lstStyle/>
                  <a:p>
                    <a:pPr algn="ctr" defTabSz="1300480">
                      <a:defRPr>
                        <a:solidFill>
                          <a:srgbClr val="FFFFFF"/>
                        </a:solidFill>
                      </a:defRPr>
                    </a:pPr>
                  </a:p>
                </p:txBody>
              </p:sp>
              <p:sp>
                <p:nvSpPr>
                  <p:cNvPr id="427" name="Rettangolo 1"/>
                  <p:cNvSpPr/>
                  <p:nvPr/>
                </p:nvSpPr>
                <p:spPr>
                  <a:xfrm>
                    <a:off x="-1" y="0"/>
                    <a:ext cx="4470632" cy="254044"/>
                  </a:xfrm>
                  <a:prstGeom prst="rect">
                    <a:avLst/>
                  </a:prstGeom>
                  <a:solidFill>
                    <a:schemeClr val="accent2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65023" tIns="65023" rIns="65023" bIns="65023" numCol="1" anchor="ctr">
                    <a:noAutofit/>
                  </a:bodyPr>
                  <a:lstStyle/>
                  <a:p>
                    <a:pPr algn="ctr" defTabSz="1300480">
                      <a:defRPr>
                        <a:solidFill>
                          <a:srgbClr val="FFFFFF"/>
                        </a:solidFill>
                      </a:defRPr>
                    </a:pPr>
                  </a:p>
                </p:txBody>
              </p:sp>
            </p:grpSp>
            <p:sp>
              <p:nvSpPr>
                <p:cNvPr id="429" name="CasellaDiTesto 7"/>
                <p:cNvSpPr txBox="1"/>
                <p:nvPr/>
              </p:nvSpPr>
              <p:spPr>
                <a:xfrm>
                  <a:off x="2857343" y="5416711"/>
                  <a:ext cx="2043206" cy="45018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defTabSz="1300480">
                    <a:defRPr b="1" sz="2200"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b="0">
                      <a:latin typeface="Symbol"/>
                      <a:ea typeface="Symbol"/>
                      <a:cs typeface="Symbol"/>
                      <a:sym typeface="Symbol"/>
                    </a:rPr>
                    <a:t>µ</a:t>
                  </a:r>
                  <a:r>
                    <a:t>-RWELL PCB</a:t>
                  </a:r>
                </a:p>
              </p:txBody>
            </p:sp>
            <p:sp>
              <p:nvSpPr>
                <p:cNvPr id="430" name="Connettore 1 10"/>
                <p:cNvSpPr/>
                <p:nvPr/>
              </p:nvSpPr>
              <p:spPr>
                <a:xfrm flipH="1">
                  <a:off x="2414482" y="0"/>
                  <a:ext cx="1878169" cy="5656970"/>
                </a:xfrm>
                <a:prstGeom prst="line">
                  <a:avLst/>
                </a:prstGeom>
                <a:noFill/>
                <a:ln w="12700" cap="flat">
                  <a:solidFill>
                    <a:srgbClr val="4A7EBB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defTabSz="1300480"/>
                </a:p>
              </p:txBody>
            </p:sp>
            <p:sp>
              <p:nvSpPr>
                <p:cNvPr id="431" name="Freeform 17"/>
                <p:cNvSpPr/>
                <p:nvPr/>
              </p:nvSpPr>
              <p:spPr>
                <a:xfrm>
                  <a:off x="2933216" y="3787342"/>
                  <a:ext cx="235213" cy="5015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447" fill="norm" stroke="1" extrusionOk="0">
                      <a:moveTo>
                        <a:pt x="9353" y="0"/>
                      </a:moveTo>
                      <a:cubicBezTo>
                        <a:pt x="8128" y="1089"/>
                        <a:pt x="7497" y="2393"/>
                        <a:pt x="6903" y="3564"/>
                      </a:cubicBezTo>
                      <a:cubicBezTo>
                        <a:pt x="6680" y="4043"/>
                        <a:pt x="6495" y="4604"/>
                        <a:pt x="6012" y="5049"/>
                      </a:cubicBezTo>
                      <a:cubicBezTo>
                        <a:pt x="5456" y="6254"/>
                        <a:pt x="5233" y="7607"/>
                        <a:pt x="4008" y="8713"/>
                      </a:cubicBezTo>
                      <a:cubicBezTo>
                        <a:pt x="3934" y="9307"/>
                        <a:pt x="4120" y="9917"/>
                        <a:pt x="3786" y="10495"/>
                      </a:cubicBezTo>
                      <a:cubicBezTo>
                        <a:pt x="3674" y="10709"/>
                        <a:pt x="2449" y="10792"/>
                        <a:pt x="2449" y="10792"/>
                      </a:cubicBezTo>
                      <a:cubicBezTo>
                        <a:pt x="1410" y="11716"/>
                        <a:pt x="2524" y="10594"/>
                        <a:pt x="1781" y="12376"/>
                      </a:cubicBezTo>
                      <a:cubicBezTo>
                        <a:pt x="1633" y="12722"/>
                        <a:pt x="1039" y="13102"/>
                        <a:pt x="891" y="13465"/>
                      </a:cubicBezTo>
                      <a:cubicBezTo>
                        <a:pt x="594" y="14141"/>
                        <a:pt x="297" y="14785"/>
                        <a:pt x="0" y="15445"/>
                      </a:cubicBezTo>
                      <a:cubicBezTo>
                        <a:pt x="74" y="16171"/>
                        <a:pt x="37" y="16897"/>
                        <a:pt x="223" y="17623"/>
                      </a:cubicBezTo>
                      <a:cubicBezTo>
                        <a:pt x="260" y="17772"/>
                        <a:pt x="668" y="18019"/>
                        <a:pt x="668" y="18019"/>
                      </a:cubicBezTo>
                      <a:cubicBezTo>
                        <a:pt x="816" y="18960"/>
                        <a:pt x="260" y="19257"/>
                        <a:pt x="1781" y="19603"/>
                      </a:cubicBezTo>
                      <a:cubicBezTo>
                        <a:pt x="2078" y="19867"/>
                        <a:pt x="2375" y="20131"/>
                        <a:pt x="2672" y="20395"/>
                      </a:cubicBezTo>
                      <a:cubicBezTo>
                        <a:pt x="2895" y="20593"/>
                        <a:pt x="4379" y="20659"/>
                        <a:pt x="4676" y="20692"/>
                      </a:cubicBezTo>
                      <a:cubicBezTo>
                        <a:pt x="5827" y="20824"/>
                        <a:pt x="6977" y="21055"/>
                        <a:pt x="8016" y="21286"/>
                      </a:cubicBezTo>
                      <a:cubicBezTo>
                        <a:pt x="9427" y="21600"/>
                        <a:pt x="11134" y="21352"/>
                        <a:pt x="12693" y="21385"/>
                      </a:cubicBezTo>
                      <a:cubicBezTo>
                        <a:pt x="14957" y="21303"/>
                        <a:pt x="16738" y="21237"/>
                        <a:pt x="18705" y="20791"/>
                      </a:cubicBezTo>
                      <a:cubicBezTo>
                        <a:pt x="19076" y="20478"/>
                        <a:pt x="19819" y="20313"/>
                        <a:pt x="20041" y="19900"/>
                      </a:cubicBezTo>
                      <a:cubicBezTo>
                        <a:pt x="20338" y="19372"/>
                        <a:pt x="20487" y="18844"/>
                        <a:pt x="20709" y="18316"/>
                      </a:cubicBezTo>
                      <a:cubicBezTo>
                        <a:pt x="20858" y="17046"/>
                        <a:pt x="20858" y="16633"/>
                        <a:pt x="21600" y="15643"/>
                      </a:cubicBezTo>
                      <a:cubicBezTo>
                        <a:pt x="21526" y="15214"/>
                        <a:pt x="21563" y="14785"/>
                        <a:pt x="21377" y="14356"/>
                      </a:cubicBezTo>
                      <a:cubicBezTo>
                        <a:pt x="21266" y="14075"/>
                        <a:pt x="20338" y="13316"/>
                        <a:pt x="20041" y="12970"/>
                      </a:cubicBezTo>
                      <a:cubicBezTo>
                        <a:pt x="20041" y="12970"/>
                        <a:pt x="19485" y="12475"/>
                        <a:pt x="19373" y="12376"/>
                      </a:cubicBezTo>
                      <a:cubicBezTo>
                        <a:pt x="19225" y="12244"/>
                        <a:pt x="18928" y="11980"/>
                        <a:pt x="18928" y="11980"/>
                      </a:cubicBezTo>
                      <a:cubicBezTo>
                        <a:pt x="18705" y="11501"/>
                        <a:pt x="18482" y="11039"/>
                        <a:pt x="18037" y="10594"/>
                      </a:cubicBezTo>
                      <a:cubicBezTo>
                        <a:pt x="17889" y="10462"/>
                        <a:pt x="17740" y="10330"/>
                        <a:pt x="17592" y="10198"/>
                      </a:cubicBezTo>
                      <a:cubicBezTo>
                        <a:pt x="17518" y="10132"/>
                        <a:pt x="17369" y="10000"/>
                        <a:pt x="17369" y="10000"/>
                      </a:cubicBezTo>
                      <a:cubicBezTo>
                        <a:pt x="17221" y="9439"/>
                        <a:pt x="17072" y="8729"/>
                        <a:pt x="16478" y="8218"/>
                      </a:cubicBezTo>
                      <a:cubicBezTo>
                        <a:pt x="16293" y="7739"/>
                        <a:pt x="16033" y="6782"/>
                        <a:pt x="14920" y="6534"/>
                      </a:cubicBezTo>
                      <a:cubicBezTo>
                        <a:pt x="14586" y="6254"/>
                        <a:pt x="13992" y="5858"/>
                        <a:pt x="13806" y="5544"/>
                      </a:cubicBezTo>
                      <a:cubicBezTo>
                        <a:pt x="13546" y="5082"/>
                        <a:pt x="13732" y="5264"/>
                        <a:pt x="13361" y="4950"/>
                      </a:cubicBezTo>
                      <a:cubicBezTo>
                        <a:pt x="13287" y="4389"/>
                        <a:pt x="13324" y="3828"/>
                        <a:pt x="13138" y="3267"/>
                      </a:cubicBezTo>
                      <a:cubicBezTo>
                        <a:pt x="13064" y="3086"/>
                        <a:pt x="12619" y="2789"/>
                        <a:pt x="12247" y="2673"/>
                      </a:cubicBezTo>
                      <a:cubicBezTo>
                        <a:pt x="11988" y="2591"/>
                        <a:pt x="11357" y="2475"/>
                        <a:pt x="11357" y="2475"/>
                      </a:cubicBezTo>
                      <a:cubicBezTo>
                        <a:pt x="10614" y="1815"/>
                        <a:pt x="9353" y="710"/>
                        <a:pt x="935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6699FF"/>
                    </a:gs>
                    <a:gs pos="100000">
                      <a:srgbClr val="FF3300"/>
                    </a:gs>
                  </a:gsLst>
                  <a:lin ang="5400000" scaled="0"/>
                </a:gra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65023" tIns="65023" rIns="65023" bIns="65023" numCol="1" anchor="t">
                  <a:noAutofit/>
                </a:bodyPr>
                <a:lstStyle/>
                <a:p>
                  <a:pPr defTabSz="1300480"/>
                </a:p>
              </p:txBody>
            </p:sp>
            <p:sp>
              <p:nvSpPr>
                <p:cNvPr id="432" name="CasellaDiTesto 11"/>
                <p:cNvSpPr txBox="1"/>
                <p:nvPr/>
              </p:nvSpPr>
              <p:spPr>
                <a:xfrm>
                  <a:off x="1042150" y="6001899"/>
                  <a:ext cx="4250297" cy="4086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65023" tIns="65023" rIns="65023" bIns="65023" numCol="1" anchor="t">
                  <a:noAutofit/>
                </a:bodyPr>
                <a:lstStyle>
                  <a:lvl1pPr defTabSz="1300480">
                    <a:defRPr sz="1800"/>
                  </a:lvl1pPr>
                </a:lstStyle>
                <a:p>
                  <a:pPr/>
                  <a:r>
                    <a:t>G. Bencivenni et al., 2015_JINST_10_P02008</a:t>
                  </a:r>
                </a:p>
              </p:txBody>
            </p:sp>
          </p:grpSp>
        </p:grpSp>
        <p:sp>
          <p:nvSpPr>
            <p:cNvPr id="435" name="gas gap 4-7 mm"/>
            <p:cNvSpPr txBox="1"/>
            <p:nvPr/>
          </p:nvSpPr>
          <p:spPr>
            <a:xfrm>
              <a:off x="409364" y="2034042"/>
              <a:ext cx="1650108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584200">
                <a:defRPr b="1"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gas gap 4-7 mm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Class="entr" nodeType="with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1" grpId="4"/>
      <p:bldP build="whole" bldLvl="1" animBg="1" rev="0" advAuto="0" spid="388" grpId="1"/>
      <p:bldP build="whole" bldLvl="1" animBg="1" rev="0" advAuto="0" spid="390" grpId="5"/>
      <p:bldP build="p" bldLvl="5" animBg="1" rev="0" advAuto="0" spid="389" grpId="3"/>
      <p:bldP build="whole" bldLvl="1" animBg="1" rev="0" advAuto="0" spid="436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μ-RWELL Referen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 References </a:t>
            </a:r>
          </a:p>
        </p:txBody>
      </p:sp>
      <p:sp>
        <p:nvSpPr>
          <p:cNvPr id="4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0" name="Rettangolo 3"/>
          <p:cNvSpPr txBox="1"/>
          <p:nvPr/>
        </p:nvSpPr>
        <p:spPr>
          <a:xfrm>
            <a:off x="304415" y="1373205"/>
            <a:ext cx="12622620" cy="5783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/>
          <a:p>
            <a:pPr defTabSz="1300480">
              <a:defRPr b="1" sz="2800"/>
            </a:pPr>
            <a:r>
              <a:t>Low rate version:</a:t>
            </a:r>
          </a:p>
          <a:p>
            <a:pPr marL="381000" indent="-381000" defTabSz="1300480">
              <a:buSzPct val="100000"/>
              <a:buFont typeface="Arial"/>
              <a:buChar char="•"/>
              <a:defRPr b="1"/>
            </a:pPr>
            <a:r>
              <a:t>G. Bencivenni et al., “The micro-Resistive WELL detector: a compact spark-protected single amplification-stage MPGD”, 2015_JINST_10_P02008</a:t>
            </a:r>
          </a:p>
          <a:p>
            <a:pPr marL="381000" indent="-381000" defTabSz="1300480">
              <a:buSzPct val="100000"/>
              <a:buFont typeface="Arial"/>
              <a:buChar char="•"/>
              <a:defRPr b="1"/>
            </a:pPr>
            <a:r>
              <a:t>G.Bencivenni et al., “The Resistive-WELL detector: a compact spark-protected single”, PoS (BORMIO2015) 024</a:t>
            </a:r>
          </a:p>
          <a:p>
            <a:pPr marL="381000" indent="-381000" defTabSz="1300480">
              <a:buSzPct val="100000"/>
              <a:buFont typeface="Arial"/>
              <a:buChar char="•"/>
              <a:defRPr b="1"/>
            </a:pPr>
            <a:r>
              <a:t>G. Bencivenni et al., "The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-RWELL: a compact, spark protected, single amplification-stage MPGD”, NIM A 824 (2016) 565</a:t>
            </a:r>
          </a:p>
          <a:p>
            <a:pPr marL="381000" indent="-381000" defTabSz="1300480">
              <a:buSzPct val="100000"/>
              <a:buFont typeface="Arial"/>
              <a:buChar char="•"/>
              <a:defRPr b="1"/>
            </a:pPr>
            <a:r>
              <a:t>G.Bencivenni et al., “Advances on micro-RWELL gaseous detector”, PoS (BORMIO2017) 002</a:t>
            </a:r>
          </a:p>
          <a:p>
            <a:pPr marL="381000" indent="-381000" defTabSz="1300480">
              <a:buSzPct val="100000"/>
              <a:buFont typeface="Arial"/>
              <a:buChar char="•"/>
              <a:defRPr b="1"/>
            </a:pPr>
            <a:r>
              <a:t>G.Bencivenni et al., “</a:t>
            </a:r>
            <a:r>
              <a:t>The μ-RWELL detector</a:t>
            </a:r>
            <a:r>
              <a:t>”</a:t>
            </a:r>
            <a:r>
              <a:t>,  2017_JINST_114P_0517 </a:t>
            </a:r>
          </a:p>
          <a:p>
            <a:pPr marL="381000" indent="-381000" defTabSz="1300480">
              <a:buSzPct val="100000"/>
              <a:buFont typeface="Arial"/>
              <a:buChar char="•"/>
              <a:defRPr b="1"/>
            </a:pPr>
            <a:r>
              <a:t>G.Bencivenni et al., “Performance of </a:t>
            </a:r>
            <a:r>
              <a:t>μ</a:t>
            </a:r>
            <a:r>
              <a:t>-RWELL detector </a:t>
            </a:r>
            <a:r>
              <a:rPr i="1"/>
              <a:t>vs</a:t>
            </a:r>
            <a:r>
              <a:t> resistivity of the resistive stage”, NIMA 886 </a:t>
            </a:r>
            <a:r>
              <a:t>(2018) 36</a:t>
            </a:r>
          </a:p>
          <a:p>
            <a:pPr defTabSz="1300480">
              <a:defRPr b="1"/>
            </a:pPr>
          </a:p>
          <a:p>
            <a:pPr defTabSz="1300480">
              <a:defRPr b="1" sz="2800"/>
            </a:pPr>
            <a:r>
              <a:t>High rate version:</a:t>
            </a:r>
          </a:p>
          <a:p>
            <a:pPr marL="381000" indent="-381000" defTabSz="1300480">
              <a:buSzPct val="100000"/>
              <a:buFont typeface="Arial"/>
              <a:buChar char="•"/>
              <a:defRPr b="1"/>
            </a:pPr>
            <a:r>
              <a:t>G.Bencivenni et al., “Recent results of </a:t>
            </a:r>
            <a:r>
              <a:t>μ</a:t>
            </a:r>
            <a:r>
              <a:t>-RWELL detector”, </a:t>
            </a:r>
            <a:r>
              <a:t>PoS(MPGD2017)019</a:t>
            </a:r>
          </a:p>
          <a:p>
            <a:pPr marL="381000" indent="-381000" defTabSz="1300480">
              <a:buSzPct val="100000"/>
              <a:buFont typeface="Arial"/>
              <a:buChar char="•"/>
              <a:defRPr b="1"/>
            </a:pPr>
            <a:r>
              <a:t>G.Bencivenni et al., “The </a:t>
            </a:r>
            <a:r>
              <a:t>μ</a:t>
            </a:r>
            <a:r>
              <a:t>-RWELL technology: status and perspective”, to be submitted to Pos </a:t>
            </a:r>
          </a:p>
        </p:txBody>
      </p:sp>
      <p:sp>
        <p:nvSpPr>
          <p:cNvPr id="441" name="Rettangolo 3"/>
          <p:cNvSpPr txBox="1"/>
          <p:nvPr/>
        </p:nvSpPr>
        <p:spPr>
          <a:xfrm>
            <a:off x="191090" y="7237617"/>
            <a:ext cx="12622620" cy="1452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/>
          <a:p>
            <a:pPr algn="just" defTabSz="1300480">
              <a:defRPr b="1" sz="2800"/>
            </a:pPr>
            <a:r>
              <a:t>For more informations on the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technology please follow M. Poli Lener’s poster </a:t>
            </a:r>
            <a:r>
              <a:rPr>
                <a:solidFill>
                  <a:srgbClr val="FF2600"/>
                </a:solidFill>
              </a:rPr>
              <a:t>“The Micro-Resistive-WELL (</a:t>
            </a:r>
            <a:r>
              <a:rPr b="0">
                <a:solidFill>
                  <a:srgbClr val="FF2600"/>
                </a:solidFill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>
                <a:solidFill>
                  <a:srgbClr val="FF2600"/>
                </a:solidFill>
              </a:rPr>
              <a:t>-RWELL) detector for large area Muon systems at future circular colliders”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μ-RWELL featur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b="0"/>
              <a:t>-</a:t>
            </a:r>
            <a:r>
              <a:t>RWELL features</a:t>
            </a:r>
          </a:p>
        </p:txBody>
      </p:sp>
      <p:sp>
        <p:nvSpPr>
          <p:cNvPr id="4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5" name="μ-RWELL guiding principles…"/>
          <p:cNvSpPr txBox="1"/>
          <p:nvPr/>
        </p:nvSpPr>
        <p:spPr>
          <a:xfrm>
            <a:off x="545454" y="1185246"/>
            <a:ext cx="11913892" cy="8033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45722" indent="-345722">
              <a:spcBef>
                <a:spcPts val="1700"/>
              </a:spcBef>
              <a:buSzPct val="75000"/>
              <a:buChar char="•"/>
              <a:defRPr sz="2800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 guiding principles</a:t>
            </a:r>
          </a:p>
          <a:p>
            <a:pPr lvl="1" marL="790222" indent="-345722">
              <a:spcBef>
                <a:spcPts val="800"/>
              </a:spcBef>
              <a:buSzPct val="75000"/>
              <a:buChar char="•"/>
              <a:defRPr sz="2800">
                <a:solidFill>
                  <a:srgbClr val="00905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Retain the same excellent performances of GEM and MM</a:t>
            </a:r>
          </a:p>
          <a:p>
            <a:pPr lvl="1" marL="790222" indent="-345722">
              <a:spcBef>
                <a:spcPts val="800"/>
              </a:spcBef>
              <a:buSzPct val="75000"/>
              <a:buChar char="•"/>
              <a:defRPr sz="2800">
                <a:solidFill>
                  <a:srgbClr val="00905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Improve the resistance to sparks</a:t>
            </a:r>
          </a:p>
          <a:p>
            <a:pPr lvl="1" marL="790222" indent="-345722">
              <a:spcBef>
                <a:spcPts val="800"/>
              </a:spcBef>
              <a:buSzPct val="75000"/>
              <a:buChar char="•"/>
              <a:defRPr sz="2800">
                <a:solidFill>
                  <a:srgbClr val="00905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Simplify the components construction and final assembly</a:t>
            </a:r>
          </a:p>
          <a:p>
            <a:pPr lvl="1" marL="790222" indent="-345722">
              <a:spcBef>
                <a:spcPts val="800"/>
              </a:spcBef>
              <a:buSzPct val="75000"/>
              <a:buChar char="•"/>
              <a:defRPr sz="2800">
                <a:solidFill>
                  <a:srgbClr val="009051"/>
                </a:solidFill>
                <a:latin typeface="Arial"/>
                <a:ea typeface="Arial"/>
                <a:cs typeface="Arial"/>
                <a:sym typeface="Arial"/>
              </a:defRPr>
            </a:pPr>
          </a:p>
          <a:p>
            <a:pPr marL="345722" indent="-345722">
              <a:spcBef>
                <a:spcPts val="500"/>
              </a:spcBef>
              <a:buSzPct val="75000"/>
              <a:buChar char="•"/>
              <a:defRPr sz="32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Simpler construction</a:t>
            </a:r>
          </a:p>
          <a:p>
            <a:pPr lvl="1" marL="790222" indent="-345722">
              <a:spcBef>
                <a:spcPts val="500"/>
              </a:spcBef>
              <a:buSzPct val="75000"/>
              <a:buChar char="•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Only 1 kapton foil instead of 3</a:t>
            </a:r>
          </a:p>
          <a:p>
            <a:pPr lvl="1" marL="790222" indent="-345722">
              <a:spcBef>
                <a:spcPts val="500"/>
              </a:spcBef>
              <a:buSzPct val="75000"/>
              <a:buChar char="•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Single amplification layer</a:t>
            </a:r>
          </a:p>
          <a:p>
            <a:pPr lvl="1" marL="790222" indent="-345722">
              <a:spcBef>
                <a:spcPts val="500"/>
              </a:spcBef>
              <a:buSzPct val="75000"/>
              <a:buChar char="•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Simpler etching of the kapton foil</a:t>
            </a:r>
          </a:p>
          <a:p>
            <a:pPr marL="345722" indent="-345722">
              <a:spcBef>
                <a:spcPts val="500"/>
              </a:spcBef>
              <a:buSzPct val="75000"/>
              <a:buChar char="•"/>
              <a:defRPr sz="3200">
                <a:solidFill>
                  <a:srgbClr val="9437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More robust</a:t>
            </a:r>
          </a:p>
          <a:p>
            <a:pPr lvl="1" marL="790222" indent="-345722">
              <a:spcBef>
                <a:spcPts val="500"/>
              </a:spcBef>
              <a:buSzPct val="75000"/>
              <a:buChar char="•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Resistive DLC layer makes the detector very </a:t>
            </a:r>
            <a:r>
              <a:rPr>
                <a:solidFill>
                  <a:srgbClr val="011993"/>
                </a:solidFill>
              </a:rPr>
              <a:t>spark safe</a:t>
            </a:r>
          </a:p>
          <a:p>
            <a:pPr marL="345722" indent="-345722">
              <a:spcBef>
                <a:spcPts val="500"/>
              </a:spcBef>
              <a:buSzPct val="75000"/>
              <a:buChar char="•"/>
              <a:defRPr sz="32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Simpler final assembly</a:t>
            </a:r>
          </a:p>
          <a:p>
            <a:pPr lvl="1" marL="790222" indent="-345722">
              <a:spcBef>
                <a:spcPts val="500"/>
              </a:spcBef>
              <a:buSzPct val="75000"/>
              <a:buChar char="•"/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Kapton foil glued to PCB: no stretching needed</a:t>
            </a:r>
          </a:p>
          <a:p>
            <a:pPr marL="345722" indent="-345722">
              <a:spcBef>
                <a:spcPts val="3000"/>
              </a:spcBef>
              <a:buSzPct val="75000"/>
              <a:buChar char="•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11993"/>
                </a:solidFill>
              </a:rPr>
              <a:t>Less components</a:t>
            </a:r>
            <a:r>
              <a:t>, </a:t>
            </a:r>
            <a:r>
              <a:rPr>
                <a:solidFill>
                  <a:srgbClr val="009193"/>
                </a:solidFill>
              </a:rPr>
              <a:t>simpler construction</a:t>
            </a:r>
            <a:r>
              <a:t> → </a:t>
            </a:r>
            <a:r>
              <a:rPr>
                <a:solidFill>
                  <a:srgbClr val="FF2600"/>
                </a:solidFill>
              </a:rPr>
              <a:t>significant cost reduction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4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4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4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4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44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μ-RWELL High Rate ver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b="0"/>
              <a:t>-</a:t>
            </a:r>
            <a:r>
              <a:t>RWELL High Rate version</a:t>
            </a:r>
          </a:p>
        </p:txBody>
      </p:sp>
      <p:sp>
        <p:nvSpPr>
          <p:cNvPr id="4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452" name="Gruppo 32"/>
          <p:cNvGrpSpPr/>
          <p:nvPr/>
        </p:nvGrpSpPr>
        <p:grpSpPr>
          <a:xfrm>
            <a:off x="712810" y="5056671"/>
            <a:ext cx="2434131" cy="987395"/>
            <a:chOff x="0" y="0"/>
            <a:chExt cx="2434130" cy="987394"/>
          </a:xfrm>
        </p:grpSpPr>
        <p:pic>
          <p:nvPicPr>
            <p:cNvPr id="449" name="Immagine 14" descr="Immagine 1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2822" t="7144" r="16681" b="72482"/>
            <a:stretch>
              <a:fillRect/>
            </a:stretch>
          </p:blipFill>
          <p:spPr>
            <a:xfrm rot="10800000">
              <a:off x="1" y="-1"/>
              <a:ext cx="2420148" cy="9873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50" name="Connettore 1 59"/>
            <p:cNvSpPr/>
            <p:nvPr/>
          </p:nvSpPr>
          <p:spPr>
            <a:xfrm flipH="1">
              <a:off x="-1" y="327369"/>
              <a:ext cx="2434132" cy="2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t">
              <a:noAutofit/>
            </a:bodyPr>
            <a:lstStyle/>
            <a:p>
              <a:pPr defTabSz="1300480"/>
            </a:p>
          </p:txBody>
        </p:sp>
        <p:sp>
          <p:nvSpPr>
            <p:cNvPr id="451" name="Connettore 1 60"/>
            <p:cNvSpPr/>
            <p:nvPr/>
          </p:nvSpPr>
          <p:spPr>
            <a:xfrm flipH="1">
              <a:off x="-1" y="455642"/>
              <a:ext cx="2434132" cy="2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t">
              <a:noAutofit/>
            </a:bodyPr>
            <a:lstStyle/>
            <a:p>
              <a:pPr defTabSz="1300480"/>
            </a:p>
          </p:txBody>
        </p:sp>
      </p:grpSp>
      <p:sp>
        <p:nvSpPr>
          <p:cNvPr id="453" name="Connettore 1 51"/>
          <p:cNvSpPr/>
          <p:nvPr/>
        </p:nvSpPr>
        <p:spPr>
          <a:xfrm>
            <a:off x="3078635" y="5620977"/>
            <a:ext cx="1" cy="140221"/>
          </a:xfrm>
          <a:prstGeom prst="line">
            <a:avLst/>
          </a:prstGeom>
          <a:ln w="50800">
            <a:solidFill>
              <a:srgbClr val="000000"/>
            </a:solidFill>
            <a:miter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54" name="Connettore 1 53"/>
          <p:cNvSpPr/>
          <p:nvPr/>
        </p:nvSpPr>
        <p:spPr>
          <a:xfrm>
            <a:off x="1967575" y="5622397"/>
            <a:ext cx="1" cy="138801"/>
          </a:xfrm>
          <a:prstGeom prst="line">
            <a:avLst/>
          </a:prstGeom>
          <a:ln w="50800">
            <a:solidFill>
              <a:srgbClr val="000000"/>
            </a:solidFill>
            <a:miter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55" name="Rettangolo 16"/>
          <p:cNvSpPr/>
          <p:nvPr/>
        </p:nvSpPr>
        <p:spPr>
          <a:xfrm>
            <a:off x="718708" y="5533358"/>
            <a:ext cx="1217456" cy="70607"/>
          </a:xfrm>
          <a:prstGeom prst="rect">
            <a:avLst/>
          </a:prstGeom>
          <a:solidFill>
            <a:srgbClr val="99FF33"/>
          </a:solidFill>
          <a:ln w="12700">
            <a:solidFill>
              <a:srgbClr val="99FF33"/>
            </a:solidFill>
            <a:miter/>
          </a:ln>
        </p:spPr>
        <p:txBody>
          <a:bodyPr lIns="48767" tIns="48767" rIns="48767" bIns="48767" anchor="ctr"/>
          <a:lstStyle/>
          <a:p>
            <a:pPr algn="ctr" defTabSz="1300480">
              <a:def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6" name="Rettangolo 65"/>
          <p:cNvSpPr/>
          <p:nvPr/>
        </p:nvSpPr>
        <p:spPr>
          <a:xfrm>
            <a:off x="2000785" y="5531815"/>
            <a:ext cx="1044636" cy="79212"/>
          </a:xfrm>
          <a:prstGeom prst="rect">
            <a:avLst/>
          </a:prstGeom>
          <a:solidFill>
            <a:srgbClr val="99FF33"/>
          </a:solidFill>
          <a:ln w="12700">
            <a:solidFill>
              <a:srgbClr val="99FF33"/>
            </a:solidFill>
            <a:miter/>
          </a:ln>
        </p:spPr>
        <p:txBody>
          <a:bodyPr lIns="48767" tIns="48767" rIns="48767" bIns="48767" anchor="ctr"/>
          <a:lstStyle/>
          <a:p>
            <a:pPr algn="ctr" defTabSz="1300480">
              <a:def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7" name="Rettangolo 66"/>
          <p:cNvSpPr/>
          <p:nvPr/>
        </p:nvSpPr>
        <p:spPr>
          <a:xfrm>
            <a:off x="3107592" y="5540367"/>
            <a:ext cx="36576" cy="70659"/>
          </a:xfrm>
          <a:prstGeom prst="rect">
            <a:avLst/>
          </a:prstGeom>
          <a:solidFill>
            <a:srgbClr val="99FF33"/>
          </a:solidFill>
          <a:ln w="12700">
            <a:solidFill>
              <a:srgbClr val="99FF33"/>
            </a:solidFill>
            <a:miter/>
          </a:ln>
        </p:spPr>
        <p:txBody>
          <a:bodyPr lIns="48767" tIns="48767" rIns="48767" bIns="48767" anchor="ctr"/>
          <a:lstStyle/>
          <a:p>
            <a:pPr algn="ctr" defTabSz="1300480">
              <a:def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458" name="Immagine 50" descr="Immagine 50"/>
          <p:cNvPicPr>
            <a:picLocks noChangeAspect="1"/>
          </p:cNvPicPr>
          <p:nvPr/>
        </p:nvPicPr>
        <p:blipFill>
          <a:blip r:embed="rId2">
            <a:extLst/>
          </a:blip>
          <a:srcRect l="42823" t="18143" r="16680" b="72483"/>
          <a:stretch>
            <a:fillRect/>
          </a:stretch>
        </p:blipFill>
        <p:spPr>
          <a:xfrm rot="10800000">
            <a:off x="706226" y="3711939"/>
            <a:ext cx="2420148" cy="45429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61" name="Gruppo 19"/>
          <p:cNvGrpSpPr/>
          <p:nvPr/>
        </p:nvGrpSpPr>
        <p:grpSpPr>
          <a:xfrm>
            <a:off x="730312" y="2597007"/>
            <a:ext cx="2473100" cy="356529"/>
            <a:chOff x="0" y="0"/>
            <a:chExt cx="2473098" cy="356528"/>
          </a:xfrm>
        </p:grpSpPr>
        <p:pic>
          <p:nvPicPr>
            <p:cNvPr id="459" name="Immagine 1" descr="Immagine 1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5607" t="13829" r="0" b="61666"/>
            <a:stretch>
              <a:fillRect/>
            </a:stretch>
          </p:blipFill>
          <p:spPr>
            <a:xfrm rot="10800000">
              <a:off x="0" y="0"/>
              <a:ext cx="2473099" cy="3565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0" name="Connettore 1 13"/>
            <p:cNvSpPr/>
            <p:nvPr/>
          </p:nvSpPr>
          <p:spPr>
            <a:xfrm flipH="1" flipV="1">
              <a:off x="2619" y="350017"/>
              <a:ext cx="244959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t">
              <a:noAutofit/>
            </a:bodyPr>
            <a:lstStyle/>
            <a:p>
              <a:pPr defTabSz="1300480"/>
            </a:p>
          </p:txBody>
        </p:sp>
      </p:grpSp>
      <p:sp>
        <p:nvSpPr>
          <p:cNvPr id="462" name="CasellaDiTesto 4"/>
          <p:cNvSpPr txBox="1"/>
          <p:nvPr/>
        </p:nvSpPr>
        <p:spPr>
          <a:xfrm>
            <a:off x="4250888" y="3116066"/>
            <a:ext cx="3378932" cy="1117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/>
          <a:p>
            <a: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DLC layer: 0.1 – 0.2 µm</a:t>
            </a:r>
          </a:p>
          <a:p>
            <a: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	(10-200 M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W</a:t>
            </a:r>
            <a:r>
              <a:t>/☐)</a:t>
            </a:r>
          </a:p>
          <a:p>
            <a: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</a:p>
        </p:txBody>
      </p:sp>
      <p:sp>
        <p:nvSpPr>
          <p:cNvPr id="463" name="CasellaDiTesto 5"/>
          <p:cNvSpPr txBox="1"/>
          <p:nvPr/>
        </p:nvSpPr>
        <p:spPr>
          <a:xfrm>
            <a:off x="4299812" y="2623622"/>
            <a:ext cx="2755669" cy="41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>
            <a:lvl1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Kapton layer  50 µm</a:t>
            </a:r>
          </a:p>
        </p:txBody>
      </p:sp>
      <p:sp>
        <p:nvSpPr>
          <p:cNvPr id="464" name="CasellaDiTesto 6"/>
          <p:cNvSpPr txBox="1"/>
          <p:nvPr/>
        </p:nvSpPr>
        <p:spPr>
          <a:xfrm>
            <a:off x="4271498" y="2295326"/>
            <a:ext cx="2615970" cy="418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>
            <a:lvl1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Copper layer  5 µm</a:t>
            </a:r>
          </a:p>
        </p:txBody>
      </p:sp>
      <p:sp>
        <p:nvSpPr>
          <p:cNvPr id="465" name="CasellaDiTesto 20"/>
          <p:cNvSpPr txBox="1"/>
          <p:nvPr/>
        </p:nvSpPr>
        <p:spPr>
          <a:xfrm>
            <a:off x="436316" y="1222276"/>
            <a:ext cx="9212937" cy="813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/>
          <a:p>
            <a:pPr algn="ctr" defTabSz="1300480">
              <a:defRPr b="1" sz="50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 </a:t>
            </a:r>
            <a:r>
              <a:t>High Rate scheme (LHCb)</a:t>
            </a:r>
          </a:p>
        </p:txBody>
      </p:sp>
      <p:sp>
        <p:nvSpPr>
          <p:cNvPr id="466" name="Connettore 2 282"/>
          <p:cNvSpPr/>
          <p:nvPr/>
        </p:nvSpPr>
        <p:spPr>
          <a:xfrm flipH="1" flipV="1">
            <a:off x="3124878" y="3001096"/>
            <a:ext cx="1126011" cy="558168"/>
          </a:xfrm>
          <a:prstGeom prst="line">
            <a:avLst/>
          </a:prstGeom>
          <a:ln w="12700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67" name="Connettore 2 283"/>
          <p:cNvSpPr/>
          <p:nvPr/>
        </p:nvSpPr>
        <p:spPr>
          <a:xfrm flipH="1" flipV="1">
            <a:off x="3203412" y="2784009"/>
            <a:ext cx="1096400" cy="20176"/>
          </a:xfrm>
          <a:prstGeom prst="line">
            <a:avLst/>
          </a:prstGeom>
          <a:ln w="12700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68" name="Connettore 2 290"/>
          <p:cNvSpPr/>
          <p:nvPr/>
        </p:nvSpPr>
        <p:spPr>
          <a:xfrm flipH="1">
            <a:off x="3180631" y="2475889"/>
            <a:ext cx="1090867" cy="188580"/>
          </a:xfrm>
          <a:prstGeom prst="line">
            <a:avLst/>
          </a:prstGeom>
          <a:ln w="12700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69" name="CasellaDiTesto 304"/>
          <p:cNvSpPr txBox="1"/>
          <p:nvPr/>
        </p:nvSpPr>
        <p:spPr>
          <a:xfrm>
            <a:off x="3932608" y="6866659"/>
            <a:ext cx="2733979" cy="2069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>
            <a:lvl1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DLC-coated base material after copper and kapton chemical etching ( WELL amplification stage)</a:t>
            </a:r>
          </a:p>
        </p:txBody>
      </p:sp>
      <p:sp>
        <p:nvSpPr>
          <p:cNvPr id="470" name="CasellaDiTesto 40"/>
          <p:cNvSpPr txBox="1"/>
          <p:nvPr/>
        </p:nvSpPr>
        <p:spPr>
          <a:xfrm>
            <a:off x="3860256" y="4120478"/>
            <a:ext cx="5216346" cy="773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/>
          <a:p>
            <a: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</a:t>
            </a:r>
            <a:r>
              <a:rPr baseline="30545"/>
              <a:t>nd</a:t>
            </a:r>
            <a:r>
              <a:t> resistive kapton layer with ∼ 1/cm</a:t>
            </a:r>
            <a:r>
              <a:rPr baseline="30545"/>
              <a:t>2</a:t>
            </a:r>
            <a:r>
              <a:t> “</a:t>
            </a:r>
            <a:r>
              <a:rPr i="1"/>
              <a:t>through vias</a:t>
            </a:r>
            <a:r>
              <a:t>” density</a:t>
            </a:r>
          </a:p>
        </p:txBody>
      </p:sp>
      <p:sp>
        <p:nvSpPr>
          <p:cNvPr id="471" name="CasellaDiTesto 344"/>
          <p:cNvSpPr txBox="1"/>
          <p:nvPr/>
        </p:nvSpPr>
        <p:spPr>
          <a:xfrm>
            <a:off x="165099" y="2600067"/>
            <a:ext cx="279752" cy="443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>
            <a:lvl1pPr defTabSz="1300480">
              <a:defRPr b="1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472" name="CasellaDiTesto 345"/>
          <p:cNvSpPr txBox="1"/>
          <p:nvPr/>
        </p:nvSpPr>
        <p:spPr>
          <a:xfrm>
            <a:off x="176329" y="3742284"/>
            <a:ext cx="279752" cy="44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>
            <a:lvl1pPr defTabSz="1300480">
              <a:defRPr b="1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473" name="CasellaDiTesto 346"/>
          <p:cNvSpPr txBox="1"/>
          <p:nvPr/>
        </p:nvSpPr>
        <p:spPr>
          <a:xfrm>
            <a:off x="240092" y="7170042"/>
            <a:ext cx="279752" cy="443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>
            <a:lvl1pPr defTabSz="1300480">
              <a:defRPr b="1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474" name="CasellaDiTesto 265"/>
          <p:cNvSpPr txBox="1"/>
          <p:nvPr/>
        </p:nvSpPr>
        <p:spPr>
          <a:xfrm>
            <a:off x="3987181" y="4795323"/>
            <a:ext cx="4535207" cy="418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>
            <a:lvl1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DLC-coated kapton base material</a:t>
            </a:r>
          </a:p>
        </p:txBody>
      </p:sp>
      <p:sp>
        <p:nvSpPr>
          <p:cNvPr id="475" name="Connettore 2 267"/>
          <p:cNvSpPr/>
          <p:nvPr/>
        </p:nvSpPr>
        <p:spPr>
          <a:xfrm flipH="1">
            <a:off x="3156405" y="4951445"/>
            <a:ext cx="776204" cy="260033"/>
          </a:xfrm>
          <a:prstGeom prst="line">
            <a:avLst/>
          </a:prstGeom>
          <a:ln w="12700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76" name="CasellaDiTesto 43"/>
          <p:cNvSpPr txBox="1"/>
          <p:nvPr/>
        </p:nvSpPr>
        <p:spPr>
          <a:xfrm>
            <a:off x="202806" y="5134749"/>
            <a:ext cx="279752" cy="443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>
            <a:lvl1pPr defTabSz="1300480">
              <a:defRPr b="1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477" name="Connettore 2 11"/>
          <p:cNvSpPr/>
          <p:nvPr/>
        </p:nvSpPr>
        <p:spPr>
          <a:xfrm flipH="1" flipV="1">
            <a:off x="3217185" y="4143525"/>
            <a:ext cx="643071" cy="288835"/>
          </a:xfrm>
          <a:prstGeom prst="line">
            <a:avLst/>
          </a:prstGeom>
          <a:ln w="12700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78" name="Connettore 1 57"/>
          <p:cNvSpPr/>
          <p:nvPr/>
        </p:nvSpPr>
        <p:spPr>
          <a:xfrm flipH="1">
            <a:off x="697620" y="4159566"/>
            <a:ext cx="2434131" cy="2437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79" name="Connettore 1 58"/>
          <p:cNvSpPr/>
          <p:nvPr/>
        </p:nvSpPr>
        <p:spPr>
          <a:xfrm flipH="1">
            <a:off x="692313" y="4049935"/>
            <a:ext cx="2434131" cy="2437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80" name="CasellaDiTesto 38"/>
          <p:cNvSpPr txBox="1"/>
          <p:nvPr/>
        </p:nvSpPr>
        <p:spPr>
          <a:xfrm>
            <a:off x="4052224" y="5229308"/>
            <a:ext cx="3428385" cy="418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/>
          <a:p>
            <a: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</a:t>
            </a:r>
            <a:r>
              <a:rPr baseline="30545"/>
              <a:t>nd</a:t>
            </a:r>
            <a:r>
              <a:t> resistive kapton layer</a:t>
            </a:r>
          </a:p>
        </p:txBody>
      </p:sp>
      <p:sp>
        <p:nvSpPr>
          <p:cNvPr id="481" name="Connettore 2 41"/>
          <p:cNvSpPr/>
          <p:nvPr/>
        </p:nvSpPr>
        <p:spPr>
          <a:xfrm flipH="1">
            <a:off x="3174463" y="5449741"/>
            <a:ext cx="758146" cy="1"/>
          </a:xfrm>
          <a:prstGeom prst="line">
            <a:avLst/>
          </a:prstGeom>
          <a:ln w="3175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/>
          </a:p>
        </p:txBody>
      </p:sp>
      <p:grpSp>
        <p:nvGrpSpPr>
          <p:cNvPr id="487" name="Gruppo 33"/>
          <p:cNvGrpSpPr/>
          <p:nvPr/>
        </p:nvGrpSpPr>
        <p:grpSpPr>
          <a:xfrm>
            <a:off x="674662" y="7142911"/>
            <a:ext cx="2436526" cy="987396"/>
            <a:chOff x="0" y="0"/>
            <a:chExt cx="2436524" cy="987394"/>
          </a:xfrm>
        </p:grpSpPr>
        <p:grpSp>
          <p:nvGrpSpPr>
            <p:cNvPr id="484" name="Gruppo 2"/>
            <p:cNvGrpSpPr/>
            <p:nvPr/>
          </p:nvGrpSpPr>
          <p:grpSpPr>
            <a:xfrm>
              <a:off x="14468" y="-1"/>
              <a:ext cx="2422057" cy="987396"/>
              <a:chOff x="0" y="0"/>
              <a:chExt cx="2422055" cy="987394"/>
            </a:xfrm>
          </p:grpSpPr>
          <p:pic>
            <p:nvPicPr>
              <p:cNvPr id="482" name="Immagine 44" descr="Immagine 44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42822" t="7144" r="16681" b="72482"/>
              <a:stretch>
                <a:fillRect/>
              </a:stretch>
            </p:blipFill>
            <p:spPr>
              <a:xfrm rot="10800000">
                <a:off x="1908" y="-1"/>
                <a:ext cx="2420148" cy="98739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83" name="Immagine 56" descr="Immagine 56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11334" t="3520" r="32856" b="89296"/>
              <a:stretch>
                <a:fillRect/>
              </a:stretch>
            </p:blipFill>
            <p:spPr>
              <a:xfrm>
                <a:off x="0" y="40602"/>
                <a:ext cx="2422056" cy="29362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485" name="Connettore 1 61"/>
            <p:cNvSpPr/>
            <p:nvPr/>
          </p:nvSpPr>
          <p:spPr>
            <a:xfrm flipH="1">
              <a:off x="-1" y="324623"/>
              <a:ext cx="2434132" cy="24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t">
              <a:noAutofit/>
            </a:bodyPr>
            <a:lstStyle/>
            <a:p>
              <a:pPr defTabSz="1300480"/>
            </a:p>
          </p:txBody>
        </p:sp>
        <p:sp>
          <p:nvSpPr>
            <p:cNvPr id="486" name="Connettore 1 62"/>
            <p:cNvSpPr/>
            <p:nvPr/>
          </p:nvSpPr>
          <p:spPr>
            <a:xfrm flipH="1">
              <a:off x="-1" y="452896"/>
              <a:ext cx="2434132" cy="243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t">
              <a:noAutofit/>
            </a:bodyPr>
            <a:lstStyle/>
            <a:p>
              <a:pPr defTabSz="1300480"/>
            </a:p>
          </p:txBody>
        </p:sp>
      </p:grpSp>
      <p:sp>
        <p:nvSpPr>
          <p:cNvPr id="488" name="Connettore 1 55"/>
          <p:cNvSpPr/>
          <p:nvPr/>
        </p:nvSpPr>
        <p:spPr>
          <a:xfrm>
            <a:off x="1951787" y="7704110"/>
            <a:ext cx="1" cy="130353"/>
          </a:xfrm>
          <a:prstGeom prst="line">
            <a:avLst/>
          </a:prstGeom>
          <a:ln w="50800">
            <a:solidFill>
              <a:srgbClr val="000000"/>
            </a:solidFill>
            <a:miter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89" name="Connettore 1 63"/>
          <p:cNvSpPr/>
          <p:nvPr/>
        </p:nvSpPr>
        <p:spPr>
          <a:xfrm>
            <a:off x="3059983" y="7698755"/>
            <a:ext cx="1" cy="135706"/>
          </a:xfrm>
          <a:prstGeom prst="line">
            <a:avLst/>
          </a:prstGeom>
          <a:ln w="50800">
            <a:solidFill>
              <a:srgbClr val="000000"/>
            </a:solidFill>
            <a:miter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90" name="Rettangolo 67"/>
          <p:cNvSpPr/>
          <p:nvPr/>
        </p:nvSpPr>
        <p:spPr>
          <a:xfrm>
            <a:off x="695435" y="7618730"/>
            <a:ext cx="1217456" cy="70607"/>
          </a:xfrm>
          <a:prstGeom prst="rect">
            <a:avLst/>
          </a:prstGeom>
          <a:solidFill>
            <a:srgbClr val="99FF33"/>
          </a:solidFill>
          <a:ln w="12700">
            <a:solidFill>
              <a:srgbClr val="99FF33"/>
            </a:solidFill>
            <a:miter/>
          </a:ln>
        </p:spPr>
        <p:txBody>
          <a:bodyPr lIns="48767" tIns="48767" rIns="48767" bIns="48767" anchor="ctr"/>
          <a:lstStyle/>
          <a:p>
            <a:pPr algn="ctr" defTabSz="1300480">
              <a:def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1" name="Rettangolo 68"/>
          <p:cNvSpPr/>
          <p:nvPr/>
        </p:nvSpPr>
        <p:spPr>
          <a:xfrm>
            <a:off x="1977512" y="7617186"/>
            <a:ext cx="1044637" cy="79212"/>
          </a:xfrm>
          <a:prstGeom prst="rect">
            <a:avLst/>
          </a:prstGeom>
          <a:solidFill>
            <a:srgbClr val="99FF33"/>
          </a:solidFill>
          <a:ln w="12700">
            <a:solidFill>
              <a:srgbClr val="99FF33"/>
            </a:solidFill>
            <a:miter/>
          </a:ln>
        </p:spPr>
        <p:txBody>
          <a:bodyPr lIns="48767" tIns="48767" rIns="48767" bIns="48767" anchor="ctr"/>
          <a:lstStyle/>
          <a:p>
            <a:pPr algn="ctr" defTabSz="1300480">
              <a:def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2" name="Rettangolo 69"/>
          <p:cNvSpPr/>
          <p:nvPr/>
        </p:nvSpPr>
        <p:spPr>
          <a:xfrm>
            <a:off x="3084321" y="7625739"/>
            <a:ext cx="36575" cy="70659"/>
          </a:xfrm>
          <a:prstGeom prst="rect">
            <a:avLst/>
          </a:prstGeom>
          <a:solidFill>
            <a:srgbClr val="99FF33"/>
          </a:solidFill>
          <a:ln w="12700">
            <a:solidFill>
              <a:srgbClr val="99FF33"/>
            </a:solidFill>
            <a:miter/>
          </a:ln>
        </p:spPr>
        <p:txBody>
          <a:bodyPr lIns="48767" tIns="48767" rIns="48767" bIns="48767" anchor="ctr"/>
          <a:lstStyle/>
          <a:p>
            <a:pPr algn="ctr" defTabSz="1300480">
              <a:def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3" name="Connettore 2 281"/>
          <p:cNvSpPr/>
          <p:nvPr/>
        </p:nvSpPr>
        <p:spPr>
          <a:xfrm flipH="1">
            <a:off x="3156406" y="7452477"/>
            <a:ext cx="618695" cy="45213"/>
          </a:xfrm>
          <a:prstGeom prst="line">
            <a:avLst/>
          </a:prstGeom>
          <a:ln w="12700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94" name="CasellaDiTesto 7"/>
          <p:cNvSpPr txBox="1"/>
          <p:nvPr/>
        </p:nvSpPr>
        <p:spPr>
          <a:xfrm>
            <a:off x="4052224" y="5704793"/>
            <a:ext cx="4891688" cy="4185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>
            <a:spAutoFit/>
          </a:bodyPr>
          <a:lstStyle>
            <a:lvl1pPr defTabSz="1300480">
              <a:defRPr b="1" sz="2200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pad/strips readout on standard PCB</a:t>
            </a:r>
          </a:p>
        </p:txBody>
      </p:sp>
      <p:sp>
        <p:nvSpPr>
          <p:cNvPr id="495" name="Connettore 2 71"/>
          <p:cNvSpPr/>
          <p:nvPr/>
        </p:nvSpPr>
        <p:spPr>
          <a:xfrm flipH="1" flipV="1">
            <a:off x="2806251" y="5713846"/>
            <a:ext cx="1245974" cy="171510"/>
          </a:xfrm>
          <a:prstGeom prst="line">
            <a:avLst/>
          </a:prstGeom>
          <a:ln w="12700">
            <a:solidFill>
              <a:srgbClr val="000000"/>
            </a:solidFill>
            <a:miter/>
            <a:tailEnd type="triangle"/>
          </a:ln>
        </p:spPr>
        <p:txBody>
          <a:bodyPr lIns="48767" tIns="48767" rIns="48767" bIns="48767"/>
          <a:lstStyle/>
          <a:p>
            <a:pPr defTabSz="1300480"/>
          </a:p>
        </p:txBody>
      </p:sp>
      <p:sp>
        <p:nvSpPr>
          <p:cNvPr id="496" name="CasellaDiTesto 15"/>
          <p:cNvSpPr txBox="1"/>
          <p:nvPr/>
        </p:nvSpPr>
        <p:spPr>
          <a:xfrm>
            <a:off x="7371086" y="6444289"/>
            <a:ext cx="5573802" cy="2603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/>
          <a:p>
            <a:pPr algn="just" defTabSz="1300480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This resistive scheme allows to reach a detector rate capability </a:t>
            </a:r>
            <a:r>
              <a:rPr>
                <a:solidFill>
                  <a:srgbClr val="FF2600"/>
                </a:solidFill>
              </a:rPr>
              <a:t>&gt;</a:t>
            </a:r>
            <a:r>
              <a:t> </a:t>
            </a:r>
            <a:r>
              <a:rPr>
                <a:solidFill>
                  <a:srgbClr val="FF2600"/>
                </a:solidFill>
              </a:rPr>
              <a:t>1 MHz/cm</a:t>
            </a:r>
            <a:r>
              <a:rPr baseline="31999">
                <a:solidFill>
                  <a:srgbClr val="FF2600"/>
                </a:solidFill>
              </a:rPr>
              <a:t>2</a:t>
            </a:r>
            <a:r>
              <a:t> with a negligible gain drop (see M. Poli Lener’s poster: «The micro-Resistive-WELL (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-RWELL) detector for large area Muon system at Future Circular Colliders»</a:t>
            </a:r>
          </a:p>
        </p:txBody>
      </p:sp>
      <p:sp>
        <p:nvSpPr>
          <p:cNvPr id="497" name="G.Bencivenni et al., PoS(MPGD2017)019…"/>
          <p:cNvSpPr txBox="1"/>
          <p:nvPr/>
        </p:nvSpPr>
        <p:spPr>
          <a:xfrm>
            <a:off x="7645500" y="2109400"/>
            <a:ext cx="5311100" cy="79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81000" indent="-381000" defTabSz="1300480">
              <a:buSzPct val="100000"/>
              <a:buFont typeface="Arial"/>
              <a:buChar char="•"/>
              <a:defRPr b="1" sz="2100"/>
            </a:pPr>
            <a:r>
              <a:t>G.Bencivenni et al., </a:t>
            </a:r>
            <a:r>
              <a:t>PoS(MPGD2017)019</a:t>
            </a:r>
          </a:p>
          <a:p>
            <a:pPr marL="381000" indent="-381000" defTabSz="1300480">
              <a:buSzPct val="100000"/>
              <a:buFont typeface="Arial"/>
              <a:buChar char="•"/>
              <a:defRPr b="1" sz="2100"/>
            </a:pPr>
            <a:r>
              <a:t>G.Bencivenni et al., to be submitted to Pos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3" name="Group"/>
          <p:cNvGrpSpPr/>
          <p:nvPr/>
        </p:nvGrpSpPr>
        <p:grpSpPr>
          <a:xfrm>
            <a:off x="313011" y="5251448"/>
            <a:ext cx="6207061" cy="4275590"/>
            <a:chOff x="0" y="0"/>
            <a:chExt cx="6207060" cy="4275589"/>
          </a:xfrm>
        </p:grpSpPr>
        <p:grpSp>
          <p:nvGrpSpPr>
            <p:cNvPr id="501" name="Group"/>
            <p:cNvGrpSpPr/>
            <p:nvPr/>
          </p:nvGrpSpPr>
          <p:grpSpPr>
            <a:xfrm>
              <a:off x="0" y="66203"/>
              <a:ext cx="6207061" cy="4209387"/>
              <a:chOff x="0" y="0"/>
              <a:chExt cx="6207060" cy="4209385"/>
            </a:xfrm>
          </p:grpSpPr>
          <p:pic>
            <p:nvPicPr>
              <p:cNvPr id="499" name="sigmat_soloCMS.gif" descr="sigmat_soloCMS.gif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6207061" cy="420938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500" name="CasellaDiTesto 15"/>
              <p:cNvSpPr txBox="1"/>
              <p:nvPr/>
            </p:nvSpPr>
            <p:spPr>
              <a:xfrm>
                <a:off x="1267877" y="2494474"/>
                <a:ext cx="4201383" cy="91337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ctr" defTabSz="1300480">
                  <a:defRPr sz="2800">
                    <a:solidFill>
                      <a:srgbClr val="011993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~ 6 ns</a:t>
                </a:r>
              </a:p>
              <a:p>
                <a:pPr algn="ctr" defTabSz="1300480">
                  <a:defRPr b="1" sz="2100">
                    <a:solidFill>
                      <a:srgbClr val="2F2B2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limited by VFAT saturation effects</a:t>
                </a:r>
              </a:p>
            </p:txBody>
          </p:sp>
        </p:grpSp>
        <p:sp>
          <p:nvSpPr>
            <p:cNvPr id="502" name="Time resolution"/>
            <p:cNvSpPr txBox="1"/>
            <p:nvPr/>
          </p:nvSpPr>
          <p:spPr>
            <a:xfrm>
              <a:off x="1883955" y="0"/>
              <a:ext cx="2439151" cy="4754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b="1"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Time resolution</a:t>
              </a:r>
            </a:p>
          </p:txBody>
        </p:sp>
      </p:grpSp>
      <p:sp>
        <p:nvSpPr>
          <p:cNvPr id="504" name="CMS GE1/1 μ-RWELL prototype at H8 test b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502412">
              <a:defRPr sz="3784"/>
            </a:pPr>
            <a:r>
              <a:t>CMS GE1/1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 prototype at H8 test beam</a:t>
            </a:r>
          </a:p>
        </p:txBody>
      </p:sp>
      <p:sp>
        <p:nvSpPr>
          <p:cNvPr id="50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06" name="Text"/>
          <p:cNvSpPr txBox="1"/>
          <p:nvPr/>
        </p:nvSpPr>
        <p:spPr>
          <a:xfrm>
            <a:off x="1155700" y="1282699"/>
            <a:ext cx="1270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grpSp>
        <p:nvGrpSpPr>
          <p:cNvPr id="510" name="Group"/>
          <p:cNvGrpSpPr/>
          <p:nvPr/>
        </p:nvGrpSpPr>
        <p:grpSpPr>
          <a:xfrm>
            <a:off x="6923105" y="1180427"/>
            <a:ext cx="5390221" cy="8087281"/>
            <a:chOff x="0" y="0"/>
            <a:chExt cx="5390220" cy="8087279"/>
          </a:xfrm>
        </p:grpSpPr>
        <p:pic>
          <p:nvPicPr>
            <p:cNvPr id="507" name="unknown.jpg" descr="unknown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900318"/>
              <a:ext cx="5390221" cy="71869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8" name="Ar/CO2/CF4  45/15/40"/>
            <p:cNvSpPr txBox="1"/>
            <p:nvPr/>
          </p:nvSpPr>
          <p:spPr>
            <a:xfrm>
              <a:off x="21166" y="0"/>
              <a:ext cx="1748397" cy="8312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/>
            <a:p>
              <a:pPr algn="just"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t>Ar/CO</a:t>
              </a:r>
              <a:r>
                <a:rPr baseline="-5999"/>
                <a:t>2</a:t>
              </a:r>
              <a:r>
                <a:t>/CF</a:t>
              </a:r>
              <a:r>
                <a:rPr baseline="-5999"/>
                <a:t>4  </a:t>
              </a:r>
              <a:r>
                <a:t>45/15/40</a:t>
              </a:r>
            </a:p>
          </p:txBody>
        </p:sp>
        <p:sp>
          <p:nvSpPr>
            <p:cNvPr id="509" name="VFAT FEE"/>
            <p:cNvSpPr txBox="1"/>
            <p:nvPr/>
          </p:nvSpPr>
          <p:spPr>
            <a:xfrm>
              <a:off x="2710215" y="0"/>
              <a:ext cx="1554235" cy="4756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>
                <a:defRPr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VFAT FEE</a:t>
              </a:r>
            </a:p>
          </p:txBody>
        </p:sp>
      </p:grpSp>
      <p:grpSp>
        <p:nvGrpSpPr>
          <p:cNvPr id="515" name="Group"/>
          <p:cNvGrpSpPr/>
          <p:nvPr/>
        </p:nvGrpSpPr>
        <p:grpSpPr>
          <a:xfrm>
            <a:off x="356099" y="1096829"/>
            <a:ext cx="6120885" cy="4244987"/>
            <a:chOff x="0" y="0"/>
            <a:chExt cx="6120884" cy="4244985"/>
          </a:xfrm>
        </p:grpSpPr>
        <p:grpSp>
          <p:nvGrpSpPr>
            <p:cNvPr id="513" name="Group"/>
            <p:cNvGrpSpPr/>
            <p:nvPr/>
          </p:nvGrpSpPr>
          <p:grpSpPr>
            <a:xfrm>
              <a:off x="0" y="94040"/>
              <a:ext cx="6120885" cy="4150946"/>
              <a:chOff x="0" y="0"/>
              <a:chExt cx="6120884" cy="4150944"/>
            </a:xfrm>
          </p:grpSpPr>
          <p:pic>
            <p:nvPicPr>
              <p:cNvPr id="511" name="Efficiency_TDCcuts_soloCMS.gif" descr="Efficiency_TDCcuts_soloCMS.gi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6120885" cy="415094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512" name="CasellaDiTesto 12"/>
              <p:cNvSpPr txBox="1"/>
              <p:nvPr/>
            </p:nvSpPr>
            <p:spPr>
              <a:xfrm>
                <a:off x="777717" y="628513"/>
                <a:ext cx="839319" cy="5424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t">
                <a:noAutofit/>
              </a:bodyPr>
              <a:lstStyle>
                <a:lvl1pPr defTabSz="1300480">
                  <a:defRPr sz="2600">
                    <a:solidFill>
                      <a:srgbClr val="2F2B2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97%</a:t>
                </a:r>
              </a:p>
            </p:txBody>
          </p:sp>
        </p:grpSp>
        <p:sp>
          <p:nvSpPr>
            <p:cNvPr id="514" name="Efficiency"/>
            <p:cNvSpPr txBox="1"/>
            <p:nvPr/>
          </p:nvSpPr>
          <p:spPr>
            <a:xfrm>
              <a:off x="2070335" y="0"/>
              <a:ext cx="1526744" cy="4610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584200">
                <a:defRPr b="1">
                  <a:solidFill>
                    <a:srgbClr val="FF26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Efficiency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10" grpId="1"/>
      <p:bldP build="whole" bldLvl="1" animBg="1" rev="0" advAuto="0" spid="503" grpId="3"/>
      <p:bldP build="whole" bldLvl="1" animBg="1" rev="0" advAuto="0" spid="515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CMS GE1/1 μ-RWELL: GIF++ ageing tes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CMS GE1/1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RWELL: GIF++ ageing test</a:t>
            </a:r>
          </a:p>
        </p:txBody>
      </p:sp>
      <p:sp>
        <p:nvSpPr>
          <p:cNvPr id="5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527" name="Group"/>
          <p:cNvGrpSpPr/>
          <p:nvPr/>
        </p:nvGrpSpPr>
        <p:grpSpPr>
          <a:xfrm>
            <a:off x="292099" y="1673629"/>
            <a:ext cx="10986456" cy="7640212"/>
            <a:chOff x="0" y="0"/>
            <a:chExt cx="10986455" cy="7640210"/>
          </a:xfrm>
        </p:grpSpPr>
        <p:grpSp>
          <p:nvGrpSpPr>
            <p:cNvPr id="525" name="Group"/>
            <p:cNvGrpSpPr/>
            <p:nvPr/>
          </p:nvGrpSpPr>
          <p:grpSpPr>
            <a:xfrm>
              <a:off x="0" y="0"/>
              <a:ext cx="7508167" cy="6874709"/>
              <a:chOff x="0" y="0"/>
              <a:chExt cx="7508166" cy="6874708"/>
            </a:xfrm>
          </p:grpSpPr>
          <p:pic>
            <p:nvPicPr>
              <p:cNvPr id="519" name="2017-04-07-PHOTO-00000633.jpg" descr="2017-04-07-PHOTO-00000633.jp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5156032" cy="68747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524" name="Group"/>
              <p:cNvGrpSpPr/>
              <p:nvPr/>
            </p:nvGrpSpPr>
            <p:grpSpPr>
              <a:xfrm>
                <a:off x="2223255" y="2170296"/>
                <a:ext cx="5284912" cy="4669307"/>
                <a:chOff x="0" y="0"/>
                <a:chExt cx="5284910" cy="4669305"/>
              </a:xfrm>
            </p:grpSpPr>
            <p:sp>
              <p:nvSpPr>
                <p:cNvPr id="520" name="Line"/>
                <p:cNvSpPr/>
                <p:nvPr/>
              </p:nvSpPr>
              <p:spPr>
                <a:xfrm flipH="1">
                  <a:off x="0" y="1808780"/>
                  <a:ext cx="934511" cy="231297"/>
                </a:xfrm>
                <a:prstGeom prst="line">
                  <a:avLst/>
                </a:prstGeom>
                <a:noFill/>
                <a:ln w="50800" cap="flat">
                  <a:solidFill>
                    <a:srgbClr val="008F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>
                    <a:defRPr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</a:p>
              </p:txBody>
            </p:sp>
            <p:sp>
              <p:nvSpPr>
                <p:cNvPr id="521" name="Line"/>
                <p:cNvSpPr/>
                <p:nvPr/>
              </p:nvSpPr>
              <p:spPr>
                <a:xfrm flipH="1" flipV="1">
                  <a:off x="458170" y="0"/>
                  <a:ext cx="2334852" cy="2334851"/>
                </a:xfrm>
                <a:prstGeom prst="line">
                  <a:avLst/>
                </a:prstGeom>
                <a:noFill/>
                <a:ln w="50800" cap="flat">
                  <a:solidFill>
                    <a:srgbClr val="FF26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>
                    <a:defRPr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</a:p>
              </p:txBody>
            </p:sp>
            <p:sp>
              <p:nvSpPr>
                <p:cNvPr id="522" name="Line"/>
                <p:cNvSpPr/>
                <p:nvPr/>
              </p:nvSpPr>
              <p:spPr>
                <a:xfrm flipH="1" flipV="1">
                  <a:off x="426929" y="2402569"/>
                  <a:ext cx="1470408" cy="1227148"/>
                </a:xfrm>
                <a:prstGeom prst="line">
                  <a:avLst/>
                </a:prstGeom>
                <a:noFill/>
                <a:ln w="50800" cap="flat">
                  <a:solidFill>
                    <a:srgbClr val="0096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584200">
                    <a:defRPr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</a:p>
              </p:txBody>
            </p:sp>
            <p:sp>
              <p:nvSpPr>
                <p:cNvPr id="523" name="1) GE1/1 μ-RWELL (ArCO2)…"/>
                <p:cNvSpPr txBox="1"/>
                <p:nvPr/>
              </p:nvSpPr>
              <p:spPr>
                <a:xfrm>
                  <a:off x="948135" y="1382480"/>
                  <a:ext cx="4336776" cy="328682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rmAutofit fontScale="100000" lnSpcReduction="0"/>
                </a:bodyPr>
                <a:lstStyle/>
                <a:p>
                  <a:pPr algn="just" defTabSz="443484">
                    <a:defRPr b="1" sz="2522">
                      <a:solidFill>
                        <a:srgbClr val="008F00"/>
                      </a:solidFill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r>
                    <a:t>1) GE1/1 μ-RWELL </a:t>
                  </a:r>
                  <a:r>
                    <a:rPr b="0"/>
                    <a:t>(ArCO</a:t>
                  </a:r>
                  <a:r>
                    <a:rPr b="0" baseline="-5999"/>
                    <a:t>2</a:t>
                  </a:r>
                  <a:r>
                    <a:rPr b="0"/>
                    <a:t>)</a:t>
                  </a:r>
                  <a:endParaRPr b="0"/>
                </a:p>
                <a:p>
                  <a:pPr algn="just" defTabSz="443484">
                    <a:defRPr b="1" sz="2522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 b="0"/>
                </a:p>
                <a:p>
                  <a:pPr algn="just" defTabSz="443484">
                    <a:defRPr b="1" sz="2522">
                      <a:solidFill>
                        <a:srgbClr val="FF2600"/>
                      </a:solidFill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r>
                    <a:t>2) “high rate”</a:t>
                  </a:r>
                  <a:r>
                    <a:rPr b="0"/>
                    <a:t> </a:t>
                  </a:r>
                  <a:r>
                    <a:rPr b="0">
                      <a:latin typeface="Symbol"/>
                      <a:ea typeface="Symbol"/>
                      <a:cs typeface="Symbol"/>
                      <a:sym typeface="Symbol"/>
                    </a:rPr>
                    <a:t>m</a:t>
                  </a:r>
                  <a:r>
                    <a:t>-RWELL</a:t>
                  </a:r>
                  <a:r>
                    <a:rPr b="0"/>
                    <a:t> (ArCO</a:t>
                  </a:r>
                  <a:r>
                    <a:rPr b="0" baseline="-5999"/>
                    <a:t>2</a:t>
                  </a:r>
                  <a:r>
                    <a:rPr b="0"/>
                    <a:t>CF</a:t>
                  </a:r>
                  <a:r>
                    <a:rPr b="0" baseline="-5999"/>
                    <a:t>4</a:t>
                  </a:r>
                  <a:r>
                    <a:rPr b="0"/>
                    <a:t>) 10cmx10cm</a:t>
                  </a:r>
                  <a:endParaRPr b="0"/>
                </a:p>
                <a:p>
                  <a:pPr algn="just" defTabSz="443484">
                    <a:defRPr b="1" sz="2522">
                      <a:latin typeface="+mn-lt"/>
                      <a:ea typeface="+mn-ea"/>
                      <a:cs typeface="+mn-cs"/>
                      <a:sym typeface="Helvetica"/>
                    </a:defRPr>
                  </a:pPr>
                </a:p>
                <a:p>
                  <a:pPr algn="just" defTabSz="443484">
                    <a:defRPr b="1" sz="2522">
                      <a:solidFill>
                        <a:srgbClr val="0096FF"/>
                      </a:solidFill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r>
                    <a:t>3) reference </a:t>
                  </a:r>
                  <a:r>
                    <a:rPr b="0">
                      <a:latin typeface="Symbol"/>
                      <a:ea typeface="Symbol"/>
                      <a:cs typeface="Symbol"/>
                      <a:sym typeface="Symbol"/>
                    </a:rPr>
                    <a:t>m</a:t>
                  </a:r>
                  <a:r>
                    <a:t>-RWELL </a:t>
                  </a:r>
                  <a:r>
                    <a:rPr b="0"/>
                    <a:t>(ArCO</a:t>
                  </a:r>
                  <a:r>
                    <a:rPr b="0" baseline="-5999"/>
                    <a:t>2</a:t>
                  </a:r>
                  <a:r>
                    <a:rPr b="0"/>
                    <a:t>)</a:t>
                  </a:r>
                  <a:endParaRPr b="0"/>
                </a:p>
                <a:p>
                  <a:pPr lvl="2" indent="443484" algn="just" defTabSz="443484">
                    <a:defRPr b="1" sz="2522">
                      <a:solidFill>
                        <a:srgbClr val="0096FF"/>
                      </a:solidFill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r>
                    <a:rPr b="0"/>
                    <a:t>10cmx10cm</a:t>
                  </a:r>
                </a:p>
              </p:txBody>
            </p:sp>
          </p:grpSp>
        </p:grpSp>
        <p:sp>
          <p:nvSpPr>
            <p:cNvPr id="526" name="μRWELL prototypes exposed inside the GIF++"/>
            <p:cNvSpPr txBox="1"/>
            <p:nvPr/>
          </p:nvSpPr>
          <p:spPr>
            <a:xfrm>
              <a:off x="1434145" y="6980430"/>
              <a:ext cx="9552310" cy="659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ctr" defTabSz="584200">
                <a:defRPr sz="3600">
                  <a:latin typeface="Arial"/>
                  <a:ea typeface="Arial"/>
                  <a:cs typeface="Arial"/>
                  <a:sym typeface="Arial"/>
                </a:defRPr>
              </a:pPr>
              <a:r>
                <a:rPr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t>RWELL prototypes exposed inside the GIF++</a:t>
              </a:r>
            </a:p>
          </p:txBody>
        </p:sp>
      </p:grpSp>
      <p:pic>
        <p:nvPicPr>
          <p:cNvPr id="528" name="carica_integrata_CMS.gif" descr="carica_integrata_CMS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01687" y="1130177"/>
            <a:ext cx="5870004" cy="3980807"/>
          </a:xfrm>
          <a:prstGeom prst="rect">
            <a:avLst/>
          </a:prstGeom>
          <a:ln w="12700">
            <a:miter lim="400000"/>
          </a:ln>
        </p:spPr>
      </p:pic>
      <p:sp>
        <p:nvSpPr>
          <p:cNvPr id="529" name="GE1/1 has accumulated a dose of ~32 mC/cm2 (more than 10 times the dose after 10 years of HL-LHC)"/>
          <p:cNvSpPr txBox="1"/>
          <p:nvPr/>
        </p:nvSpPr>
        <p:spPr>
          <a:xfrm>
            <a:off x="7958288" y="5270077"/>
            <a:ext cx="4566237" cy="1884798"/>
          </a:xfrm>
          <a:prstGeom prst="rect">
            <a:avLst/>
          </a:prstGeom>
          <a:ln w="50800">
            <a:solidFill>
              <a:srgbClr val="008F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just" defTabSz="584200">
              <a:lnSpc>
                <a:spcPct val="110000"/>
              </a:lnSpc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GE1/1 has accumulated a dose of ~32 mC/cm</a:t>
            </a:r>
            <a:r>
              <a:rPr baseline="31999"/>
              <a:t>2</a:t>
            </a:r>
            <a:r>
              <a:t> (more than 10 times the dose after 10 years of HL-LHC)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28" grpId="2"/>
      <p:bldP build="whole" bldLvl="1" animBg="1" rev="0" advAuto="0" spid="527" grpId="1"/>
      <p:bldP build="whole" bldLvl="1" animBg="1" rev="0" advAuto="0" spid="529" grpId="3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32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03785" y="-10915399"/>
            <a:ext cx="13004802" cy="9617414"/>
          </a:xfrm>
          <a:prstGeom prst="rect">
            <a:avLst/>
          </a:prstGeom>
          <a:ln w="12700">
            <a:miter lim="400000"/>
          </a:ln>
        </p:spPr>
      </p:pic>
      <p:sp>
        <p:nvSpPr>
          <p:cNvPr id="533" name="CasellaDiTesto 9"/>
          <p:cNvSpPr txBox="1"/>
          <p:nvPr/>
        </p:nvSpPr>
        <p:spPr>
          <a:xfrm>
            <a:off x="4864370" y="1324202"/>
            <a:ext cx="7761957" cy="2746247"/>
          </a:xfrm>
          <a:prstGeom prst="rect">
            <a:avLst/>
          </a:prstGeom>
          <a:ln w="38100">
            <a:solidFill>
              <a:srgbClr val="00B05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2" tIns="65022" rIns="65022" bIns="65022">
            <a:spAutoFit/>
          </a:bodyPr>
          <a:lstStyle/>
          <a:p>
            <a:pPr defTabSz="1300480">
              <a:defRPr b="1" i="1" u="sng"/>
            </a:pPr>
            <a:r>
              <a:t>H4 test beam with 150 GeV muons:</a:t>
            </a:r>
          </a:p>
          <a:p>
            <a:pPr marL="367392" indent="-367392" defTabSz="1300480">
              <a:buSzPct val="100000"/>
              <a:buFont typeface="Arial"/>
              <a:buChar char="•"/>
              <a:defRPr b="1"/>
            </a:pPr>
            <a:r>
              <a:t>Voltage scan (amplification scan)</a:t>
            </a:r>
          </a:p>
          <a:p>
            <a:pPr marL="367392" indent="-367392" defTabSz="1300480">
              <a:buSzPct val="100000"/>
              <a:buFont typeface="Arial"/>
              <a:buChar char="•"/>
              <a:defRPr b="1"/>
            </a:pPr>
            <a:r>
              <a:t>Uniformity scan across the surface of the detector at 530 V (~12000 gain, still to be conditioned)</a:t>
            </a:r>
          </a:p>
          <a:p>
            <a:pPr defTabSz="1300480">
              <a:defRPr b="1" baseline="31999"/>
            </a:pPr>
          </a:p>
          <a:p>
            <a:pPr algn="just" defTabSz="1300480">
              <a:defRPr b="1"/>
            </a:pPr>
            <a:r>
              <a:t>The </a:t>
            </a:r>
            <a:r>
              <a:rPr>
                <a:solidFill>
                  <a:srgbClr val="FF2600"/>
                </a:solidFill>
              </a:rPr>
              <a:t>excellent</a:t>
            </a:r>
            <a:r>
              <a:t> results obtained demonstrate the great collaboration between INFN-Eltos and Rui de Oliveira’s lab</a:t>
            </a:r>
          </a:p>
        </p:txBody>
      </p:sp>
      <p:grpSp>
        <p:nvGrpSpPr>
          <p:cNvPr id="537" name="Group"/>
          <p:cNvGrpSpPr/>
          <p:nvPr/>
        </p:nvGrpSpPr>
        <p:grpSpPr>
          <a:xfrm>
            <a:off x="7621647" y="4773639"/>
            <a:ext cx="5378176" cy="4533120"/>
            <a:chOff x="0" y="0"/>
            <a:chExt cx="5378175" cy="4533118"/>
          </a:xfrm>
        </p:grpSpPr>
        <p:pic>
          <p:nvPicPr>
            <p:cNvPr id="534" name="unknown.jpg" descr="unknown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378176" cy="30252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35" name="M4 μRWell"/>
            <p:cNvSpPr txBox="1"/>
            <p:nvPr/>
          </p:nvSpPr>
          <p:spPr>
            <a:xfrm>
              <a:off x="1668803" y="3854643"/>
              <a:ext cx="2198006" cy="6784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2" tIns="65022" rIns="65022" bIns="65022" numCol="1" anchor="t">
              <a:noAutofit/>
            </a:bodyPr>
            <a:lstStyle/>
            <a:p>
              <a:pPr defTabSz="1300480">
                <a:defRPr sz="26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M4</a:t>
              </a:r>
              <a:r>
                <a:t> 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-RWELL</a:t>
              </a:r>
              <a:r>
                <a:t> </a:t>
              </a:r>
            </a:p>
          </p:txBody>
        </p:sp>
        <p:sp>
          <p:nvSpPr>
            <p:cNvPr id="536" name="Line"/>
            <p:cNvSpPr/>
            <p:nvPr/>
          </p:nvSpPr>
          <p:spPr>
            <a:xfrm flipV="1">
              <a:off x="2644960" y="2286370"/>
              <a:ext cx="762654" cy="1450499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1300480"/>
            </a:p>
          </p:txBody>
        </p:sp>
      </p:grpSp>
      <p:grpSp>
        <p:nvGrpSpPr>
          <p:cNvPr id="541" name="Group"/>
          <p:cNvGrpSpPr/>
          <p:nvPr/>
        </p:nvGrpSpPr>
        <p:grpSpPr>
          <a:xfrm>
            <a:off x="161675" y="1281701"/>
            <a:ext cx="7384438" cy="5829688"/>
            <a:chOff x="0" y="0"/>
            <a:chExt cx="7384437" cy="5829687"/>
          </a:xfrm>
        </p:grpSpPr>
        <p:pic>
          <p:nvPicPr>
            <p:cNvPr id="538" name="unknown.jpg" descr="unknown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3914807" cy="52197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39" name="GE2/1 200 sector with M4 μRWells…"/>
            <p:cNvSpPr txBox="1"/>
            <p:nvPr/>
          </p:nvSpPr>
          <p:spPr>
            <a:xfrm>
              <a:off x="3976184" y="4730544"/>
              <a:ext cx="3408254" cy="10991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2" tIns="65022" rIns="65022" bIns="65022" numCol="1" anchor="t">
              <a:noAutofit/>
            </a:bodyPr>
            <a:lstStyle/>
            <a:p>
              <a:pPr algn="just" defTabSz="1300480">
                <a:lnSpc>
                  <a:spcPct val="90000"/>
                </a:lnSpc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t>GE2/1 20</a:t>
              </a:r>
              <a:r>
                <a:rPr baseline="31999"/>
                <a:t>0</a:t>
              </a:r>
              <a:r>
                <a:t> sector with 2 M4 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t>RWells</a:t>
              </a:r>
            </a:p>
            <a:p>
              <a:pPr algn="just" defTabSz="1300480">
                <a:lnSpc>
                  <a:spcPct val="90000"/>
                </a:lnSpc>
                <a:defRPr sz="2100">
                  <a:latin typeface="Arial"/>
                  <a:ea typeface="Arial"/>
                  <a:cs typeface="Arial"/>
                  <a:sym typeface="Arial"/>
                </a:defRPr>
              </a:pPr>
              <a:r>
                <a:t>(</a:t>
              </a:r>
              <a:r>
                <a:rPr>
                  <a:solidFill>
                    <a:srgbClr val="FF2600"/>
                  </a:solidFill>
                </a:rPr>
                <a:t>2 m</a:t>
              </a:r>
              <a:r>
                <a:t> height, </a:t>
              </a:r>
              <a:r>
                <a:rPr>
                  <a:solidFill>
                    <a:srgbClr val="FF2600"/>
                  </a:solidFill>
                </a:rPr>
                <a:t>1.2 m</a:t>
              </a:r>
              <a:r>
                <a:t> base)</a:t>
              </a:r>
            </a:p>
          </p:txBody>
        </p:sp>
        <p:sp>
          <p:nvSpPr>
            <p:cNvPr id="540" name="Line"/>
            <p:cNvSpPr/>
            <p:nvPr/>
          </p:nvSpPr>
          <p:spPr>
            <a:xfrm flipH="1" flipV="1">
              <a:off x="2620194" y="3446481"/>
              <a:ext cx="1428306" cy="1428306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1300480"/>
            </a:p>
          </p:txBody>
        </p:sp>
      </p:grpSp>
      <p:sp>
        <p:nvSpPr>
          <p:cNvPr id="542" name="Titolo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196441"/>
            <a:r>
              <a:t>CMS GE2/1 sector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b="0"/>
              <a:t>-</a:t>
            </a:r>
            <a:r>
              <a:t>RWELL prototype</a:t>
            </a:r>
          </a:p>
        </p:txBody>
      </p:sp>
      <p:sp>
        <p:nvSpPr>
          <p:cNvPr id="543" name="M4 μ-RWELL prototype is a trapezoid of ~55-60x50 cm2…"/>
          <p:cNvSpPr txBox="1"/>
          <p:nvPr/>
        </p:nvSpPr>
        <p:spPr>
          <a:xfrm>
            <a:off x="79684" y="8138729"/>
            <a:ext cx="8333929" cy="1046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>
              <a:lnSpc>
                <a:spcPct val="120000"/>
              </a:lnSpc>
              <a:defRPr sz="2600">
                <a:latin typeface="Arial"/>
                <a:ea typeface="Arial"/>
                <a:cs typeface="Arial"/>
                <a:sym typeface="Arial"/>
              </a:defRPr>
            </a:pPr>
            <a:r>
              <a:t>M4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prototype is a trapezoid of ~55-60x50 cm</a:t>
            </a:r>
            <a:r>
              <a:rPr baseline="31999"/>
              <a:t>2</a:t>
            </a:r>
          </a:p>
          <a:p>
            <a:pPr>
              <a:lnSpc>
                <a:spcPct val="120000"/>
              </a:lnSpc>
              <a:defRPr sz="2600">
                <a:latin typeface="Arial"/>
                <a:ea typeface="Arial"/>
                <a:cs typeface="Arial"/>
                <a:sym typeface="Arial"/>
              </a:defRPr>
            </a:pPr>
            <a:r>
              <a:t>Largest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ever built and operated!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33" grpId="4"/>
      <p:bldP build="whole" bldLvl="1" animBg="1" rev="0" advAuto="0" spid="543" grpId="2"/>
      <p:bldP build="whole" bldLvl="1" animBg="1" rev="0" advAuto="0" spid="537" grpId="1"/>
      <p:bldP build="whole" bldLvl="1" animBg="1" rev="0" advAuto="0" spid="541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Over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Overview</a:t>
            </a:r>
          </a:p>
        </p:txBody>
      </p:sp>
      <p:sp>
        <p:nvSpPr>
          <p:cNvPr id="286" name="Slide Number"/>
          <p:cNvSpPr txBox="1"/>
          <p:nvPr>
            <p:ph type="sldNum" sz="quarter" idx="2"/>
          </p:nvPr>
        </p:nvSpPr>
        <p:spPr>
          <a:xfrm>
            <a:off x="12392429" y="9436100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7" name="Requirements of Muon detectors…"/>
          <p:cNvSpPr txBox="1"/>
          <p:nvPr/>
        </p:nvSpPr>
        <p:spPr>
          <a:xfrm>
            <a:off x="641100" y="1487930"/>
            <a:ext cx="11722600" cy="5849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81000" indent="-381000" algn="just">
              <a:lnSpc>
                <a:spcPct val="130000"/>
              </a:lnSpc>
              <a:spcBef>
                <a:spcPts val="2000"/>
              </a:spcBef>
              <a:buSzPct val="70000"/>
              <a:buFont typeface="Verdana"/>
              <a:buChar char="•"/>
              <a:defRPr b="1" sz="3600">
                <a:latin typeface="Arial"/>
                <a:ea typeface="Arial"/>
                <a:cs typeface="Arial"/>
                <a:sym typeface="Arial"/>
              </a:defRPr>
            </a:pPr>
            <a:r>
              <a:t>Requirements of Muon detectors </a:t>
            </a:r>
          </a:p>
          <a:p>
            <a:pPr marL="381000" indent="-381000" algn="just">
              <a:lnSpc>
                <a:spcPct val="130000"/>
              </a:lnSpc>
              <a:spcBef>
                <a:spcPts val="2000"/>
              </a:spcBef>
              <a:buSzPct val="70000"/>
              <a:buFont typeface="Verdana"/>
              <a:buChar char="•"/>
              <a:defRPr b="1" sz="3600">
                <a:latin typeface="Arial"/>
                <a:ea typeface="Arial"/>
                <a:cs typeface="Arial"/>
                <a:sym typeface="Arial"/>
              </a:defRPr>
            </a:pPr>
            <a:r>
              <a:t>Muon detectors for future accelerators (FCC-ee, FCC-hh, CepC, SppC, CLIC, ILC)</a:t>
            </a:r>
          </a:p>
          <a:p>
            <a:pPr marL="381000" indent="-381000" algn="just">
              <a:lnSpc>
                <a:spcPct val="130000"/>
              </a:lnSpc>
              <a:spcBef>
                <a:spcPts val="2000"/>
              </a:spcBef>
              <a:buSzPct val="70000"/>
              <a:buFont typeface="Verdana"/>
              <a:buChar char="•"/>
              <a:defRPr b="1" sz="3600">
                <a:latin typeface="Arial"/>
                <a:ea typeface="Arial"/>
                <a:cs typeface="Arial"/>
                <a:sym typeface="Arial"/>
              </a:defRPr>
            </a:pPr>
            <a:r>
              <a:t>Micro Pattern Gas Detectors (MPGD)</a:t>
            </a:r>
          </a:p>
          <a:p>
            <a:pPr marL="381000" indent="-381000" algn="just">
              <a:lnSpc>
                <a:spcPct val="130000"/>
              </a:lnSpc>
              <a:spcBef>
                <a:spcPts val="2000"/>
              </a:spcBef>
              <a:buSzPct val="70000"/>
              <a:buFont typeface="Verdana"/>
              <a:buChar char="•"/>
              <a:defRPr b="1" sz="3600">
                <a:latin typeface="Arial"/>
                <a:ea typeface="Arial"/>
                <a:cs typeface="Arial"/>
                <a:sym typeface="Arial"/>
              </a:defRPr>
            </a:pPr>
            <a:r>
              <a:t>An example of a new MPGD: the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b="0"/>
              <a:t>-</a:t>
            </a:r>
            <a:r>
              <a:t>RWELL and its application for future muon systems</a:t>
            </a:r>
          </a:p>
          <a:p>
            <a:pPr marL="381000" indent="-381000" algn="just">
              <a:lnSpc>
                <a:spcPct val="130000"/>
              </a:lnSpc>
              <a:spcBef>
                <a:spcPts val="2000"/>
              </a:spcBef>
              <a:buSzPct val="70000"/>
              <a:buFont typeface="Verdana"/>
              <a:buChar char="•"/>
              <a:defRPr b="1" sz="3600">
                <a:latin typeface="Arial"/>
                <a:ea typeface="Arial"/>
                <a:cs typeface="Arial"/>
                <a:sym typeface="Arial"/>
              </a:defRPr>
            </a:pPr>
            <a:r>
              <a:t>Conclusions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8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48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03785" y="-10915399"/>
            <a:ext cx="13004802" cy="9617414"/>
          </a:xfrm>
          <a:prstGeom prst="rect">
            <a:avLst/>
          </a:prstGeom>
          <a:ln w="12700">
            <a:miter lim="400000"/>
          </a:ln>
        </p:spPr>
      </p:pic>
      <p:sp>
        <p:nvSpPr>
          <p:cNvPr id="549" name="Titolo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196441"/>
            <a:r>
              <a:t>CMS GE2/1 sector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b="0"/>
              <a:t>-</a:t>
            </a:r>
            <a:r>
              <a:t>RWELL: HV scan</a:t>
            </a:r>
          </a:p>
        </p:txBody>
      </p:sp>
      <p:sp>
        <p:nvSpPr>
          <p:cNvPr id="550" name="M4 right side:…"/>
          <p:cNvSpPr txBox="1"/>
          <p:nvPr>
            <p:ph type="body" sz="quarter" idx="1"/>
          </p:nvPr>
        </p:nvSpPr>
        <p:spPr>
          <a:xfrm>
            <a:off x="207885" y="1165598"/>
            <a:ext cx="4299548" cy="1474791"/>
          </a:xfrm>
          <a:prstGeom prst="rect">
            <a:avLst/>
          </a:prstGeom>
        </p:spPr>
        <p:txBody>
          <a:bodyPr/>
          <a:lstStyle/>
          <a:p>
            <a:pPr marL="0" indent="0" algn="l">
              <a:lnSpc>
                <a:spcPct val="110000"/>
              </a:lnSpc>
              <a:spcBef>
                <a:spcPts val="0"/>
              </a:spcBef>
              <a:buSzTx/>
              <a:buFontTx/>
              <a:buNone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M4 right side:</a:t>
            </a:r>
          </a:p>
          <a:p>
            <a:pPr lvl="1" marL="753180" indent="-308680" algn="l">
              <a:lnSpc>
                <a:spcPct val="110000"/>
              </a:lnSpc>
              <a:spcBef>
                <a:spcPts val="0"/>
              </a:spcBef>
              <a:buSzPct val="75000"/>
              <a:buFontTx/>
              <a:buChar char="✦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Drift Field = 3.0 kV/cm</a:t>
            </a:r>
          </a:p>
          <a:p>
            <a:pPr lvl="1" marL="753180" indent="-308680" algn="l">
              <a:lnSpc>
                <a:spcPct val="110000"/>
              </a:lnSpc>
              <a:spcBef>
                <a:spcPts val="0"/>
              </a:spcBef>
              <a:buSzPct val="75000"/>
              <a:buFontTx/>
              <a:buChar char="✦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V</a:t>
            </a:r>
            <a:r>
              <a:rPr baseline="-5999"/>
              <a:t>μ-RWELL</a:t>
            </a:r>
            <a:r>
              <a:t> = scan</a:t>
            </a:r>
          </a:p>
        </p:txBody>
      </p:sp>
      <p:grpSp>
        <p:nvGrpSpPr>
          <p:cNvPr id="553" name="Group"/>
          <p:cNvGrpSpPr/>
          <p:nvPr/>
        </p:nvGrpSpPr>
        <p:grpSpPr>
          <a:xfrm>
            <a:off x="5024951" y="1188728"/>
            <a:ext cx="7710313" cy="946090"/>
            <a:chOff x="0" y="0"/>
            <a:chExt cx="7710311" cy="946088"/>
          </a:xfrm>
        </p:grpSpPr>
        <p:sp>
          <p:nvSpPr>
            <p:cNvPr id="551" name="Efficiency =   # hits (Tracker 1 &amp; Tracker 2 &amp; M4 right)…"/>
            <p:cNvSpPr txBox="1"/>
            <p:nvPr/>
          </p:nvSpPr>
          <p:spPr>
            <a:xfrm>
              <a:off x="0" y="0"/>
              <a:ext cx="7710312" cy="9460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rmAutofit fontScale="100000" lnSpcReduction="0"/>
            </a:bodyPr>
            <a:lstStyle/>
            <a:p>
              <a:pPr defTabSz="584200">
                <a:lnSpc>
                  <a:spcPct val="110000"/>
                </a:lnSpc>
                <a:defRPr sz="25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Efficiency =   # hits (Tracker 1 &amp; Tracker 2 &amp; M4 right)</a:t>
              </a:r>
            </a:p>
            <a:p>
              <a:pPr lvl="8" indent="1828800" defTabSz="584200">
                <a:lnSpc>
                  <a:spcPct val="110000"/>
                </a:lnSpc>
                <a:defRPr sz="25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          # hits (Tracker 1 &amp; Tracker 2)</a:t>
              </a:r>
            </a:p>
          </p:txBody>
        </p:sp>
        <p:sp>
          <p:nvSpPr>
            <p:cNvPr id="552" name="Line"/>
            <p:cNvSpPr/>
            <p:nvPr/>
          </p:nvSpPr>
          <p:spPr>
            <a:xfrm>
              <a:off x="1941170" y="473044"/>
              <a:ext cx="561733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pic>
        <p:nvPicPr>
          <p:cNvPr id="554" name="CMS-GE21_HVscan_Grid.pdf" descr="CMS-GE21_HVscan_Grid.pdf"/>
          <p:cNvPicPr>
            <a:picLocks noChangeAspect="1"/>
          </p:cNvPicPr>
          <p:nvPr/>
        </p:nvPicPr>
        <p:blipFill>
          <a:blip r:embed="rId4">
            <a:extLst/>
          </a:blip>
          <a:srcRect l="0" t="5435" r="0" b="1529"/>
          <a:stretch>
            <a:fillRect/>
          </a:stretch>
        </p:blipFill>
        <p:spPr>
          <a:xfrm>
            <a:off x="1206248" y="2515392"/>
            <a:ext cx="10592304" cy="669131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sp>
        <p:nvSpPr>
          <p:cNvPr id="555" name="Muon…"/>
          <p:cNvSpPr txBox="1"/>
          <p:nvPr/>
        </p:nvSpPr>
        <p:spPr>
          <a:xfrm>
            <a:off x="10838944" y="2741537"/>
            <a:ext cx="1001309" cy="946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pPr>
            <a:r>
              <a:t>Muon </a:t>
            </a:r>
          </a:p>
          <a:p>
            <a: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pPr>
            <a:r>
              <a:t>beam</a:t>
            </a:r>
          </a:p>
        </p:txBody>
      </p:sp>
      <p:sp>
        <p:nvSpPr>
          <p:cNvPr id="556" name="Ar/CO2 70/30"/>
          <p:cNvSpPr txBox="1"/>
          <p:nvPr/>
        </p:nvSpPr>
        <p:spPr>
          <a:xfrm>
            <a:off x="10977845" y="5566057"/>
            <a:ext cx="1940686" cy="4756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Ar/CO</a:t>
            </a:r>
            <a:r>
              <a:rPr baseline="-5999"/>
              <a:t>2</a:t>
            </a:r>
            <a:r>
              <a:t> 70/30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" name="CMS-GE21_HOM530V_T_Grid.pdf" descr="CMS-GE21_HOM530V_T_Grid.pdf"/>
          <p:cNvPicPr>
            <a:picLocks noChangeAspect="0"/>
          </p:cNvPicPr>
          <p:nvPr/>
        </p:nvPicPr>
        <p:blipFill>
          <a:blip r:embed="rId2">
            <a:extLst/>
          </a:blip>
          <a:srcRect l="0" t="6235" r="0" b="9049"/>
          <a:stretch>
            <a:fillRect/>
          </a:stretch>
        </p:blipFill>
        <p:spPr>
          <a:xfrm>
            <a:off x="5776033" y="1855420"/>
            <a:ext cx="7200901" cy="3553515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sp>
        <p:nvSpPr>
          <p:cNvPr id="561" name="CMS M4 μ-RWELL: homogene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CMS M4 μ-RWELL: homogeneity</a:t>
            </a:r>
          </a:p>
        </p:txBody>
      </p:sp>
      <p:sp>
        <p:nvSpPr>
          <p:cNvPr id="5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63" name="M4 right side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l">
              <a:lnSpc>
                <a:spcPct val="110000"/>
              </a:lnSpc>
              <a:spcBef>
                <a:spcPts val="0"/>
              </a:spcBef>
              <a:buSzTx/>
              <a:buFontTx/>
              <a:buNone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M4 right side:</a:t>
            </a:r>
          </a:p>
          <a:p>
            <a:pPr lvl="1" marL="689680" indent="-308680" algn="l">
              <a:lnSpc>
                <a:spcPct val="110000"/>
              </a:lnSpc>
              <a:spcBef>
                <a:spcPts val="0"/>
              </a:spcBef>
              <a:buChar char="✦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Drift Field = 3.0 kV/cm</a:t>
            </a:r>
          </a:p>
          <a:p>
            <a:pPr lvl="1" marL="689680" indent="-308680" algn="l">
              <a:lnSpc>
                <a:spcPct val="110000"/>
              </a:lnSpc>
              <a:spcBef>
                <a:spcPts val="0"/>
              </a:spcBef>
              <a:buChar char="✦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V</a:t>
            </a:r>
            <a:r>
              <a:rPr baseline="-5999"/>
              <a:t>μ-RWELL</a:t>
            </a:r>
            <a:r>
              <a:t> = 530 V</a:t>
            </a:r>
          </a:p>
        </p:txBody>
      </p:sp>
      <p:grpSp>
        <p:nvGrpSpPr>
          <p:cNvPr id="566" name="Group"/>
          <p:cNvGrpSpPr/>
          <p:nvPr/>
        </p:nvGrpSpPr>
        <p:grpSpPr>
          <a:xfrm>
            <a:off x="102973" y="1050955"/>
            <a:ext cx="7710312" cy="946090"/>
            <a:chOff x="0" y="0"/>
            <a:chExt cx="7710311" cy="946088"/>
          </a:xfrm>
        </p:grpSpPr>
        <p:sp>
          <p:nvSpPr>
            <p:cNvPr id="564" name="Efficiency =   # hits (Tracker 1 &amp; Tracker 2 &amp; M4 right)…"/>
            <p:cNvSpPr txBox="1"/>
            <p:nvPr/>
          </p:nvSpPr>
          <p:spPr>
            <a:xfrm>
              <a:off x="0" y="0"/>
              <a:ext cx="7710312" cy="9460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rmAutofit fontScale="100000" lnSpcReduction="0"/>
            </a:bodyPr>
            <a:lstStyle/>
            <a:p>
              <a:pPr defTabSz="584200">
                <a:lnSpc>
                  <a:spcPct val="110000"/>
                </a:lnSpc>
                <a:defRPr sz="25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Efficiency =   # hits (Tracker 1 &amp; Tracker 2 &amp; M4 right)</a:t>
              </a:r>
            </a:p>
            <a:p>
              <a:pPr lvl="8" indent="1828800" defTabSz="584200">
                <a:lnSpc>
                  <a:spcPct val="110000"/>
                </a:lnSpc>
                <a:defRPr sz="25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          # hits (Tracker 1 &amp; Tracker 2)</a:t>
              </a:r>
            </a:p>
          </p:txBody>
        </p:sp>
        <p:sp>
          <p:nvSpPr>
            <p:cNvPr id="565" name="Line"/>
            <p:cNvSpPr/>
            <p:nvPr/>
          </p:nvSpPr>
          <p:spPr>
            <a:xfrm>
              <a:off x="1941170" y="473044"/>
              <a:ext cx="561733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grpSp>
        <p:nvGrpSpPr>
          <p:cNvPr id="569" name="Group"/>
          <p:cNvGrpSpPr/>
          <p:nvPr/>
        </p:nvGrpSpPr>
        <p:grpSpPr>
          <a:xfrm>
            <a:off x="1824034" y="4138699"/>
            <a:ext cx="2715825" cy="2113116"/>
            <a:chOff x="0" y="0"/>
            <a:chExt cx="2715823" cy="2113114"/>
          </a:xfrm>
        </p:grpSpPr>
        <p:sp>
          <p:nvSpPr>
            <p:cNvPr id="567" name="Square"/>
            <p:cNvSpPr/>
            <p:nvPr/>
          </p:nvSpPr>
          <p:spPr>
            <a:xfrm>
              <a:off x="0" y="0"/>
              <a:ext cx="2113115" cy="2113115"/>
            </a:xfrm>
            <a:prstGeom prst="rect">
              <a:avLst/>
            </a:prstGeom>
            <a:solidFill>
              <a:srgbClr val="9411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  <p:sp>
          <p:nvSpPr>
            <p:cNvPr id="568" name="Triangle"/>
            <p:cNvSpPr/>
            <p:nvPr/>
          </p:nvSpPr>
          <p:spPr>
            <a:xfrm>
              <a:off x="2111600" y="1422"/>
              <a:ext cx="604224" cy="2110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411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sp>
        <p:nvSpPr>
          <p:cNvPr id="570" name="Rounded Rectangle"/>
          <p:cNvSpPr/>
          <p:nvPr/>
        </p:nvSpPr>
        <p:spPr>
          <a:xfrm>
            <a:off x="1497939" y="4089499"/>
            <a:ext cx="2836609" cy="1093597"/>
          </a:xfrm>
          <a:prstGeom prst="roundRect">
            <a:avLst>
              <a:gd name="adj" fmla="val 36998"/>
            </a:avLst>
          </a:prstGeom>
          <a:ln w="63500">
            <a:solidFill>
              <a:srgbClr val="0096FF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71" name="Rounded Rectangle"/>
          <p:cNvSpPr/>
          <p:nvPr/>
        </p:nvSpPr>
        <p:spPr>
          <a:xfrm>
            <a:off x="1497939" y="5226999"/>
            <a:ext cx="3368016" cy="1093597"/>
          </a:xfrm>
          <a:prstGeom prst="roundRect">
            <a:avLst>
              <a:gd name="adj" fmla="val 36998"/>
            </a:avLst>
          </a:prstGeom>
          <a:ln w="63500">
            <a:solidFill>
              <a:srgbClr val="00F9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72" name="Line"/>
          <p:cNvSpPr/>
          <p:nvPr/>
        </p:nvSpPr>
        <p:spPr>
          <a:xfrm>
            <a:off x="4638165" y="6288405"/>
            <a:ext cx="1134646" cy="1134646"/>
          </a:xfrm>
          <a:prstGeom prst="line">
            <a:avLst/>
          </a:prstGeom>
          <a:ln w="63500">
            <a:solidFill>
              <a:srgbClr val="00F9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73" name="Line"/>
          <p:cNvSpPr/>
          <p:nvPr/>
        </p:nvSpPr>
        <p:spPr>
          <a:xfrm flipV="1">
            <a:off x="4369094" y="4066178"/>
            <a:ext cx="1229469" cy="582486"/>
          </a:xfrm>
          <a:prstGeom prst="line">
            <a:avLst/>
          </a:prstGeom>
          <a:ln w="63500">
            <a:solidFill>
              <a:srgbClr val="0096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74" name="M4 right scheme"/>
          <p:cNvSpPr txBox="1"/>
          <p:nvPr/>
        </p:nvSpPr>
        <p:spPr>
          <a:xfrm>
            <a:off x="1951380" y="6340434"/>
            <a:ext cx="246113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5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M4 right scheme</a:t>
            </a:r>
          </a:p>
        </p:txBody>
      </p:sp>
      <p:sp>
        <p:nvSpPr>
          <p:cNvPr id="575" name="TOP"/>
          <p:cNvSpPr txBox="1"/>
          <p:nvPr/>
        </p:nvSpPr>
        <p:spPr>
          <a:xfrm>
            <a:off x="2535547" y="4394997"/>
            <a:ext cx="761393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5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TOP</a:t>
            </a:r>
          </a:p>
        </p:txBody>
      </p:sp>
      <p:sp>
        <p:nvSpPr>
          <p:cNvPr id="576" name="BOTTOM"/>
          <p:cNvSpPr txBox="1"/>
          <p:nvPr/>
        </p:nvSpPr>
        <p:spPr>
          <a:xfrm>
            <a:off x="2271755" y="5532497"/>
            <a:ext cx="146677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5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BOTTOM</a:t>
            </a:r>
          </a:p>
        </p:txBody>
      </p:sp>
      <p:sp>
        <p:nvSpPr>
          <p:cNvPr id="577" name="Beam on the edge of the detector…"/>
          <p:cNvSpPr txBox="1"/>
          <p:nvPr/>
        </p:nvSpPr>
        <p:spPr>
          <a:xfrm>
            <a:off x="1100668" y="7437726"/>
            <a:ext cx="3265630" cy="2015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584200">
              <a:lnSpc>
                <a:spcPct val="110000"/>
              </a:lnSpc>
              <a:defRPr b="1" sz="2500">
                <a:latin typeface="+mn-lt"/>
                <a:ea typeface="+mn-ea"/>
                <a:cs typeface="+mn-cs"/>
                <a:sym typeface="Helvetica"/>
              </a:defRPr>
            </a:pPr>
            <a:r>
              <a:t>Beam on the edge of the detector</a:t>
            </a:r>
          </a:p>
          <a:p>
            <a:pPr defTabSz="584200">
              <a:lnSpc>
                <a:spcPct val="110000"/>
              </a:lnSpc>
              <a:defRPr b="1" sz="2500">
                <a:solidFill>
                  <a:srgbClr val="FF260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NOT inefficiency!!</a:t>
            </a:r>
          </a:p>
        </p:txBody>
      </p:sp>
      <p:pic>
        <p:nvPicPr>
          <p:cNvPr id="578" name="CMS-GE21_HOM530V_B_Grid.pdf" descr="CMS-GE21_HOM530V_B_Grid.pdf"/>
          <p:cNvPicPr>
            <a:picLocks noChangeAspect="0"/>
          </p:cNvPicPr>
          <p:nvPr/>
        </p:nvPicPr>
        <p:blipFill>
          <a:blip r:embed="rId3">
            <a:extLst/>
          </a:blip>
          <a:srcRect l="0" t="5773" r="0" b="0"/>
          <a:stretch>
            <a:fillRect/>
          </a:stretch>
        </p:blipFill>
        <p:spPr>
          <a:xfrm>
            <a:off x="5776033" y="5414647"/>
            <a:ext cx="7200901" cy="394081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sp>
        <p:nvSpPr>
          <p:cNvPr id="579" name="Line"/>
          <p:cNvSpPr/>
          <p:nvPr/>
        </p:nvSpPr>
        <p:spPr>
          <a:xfrm flipV="1">
            <a:off x="4444913" y="4667074"/>
            <a:ext cx="7144269" cy="3448288"/>
          </a:xfrm>
          <a:prstGeom prst="line">
            <a:avLst/>
          </a:prstGeom>
          <a:ln w="635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80" name="Rounded Rectangle"/>
          <p:cNvSpPr/>
          <p:nvPr/>
        </p:nvSpPr>
        <p:spPr>
          <a:xfrm>
            <a:off x="11575940" y="3963380"/>
            <a:ext cx="428784" cy="761603"/>
          </a:xfrm>
          <a:prstGeom prst="roundRect">
            <a:avLst>
              <a:gd name="adj" fmla="val 50000"/>
            </a:avLst>
          </a:prstGeom>
          <a:ln w="635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81" name="Rounded Rectangle"/>
          <p:cNvSpPr/>
          <p:nvPr/>
        </p:nvSpPr>
        <p:spPr>
          <a:xfrm>
            <a:off x="6752373" y="4627008"/>
            <a:ext cx="428784" cy="761603"/>
          </a:xfrm>
          <a:prstGeom prst="roundRect">
            <a:avLst>
              <a:gd name="adj" fmla="val 50000"/>
            </a:avLst>
          </a:prstGeom>
          <a:ln w="635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82" name="Rounded Rectangle"/>
          <p:cNvSpPr/>
          <p:nvPr/>
        </p:nvSpPr>
        <p:spPr>
          <a:xfrm>
            <a:off x="6752373" y="8167728"/>
            <a:ext cx="428784" cy="761603"/>
          </a:xfrm>
          <a:prstGeom prst="roundRect">
            <a:avLst>
              <a:gd name="adj" fmla="val 50000"/>
            </a:avLst>
          </a:prstGeom>
          <a:ln w="635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83" name="Line"/>
          <p:cNvSpPr/>
          <p:nvPr/>
        </p:nvSpPr>
        <p:spPr>
          <a:xfrm flipV="1">
            <a:off x="4623409" y="5379543"/>
            <a:ext cx="1996508" cy="2383999"/>
          </a:xfrm>
          <a:prstGeom prst="line">
            <a:avLst/>
          </a:prstGeom>
          <a:ln w="635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84" name="Line"/>
          <p:cNvSpPr/>
          <p:nvPr/>
        </p:nvSpPr>
        <p:spPr>
          <a:xfrm>
            <a:off x="4767285" y="8333080"/>
            <a:ext cx="1462462" cy="154524"/>
          </a:xfrm>
          <a:prstGeom prst="line">
            <a:avLst/>
          </a:prstGeom>
          <a:ln w="635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85" name="Muon beam"/>
          <p:cNvSpPr txBox="1"/>
          <p:nvPr/>
        </p:nvSpPr>
        <p:spPr>
          <a:xfrm>
            <a:off x="10849139" y="1325069"/>
            <a:ext cx="2900109" cy="946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Muon beam</a:t>
            </a:r>
          </a:p>
        </p:txBody>
      </p:sp>
      <p:sp>
        <p:nvSpPr>
          <p:cNvPr id="586" name="ε ~98=99%"/>
          <p:cNvSpPr txBox="1"/>
          <p:nvPr/>
        </p:nvSpPr>
        <p:spPr>
          <a:xfrm>
            <a:off x="8743503" y="2548245"/>
            <a:ext cx="2167905" cy="677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/>
          <a:p>
            <a:pPr>
              <a:def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e</a:t>
            </a:r>
            <a:r>
              <a:t> ~98=99%</a:t>
            </a:r>
          </a:p>
        </p:txBody>
      </p:sp>
      <p:sp>
        <p:nvSpPr>
          <p:cNvPr id="587" name="ε ~98=99%"/>
          <p:cNvSpPr txBox="1"/>
          <p:nvPr/>
        </p:nvSpPr>
        <p:spPr>
          <a:xfrm>
            <a:off x="9299360" y="6064529"/>
            <a:ext cx="2167905" cy="677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/>
          <a:p>
            <a:pPr>
              <a:defRPr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e</a:t>
            </a:r>
            <a:r>
              <a:t> ~98=99%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90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03785" y="-10915399"/>
            <a:ext cx="13004802" cy="9617414"/>
          </a:xfrm>
          <a:prstGeom prst="rect">
            <a:avLst/>
          </a:prstGeom>
          <a:ln w="12700">
            <a:miter lim="400000"/>
          </a:ln>
        </p:spPr>
      </p:pic>
      <p:sp>
        <p:nvSpPr>
          <p:cNvPr id="591" name="Titolo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196441"/>
            <a:r>
              <a:t>CMS GE2/1 sector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b="0"/>
              <a:t>-</a:t>
            </a:r>
            <a:r>
              <a:t>RWELL prototype</a:t>
            </a:r>
          </a:p>
        </p:txBody>
      </p:sp>
      <p:sp>
        <p:nvSpPr>
          <p:cNvPr id="592" name="M4 right side:…"/>
          <p:cNvSpPr txBox="1"/>
          <p:nvPr>
            <p:ph type="body" sz="quarter" idx="1"/>
          </p:nvPr>
        </p:nvSpPr>
        <p:spPr>
          <a:xfrm>
            <a:off x="191486" y="1151467"/>
            <a:ext cx="5521825" cy="3096034"/>
          </a:xfrm>
          <a:prstGeom prst="rect">
            <a:avLst/>
          </a:prstGeom>
        </p:spPr>
        <p:txBody>
          <a:bodyPr/>
          <a:lstStyle/>
          <a:p>
            <a:pPr marL="0" indent="0" algn="l">
              <a:lnSpc>
                <a:spcPct val="110000"/>
              </a:lnSpc>
              <a:spcBef>
                <a:spcPts val="0"/>
              </a:spcBef>
              <a:buSzTx/>
              <a:buFontTx/>
              <a:buNone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M4 right side:</a:t>
            </a:r>
          </a:p>
          <a:p>
            <a:pPr lvl="1" marL="753180" indent="-308680" algn="l">
              <a:lnSpc>
                <a:spcPct val="110000"/>
              </a:lnSpc>
              <a:spcBef>
                <a:spcPts val="0"/>
              </a:spcBef>
              <a:buSzPct val="75000"/>
              <a:buFontTx/>
              <a:buChar char="✦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Drift Field = 3.0 kV/cm</a:t>
            </a:r>
          </a:p>
          <a:p>
            <a:pPr lvl="1" marL="753180" indent="-308680" algn="l">
              <a:lnSpc>
                <a:spcPct val="110000"/>
              </a:lnSpc>
              <a:spcBef>
                <a:spcPts val="0"/>
              </a:spcBef>
              <a:buSzPct val="75000"/>
              <a:buFontTx/>
              <a:buChar char="✦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V</a:t>
            </a:r>
            <a:r>
              <a:rPr baseline="-5999"/>
              <a:t>μ-RWELL</a:t>
            </a:r>
            <a:r>
              <a:t> = 530 V</a:t>
            </a:r>
          </a:p>
        </p:txBody>
      </p:sp>
      <p:grpSp>
        <p:nvGrpSpPr>
          <p:cNvPr id="595" name="Group"/>
          <p:cNvGrpSpPr/>
          <p:nvPr/>
        </p:nvGrpSpPr>
        <p:grpSpPr>
          <a:xfrm>
            <a:off x="4975755" y="1151467"/>
            <a:ext cx="7710312" cy="946090"/>
            <a:chOff x="0" y="0"/>
            <a:chExt cx="7710311" cy="946088"/>
          </a:xfrm>
        </p:grpSpPr>
        <p:sp>
          <p:nvSpPr>
            <p:cNvPr id="593" name="Efficiency =   # hits (Tracker 1 &amp; Tracker 2 &amp; M4 right)…"/>
            <p:cNvSpPr txBox="1"/>
            <p:nvPr/>
          </p:nvSpPr>
          <p:spPr>
            <a:xfrm>
              <a:off x="0" y="0"/>
              <a:ext cx="7710312" cy="9460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rmAutofit fontScale="100000" lnSpcReduction="0"/>
            </a:bodyPr>
            <a:lstStyle/>
            <a:p>
              <a:pPr defTabSz="584200">
                <a:lnSpc>
                  <a:spcPct val="110000"/>
                </a:lnSpc>
                <a:defRPr sz="25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Efficiency =   # hits (Tracker 1 &amp; Tracker 2 &amp; M4 right)</a:t>
              </a:r>
            </a:p>
            <a:p>
              <a:pPr lvl="8" indent="1828800" defTabSz="584200">
                <a:lnSpc>
                  <a:spcPct val="110000"/>
                </a:lnSpc>
                <a:defRPr sz="25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          # hits (Tracker 1 &amp; Tracker 2)</a:t>
              </a:r>
            </a:p>
          </p:txBody>
        </p:sp>
        <p:sp>
          <p:nvSpPr>
            <p:cNvPr id="594" name="Line"/>
            <p:cNvSpPr/>
            <p:nvPr/>
          </p:nvSpPr>
          <p:spPr>
            <a:xfrm>
              <a:off x="1941170" y="473044"/>
              <a:ext cx="561733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pic>
        <p:nvPicPr>
          <p:cNvPr id="596" name="CMS-GE21_2DHOM530V.pdf" descr="CMS-GE21_2DHOM530V.pdf"/>
          <p:cNvPicPr>
            <a:picLocks noChangeAspect="1"/>
          </p:cNvPicPr>
          <p:nvPr/>
        </p:nvPicPr>
        <p:blipFill>
          <a:blip r:embed="rId4">
            <a:extLst/>
          </a:blip>
          <a:srcRect l="0" t="7063" r="0" b="0"/>
          <a:stretch>
            <a:fillRect/>
          </a:stretch>
        </p:blipFill>
        <p:spPr>
          <a:xfrm>
            <a:off x="1390513" y="2799710"/>
            <a:ext cx="10223774" cy="6434936"/>
          </a:xfrm>
          <a:prstGeom prst="rect">
            <a:avLst/>
          </a:prstGeom>
          <a:ln w="12700">
            <a:miter lim="400000"/>
          </a:ln>
        </p:spPr>
      </p:pic>
      <p:sp>
        <p:nvSpPr>
          <p:cNvPr id="597" name="Muon beam"/>
          <p:cNvSpPr txBox="1"/>
          <p:nvPr/>
        </p:nvSpPr>
        <p:spPr>
          <a:xfrm>
            <a:off x="9875699" y="2286831"/>
            <a:ext cx="2900110" cy="946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Muon beam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μ-RWELL High Rate ver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 High Rate version</a:t>
            </a:r>
          </a:p>
        </p:txBody>
      </p:sp>
      <p:sp>
        <p:nvSpPr>
          <p:cNvPr id="6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03" name="When: 5 - 19 July 2017"/>
          <p:cNvSpPr txBox="1"/>
          <p:nvPr>
            <p:ph type="body" sz="quarter" idx="1"/>
          </p:nvPr>
        </p:nvSpPr>
        <p:spPr>
          <a:xfrm>
            <a:off x="207885" y="1165598"/>
            <a:ext cx="7513647" cy="56065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10000"/>
              </a:lnSpc>
              <a:spcBef>
                <a:spcPts val="0"/>
              </a:spcBef>
              <a:buSzTx/>
              <a:buFontTx/>
              <a:buNone/>
              <a:defRPr sz="2500" u="sng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When: 5 - 19 July 2017</a:t>
            </a:r>
          </a:p>
        </p:txBody>
      </p:sp>
      <p:pic>
        <p:nvPicPr>
          <p:cNvPr id="604" name="IMG_20170712_172512.jpg" descr="IMG_20170712_172512.jp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51577" y="1188029"/>
            <a:ext cx="4496385" cy="6431211"/>
          </a:xfrm>
          <a:prstGeom prst="rect">
            <a:avLst/>
          </a:prstGeom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pic>
        <p:nvPicPr>
          <p:cNvPr id="605" name="IMG_20170712_172533.jpg" descr="IMG_20170712_172533.jp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230" y="1674449"/>
            <a:ext cx="4911351" cy="7071798"/>
          </a:xfrm>
          <a:prstGeom prst="rect">
            <a:avLst/>
          </a:prstGeom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sp>
        <p:nvSpPr>
          <p:cNvPr id="606" name="2 GEM Trackers (10x10 cm2)…"/>
          <p:cNvSpPr txBox="1"/>
          <p:nvPr/>
        </p:nvSpPr>
        <p:spPr>
          <a:xfrm>
            <a:off x="5149322" y="2022236"/>
            <a:ext cx="3074742" cy="1465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2 GEM Trackers (10x10 cm</a:t>
            </a:r>
            <a:r>
              <a:rPr baseline="31999"/>
              <a:t>2</a:t>
            </a:r>
            <a:r>
              <a:t>)</a:t>
            </a:r>
          </a:p>
          <a:p>
            <a: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pPr>
            <a:r>
              <a:t>RD51 setup</a:t>
            </a:r>
          </a:p>
        </p:txBody>
      </p:sp>
      <p:sp>
        <p:nvSpPr>
          <p:cNvPr id="607" name="1 μ-RWELL…"/>
          <p:cNvSpPr txBox="1"/>
          <p:nvPr/>
        </p:nvSpPr>
        <p:spPr>
          <a:xfrm>
            <a:off x="7453976" y="7670586"/>
            <a:ext cx="4367478" cy="1951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1 μ-RWELL </a:t>
            </a:r>
          </a:p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(CMS-GE2/1 M4 shape)</a:t>
            </a:r>
          </a:p>
          <a:p>
            <a: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pPr>
            <a:r>
              <a:t>LR scheme</a:t>
            </a:r>
          </a:p>
        </p:txBody>
      </p:sp>
      <p:sp>
        <p:nvSpPr>
          <p:cNvPr id="608" name="Rounded Rectangle"/>
          <p:cNvSpPr/>
          <p:nvPr/>
        </p:nvSpPr>
        <p:spPr>
          <a:xfrm>
            <a:off x="5060337" y="1910610"/>
            <a:ext cx="3132884" cy="1545587"/>
          </a:xfrm>
          <a:prstGeom prst="roundRect">
            <a:avLst>
              <a:gd name="adj" fmla="val 26707"/>
            </a:avLst>
          </a:prstGeom>
          <a:ln w="635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09" name="Rounded Rectangle"/>
          <p:cNvSpPr/>
          <p:nvPr/>
        </p:nvSpPr>
        <p:spPr>
          <a:xfrm>
            <a:off x="7304388" y="7637438"/>
            <a:ext cx="3748043" cy="1545587"/>
          </a:xfrm>
          <a:prstGeom prst="roundRect">
            <a:avLst>
              <a:gd name="adj" fmla="val 23257"/>
            </a:avLst>
          </a:prstGeom>
          <a:ln w="63500">
            <a:solidFill>
              <a:srgbClr val="008F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10" name="Line"/>
          <p:cNvSpPr/>
          <p:nvPr/>
        </p:nvSpPr>
        <p:spPr>
          <a:xfrm flipV="1">
            <a:off x="10601526" y="5080808"/>
            <a:ext cx="1008313" cy="2526633"/>
          </a:xfrm>
          <a:prstGeom prst="line">
            <a:avLst/>
          </a:prstGeom>
          <a:ln w="63500">
            <a:solidFill>
              <a:srgbClr val="008F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11" name="Line"/>
          <p:cNvSpPr/>
          <p:nvPr/>
        </p:nvSpPr>
        <p:spPr>
          <a:xfrm>
            <a:off x="8195282" y="2225853"/>
            <a:ext cx="1080928" cy="1080927"/>
          </a:xfrm>
          <a:prstGeom prst="line">
            <a:avLst/>
          </a:prstGeom>
          <a:ln w="635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12" name="Line"/>
          <p:cNvSpPr/>
          <p:nvPr/>
        </p:nvSpPr>
        <p:spPr>
          <a:xfrm flipH="1">
            <a:off x="2482165" y="2651570"/>
            <a:ext cx="2556642" cy="1617168"/>
          </a:xfrm>
          <a:prstGeom prst="line">
            <a:avLst/>
          </a:prstGeom>
          <a:ln w="635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13" name="Line"/>
          <p:cNvSpPr/>
          <p:nvPr/>
        </p:nvSpPr>
        <p:spPr>
          <a:xfrm flipH="1" flipV="1">
            <a:off x="3653320" y="5756792"/>
            <a:ext cx="3668086" cy="2167398"/>
          </a:xfrm>
          <a:prstGeom prst="line">
            <a:avLst/>
          </a:prstGeom>
          <a:ln w="63500">
            <a:solidFill>
              <a:srgbClr val="008F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14" name="2 μ-RWELLs…"/>
          <p:cNvSpPr txBox="1"/>
          <p:nvPr/>
        </p:nvSpPr>
        <p:spPr>
          <a:xfrm>
            <a:off x="5581122" y="4892484"/>
            <a:ext cx="2277948" cy="2440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2 μ-RWELLs</a:t>
            </a:r>
          </a:p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(10x10 cm</a:t>
            </a:r>
            <a:r>
              <a:rPr baseline="31999"/>
              <a:t>2</a:t>
            </a:r>
            <a:r>
              <a:t>)</a:t>
            </a:r>
          </a:p>
          <a:p>
            <a: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pPr>
            <a:r>
              <a:t>HR scheme </a:t>
            </a:r>
          </a:p>
        </p:txBody>
      </p:sp>
      <p:sp>
        <p:nvSpPr>
          <p:cNvPr id="615" name="Rounded Rectangle"/>
          <p:cNvSpPr/>
          <p:nvPr/>
        </p:nvSpPr>
        <p:spPr>
          <a:xfrm>
            <a:off x="5450275" y="4780858"/>
            <a:ext cx="2357293" cy="1651322"/>
          </a:xfrm>
          <a:prstGeom prst="roundRect">
            <a:avLst>
              <a:gd name="adj" fmla="val 24997"/>
            </a:avLst>
          </a:prstGeom>
          <a:ln w="63500">
            <a:solidFill>
              <a:srgbClr val="0433FF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16" name="Line"/>
          <p:cNvSpPr/>
          <p:nvPr/>
        </p:nvSpPr>
        <p:spPr>
          <a:xfrm flipH="1">
            <a:off x="2551848" y="5210348"/>
            <a:ext cx="2920083" cy="1"/>
          </a:xfrm>
          <a:prstGeom prst="line">
            <a:avLst/>
          </a:prstGeom>
          <a:ln w="63500">
            <a:solidFill>
              <a:srgbClr val="0433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17" name="Line"/>
          <p:cNvSpPr/>
          <p:nvPr/>
        </p:nvSpPr>
        <p:spPr>
          <a:xfrm flipV="1">
            <a:off x="7807179" y="4851603"/>
            <a:ext cx="1664942" cy="702049"/>
          </a:xfrm>
          <a:prstGeom prst="line">
            <a:avLst/>
          </a:prstGeom>
          <a:ln w="63500">
            <a:solidFill>
              <a:srgbClr val="0433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μ-RWELL High Rate ver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 High Rate version</a:t>
            </a:r>
          </a:p>
        </p:txBody>
      </p:sp>
      <p:sp>
        <p:nvSpPr>
          <p:cNvPr id="6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21" name="HR μ-RWELLs…"/>
          <p:cNvSpPr txBox="1"/>
          <p:nvPr>
            <p:ph type="body" sz="quarter" idx="1"/>
          </p:nvPr>
        </p:nvSpPr>
        <p:spPr>
          <a:xfrm>
            <a:off x="9117899" y="1398545"/>
            <a:ext cx="3704676" cy="1628593"/>
          </a:xfrm>
          <a:prstGeom prst="rect">
            <a:avLst/>
          </a:prstGeom>
        </p:spPr>
        <p:txBody>
          <a:bodyPr/>
          <a:lstStyle/>
          <a:p>
            <a:pPr marL="0" indent="0" algn="l">
              <a:lnSpc>
                <a:spcPct val="110000"/>
              </a:lnSpc>
              <a:spcBef>
                <a:spcPts val="0"/>
              </a:spcBef>
              <a:buSzTx/>
              <a:buFontTx/>
              <a:buNone/>
              <a:defRPr sz="2500" u="sng">
                <a:latin typeface="+mn-lt"/>
                <a:ea typeface="+mn-ea"/>
                <a:cs typeface="+mn-cs"/>
                <a:sym typeface="Helvetica"/>
              </a:defRPr>
            </a:pPr>
            <a:r>
              <a:t>HR μ-RWELLs </a:t>
            </a:r>
          </a:p>
          <a:p>
            <a:pPr marL="0" indent="0" algn="l">
              <a:lnSpc>
                <a:spcPct val="110000"/>
              </a:lnSpc>
              <a:spcBef>
                <a:spcPts val="0"/>
              </a:spcBef>
              <a:buSzTx/>
              <a:buFontTx/>
              <a:buNone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gas mixture: </a:t>
            </a:r>
          </a:p>
          <a:p>
            <a:pPr lvl="1" marL="0" indent="228600" algn="l">
              <a:lnSpc>
                <a:spcPct val="110000"/>
              </a:lnSpc>
              <a:spcBef>
                <a:spcPts val="0"/>
              </a:spcBef>
              <a:buSzTx/>
              <a:buFontTx/>
              <a:buNone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Ar/CO</a:t>
            </a:r>
            <a:r>
              <a:rPr baseline="-5999"/>
              <a:t>2</a:t>
            </a:r>
            <a:r>
              <a:t>/CF</a:t>
            </a:r>
            <a:r>
              <a:rPr baseline="-5999"/>
              <a:t>4  </a:t>
            </a:r>
            <a:r>
              <a:t>45/15/40</a:t>
            </a:r>
          </a:p>
        </p:txBody>
      </p:sp>
      <p:pic>
        <p:nvPicPr>
          <p:cNvPr id="622" name="IMG_20170706_192154.jpg" descr="IMG_20170706_192154.jp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85961" y="1209706"/>
            <a:ext cx="5173617" cy="7334188"/>
          </a:xfrm>
          <a:prstGeom prst="rect">
            <a:avLst/>
          </a:prstGeom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sp>
        <p:nvSpPr>
          <p:cNvPr id="623" name="2 GEM Trackers…"/>
          <p:cNvSpPr txBox="1"/>
          <p:nvPr/>
        </p:nvSpPr>
        <p:spPr>
          <a:xfrm>
            <a:off x="216983" y="7380017"/>
            <a:ext cx="3074742" cy="17911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rPr u="sng"/>
              <a:t>2 GEM Trackers</a:t>
            </a:r>
            <a:endParaRPr u="sng"/>
          </a:p>
          <a:p>
            <a:pPr marL="308680" indent="-308680" defTabSz="584200">
              <a:lnSpc>
                <a:spcPct val="110000"/>
              </a:lnSpc>
              <a:buSzPct val="75000"/>
              <a:buChar char="•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10x10 cm</a:t>
            </a:r>
            <a:r>
              <a:rPr baseline="31999"/>
              <a:t>2</a:t>
            </a:r>
          </a:p>
          <a:p>
            <a:pPr marL="308680" indent="-308680" defTabSz="584200">
              <a:lnSpc>
                <a:spcPct val="110000"/>
              </a:lnSpc>
              <a:buSzPct val="75000"/>
              <a:buChar char="•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400 μm strip-pitch</a:t>
            </a:r>
          </a:p>
          <a:p>
            <a:pPr marL="308680" indent="-308680" defTabSz="584200">
              <a:lnSpc>
                <a:spcPct val="110000"/>
              </a:lnSpc>
              <a:buSzPct val="75000"/>
              <a:buChar char="•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X-Y strip readout</a:t>
            </a:r>
          </a:p>
        </p:txBody>
      </p:sp>
      <p:sp>
        <p:nvSpPr>
          <p:cNvPr id="624" name="Rounded Rectangle"/>
          <p:cNvSpPr/>
          <p:nvPr/>
        </p:nvSpPr>
        <p:spPr>
          <a:xfrm>
            <a:off x="113378" y="7222413"/>
            <a:ext cx="3132884" cy="2080965"/>
          </a:xfrm>
          <a:prstGeom prst="roundRect">
            <a:avLst>
              <a:gd name="adj" fmla="val 19836"/>
            </a:avLst>
          </a:prstGeom>
          <a:ln w="635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25" name="Line"/>
          <p:cNvSpPr/>
          <p:nvPr/>
        </p:nvSpPr>
        <p:spPr>
          <a:xfrm flipV="1">
            <a:off x="1316283" y="4913318"/>
            <a:ext cx="3443317" cy="2304258"/>
          </a:xfrm>
          <a:prstGeom prst="line">
            <a:avLst/>
          </a:prstGeom>
          <a:ln w="635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26" name="Line"/>
          <p:cNvSpPr/>
          <p:nvPr/>
        </p:nvSpPr>
        <p:spPr>
          <a:xfrm flipV="1">
            <a:off x="2990963" y="4993304"/>
            <a:ext cx="4104125" cy="2280383"/>
          </a:xfrm>
          <a:prstGeom prst="line">
            <a:avLst/>
          </a:prstGeom>
          <a:ln w="635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27" name="Arrow"/>
          <p:cNvSpPr/>
          <p:nvPr/>
        </p:nvSpPr>
        <p:spPr>
          <a:xfrm>
            <a:off x="1905250" y="4513503"/>
            <a:ext cx="1763633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76D6FF"/>
          </a:solidFill>
          <a:ln w="12700">
            <a:solidFill>
              <a:srgbClr val="0096FF"/>
            </a:solidFill>
            <a:miter lim="400000"/>
          </a:ln>
          <a:effectLst>
            <a:outerShdw sx="100000" sy="100000" kx="0" ky="0" algn="b" rotWithShape="0" blurRad="38100" dist="25400" dir="5400000">
              <a:srgbClr val="0096FF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28" name="BEAM"/>
          <p:cNvSpPr txBox="1"/>
          <p:nvPr/>
        </p:nvSpPr>
        <p:spPr>
          <a:xfrm>
            <a:off x="221719" y="4789785"/>
            <a:ext cx="1780297" cy="841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584200">
              <a:lnSpc>
                <a:spcPct val="110000"/>
              </a:lnSpc>
              <a:defRPr b="1" sz="3900">
                <a:solidFill>
                  <a:srgbClr val="0096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BEAM</a:t>
            </a:r>
          </a:p>
        </p:txBody>
      </p:sp>
      <p:sp>
        <p:nvSpPr>
          <p:cNvPr id="629" name="Tracker GEMs…"/>
          <p:cNvSpPr txBox="1"/>
          <p:nvPr/>
        </p:nvSpPr>
        <p:spPr>
          <a:xfrm>
            <a:off x="192444" y="1398545"/>
            <a:ext cx="3391381" cy="1474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pPr>
            <a:r>
              <a:t>Tracker GEMs</a:t>
            </a:r>
          </a:p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gas mixture: </a:t>
            </a:r>
          </a:p>
          <a:p>
            <a:pPr lvl="1" indent="228600"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Ar/CO</a:t>
            </a:r>
            <a:r>
              <a:rPr baseline="-5999"/>
              <a:t>2</a:t>
            </a:r>
            <a:r>
              <a:t> 70/30</a:t>
            </a:r>
          </a:p>
        </p:txBody>
      </p:sp>
      <p:sp>
        <p:nvSpPr>
          <p:cNvPr id="630" name="HR μ-RWELL prototypes…"/>
          <p:cNvSpPr txBox="1"/>
          <p:nvPr/>
        </p:nvSpPr>
        <p:spPr>
          <a:xfrm>
            <a:off x="9029328" y="4327112"/>
            <a:ext cx="3881818" cy="1955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rPr u="sng"/>
              <a:t>HR μ-RWELL prototypes</a:t>
            </a:r>
            <a:endParaRPr u="sng"/>
          </a:p>
          <a:p>
            <a:pPr marL="308680" indent="-308680" defTabSz="584200">
              <a:lnSpc>
                <a:spcPct val="110000"/>
              </a:lnSpc>
              <a:buSzPct val="75000"/>
              <a:buChar char="•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10x10 cm</a:t>
            </a:r>
            <a:r>
              <a:rPr baseline="31999"/>
              <a:t>2</a:t>
            </a:r>
            <a:endParaRPr baseline="31999"/>
          </a:p>
          <a:p>
            <a:pPr marL="308680" indent="-308680" defTabSz="584200">
              <a:lnSpc>
                <a:spcPct val="110000"/>
              </a:lnSpc>
              <a:buSzPct val="75000"/>
              <a:buChar char="•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6x8 mm</a:t>
            </a:r>
            <a:r>
              <a:rPr baseline="31999"/>
              <a:t>2</a:t>
            </a:r>
            <a:r>
              <a:t> pad readout</a:t>
            </a:r>
          </a:p>
        </p:txBody>
      </p:sp>
      <p:sp>
        <p:nvSpPr>
          <p:cNvPr id="631" name="Line"/>
          <p:cNvSpPr/>
          <p:nvPr/>
        </p:nvSpPr>
        <p:spPr>
          <a:xfrm flipH="1">
            <a:off x="6550357" y="4623861"/>
            <a:ext cx="2426335" cy="1"/>
          </a:xfrm>
          <a:prstGeom prst="line">
            <a:avLst/>
          </a:prstGeom>
          <a:ln w="63500">
            <a:solidFill>
              <a:srgbClr val="0433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32" name="Rounded Rectangle"/>
          <p:cNvSpPr/>
          <p:nvPr/>
        </p:nvSpPr>
        <p:spPr>
          <a:xfrm>
            <a:off x="8993465" y="4169866"/>
            <a:ext cx="3818317" cy="1565092"/>
          </a:xfrm>
          <a:prstGeom prst="roundRect">
            <a:avLst>
              <a:gd name="adj" fmla="val 26374"/>
            </a:avLst>
          </a:prstGeom>
          <a:ln w="63500">
            <a:solidFill>
              <a:srgbClr val="0433FF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633" name="All detectors readout:…"/>
          <p:cNvSpPr txBox="1"/>
          <p:nvPr/>
        </p:nvSpPr>
        <p:spPr>
          <a:xfrm>
            <a:off x="9117899" y="7419991"/>
            <a:ext cx="3704676" cy="1791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All detectors readout: </a:t>
            </a:r>
          </a:p>
          <a:p>
            <a: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pPr>
            <a:r>
              <a:t>APV 25 </a:t>
            </a:r>
          </a:p>
          <a:p>
            <a:pPr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(Charge Centroid analysis)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μ-RWELL High Rate ver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 High Rate version</a:t>
            </a:r>
          </a:p>
        </p:txBody>
      </p:sp>
      <p:sp>
        <p:nvSpPr>
          <p:cNvPr id="6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37" name="Drift Field = 2.5 kV/cm…"/>
          <p:cNvSpPr txBox="1"/>
          <p:nvPr>
            <p:ph type="body" sz="quarter" idx="1"/>
          </p:nvPr>
        </p:nvSpPr>
        <p:spPr>
          <a:xfrm>
            <a:off x="-274715" y="1165598"/>
            <a:ext cx="4299548" cy="1474791"/>
          </a:xfrm>
          <a:prstGeom prst="rect">
            <a:avLst/>
          </a:prstGeom>
        </p:spPr>
        <p:txBody>
          <a:bodyPr/>
          <a:lstStyle/>
          <a:p>
            <a:pPr lvl="1" marL="753180" indent="-308680" algn="l">
              <a:lnSpc>
                <a:spcPct val="110000"/>
              </a:lnSpc>
              <a:spcBef>
                <a:spcPts val="0"/>
              </a:spcBef>
              <a:buSzPct val="75000"/>
              <a:buFontTx/>
              <a:buChar char="✦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Drift Field = 2.5 kV/cm</a:t>
            </a:r>
          </a:p>
          <a:p>
            <a:pPr lvl="1" marL="753180" indent="-308680" algn="l">
              <a:lnSpc>
                <a:spcPct val="110000"/>
              </a:lnSpc>
              <a:spcBef>
                <a:spcPts val="0"/>
              </a:spcBef>
              <a:buSzPct val="75000"/>
              <a:buFontTx/>
              <a:buChar char="✦"/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V</a:t>
            </a:r>
            <a:r>
              <a:rPr baseline="-5999"/>
              <a:t>μ-RWELL</a:t>
            </a:r>
            <a:r>
              <a:t> = scan</a:t>
            </a:r>
          </a:p>
        </p:txBody>
      </p:sp>
      <p:pic>
        <p:nvPicPr>
          <p:cNvPr id="638" name="Eff_HVscan_DL.pdf" descr="Eff_HVscan_DL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5056" y="2542463"/>
            <a:ext cx="9941515" cy="67504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000000"/>
            </a:outerShdw>
          </a:effectLst>
        </p:spPr>
      </p:pic>
      <p:grpSp>
        <p:nvGrpSpPr>
          <p:cNvPr id="641" name="Group"/>
          <p:cNvGrpSpPr/>
          <p:nvPr/>
        </p:nvGrpSpPr>
        <p:grpSpPr>
          <a:xfrm>
            <a:off x="4813087" y="1175730"/>
            <a:ext cx="7922177" cy="972086"/>
            <a:chOff x="0" y="0"/>
            <a:chExt cx="7922175" cy="972085"/>
          </a:xfrm>
        </p:grpSpPr>
        <p:sp>
          <p:nvSpPr>
            <p:cNvPr id="639" name="Efficiency =   # hits (Tracker 1 &amp; Tracker 2 &amp; HR proto)…"/>
            <p:cNvSpPr txBox="1"/>
            <p:nvPr/>
          </p:nvSpPr>
          <p:spPr>
            <a:xfrm>
              <a:off x="0" y="0"/>
              <a:ext cx="7922176" cy="9720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rmAutofit fontScale="100000" lnSpcReduction="0"/>
            </a:bodyPr>
            <a:lstStyle/>
            <a:p>
              <a:pPr defTabSz="584200">
                <a:lnSpc>
                  <a:spcPct val="110000"/>
                </a:lnSpc>
                <a:defRPr sz="25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Efficiency =   # hits (Tracker 1 &amp; Tracker 2 &amp; HR proto)</a:t>
              </a:r>
            </a:p>
            <a:p>
              <a:pPr lvl="8" indent="1828800" defTabSz="584200">
                <a:lnSpc>
                  <a:spcPct val="110000"/>
                </a:lnSpc>
                <a:defRPr sz="25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          # hits (Tracker 1 &amp; Tracker 2)</a:t>
              </a:r>
            </a:p>
          </p:txBody>
        </p:sp>
        <p:sp>
          <p:nvSpPr>
            <p:cNvPr id="640" name="Line"/>
            <p:cNvSpPr/>
            <p:nvPr/>
          </p:nvSpPr>
          <p:spPr>
            <a:xfrm>
              <a:off x="1994509" y="486042"/>
              <a:ext cx="577169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</a:p>
          </p:txBody>
        </p:sp>
      </p:grpSp>
      <p:sp>
        <p:nvSpPr>
          <p:cNvPr id="642" name="Courtesy of…"/>
          <p:cNvSpPr txBox="1"/>
          <p:nvPr/>
        </p:nvSpPr>
        <p:spPr>
          <a:xfrm>
            <a:off x="11244432" y="7444254"/>
            <a:ext cx="1748397" cy="831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Courtesy of </a:t>
            </a:r>
          </a:p>
          <a:p>
            <a:pPr algn="just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LNF-DDG</a:t>
            </a:r>
          </a:p>
        </p:txBody>
      </p:sp>
      <p:sp>
        <p:nvSpPr>
          <p:cNvPr id="643" name="Ar/CO2/CF4  45/15/40"/>
          <p:cNvSpPr txBox="1"/>
          <p:nvPr/>
        </p:nvSpPr>
        <p:spPr>
          <a:xfrm>
            <a:off x="11244432" y="3989718"/>
            <a:ext cx="1748397" cy="831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Ar/CO</a:t>
            </a:r>
            <a:r>
              <a:rPr baseline="-5999"/>
              <a:t>2</a:t>
            </a:r>
            <a:r>
              <a:t>/CF</a:t>
            </a:r>
            <a:r>
              <a:rPr baseline="-5999"/>
              <a:t>4  </a:t>
            </a:r>
            <a:r>
              <a:t>45/15/40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μ-RWELL High Rate: rate capa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 High Rate: rate capability</a:t>
            </a:r>
          </a:p>
        </p:txBody>
      </p:sp>
      <p:sp>
        <p:nvSpPr>
          <p:cNvPr id="6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4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5586" r="0" b="0"/>
          <a:stretch>
            <a:fillRect/>
          </a:stretch>
        </p:blipFill>
        <p:spPr>
          <a:xfrm>
            <a:off x="2516187" y="1849286"/>
            <a:ext cx="7972409" cy="5502945"/>
          </a:xfrm>
          <a:prstGeom prst="rect">
            <a:avLst/>
          </a:prstGeom>
          <a:ln w="12700">
            <a:miter lim="400000"/>
          </a:ln>
        </p:spPr>
      </p:pic>
      <p:sp>
        <p:nvSpPr>
          <p:cNvPr id="648" name="Rate = beam scint. counts/4.2 s/(σxσy*2.532)"/>
          <p:cNvSpPr txBox="1"/>
          <p:nvPr/>
        </p:nvSpPr>
        <p:spPr>
          <a:xfrm>
            <a:off x="3124200" y="7508107"/>
            <a:ext cx="6756400" cy="647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228600"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Rate = beam scint. counts/4.2 s/(σ</a:t>
            </a:r>
            <a:r>
              <a:rPr baseline="-5999"/>
              <a:t>x</a:t>
            </a:r>
            <a:r>
              <a:t>σ</a:t>
            </a:r>
            <a:r>
              <a:rPr baseline="-5999"/>
              <a:t>y</a:t>
            </a:r>
            <a:r>
              <a:t>*2.53</a:t>
            </a:r>
            <a:r>
              <a:rPr baseline="31999"/>
              <a:t>2</a:t>
            </a:r>
            <a:r>
              <a:t>)</a:t>
            </a:r>
          </a:p>
        </p:txBody>
      </p:sp>
      <p:sp>
        <p:nvSpPr>
          <p:cNvPr id="649" name="Pion beam"/>
          <p:cNvSpPr txBox="1"/>
          <p:nvPr/>
        </p:nvSpPr>
        <p:spPr>
          <a:xfrm>
            <a:off x="5501850" y="1310763"/>
            <a:ext cx="2001099" cy="517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584200">
              <a:lnSpc>
                <a:spcPct val="110000"/>
              </a:lnSpc>
              <a:defRPr sz="2500" u="sng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Pion beam</a:t>
            </a:r>
          </a:p>
        </p:txBody>
      </p:sp>
      <p:sp>
        <p:nvSpPr>
          <p:cNvPr id="650" name="Beam profile: GEM trackers"/>
          <p:cNvSpPr txBox="1"/>
          <p:nvPr/>
        </p:nvSpPr>
        <p:spPr>
          <a:xfrm>
            <a:off x="3124200" y="8464811"/>
            <a:ext cx="6756400" cy="647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228600" algn="ctr" defTabSz="584200">
              <a:lnSpc>
                <a:spcPct val="110000"/>
              </a:lnSpc>
              <a:defRPr sz="2500">
                <a:latin typeface="+mn-lt"/>
                <a:ea typeface="+mn-ea"/>
                <a:cs typeface="+mn-cs"/>
                <a:sym typeface="Helvetica"/>
              </a:defRPr>
            </a:pPr>
            <a:r>
              <a:t>Beam profile: GEM trackers</a:t>
            </a:r>
          </a:p>
        </p:txBody>
      </p:sp>
      <p:sp>
        <p:nvSpPr>
          <p:cNvPr id="651" name="Courtesy of…"/>
          <p:cNvSpPr txBox="1"/>
          <p:nvPr/>
        </p:nvSpPr>
        <p:spPr>
          <a:xfrm>
            <a:off x="10757621" y="5821551"/>
            <a:ext cx="1748398" cy="831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Courtesy of </a:t>
            </a:r>
          </a:p>
          <a:p>
            <a:pPr algn="just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LNF-DDG</a:t>
            </a:r>
          </a:p>
        </p:txBody>
      </p:sp>
      <p:sp>
        <p:nvSpPr>
          <p:cNvPr id="652" name="Ar/CO2/CF4  45/15/40"/>
          <p:cNvSpPr txBox="1"/>
          <p:nvPr/>
        </p:nvSpPr>
        <p:spPr>
          <a:xfrm>
            <a:off x="10757621" y="2367016"/>
            <a:ext cx="1748398" cy="831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defRPr>
                <a:latin typeface="Arial"/>
                <a:ea typeface="Arial"/>
                <a:cs typeface="Arial"/>
                <a:sym typeface="Arial"/>
              </a:defRPr>
            </a:pPr>
            <a:r>
              <a:t>Ar/CO</a:t>
            </a:r>
            <a:r>
              <a:rPr baseline="-5999"/>
              <a:t>2</a:t>
            </a:r>
            <a:r>
              <a:t>/CF</a:t>
            </a:r>
            <a:r>
              <a:rPr baseline="-5999"/>
              <a:t>4  </a:t>
            </a:r>
            <a:r>
              <a:t>45/15/40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ummary of results with μ-RWEL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Summary of results with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b="0"/>
              <a:t>-</a:t>
            </a:r>
            <a:r>
              <a:t>RWELLs</a:t>
            </a:r>
          </a:p>
        </p:txBody>
      </p:sp>
      <p:sp>
        <p:nvSpPr>
          <p:cNvPr id="6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56" name="GE1/1 prototype at H8 test beam in 2016…"/>
          <p:cNvSpPr txBox="1"/>
          <p:nvPr/>
        </p:nvSpPr>
        <p:spPr>
          <a:xfrm>
            <a:off x="153094" y="1135025"/>
            <a:ext cx="12698612" cy="8264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solidFill>
                  <a:srgbClr val="00905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GE1/1 prototype at H8 test beam in 2016</a:t>
            </a:r>
          </a:p>
          <a:p>
            <a:pPr lvl="1" marL="8396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Very good time resolution,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rPr baseline="-5999"/>
              <a:t>t</a:t>
            </a:r>
            <a:r>
              <a:t> &lt;6 ns  (about 4.5 ns obtained)</a:t>
            </a:r>
          </a:p>
          <a:p>
            <a:pPr lvl="1" marL="8396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Fully efficient for a gain of &gt;3000</a:t>
            </a:r>
          </a:p>
          <a:p>
            <a:pPr lvl="1" marL="8396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Tested with a rate up to ~35 kHz/cm</a:t>
            </a:r>
            <a:r>
              <a:rPr baseline="31999"/>
              <a:t>2</a:t>
            </a:r>
            <a:r>
              <a:t> (only limited by beam rate)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GIF++ ageing (radiation tolerance) test</a:t>
            </a:r>
          </a:p>
          <a:p>
            <a:pPr lvl="1" marL="8396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Tested with global irradiation up to 100 kHz/cm</a:t>
            </a:r>
            <a:r>
              <a:rPr baseline="31999"/>
              <a:t>2</a:t>
            </a:r>
            <a:r>
              <a:t> for CMS prototype</a:t>
            </a:r>
          </a:p>
          <a:p>
            <a:pPr lvl="1" marL="8396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Gain stability up to 20000</a:t>
            </a:r>
          </a:p>
          <a:p>
            <a:pPr lvl="1" marL="8396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No dark current, no discharges</a:t>
            </a:r>
          </a:p>
          <a:p>
            <a:pPr lvl="1" marL="8396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Q</a:t>
            </a:r>
            <a:r>
              <a:rPr baseline="-5999"/>
              <a:t>int</a:t>
            </a:r>
            <a:r>
              <a:t> &gt; a century of GE2/1 at HL-LHC at the end of the test</a:t>
            </a:r>
          </a:p>
          <a:p>
            <a:pPr lvl="2" marL="12841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Up to 01/04/18 </a:t>
            </a:r>
            <a:r>
              <a:rPr>
                <a:solidFill>
                  <a:srgbClr val="009051"/>
                </a:solidFill>
              </a:rPr>
              <a:t>Q</a:t>
            </a:r>
            <a:r>
              <a:rPr baseline="-5999">
                <a:solidFill>
                  <a:srgbClr val="009051"/>
                </a:solidFill>
              </a:rPr>
              <a:t>int</a:t>
            </a:r>
            <a:r>
              <a:rPr>
                <a:solidFill>
                  <a:srgbClr val="009051"/>
                </a:solidFill>
              </a:rPr>
              <a:t> ~ 32 mC/cm</a:t>
            </a:r>
            <a:r>
              <a:rPr baseline="31999">
                <a:solidFill>
                  <a:srgbClr val="009051"/>
                </a:solidFill>
              </a:rPr>
              <a:t>2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GE2/1 sector mechanical mock-up built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solidFill>
                  <a:srgbClr val="9452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Technology Transfer with the Eltos company</a:t>
            </a:r>
          </a:p>
          <a:p>
            <a:pPr marL="342900" indent="-342900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Large 50-60x50 cm</a:t>
            </a:r>
            <a:r>
              <a:rPr baseline="31999"/>
              <a:t>2</a:t>
            </a:r>
            <a:r>
              <a:t> </a:t>
            </a:r>
            <a:r>
              <a:rPr>
                <a:solidFill>
                  <a:srgbClr val="FF2600"/>
                </a:solidFill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>
                <a:solidFill>
                  <a:srgbClr val="FF2600"/>
                </a:solidFill>
              </a:rPr>
              <a:t>-RWELL M4</a:t>
            </a:r>
            <a:r>
              <a:t> modules built</a:t>
            </a:r>
          </a:p>
          <a:p>
            <a:pPr lvl="1" marL="8396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Exposed at the H4 test beam in July 2017</a:t>
            </a:r>
          </a:p>
          <a:p>
            <a:pPr lvl="1" marL="8396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pPr>
            <a:r>
              <a:t>Excellent uniformity! Efficiency between 98-99% over the whole surface.</a:t>
            </a:r>
          </a:p>
          <a:p>
            <a:pPr marL="395111" indent="-395111">
              <a:lnSpc>
                <a:spcPct val="110000"/>
              </a:lnSpc>
              <a:spcBef>
                <a:spcPts val="500"/>
              </a:spcBef>
              <a:buSzPct val="75000"/>
              <a:buChar char="•"/>
              <a:defRPr sz="2800">
                <a:solidFill>
                  <a:srgbClr val="9437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HR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tested up to rates &gt; 1 MHz/cm</a:t>
            </a:r>
            <a:r>
              <a:rPr baseline="31999"/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6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6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6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6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65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65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65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656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6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60" name="MPGDs, and in particular the μ-RWELL technology, are an excellent option for realising future large Muon detection systems…"/>
          <p:cNvSpPr txBox="1"/>
          <p:nvPr>
            <p:ph type="body" idx="1"/>
          </p:nvPr>
        </p:nvSpPr>
        <p:spPr>
          <a:xfrm>
            <a:off x="332812" y="1122004"/>
            <a:ext cx="12339176" cy="8138666"/>
          </a:xfrm>
          <a:prstGeom prst="rect">
            <a:avLst/>
          </a:prstGeom>
        </p:spPr>
        <p:txBody>
          <a:bodyPr/>
          <a:lstStyle/>
          <a:p>
            <a:pPr marL="468122" indent="-468122" defTabSz="566674">
              <a:lnSpc>
                <a:spcPct val="120000"/>
              </a:lnSpc>
              <a:spcBef>
                <a:spcPts val="1200"/>
              </a:spcBef>
              <a:defRPr sz="2910">
                <a:latin typeface="Arial"/>
                <a:ea typeface="Arial"/>
                <a:cs typeface="Arial"/>
                <a:sym typeface="Arial"/>
              </a:defRPr>
            </a:pPr>
            <a:r>
              <a:t>MPGDs, and in particular the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technology, are an excellent option for realising future large Muon detection systems</a:t>
            </a:r>
          </a:p>
          <a:p>
            <a:pPr marL="468122" indent="-468122" defTabSz="566674">
              <a:lnSpc>
                <a:spcPct val="120000"/>
              </a:lnSpc>
              <a:spcBef>
                <a:spcPts val="1200"/>
              </a:spcBef>
              <a:defRPr sz="2910">
                <a:latin typeface="Arial"/>
                <a:ea typeface="Arial"/>
                <a:cs typeface="Arial"/>
                <a:sym typeface="Arial"/>
              </a:defRPr>
            </a:pPr>
            <a:r>
              <a:t>A large mosaic of ~50x50 cm</a:t>
            </a:r>
            <a:r>
              <a:rPr baseline="31999"/>
              <a:t>2</a:t>
            </a: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detectors is probably the best solution from the industrial point of view</a:t>
            </a:r>
          </a:p>
          <a:p>
            <a:pPr marL="542036" indent="-542036" defTabSz="630732">
              <a:lnSpc>
                <a:spcPct val="120000"/>
              </a:lnSpc>
              <a:spcBef>
                <a:spcPts val="1200"/>
              </a:spcBef>
              <a:defRPr sz="2910">
                <a:latin typeface="Arial"/>
                <a:ea typeface="Arial"/>
                <a:cs typeface="Arial"/>
                <a:sym typeface="Arial"/>
              </a:defRPr>
            </a:pPr>
            <a:r>
              <a:t>An upgrade of the muon system for the CLD detector of FCC-ee, substituting the RPCs with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detectors is an attractive opportunity</a:t>
            </a:r>
          </a:p>
          <a:p>
            <a:pPr marL="542036" indent="-542036" defTabSz="630732">
              <a:lnSpc>
                <a:spcPct val="110000"/>
              </a:lnSpc>
              <a:spcBef>
                <a:spcPts val="1200"/>
              </a:spcBef>
              <a:defRPr sz="2910">
                <a:latin typeface="Arial"/>
                <a:ea typeface="Arial"/>
                <a:cs typeface="Arial"/>
                <a:sym typeface="Arial"/>
              </a:defRPr>
            </a:pPr>
            <a:r>
              <a:t>The IDEA detector concept for FCC-ee implements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</a:t>
            </a:r>
          </a:p>
          <a:p>
            <a:pPr lvl="1" marL="911605" indent="-542036" defTabSz="630732">
              <a:lnSpc>
                <a:spcPct val="110000"/>
              </a:lnSpc>
              <a:spcBef>
                <a:spcPts val="0"/>
              </a:spcBef>
              <a:defRPr sz="2910">
                <a:latin typeface="Arial"/>
                <a:ea typeface="Arial"/>
                <a:cs typeface="Arial"/>
                <a:sym typeface="Arial"/>
              </a:defRPr>
            </a:pPr>
            <a:r>
              <a:t>This system can provide a time resolution of the order of 5 ns and a space resolution of &lt;200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</a:t>
            </a:r>
          </a:p>
          <a:p>
            <a:pPr lvl="1" marL="837691" indent="-468122" defTabSz="630732">
              <a:lnSpc>
                <a:spcPct val="110000"/>
              </a:lnSpc>
              <a:spcBef>
                <a:spcPts val="0"/>
              </a:spcBef>
              <a:defRPr sz="2910">
                <a:latin typeface="Arial"/>
                <a:ea typeface="Arial"/>
                <a:cs typeface="Arial"/>
                <a:sym typeface="Arial"/>
              </a:defRPr>
            </a:pPr>
            <a:r>
              <a:t>Stadalone muon reconstruction</a:t>
            </a:r>
          </a:p>
          <a:p>
            <a:pPr lvl="1" marL="837691" indent="-468122" defTabSz="630732">
              <a:lnSpc>
                <a:spcPct val="110000"/>
              </a:lnSpc>
              <a:spcBef>
                <a:spcPts val="0"/>
              </a:spcBef>
              <a:defRPr sz="2910">
                <a:latin typeface="Arial"/>
                <a:ea typeface="Arial"/>
                <a:cs typeface="Arial"/>
                <a:sym typeface="Arial"/>
              </a:defRPr>
            </a:pPr>
            <a:r>
              <a:t>Trace back the muon stubs to the tracker tracks</a:t>
            </a:r>
          </a:p>
          <a:p>
            <a:pPr lvl="1" marL="837691" indent="-468122" defTabSz="630732">
              <a:lnSpc>
                <a:spcPct val="110000"/>
              </a:lnSpc>
              <a:spcBef>
                <a:spcPts val="0"/>
              </a:spcBef>
              <a:defRPr sz="2910">
                <a:latin typeface="Arial"/>
                <a:ea typeface="Arial"/>
                <a:cs typeface="Arial"/>
                <a:sym typeface="Arial"/>
              </a:defRPr>
            </a:pPr>
            <a:r>
              <a:t>Provide excellent momentum resolution and a robust muon trigger</a:t>
            </a:r>
          </a:p>
          <a:p>
            <a:pPr marL="468122" indent="-468122" defTabSz="630732">
              <a:lnSpc>
                <a:spcPct val="120000"/>
              </a:lnSpc>
              <a:spcBef>
                <a:spcPts val="1200"/>
              </a:spcBef>
              <a:defRPr sz="291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technology is also suitable for the muon systems of detectors at future hadron colliders, like FCC-hh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6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60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Backu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Backup</a:t>
            </a:r>
          </a:p>
        </p:txBody>
      </p:sp>
      <p:sp>
        <p:nvSpPr>
          <p:cNvPr id="6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Muon detectors in large HEP experi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8358">
              <a:defRPr sz="4356"/>
            </a:lvl1pPr>
          </a:lstStyle>
          <a:p>
            <a:pPr/>
            <a:r>
              <a:t>Muon detectors in large HEP experiments</a:t>
            </a:r>
          </a:p>
        </p:txBody>
      </p:sp>
      <p:sp>
        <p:nvSpPr>
          <p:cNvPr id="290" name="Slide Number"/>
          <p:cNvSpPr txBox="1"/>
          <p:nvPr>
            <p:ph type="sldNum" sz="quarter" idx="2"/>
          </p:nvPr>
        </p:nvSpPr>
        <p:spPr>
          <a:xfrm>
            <a:off x="12392429" y="9436100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1" name="These are the main requirements of a typical large muon detection system:…"/>
          <p:cNvSpPr txBox="1"/>
          <p:nvPr/>
        </p:nvSpPr>
        <p:spPr>
          <a:xfrm>
            <a:off x="326384" y="1095667"/>
            <a:ext cx="12352032" cy="8339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lnSpc>
                <a:spcPct val="120000"/>
              </a:lnSpc>
              <a:spcBef>
                <a:spcPts val="400"/>
              </a:spcBef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These are the </a:t>
            </a:r>
            <a:r>
              <a:rPr>
                <a:solidFill>
                  <a:srgbClr val="005493"/>
                </a:solidFill>
              </a:rPr>
              <a:t>main requirements</a:t>
            </a:r>
            <a:r>
              <a:t> of a typical large muon detection system:</a:t>
            </a:r>
          </a:p>
          <a:p>
            <a:pPr lvl="1" marL="254000" indent="-254000" algn="just">
              <a:lnSpc>
                <a:spcPct val="120000"/>
              </a:lnSpc>
              <a:spcBef>
                <a:spcPts val="1000"/>
              </a:spcBef>
              <a:buSzPct val="100000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8F00"/>
                </a:solidFill>
              </a:rPr>
              <a:t>Momentum resolution</a:t>
            </a:r>
            <a:r>
              <a:t>,</a:t>
            </a:r>
            <a:r>
              <a:rPr>
                <a:solidFill>
                  <a:srgbClr val="008F00"/>
                </a:solidFill>
              </a:rPr>
              <a:t>  </a:t>
            </a:r>
            <a:r>
              <a:t>σ</a:t>
            </a:r>
            <a:r>
              <a:rPr baseline="-5999"/>
              <a:t>pT</a:t>
            </a:r>
            <a:r>
              <a:t>/p</a:t>
            </a:r>
            <a:r>
              <a:rPr baseline="-5999"/>
              <a:t>T</a:t>
            </a:r>
            <a:r>
              <a:rPr baseline="31999"/>
              <a:t>2</a:t>
            </a:r>
            <a:r>
              <a:t> ≅ 1-2 x 10</a:t>
            </a:r>
            <a:r>
              <a:rPr baseline="31999"/>
              <a:t>-5</a:t>
            </a:r>
            <a:r>
              <a:t> GeV</a:t>
            </a:r>
            <a:r>
              <a:rPr baseline="31999"/>
              <a:t>-1</a:t>
            </a:r>
          </a:p>
          <a:p>
            <a:pPr lvl="4" marL="635000" indent="-254000" algn="just">
              <a:lnSpc>
                <a:spcPct val="12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With a B field of 2-4 Tesla and a few muon stations at a radius r &gt; 5m, this translates to</a:t>
            </a:r>
          </a:p>
          <a:p>
            <a:pPr lvl="5" marL="1016000" indent="-254000" algn="just">
              <a:lnSpc>
                <a:spcPct val="12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space resolution, σ</a:t>
            </a:r>
            <a:r>
              <a:rPr baseline="-5999"/>
              <a:t>x</a:t>
            </a:r>
            <a:r>
              <a:t>, of a few hundred microns</a:t>
            </a:r>
          </a:p>
          <a:p>
            <a:pPr lvl="3" marL="254000" indent="-254000" algn="just">
              <a:lnSpc>
                <a:spcPct val="120000"/>
              </a:lnSpc>
              <a:spcBef>
                <a:spcPts val="400"/>
              </a:spcBef>
              <a:buSzPct val="100000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945200"/>
                </a:solidFill>
              </a:rPr>
              <a:t>Detection efficiency</a:t>
            </a:r>
            <a:r>
              <a:t> ~ 98-99% over a large solid angle</a:t>
            </a:r>
          </a:p>
          <a:p>
            <a:pPr lvl="4" marL="635000" indent="-254000" algn="just">
              <a:lnSpc>
                <a:spcPct val="12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Three space points along a muon track</a:t>
            </a:r>
          </a:p>
          <a:p>
            <a:pPr lvl="5" marL="1016000" indent="-254000" algn="just">
              <a:lnSpc>
                <a:spcPct val="12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At least 3 muon stations</a:t>
            </a:r>
          </a:p>
          <a:p>
            <a:pPr lvl="5" marL="1016000" indent="-254000" algn="just">
              <a:lnSpc>
                <a:spcPct val="12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Redundancy is an asset</a:t>
            </a:r>
          </a:p>
          <a:p>
            <a:pPr lvl="1" marL="254000" indent="-254000" algn="just">
              <a:lnSpc>
                <a:spcPct val="120000"/>
              </a:lnSpc>
              <a:spcBef>
                <a:spcPts val="400"/>
              </a:spcBef>
              <a:buSzPct val="100000"/>
              <a:buChar char="•"/>
              <a:defRPr sz="2800">
                <a:solidFill>
                  <a:schemeClr val="accent4">
                    <a:satOff val="-1335"/>
                    <a:lumOff val="-10274"/>
                  </a:schemeClr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BX identification (for hadron colliders)</a:t>
            </a:r>
          </a:p>
          <a:p>
            <a:pPr lvl="7" marL="915736" indent="-280736" algn="just">
              <a:lnSpc>
                <a:spcPct val="12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time resolution, σ</a:t>
            </a:r>
            <a:r>
              <a:rPr baseline="-5999"/>
              <a:t>t</a:t>
            </a:r>
            <a:r>
              <a:t>, of 5-10 ns</a:t>
            </a:r>
          </a:p>
          <a:p>
            <a:pPr lvl="3" marL="254000" indent="-254000" algn="just">
              <a:lnSpc>
                <a:spcPct val="120000"/>
              </a:lnSpc>
              <a:spcBef>
                <a:spcPts val="400"/>
              </a:spcBef>
              <a:buSzPct val="100000"/>
              <a:buChar char="•"/>
              <a:defRPr sz="2800">
                <a:solidFill>
                  <a:srgbClr val="FF260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Standalone muon trigger (for hadron colliders)</a:t>
            </a:r>
          </a:p>
          <a:p>
            <a:pPr lvl="2" marL="915736" indent="-280736" algn="just">
              <a:lnSpc>
                <a:spcPct val="12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Fast level-1 trigger response from the muon system</a:t>
            </a:r>
          </a:p>
          <a:p>
            <a:pPr marL="254000" indent="-254000" algn="just">
              <a:lnSpc>
                <a:spcPct val="120000"/>
              </a:lnSpc>
              <a:spcBef>
                <a:spcPts val="2700"/>
              </a:spcBef>
              <a:buSzPct val="100000"/>
              <a:buChar char="•"/>
              <a:defRPr sz="3000">
                <a:latin typeface="+mn-lt"/>
                <a:ea typeface="+mn-ea"/>
                <a:cs typeface="+mn-cs"/>
                <a:sym typeface="Helvetica"/>
              </a:defRPr>
            </a:pPr>
            <a:r>
              <a:t>Mass producible by </a:t>
            </a:r>
            <a:r>
              <a:rPr u="sng"/>
              <a:t>industry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91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Muon detectors for FCC-e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Muon detectors for FCC-ee</a:t>
            </a:r>
          </a:p>
        </p:txBody>
      </p:sp>
      <p:sp>
        <p:nvSpPr>
          <p:cNvPr id="6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67" name="There are two detector concepts for FCC-ee: the CLD (CLIC-inspired detector) model and the IDEA concept.…"/>
          <p:cNvSpPr txBox="1"/>
          <p:nvPr/>
        </p:nvSpPr>
        <p:spPr>
          <a:xfrm>
            <a:off x="326384" y="1138815"/>
            <a:ext cx="12352032" cy="2908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lnSpc>
                <a:spcPct val="120000"/>
              </a:lnSpc>
              <a:spcBef>
                <a:spcPts val="1000"/>
              </a:spcBef>
              <a:defRPr sz="3000">
                <a:latin typeface="+mn-lt"/>
                <a:ea typeface="+mn-ea"/>
                <a:cs typeface="+mn-cs"/>
                <a:sym typeface="Helvetica"/>
              </a:defRPr>
            </a:pPr>
            <a:r>
              <a:t>There are two detector concepts for FCC-ee: the CLD (CLIC-inspired detector) model and the IDEA concept.</a:t>
            </a:r>
          </a:p>
          <a:p>
            <a:pPr algn="just">
              <a:lnSpc>
                <a:spcPct val="120000"/>
              </a:lnSpc>
              <a:spcBef>
                <a:spcPts val="1000"/>
              </a:spcBef>
              <a:defRPr sz="3000">
                <a:latin typeface="+mn-lt"/>
                <a:ea typeface="+mn-ea"/>
                <a:cs typeface="+mn-cs"/>
                <a:sym typeface="Helvetica"/>
              </a:defRPr>
            </a:pPr>
            <a:r>
              <a:t>In the CLD (CLIC-inspired detector) the muon system is made of 6 muon stations interleaved in the iron return yoke, and every muon station is made of RPCs.</a:t>
            </a:r>
          </a:p>
        </p:txBody>
      </p:sp>
      <p:sp>
        <p:nvSpPr>
          <p:cNvPr id="668" name="There is also the IDEA concept, discussed in the previous slide."/>
          <p:cNvSpPr txBox="1"/>
          <p:nvPr/>
        </p:nvSpPr>
        <p:spPr>
          <a:xfrm>
            <a:off x="308789" y="8722481"/>
            <a:ext cx="10858932" cy="587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just">
              <a:lnSpc>
                <a:spcPct val="120000"/>
              </a:lnSpc>
              <a:spcBef>
                <a:spcPts val="1500"/>
              </a:spcBef>
              <a:defRPr sz="30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There is also the IDEA concept, discussed in the previous slide.</a:t>
            </a:r>
          </a:p>
        </p:txBody>
      </p:sp>
      <p:grpSp>
        <p:nvGrpSpPr>
          <p:cNvPr id="674" name="Group"/>
          <p:cNvGrpSpPr/>
          <p:nvPr/>
        </p:nvGrpSpPr>
        <p:grpSpPr>
          <a:xfrm>
            <a:off x="5486479" y="3492286"/>
            <a:ext cx="7511109" cy="5181489"/>
            <a:chOff x="0" y="0"/>
            <a:chExt cx="7511107" cy="5181488"/>
          </a:xfrm>
        </p:grpSpPr>
        <p:pic>
          <p:nvPicPr>
            <p:cNvPr id="669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360066" y="0"/>
              <a:ext cx="6151042" cy="51814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0" name="Line"/>
            <p:cNvSpPr/>
            <p:nvPr/>
          </p:nvSpPr>
          <p:spPr>
            <a:xfrm flipV="1">
              <a:off x="1160221" y="1207662"/>
              <a:ext cx="1835631" cy="1384307"/>
            </a:xfrm>
            <a:prstGeom prst="line">
              <a:avLst/>
            </a:prstGeom>
            <a:noFill/>
            <a:ln w="38100" cap="flat">
              <a:solidFill>
                <a:srgbClr val="011993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/>
            </a:p>
          </p:txBody>
        </p:sp>
        <p:sp>
          <p:nvSpPr>
            <p:cNvPr id="671" name="Muon stations"/>
            <p:cNvSpPr txBox="1"/>
            <p:nvPr/>
          </p:nvSpPr>
          <p:spPr>
            <a:xfrm>
              <a:off x="0" y="2635294"/>
              <a:ext cx="2497321" cy="5913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>
                <a:defRPr b="1" sz="2800"/>
              </a:lvl1pPr>
            </a:lstStyle>
            <a:p>
              <a:pPr/>
              <a:r>
                <a:t>Muon stations</a:t>
              </a:r>
            </a:p>
          </p:txBody>
        </p:sp>
        <p:sp>
          <p:nvSpPr>
            <p:cNvPr id="672" name="Line"/>
            <p:cNvSpPr/>
            <p:nvPr/>
          </p:nvSpPr>
          <p:spPr>
            <a:xfrm flipV="1">
              <a:off x="787918" y="842960"/>
              <a:ext cx="2390404" cy="1486463"/>
            </a:xfrm>
            <a:prstGeom prst="line">
              <a:avLst/>
            </a:prstGeom>
            <a:noFill/>
            <a:ln w="38100" cap="flat">
              <a:solidFill>
                <a:srgbClr val="011993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/>
            </a:p>
          </p:txBody>
        </p:sp>
        <p:sp>
          <p:nvSpPr>
            <p:cNvPr id="673" name="Line"/>
            <p:cNvSpPr/>
            <p:nvPr/>
          </p:nvSpPr>
          <p:spPr>
            <a:xfrm flipV="1">
              <a:off x="934405" y="1062629"/>
              <a:ext cx="2097626" cy="1405216"/>
            </a:xfrm>
            <a:prstGeom prst="line">
              <a:avLst/>
            </a:prstGeom>
            <a:noFill/>
            <a:ln w="38100" cap="flat">
              <a:solidFill>
                <a:srgbClr val="011993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/>
            </a:p>
          </p:txBody>
        </p:sp>
      </p:grpSp>
      <p:sp>
        <p:nvSpPr>
          <p:cNvPr id="675" name="Also this muon detector could be improved by adopting finer space resolution MPGDs."/>
          <p:cNvSpPr txBox="1"/>
          <p:nvPr/>
        </p:nvSpPr>
        <p:spPr>
          <a:xfrm>
            <a:off x="215565" y="5240766"/>
            <a:ext cx="5186537" cy="1684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just">
              <a:lnSpc>
                <a:spcPct val="120000"/>
              </a:lnSpc>
              <a:spcBef>
                <a:spcPts val="1000"/>
              </a:spcBef>
              <a:defRPr sz="30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Also this muon detector could be improved by adopting finer space resolution MPGDs.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68" grpId="4"/>
      <p:bldP build="p" bldLvl="5" animBg="1" rev="0" advAuto="0" spid="667" grpId="1"/>
      <p:bldP build="whole" bldLvl="1" animBg="1" rev="0" advAuto="0" spid="675" grpId="3"/>
      <p:bldP build="whole" bldLvl="1" animBg="1" rev="0" advAuto="0" spid="674" grpId="2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7" name="Image 237" descr="Image 23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96548" y="6826956"/>
            <a:ext cx="4533107" cy="2832437"/>
          </a:xfrm>
          <a:prstGeom prst="rect">
            <a:avLst/>
          </a:prstGeom>
          <a:ln w="12700">
            <a:miter lim="400000"/>
          </a:ln>
        </p:spPr>
      </p:pic>
      <p:sp>
        <p:nvSpPr>
          <p:cNvPr id="678" name="μPIC / μ-RWELL for ATLAS Large-η Tagger Phase II Upgra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274470">
              <a:defRPr b="0" sz="2940">
                <a:ln w="13552">
                  <a:solidFill>
                    <a:srgbClr val="000000"/>
                  </a:solidFill>
                </a:ln>
                <a:latin typeface="Symbol"/>
                <a:ea typeface="Symbol"/>
                <a:cs typeface="Symbol"/>
                <a:sym typeface="Symbol"/>
              </a:defRPr>
            </a:pPr>
            <a:r>
              <a:t>m</a:t>
            </a:r>
            <a:r>
              <a:rPr b="1">
                <a:latin typeface="Arial"/>
                <a:ea typeface="Arial"/>
                <a:cs typeface="Arial"/>
                <a:sym typeface="Arial"/>
              </a:rPr>
              <a:t>PIC / </a:t>
            </a:r>
            <a:r>
              <a:t>m</a:t>
            </a:r>
            <a:r>
              <a:rPr b="1"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1">
                <a:latin typeface="Arial"/>
                <a:ea typeface="Arial"/>
                <a:cs typeface="Arial"/>
                <a:sym typeface="Arial"/>
              </a:rPr>
              <a:t>RWELL for ATLAS Large-</a:t>
            </a:r>
            <a:r>
              <a:t>h</a:t>
            </a:r>
            <a:r>
              <a:rPr b="1">
                <a:latin typeface="Arial"/>
                <a:ea typeface="Arial"/>
                <a:cs typeface="Arial"/>
                <a:sym typeface="Arial"/>
              </a:rPr>
              <a:t> Tagger Phase II Upgrade</a:t>
            </a:r>
          </a:p>
        </p:txBody>
      </p:sp>
      <p:sp>
        <p:nvSpPr>
          <p:cNvPr id="67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80" name="テキスト ボックス 202"/>
          <p:cNvSpPr txBox="1"/>
          <p:nvPr/>
        </p:nvSpPr>
        <p:spPr>
          <a:xfrm>
            <a:off x="619087" y="2830477"/>
            <a:ext cx="5698007" cy="51104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defTabSz="1300480">
              <a:defRPr sz="220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μ</a:t>
            </a:r>
            <a:r>
              <a:t>-PIC with resistive Diamond-LC electrodes:</a:t>
            </a:r>
          </a:p>
        </p:txBody>
      </p:sp>
      <p:sp>
        <p:nvSpPr>
          <p:cNvPr id="681" name="テキスト ボックス 243"/>
          <p:cNvSpPr txBox="1"/>
          <p:nvPr/>
        </p:nvSpPr>
        <p:spPr>
          <a:xfrm>
            <a:off x="1487994" y="5990933"/>
            <a:ext cx="3958442" cy="85394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ctr" defTabSz="1300480">
              <a:lnSpc>
                <a:spcPct val="90000"/>
              </a:lnSpc>
              <a:defRPr sz="2200">
                <a:solidFill>
                  <a:srgbClr val="0000CC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Spark rate reduction using</a:t>
            </a:r>
          </a:p>
          <a:p>
            <a:pPr algn="ctr" defTabSz="1300480">
              <a:lnSpc>
                <a:spcPct val="90000"/>
              </a:lnSpc>
              <a:defRPr sz="2200">
                <a:solidFill>
                  <a:srgbClr val="0000CC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resistive </a:t>
            </a:r>
            <a:r>
              <a:t>μ</a:t>
            </a:r>
            <a:r>
              <a:t>-PIC for fast neutron</a:t>
            </a:r>
          </a:p>
        </p:txBody>
      </p:sp>
      <p:sp>
        <p:nvSpPr>
          <p:cNvPr id="682" name="Rectangle 218"/>
          <p:cNvSpPr txBox="1"/>
          <p:nvPr/>
        </p:nvSpPr>
        <p:spPr>
          <a:xfrm>
            <a:off x="255305" y="1279984"/>
            <a:ext cx="6016309" cy="165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92906" indent="-392906" defTabSz="1300480">
              <a:buSzPct val="100000"/>
              <a:buChar char="➢"/>
              <a:defRPr sz="2200">
                <a:solidFill>
                  <a:srgbClr val="0000CC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Proposed for Phase II upgrade (~2023)</a:t>
            </a:r>
          </a:p>
          <a:p>
            <a:pPr marL="392906" indent="-392906" defTabSz="1300480">
              <a:buSzPct val="100000"/>
              <a:buChar char="➢"/>
              <a:defRPr sz="220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Need high granularity  ~ 0.1mm</a:t>
            </a:r>
          </a:p>
          <a:p>
            <a:pPr marL="392906" indent="-392906" defTabSz="1300480">
              <a:buSzPct val="100000"/>
              <a:buChar char="➢"/>
              <a:defRPr sz="220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BG rate &gt; 100kHz/cm</a:t>
            </a:r>
            <a:r>
              <a:rPr baseline="31999"/>
              <a:t>2</a:t>
            </a:r>
            <a:r>
              <a:t> </a:t>
            </a:r>
            <a:r>
              <a:rPr>
                <a:solidFill>
                  <a:srgbClr val="000000"/>
                </a:solidFill>
              </a:rPr>
              <a:t>(HIP, gamma)</a:t>
            </a:r>
            <a:endParaRPr>
              <a:solidFill>
                <a:srgbClr val="000000"/>
              </a:solidFill>
            </a:endParaRPr>
          </a:p>
          <a:p>
            <a:pPr marL="392906" indent="-392906" defTabSz="1300480">
              <a:buSzPct val="100000"/>
              <a:buChar char="➢"/>
              <a:defRPr sz="220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Rate tolerant, </a:t>
            </a:r>
            <a:r>
              <a:rPr>
                <a:solidFill>
                  <a:srgbClr val="0000CC"/>
                </a:solidFill>
              </a:rPr>
              <a:t>Pixel type detector needed</a:t>
            </a:r>
          </a:p>
        </p:txBody>
      </p:sp>
      <p:pic>
        <p:nvPicPr>
          <p:cNvPr id="683" name="Image 222" descr="Image 22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2426" y="3342534"/>
            <a:ext cx="3711787" cy="2668695"/>
          </a:xfrm>
          <a:prstGeom prst="rect">
            <a:avLst/>
          </a:prstGeom>
          <a:ln w="12700">
            <a:miter lim="400000"/>
          </a:ln>
        </p:spPr>
      </p:pic>
      <p:pic>
        <p:nvPicPr>
          <p:cNvPr id="684" name="Image 223" descr="Image 22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8829" y="6747758"/>
            <a:ext cx="3635386" cy="2924333"/>
          </a:xfrm>
          <a:prstGeom prst="rect">
            <a:avLst/>
          </a:prstGeom>
          <a:ln w="12700">
            <a:miter lim="400000"/>
          </a:ln>
        </p:spPr>
      </p:pic>
      <p:pic>
        <p:nvPicPr>
          <p:cNvPr id="685" name="Image 225" descr="Image 22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29885" y="3391246"/>
            <a:ext cx="2726652" cy="2409162"/>
          </a:xfrm>
          <a:prstGeom prst="rect">
            <a:avLst/>
          </a:prstGeom>
          <a:ln w="12700">
            <a:miter lim="400000"/>
          </a:ln>
        </p:spPr>
      </p:pic>
      <p:pic>
        <p:nvPicPr>
          <p:cNvPr id="686" name="図 205" descr="図 205"/>
          <p:cNvPicPr>
            <a:picLocks noChangeAspect="1"/>
          </p:cNvPicPr>
          <p:nvPr/>
        </p:nvPicPr>
        <p:blipFill>
          <a:blip r:embed="rId6">
            <a:extLst/>
          </a:blip>
          <a:srcRect l="6305" t="15806" r="37370" b="26946"/>
          <a:stretch>
            <a:fillRect/>
          </a:stretch>
        </p:blipFill>
        <p:spPr>
          <a:xfrm>
            <a:off x="4137152" y="7833153"/>
            <a:ext cx="2677101" cy="1529772"/>
          </a:xfrm>
          <a:prstGeom prst="rect">
            <a:avLst/>
          </a:prstGeom>
          <a:ln w="12700">
            <a:miter lim="400000"/>
          </a:ln>
        </p:spPr>
      </p:pic>
      <p:sp>
        <p:nvSpPr>
          <p:cNvPr id="687" name="テキスト ボックス 242"/>
          <p:cNvSpPr txBox="1"/>
          <p:nvPr/>
        </p:nvSpPr>
        <p:spPr>
          <a:xfrm>
            <a:off x="4228091" y="7013078"/>
            <a:ext cx="2007938" cy="739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defTabSz="1300480">
              <a:defRPr sz="1800">
                <a:solidFill>
                  <a:srgbClr val="663300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Resistive </a:t>
            </a:r>
            <a:r>
              <a:t>μ</a:t>
            </a:r>
            <a:r>
              <a:t>-PIC </a:t>
            </a:r>
          </a:p>
          <a:p>
            <a:pPr defTabSz="1300480">
              <a:defRPr sz="1800">
                <a:solidFill>
                  <a:srgbClr val="663300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using sputtered C:</a:t>
            </a:r>
          </a:p>
        </p:txBody>
      </p:sp>
      <p:sp>
        <p:nvSpPr>
          <p:cNvPr id="688" name="TextBox 70"/>
          <p:cNvSpPr txBox="1"/>
          <p:nvPr/>
        </p:nvSpPr>
        <p:spPr>
          <a:xfrm>
            <a:off x="3689761" y="5434094"/>
            <a:ext cx="1072628" cy="409449"/>
          </a:xfrm>
          <a:prstGeom prst="rect">
            <a:avLst/>
          </a:prstGeom>
          <a:solidFill>
            <a:srgbClr val="0066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defRPr sz="1600">
                <a:solidFill>
                  <a:srgbClr val="FFFFFF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/>
            <a:r>
              <a:t>F. Yamane</a:t>
            </a:r>
          </a:p>
        </p:txBody>
      </p:sp>
      <p:sp>
        <p:nvSpPr>
          <p:cNvPr id="689" name="Rectangle 231"/>
          <p:cNvSpPr txBox="1"/>
          <p:nvPr/>
        </p:nvSpPr>
        <p:spPr>
          <a:xfrm>
            <a:off x="7593688" y="1136812"/>
            <a:ext cx="3072342" cy="511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defTabSz="1300480">
              <a:defRPr sz="220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μ</a:t>
            </a:r>
            <a:r>
              <a:t>-RWELL Detector:</a:t>
            </a:r>
          </a:p>
        </p:txBody>
      </p:sp>
      <p:pic>
        <p:nvPicPr>
          <p:cNvPr id="690" name="Image 232" descr="Image 232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132811" y="1640487"/>
            <a:ext cx="3431136" cy="287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91" name="TextBox 10"/>
          <p:cNvSpPr txBox="1"/>
          <p:nvPr/>
        </p:nvSpPr>
        <p:spPr>
          <a:xfrm>
            <a:off x="7028765" y="4883311"/>
            <a:ext cx="5962301" cy="195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67392" indent="-367392" defTabSz="1300480">
              <a:buSzPct val="100000"/>
              <a:buChar char="▪"/>
              <a:defRPr sz="1800">
                <a:solidFill>
                  <a:srgbClr val="663300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Very reliable  </a:t>
            </a:r>
          </a:p>
          <a:p>
            <a:pPr marL="367392" indent="-367392" defTabSz="1300480">
              <a:buSzPct val="100000"/>
              <a:buChar char="▪"/>
              <a:defRPr sz="1800">
                <a:solidFill>
                  <a:srgbClr val="663300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Almost completely </a:t>
            </a:r>
            <a:r>
              <a:rPr i="1"/>
              <a:t>discharge-free</a:t>
            </a:r>
            <a:r>
              <a:t> </a:t>
            </a:r>
          </a:p>
          <a:p>
            <a:pPr marL="367392" indent="-367392" defTabSz="1300480">
              <a:buSzPct val="100000"/>
              <a:buChar char="▪"/>
              <a:defRPr sz="1800">
                <a:solidFill>
                  <a:srgbClr val="663300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adequate for high particle rates O(1MHz/cm</a:t>
            </a:r>
            <a:r>
              <a:rPr baseline="31999"/>
              <a:t>2</a:t>
            </a:r>
            <a:r>
              <a:t>) thanks to the </a:t>
            </a:r>
            <a:r>
              <a:rPr i="1"/>
              <a:t>segmented-resistive-layer</a:t>
            </a:r>
          </a:p>
          <a:p>
            <a:pPr marL="367392" indent="-367392" defTabSz="1300480">
              <a:buSzPct val="100000"/>
              <a:buChar char="▪"/>
              <a:defRPr sz="180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r>
              <a:t>suitable for large area applications (1.8 x 1.2 m</a:t>
            </a:r>
            <a:r>
              <a:rPr baseline="31999"/>
              <a:t>2</a:t>
            </a:r>
            <a:r>
              <a:t> proto was tested in 2017)</a:t>
            </a:r>
          </a:p>
        </p:txBody>
      </p:sp>
      <p:pic>
        <p:nvPicPr>
          <p:cNvPr id="692" name="Picture 5" descr="Picture 5"/>
          <p:cNvPicPr>
            <a:picLocks noChangeAspect="1"/>
          </p:cNvPicPr>
          <p:nvPr/>
        </p:nvPicPr>
        <p:blipFill>
          <a:blip r:embed="rId8">
            <a:extLst/>
          </a:blip>
          <a:srcRect l="6923" t="22612" r="7005" b="15166"/>
          <a:stretch>
            <a:fillRect/>
          </a:stretch>
        </p:blipFill>
        <p:spPr>
          <a:xfrm>
            <a:off x="10736176" y="3060700"/>
            <a:ext cx="2268625" cy="1855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693" name="Picture 4" descr="Picture 4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714424" y="1127584"/>
            <a:ext cx="2290376" cy="1855945"/>
          </a:xfrm>
          <a:prstGeom prst="rect">
            <a:avLst/>
          </a:prstGeom>
          <a:ln w="12700">
            <a:miter lim="400000"/>
          </a:ln>
        </p:spPr>
      </p:pic>
      <p:sp>
        <p:nvSpPr>
          <p:cNvPr id="694" name="TextBox 70"/>
          <p:cNvSpPr txBox="1"/>
          <p:nvPr/>
        </p:nvSpPr>
        <p:spPr>
          <a:xfrm>
            <a:off x="8611475" y="2247867"/>
            <a:ext cx="1356592" cy="409449"/>
          </a:xfrm>
          <a:prstGeom prst="rect">
            <a:avLst/>
          </a:prstGeom>
          <a:solidFill>
            <a:srgbClr val="0066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defRPr sz="1600">
                <a:solidFill>
                  <a:srgbClr val="FFFFFF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pPr/>
            <a:r>
              <a:t>M. Poli Lener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Muon detector for FCC-e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Muon detector for FCC-ee</a:t>
            </a:r>
          </a:p>
        </p:txBody>
      </p:sp>
      <p:sp>
        <p:nvSpPr>
          <p:cNvPr id="6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9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89014" y="1302034"/>
            <a:ext cx="11026772" cy="78850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object 2"/>
          <p:cNvSpPr/>
          <p:nvPr/>
        </p:nvSpPr>
        <p:spPr>
          <a:xfrm>
            <a:off x="-24489" y="1484240"/>
            <a:ext cx="8698807" cy="45087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65023" tIns="65023" rIns="65023" bIns="65023"/>
          <a:lstStyle/>
          <a:p>
            <a:pPr>
              <a:defRPr>
                <a:latin typeface="Calibri (Body)"/>
                <a:ea typeface="Calibri (Body)"/>
                <a:cs typeface="Calibri (Body)"/>
                <a:sym typeface="Calibri (Body)"/>
              </a:defRPr>
            </a:pPr>
          </a:p>
        </p:txBody>
      </p:sp>
      <p:sp>
        <p:nvSpPr>
          <p:cNvPr id="701" name="object 7"/>
          <p:cNvSpPr txBox="1"/>
          <p:nvPr/>
        </p:nvSpPr>
        <p:spPr>
          <a:xfrm>
            <a:off x="9079911" y="6266534"/>
            <a:ext cx="1212254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defRPr b="1" spc="-21" sz="2800">
                <a:solidFill>
                  <a:srgbClr val="0000CC"/>
                </a:solidFill>
                <a:latin typeface="Calibri (Body)"/>
                <a:ea typeface="Calibri (Body)"/>
                <a:cs typeface="Calibri (Body)"/>
                <a:sym typeface="Calibri (Body)"/>
              </a:defRPr>
            </a:pPr>
            <a:r>
              <a:t>GE2/1</a:t>
            </a:r>
            <a:r>
              <a:rPr b="0" spc="-14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702" name="object 10"/>
          <p:cNvSpPr txBox="1"/>
          <p:nvPr/>
        </p:nvSpPr>
        <p:spPr>
          <a:xfrm>
            <a:off x="-24487" y="6328089"/>
            <a:ext cx="144698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defRPr b="1" spc="-21" sz="2800">
                <a:solidFill>
                  <a:srgbClr val="0000CC"/>
                </a:solidFill>
                <a:latin typeface="Calibri (Body)"/>
                <a:ea typeface="Calibri (Body)"/>
                <a:cs typeface="Calibri (Body)"/>
                <a:sym typeface="Calibri (Body)"/>
              </a:defRPr>
            </a:pPr>
            <a:r>
              <a:t>ME0</a:t>
            </a:r>
            <a:r>
              <a:rPr b="0" spc="-14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703" name="object 16"/>
          <p:cNvSpPr/>
          <p:nvPr/>
        </p:nvSpPr>
        <p:spPr>
          <a:xfrm flipH="1" flipV="1">
            <a:off x="5408365" y="4747942"/>
            <a:ext cx="3670396" cy="1713619"/>
          </a:xfrm>
          <a:prstGeom prst="line">
            <a:avLst/>
          </a:prstGeom>
          <a:ln w="25399">
            <a:solidFill>
              <a:srgbClr val="0433FF"/>
            </a:solidFill>
            <a:tailEnd type="triangle"/>
          </a:ln>
        </p:spPr>
        <p:txBody>
          <a:bodyPr lIns="65023" tIns="65023" rIns="65023" bIns="65023"/>
          <a:lstStyle/>
          <a:p>
            <a:pPr defTabSz="1300480"/>
          </a:p>
        </p:txBody>
      </p:sp>
      <p:sp>
        <p:nvSpPr>
          <p:cNvPr id="704" name="object 25"/>
          <p:cNvSpPr txBox="1"/>
          <p:nvPr>
            <p:ph type="sldNum" sz="quarter" idx="2"/>
          </p:nvPr>
        </p:nvSpPr>
        <p:spPr>
          <a:xfrm>
            <a:off x="11954825" y="9798151"/>
            <a:ext cx="337570" cy="241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102235">
              <a:defRPr spc="-13">
                <a:latin typeface="Calibri (Body)"/>
                <a:ea typeface="Calibri (Body)"/>
                <a:cs typeface="Calibri (Body)"/>
                <a:sym typeface="Calibri (Body)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05" name="Title 1"/>
          <p:cNvSpPr txBox="1"/>
          <p:nvPr/>
        </p:nvSpPr>
        <p:spPr>
          <a:xfrm>
            <a:off x="1813797" y="-141358"/>
            <a:ext cx="11211420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normAutofit fontScale="100000" lnSpcReduction="0"/>
          </a:bodyPr>
          <a:lstStyle>
            <a:lvl1pPr>
              <a:defRPr b="1" sz="4800">
                <a:solidFill>
                  <a:srgbClr val="000090"/>
                </a:solidFill>
              </a:defRPr>
            </a:lvl1pPr>
          </a:lstStyle>
          <a:p>
            <a:pPr/>
            <a:r>
              <a:t>GEM Phase 2 Forward muon system</a:t>
            </a:r>
          </a:p>
        </p:txBody>
      </p:sp>
      <p:sp>
        <p:nvSpPr>
          <p:cNvPr id="706" name="Rectangle 30"/>
          <p:cNvSpPr/>
          <p:nvPr/>
        </p:nvSpPr>
        <p:spPr>
          <a:xfrm>
            <a:off x="11" y="6748616"/>
            <a:ext cx="5568353" cy="2352549"/>
          </a:xfrm>
          <a:prstGeom prst="rect">
            <a:avLst/>
          </a:prstGeom>
          <a:solidFill>
            <a:srgbClr val="FFFF9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406400" indent="-406400">
              <a:buSzPct val="100000"/>
              <a:buFont typeface="Arial"/>
              <a:buChar char="•"/>
              <a:defRPr b="1" sz="2800">
                <a:solidFill>
                  <a:srgbClr val="FF0000"/>
                </a:solidFill>
              </a:defRPr>
            </a:pPr>
            <a:r>
              <a:t>Muon tagger </a:t>
            </a:r>
            <a:r>
              <a:rPr b="0">
                <a:solidFill>
                  <a:srgbClr val="000000"/>
                </a:solidFill>
              </a:rPr>
              <a:t>at highest η  (η &lt;2.8)</a:t>
            </a:r>
            <a:endParaRPr b="0">
              <a:solidFill>
                <a:srgbClr val="000000"/>
              </a:solidFill>
            </a:endParaRPr>
          </a:p>
          <a:p>
            <a:pPr marL="400050" indent="-400050">
              <a:buSzPct val="100000"/>
              <a:buFont typeface="Arial"/>
              <a:buChar char="•"/>
              <a:defRPr sz="2800"/>
            </a:pPr>
            <a:r>
              <a:t>36 20°</a:t>
            </a:r>
            <a:r>
              <a:rPr>
                <a:solidFill>
                  <a:srgbClr val="0000FF"/>
                </a:solidFill>
              </a:rPr>
              <a:t>super-module wedge  each consists 6 layers of chambers.</a:t>
            </a:r>
            <a:r>
              <a:t> </a:t>
            </a:r>
          </a:p>
          <a:p>
            <a:pPr marL="400050" indent="-400050">
              <a:buSzPct val="100000"/>
              <a:buFont typeface="Arial"/>
              <a:buChar char="•"/>
              <a:defRPr b="1" sz="2800"/>
            </a:pPr>
            <a:r>
              <a:t>Numb. of chambers: 216</a:t>
            </a:r>
            <a:endParaRPr i="1">
              <a:solidFill>
                <a:srgbClr val="FF0000"/>
              </a:solidFill>
            </a:endParaRPr>
          </a:p>
          <a:p>
            <a:pPr marL="406400" indent="-406400">
              <a:buSzPct val="100000"/>
              <a:buFont typeface="Arial"/>
              <a:buChar char="•"/>
              <a:defRPr b="1" sz="2800"/>
            </a:pPr>
            <a:r>
              <a:t>Installation: July 2024</a:t>
            </a:r>
          </a:p>
        </p:txBody>
      </p:sp>
      <p:grpSp>
        <p:nvGrpSpPr>
          <p:cNvPr id="709" name="object 20"/>
          <p:cNvGrpSpPr/>
          <p:nvPr/>
        </p:nvGrpSpPr>
        <p:grpSpPr>
          <a:xfrm>
            <a:off x="2974195" y="5418671"/>
            <a:ext cx="394680" cy="64708"/>
            <a:chOff x="0" y="0"/>
            <a:chExt cx="394679" cy="64707"/>
          </a:xfrm>
        </p:grpSpPr>
        <p:sp>
          <p:nvSpPr>
            <p:cNvPr id="707" name="Shape"/>
            <p:cNvSpPr/>
            <p:nvPr/>
          </p:nvSpPr>
          <p:spPr>
            <a:xfrm>
              <a:off x="199759" y="19132"/>
              <a:ext cx="160051" cy="45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9667" y="0"/>
                  </a:lnTo>
                  <a:lnTo>
                    <a:pt x="0" y="18626"/>
                  </a:lnTo>
                  <a:lnTo>
                    <a:pt x="1694" y="20510"/>
                  </a:lnTo>
                  <a:lnTo>
                    <a:pt x="7719" y="21600"/>
                  </a:lnTo>
                  <a:lnTo>
                    <a:pt x="10909" y="20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>
                <a:defRPr>
                  <a:latin typeface="Calibri (Body)"/>
                  <a:ea typeface="Calibri (Body)"/>
                  <a:cs typeface="Calibri (Body)"/>
                  <a:sym typeface="Calibri (Body)"/>
                </a:defRPr>
              </a:pPr>
            </a:p>
          </p:txBody>
        </p:sp>
        <p:sp>
          <p:nvSpPr>
            <p:cNvPr id="708" name="Shape"/>
            <p:cNvSpPr/>
            <p:nvPr/>
          </p:nvSpPr>
          <p:spPr>
            <a:xfrm>
              <a:off x="0" y="0"/>
              <a:ext cx="394680" cy="27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788" y="10892"/>
                  </a:lnTo>
                  <a:lnTo>
                    <a:pt x="0" y="13819"/>
                  </a:lnTo>
                  <a:lnTo>
                    <a:pt x="551" y="19732"/>
                  </a:lnTo>
                  <a:lnTo>
                    <a:pt x="1786" y="21600"/>
                  </a:lnTo>
                  <a:lnTo>
                    <a:pt x="14853" y="14761"/>
                  </a:lnTo>
                  <a:lnTo>
                    <a:pt x="19692" y="14761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>
                <a:defRPr>
                  <a:latin typeface="Calibri (Body)"/>
                  <a:ea typeface="Calibri (Body)"/>
                  <a:cs typeface="Calibri (Body)"/>
                  <a:sym typeface="Calibri (Body)"/>
                </a:defRPr>
              </a:pPr>
            </a:p>
          </p:txBody>
        </p:sp>
      </p:grpSp>
      <p:sp>
        <p:nvSpPr>
          <p:cNvPr id="710" name="object 19"/>
          <p:cNvSpPr/>
          <p:nvPr/>
        </p:nvSpPr>
        <p:spPr>
          <a:xfrm flipV="1">
            <a:off x="754868" y="5604910"/>
            <a:ext cx="2919188" cy="847127"/>
          </a:xfrm>
          <a:prstGeom prst="line">
            <a:avLst/>
          </a:prstGeom>
          <a:ln w="25399">
            <a:solidFill>
              <a:srgbClr val="0433FF"/>
            </a:solidFill>
            <a:tailEnd type="triangle"/>
          </a:ln>
        </p:spPr>
        <p:txBody>
          <a:bodyPr lIns="65023" tIns="65023" rIns="65023" bIns="65023"/>
          <a:lstStyle/>
          <a:p>
            <a:pPr defTabSz="1300480"/>
          </a:p>
        </p:txBody>
      </p:sp>
      <p:sp>
        <p:nvSpPr>
          <p:cNvPr id="711" name="Rettangolo 2"/>
          <p:cNvSpPr/>
          <p:nvPr/>
        </p:nvSpPr>
        <p:spPr>
          <a:xfrm>
            <a:off x="3916396" y="8782212"/>
            <a:ext cx="5357289" cy="511049"/>
          </a:xfrm>
          <a:prstGeom prst="rect">
            <a:avLst/>
          </a:prstGeom>
          <a:solidFill>
            <a:srgbClr val="1F497D"/>
          </a:solidFill>
          <a:ln w="12700">
            <a:solidFill>
              <a:srgbClr val="FFFF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pPr/>
            <a:r>
              <a:t>GEM Phase 2 : Trigger and reconstruction</a:t>
            </a:r>
          </a:p>
        </p:txBody>
      </p:sp>
      <p:sp>
        <p:nvSpPr>
          <p:cNvPr id="712" name="Rectangle 29"/>
          <p:cNvSpPr/>
          <p:nvPr/>
        </p:nvSpPr>
        <p:spPr>
          <a:xfrm>
            <a:off x="5590320" y="6779868"/>
            <a:ext cx="5957345" cy="1908049"/>
          </a:xfrm>
          <a:prstGeom prst="rect">
            <a:avLst/>
          </a:prstGeom>
          <a:solidFill>
            <a:srgbClr val="FFFF9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400050" indent="-400050">
              <a:buSzPct val="100000"/>
              <a:buFont typeface="Arial"/>
              <a:buChar char="•"/>
              <a:defRPr sz="2800"/>
            </a:pPr>
            <a:r>
              <a:t>1.6 &lt; |η| &lt; 2.4</a:t>
            </a:r>
          </a:p>
          <a:p>
            <a:pPr marL="400050" indent="-400050">
              <a:buSzPct val="100000"/>
              <a:buFont typeface="Arial"/>
              <a:buChar char="•"/>
              <a:defRPr sz="2800"/>
            </a:pPr>
            <a:r>
              <a:t>36 20°super-chambers</a:t>
            </a:r>
          </a:p>
          <a:p>
            <a:pPr marL="400050" indent="-400050">
              <a:buSzPct val="100000"/>
              <a:buFont typeface="Arial"/>
              <a:buChar char="•"/>
              <a:defRPr b="1" sz="2800"/>
            </a:pPr>
            <a:r>
              <a:t>Total number of chambers:72</a:t>
            </a:r>
          </a:p>
          <a:p>
            <a:pPr marL="400050" indent="-400050">
              <a:buSzPct val="100000"/>
              <a:buFont typeface="Arial"/>
              <a:buChar char="•"/>
              <a:defRPr b="1" sz="2800"/>
            </a:pPr>
            <a:r>
              <a:t>Installation: YETS 2022 </a:t>
            </a:r>
          </a:p>
        </p:txBody>
      </p:sp>
      <p:sp>
        <p:nvSpPr>
          <p:cNvPr id="713" name="object 7"/>
          <p:cNvSpPr/>
          <p:nvPr/>
        </p:nvSpPr>
        <p:spPr>
          <a:xfrm>
            <a:off x="10432047" y="6265762"/>
            <a:ext cx="2612228" cy="352172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65023" tIns="65023" rIns="65023" bIns="65023"/>
          <a:lstStyle/>
          <a:p>
            <a:pPr/>
          </a:p>
        </p:txBody>
      </p:sp>
      <p:sp>
        <p:nvSpPr>
          <p:cNvPr id="714" name="Rettangolo 16"/>
          <p:cNvSpPr/>
          <p:nvPr/>
        </p:nvSpPr>
        <p:spPr>
          <a:xfrm>
            <a:off x="8759500" y="1990269"/>
            <a:ext cx="4035138" cy="2994122"/>
          </a:xfrm>
          <a:prstGeom prst="rect">
            <a:avLst/>
          </a:prstGeom>
          <a:gradFill>
            <a:gsLst>
              <a:gs pos="0">
                <a:srgbClr val="98B4FF"/>
              </a:gs>
              <a:gs pos="50000">
                <a:srgbClr val="C0D0FF"/>
              </a:gs>
              <a:gs pos="100000">
                <a:srgbClr val="E0E7FF"/>
              </a:gs>
            </a:gsLst>
            <a:lin ang="27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defTabSz="1300480">
              <a:defRPr b="1" sz="2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GE21</a:t>
            </a:r>
            <a:r>
              <a:rPr b="0">
                <a:solidFill>
                  <a:srgbClr val="000000"/>
                </a:solidFill>
              </a:rPr>
              <a:t> L1 trigger rate reduction, enhance via redundancy, reconstruction</a:t>
            </a:r>
          </a:p>
          <a:p>
            <a:pPr lvl="1" indent="2258" defTabSz="1300480">
              <a:defRPr b="1" sz="2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ME0</a:t>
            </a:r>
            <a:r>
              <a:rPr b="0">
                <a:solidFill>
                  <a:srgbClr val="000000"/>
                </a:solidFill>
              </a:rPr>
              <a:t> detector extends coverage and performance of muon Id and trigger beyond </a:t>
            </a:r>
            <a:r>
              <a:rPr b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h</a:t>
            </a:r>
            <a:r>
              <a:rPr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=2.4 </a:t>
            </a:r>
            <a:r>
              <a:rPr b="0">
                <a:solidFill>
                  <a:srgbClr val="000000"/>
                </a:solidFill>
              </a:rPr>
              <a:t>up to </a:t>
            </a:r>
            <a:r>
              <a:rPr b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h</a:t>
            </a:r>
            <a:r>
              <a:rPr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&lt;2.8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E1/1 μ-RWELL: test at H8 (nov. 2016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GE1/1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m-</a:t>
            </a:r>
            <a:r>
              <a:t>RWELL: test at H8 (nov. 2016)</a:t>
            </a:r>
          </a:p>
        </p:txBody>
      </p:sp>
      <p:sp>
        <p:nvSpPr>
          <p:cNvPr id="7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18" name="CasellaDiTesto 16"/>
          <p:cNvSpPr txBox="1"/>
          <p:nvPr/>
        </p:nvSpPr>
        <p:spPr>
          <a:xfrm>
            <a:off x="194907" y="1424038"/>
            <a:ext cx="12715920" cy="1200209"/>
          </a:xfrm>
          <a:prstGeom prst="rect">
            <a:avLst/>
          </a:prstGeom>
          <a:ln w="25400">
            <a:solidFill>
              <a:schemeClr val="accent3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8989" tIns="58989" rIns="58989" bIns="58989">
            <a:spAutoFit/>
          </a:bodyPr>
          <a:lstStyle/>
          <a:p>
            <a:pPr marL="457200" indent="-457200" defTabSz="1298222">
              <a:buSzPct val="100000"/>
              <a:buAutoNum type="arabicPeriod" startAt="1"/>
              <a:defRPr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Construction  &amp; test of the first 	  </a:t>
            </a:r>
            <a:r>
              <a:rPr b="1"/>
              <a:t>1.2x0.5m</a:t>
            </a:r>
            <a:r>
              <a:rPr b="1" baseline="30500"/>
              <a:t>2</a:t>
            </a:r>
            <a:r>
              <a:rPr b="1"/>
              <a:t> </a:t>
            </a:r>
            <a:r>
              <a:rPr b="1"/>
              <a:t>(GE1/1) </a:t>
            </a:r>
            <a:r>
              <a:rPr b="1"/>
              <a:t>µ-RWELL     </a:t>
            </a:r>
            <a:r>
              <a:t>    </a:t>
            </a:r>
            <a:r>
              <a:rPr b="1"/>
              <a:t>        2016</a:t>
            </a:r>
            <a:endParaRPr b="1"/>
          </a:p>
          <a:p>
            <a:pPr marL="414771" indent="-414771" defTabSz="1298222">
              <a:buSzPct val="100000"/>
              <a:buAutoNum type="arabicPeriod" startAt="1"/>
              <a:defRPr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Mechanical study and mock-up of 1.8x1.2 m</a:t>
            </a:r>
            <a:r>
              <a:rPr baseline="30500"/>
              <a:t>2</a:t>
            </a:r>
            <a:r>
              <a:t> (GE2/1) </a:t>
            </a:r>
            <a:r>
              <a:t>µ-RWELL</a:t>
            </a:r>
            <a:r>
              <a:t>     </a:t>
            </a:r>
            <a:r>
              <a:rPr b="1"/>
              <a:t>            2016-2017</a:t>
            </a:r>
            <a:endParaRPr b="1"/>
          </a:p>
          <a:p>
            <a:pPr marL="414771" indent="-414771" defTabSz="1298222">
              <a:buSzPct val="100000"/>
              <a:buAutoNum type="arabicPeriod" startAt="1"/>
              <a:defRPr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Construction </a:t>
            </a:r>
            <a:r>
              <a:t>of the first </a:t>
            </a:r>
            <a:r>
              <a:rPr b="1"/>
              <a:t>1.8x1.2m</a:t>
            </a:r>
            <a:r>
              <a:rPr b="1" baseline="30500"/>
              <a:t>2</a:t>
            </a:r>
            <a:r>
              <a:rPr b="1"/>
              <a:t> </a:t>
            </a:r>
            <a:r>
              <a:rPr b="1"/>
              <a:t>(GE2/1) </a:t>
            </a:r>
            <a:r>
              <a:rPr b="1"/>
              <a:t>µ-RWELL (only M4 active)</a:t>
            </a:r>
            <a:r>
              <a:t>     </a:t>
            </a:r>
            <a:r>
              <a:rPr b="1"/>
              <a:t>01-09/2017</a:t>
            </a:r>
          </a:p>
        </p:txBody>
      </p:sp>
      <p:grpSp>
        <p:nvGrpSpPr>
          <p:cNvPr id="737" name="Gruppo 18"/>
          <p:cNvGrpSpPr/>
          <p:nvPr/>
        </p:nvGrpSpPr>
        <p:grpSpPr>
          <a:xfrm>
            <a:off x="5217267" y="4937775"/>
            <a:ext cx="6917593" cy="4205336"/>
            <a:chOff x="23169" y="0"/>
            <a:chExt cx="6917591" cy="4205335"/>
          </a:xfrm>
        </p:grpSpPr>
        <p:sp>
          <p:nvSpPr>
            <p:cNvPr id="719" name="Connettore 2 19"/>
            <p:cNvSpPr/>
            <p:nvPr/>
          </p:nvSpPr>
          <p:spPr>
            <a:xfrm flipH="1" flipV="1">
              <a:off x="258682" y="1819568"/>
              <a:ext cx="6532011" cy="15861"/>
            </a:xfrm>
            <a:prstGeom prst="line">
              <a:avLst/>
            </a:prstGeom>
            <a:noFill/>
            <a:ln w="12700" cap="flat">
              <a:solidFill>
                <a:srgbClr val="4A7EB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1300480"/>
            </a:p>
          </p:txBody>
        </p:sp>
        <p:sp>
          <p:nvSpPr>
            <p:cNvPr id="720" name="CasellaDiTesto 20"/>
            <p:cNvSpPr txBox="1"/>
            <p:nvPr/>
          </p:nvSpPr>
          <p:spPr>
            <a:xfrm>
              <a:off x="23169" y="1906795"/>
              <a:ext cx="620386" cy="3239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defTabSz="1298222">
                <a:defRPr b="1"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Beam</a:t>
              </a:r>
            </a:p>
          </p:txBody>
        </p:sp>
        <p:sp>
          <p:nvSpPr>
            <p:cNvPr id="721" name="Rettangolo 21"/>
            <p:cNvSpPr/>
            <p:nvPr/>
          </p:nvSpPr>
          <p:spPr>
            <a:xfrm>
              <a:off x="5751808" y="1303660"/>
              <a:ext cx="39137" cy="1092038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1298222"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22" name="Rettangolo 22"/>
            <p:cNvSpPr/>
            <p:nvPr/>
          </p:nvSpPr>
          <p:spPr>
            <a:xfrm>
              <a:off x="1951639" y="1420923"/>
              <a:ext cx="175716" cy="829008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1298222"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23" name="Rettangolo 23"/>
            <p:cNvSpPr/>
            <p:nvPr/>
          </p:nvSpPr>
          <p:spPr>
            <a:xfrm>
              <a:off x="6270565" y="1395924"/>
              <a:ext cx="175716" cy="829008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1298222"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24" name="Rettangolo 24"/>
            <p:cNvSpPr/>
            <p:nvPr/>
          </p:nvSpPr>
          <p:spPr>
            <a:xfrm>
              <a:off x="1271072" y="10490"/>
              <a:ext cx="98718" cy="3195340"/>
            </a:xfrm>
            <a:prstGeom prst="rect">
              <a:avLst/>
            </a:prstGeom>
            <a:solidFill>
              <a:schemeClr val="accent2"/>
            </a:solidFill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1298222"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25" name="Rettangolo 25"/>
            <p:cNvSpPr/>
            <p:nvPr/>
          </p:nvSpPr>
          <p:spPr>
            <a:xfrm>
              <a:off x="3341968" y="1409446"/>
              <a:ext cx="54618" cy="844868"/>
            </a:xfrm>
            <a:prstGeom prst="rect">
              <a:avLst/>
            </a:prstGeom>
            <a:solidFill>
              <a:schemeClr val="accent6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1298222"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26" name="Rettangolo 27"/>
            <p:cNvSpPr/>
            <p:nvPr/>
          </p:nvSpPr>
          <p:spPr>
            <a:xfrm>
              <a:off x="3554047" y="1409446"/>
              <a:ext cx="54619" cy="844868"/>
            </a:xfrm>
            <a:prstGeom prst="rect">
              <a:avLst/>
            </a:prstGeom>
            <a:solidFill>
              <a:schemeClr val="accent6"/>
            </a:solidFill>
            <a:ln w="25400" cap="flat">
              <a:solidFill>
                <a:schemeClr val="accent6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1298222"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27" name="CasellaDiTesto 28"/>
            <p:cNvSpPr txBox="1"/>
            <p:nvPr/>
          </p:nvSpPr>
          <p:spPr>
            <a:xfrm>
              <a:off x="5921497" y="2259072"/>
              <a:ext cx="1019265" cy="5250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algn="ctr" defTabSz="1298222">
                <a:defRPr b="1"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GEM Tracker 1</a:t>
              </a:r>
            </a:p>
          </p:txBody>
        </p:sp>
        <p:sp>
          <p:nvSpPr>
            <p:cNvPr id="728" name="CasellaDiTesto 29"/>
            <p:cNvSpPr txBox="1"/>
            <p:nvPr/>
          </p:nvSpPr>
          <p:spPr>
            <a:xfrm>
              <a:off x="2259516" y="0"/>
              <a:ext cx="2476063" cy="9547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ctr" defTabSz="1298222">
                <a:defRPr b="1"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N° 2 LHCb µ-RWELL protos</a:t>
              </a:r>
            </a:p>
            <a:p>
              <a:pPr algn="ctr" defTabSz="1298222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10x10 cm</a:t>
              </a:r>
              <a:r>
                <a:rPr baseline="31999"/>
                <a:t>2</a:t>
              </a:r>
            </a:p>
            <a:p>
              <a:pPr algn="ctr" defTabSz="1298222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40-35 M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W</a:t>
              </a:r>
              <a:r>
                <a:t>/</a:t>
              </a:r>
              <a:r>
                <a:rPr>
                  <a:latin typeface="ＭＳ ゴシック"/>
                  <a:ea typeface="ＭＳ ゴシック"/>
                  <a:cs typeface="ＭＳ ゴシック"/>
                  <a:sym typeface="ＭＳ ゴシック"/>
                </a:rPr>
                <a:t>☐</a:t>
              </a:r>
              <a:endParaRPr b="1"/>
            </a:p>
            <a:p>
              <a:pPr algn="ctr" defTabSz="1298222">
                <a:defRPr sz="1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400 µm pitch strips</a:t>
              </a:r>
            </a:p>
          </p:txBody>
        </p:sp>
        <p:grpSp>
          <p:nvGrpSpPr>
            <p:cNvPr id="731" name="Gruppo 30"/>
            <p:cNvGrpSpPr/>
            <p:nvPr/>
          </p:nvGrpSpPr>
          <p:grpSpPr>
            <a:xfrm>
              <a:off x="2275978" y="1303660"/>
              <a:ext cx="356418" cy="1367309"/>
              <a:chOff x="0" y="0"/>
              <a:chExt cx="356416" cy="1367307"/>
            </a:xfrm>
          </p:grpSpPr>
          <p:sp>
            <p:nvSpPr>
              <p:cNvPr id="729" name="Rettangolo 36"/>
              <p:cNvSpPr/>
              <p:nvPr/>
            </p:nvSpPr>
            <p:spPr>
              <a:xfrm>
                <a:off x="199574" y="0"/>
                <a:ext cx="39136" cy="1092037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rgbClr val="3A5E8A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ctr" defTabSz="1298222">
                  <a:defRPr b="1" sz="1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730" name="CasellaDiTesto 37"/>
              <p:cNvSpPr txBox="1"/>
              <p:nvPr/>
            </p:nvSpPr>
            <p:spPr>
              <a:xfrm>
                <a:off x="0" y="1043336"/>
                <a:ext cx="356417" cy="3239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t">
                <a:noAutofit/>
              </a:bodyPr>
              <a:lstStyle>
                <a:lvl1pPr defTabSz="1298222">
                  <a:defRPr b="1" sz="1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S3</a:t>
                </a:r>
              </a:p>
            </p:txBody>
          </p:sp>
        </p:grpSp>
        <p:sp>
          <p:nvSpPr>
            <p:cNvPr id="732" name="CasellaDiTesto 31"/>
            <p:cNvSpPr txBox="1"/>
            <p:nvPr/>
          </p:nvSpPr>
          <p:spPr>
            <a:xfrm>
              <a:off x="5576594" y="2349705"/>
              <a:ext cx="356418" cy="3239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defTabSz="1298222">
                <a:defRPr b="1"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S1</a:t>
              </a:r>
            </a:p>
          </p:txBody>
        </p:sp>
        <p:sp>
          <p:nvSpPr>
            <p:cNvPr id="733" name="Rettangolo 32"/>
            <p:cNvSpPr/>
            <p:nvPr/>
          </p:nvSpPr>
          <p:spPr>
            <a:xfrm>
              <a:off x="4278373" y="1310597"/>
              <a:ext cx="39136" cy="1092038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ctr" defTabSz="1298222"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34" name="CasellaDiTesto 33"/>
            <p:cNvSpPr txBox="1"/>
            <p:nvPr/>
          </p:nvSpPr>
          <p:spPr>
            <a:xfrm>
              <a:off x="4089299" y="2345593"/>
              <a:ext cx="356418" cy="3239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defTabSz="1298222">
                <a:defRPr b="1"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S2</a:t>
              </a:r>
            </a:p>
          </p:txBody>
        </p:sp>
        <p:sp>
          <p:nvSpPr>
            <p:cNvPr id="735" name="CasellaDiTesto 34"/>
            <p:cNvSpPr txBox="1"/>
            <p:nvPr/>
          </p:nvSpPr>
          <p:spPr>
            <a:xfrm>
              <a:off x="1430879" y="2406348"/>
              <a:ext cx="1187759" cy="5250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 algn="ctr" defTabSz="1298222">
                <a:defRPr b="1"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GEM Tracker 2</a:t>
              </a:r>
            </a:p>
          </p:txBody>
        </p:sp>
        <p:sp>
          <p:nvSpPr>
            <p:cNvPr id="736" name="CasellaDiTesto 35"/>
            <p:cNvSpPr txBox="1"/>
            <p:nvPr/>
          </p:nvSpPr>
          <p:spPr>
            <a:xfrm>
              <a:off x="170360" y="3250582"/>
              <a:ext cx="2300142" cy="9547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ctr" defTabSz="1298222">
                <a:defRPr b="1"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N° 1 CMS µ-RWELL proto</a:t>
              </a:r>
            </a:p>
            <a:p>
              <a:pPr algn="ctr" defTabSz="1298222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100x50 cm</a:t>
              </a:r>
              <a:r>
                <a:rPr baseline="31999"/>
                <a:t>2</a:t>
              </a:r>
            </a:p>
            <a:p>
              <a:pPr algn="ctr" defTabSz="1298222"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t>70 M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W</a:t>
              </a:r>
              <a:r>
                <a:t>/</a:t>
              </a:r>
              <a:r>
                <a:rPr>
                  <a:latin typeface="ＭＳ ゴシック"/>
                  <a:ea typeface="ＭＳ ゴシック"/>
                  <a:cs typeface="ＭＳ ゴシック"/>
                  <a:sym typeface="ＭＳ ゴシック"/>
                </a:rPr>
                <a:t>☐</a:t>
              </a:r>
              <a:endParaRPr b="1"/>
            </a:p>
            <a:p>
              <a:pPr algn="ctr" defTabSz="1298222">
                <a:defRPr sz="14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800 µm pitch strips</a:t>
              </a:r>
            </a:p>
          </p:txBody>
        </p:sp>
      </p:grpSp>
      <p:sp>
        <p:nvSpPr>
          <p:cNvPr id="738" name="CasellaDiTesto 38"/>
          <p:cNvSpPr txBox="1"/>
          <p:nvPr/>
        </p:nvSpPr>
        <p:spPr>
          <a:xfrm>
            <a:off x="5758158" y="3145621"/>
            <a:ext cx="6776717" cy="1017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defTabSz="1298222"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H8 Beam Area (18</a:t>
            </a:r>
            <a:r>
              <a:rPr baseline="30571"/>
              <a:t>th</a:t>
            </a:r>
            <a:r>
              <a:t> Oct. 9</a:t>
            </a:r>
            <a:r>
              <a:rPr baseline="30571"/>
              <a:t>th</a:t>
            </a:r>
            <a:r>
              <a:t> Nov 2016) Muon/Pion </a:t>
            </a:r>
            <a:r>
              <a:rPr sz="3400"/>
              <a:t>beam</a:t>
            </a:r>
            <a:r>
              <a:t>:  150 GeV/c</a:t>
            </a:r>
          </a:p>
        </p:txBody>
      </p:sp>
      <p:sp>
        <p:nvSpPr>
          <p:cNvPr id="739" name="GE1/1 μ-RWELL prototype"/>
          <p:cNvSpPr txBox="1"/>
          <p:nvPr/>
        </p:nvSpPr>
        <p:spPr>
          <a:xfrm>
            <a:off x="183245" y="2938768"/>
            <a:ext cx="4720258" cy="551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defRPr b="1" sz="2800">
                <a:latin typeface="Arial"/>
                <a:ea typeface="Arial"/>
                <a:cs typeface="Arial"/>
                <a:sym typeface="Arial"/>
              </a:defRPr>
            </a:pPr>
            <a:r>
              <a:t>GE1/1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m-</a:t>
            </a:r>
            <a:r>
              <a:t>RWELL prototype </a:t>
            </a:r>
          </a:p>
        </p:txBody>
      </p:sp>
      <p:pic>
        <p:nvPicPr>
          <p:cNvPr id="740" name="IMG-20161209-WA0003.jpg" descr="IMG-20161209-WA000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6946" y="3851011"/>
            <a:ext cx="2932855" cy="52139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E2/1 μ-RWELL: GIF++ ageing tes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GE2/1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RWELL: GIF++ ageing test</a:t>
            </a:r>
          </a:p>
        </p:txBody>
      </p:sp>
      <p:sp>
        <p:nvSpPr>
          <p:cNvPr id="7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44" name="1) GE1/1 μ-RWELL (ArCO2)…"/>
          <p:cNvSpPr txBox="1"/>
          <p:nvPr/>
        </p:nvSpPr>
        <p:spPr>
          <a:xfrm>
            <a:off x="3742385" y="4654958"/>
            <a:ext cx="5931384" cy="5090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algn="just" defTabSz="457200">
              <a:defRPr b="1" sz="2600">
                <a:solidFill>
                  <a:srgbClr val="008F0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1) GE1/1 μ-RWELL </a:t>
            </a:r>
            <a:r>
              <a:rPr b="0"/>
              <a:t>(ArCO</a:t>
            </a:r>
            <a:r>
              <a:rPr b="0" baseline="-5999"/>
              <a:t>2</a:t>
            </a:r>
            <a:r>
              <a:rPr b="0"/>
              <a:t>)</a:t>
            </a:r>
            <a:endParaRPr b="0"/>
          </a:p>
          <a:p>
            <a:pPr algn="just" defTabSz="457200">
              <a:defRPr b="1" sz="2600">
                <a:latin typeface="+mn-lt"/>
                <a:ea typeface="+mn-ea"/>
                <a:cs typeface="+mn-cs"/>
                <a:sym typeface="Helvetica"/>
              </a:defRPr>
            </a:pPr>
            <a:endParaRPr b="0"/>
          </a:p>
          <a:p>
            <a:pPr algn="just" defTabSz="457200">
              <a:defRPr b="1" sz="2600">
                <a:solidFill>
                  <a:srgbClr val="FF260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2) “high rate”</a:t>
            </a:r>
            <a:r>
              <a:rPr b="0"/>
              <a:t> </a:t>
            </a:r>
            <a:r>
              <a:t>μ-RWELL</a:t>
            </a:r>
            <a:r>
              <a:rPr b="0"/>
              <a:t> (ArCO</a:t>
            </a:r>
            <a:r>
              <a:rPr b="0" baseline="-5999"/>
              <a:t>2</a:t>
            </a:r>
            <a:r>
              <a:rPr b="0"/>
              <a:t>CF</a:t>
            </a:r>
            <a:r>
              <a:rPr b="0" baseline="-5999"/>
              <a:t>4</a:t>
            </a:r>
            <a:r>
              <a:rPr b="0"/>
              <a:t>)</a:t>
            </a:r>
            <a:endParaRPr b="0"/>
          </a:p>
          <a:p>
            <a:pPr lvl="2" indent="457200" algn="just" defTabSz="457200">
              <a:defRPr b="1" sz="2600">
                <a:solidFill>
                  <a:srgbClr val="FF260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b="0"/>
              <a:t>10cmx10cm</a:t>
            </a:r>
            <a:endParaRPr b="0"/>
          </a:p>
          <a:p>
            <a:pPr algn="just" defTabSz="457200">
              <a:defRPr b="1" sz="2600">
                <a:latin typeface="+mn-lt"/>
                <a:ea typeface="+mn-ea"/>
                <a:cs typeface="+mn-cs"/>
                <a:sym typeface="Helvetica"/>
              </a:defRPr>
            </a:pPr>
          </a:p>
          <a:p>
            <a:pPr algn="just" defTabSz="457200">
              <a:defRPr b="1" sz="2600">
                <a:solidFill>
                  <a:srgbClr val="0096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3) reference μ-RWELL </a:t>
            </a:r>
            <a:r>
              <a:rPr b="0"/>
              <a:t>(ArCO</a:t>
            </a:r>
            <a:r>
              <a:rPr b="0" baseline="-5999"/>
              <a:t>2</a:t>
            </a:r>
            <a:r>
              <a:rPr b="0"/>
              <a:t>)</a:t>
            </a:r>
            <a:endParaRPr b="0"/>
          </a:p>
          <a:p>
            <a:pPr lvl="2" indent="457200" algn="just" defTabSz="457200">
              <a:defRPr b="1" sz="2600">
                <a:solidFill>
                  <a:srgbClr val="0096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b="0"/>
              <a:t>5cmx5cm</a:t>
            </a:r>
          </a:p>
        </p:txBody>
      </p:sp>
      <p:pic>
        <p:nvPicPr>
          <p:cNvPr id="745" name="IMG_20170317_113721 (1).jpg" descr="IMG_20170317_113721 (1).jpg"/>
          <p:cNvPicPr>
            <a:picLocks noChangeAspect="1"/>
          </p:cNvPicPr>
          <p:nvPr/>
        </p:nvPicPr>
        <p:blipFill>
          <a:blip r:embed="rId2">
            <a:extLst/>
          </a:blip>
          <a:srcRect l="21001" t="0" r="28570" b="0"/>
          <a:stretch>
            <a:fillRect/>
          </a:stretch>
        </p:blipFill>
        <p:spPr>
          <a:xfrm>
            <a:off x="9873854" y="3056979"/>
            <a:ext cx="2327967" cy="6155214"/>
          </a:xfrm>
          <a:prstGeom prst="rect">
            <a:avLst/>
          </a:prstGeom>
          <a:ln w="12700">
            <a:miter lim="400000"/>
          </a:ln>
        </p:spPr>
      </p:pic>
      <p:sp>
        <p:nvSpPr>
          <p:cNvPr id="746" name="Oval"/>
          <p:cNvSpPr/>
          <p:nvPr/>
        </p:nvSpPr>
        <p:spPr>
          <a:xfrm>
            <a:off x="10510625" y="6823702"/>
            <a:ext cx="747278" cy="762657"/>
          </a:xfrm>
          <a:prstGeom prst="ellipse">
            <a:avLst/>
          </a:prstGeom>
          <a:ln w="50800">
            <a:solidFill>
              <a:srgbClr val="0096FF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93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747" name="Oval"/>
          <p:cNvSpPr/>
          <p:nvPr/>
        </p:nvSpPr>
        <p:spPr>
          <a:xfrm>
            <a:off x="10276219" y="4197817"/>
            <a:ext cx="1207415" cy="1054156"/>
          </a:xfrm>
          <a:prstGeom prst="ellipse">
            <a:avLst/>
          </a:prstGeom>
          <a:ln w="50800">
            <a:solidFill>
              <a:srgbClr val="FF2600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>
              <a:defRPr>
                <a:solidFill>
                  <a:srgbClr val="FF93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748" name="Line"/>
          <p:cNvSpPr/>
          <p:nvPr/>
        </p:nvSpPr>
        <p:spPr>
          <a:xfrm>
            <a:off x="7865228" y="5972902"/>
            <a:ext cx="3073401" cy="1"/>
          </a:xfrm>
          <a:prstGeom prst="line">
            <a:avLst/>
          </a:prstGeom>
          <a:ln w="50800">
            <a:solidFill>
              <a:srgbClr val="008F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749" name="Line"/>
          <p:cNvSpPr/>
          <p:nvPr/>
        </p:nvSpPr>
        <p:spPr>
          <a:xfrm flipV="1">
            <a:off x="9109650" y="5159337"/>
            <a:ext cx="1467464" cy="1731292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750" name="Line"/>
          <p:cNvSpPr/>
          <p:nvPr/>
        </p:nvSpPr>
        <p:spPr>
          <a:xfrm flipV="1">
            <a:off x="8366440" y="7209312"/>
            <a:ext cx="2128449" cy="631402"/>
          </a:xfrm>
          <a:prstGeom prst="line">
            <a:avLst/>
          </a:prstGeom>
          <a:ln w="50800">
            <a:solidFill>
              <a:srgbClr val="0096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751" name="2 m"/>
          <p:cNvSpPr txBox="1"/>
          <p:nvPr/>
        </p:nvSpPr>
        <p:spPr>
          <a:xfrm>
            <a:off x="12170949" y="5937696"/>
            <a:ext cx="902991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defRPr b="1" sz="19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2 m</a:t>
            </a:r>
          </a:p>
        </p:txBody>
      </p:sp>
      <p:sp>
        <p:nvSpPr>
          <p:cNvPr id="752" name="Line"/>
          <p:cNvSpPr/>
          <p:nvPr/>
        </p:nvSpPr>
        <p:spPr>
          <a:xfrm flipV="1">
            <a:off x="12312145" y="3641333"/>
            <a:ext cx="1" cy="4784050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753" name="Line"/>
          <p:cNvSpPr/>
          <p:nvPr/>
        </p:nvSpPr>
        <p:spPr>
          <a:xfrm flipV="1">
            <a:off x="11732948" y="8595142"/>
            <a:ext cx="509987" cy="813456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754" name="50 cm"/>
          <p:cNvSpPr txBox="1"/>
          <p:nvPr/>
        </p:nvSpPr>
        <p:spPr>
          <a:xfrm>
            <a:off x="12143931" y="9020708"/>
            <a:ext cx="90299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defRPr b="1" sz="19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50 cm</a:t>
            </a:r>
          </a:p>
        </p:txBody>
      </p:sp>
      <p:sp>
        <p:nvSpPr>
          <p:cNvPr id="755" name="Line"/>
          <p:cNvSpPr/>
          <p:nvPr/>
        </p:nvSpPr>
        <p:spPr>
          <a:xfrm flipH="1" flipV="1">
            <a:off x="10276219" y="8963991"/>
            <a:ext cx="1100162" cy="507136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756" name="50 cm"/>
          <p:cNvSpPr txBox="1"/>
          <p:nvPr/>
        </p:nvSpPr>
        <p:spPr>
          <a:xfrm>
            <a:off x="10169313" y="9253142"/>
            <a:ext cx="90299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defRPr b="1" sz="19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50 cm</a:t>
            </a:r>
          </a:p>
        </p:txBody>
      </p:sp>
      <p:sp>
        <p:nvSpPr>
          <p:cNvPr id="757" name="Motivations:…"/>
          <p:cNvSpPr txBox="1"/>
          <p:nvPr/>
        </p:nvSpPr>
        <p:spPr>
          <a:xfrm>
            <a:off x="86542" y="2434659"/>
            <a:ext cx="9747153" cy="1714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just" defTabSz="457200">
              <a:defRPr sz="3200">
                <a:latin typeface="+mn-lt"/>
                <a:ea typeface="+mn-ea"/>
                <a:cs typeface="+mn-cs"/>
                <a:sym typeface="Helvetica"/>
              </a:defRPr>
            </a:pPr>
            <a:r>
              <a:rPr b="1" u="sng"/>
              <a:t>Motivations</a:t>
            </a:r>
            <a:r>
              <a:t>: </a:t>
            </a:r>
          </a:p>
          <a:p>
            <a:pPr algn="just" defTabSz="457200">
              <a:defRPr sz="3200">
                <a:latin typeface="+mn-lt"/>
                <a:ea typeface="+mn-ea"/>
                <a:cs typeface="+mn-cs"/>
                <a:sym typeface="Helvetica"/>
              </a:defRPr>
            </a:pPr>
            <a:r>
              <a:t>Need to qualify the behaviour and performance of</a:t>
            </a:r>
          </a:p>
          <a:p>
            <a:pPr algn="just" defTabSz="457200">
              <a:defRPr sz="3200">
                <a:latin typeface="+mn-lt"/>
                <a:ea typeface="+mn-ea"/>
                <a:cs typeface="+mn-cs"/>
                <a:sym typeface="Helvetica"/>
              </a:defRPr>
            </a:pPr>
            <a:r>
              <a:t>μ-RWELL detectors in a harsh radiation environment. </a:t>
            </a:r>
          </a:p>
        </p:txBody>
      </p:sp>
      <p:sp>
        <p:nvSpPr>
          <p:cNvPr id="758" name="Duration of the test:…"/>
          <p:cNvSpPr txBox="1"/>
          <p:nvPr/>
        </p:nvSpPr>
        <p:spPr>
          <a:xfrm>
            <a:off x="61142" y="5219102"/>
            <a:ext cx="3687716" cy="3131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420623">
              <a:defRPr b="1" sz="2944">
                <a:latin typeface="+mn-lt"/>
                <a:ea typeface="+mn-ea"/>
                <a:cs typeface="+mn-cs"/>
                <a:sym typeface="Helvetica"/>
              </a:defRPr>
            </a:pPr>
            <a:r>
              <a:rPr u="sng"/>
              <a:t>Duration of the test:</a:t>
            </a:r>
            <a:endParaRPr u="sng"/>
          </a:p>
          <a:p>
            <a:pPr defTabSz="420623">
              <a:defRPr sz="2944">
                <a:latin typeface="+mn-lt"/>
                <a:ea typeface="+mn-ea"/>
                <a:cs typeface="+mn-cs"/>
                <a:sym typeface="Helvetica"/>
              </a:defRPr>
            </a:pPr>
            <a:r>
              <a:t>will stay at least 6 months. GE2/1 HL-LHC dose achievable in a short time (few weeks)</a:t>
            </a:r>
          </a:p>
        </p:txBody>
      </p:sp>
      <p:sp>
        <p:nvSpPr>
          <p:cNvPr id="759" name="Context:…"/>
          <p:cNvSpPr txBox="1"/>
          <p:nvPr>
            <p:ph type="body" idx="1"/>
          </p:nvPr>
        </p:nvSpPr>
        <p:spPr>
          <a:xfrm>
            <a:off x="259442" y="1196911"/>
            <a:ext cx="12339176" cy="7359778"/>
          </a:xfrm>
          <a:prstGeom prst="rect">
            <a:avLst/>
          </a:prstGeom>
        </p:spPr>
        <p:txBody>
          <a:bodyPr/>
          <a:lstStyle/>
          <a:p>
            <a:pPr marL="0" indent="0" algn="l">
              <a:spcBef>
                <a:spcPts val="0"/>
              </a:spcBef>
              <a:buSzTx/>
              <a:buFontTx/>
              <a:buNone/>
              <a:defRPr u="sng">
                <a:latin typeface="+mn-lt"/>
                <a:ea typeface="+mn-ea"/>
                <a:cs typeface="+mn-cs"/>
                <a:sym typeface="Helvetica"/>
              </a:defRPr>
            </a:pPr>
            <a:r>
              <a:rPr b="1"/>
              <a:t>Context</a:t>
            </a:r>
            <a:r>
              <a:rPr u="none"/>
              <a:t>: </a:t>
            </a:r>
            <a:endParaRPr u="none"/>
          </a:p>
          <a:p>
            <a:pPr marL="0" indent="0" algn="l">
              <a:spcBef>
                <a:spcPts val="0"/>
              </a:spcBef>
              <a:buSzTx/>
              <a:buFontTx/>
              <a:buNone/>
              <a:defRPr u="sng">
                <a:latin typeface="+mn-lt"/>
                <a:ea typeface="+mn-ea"/>
                <a:cs typeface="+mn-cs"/>
                <a:sym typeface="Helvetica"/>
              </a:defRPr>
            </a:pPr>
            <a:r>
              <a:rPr u="none"/>
              <a:t>CMS Muon System, R&amp;D Phase II Upgrade with MPGD: μ-RWELL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E2/1 μ-RWELL: GIF++ ageing tes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GE2/1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RWELL: GIF++ ageing test</a:t>
            </a:r>
          </a:p>
        </p:txBody>
      </p:sp>
      <p:sp>
        <p:nvSpPr>
          <p:cNvPr id="7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63" name="Highest spikes are of the order of 1-2 μA. This further demonstrates the intrinsic robustness of μ-RWELL."/>
          <p:cNvSpPr txBox="1"/>
          <p:nvPr/>
        </p:nvSpPr>
        <p:spPr>
          <a:xfrm>
            <a:off x="506263" y="8497305"/>
            <a:ext cx="11992274" cy="1064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defTabSz="584200">
              <a:lnSpc>
                <a:spcPct val="110000"/>
              </a:lnSpc>
              <a:defRPr sz="3000">
                <a:latin typeface="Arial"/>
                <a:ea typeface="Arial"/>
                <a:cs typeface="Arial"/>
                <a:sym typeface="Arial"/>
              </a:defRPr>
            </a:pPr>
            <a:r>
              <a:t>Highest spikes are of the order of 1-2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A. This further demonstrates the intrinsic robustness of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-RWELL.</a:t>
            </a:r>
          </a:p>
        </p:txBody>
      </p:sp>
      <p:pic>
        <p:nvPicPr>
          <p:cNvPr id="764" name="unknown.gif" descr="unknown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45080" y="1119546"/>
            <a:ext cx="5485884" cy="3725372"/>
          </a:xfrm>
          <a:prstGeom prst="rect">
            <a:avLst/>
          </a:prstGeom>
          <a:ln w="12700">
            <a:miter lim="400000"/>
          </a:ln>
        </p:spPr>
      </p:pic>
      <p:pic>
        <p:nvPicPr>
          <p:cNvPr id="765" name="unknown.gif" descr="unknown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45080" y="4787764"/>
            <a:ext cx="5485884" cy="37253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E2/1 alternative option: μRWEL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GE2/1 alternative option: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RWELL</a:t>
            </a:r>
          </a:p>
        </p:txBody>
      </p:sp>
      <p:sp>
        <p:nvSpPr>
          <p:cNvPr id="7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69" name="We have built a full scale GE2/1 sector with 2 M4 μ-RWELL operating detectors."/>
          <p:cNvSpPr txBox="1"/>
          <p:nvPr/>
        </p:nvSpPr>
        <p:spPr>
          <a:xfrm>
            <a:off x="245352" y="1043700"/>
            <a:ext cx="12514096" cy="574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>
              <a:defRPr sz="2800"/>
            </a:lvl1pPr>
          </a:lstStyle>
          <a:p>
            <a:pPr/>
            <a:r>
              <a:t>We have built a full scale GE2/1 sector with 2 M4 μ-RWELL operating detectors.</a:t>
            </a:r>
          </a:p>
        </p:txBody>
      </p:sp>
      <p:sp>
        <p:nvSpPr>
          <p:cNvPr id="770" name="M4 left and right are mirrored.…"/>
          <p:cNvSpPr txBox="1"/>
          <p:nvPr/>
        </p:nvSpPr>
        <p:spPr>
          <a:xfrm>
            <a:off x="239593" y="1481360"/>
            <a:ext cx="8306623" cy="5464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640079" indent="-640079">
              <a:buSzPct val="100000"/>
              <a:buAutoNum type="arabicParenR" startAt="1"/>
              <a:defRPr sz="2800"/>
            </a:pPr>
            <a:r>
              <a:t>M4 left and right are mirrored. </a:t>
            </a:r>
          </a:p>
          <a:p>
            <a:pPr marL="640079" indent="-640079">
              <a:buSzPct val="100000"/>
              <a:buAutoNum type="arabicParenR" startAt="1"/>
              <a:defRPr sz="2800"/>
            </a:pPr>
            <a:r>
              <a:t>Size: 606.5 x 498.5 x 1 mm</a:t>
            </a:r>
          </a:p>
          <a:p>
            <a:pPr marL="640079" indent="-640079">
              <a:buSzPct val="100000"/>
              <a:buAutoNum type="arabicParenR" startAt="1"/>
              <a:defRPr sz="2800"/>
            </a:pPr>
            <a:r>
              <a:t>Strip layout inspired to the GE2/1 GEM option</a:t>
            </a:r>
          </a:p>
          <a:p>
            <a:pPr marL="640079" indent="-640079">
              <a:buSzPct val="100000"/>
              <a:buAutoNum type="arabicParenR" startAt="1"/>
              <a:defRPr sz="2800"/>
            </a:pPr>
            <a:r>
              <a:t>Final drawing finished (Gatta-LNF)</a:t>
            </a:r>
          </a:p>
          <a:p>
            <a:pPr marL="640079" indent="-640079">
              <a:buSzPct val="100000"/>
              <a:buAutoNum type="arabicParenR" startAt="1"/>
              <a:defRPr sz="2800"/>
            </a:pPr>
            <a:r>
              <a:t>DLCed foils ready (Ochi-Kobe)</a:t>
            </a:r>
          </a:p>
          <a:p>
            <a:pPr marL="640079" indent="-640079">
              <a:buSzPct val="100000"/>
              <a:buAutoNum type="arabicParenR" startAt="1"/>
              <a:defRPr sz="2800"/>
            </a:pPr>
            <a:r>
              <a:t>Preliminary tests at ELTOS done</a:t>
            </a:r>
          </a:p>
          <a:p>
            <a:pPr marL="640079" indent="-640079">
              <a:buSzPct val="100000"/>
              <a:buAutoNum type="arabicParenR" startAt="1"/>
              <a:defRPr sz="2800"/>
            </a:pPr>
            <a:r>
              <a:t>PCB production at Eltos done, then glueing with kapton foil</a:t>
            </a:r>
          </a:p>
          <a:p>
            <a:pPr>
              <a:defRPr sz="2800"/>
            </a:pPr>
          </a:p>
          <a:p>
            <a:pPr>
              <a:defRPr sz="2800"/>
            </a:pPr>
          </a:p>
          <a:p>
            <a:pPr>
              <a:defRPr sz="2800"/>
            </a:pPr>
          </a:p>
        </p:txBody>
      </p:sp>
      <p:pic>
        <p:nvPicPr>
          <p:cNvPr id="771" name="M4x2_pcb_versioneGf_3_fewquotes.jpg" descr="M4x2_pcb_versioneGf_3_fewquotes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7484" y="5099907"/>
            <a:ext cx="4849897" cy="4381631"/>
          </a:xfrm>
          <a:prstGeom prst="rect">
            <a:avLst/>
          </a:prstGeom>
          <a:ln w="12700">
            <a:miter lim="400000"/>
          </a:ln>
        </p:spPr>
      </p:pic>
      <p:pic>
        <p:nvPicPr>
          <p:cNvPr id="772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5309783" y="1513791"/>
            <a:ext cx="10849352" cy="7666704"/>
          </a:xfrm>
          <a:prstGeom prst="rect">
            <a:avLst/>
          </a:prstGeom>
          <a:ln w="12700">
            <a:miter lim="400000"/>
          </a:ln>
        </p:spPr>
      </p:pic>
      <p:sp>
        <p:nvSpPr>
          <p:cNvPr id="773" name="M4"/>
          <p:cNvSpPr txBox="1"/>
          <p:nvPr/>
        </p:nvSpPr>
        <p:spPr>
          <a:xfrm>
            <a:off x="10060184" y="3253687"/>
            <a:ext cx="608286" cy="496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M4</a:t>
            </a:r>
          </a:p>
        </p:txBody>
      </p:sp>
      <p:sp>
        <p:nvSpPr>
          <p:cNvPr id="774" name="M3"/>
          <p:cNvSpPr txBox="1"/>
          <p:nvPr/>
        </p:nvSpPr>
        <p:spPr>
          <a:xfrm>
            <a:off x="10149084" y="4628616"/>
            <a:ext cx="608286" cy="496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M3</a:t>
            </a:r>
          </a:p>
        </p:txBody>
      </p:sp>
      <p:sp>
        <p:nvSpPr>
          <p:cNvPr id="775" name="M2"/>
          <p:cNvSpPr txBox="1"/>
          <p:nvPr/>
        </p:nvSpPr>
        <p:spPr>
          <a:xfrm>
            <a:off x="10263384" y="6114516"/>
            <a:ext cx="608286" cy="496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M2</a:t>
            </a:r>
          </a:p>
        </p:txBody>
      </p:sp>
      <p:sp>
        <p:nvSpPr>
          <p:cNvPr id="776" name="M1"/>
          <p:cNvSpPr txBox="1"/>
          <p:nvPr/>
        </p:nvSpPr>
        <p:spPr>
          <a:xfrm>
            <a:off x="10314184" y="7473416"/>
            <a:ext cx="608286" cy="496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M1</a:t>
            </a:r>
          </a:p>
        </p:txBody>
      </p:sp>
      <p:sp>
        <p:nvSpPr>
          <p:cNvPr id="777" name="Modules fit within 74 mm…"/>
          <p:cNvSpPr txBox="1"/>
          <p:nvPr/>
        </p:nvSpPr>
        <p:spPr>
          <a:xfrm>
            <a:off x="5461176" y="7472585"/>
            <a:ext cx="2668986" cy="1869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584200"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t>Modules fit within 74 mm</a:t>
            </a:r>
          </a:p>
          <a:p>
            <a:pPr algn="ctr" defTabSz="584200"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t>splicing → dead space less than 0.01%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E2/1 sector equipped with two active M4 μRWEL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67359">
              <a:defRPr sz="3520"/>
            </a:pPr>
            <a:r>
              <a:t>GE2/1 sector equipped with two active M4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RWELL</a:t>
            </a:r>
          </a:p>
        </p:txBody>
      </p:sp>
      <p:sp>
        <p:nvSpPr>
          <p:cNvPr id="7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81" name="unknown.jpg" descr="unknown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45047" y="1304785"/>
            <a:ext cx="5943906" cy="7925207"/>
          </a:xfrm>
          <a:prstGeom prst="rect">
            <a:avLst/>
          </a:prstGeom>
          <a:ln w="12700">
            <a:miter lim="400000"/>
          </a:ln>
        </p:spPr>
      </p:pic>
      <p:sp>
        <p:nvSpPr>
          <p:cNvPr id="782" name="Text"/>
          <p:cNvSpPr txBox="1"/>
          <p:nvPr/>
        </p:nvSpPr>
        <p:spPr>
          <a:xfrm>
            <a:off x="-9817100" y="-16586201"/>
            <a:ext cx="1270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83" name="Brought to H4 test beam on July 12th"/>
          <p:cNvSpPr txBox="1"/>
          <p:nvPr/>
        </p:nvSpPr>
        <p:spPr>
          <a:xfrm>
            <a:off x="190550" y="7948270"/>
            <a:ext cx="551170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Brought to H4 test beam on July 12th</a:t>
            </a:r>
          </a:p>
        </p:txBody>
      </p:sp>
      <p:sp>
        <p:nvSpPr>
          <p:cNvPr id="784" name="M4 μRWELL detectors"/>
          <p:cNvSpPr txBox="1"/>
          <p:nvPr/>
        </p:nvSpPr>
        <p:spPr>
          <a:xfrm>
            <a:off x="1453946" y="6700579"/>
            <a:ext cx="336590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M4 μRWELL detectors</a:t>
            </a:r>
          </a:p>
        </p:txBody>
      </p:sp>
      <p:sp>
        <p:nvSpPr>
          <p:cNvPr id="785" name="Line"/>
          <p:cNvSpPr/>
          <p:nvPr/>
        </p:nvSpPr>
        <p:spPr>
          <a:xfrm>
            <a:off x="4944362" y="7118622"/>
            <a:ext cx="3979691" cy="270548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786" name="Line"/>
          <p:cNvSpPr/>
          <p:nvPr/>
        </p:nvSpPr>
        <p:spPr>
          <a:xfrm>
            <a:off x="4944362" y="6898067"/>
            <a:ext cx="5294380" cy="169471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584200">
              <a:defRPr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grpSp>
        <p:nvGrpSpPr>
          <p:cNvPr id="790" name="Group"/>
          <p:cNvGrpSpPr/>
          <p:nvPr/>
        </p:nvGrpSpPr>
        <p:grpSpPr>
          <a:xfrm>
            <a:off x="254429" y="1375413"/>
            <a:ext cx="5383942" cy="4716334"/>
            <a:chOff x="0" y="0"/>
            <a:chExt cx="5383940" cy="4716333"/>
          </a:xfrm>
        </p:grpSpPr>
        <p:pic>
          <p:nvPicPr>
            <p:cNvPr id="787" name="unknown.jpg" descr="unknown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383941" cy="30284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88" name="M4 μRWell"/>
            <p:cNvSpPr txBox="1"/>
            <p:nvPr/>
          </p:nvSpPr>
          <p:spPr>
            <a:xfrm>
              <a:off x="1237502" y="3931834"/>
              <a:ext cx="2387272" cy="784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2" tIns="65022" rIns="65022" bIns="65022" numCol="1" anchor="t">
              <a:noAutofit/>
            </a:bodyPr>
            <a:lstStyle/>
            <a:p>
              <a:pPr defTabSz="1300480"/>
              <a:r>
                <a:t>M4 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t>RWell </a:t>
              </a:r>
            </a:p>
          </p:txBody>
        </p:sp>
        <p:sp>
          <p:nvSpPr>
            <p:cNvPr id="789" name="Line"/>
            <p:cNvSpPr/>
            <p:nvPr/>
          </p:nvSpPr>
          <p:spPr>
            <a:xfrm flipV="1">
              <a:off x="2467901" y="2144751"/>
              <a:ext cx="1002774" cy="1731170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1300480"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Muon detectors in large HEP experi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8358">
              <a:defRPr sz="4356"/>
            </a:lvl1pPr>
          </a:lstStyle>
          <a:p>
            <a:pPr/>
            <a:r>
              <a:t>Muon detectors in large HEP experiments</a:t>
            </a:r>
          </a:p>
        </p:txBody>
      </p:sp>
      <p:sp>
        <p:nvSpPr>
          <p:cNvPr id="294" name="Slide Number"/>
          <p:cNvSpPr txBox="1"/>
          <p:nvPr>
            <p:ph type="sldNum" sz="quarter" idx="2"/>
          </p:nvPr>
        </p:nvSpPr>
        <p:spPr>
          <a:xfrm>
            <a:off x="12392429" y="9436100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5" name="Most current large detector experiments have a cylindrical structure closed at the two ends by 2 endcaps.…"/>
          <p:cNvSpPr txBox="1"/>
          <p:nvPr/>
        </p:nvSpPr>
        <p:spPr>
          <a:xfrm>
            <a:off x="326384" y="1113699"/>
            <a:ext cx="12352032" cy="837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lnSpc>
                <a:spcPct val="120000"/>
              </a:lnSpc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Most current large detector experiments have a cylindrical structure closed at the two ends by 2 endcaps.</a:t>
            </a:r>
          </a:p>
          <a:p>
            <a:pPr algn="just">
              <a:lnSpc>
                <a:spcPct val="120000"/>
              </a:lnSpc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Detectors designed for future colliders (FCC-ee, FCC-hh, CLIC, ILC, CepC, SppC) adopt a similar design.</a:t>
            </a:r>
          </a:p>
          <a:p>
            <a:pPr algn="just">
              <a:lnSpc>
                <a:spcPct val="120000"/>
              </a:lnSpc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All these detectors have a length exceeding 20m and a radius of at least 7-8m.</a:t>
            </a:r>
          </a:p>
          <a:p>
            <a:pPr algn="just">
              <a:lnSpc>
                <a:spcPct val="120000"/>
              </a:lnSpc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Muon detection systems need to identify muons and measure their momentum with accurate precision. In hadronic collisions they also have to provide a standalone muon trigger and BX identification.</a:t>
            </a:r>
          </a:p>
          <a:p>
            <a:pPr algn="just">
              <a:lnSpc>
                <a:spcPct val="120000"/>
              </a:lnSpc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Muon systems are typically composed of several stations (ranging from 2 to 6) of detectors interleaved in the iron yoke (or in air) at several meters from the IP.</a:t>
            </a:r>
          </a:p>
          <a:p>
            <a:pPr algn="just">
              <a:lnSpc>
                <a:spcPct val="120000"/>
              </a:lnSpc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The barrel part of a muon detection system has dimensions of a few thousands of m</a:t>
            </a:r>
            <a:r>
              <a:rPr baseline="31999"/>
              <a:t>2</a:t>
            </a:r>
            <a:r>
              <a:t>, while the endcaps are typically about half of this size.</a:t>
            </a:r>
          </a:p>
          <a:p>
            <a:pPr algn="just">
              <a:lnSpc>
                <a:spcPct val="110000"/>
              </a:lnSpc>
              <a:spcBef>
                <a:spcPts val="700"/>
              </a:spcBef>
              <a:defRPr sz="2800">
                <a:solidFill>
                  <a:srgbClr val="011993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For evident reasons of price, gas detectors are the obvious choice for equipping these extremely large surfaces.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9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Muon detectors in large HEP experi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8358">
              <a:defRPr sz="4356"/>
            </a:lvl1pPr>
          </a:lstStyle>
          <a:p>
            <a:pPr/>
            <a:r>
              <a:t>Muon detectors in large HEP experiments</a:t>
            </a:r>
          </a:p>
        </p:txBody>
      </p:sp>
      <p:sp>
        <p:nvSpPr>
          <p:cNvPr id="298" name="Slide Number"/>
          <p:cNvSpPr txBox="1"/>
          <p:nvPr>
            <p:ph type="sldNum" sz="quarter" idx="2"/>
          </p:nvPr>
        </p:nvSpPr>
        <p:spPr>
          <a:xfrm>
            <a:off x="12392429" y="9436100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9" name="Gas detectors used for muon detection systems can be separated into three main groups:…"/>
          <p:cNvSpPr txBox="1"/>
          <p:nvPr/>
        </p:nvSpPr>
        <p:spPr>
          <a:xfrm>
            <a:off x="326384" y="1184567"/>
            <a:ext cx="12352032" cy="63924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lnSpc>
                <a:spcPct val="140000"/>
              </a:lnSpc>
              <a:spcBef>
                <a:spcPts val="400"/>
              </a:spcBef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Gas detectors used for muon detection systems can be separated into three main groups:</a:t>
            </a:r>
          </a:p>
          <a:p>
            <a:pPr lvl="1" marL="254000" indent="-254000" algn="just">
              <a:lnSpc>
                <a:spcPct val="140000"/>
              </a:lnSpc>
              <a:spcBef>
                <a:spcPts val="400"/>
              </a:spcBef>
              <a:buSzPct val="100000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8F00"/>
                </a:solidFill>
              </a:rPr>
              <a:t>Wire detectors</a:t>
            </a:r>
            <a:r>
              <a:t> (DTs, CSCs, MDT, etc.)</a:t>
            </a:r>
          </a:p>
          <a:p>
            <a:pPr lvl="6" marL="952500" indent="-317500" algn="just">
              <a:lnSpc>
                <a:spcPct val="14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Relatively simple construction, good space and time resolution</a:t>
            </a:r>
          </a:p>
          <a:p>
            <a:pPr lvl="1" marL="254000" indent="-254000" algn="just">
              <a:lnSpc>
                <a:spcPct val="140000"/>
              </a:lnSpc>
              <a:spcBef>
                <a:spcPts val="400"/>
              </a:spcBef>
              <a:buSzPct val="100000"/>
              <a:buChar char="•"/>
              <a:defRPr sz="2800">
                <a:solidFill>
                  <a:schemeClr val="accent4">
                    <a:satOff val="-1335"/>
                    <a:lumOff val="-10274"/>
                  </a:schemeClr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RPCs</a:t>
            </a:r>
          </a:p>
          <a:p>
            <a:pPr lvl="7" marL="915736" indent="-280736" algn="just">
              <a:lnSpc>
                <a:spcPct val="14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Simple and cheap construction, very good time resolution, poor space resolution</a:t>
            </a:r>
          </a:p>
          <a:p>
            <a:pPr lvl="3" marL="254000" indent="-254000" algn="just">
              <a:lnSpc>
                <a:spcPct val="140000"/>
              </a:lnSpc>
              <a:spcBef>
                <a:spcPts val="400"/>
              </a:spcBef>
              <a:buSzPct val="100000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FF2600"/>
                </a:solidFill>
              </a:rPr>
              <a:t>Micro Pattern Gas Detectors</a:t>
            </a:r>
            <a:r>
              <a:t> (GEM, MicroMegas,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RWell, etc.)</a:t>
            </a:r>
          </a:p>
          <a:p>
            <a:pPr lvl="2" marL="915736" indent="-280736" algn="just">
              <a:lnSpc>
                <a:spcPct val="14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Newer technology, provides both good space and time resolution. </a:t>
            </a:r>
          </a:p>
          <a:p>
            <a:pPr lvl="2" marL="915736" indent="-280736" algn="just">
              <a:lnSpc>
                <a:spcPct val="140000"/>
              </a:lnSpc>
              <a:spcBef>
                <a:spcPts val="400"/>
              </a:spcBef>
              <a:buSzPct val="65000"/>
              <a:buFont typeface="Verdana"/>
              <a:buChar char="•"/>
              <a:defRPr sz="2800">
                <a:latin typeface="+mn-lt"/>
                <a:ea typeface="+mn-ea"/>
                <a:cs typeface="+mn-cs"/>
                <a:sym typeface="Helvetica"/>
              </a:defRPr>
            </a:pPr>
            <a:r>
              <a:t>Uses PCB methods and can be mass produced by </a:t>
            </a:r>
            <a:r>
              <a:rPr u="sng"/>
              <a:t>industry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9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Muon detectors for FCC-e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Muon detectors for FCC-ee</a:t>
            </a:r>
          </a:p>
        </p:txBody>
      </p:sp>
      <p:sp>
        <p:nvSpPr>
          <p:cNvPr id="302" name="Slide Number"/>
          <p:cNvSpPr txBox="1"/>
          <p:nvPr>
            <p:ph type="sldNum" sz="quarter" idx="2"/>
          </p:nvPr>
        </p:nvSpPr>
        <p:spPr>
          <a:xfrm>
            <a:off x="12392429" y="9436100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3" name="There are two detector concepts for FCC-ee: the CLD (CLIC-inspired detector) detector model and the IDEA concept.…"/>
          <p:cNvSpPr txBox="1"/>
          <p:nvPr/>
        </p:nvSpPr>
        <p:spPr>
          <a:xfrm>
            <a:off x="326384" y="1138815"/>
            <a:ext cx="12352032" cy="2543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>
              <a:spcBef>
                <a:spcPts val="1000"/>
              </a:spcBef>
              <a:defRPr sz="3000">
                <a:latin typeface="+mn-lt"/>
                <a:ea typeface="+mn-ea"/>
                <a:cs typeface="+mn-cs"/>
                <a:sym typeface="Helvetica"/>
              </a:defRPr>
            </a:pPr>
            <a:r>
              <a:t>There are two detector concepts for FCC-ee: the CLD (CLIC-inspired detector) detector model and the IDEA concept.</a:t>
            </a:r>
          </a:p>
          <a:p>
            <a:pPr algn="just">
              <a:spcBef>
                <a:spcPts val="1000"/>
              </a:spcBef>
              <a:defRPr sz="3000">
                <a:latin typeface="+mn-lt"/>
                <a:ea typeface="+mn-ea"/>
                <a:cs typeface="+mn-cs"/>
                <a:sym typeface="Helvetica"/>
              </a:defRPr>
            </a:pPr>
            <a:r>
              <a:t>In the CLD detector the muon system is made of 6 muon stations interleaved in the iron return yoke, and every muon station is made of RPCs.</a:t>
            </a:r>
          </a:p>
        </p:txBody>
      </p:sp>
      <p:sp>
        <p:nvSpPr>
          <p:cNvPr id="304" name="In the IDEA detector, the muon detection system is made of three MPGD stations interleaved in the iron return yoke."/>
          <p:cNvSpPr txBox="1"/>
          <p:nvPr/>
        </p:nvSpPr>
        <p:spPr>
          <a:xfrm>
            <a:off x="311978" y="3699424"/>
            <a:ext cx="7330384" cy="1425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just">
              <a:spcBef>
                <a:spcPts val="400"/>
              </a:spcBef>
              <a:defRPr sz="2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In the IDEA detector, the muon detection system is made of three MPGD stations interleaved in the iron return yoke.</a:t>
            </a:r>
          </a:p>
        </p:txBody>
      </p:sp>
      <p:grpSp>
        <p:nvGrpSpPr>
          <p:cNvPr id="309" name="Group"/>
          <p:cNvGrpSpPr/>
          <p:nvPr/>
        </p:nvGrpSpPr>
        <p:grpSpPr>
          <a:xfrm>
            <a:off x="146684" y="5243098"/>
            <a:ext cx="6360319" cy="4185979"/>
            <a:chOff x="0" y="0"/>
            <a:chExt cx="6360318" cy="4185977"/>
          </a:xfrm>
        </p:grpSpPr>
        <p:grpSp>
          <p:nvGrpSpPr>
            <p:cNvPr id="307" name="Group"/>
            <p:cNvGrpSpPr/>
            <p:nvPr/>
          </p:nvGrpSpPr>
          <p:grpSpPr>
            <a:xfrm>
              <a:off x="0" y="0"/>
              <a:ext cx="6360319" cy="4185978"/>
              <a:chOff x="0" y="0"/>
              <a:chExt cx="6360318" cy="4185977"/>
            </a:xfrm>
          </p:grpSpPr>
          <p:pic>
            <p:nvPicPr>
              <p:cNvPr id="305" name="Picture 2" descr="Picture 2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5188964" cy="418597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06" name="IDEA"/>
              <p:cNvSpPr txBox="1"/>
              <p:nvPr/>
            </p:nvSpPr>
            <p:spPr>
              <a:xfrm>
                <a:off x="5246615" y="691115"/>
                <a:ext cx="1113704" cy="5866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t">
                <a:spAutoFit/>
              </a:bodyPr>
              <a:lstStyle>
                <a:lvl1pPr>
                  <a:defRPr b="1" sz="32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IDEA</a:t>
                </a:r>
              </a:p>
            </p:txBody>
          </p:sp>
        </p:grpSp>
        <p:sp>
          <p:nvSpPr>
            <p:cNvPr id="308" name="Line"/>
            <p:cNvSpPr/>
            <p:nvPr/>
          </p:nvSpPr>
          <p:spPr>
            <a:xfrm flipH="1" flipV="1">
              <a:off x="4473495" y="160571"/>
              <a:ext cx="1170261" cy="1999631"/>
            </a:xfrm>
            <a:prstGeom prst="line">
              <a:avLst/>
            </a:prstGeom>
            <a:noFill/>
            <a:ln w="38100" cap="flat">
              <a:solidFill>
                <a:srgbClr val="011993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6" name="Group"/>
          <p:cNvGrpSpPr/>
          <p:nvPr/>
        </p:nvGrpSpPr>
        <p:grpSpPr>
          <a:xfrm>
            <a:off x="5341213" y="3468850"/>
            <a:ext cx="7671093" cy="5658851"/>
            <a:chOff x="0" y="0"/>
            <a:chExt cx="7671092" cy="5658849"/>
          </a:xfrm>
        </p:grpSpPr>
        <p:grpSp>
          <p:nvGrpSpPr>
            <p:cNvPr id="312" name="Group"/>
            <p:cNvGrpSpPr/>
            <p:nvPr/>
          </p:nvGrpSpPr>
          <p:grpSpPr>
            <a:xfrm>
              <a:off x="2377551" y="0"/>
              <a:ext cx="5293542" cy="5658850"/>
              <a:chOff x="0" y="0"/>
              <a:chExt cx="5293540" cy="5658849"/>
            </a:xfrm>
          </p:grpSpPr>
          <p:pic>
            <p:nvPicPr>
              <p:cNvPr id="310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5293541" cy="565885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11" name="CLD"/>
              <p:cNvSpPr txBox="1"/>
              <p:nvPr/>
            </p:nvSpPr>
            <p:spPr>
              <a:xfrm>
                <a:off x="1882468" y="240441"/>
                <a:ext cx="977972" cy="5866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t">
                <a:spAutoFit/>
              </a:bodyPr>
              <a:lstStyle>
                <a:lvl1pPr>
                  <a:defRPr b="1" sz="32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CLD</a:t>
                </a:r>
              </a:p>
            </p:txBody>
          </p:sp>
        </p:grpSp>
        <p:sp>
          <p:nvSpPr>
            <p:cNvPr id="313" name="Line"/>
            <p:cNvSpPr/>
            <p:nvPr/>
          </p:nvSpPr>
          <p:spPr>
            <a:xfrm flipV="1">
              <a:off x="1395813" y="1446165"/>
              <a:ext cx="1824810" cy="2394603"/>
            </a:xfrm>
            <a:prstGeom prst="line">
              <a:avLst/>
            </a:prstGeom>
            <a:noFill/>
            <a:ln w="38100" cap="flat">
              <a:solidFill>
                <a:srgbClr val="011993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/>
            </a:p>
          </p:txBody>
        </p:sp>
        <p:sp>
          <p:nvSpPr>
            <p:cNvPr id="314" name="Muon stations"/>
            <p:cNvSpPr txBox="1"/>
            <p:nvPr/>
          </p:nvSpPr>
          <p:spPr>
            <a:xfrm>
              <a:off x="0" y="3835515"/>
              <a:ext cx="2497321" cy="5913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Autofit/>
            </a:bodyPr>
            <a:lstStyle>
              <a:lvl1pPr>
                <a:defRPr b="1" sz="2800"/>
              </a:lvl1pPr>
            </a:lstStyle>
            <a:p>
              <a:pPr/>
              <a:r>
                <a:t>Muon stations</a:t>
              </a:r>
            </a:p>
          </p:txBody>
        </p:sp>
        <p:sp>
          <p:nvSpPr>
            <p:cNvPr id="315" name="Line"/>
            <p:cNvSpPr/>
            <p:nvPr/>
          </p:nvSpPr>
          <p:spPr>
            <a:xfrm flipV="1">
              <a:off x="1070978" y="1086065"/>
              <a:ext cx="2106319" cy="2746448"/>
            </a:xfrm>
            <a:prstGeom prst="line">
              <a:avLst/>
            </a:prstGeom>
            <a:noFill/>
            <a:ln w="38100" cap="flat">
              <a:solidFill>
                <a:srgbClr val="011993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03" grpId="1"/>
      <p:bldP build="whole" bldLvl="1" animBg="1" rev="0" advAuto="0" spid="304" grpId="2"/>
      <p:bldP build="whole" bldLvl="1" animBg="1" rev="0" advAuto="0" spid="309" grpId="4"/>
      <p:bldP build="whole" bldLvl="1" animBg="1" rev="0" advAuto="0" spid="316" grpId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rcRect l="0" t="0" r="3198" b="0"/>
          <a:stretch>
            <a:fillRect/>
          </a:stretch>
        </p:blipFill>
        <p:spPr>
          <a:xfrm>
            <a:off x="20487" y="5402730"/>
            <a:ext cx="6179782" cy="277154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21" name="Group"/>
          <p:cNvGrpSpPr/>
          <p:nvPr/>
        </p:nvGrpSpPr>
        <p:grpSpPr>
          <a:xfrm>
            <a:off x="19320" y="1133828"/>
            <a:ext cx="7803098" cy="4307893"/>
            <a:chOff x="11590" y="0"/>
            <a:chExt cx="7803096" cy="4307891"/>
          </a:xfrm>
        </p:grpSpPr>
        <p:pic>
          <p:nvPicPr>
            <p:cNvPr id="319" name="reference_detector_axo_flat_tracker_manikin.png" descr="reference_detector_axo_flat_tracker_manikin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590" y="291058"/>
              <a:ext cx="7803098" cy="40168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0" name="TextBox 3"/>
            <p:cNvSpPr txBox="1"/>
            <p:nvPr/>
          </p:nvSpPr>
          <p:spPr>
            <a:xfrm>
              <a:off x="1672227" y="0"/>
              <a:ext cx="4051677" cy="6484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2" tIns="65022" rIns="65022" bIns="65022" numCol="1" anchor="t">
              <a:spAutoFit/>
            </a:bodyPr>
            <a:lstStyle>
              <a:lvl1pPr algn="ctr" defTabSz="866965">
                <a:defRPr b="1" sz="36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FCC-hh detector</a:t>
              </a:r>
            </a:p>
          </p:txBody>
        </p:sp>
      </p:grpSp>
      <p:sp>
        <p:nvSpPr>
          <p:cNvPr id="322" name="TextBox 12"/>
          <p:cNvSpPr txBox="1"/>
          <p:nvPr/>
        </p:nvSpPr>
        <p:spPr>
          <a:xfrm>
            <a:off x="2352762" y="6288746"/>
            <a:ext cx="1578357" cy="47294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defTabSz="866965">
              <a:defRPr sz="2200"/>
            </a:pPr>
            <a:r>
              <a:t>&lt;10 kHz/cm</a:t>
            </a:r>
            <a:r>
              <a:rPr baseline="30909"/>
              <a:t>2</a:t>
            </a:r>
          </a:p>
        </p:txBody>
      </p:sp>
      <p:grpSp>
        <p:nvGrpSpPr>
          <p:cNvPr id="326" name="Group"/>
          <p:cNvGrpSpPr/>
          <p:nvPr/>
        </p:nvGrpSpPr>
        <p:grpSpPr>
          <a:xfrm>
            <a:off x="4942305" y="6749174"/>
            <a:ext cx="5822783" cy="1026571"/>
            <a:chOff x="0" y="0"/>
            <a:chExt cx="5822781" cy="1026569"/>
          </a:xfrm>
        </p:grpSpPr>
        <p:sp>
          <p:nvSpPr>
            <p:cNvPr id="323" name="Straight Connector 15"/>
            <p:cNvSpPr/>
            <p:nvPr/>
          </p:nvSpPr>
          <p:spPr>
            <a:xfrm>
              <a:off x="0" y="927848"/>
              <a:ext cx="2513783" cy="1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866965">
                <a:defRPr sz="3400"/>
              </a:pPr>
            </a:p>
          </p:txBody>
        </p:sp>
        <p:sp>
          <p:nvSpPr>
            <p:cNvPr id="324" name="Straight Arrow Connector 19"/>
            <p:cNvSpPr/>
            <p:nvPr/>
          </p:nvSpPr>
          <p:spPr>
            <a:xfrm flipV="1">
              <a:off x="1849089" y="0"/>
              <a:ext cx="1" cy="92785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defTabSz="866965">
                <a:defRPr sz="3400"/>
              </a:pPr>
            </a:p>
          </p:txBody>
        </p:sp>
        <p:sp>
          <p:nvSpPr>
            <p:cNvPr id="325" name="TextBox 20"/>
            <p:cNvSpPr txBox="1"/>
            <p:nvPr/>
          </p:nvSpPr>
          <p:spPr>
            <a:xfrm>
              <a:off x="1992075" y="490121"/>
              <a:ext cx="3830707" cy="536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/>
            <a:p>
              <a:pPr defTabSz="866965">
                <a:defRPr sz="2600"/>
              </a:pPr>
              <a:r>
                <a:t>r&gt;1m rate&lt;500 kHz/cm</a:t>
              </a:r>
              <a:r>
                <a:rPr baseline="30923"/>
                <a:t>2</a:t>
              </a:r>
            </a:p>
          </p:txBody>
        </p:sp>
      </p:grpSp>
      <p:sp>
        <p:nvSpPr>
          <p:cNvPr id="327" name="TextBox 21"/>
          <p:cNvSpPr txBox="1"/>
          <p:nvPr/>
        </p:nvSpPr>
        <p:spPr>
          <a:xfrm>
            <a:off x="1980799" y="5894310"/>
            <a:ext cx="1648890" cy="47294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defTabSz="866965">
              <a:defRPr sz="2200"/>
            </a:pPr>
            <a:r>
              <a:t>&lt;0.5 kHz/cm</a:t>
            </a:r>
            <a:r>
              <a:rPr baseline="30909"/>
              <a:t>2</a:t>
            </a:r>
          </a:p>
        </p:txBody>
      </p:sp>
      <p:grpSp>
        <p:nvGrpSpPr>
          <p:cNvPr id="331" name="Group"/>
          <p:cNvGrpSpPr/>
          <p:nvPr/>
        </p:nvGrpSpPr>
        <p:grpSpPr>
          <a:xfrm>
            <a:off x="7321411" y="1485635"/>
            <a:ext cx="5681133" cy="5764564"/>
            <a:chOff x="0" y="0"/>
            <a:chExt cx="5681132" cy="5764563"/>
          </a:xfrm>
        </p:grpSpPr>
        <p:sp>
          <p:nvSpPr>
            <p:cNvPr id="328" name="Rectangle 7"/>
            <p:cNvSpPr txBox="1"/>
            <p:nvPr/>
          </p:nvSpPr>
          <p:spPr>
            <a:xfrm>
              <a:off x="756202" y="0"/>
              <a:ext cx="4344795" cy="18064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/>
            <a:p>
              <a:pPr defTabSz="866965">
                <a:defRPr sz="1800">
                  <a:solidFill>
                    <a:srgbClr val="000090"/>
                  </a:solidFill>
                </a:defRPr>
              </a:pPr>
              <a:r>
                <a:t>ATLAS muon system HL-LHC rates (kHz/cm</a:t>
              </a:r>
              <a:r>
                <a:rPr baseline="30888"/>
                <a:t>2</a:t>
              </a:r>
              <a:r>
                <a:t>):</a:t>
              </a:r>
            </a:p>
            <a:p>
              <a:pPr defTabSz="866965">
                <a:defRPr sz="1800">
                  <a:solidFill>
                    <a:srgbClr val="000090"/>
                  </a:solidFill>
                </a:defRPr>
              </a:pPr>
              <a:r>
                <a:t>MDTs barrel: 		0.28 </a:t>
              </a:r>
            </a:p>
            <a:p>
              <a:pPr defTabSz="866965">
                <a:defRPr sz="1800">
                  <a:solidFill>
                    <a:srgbClr val="000090"/>
                  </a:solidFill>
                </a:defRPr>
              </a:pPr>
              <a:r>
                <a:t>MDTs endcap: 		0.42</a:t>
              </a:r>
            </a:p>
            <a:p>
              <a:pPr defTabSz="866965">
                <a:defRPr sz="1800">
                  <a:solidFill>
                    <a:srgbClr val="000090"/>
                  </a:solidFill>
                </a:defRPr>
              </a:pPr>
              <a:r>
                <a:t>RPCs: 			0.35</a:t>
              </a:r>
            </a:p>
            <a:p>
              <a:pPr defTabSz="866965">
                <a:defRPr sz="1800">
                  <a:solidFill>
                    <a:srgbClr val="000090"/>
                  </a:solidFill>
                </a:defRPr>
              </a:pPr>
              <a:r>
                <a:t>TGCs: 			2 </a:t>
              </a:r>
            </a:p>
            <a:p>
              <a:pPr defTabSz="866965">
                <a:defRPr sz="1800">
                  <a:solidFill>
                    <a:srgbClr val="000090"/>
                  </a:solidFill>
                </a:defRPr>
              </a:pPr>
              <a:r>
                <a:t>Micromegas and sTGCs:  9-10  </a:t>
              </a:r>
            </a:p>
          </p:txBody>
        </p:sp>
        <p:pic>
          <p:nvPicPr>
            <p:cNvPr id="329" name="Picture 10" descr="Picture 10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985015"/>
              <a:ext cx="5681133" cy="37795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0" name="Rectangle 23"/>
            <p:cNvSpPr txBox="1"/>
            <p:nvPr/>
          </p:nvSpPr>
          <p:spPr>
            <a:xfrm>
              <a:off x="167254" y="3298519"/>
              <a:ext cx="783454" cy="498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 defTabSz="866965"/>
            </a:lstStyle>
            <a:p>
              <a:pPr/>
              <a:r>
                <a:t>LHCb</a:t>
              </a:r>
            </a:p>
          </p:txBody>
        </p:sp>
      </p:grpSp>
      <p:sp>
        <p:nvSpPr>
          <p:cNvPr id="332" name="TextBox 24"/>
          <p:cNvSpPr txBox="1"/>
          <p:nvPr/>
        </p:nvSpPr>
        <p:spPr>
          <a:xfrm>
            <a:off x="573900" y="8339316"/>
            <a:ext cx="11857000" cy="983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just" defTabSz="866965">
              <a:lnSpc>
                <a:spcPct val="120000"/>
              </a:lnSpc>
              <a:defRPr sz="2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HL-LHC muon system gas detector technologies, and especially MPGDs, would work for most of the FCC-hh detector area.</a:t>
            </a:r>
          </a:p>
        </p:txBody>
      </p:sp>
      <p:sp>
        <p:nvSpPr>
          <p:cNvPr id="333" name="Muon detector for FCC-hh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Muon detector for FCC-hh</a:t>
            </a:r>
          </a:p>
        </p:txBody>
      </p:sp>
      <p:sp>
        <p:nvSpPr>
          <p:cNvPr id="334" name="Slide Number"/>
          <p:cNvSpPr txBox="1"/>
          <p:nvPr>
            <p:ph type="sldNum" sz="quarter" idx="2"/>
          </p:nvPr>
        </p:nvSpPr>
        <p:spPr>
          <a:xfrm>
            <a:off x="12363984" y="9436100"/>
            <a:ext cx="241630" cy="3274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2" tIns="65022" rIns="65022" bIns="65022"/>
          <a:lstStyle>
            <a:lvl1pPr defTabSz="866965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1" grpId="1"/>
      <p:bldP build="whole" bldLvl="1" animBg="1" rev="0" advAuto="0" spid="318" grpId="2"/>
      <p:bldP build="whole" bldLvl="1" animBg="1" rev="0" advAuto="0" spid="322" grpId="4"/>
      <p:bldP build="whole" bldLvl="1" animBg="1" rev="0" advAuto="0" spid="327" grpId="3"/>
      <p:bldP build="whole" bldLvl="1" animBg="1" rev="0" advAuto="0" spid="326" grpId="5"/>
      <p:bldP build="whole" bldLvl="1" animBg="1" rev="0" advAuto="0" spid="332" grpId="7"/>
      <p:bldP build="whole" bldLvl="1" animBg="1" rev="0" advAuto="0" spid="331" grpId="6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Muon detectors for CepC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Muon detectors for CepC</a:t>
            </a:r>
          </a:p>
        </p:txBody>
      </p:sp>
      <p:sp>
        <p:nvSpPr>
          <p:cNvPr id="337" name="Slide Number"/>
          <p:cNvSpPr txBox="1"/>
          <p:nvPr>
            <p:ph type="sldNum" sz="quarter" idx="2"/>
          </p:nvPr>
        </p:nvSpPr>
        <p:spPr>
          <a:xfrm>
            <a:off x="12392429" y="9436100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38" name="TextBox 6"/>
          <p:cNvSpPr txBox="1"/>
          <p:nvPr/>
        </p:nvSpPr>
        <p:spPr>
          <a:xfrm>
            <a:off x="11064561" y="5618788"/>
            <a:ext cx="1536005" cy="333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defTabSz="914400">
              <a:spcBef>
                <a:spcPts val="400"/>
              </a:spcBef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/Muon chambers</a:t>
            </a:r>
          </a:p>
        </p:txBody>
      </p:sp>
      <p:grpSp>
        <p:nvGrpSpPr>
          <p:cNvPr id="341" name="Group"/>
          <p:cNvGrpSpPr/>
          <p:nvPr/>
        </p:nvGrpSpPr>
        <p:grpSpPr>
          <a:xfrm>
            <a:off x="161298" y="5694988"/>
            <a:ext cx="12834790" cy="3745680"/>
            <a:chOff x="0" y="0"/>
            <a:chExt cx="12834788" cy="3745678"/>
          </a:xfrm>
        </p:grpSpPr>
        <p:pic>
          <p:nvPicPr>
            <p:cNvPr id="339" name="Picture 2" descr="Picture 2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191622" y="0"/>
              <a:ext cx="4643167" cy="37456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0" name="In the IDEA detector concept, a muon detection system, made of three MPGD stations interleaved in the iron return yoke, is already foreseen."/>
            <p:cNvSpPr txBox="1"/>
            <p:nvPr/>
          </p:nvSpPr>
          <p:spPr>
            <a:xfrm>
              <a:off x="0" y="1117520"/>
              <a:ext cx="7938806" cy="19867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just">
                <a:lnSpc>
                  <a:spcPct val="110000"/>
                </a:lnSpc>
                <a:spcBef>
                  <a:spcPts val="400"/>
                </a:spcBef>
                <a:defRPr sz="2800"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pPr/>
              <a:r>
                <a:t>In the IDEA detector concept, a muon detection system, made of three MPGD stations interleaved in the iron return yoke, is already foreseen.</a:t>
              </a:r>
            </a:p>
          </p:txBody>
        </p:sp>
      </p:grpSp>
      <p:grpSp>
        <p:nvGrpSpPr>
          <p:cNvPr id="344" name="Group"/>
          <p:cNvGrpSpPr/>
          <p:nvPr/>
        </p:nvGrpSpPr>
        <p:grpSpPr>
          <a:xfrm>
            <a:off x="161298" y="1194674"/>
            <a:ext cx="12866164" cy="5413250"/>
            <a:chOff x="0" y="0"/>
            <a:chExt cx="12866162" cy="5413248"/>
          </a:xfrm>
        </p:grpSpPr>
        <p:sp>
          <p:nvSpPr>
            <p:cNvPr id="342" name="In the baseline option, inspired from ILD, the muon detection system is composed of two layers of RPC stations.…"/>
            <p:cNvSpPr txBox="1"/>
            <p:nvPr/>
          </p:nvSpPr>
          <p:spPr>
            <a:xfrm>
              <a:off x="0" y="0"/>
              <a:ext cx="7938806" cy="54132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/>
            <a:p>
              <a:pPr algn="just">
                <a:lnSpc>
                  <a:spcPct val="110000"/>
                </a:lnSpc>
                <a:spcBef>
                  <a:spcPts val="400"/>
                </a:spcBef>
                <a:defRPr sz="28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In the baseline option, inspired from ILD, the muon detection system is composed of two layers of RPC stations. </a:t>
              </a:r>
            </a:p>
            <a:p>
              <a:pPr algn="just">
                <a:lnSpc>
                  <a:spcPct val="110000"/>
                </a:lnSpc>
                <a:spcBef>
                  <a:spcPts val="400"/>
                </a:spcBef>
                <a:defRPr sz="28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An upgrade of the muon detector by using MPGDs could provide a much finer space resolution with a similar time resolution at a relatively modest increase in price.</a:t>
              </a:r>
            </a:p>
            <a:p>
              <a:pPr algn="just">
                <a:lnSpc>
                  <a:spcPct val="110000"/>
                </a:lnSpc>
                <a:spcBef>
                  <a:spcPts val="400"/>
                </a:spcBef>
                <a:defRPr sz="2800">
                  <a:latin typeface="+mn-lt"/>
                  <a:ea typeface="+mn-ea"/>
                  <a:cs typeface="+mn-cs"/>
                  <a:sym typeface="Helvetica"/>
                </a:defRPr>
              </a:pPr>
              <a:r>
                <a:t>The fine space resolution of the detectors could allow to obtain a standalone muon momentum measurement and to trace back the muon stabs to the tracker tracks.</a:t>
              </a:r>
            </a:p>
          </p:txBody>
        </p:sp>
        <p:pic>
          <p:nvPicPr>
            <p:cNvPr id="343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8056912" y="69427"/>
              <a:ext cx="4809251" cy="3466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41" grpId="2"/>
      <p:bldP build="whole" bldLvl="1" animBg="1" rev="0" advAuto="0" spid="34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タイトル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Principle of operation of MPGDs</a:t>
            </a:r>
          </a:p>
        </p:txBody>
      </p:sp>
      <p:sp>
        <p:nvSpPr>
          <p:cNvPr id="347" name="スライド番号プレースホルダ 4"/>
          <p:cNvSpPr txBox="1"/>
          <p:nvPr>
            <p:ph type="sldNum" sz="quarter" idx="2"/>
          </p:nvPr>
        </p:nvSpPr>
        <p:spPr>
          <a:xfrm>
            <a:off x="12392429" y="9436100"/>
            <a:ext cx="213185" cy="2989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650240"/>
          </a:lstStyle>
          <a:p>
            <a:pPr/>
            <a:fld id="{86CB4B4D-7CA3-9044-876B-883B54F8677D}" type="slidenum"/>
          </a:p>
        </p:txBody>
      </p:sp>
      <p:pic>
        <p:nvPicPr>
          <p:cNvPr id="34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353812"/>
            <a:ext cx="13004800" cy="3045976"/>
          </a:xfrm>
          <a:prstGeom prst="rect">
            <a:avLst/>
          </a:prstGeom>
          <a:ln w="12700">
            <a:miter lim="400000"/>
          </a:ln>
        </p:spPr>
      </p:pic>
      <p:sp>
        <p:nvSpPr>
          <p:cNvPr id="349" name="Improve gas detectors"/>
          <p:cNvSpPr txBox="1"/>
          <p:nvPr/>
        </p:nvSpPr>
        <p:spPr>
          <a:xfrm>
            <a:off x="4420655" y="1125618"/>
            <a:ext cx="4163490" cy="586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>
              <a:defRPr sz="3200" u="sng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Improve gas detectors</a:t>
            </a:r>
          </a:p>
        </p:txBody>
      </p:sp>
      <p:sp>
        <p:nvSpPr>
          <p:cNvPr id="350" name="Reduce the size of the detecting cell (~100 μm) using chemical etching techniques…"/>
          <p:cNvSpPr txBox="1"/>
          <p:nvPr/>
        </p:nvSpPr>
        <p:spPr>
          <a:xfrm>
            <a:off x="226238" y="6736660"/>
            <a:ext cx="12552324" cy="2419465"/>
          </a:xfrm>
          <a:prstGeom prst="rect">
            <a:avLst/>
          </a:prstGeom>
          <a:solidFill>
            <a:srgbClr val="D4FB79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540000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>
              <a:lnSpc>
                <a:spcPct val="120000"/>
              </a:lnSpc>
              <a:buClr>
                <a:srgbClr val="0433FF"/>
              </a:buClr>
              <a:defRPr sz="2600">
                <a:latin typeface="Arial"/>
                <a:ea typeface="Arial"/>
                <a:cs typeface="Arial"/>
                <a:sym typeface="Arial"/>
              </a:defRPr>
            </a:pPr>
            <a:r>
              <a:t>Reduce the size of the detecting cell (~100 μm) using chemical etching techniques</a:t>
            </a:r>
          </a:p>
          <a:p>
            <a:pPr lvl="1">
              <a:lnSpc>
                <a:spcPct val="120000"/>
              </a:lnSpc>
              <a:buClr>
                <a:srgbClr val="0433FF"/>
              </a:buClr>
              <a:defRPr sz="2600">
                <a:latin typeface="Arial"/>
                <a:ea typeface="Arial"/>
                <a:cs typeface="Arial"/>
                <a:sym typeface="Arial"/>
              </a:defRPr>
            </a:pPr>
            <a:r>
              <a:t>Use PCB technology to obtain very fine electrodes O(10 μm)</a:t>
            </a:r>
          </a:p>
          <a:p>
            <a:pPr>
              <a:lnSpc>
                <a:spcPct val="120000"/>
              </a:lnSpc>
              <a:buClr>
                <a:srgbClr val="0433FF"/>
              </a:buClr>
              <a:defRPr sz="2600">
                <a:latin typeface="Arial"/>
                <a:ea typeface="Arial"/>
                <a:cs typeface="Arial"/>
                <a:sym typeface="Arial"/>
              </a:defRPr>
            </a:pPr>
            <a:r>
              <a:t>Same working principle as proportional wire chambers</a:t>
            </a:r>
          </a:p>
          <a:p>
            <a:pPr lvl="1" marL="254000" indent="-254000">
              <a:lnSpc>
                <a:spcPct val="120000"/>
              </a:lnSpc>
              <a:buClr>
                <a:srgbClr val="0433FF"/>
              </a:buClr>
              <a:buSzPct val="100000"/>
              <a:buChar char="-"/>
              <a:defRPr sz="2600">
                <a:latin typeface="Arial"/>
                <a:ea typeface="Arial"/>
                <a:cs typeface="Arial"/>
                <a:sym typeface="Arial"/>
              </a:defRPr>
            </a:pPr>
            <a:r>
              <a:t>Conversion region (low E field)</a:t>
            </a:r>
          </a:p>
          <a:p>
            <a:pPr lvl="1" marL="228600" indent="-228600">
              <a:lnSpc>
                <a:spcPct val="120000"/>
              </a:lnSpc>
              <a:buClr>
                <a:srgbClr val="0433FF"/>
              </a:buClr>
              <a:buSzPct val="100000"/>
              <a:buChar char="-"/>
              <a:defRPr sz="2600">
                <a:latin typeface="Arial"/>
                <a:ea typeface="Arial"/>
                <a:cs typeface="Arial"/>
                <a:sym typeface="Arial"/>
              </a:defRPr>
            </a:pPr>
            <a:r>
              <a:t>High E field in well localised regions where multiplication happens</a:t>
            </a:r>
          </a:p>
        </p:txBody>
      </p:sp>
      <p:grpSp>
        <p:nvGrpSpPr>
          <p:cNvPr id="356" name="Group"/>
          <p:cNvGrpSpPr/>
          <p:nvPr/>
        </p:nvGrpSpPr>
        <p:grpSpPr>
          <a:xfrm>
            <a:off x="218625" y="1695497"/>
            <a:ext cx="12769108" cy="1946238"/>
            <a:chOff x="0" y="0"/>
            <a:chExt cx="12769106" cy="1946237"/>
          </a:xfrm>
        </p:grpSpPr>
        <p:grpSp>
          <p:nvGrpSpPr>
            <p:cNvPr id="354" name="Group"/>
            <p:cNvGrpSpPr/>
            <p:nvPr/>
          </p:nvGrpSpPr>
          <p:grpSpPr>
            <a:xfrm>
              <a:off x="0" y="0"/>
              <a:ext cx="12582669" cy="1334142"/>
              <a:chOff x="0" y="0"/>
              <a:chExt cx="12582668" cy="1334141"/>
            </a:xfrm>
          </p:grpSpPr>
          <p:sp>
            <p:nvSpPr>
              <p:cNvPr id="351" name="Slow ion motion…"/>
              <p:cNvSpPr txBox="1"/>
              <p:nvPr/>
            </p:nvSpPr>
            <p:spPr>
              <a:xfrm>
                <a:off x="0" y="203200"/>
                <a:ext cx="4678062" cy="9277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t">
                <a:spAutoFit/>
              </a:bodyPr>
              <a:lstStyle/>
              <a:p>
                <a:pPr>
                  <a:defRPr sz="2800">
                    <a:solidFill>
                      <a:srgbClr val="FF26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t>Slow ion motion</a:t>
                </a:r>
              </a:p>
              <a:p>
                <a:pPr>
                  <a:defRPr sz="2800">
                    <a:solidFill>
                      <a:srgbClr val="FF26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t>Limited multi-track separation</a:t>
                </a:r>
              </a:p>
            </p:txBody>
          </p:sp>
          <p:sp>
            <p:nvSpPr>
              <p:cNvPr id="352" name="Reduce multiplication region size…"/>
              <p:cNvSpPr txBox="1"/>
              <p:nvPr/>
            </p:nvSpPr>
            <p:spPr>
              <a:xfrm>
                <a:off x="7371206" y="0"/>
                <a:ext cx="5211463" cy="13341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t">
                <a:spAutoFit/>
              </a:bodyPr>
              <a:lstStyle/>
              <a:p>
                <a:pPr>
                  <a:defRPr sz="2800">
                    <a:solidFill>
                      <a:srgbClr val="0433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t>Reduce multiplication region size</a:t>
                </a:r>
              </a:p>
              <a:p>
                <a:pPr indent="190500">
                  <a:defRPr sz="2800">
                    <a:solidFill>
                      <a:srgbClr val="0433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t>Faster ion evacuation</a:t>
                </a:r>
              </a:p>
              <a:p>
                <a:pPr indent="190500">
                  <a:defRPr sz="2800">
                    <a:solidFill>
                      <a:srgbClr val="0433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t>Higher spatial resolution</a:t>
                </a:r>
              </a:p>
            </p:txBody>
          </p:sp>
          <p:sp>
            <p:nvSpPr>
              <p:cNvPr id="353" name="Arrow"/>
              <p:cNvSpPr/>
              <p:nvPr/>
            </p:nvSpPr>
            <p:spPr>
              <a:xfrm>
                <a:off x="5180257" y="410645"/>
                <a:ext cx="1807881" cy="804661"/>
              </a:xfrm>
              <a:prstGeom prst="rightArrow">
                <a:avLst>
                  <a:gd name="adj1" fmla="val 32000"/>
                  <a:gd name="adj2" fmla="val 101012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rgbClr val="FFFFFF"/>
                  </a:gs>
                </a:gsLst>
                <a:lin ang="5400000" scaled="0"/>
              </a:gra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355" name="フッター プレースホルダー 70"/>
            <p:cNvSpPr txBox="1"/>
            <p:nvPr/>
          </p:nvSpPr>
          <p:spPr>
            <a:xfrm>
              <a:off x="10453517" y="1473289"/>
              <a:ext cx="2315590" cy="472949"/>
            </a:xfrm>
            <a:prstGeom prst="rect">
              <a:avLst/>
            </a:prstGeom>
            <a:solidFill>
              <a:schemeClr val="accent1">
                <a:lumOff val="11862"/>
              </a:schemeClr>
            </a:solidFill>
            <a:ln w="12700" cap="flat">
              <a:solidFill>
                <a:srgbClr val="7D60A0"/>
              </a:solidFill>
              <a:prstDash val="solid"/>
              <a:round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>
                <a:defRPr sz="2100"/>
              </a:lvl1pPr>
            </a:lstStyle>
            <a:p>
              <a:pPr/>
              <a:r>
                <a:t>S. Franchino, 2016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56" grpId="2"/>
      <p:bldP build="whole" bldLvl="1" animBg="1" rev="0" advAuto="0" spid="349" grpId="1"/>
      <p:bldP build="whole" bldLvl="1" animBg="1" rev="0" advAuto="0" spid="348" grpId="3"/>
      <p:bldP build="whole" bldLvl="1" animBg="1" rev="0" advAuto="0" spid="350" grpId="4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65023" tIns="65023" rIns="65023" bIns="65023" numCol="1" spcCol="38100" rtlCol="0" anchor="ctr" upright="0">
        <a:spAutoFit/>
      </a:bodyPr>
      <a:lstStyle>
        <a:defPPr marL="0" marR="0" indent="0" algn="l" defTabSz="65024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5023" tIns="65023" rIns="65023" bIns="65023" numCol="1" spcCol="38100" rtlCol="0" anchor="t" upright="0">
        <a:spAutoFit/>
      </a:bodyPr>
      <a:lstStyle>
        <a:defPPr marL="0" marR="0" indent="0" algn="l" defTabSz="65024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65023" tIns="65023" rIns="65023" bIns="65023" numCol="1" spcCol="38100" rtlCol="0" anchor="ctr" upright="0">
        <a:spAutoFit/>
      </a:bodyPr>
      <a:lstStyle>
        <a:defPPr marL="0" marR="0" indent="0" algn="l" defTabSz="65024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5023" tIns="65023" rIns="65023" bIns="65023" numCol="1" spcCol="38100" rtlCol="0" anchor="t" upright="0">
        <a:spAutoFit/>
      </a:bodyPr>
      <a:lstStyle>
        <a:defPPr marL="0" marR="0" indent="0" algn="l" defTabSz="65024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