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8" r:id="rId33"/>
    <p:sldId id="289" r:id="rId34"/>
    <p:sldId id="290" r:id="rId35"/>
    <p:sldId id="291" r:id="rId36"/>
    <p:sldId id="292" r:id="rId37"/>
    <p:sldId id="293" r:id="rId38"/>
    <p:sldId id="294" r:id="rId39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C53394-CF1E-476D-A09F-DBC655A88D09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0E35F-20E2-4EB5-A507-BF134DB91AB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811213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091B-BAFF-448C-82A2-E75C4012B2EA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4801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E091B-BAFF-448C-82A2-E75C4012B2EA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94295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665C96-A5D1-4ACD-8B0D-2D8069F8128A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0402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923262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38083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296005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ítulo y viñe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>
            <a:spLocks noGrp="1"/>
          </p:cNvSpPr>
          <p:nvPr>
            <p:ph type="title"/>
          </p:nvPr>
        </p:nvSpPr>
        <p:spPr>
          <a:xfrm>
            <a:off x="2193727" y="312539"/>
            <a:ext cx="7804547" cy="1518048"/>
          </a:xfrm>
          <a:prstGeom prst="rect">
            <a:avLst/>
          </a:prstGeom>
        </p:spPr>
        <p:txBody>
          <a:bodyPr anchor="ctr"/>
          <a:lstStyle>
            <a:lvl1pPr algn="ctr">
              <a:defRPr>
                <a:solidFill>
                  <a:srgbClr val="000000"/>
                </a:solidFill>
              </a:defRPr>
            </a:lvl1pPr>
          </a:lstStyle>
          <a:p>
            <a:r>
              <a:t>Texto del título</a:t>
            </a:r>
          </a:p>
        </p:txBody>
      </p:sp>
      <p:sp>
        <p:nvSpPr>
          <p:cNvPr id="59" name="Shape 59"/>
          <p:cNvSpPr>
            <a:spLocks noGrp="1"/>
          </p:cNvSpPr>
          <p:nvPr>
            <p:ph type="body" idx="1"/>
          </p:nvPr>
        </p:nvSpPr>
        <p:spPr>
          <a:xfrm>
            <a:off x="2193727" y="1830586"/>
            <a:ext cx="7804547" cy="4420197"/>
          </a:xfrm>
          <a:prstGeom prst="rect">
            <a:avLst/>
          </a:prstGeom>
        </p:spPr>
        <p:txBody>
          <a:bodyPr/>
          <a:lstStyle/>
          <a:p>
            <a:r>
              <a:t>Nivel de texto 1</a:t>
            </a:r>
          </a:p>
          <a:p>
            <a:pPr lvl="1"/>
            <a:r>
              <a:t>Nivel de texto 2</a:t>
            </a:r>
          </a:p>
          <a:p>
            <a:pPr lvl="2"/>
            <a:r>
              <a:t>Nivel de texto 3</a:t>
            </a:r>
          </a:p>
          <a:p>
            <a:pPr lvl="3"/>
            <a:r>
              <a:t>Nivel de texto 4</a:t>
            </a:r>
          </a:p>
          <a:p>
            <a:pPr lvl="4"/>
            <a:r>
              <a:t>Nivel de texto 5</a:t>
            </a:r>
          </a:p>
        </p:txBody>
      </p:sp>
      <p:sp>
        <p:nvSpPr>
          <p:cNvPr id="60" name="Shape 60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445108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20637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15544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45521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44295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60215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16417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2150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79783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B3DEB3-068B-4438-8495-DD44673178C0}" type="datetimeFigureOut">
              <a:rPr lang="es-ES" smtClean="0"/>
              <a:t>10/04/2018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E19CF9-1BBF-4048-A4B0-54AA8B144D7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4531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31.png"/><Relationship Id="rId7" Type="http://schemas.openxmlformats.org/officeDocument/2006/relationships/image" Target="../media/image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3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29.jpe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37.jpe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3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1.jpe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openxmlformats.org/officeDocument/2006/relationships/image" Target="../media/image39.jpeg"/><Relationship Id="rId10" Type="http://schemas.openxmlformats.org/officeDocument/2006/relationships/image" Target="../media/image40.jpe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2.png"/><Relationship Id="rId7" Type="http://schemas.openxmlformats.org/officeDocument/2006/relationships/image" Target="../media/image3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41.jpeg"/><Relationship Id="rId9" Type="http://schemas.openxmlformats.org/officeDocument/2006/relationships/image" Target="../media/image40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1.jpeg"/><Relationship Id="rId7" Type="http://schemas.openxmlformats.org/officeDocument/2006/relationships/image" Target="../media/image45.pn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4.png"/><Relationship Id="rId5" Type="http://schemas.openxmlformats.org/officeDocument/2006/relationships/image" Target="../media/image43.jpe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.png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7.jpeg"/><Relationship Id="rId5" Type="http://schemas.openxmlformats.org/officeDocument/2006/relationships/image" Target="../media/image3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3.png"/><Relationship Id="rId10" Type="http://schemas.openxmlformats.org/officeDocument/2006/relationships/image" Target="../media/image51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4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8.png"/><Relationship Id="rId5" Type="http://schemas.openxmlformats.org/officeDocument/2006/relationships/image" Target="../media/image3.png"/><Relationship Id="rId10" Type="http://schemas.openxmlformats.org/officeDocument/2006/relationships/image" Target="../media/image51.png"/><Relationship Id="rId4" Type="http://schemas.openxmlformats.org/officeDocument/2006/relationships/image" Target="../media/image46.png"/><Relationship Id="rId9" Type="http://schemas.openxmlformats.org/officeDocument/2006/relationships/image" Target="../media/image5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1.jpeg"/><Relationship Id="rId7" Type="http://schemas.openxmlformats.org/officeDocument/2006/relationships/image" Target="../media/image54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10" Type="http://schemas.openxmlformats.org/officeDocument/2006/relationships/image" Target="../media/image56.jpeg"/><Relationship Id="rId4" Type="http://schemas.openxmlformats.org/officeDocument/2006/relationships/image" Target="../media/image2.png"/><Relationship Id="rId9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jpeg"/><Relationship Id="rId13" Type="http://schemas.openxmlformats.org/officeDocument/2006/relationships/image" Target="../media/image65.jpeg"/><Relationship Id="rId3" Type="http://schemas.openxmlformats.org/officeDocument/2006/relationships/image" Target="../media/image1.jpeg"/><Relationship Id="rId7" Type="http://schemas.openxmlformats.org/officeDocument/2006/relationships/image" Target="../media/image60.jpeg"/><Relationship Id="rId12" Type="http://schemas.openxmlformats.org/officeDocument/2006/relationships/image" Target="../media/image64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9.jpeg"/><Relationship Id="rId11" Type="http://schemas.openxmlformats.org/officeDocument/2006/relationships/image" Target="../media/image63.jpeg"/><Relationship Id="rId5" Type="http://schemas.openxmlformats.org/officeDocument/2006/relationships/image" Target="../media/image58.jpeg"/><Relationship Id="rId10" Type="http://schemas.openxmlformats.org/officeDocument/2006/relationships/image" Target="../media/image54.png"/><Relationship Id="rId4" Type="http://schemas.openxmlformats.org/officeDocument/2006/relationships/image" Target="../media/image2.png"/><Relationship Id="rId9" Type="http://schemas.openxmlformats.org/officeDocument/2006/relationships/image" Target="../media/image6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8.jpeg"/><Relationship Id="rId5" Type="http://schemas.openxmlformats.org/officeDocument/2006/relationships/image" Target="../media/image67.jpeg"/><Relationship Id="rId4" Type="http://schemas.openxmlformats.org/officeDocument/2006/relationships/image" Target="../media/image66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0.jpeg"/><Relationship Id="rId5" Type="http://schemas.openxmlformats.org/officeDocument/2006/relationships/image" Target="../media/image3.png"/><Relationship Id="rId4" Type="http://schemas.openxmlformats.org/officeDocument/2006/relationships/image" Target="../media/image69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jpeg"/><Relationship Id="rId5" Type="http://schemas.openxmlformats.org/officeDocument/2006/relationships/image" Target="../media/image3.png"/><Relationship Id="rId4" Type="http://schemas.openxmlformats.org/officeDocument/2006/relationships/image" Target="../media/image69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7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8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2.png"/><Relationship Id="rId7" Type="http://schemas.openxmlformats.org/officeDocument/2006/relationships/image" Target="../media/image8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5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8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0.png"/><Relationship Id="rId5" Type="http://schemas.openxmlformats.org/officeDocument/2006/relationships/image" Target="../media/image89.jpe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2.png"/><Relationship Id="rId5" Type="http://schemas.openxmlformats.org/officeDocument/2006/relationships/image" Target="../media/image90.png"/><Relationship Id="rId4" Type="http://schemas.openxmlformats.org/officeDocument/2006/relationships/image" Target="../media/image91.jpe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2.png"/><Relationship Id="rId7" Type="http://schemas.openxmlformats.org/officeDocument/2006/relationships/image" Target="../media/image9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4.jpeg"/><Relationship Id="rId5" Type="http://schemas.openxmlformats.org/officeDocument/2006/relationships/image" Target="../media/image3.png"/><Relationship Id="rId4" Type="http://schemas.openxmlformats.org/officeDocument/2006/relationships/image" Target="../media/image93.jpe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test-molflow.web.cern.ch/node/107" TargetMode="External"/><Relationship Id="rId3" Type="http://schemas.openxmlformats.org/officeDocument/2006/relationships/image" Target="../media/image1.jpeg"/><Relationship Id="rId7" Type="http://schemas.openxmlformats.org/officeDocument/2006/relationships/image" Target="../media/image19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jpeg"/><Relationship Id="rId5" Type="http://schemas.openxmlformats.org/officeDocument/2006/relationships/image" Target="../media/image9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7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9.jpe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Shape 121"/>
          <p:cNvSpPr/>
          <p:nvPr/>
        </p:nvSpPr>
        <p:spPr>
          <a:xfrm rot="10800000">
            <a:off x="3999" y="1479"/>
            <a:ext cx="12192003" cy="1574129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22529E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sp>
        <p:nvSpPr>
          <p:cNvPr id="123" name="Shape 123"/>
          <p:cNvSpPr/>
          <p:nvPr/>
        </p:nvSpPr>
        <p:spPr>
          <a:xfrm>
            <a:off x="242895" y="183087"/>
            <a:ext cx="11225205" cy="121090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5717" tIns="35717" rIns="35717" bIns="35717" anchor="ctr">
            <a:spAutoFit/>
          </a:bodyPr>
          <a:lstStyle>
            <a:lvl1pPr>
              <a:defRPr sz="74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s-ES" sz="3700" dirty="0" err="1" smtClean="0"/>
              <a:t>Results</a:t>
            </a:r>
            <a:r>
              <a:rPr lang="es-ES" sz="3700" dirty="0" smtClean="0"/>
              <a:t> </a:t>
            </a:r>
            <a:r>
              <a:rPr lang="es-ES" sz="3700" dirty="0" err="1" smtClean="0"/>
              <a:t>on</a:t>
            </a:r>
            <a:r>
              <a:rPr lang="es-ES" sz="3700" dirty="0" smtClean="0"/>
              <a:t> </a:t>
            </a:r>
            <a:r>
              <a:rPr lang="es-ES" sz="3700" dirty="0" err="1" smtClean="0"/>
              <a:t>the</a:t>
            </a:r>
            <a:r>
              <a:rPr lang="es-ES" sz="3700" dirty="0" smtClean="0"/>
              <a:t> FCC-hh </a:t>
            </a:r>
            <a:r>
              <a:rPr lang="es-ES" sz="3700" dirty="0" err="1" smtClean="0"/>
              <a:t>Beam</a:t>
            </a:r>
            <a:r>
              <a:rPr lang="es-ES" sz="3700" dirty="0" smtClean="0"/>
              <a:t> </a:t>
            </a:r>
            <a:r>
              <a:rPr lang="es-ES" sz="3700" dirty="0" err="1" smtClean="0"/>
              <a:t>Screen</a:t>
            </a:r>
            <a:r>
              <a:rPr lang="es-ES" sz="3700" dirty="0" smtClean="0"/>
              <a:t> </a:t>
            </a:r>
            <a:r>
              <a:rPr lang="es-ES" sz="3700" dirty="0" err="1" smtClean="0"/>
              <a:t>prototype</a:t>
            </a:r>
            <a:r>
              <a:rPr lang="es-ES" sz="3700" dirty="0" smtClean="0"/>
              <a:t> at </a:t>
            </a:r>
            <a:r>
              <a:rPr lang="es-ES" sz="3700" dirty="0" err="1" smtClean="0"/>
              <a:t>the</a:t>
            </a:r>
            <a:r>
              <a:rPr lang="es-ES" sz="3700" dirty="0" smtClean="0"/>
              <a:t> </a:t>
            </a:r>
            <a:r>
              <a:rPr lang="es-ES" sz="3700" dirty="0" err="1" smtClean="0"/>
              <a:t>KArlsruhe</a:t>
            </a:r>
            <a:r>
              <a:rPr lang="es-ES" sz="3700" dirty="0" smtClean="0"/>
              <a:t> </a:t>
            </a:r>
            <a:r>
              <a:rPr lang="es-ES" sz="3700" dirty="0" err="1" smtClean="0"/>
              <a:t>Research</a:t>
            </a:r>
            <a:r>
              <a:rPr lang="es-ES" sz="3700" dirty="0" smtClean="0"/>
              <a:t> </a:t>
            </a:r>
            <a:r>
              <a:rPr lang="es-ES" sz="3700" dirty="0" err="1" smtClean="0"/>
              <a:t>Accelerator</a:t>
            </a:r>
            <a:r>
              <a:rPr lang="es-ES" sz="3700" dirty="0" smtClean="0"/>
              <a:t> (KARA)</a:t>
            </a:r>
            <a:endParaRPr sz="3700" dirty="0"/>
          </a:p>
        </p:txBody>
      </p:sp>
      <p:grpSp>
        <p:nvGrpSpPr>
          <p:cNvPr id="130" name="Group 130"/>
          <p:cNvGrpSpPr/>
          <p:nvPr/>
        </p:nvGrpSpPr>
        <p:grpSpPr>
          <a:xfrm>
            <a:off x="-642" y="6249818"/>
            <a:ext cx="12193288" cy="615168"/>
            <a:chOff x="-1" y="0"/>
            <a:chExt cx="24386572" cy="1230334"/>
          </a:xfrm>
          <a:solidFill>
            <a:srgbClr val="22529E"/>
          </a:solidFill>
        </p:grpSpPr>
        <p:sp>
          <p:nvSpPr>
            <p:cNvPr id="124" name="Shape 124"/>
            <p:cNvSpPr/>
            <p:nvPr/>
          </p:nvSpPr>
          <p:spPr>
            <a:xfrm rot="10800000">
              <a:off x="-1" y="0"/>
              <a:ext cx="24386572" cy="1230334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25" name="Shape 125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/>
                <a:t>LNF-INFN/CERN TE-VSC     </a:t>
              </a:r>
            </a:p>
          </p:txBody>
        </p:sp>
        <p:pic>
          <p:nvPicPr>
            <p:cNvPr id="126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pic>
          <p:nvPicPr>
            <p:cNvPr id="127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</p:spPr>
        </p:pic>
        <p:sp>
          <p:nvSpPr>
            <p:cNvPr id="128" name="Shape 128"/>
            <p:cNvSpPr/>
            <p:nvPr/>
          </p:nvSpPr>
          <p:spPr>
            <a:xfrm>
              <a:off x="1700351" y="601459"/>
              <a:ext cx="5488739" cy="52994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lang="en-GB" sz="1300" dirty="0" smtClean="0"/>
                <a:t>FCC Week 2018 April 10</a:t>
              </a:r>
              <a:r>
                <a:rPr lang="en-GB" sz="1300" baseline="30000" dirty="0" smtClean="0"/>
                <a:t>th</a:t>
              </a:r>
              <a:r>
                <a:rPr lang="en-GB" sz="1300" dirty="0" smtClean="0"/>
                <a:t> </a:t>
              </a:r>
              <a:endParaRPr sz="1300" dirty="0"/>
            </a:p>
          </p:txBody>
        </p:sp>
        <p:sp>
          <p:nvSpPr>
            <p:cNvPr id="129" name="Shape 129"/>
            <p:cNvSpPr/>
            <p:nvPr/>
          </p:nvSpPr>
          <p:spPr>
            <a:xfrm>
              <a:off x="1742853" y="139347"/>
              <a:ext cx="8492701" cy="45203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lang="en-US" sz="1000" dirty="0"/>
                <a:t>Results on the FCC-hh Beam Screen prototype </a:t>
              </a:r>
              <a:r>
                <a:rPr lang="en-US" sz="1000" dirty="0" smtClean="0"/>
                <a:t>at </a:t>
              </a:r>
              <a:r>
                <a:rPr lang="en-US" sz="1000" dirty="0"/>
                <a:t>the KIT electron storage ring</a:t>
              </a:r>
            </a:p>
          </p:txBody>
        </p:sp>
      </p:grpSp>
      <p:pic>
        <p:nvPicPr>
          <p:cNvPr id="131" name="image3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49746" y="3673606"/>
            <a:ext cx="2092963" cy="214155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3" name="image5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88325" y="2574242"/>
            <a:ext cx="1625207" cy="8929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34" name="image6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831164" y="2815333"/>
            <a:ext cx="1625205" cy="42326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5" name="image2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5992" y="2643716"/>
            <a:ext cx="1149857" cy="8244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6" name="image2.jpe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650950" y="2611031"/>
            <a:ext cx="902041" cy="890067"/>
          </a:xfrm>
          <a:prstGeom prst="rect">
            <a:avLst/>
          </a:prstGeom>
          <a:ln w="12700">
            <a:miter lim="400000"/>
          </a:ln>
        </p:spPr>
      </p:pic>
      <p:pic>
        <p:nvPicPr>
          <p:cNvPr id="137" name="image7.png"/>
          <p:cNvPicPr>
            <a:picLocks noChangeAspect="1"/>
          </p:cNvPicPr>
          <p:nvPr/>
        </p:nvPicPr>
        <p:blipFill rotWithShape="1">
          <a:blip r:embed="rId8">
            <a:extLst/>
          </a:blip>
          <a:srcRect r="14506"/>
          <a:stretch/>
        </p:blipFill>
        <p:spPr>
          <a:xfrm>
            <a:off x="7399803" y="3393282"/>
            <a:ext cx="4639797" cy="2702206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3.jpe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796525" y="4111485"/>
            <a:ext cx="1641337" cy="785816"/>
          </a:xfrm>
          <a:prstGeom prst="rect">
            <a:avLst/>
          </a:prstGeom>
          <a:ln w="12700">
            <a:miter lim="400000"/>
          </a:ln>
        </p:spPr>
      </p:pic>
      <p:sp>
        <p:nvSpPr>
          <p:cNvPr id="139" name="Shape 139"/>
          <p:cNvSpPr/>
          <p:nvPr/>
        </p:nvSpPr>
        <p:spPr>
          <a:xfrm>
            <a:off x="4102412" y="4989672"/>
            <a:ext cx="2887774" cy="472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Task4.6: Measurements on cryogenic </a:t>
            </a:r>
          </a:p>
          <a:p>
            <a:pPr>
              <a:defRPr sz="2600">
                <a:solidFill>
                  <a:srgbClr val="174F86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sz="1300" dirty="0"/>
              <a:t>beam vacuum system prototype</a:t>
            </a:r>
          </a:p>
        </p:txBody>
      </p:sp>
      <p:sp>
        <p:nvSpPr>
          <p:cNvPr id="140" name="Shape 140"/>
          <p:cNvSpPr/>
          <p:nvPr/>
        </p:nvSpPr>
        <p:spPr>
          <a:xfrm>
            <a:off x="4050890" y="4004997"/>
            <a:ext cx="2982087" cy="1493339"/>
          </a:xfrm>
          <a:prstGeom prst="rect">
            <a:avLst/>
          </a:prstGeom>
          <a:ln w="25400">
            <a:solidFill>
              <a:schemeClr val="accent1"/>
            </a:solidFill>
            <a:miter lim="400000"/>
          </a:ln>
          <a:effectLst>
            <a:outerShdw blurRad="88900" dist="25400" dir="5400000" rotWithShape="0">
              <a:srgbClr val="000000">
                <a:alpha val="50000"/>
              </a:srgbClr>
            </a:outerShdw>
          </a:effectLst>
        </p:spPr>
        <p:txBody>
          <a:bodyPr lIns="35717" tIns="35717" rIns="35717" bIns="35717" anchor="ctr"/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 sz="1600"/>
          </a:p>
        </p:txBody>
      </p:sp>
      <p:sp>
        <p:nvSpPr>
          <p:cNvPr id="141" name="Shape 141"/>
          <p:cNvSpPr/>
          <p:nvPr/>
        </p:nvSpPr>
        <p:spPr>
          <a:xfrm>
            <a:off x="657210" y="2574378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1</a:t>
            </a:r>
          </a:p>
        </p:txBody>
      </p:sp>
      <p:sp>
        <p:nvSpPr>
          <p:cNvPr id="142" name="Shape 142"/>
          <p:cNvSpPr/>
          <p:nvPr/>
        </p:nvSpPr>
        <p:spPr>
          <a:xfrm>
            <a:off x="2528081" y="2541424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2</a:t>
            </a:r>
          </a:p>
        </p:txBody>
      </p:sp>
      <p:sp>
        <p:nvSpPr>
          <p:cNvPr id="143" name="Shape 143"/>
          <p:cNvSpPr/>
          <p:nvPr/>
        </p:nvSpPr>
        <p:spPr>
          <a:xfrm>
            <a:off x="4722292" y="2512327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 smtClean="0"/>
              <a:t>3</a:t>
            </a:r>
            <a:endParaRPr sz="1400" dirty="0"/>
          </a:p>
        </p:txBody>
      </p:sp>
      <p:sp>
        <p:nvSpPr>
          <p:cNvPr id="144" name="Shape 144"/>
          <p:cNvSpPr/>
          <p:nvPr/>
        </p:nvSpPr>
        <p:spPr>
          <a:xfrm>
            <a:off x="7492395" y="253976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4</a:t>
            </a:r>
          </a:p>
        </p:txBody>
      </p:sp>
      <p:sp>
        <p:nvSpPr>
          <p:cNvPr id="145" name="Shape 145"/>
          <p:cNvSpPr/>
          <p:nvPr/>
        </p:nvSpPr>
        <p:spPr>
          <a:xfrm>
            <a:off x="10344778" y="2506089"/>
            <a:ext cx="163503" cy="2875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800" b="1" i="1">
                <a:solidFill>
                  <a:srgbClr val="53585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1400" dirty="0"/>
              <a:t>5</a:t>
            </a:r>
          </a:p>
        </p:txBody>
      </p:sp>
      <p:pic>
        <p:nvPicPr>
          <p:cNvPr id="29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8004188" y="2643716"/>
            <a:ext cx="1456837" cy="792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10270" y="1751164"/>
            <a:ext cx="1136443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s-ES" sz="1400" dirty="0"/>
              <a:t>L.A. Gonzalez,</a:t>
            </a:r>
            <a:r>
              <a:rPr lang="es-ES" sz="1400" baseline="31999" dirty="0"/>
              <a:t>1, 2</a:t>
            </a:r>
            <a:r>
              <a:rPr lang="es-ES" sz="1400" dirty="0"/>
              <a:t> </a:t>
            </a:r>
            <a:endParaRPr lang="es-ES" sz="1400" dirty="0" smtClean="0"/>
          </a:p>
          <a:p>
            <a:pPr algn="ctr">
              <a:defRPr sz="2200"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rPr lang="es-ES" sz="1400" dirty="0" smtClean="0"/>
              <a:t>M</a:t>
            </a:r>
            <a:r>
              <a:rPr lang="es-ES" sz="1400" dirty="0"/>
              <a:t>. Gil Costa,</a:t>
            </a:r>
            <a:r>
              <a:rPr lang="es-ES" sz="1400" baseline="31999" dirty="0"/>
              <a:t>3, 2</a:t>
            </a:r>
            <a:r>
              <a:rPr lang="es-ES" sz="1400" dirty="0"/>
              <a:t> P. Chiggiato,</a:t>
            </a:r>
            <a:r>
              <a:rPr lang="es-ES" sz="1400" baseline="31999" dirty="0"/>
              <a:t>2</a:t>
            </a:r>
            <a:r>
              <a:rPr lang="es-ES" sz="1400" dirty="0"/>
              <a:t> V. Baglin,</a:t>
            </a:r>
            <a:r>
              <a:rPr lang="es-ES" sz="1400" baseline="31999" dirty="0"/>
              <a:t>2 </a:t>
            </a:r>
            <a:r>
              <a:rPr lang="es-ES" sz="1400" dirty="0"/>
              <a:t>C. Garion,</a:t>
            </a:r>
            <a:r>
              <a:rPr lang="es-ES" sz="1400" baseline="31999" dirty="0"/>
              <a:t>2 </a:t>
            </a:r>
            <a:r>
              <a:rPr lang="es-ES" sz="1400" dirty="0"/>
              <a:t>R.Kersevan,</a:t>
            </a:r>
            <a:r>
              <a:rPr lang="es-ES" sz="1400" baseline="31999" dirty="0"/>
              <a:t>2 </a:t>
            </a:r>
            <a:r>
              <a:rPr lang="es-ES" sz="1400" dirty="0"/>
              <a:t>S. Casalbuoni,</a:t>
            </a:r>
            <a:r>
              <a:rPr lang="es-ES" sz="1400" baseline="31999" dirty="0"/>
              <a:t>4</a:t>
            </a:r>
            <a:r>
              <a:rPr lang="es-ES" sz="1400" dirty="0"/>
              <a:t> E. </a:t>
            </a:r>
            <a:r>
              <a:rPr lang="es-ES" sz="1400" dirty="0" smtClean="0"/>
              <a:t>Huttel,</a:t>
            </a:r>
            <a:r>
              <a:rPr lang="es-ES" sz="1400" baseline="31999" dirty="0" smtClean="0"/>
              <a:t>4</a:t>
            </a:r>
            <a:r>
              <a:rPr lang="es-ES" sz="1400" dirty="0" smtClean="0"/>
              <a:t> I</a:t>
            </a:r>
            <a:r>
              <a:rPr lang="es-ES" sz="1400" dirty="0"/>
              <a:t>. Bellafont</a:t>
            </a:r>
            <a:r>
              <a:rPr lang="es-ES" sz="1400" baseline="31999" dirty="0"/>
              <a:t>2,5 </a:t>
            </a:r>
            <a:r>
              <a:rPr lang="es-ES" sz="1400" dirty="0"/>
              <a:t>and F. Perez</a:t>
            </a:r>
            <a:r>
              <a:rPr lang="es-ES" sz="1400" baseline="31999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20293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Imagen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1070550" y="1421358"/>
            <a:ext cx="881495" cy="962859"/>
            <a:chOff x="2044585" y="1767641"/>
            <a:chExt cx="881495" cy="962859"/>
          </a:xfrm>
        </p:grpSpPr>
        <p:sp>
          <p:nvSpPr>
            <p:cNvPr id="18" name="TextBox 17"/>
            <p:cNvSpPr txBox="1"/>
            <p:nvPr/>
          </p:nvSpPr>
          <p:spPr>
            <a:xfrm>
              <a:off x="2044585" y="1767641"/>
              <a:ext cx="8814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44585" y="1777674"/>
              <a:ext cx="881495" cy="9528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9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7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779280" y="4969707"/>
            <a:ext cx="1271182" cy="1279663"/>
          </a:xfrm>
          <a:prstGeom prst="rect">
            <a:avLst/>
          </a:prstGeom>
          <a:ln w="12700">
            <a:miter lim="400000"/>
          </a:ln>
        </p:spPr>
      </p:pic>
      <p:sp>
        <p:nvSpPr>
          <p:cNvPr id="28" name="Rectángulo 27"/>
          <p:cNvSpPr/>
          <p:nvPr/>
        </p:nvSpPr>
        <p:spPr>
          <a:xfrm>
            <a:off x="6363860" y="5692282"/>
            <a:ext cx="474715" cy="99325"/>
          </a:xfrm>
          <a:prstGeom prst="rect">
            <a:avLst/>
          </a:prstGeom>
          <a:solidFill>
            <a:srgbClr val="5B9BD5">
              <a:alpha val="5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9" name="CuadroTexto 28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0" name="CuadroTexto 29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1" name="CuadroTexto 30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206320" y="522624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#4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2247900" y="4900032"/>
            <a:ext cx="4943475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3" y="1034019"/>
            <a:ext cx="7304824" cy="399502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7548664" y="1204431"/>
            <a:ext cx="4326043" cy="33578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TextBox 33"/>
          <p:cNvSpPr txBox="1"/>
          <p:nvPr/>
        </p:nvSpPr>
        <p:spPr>
          <a:xfrm>
            <a:off x="7828265" y="1590689"/>
            <a:ext cx="37668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During Irradiation of  </a:t>
            </a:r>
            <a:r>
              <a:rPr lang="en-US" dirty="0" err="1" smtClean="0"/>
              <a:t>Geom</a:t>
            </a:r>
            <a:r>
              <a:rPr lang="es-ES" b="1" dirty="0" smtClean="0"/>
              <a:t> #1 </a:t>
            </a:r>
            <a:r>
              <a:rPr lang="en-US" dirty="0" smtClean="0"/>
              <a:t>Dynamic  pressure decreases due to conditioning as photon dose increases</a:t>
            </a:r>
          </a:p>
          <a:p>
            <a:endParaRPr lang="en-US" dirty="0" smtClean="0"/>
          </a:p>
          <a:p>
            <a:endParaRPr lang="en-US" dirty="0" smtClean="0"/>
          </a:p>
        </p:txBody>
      </p:sp>
      <p:sp>
        <p:nvSpPr>
          <p:cNvPr id="3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8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grpSp>
        <p:nvGrpSpPr>
          <p:cNvPr id="39" name="Group 8"/>
          <p:cNvGrpSpPr/>
          <p:nvPr/>
        </p:nvGrpSpPr>
        <p:grpSpPr>
          <a:xfrm>
            <a:off x="1070550" y="1421358"/>
            <a:ext cx="881495" cy="962859"/>
            <a:chOff x="2044584" y="1767638"/>
            <a:chExt cx="2675549" cy="1154162"/>
          </a:xfrm>
        </p:grpSpPr>
        <p:sp>
          <p:nvSpPr>
            <p:cNvPr id="42" name="TextBox 18"/>
            <p:cNvSpPr txBox="1"/>
            <p:nvPr/>
          </p:nvSpPr>
          <p:spPr>
            <a:xfrm>
              <a:off x="2044584" y="1767638"/>
              <a:ext cx="2675549" cy="1000274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</a:p>
            <a:p>
              <a:endParaRPr lang="en-GB" sz="500" b="1" dirty="0" smtClean="0">
                <a:solidFill>
                  <a:srgbClr val="0070C0"/>
                </a:solidFill>
              </a:endParaRPr>
            </a:p>
          </p:txBody>
        </p:sp>
        <p:sp>
          <p:nvSpPr>
            <p:cNvPr id="41" name="Rectangle 7"/>
            <p:cNvSpPr/>
            <p:nvPr/>
          </p:nvSpPr>
          <p:spPr>
            <a:xfrm>
              <a:off x="2044585" y="1777674"/>
              <a:ext cx="2675548" cy="1144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95295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1070550" y="1421358"/>
            <a:ext cx="881495" cy="962859"/>
            <a:chOff x="2044585" y="1767641"/>
            <a:chExt cx="881495" cy="962859"/>
          </a:xfrm>
        </p:grpSpPr>
        <p:sp>
          <p:nvSpPr>
            <p:cNvPr id="18" name="TextBox 17"/>
            <p:cNvSpPr txBox="1"/>
            <p:nvPr/>
          </p:nvSpPr>
          <p:spPr>
            <a:xfrm>
              <a:off x="2044585" y="1767641"/>
              <a:ext cx="881495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</a:p>
            <a:p>
              <a:r>
                <a:rPr lang="en-GB" b="1" dirty="0" smtClean="0">
                  <a:solidFill>
                    <a:srgbClr val="FF0000"/>
                  </a:solidFill>
                </a:rPr>
                <a:t>Front</a:t>
              </a:r>
            </a:p>
            <a:p>
              <a:r>
                <a:rPr lang="en-GB" b="1" dirty="0" smtClean="0">
                  <a:solidFill>
                    <a:srgbClr val="0070C0"/>
                  </a:solidFill>
                </a:rPr>
                <a:t>Back</a:t>
              </a:r>
              <a:endParaRPr lang="en-GB" b="1" dirty="0">
                <a:solidFill>
                  <a:srgbClr val="0070C0"/>
                </a:solidFill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44585" y="1777674"/>
              <a:ext cx="881495" cy="9528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10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5" name="Imagen 3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36" name="Imagen 3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pic>
        <p:nvPicPr>
          <p:cNvPr id="37" name="Imagen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pic>
        <p:nvPicPr>
          <p:cNvPr id="38" name="image3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5779280" y="4969707"/>
            <a:ext cx="1271182" cy="1279663"/>
          </a:xfrm>
          <a:prstGeom prst="rect">
            <a:avLst/>
          </a:prstGeom>
          <a:ln w="12700">
            <a:miter lim="400000"/>
          </a:ln>
        </p:spPr>
      </p:pic>
      <p:sp>
        <p:nvSpPr>
          <p:cNvPr id="39" name="Rectángulo 38"/>
          <p:cNvSpPr/>
          <p:nvPr/>
        </p:nvSpPr>
        <p:spPr>
          <a:xfrm>
            <a:off x="6363860" y="5692282"/>
            <a:ext cx="474715" cy="99325"/>
          </a:xfrm>
          <a:prstGeom prst="rect">
            <a:avLst/>
          </a:prstGeom>
          <a:solidFill>
            <a:srgbClr val="5B9BD5">
              <a:alpha val="5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0" name="CuadroTexto 39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41" name="CuadroTexto 40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206320" y="522624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#4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2247900" y="4900032"/>
            <a:ext cx="4943475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" y="1034019"/>
            <a:ext cx="7304822" cy="3995027"/>
          </a:xfrm>
          <a:prstGeom prst="rect">
            <a:avLst/>
          </a:prstGeom>
        </p:spPr>
      </p:pic>
      <p:grpSp>
        <p:nvGrpSpPr>
          <p:cNvPr id="27" name="Group 8"/>
          <p:cNvGrpSpPr/>
          <p:nvPr/>
        </p:nvGrpSpPr>
        <p:grpSpPr>
          <a:xfrm>
            <a:off x="1070550" y="1421358"/>
            <a:ext cx="2675549" cy="1154162"/>
            <a:chOff x="2044584" y="1767638"/>
            <a:chExt cx="2675549" cy="1154162"/>
          </a:xfrm>
        </p:grpSpPr>
        <p:grpSp>
          <p:nvGrpSpPr>
            <p:cNvPr id="28" name="Group 6"/>
            <p:cNvGrpSpPr/>
            <p:nvPr/>
          </p:nvGrpSpPr>
          <p:grpSpPr>
            <a:xfrm>
              <a:off x="2044584" y="1767638"/>
              <a:ext cx="2675549" cy="1154162"/>
              <a:chOff x="1668063" y="1744195"/>
              <a:chExt cx="2675549" cy="1069983"/>
            </a:xfrm>
          </p:grpSpPr>
          <p:sp>
            <p:nvSpPr>
              <p:cNvPr id="30" name="TextBox 18"/>
              <p:cNvSpPr txBox="1"/>
              <p:nvPr/>
            </p:nvSpPr>
            <p:spPr>
              <a:xfrm>
                <a:off x="1668063" y="1744195"/>
                <a:ext cx="2675549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r>
                  <a:rPr lang="en-GB" sz="800" b="1" dirty="0" smtClean="0">
                    <a:solidFill>
                      <a:srgbClr val="0070C0"/>
                    </a:solidFill>
                  </a:rPr>
                  <a:t>                                 </a:t>
                </a:r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Algorithm </a:t>
                </a:r>
                <a:endParaRPr lang="en-GB" sz="800" b="1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1" name="TextBox 21"/>
              <p:cNvSpPr txBox="1"/>
              <p:nvPr/>
            </p:nvSpPr>
            <p:spPr>
              <a:xfrm>
                <a:off x="2698610" y="1753495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X=-0.54 </a:t>
                </a:r>
                <a:r>
                  <a:rPr lang="en-GB" i="1" dirty="0"/>
                  <a:t>± </a:t>
                </a:r>
                <a:r>
                  <a:rPr lang="en-GB" i="1" dirty="0" smtClean="0"/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X=-0.41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X=-0.55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± 0.01  </a:t>
                </a:r>
              </a:p>
            </p:txBody>
          </p:sp>
        </p:grpSp>
        <p:sp>
          <p:nvSpPr>
            <p:cNvPr id="29" name="Rectangle 7"/>
            <p:cNvSpPr/>
            <p:nvPr/>
          </p:nvSpPr>
          <p:spPr>
            <a:xfrm>
              <a:off x="2044585" y="1777674"/>
              <a:ext cx="2675548" cy="1144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2" name="Rectangle 31"/>
          <p:cNvSpPr/>
          <p:nvPr/>
        </p:nvSpPr>
        <p:spPr>
          <a:xfrm>
            <a:off x="7548664" y="1204431"/>
            <a:ext cx="4326043" cy="335784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TextBox 32"/>
          <p:cNvSpPr txBox="1"/>
          <p:nvPr/>
        </p:nvSpPr>
        <p:spPr>
          <a:xfrm>
            <a:off x="7828265" y="1590689"/>
            <a:ext cx="376684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During Irradiation of  </a:t>
            </a:r>
            <a:r>
              <a:rPr lang="en-US" dirty="0" err="1" smtClean="0"/>
              <a:t>Geom</a:t>
            </a:r>
            <a:r>
              <a:rPr lang="es-ES" b="1" dirty="0" smtClean="0"/>
              <a:t> </a:t>
            </a:r>
            <a:r>
              <a:rPr lang="es-ES" b="1" dirty="0"/>
              <a:t>#1 </a:t>
            </a:r>
            <a:r>
              <a:rPr lang="en-US" dirty="0"/>
              <a:t>Dynamic  pressure decreases due to conditioning as </a:t>
            </a:r>
            <a:r>
              <a:rPr lang="en-US" dirty="0" smtClean="0"/>
              <a:t>photon </a:t>
            </a:r>
            <a:r>
              <a:rPr lang="en-US" dirty="0"/>
              <a:t>dose increases</a:t>
            </a:r>
          </a:p>
          <a:p>
            <a:endParaRPr lang="en-US" dirty="0" smtClean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For doses higher than 1x10</a:t>
            </a:r>
            <a:r>
              <a:rPr lang="en-US" baseline="30000" dirty="0" smtClean="0"/>
              <a:t>22 </a:t>
            </a:r>
            <a:r>
              <a:rPr lang="en-US" dirty="0" err="1" smtClean="0"/>
              <a:t>ph</a:t>
            </a:r>
            <a:r>
              <a:rPr lang="en-US" dirty="0" smtClean="0"/>
              <a:t>/m the normalized pressures decrease linearly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4" name="TextBox 33"/>
              <p:cNvSpPr txBox="1"/>
              <p:nvPr/>
            </p:nvSpPr>
            <p:spPr>
              <a:xfrm>
                <a:off x="890885" y="3929790"/>
                <a:ext cx="1282915" cy="49244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4" name="TextBox 3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885" y="3929790"/>
                <a:ext cx="1282915" cy="492443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19403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-1"/>
            <a:chExt cx="24386572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-1"/>
              <a:ext cx="24386572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16" name="image16.jpeg"/>
          <p:cNvPicPr>
            <a:picLocks noChangeAspect="1"/>
          </p:cNvPicPr>
          <p:nvPr/>
        </p:nvPicPr>
        <p:blipFill>
          <a:blip r:embed="rId5">
            <a:extLst/>
          </a:blip>
          <a:srcRect l="5021" r="5865"/>
          <a:stretch>
            <a:fillRect/>
          </a:stretch>
        </p:blipFill>
        <p:spPr>
          <a:xfrm>
            <a:off x="3446369" y="3722249"/>
            <a:ext cx="2037564" cy="2253091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pic>
        <p:nvPicPr>
          <p:cNvPr id="21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696644" y="3633024"/>
            <a:ext cx="2445298" cy="24616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7752104" y="3607949"/>
            <a:ext cx="3922822" cy="2519165"/>
            <a:chOff x="7304444" y="3492667"/>
            <a:chExt cx="4049356" cy="2755169"/>
          </a:xfrm>
        </p:grpSpPr>
        <p:sp>
          <p:nvSpPr>
            <p:cNvPr id="6" name="Rectangle 5"/>
            <p:cNvSpPr/>
            <p:nvPr/>
          </p:nvSpPr>
          <p:spPr>
            <a:xfrm>
              <a:off x="7304444" y="4715096"/>
              <a:ext cx="484094" cy="33554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9" name="Group 8"/>
            <p:cNvGrpSpPr/>
            <p:nvPr/>
          </p:nvGrpSpPr>
          <p:grpSpPr>
            <a:xfrm rot="10800000">
              <a:off x="8510018" y="3492667"/>
              <a:ext cx="2843782" cy="2755169"/>
              <a:chOff x="8368553" y="3480512"/>
              <a:chExt cx="2843782" cy="2755169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74" t="13975" r="9806" b="54828"/>
              <a:stretch/>
            </p:blipFill>
            <p:spPr>
              <a:xfrm rot="5400000">
                <a:off x="7627530" y="4329112"/>
                <a:ext cx="2729934" cy="1032734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274" t="56925" r="9806"/>
              <a:stretch/>
            </p:blipFill>
            <p:spPr>
              <a:xfrm rot="5400000">
                <a:off x="9134413" y="4157759"/>
                <a:ext cx="2729934" cy="1425910"/>
              </a:xfrm>
              <a:prstGeom prst="rect">
                <a:avLst/>
              </a:prstGeom>
            </p:spPr>
          </p:pic>
          <p:sp>
            <p:nvSpPr>
              <p:cNvPr id="5" name="Isosceles Triangle 4"/>
              <p:cNvSpPr/>
              <p:nvPr/>
            </p:nvSpPr>
            <p:spPr>
              <a:xfrm rot="5400000">
                <a:off x="9150089" y="4558271"/>
                <a:ext cx="187325" cy="533400"/>
              </a:xfrm>
              <a:prstGeom prst="triangle">
                <a:avLst/>
              </a:prstGeom>
              <a:solidFill>
                <a:srgbClr val="005B87"/>
              </a:solidFill>
              <a:ln>
                <a:solidFill>
                  <a:srgbClr val="005B87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8368553" y="3592428"/>
                <a:ext cx="2843782" cy="2578425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cxnSp>
          <p:nvCxnSpPr>
            <p:cNvPr id="8" name="Straight Connector 7"/>
            <p:cNvCxnSpPr/>
            <p:nvPr/>
          </p:nvCxnSpPr>
          <p:spPr>
            <a:xfrm flipV="1">
              <a:off x="7304444" y="3557495"/>
              <a:ext cx="1204780" cy="1157601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>
              <a:off x="7304444" y="5050640"/>
              <a:ext cx="1204780" cy="1083395"/>
            </a:xfrm>
            <a:prstGeom prst="line">
              <a:avLst/>
            </a:prstGeom>
            <a:ln w="19050">
              <a:solidFill>
                <a:schemeClr val="tx1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Right Arrow 13"/>
            <p:cNvSpPr/>
            <p:nvPr/>
          </p:nvSpPr>
          <p:spPr>
            <a:xfrm rot="10800000">
              <a:off x="9617336" y="4715096"/>
              <a:ext cx="494852" cy="335544"/>
            </a:xfrm>
            <a:prstGeom prst="rightArrow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6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aphicFrame>
        <p:nvGraphicFramePr>
          <p:cNvPr id="20" name="Table 2"/>
          <p:cNvGraphicFramePr>
            <a:graphicFrameLocks noGrp="1"/>
          </p:cNvGraphicFramePr>
          <p:nvPr>
            <p:extLst/>
          </p:nvPr>
        </p:nvGraphicFramePr>
        <p:xfrm>
          <a:off x="419100" y="1042983"/>
          <a:ext cx="11255827" cy="215004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838961">
                  <a:extLst>
                    <a:ext uri="{9D8B030D-6E8A-4147-A177-3AD203B41FA5}">
                      <a16:colId xmlns:a16="http://schemas.microsoft.com/office/drawing/2014/main" xmlns="" val="1355262125"/>
                    </a:ext>
                  </a:extLst>
                </a:gridCol>
                <a:gridCol w="1526861">
                  <a:extLst>
                    <a:ext uri="{9D8B030D-6E8A-4147-A177-3AD203B41FA5}">
                      <a16:colId xmlns:a16="http://schemas.microsoft.com/office/drawing/2014/main" xmlns="" val="2060052208"/>
                    </a:ext>
                  </a:extLst>
                </a:gridCol>
                <a:gridCol w="1458410">
                  <a:extLst>
                    <a:ext uri="{9D8B030D-6E8A-4147-A177-3AD203B41FA5}">
                      <a16:colId xmlns:a16="http://schemas.microsoft.com/office/drawing/2014/main" xmlns="" val="1231199852"/>
                    </a:ext>
                  </a:extLst>
                </a:gridCol>
                <a:gridCol w="1616752">
                  <a:extLst>
                    <a:ext uri="{9D8B030D-6E8A-4147-A177-3AD203B41FA5}">
                      <a16:colId xmlns:a16="http://schemas.microsoft.com/office/drawing/2014/main" xmlns="" val="1830566851"/>
                    </a:ext>
                  </a:extLst>
                </a:gridCol>
                <a:gridCol w="1693607">
                  <a:extLst>
                    <a:ext uri="{9D8B030D-6E8A-4147-A177-3AD203B41FA5}">
                      <a16:colId xmlns:a16="http://schemas.microsoft.com/office/drawing/2014/main" xmlns="" val="918440647"/>
                    </a:ext>
                  </a:extLst>
                </a:gridCol>
                <a:gridCol w="1516284">
                  <a:extLst>
                    <a:ext uri="{9D8B030D-6E8A-4147-A177-3AD203B41FA5}">
                      <a16:colId xmlns:a16="http://schemas.microsoft.com/office/drawing/2014/main" xmlns="" val="2646799515"/>
                    </a:ext>
                  </a:extLst>
                </a:gridCol>
                <a:gridCol w="1604952">
                  <a:extLst>
                    <a:ext uri="{9D8B030D-6E8A-4147-A177-3AD203B41FA5}">
                      <a16:colId xmlns:a16="http://schemas.microsoft.com/office/drawing/2014/main" xmlns="" val="2530318980"/>
                    </a:ext>
                  </a:extLst>
                </a:gridCol>
              </a:tblGrid>
              <a:tr h="257637">
                <a:tc rowSpan="3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 </a:t>
                      </a:r>
                    </a:p>
                  </a:txBody>
                  <a:tcPr marL="68580" marR="68580" marT="46800" marB="46800" anchor="b"/>
                </a:tc>
                <a:tc gridSpan="6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bg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2.5GeV/130mA</a:t>
                      </a:r>
                    </a:p>
                  </a:txBody>
                  <a:tcPr marL="68580" marR="68580" marT="46800" marB="4680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812507149"/>
                  </a:ext>
                </a:extLst>
              </a:tr>
              <a:tr h="30079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3Ah</a:t>
                      </a:r>
                    </a:p>
                  </a:txBody>
                  <a:tcPr marL="68580" marR="68580" marT="46800" marB="4680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0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9.5Ah</a:t>
                      </a:r>
                    </a:p>
                  </a:txBody>
                  <a:tcPr marL="68580" marR="68580" marT="46800" marB="4680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75100043"/>
                  </a:ext>
                </a:extLst>
              </a:tr>
              <a:tr h="35018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Experiment</a:t>
                      </a: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Calculations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Rel</a:t>
                      </a: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Discrepancy %</a:t>
                      </a: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Experiment</a:t>
                      </a: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Calculations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Rel</a:t>
                      </a: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Discrepancy %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/>
                </a:tc>
                <a:extLst>
                  <a:ext uri="{0D108BD9-81ED-4DB2-BD59-A6C34878D82A}">
                    <a16:rowId xmlns:a16="http://schemas.microsoft.com/office/drawing/2014/main" xmlns="" val="2844561838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Middle (mbar) 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5.7E-09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6.3E-9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9%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3.0E-09 ± 15%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3.3E-9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13.2%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393804493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Front </a:t>
                      </a: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 (mbar)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2.9E-09 ± 15%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2.9E-9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2.0E-09 ± 15%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1.6E-9</a:t>
                      </a: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15%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060049925"/>
                  </a:ext>
                </a:extLst>
              </a:tr>
              <a:tr h="350182">
                <a:tc>
                  <a:txBody>
                    <a:bodyPr/>
                    <a:lstStyle/>
                    <a:p>
                      <a:pPr marL="0" marR="0" indent="0" algn="l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Back (mbar) </a:t>
                      </a:r>
                      <a:endParaRPr lang="en-GB" sz="1400" b="1" i="0" u="none" strike="noStrike" cap="none" spc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46800" marB="468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2.0E-09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2.8E-9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29%</a:t>
                      </a:r>
                      <a:endParaRPr lang="en-GB" sz="1400" b="1" i="0" u="none" strike="noStrike" kern="1200" cap="none" spc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uFillTx/>
                        <a:latin typeface="+mn-lt"/>
                        <a:ea typeface="+mn-ea"/>
                        <a:cs typeface="+mn-cs"/>
                        <a:sym typeface="Calibri"/>
                      </a:endParaRP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1.0E-09 ± 15%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1.4E-9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GB" sz="1400" b="1" i="0" u="none" strike="noStrike" kern="1200" cap="none" spc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uFillTx/>
                          <a:latin typeface="+mn-lt"/>
                          <a:ea typeface="+mn-ea"/>
                          <a:cs typeface="+mn-cs"/>
                          <a:sym typeface="Calibri"/>
                        </a:rPr>
                        <a:t>25%</a:t>
                      </a:r>
                    </a:p>
                  </a:txBody>
                  <a:tcPr marL="68580" marR="68580" marT="72000" marB="72000" anchor="b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580280927"/>
                  </a:ext>
                </a:extLst>
              </a:tr>
            </a:tbl>
          </a:graphicData>
        </a:graphic>
      </p:graphicFrame>
      <p:cxnSp>
        <p:nvCxnSpPr>
          <p:cNvPr id="10" name="Straight Connector 9"/>
          <p:cNvCxnSpPr/>
          <p:nvPr/>
        </p:nvCxnSpPr>
        <p:spPr>
          <a:xfrm>
            <a:off x="6863787" y="1469985"/>
            <a:ext cx="0" cy="1724628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Shape 148"/>
          <p:cNvSpPr txBox="1">
            <a:spLocks/>
          </p:cNvSpPr>
          <p:nvPr/>
        </p:nvSpPr>
        <p:spPr>
          <a:xfrm>
            <a:off x="5471886" y="135625"/>
            <a:ext cx="666361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– Comparison with Calculations</a:t>
            </a:r>
            <a:endParaRPr lang="en-GB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8958" y="4034237"/>
            <a:ext cx="331834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Important aspects to take </a:t>
            </a:r>
          </a:p>
          <a:p>
            <a:r>
              <a:rPr lang="en-GB" b="1" dirty="0" smtClean="0"/>
              <a:t>into account for a realistic model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Not leak </a:t>
            </a:r>
            <a:r>
              <a:rPr lang="en-GB" dirty="0"/>
              <a:t>tight Chimney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Rounded reflector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 </a:t>
            </a:r>
            <a:r>
              <a:rPr lang="en-GB" dirty="0" smtClean="0"/>
              <a:t>…</a:t>
            </a:r>
            <a:endParaRPr lang="en-GB" dirty="0"/>
          </a:p>
          <a:p>
            <a:endParaRPr lang="en-GB" dirty="0"/>
          </a:p>
        </p:txBody>
      </p:sp>
      <p:sp>
        <p:nvSpPr>
          <p:cNvPr id="29" name="TextBox 28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1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61558754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" y="1034019"/>
            <a:ext cx="7304822" cy="3995026"/>
          </a:xfrm>
          <a:prstGeom prst="rect">
            <a:avLst/>
          </a:prstGeom>
        </p:spPr>
      </p:pic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" name="Abrir llave 3"/>
          <p:cNvSpPr/>
          <p:nvPr/>
        </p:nvSpPr>
        <p:spPr>
          <a:xfrm rot="5400000" flipH="1">
            <a:off x="3215673" y="1486240"/>
            <a:ext cx="146628" cy="4959243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Abrir llave 31"/>
          <p:cNvSpPr/>
          <p:nvPr/>
        </p:nvSpPr>
        <p:spPr>
          <a:xfrm rot="5400000" flipH="1">
            <a:off x="6041230" y="3696131"/>
            <a:ext cx="180907" cy="573744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3" name="Abrir llave 32"/>
          <p:cNvSpPr/>
          <p:nvPr/>
        </p:nvSpPr>
        <p:spPr>
          <a:xfrm rot="16200000">
            <a:off x="6557377" y="3765791"/>
            <a:ext cx="220152" cy="381094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7" name="Conector recto 6"/>
          <p:cNvCxnSpPr/>
          <p:nvPr/>
        </p:nvCxnSpPr>
        <p:spPr>
          <a:xfrm flipV="1">
            <a:off x="6469262" y="3368763"/>
            <a:ext cx="0" cy="47749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33"/>
          <p:cNvCxnSpPr/>
          <p:nvPr/>
        </p:nvCxnSpPr>
        <p:spPr>
          <a:xfrm flipV="1">
            <a:off x="6421304" y="3330469"/>
            <a:ext cx="0" cy="47749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Abrir llave 37"/>
          <p:cNvSpPr/>
          <p:nvPr/>
        </p:nvSpPr>
        <p:spPr>
          <a:xfrm rot="16200000">
            <a:off x="6849671" y="3887929"/>
            <a:ext cx="220152" cy="136816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/>
          <p:cNvSpPr txBox="1"/>
          <p:nvPr/>
        </p:nvSpPr>
        <p:spPr>
          <a:xfrm>
            <a:off x="3019641" y="399932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#1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2" name="CuadroTexto 41"/>
          <p:cNvSpPr txBox="1"/>
          <p:nvPr/>
        </p:nvSpPr>
        <p:spPr>
          <a:xfrm>
            <a:off x="5889151" y="39998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#2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3" name="CuadroTexto 42"/>
          <p:cNvSpPr txBox="1"/>
          <p:nvPr/>
        </p:nvSpPr>
        <p:spPr>
          <a:xfrm>
            <a:off x="6448028" y="399622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#3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6751196" y="399622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#1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5" name="Imagen 4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46" name="Imagen 4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pic>
        <p:nvPicPr>
          <p:cNvPr id="47" name="Imagen 4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pic>
        <p:nvPicPr>
          <p:cNvPr id="48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779280" y="4969707"/>
            <a:ext cx="1271182" cy="1279663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Rectángulo 48"/>
          <p:cNvSpPr/>
          <p:nvPr/>
        </p:nvSpPr>
        <p:spPr>
          <a:xfrm>
            <a:off x="6363860" y="5692282"/>
            <a:ext cx="474715" cy="99325"/>
          </a:xfrm>
          <a:prstGeom prst="rect">
            <a:avLst/>
          </a:prstGeom>
          <a:solidFill>
            <a:srgbClr val="5B9BD5">
              <a:alpha val="5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CuadroTexto 49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53" name="CuadroTexto 52"/>
          <p:cNvSpPr txBox="1"/>
          <p:nvPr/>
        </p:nvSpPr>
        <p:spPr>
          <a:xfrm>
            <a:off x="6206320" y="522624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#4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54" name="Rectángulo 53"/>
          <p:cNvSpPr/>
          <p:nvPr/>
        </p:nvSpPr>
        <p:spPr>
          <a:xfrm>
            <a:off x="5702595" y="4900032"/>
            <a:ext cx="1488780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5" name="TextBox 54"/>
          <p:cNvSpPr txBox="1"/>
          <p:nvPr/>
        </p:nvSpPr>
        <p:spPr>
          <a:xfrm>
            <a:off x="7548663" y="1121960"/>
            <a:ext cx="4326043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 </a:t>
            </a:r>
            <a:r>
              <a:rPr lang="en-US" sz="1600" dirty="0" err="1" smtClean="0"/>
              <a:t>Geom</a:t>
            </a:r>
            <a:r>
              <a:rPr lang="es-ES" sz="1600" dirty="0" smtClean="0"/>
              <a:t> #2 </a:t>
            </a:r>
            <a:r>
              <a:rPr lang="es-ES" sz="1600" dirty="0" err="1" smtClean="0"/>
              <a:t>photon</a:t>
            </a:r>
            <a:r>
              <a:rPr lang="es-ES" sz="1600" dirty="0" smtClean="0"/>
              <a:t> </a:t>
            </a:r>
            <a:r>
              <a:rPr lang="es-ES" sz="1600" dirty="0" err="1" smtClean="0"/>
              <a:t>dose</a:t>
            </a:r>
            <a:r>
              <a:rPr lang="es-ES" sz="1600" dirty="0" smtClean="0"/>
              <a:t> </a:t>
            </a:r>
            <a:r>
              <a:rPr lang="es-ES" sz="1600" dirty="0" err="1" smtClean="0"/>
              <a:t>increases</a:t>
            </a:r>
            <a:r>
              <a:rPr lang="es-ES" sz="1600" dirty="0" smtClean="0"/>
              <a:t> </a:t>
            </a:r>
            <a:r>
              <a:rPr lang="es-ES" sz="1600" dirty="0" err="1" smtClean="0"/>
              <a:t>irradiating</a:t>
            </a:r>
            <a:r>
              <a:rPr lang="es-ES" sz="1600" dirty="0" smtClean="0"/>
              <a:t> new </a:t>
            </a:r>
            <a:r>
              <a:rPr lang="es-ES" sz="1600" dirty="0" err="1" smtClean="0"/>
              <a:t>areas</a:t>
            </a:r>
            <a:r>
              <a:rPr lang="es-ES" sz="1600" dirty="0" smtClean="0"/>
              <a:t> </a:t>
            </a:r>
            <a:r>
              <a:rPr lang="es-ES" sz="1600" dirty="0" err="1" smtClean="0"/>
              <a:t>away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effect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reflector - </a:t>
            </a:r>
            <a:r>
              <a:rPr lang="en-US" sz="1600" dirty="0" smtClean="0"/>
              <a:t>Normalized  pressure increases 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At </a:t>
            </a:r>
            <a:r>
              <a:rPr lang="en-US" sz="1600" dirty="0" err="1" smtClean="0"/>
              <a:t>Geom</a:t>
            </a:r>
            <a:r>
              <a:rPr lang="en-US" sz="1600" dirty="0" smtClean="0"/>
              <a:t> </a:t>
            </a:r>
            <a:r>
              <a:rPr lang="es-ES" sz="1600" dirty="0" smtClean="0"/>
              <a:t>#3 </a:t>
            </a:r>
            <a:r>
              <a:rPr lang="es-ES" sz="1600" dirty="0" err="1" smtClean="0"/>
              <a:t>normalized</a:t>
            </a:r>
            <a:r>
              <a:rPr lang="es-ES" sz="1600" dirty="0" smtClean="0"/>
              <a:t> </a:t>
            </a:r>
            <a:r>
              <a:rPr lang="es-ES" sz="1600" dirty="0" err="1" smtClean="0"/>
              <a:t>pressure</a:t>
            </a:r>
            <a:r>
              <a:rPr lang="es-ES" sz="1600" dirty="0" smtClean="0"/>
              <a:t> </a:t>
            </a:r>
            <a:r>
              <a:rPr lang="es-ES" sz="1600" dirty="0" err="1" smtClean="0"/>
              <a:t>continue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decreasing</a:t>
            </a:r>
            <a:r>
              <a:rPr lang="es-ES" sz="1600" dirty="0" smtClean="0"/>
              <a:t> </a:t>
            </a:r>
            <a:r>
              <a:rPr lang="es-ES" sz="1600" dirty="0" err="1" smtClean="0"/>
              <a:t>rate</a:t>
            </a:r>
            <a:r>
              <a:rPr lang="es-ES" sz="1600" dirty="0" smtClean="0"/>
              <a:t> </a:t>
            </a:r>
            <a:r>
              <a:rPr lang="es-ES" sz="1600" dirty="0" err="1" smtClean="0"/>
              <a:t>observed</a:t>
            </a:r>
            <a:r>
              <a:rPr lang="es-ES" sz="1600" dirty="0" smtClean="0"/>
              <a:t> at </a:t>
            </a:r>
            <a:r>
              <a:rPr lang="es-ES" sz="1600" dirty="0"/>
              <a:t>#</a:t>
            </a:r>
            <a:r>
              <a:rPr lang="es-ES" sz="1600" dirty="0" smtClean="0"/>
              <a:t>2 – </a:t>
            </a:r>
            <a:r>
              <a:rPr lang="es-ES" sz="1600" dirty="0" err="1" smtClean="0"/>
              <a:t>Preconditioning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inner</a:t>
            </a:r>
            <a:r>
              <a:rPr lang="es-ES" sz="1600" dirty="0" smtClean="0"/>
              <a:t> </a:t>
            </a:r>
            <a:r>
              <a:rPr lang="es-ES" sz="1600" dirty="0" err="1" smtClean="0"/>
              <a:t>chamber</a:t>
            </a:r>
            <a:r>
              <a:rPr lang="es-ES" sz="1600" dirty="0" smtClean="0"/>
              <a:t> </a:t>
            </a:r>
            <a:r>
              <a:rPr lang="es-ES" sz="1600" dirty="0" err="1" smtClean="0"/>
              <a:t>due</a:t>
            </a:r>
            <a:r>
              <a:rPr lang="es-ES" sz="1600" dirty="0" smtClean="0"/>
              <a:t> to </a:t>
            </a:r>
            <a:r>
              <a:rPr lang="es-ES" sz="1600" dirty="0" err="1" smtClean="0"/>
              <a:t>reflected</a:t>
            </a:r>
            <a:r>
              <a:rPr lang="es-ES" sz="1600" dirty="0" smtClean="0"/>
              <a:t> </a:t>
            </a:r>
            <a:r>
              <a:rPr lang="es-ES" sz="1600" dirty="0" err="1" smtClean="0"/>
              <a:t>photons</a:t>
            </a:r>
            <a:endParaRPr lang="es-ES" sz="1600" dirty="0" smtClean="0"/>
          </a:p>
          <a:p>
            <a:endParaRPr lang="es-E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Back to </a:t>
            </a:r>
            <a:r>
              <a:rPr lang="es-ES" sz="1600" dirty="0" err="1" smtClean="0"/>
              <a:t>Geom</a:t>
            </a:r>
            <a:r>
              <a:rPr lang="es-ES" sz="1600" dirty="0" smtClean="0"/>
              <a:t> #1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normalized</a:t>
            </a:r>
            <a:r>
              <a:rPr lang="es-ES" sz="1600" dirty="0" smtClean="0"/>
              <a:t> </a:t>
            </a:r>
            <a:r>
              <a:rPr lang="es-ES" sz="1600" dirty="0" err="1" smtClean="0"/>
              <a:t>pressure</a:t>
            </a:r>
            <a:r>
              <a:rPr lang="es-ES" sz="1600" dirty="0" smtClean="0"/>
              <a:t> </a:t>
            </a:r>
            <a:r>
              <a:rPr lang="es-ES" sz="1600" dirty="0" err="1" smtClean="0"/>
              <a:t>recovers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original </a:t>
            </a:r>
            <a:r>
              <a:rPr lang="es-ES" sz="1600" dirty="0" err="1" smtClean="0"/>
              <a:t>decreasing</a:t>
            </a:r>
            <a:r>
              <a:rPr lang="es-ES" sz="1600" dirty="0" smtClean="0"/>
              <a:t> </a:t>
            </a:r>
            <a:r>
              <a:rPr lang="es-ES" sz="1600" dirty="0" err="1" smtClean="0"/>
              <a:t>trend</a:t>
            </a:r>
            <a:endParaRPr lang="es-ES" sz="1600" dirty="0" smtClean="0"/>
          </a:p>
          <a:p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56" name="Rectangle 55"/>
          <p:cNvSpPr/>
          <p:nvPr/>
        </p:nvSpPr>
        <p:spPr>
          <a:xfrm>
            <a:off x="7548664" y="1126607"/>
            <a:ext cx="4326043" cy="3562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40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grpSp>
        <p:nvGrpSpPr>
          <p:cNvPr id="41" name="Group 8"/>
          <p:cNvGrpSpPr/>
          <p:nvPr/>
        </p:nvGrpSpPr>
        <p:grpSpPr>
          <a:xfrm>
            <a:off x="1070551" y="1421356"/>
            <a:ext cx="897146" cy="338861"/>
            <a:chOff x="2044584" y="1767636"/>
            <a:chExt cx="2675549" cy="1154164"/>
          </a:xfrm>
        </p:grpSpPr>
        <p:sp>
          <p:nvSpPr>
            <p:cNvPr id="59" name="TextBox 18"/>
            <p:cNvSpPr txBox="1"/>
            <p:nvPr/>
          </p:nvSpPr>
          <p:spPr>
            <a:xfrm>
              <a:off x="2044584" y="1767636"/>
              <a:ext cx="2675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58" name="Rectangle 7"/>
            <p:cNvSpPr/>
            <p:nvPr/>
          </p:nvSpPr>
          <p:spPr>
            <a:xfrm>
              <a:off x="2044585" y="1777674"/>
              <a:ext cx="2675548" cy="1144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99042592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extBox 28"/>
          <p:cNvSpPr txBox="1"/>
          <p:nvPr/>
        </p:nvSpPr>
        <p:spPr>
          <a:xfrm>
            <a:off x="7548663" y="1121960"/>
            <a:ext cx="4326043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 </a:t>
            </a:r>
            <a:r>
              <a:rPr lang="en-US" sz="1600" dirty="0" err="1"/>
              <a:t>Geom</a:t>
            </a:r>
            <a:r>
              <a:rPr lang="es-ES" sz="1600" dirty="0"/>
              <a:t> #4,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evolution</a:t>
            </a:r>
            <a:r>
              <a:rPr lang="es-ES" sz="1600" dirty="0"/>
              <a:t> </a:t>
            </a:r>
            <a:r>
              <a:rPr lang="es-ES" sz="1600" dirty="0" err="1"/>
              <a:t>indicates</a:t>
            </a:r>
            <a:r>
              <a:rPr lang="es-ES" sz="1600" dirty="0"/>
              <a:t> </a:t>
            </a:r>
            <a:r>
              <a:rPr lang="es-ES" sz="1600" dirty="0" err="1"/>
              <a:t>preconditioning</a:t>
            </a:r>
            <a:r>
              <a:rPr lang="es-ES" sz="1600" dirty="0"/>
              <a:t> of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inner</a:t>
            </a:r>
            <a:r>
              <a:rPr lang="es-ES" sz="1600" dirty="0"/>
              <a:t> </a:t>
            </a:r>
            <a:r>
              <a:rPr lang="es-ES" sz="1600" dirty="0" err="1"/>
              <a:t>chamber</a:t>
            </a:r>
            <a:r>
              <a:rPr lang="es-ES" sz="1600" dirty="0"/>
              <a:t> </a:t>
            </a:r>
            <a:r>
              <a:rPr lang="es-ES" sz="1600" dirty="0" err="1"/>
              <a:t>due</a:t>
            </a:r>
            <a:r>
              <a:rPr lang="es-ES" sz="1600" dirty="0"/>
              <a:t> to </a:t>
            </a:r>
            <a:r>
              <a:rPr lang="es-ES" sz="1600" dirty="0" err="1"/>
              <a:t>reflected</a:t>
            </a:r>
            <a:r>
              <a:rPr lang="es-ES" sz="1600" dirty="0"/>
              <a:t> </a:t>
            </a:r>
            <a:r>
              <a:rPr lang="es-ES" sz="1600" dirty="0" err="1"/>
              <a:t>photons</a:t>
            </a:r>
            <a:r>
              <a:rPr lang="es-ES" sz="1600" dirty="0"/>
              <a:t> </a:t>
            </a:r>
            <a:r>
              <a:rPr lang="es-ES" sz="1600" dirty="0" err="1"/>
              <a:t>during</a:t>
            </a:r>
            <a:r>
              <a:rPr lang="es-ES" sz="1600" dirty="0"/>
              <a:t> </a:t>
            </a:r>
            <a:r>
              <a:rPr lang="es-ES" sz="1600" dirty="0" err="1" smtClean="0"/>
              <a:t>previous</a:t>
            </a:r>
            <a:r>
              <a:rPr lang="es-ES" sz="1600" dirty="0" smtClean="0"/>
              <a:t> </a:t>
            </a:r>
            <a:r>
              <a:rPr lang="es-ES" sz="1600" dirty="0" err="1"/>
              <a:t>geometries</a:t>
            </a:r>
            <a:endParaRPr lang="es-ES" sz="1600" dirty="0"/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14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31" name="Imagen 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32" name="Imagen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pic>
        <p:nvPicPr>
          <p:cNvPr id="33" name="Imagen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sp>
        <p:nvSpPr>
          <p:cNvPr id="36" name="CuadroTexto 35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40" name="Rectángulo 39"/>
          <p:cNvSpPr/>
          <p:nvPr/>
        </p:nvSpPr>
        <p:spPr>
          <a:xfrm>
            <a:off x="750695" y="4907468"/>
            <a:ext cx="4816697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" y="1034019"/>
            <a:ext cx="7304821" cy="3995025"/>
          </a:xfrm>
          <a:prstGeom prst="rect">
            <a:avLst/>
          </a:prstGeom>
        </p:spPr>
      </p:pic>
      <p:sp>
        <p:nvSpPr>
          <p:cNvPr id="24" name="Abrir llave 23"/>
          <p:cNvSpPr/>
          <p:nvPr/>
        </p:nvSpPr>
        <p:spPr>
          <a:xfrm rot="5400000" flipH="1">
            <a:off x="2723739" y="2130574"/>
            <a:ext cx="175187" cy="4105534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CuadroTexto 25"/>
          <p:cNvSpPr txBox="1"/>
          <p:nvPr/>
        </p:nvSpPr>
        <p:spPr>
          <a:xfrm>
            <a:off x="2442023" y="4172794"/>
            <a:ext cx="5236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#4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5779280" y="4969707"/>
            <a:ext cx="1271182" cy="1279663"/>
            <a:chOff x="5779280" y="4969707"/>
            <a:chExt cx="1271182" cy="1279663"/>
          </a:xfrm>
        </p:grpSpPr>
        <p:pic>
          <p:nvPicPr>
            <p:cNvPr id="34" name="image3.png"/>
            <p:cNvPicPr>
              <a:picLocks noChangeAspect="1"/>
            </p:cNvPicPr>
            <p:nvPr/>
          </p:nvPicPr>
          <p:blipFill>
            <a:blip r:embed="rId8">
              <a:extLst/>
            </a:blip>
            <a:stretch>
              <a:fillRect/>
            </a:stretch>
          </p:blipFill>
          <p:spPr>
            <a:xfrm>
              <a:off x="5779280" y="4969707"/>
              <a:ext cx="1271182" cy="127966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35" name="Rectángulo 34"/>
            <p:cNvSpPr/>
            <p:nvPr/>
          </p:nvSpPr>
          <p:spPr>
            <a:xfrm>
              <a:off x="6363860" y="5692282"/>
              <a:ext cx="474715" cy="99325"/>
            </a:xfrm>
            <a:prstGeom prst="rect">
              <a:avLst/>
            </a:prstGeom>
            <a:solidFill>
              <a:srgbClr val="5B9BD5">
                <a:alpha val="50196"/>
              </a:srgbClr>
            </a:solidFill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s-ES"/>
            </a:p>
          </p:txBody>
        </p:sp>
        <p:sp>
          <p:nvSpPr>
            <p:cNvPr id="39" name="CuadroTexto 38"/>
            <p:cNvSpPr txBox="1"/>
            <p:nvPr/>
          </p:nvSpPr>
          <p:spPr>
            <a:xfrm>
              <a:off x="6206320" y="5226247"/>
              <a:ext cx="4171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s-ES" b="1" dirty="0" smtClean="0">
                  <a:solidFill>
                    <a:schemeClr val="accent1"/>
                  </a:solidFill>
                </a:rPr>
                <a:t>#4</a:t>
              </a:r>
              <a:endParaRPr lang="es-ES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30" name="Rectangle 29"/>
          <p:cNvSpPr/>
          <p:nvPr/>
        </p:nvSpPr>
        <p:spPr>
          <a:xfrm>
            <a:off x="7548664" y="1126607"/>
            <a:ext cx="4326043" cy="3562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42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grpSp>
        <p:nvGrpSpPr>
          <p:cNvPr id="43" name="Group 8"/>
          <p:cNvGrpSpPr/>
          <p:nvPr/>
        </p:nvGrpSpPr>
        <p:grpSpPr>
          <a:xfrm>
            <a:off x="1070551" y="1421356"/>
            <a:ext cx="897146" cy="338861"/>
            <a:chOff x="2044584" y="1767636"/>
            <a:chExt cx="2675549" cy="1154164"/>
          </a:xfrm>
        </p:grpSpPr>
        <p:sp>
          <p:nvSpPr>
            <p:cNvPr id="44" name="TextBox 18"/>
            <p:cNvSpPr txBox="1"/>
            <p:nvPr/>
          </p:nvSpPr>
          <p:spPr>
            <a:xfrm>
              <a:off x="2044584" y="1767636"/>
              <a:ext cx="267554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/>
                <a:t>Middle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45" name="Rectangle 7"/>
            <p:cNvSpPr/>
            <p:nvPr/>
          </p:nvSpPr>
          <p:spPr>
            <a:xfrm>
              <a:off x="2044585" y="1777674"/>
              <a:ext cx="2675548" cy="1144126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96086561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" y="1034019"/>
            <a:ext cx="7304822" cy="3995026"/>
          </a:xfrm>
          <a:prstGeom prst="rect">
            <a:avLst/>
          </a:prstGeom>
        </p:spPr>
      </p:pic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#2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15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Abrir llave 29"/>
          <p:cNvSpPr/>
          <p:nvPr/>
        </p:nvSpPr>
        <p:spPr>
          <a:xfrm rot="5400000" flipH="1">
            <a:off x="3220988" y="1483759"/>
            <a:ext cx="146628" cy="4959243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1" name="Abrir llave 30"/>
          <p:cNvSpPr/>
          <p:nvPr/>
        </p:nvSpPr>
        <p:spPr>
          <a:xfrm rot="5400000" flipH="1">
            <a:off x="6038214" y="3661598"/>
            <a:ext cx="187492" cy="649393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Abrir llave 31"/>
          <p:cNvSpPr/>
          <p:nvPr/>
        </p:nvSpPr>
        <p:spPr>
          <a:xfrm rot="16200000">
            <a:off x="6572236" y="3808082"/>
            <a:ext cx="190433" cy="381094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33" name="Conector recto 32"/>
          <p:cNvCxnSpPr/>
          <p:nvPr/>
        </p:nvCxnSpPr>
        <p:spPr>
          <a:xfrm flipV="1">
            <a:off x="6469262" y="3368763"/>
            <a:ext cx="0" cy="477497"/>
          </a:xfrm>
          <a:prstGeom prst="line">
            <a:avLst/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Abrir llave 34"/>
          <p:cNvSpPr/>
          <p:nvPr/>
        </p:nvSpPr>
        <p:spPr>
          <a:xfrm rot="16200000">
            <a:off x="6879077" y="3915673"/>
            <a:ext cx="163001" cy="138478"/>
          </a:xfrm>
          <a:prstGeom prst="leftBrace">
            <a:avLst>
              <a:gd name="adj1" fmla="val 22222"/>
              <a:gd name="adj2" fmla="val 50000"/>
            </a:avLst>
          </a:prstGeom>
          <a:ln w="12700">
            <a:solidFill>
              <a:schemeClr val="bg2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6" name="CuadroTexto 35"/>
          <p:cNvSpPr txBox="1"/>
          <p:nvPr/>
        </p:nvSpPr>
        <p:spPr>
          <a:xfrm>
            <a:off x="3016476" y="4046713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#1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7" name="CuadroTexto 36"/>
          <p:cNvSpPr txBox="1"/>
          <p:nvPr/>
        </p:nvSpPr>
        <p:spPr>
          <a:xfrm>
            <a:off x="5887986" y="4066413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#2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6448028" y="408004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#3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9" name="CuadroTexto 38"/>
          <p:cNvSpPr txBox="1"/>
          <p:nvPr/>
        </p:nvSpPr>
        <p:spPr>
          <a:xfrm>
            <a:off x="6751196" y="408004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#1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40" name="Abrir llave 39"/>
          <p:cNvSpPr/>
          <p:nvPr/>
        </p:nvSpPr>
        <p:spPr>
          <a:xfrm rot="5400000">
            <a:off x="3160863" y="-772414"/>
            <a:ext cx="143202" cy="4891587"/>
          </a:xfrm>
          <a:prstGeom prst="leftBrace">
            <a:avLst>
              <a:gd name="adj1" fmla="val 22222"/>
              <a:gd name="adj2" fmla="val 50000"/>
            </a:avLst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1" name="CuadroTexto 40"/>
          <p:cNvSpPr txBox="1"/>
          <p:nvPr/>
        </p:nvSpPr>
        <p:spPr>
          <a:xfrm>
            <a:off x="2985813" y="126507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#1</a:t>
            </a:r>
            <a:endParaRPr lang="es-E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42" name="Conector recto 41"/>
          <p:cNvCxnSpPr/>
          <p:nvPr/>
        </p:nvCxnSpPr>
        <p:spPr>
          <a:xfrm flipV="1">
            <a:off x="5678805" y="1767668"/>
            <a:ext cx="8976" cy="1029047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Abrir llave 42"/>
          <p:cNvSpPr/>
          <p:nvPr/>
        </p:nvSpPr>
        <p:spPr>
          <a:xfrm rot="5400000">
            <a:off x="5883210" y="1444349"/>
            <a:ext cx="113111" cy="473693"/>
          </a:xfrm>
          <a:prstGeom prst="leftBrace">
            <a:avLst>
              <a:gd name="adj1" fmla="val 22222"/>
              <a:gd name="adj2" fmla="val 50000"/>
            </a:avLst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4" name="Conector recto 43"/>
          <p:cNvCxnSpPr/>
          <p:nvPr/>
        </p:nvCxnSpPr>
        <p:spPr>
          <a:xfrm flipH="1" flipV="1">
            <a:off x="6188043" y="1761431"/>
            <a:ext cx="1" cy="1099682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ector recto 45"/>
          <p:cNvCxnSpPr/>
          <p:nvPr/>
        </p:nvCxnSpPr>
        <p:spPr>
          <a:xfrm flipH="1" flipV="1">
            <a:off x="6457394" y="1733349"/>
            <a:ext cx="1" cy="1209650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Abrir llave 46"/>
          <p:cNvSpPr/>
          <p:nvPr/>
        </p:nvSpPr>
        <p:spPr>
          <a:xfrm rot="5400000">
            <a:off x="6272505" y="1535527"/>
            <a:ext cx="120978" cy="274666"/>
          </a:xfrm>
          <a:prstGeom prst="leftBrace">
            <a:avLst>
              <a:gd name="adj1" fmla="val 22222"/>
              <a:gd name="adj2" fmla="val 50000"/>
            </a:avLst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48" name="Conector recto 47"/>
          <p:cNvCxnSpPr/>
          <p:nvPr/>
        </p:nvCxnSpPr>
        <p:spPr>
          <a:xfrm flipH="1" flipV="1">
            <a:off x="6654116" y="1710618"/>
            <a:ext cx="1" cy="1463677"/>
          </a:xfrm>
          <a:prstGeom prst="line">
            <a:avLst/>
          </a:prstGeom>
          <a:ln w="12700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Abrir llave 48"/>
          <p:cNvSpPr/>
          <p:nvPr/>
        </p:nvSpPr>
        <p:spPr>
          <a:xfrm rot="5400000">
            <a:off x="6512925" y="1569427"/>
            <a:ext cx="98247" cy="184135"/>
          </a:xfrm>
          <a:prstGeom prst="leftBrace">
            <a:avLst>
              <a:gd name="adj1" fmla="val 22222"/>
              <a:gd name="adj2" fmla="val 50000"/>
            </a:avLst>
          </a:prstGeom>
          <a:ln w="9525">
            <a:solidFill>
              <a:schemeClr val="accent1">
                <a:lumMod val="60000"/>
                <a:lumOff val="4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0" name="CuadroTexto 49"/>
          <p:cNvSpPr txBox="1"/>
          <p:nvPr/>
        </p:nvSpPr>
        <p:spPr>
          <a:xfrm>
            <a:off x="5779897" y="1291838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#2</a:t>
            </a:r>
            <a:endParaRPr lang="es-E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1" name="CuadroTexto 50"/>
          <p:cNvSpPr txBox="1"/>
          <p:nvPr/>
        </p:nvSpPr>
        <p:spPr>
          <a:xfrm>
            <a:off x="6123898" y="129624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#3</a:t>
            </a:r>
            <a:endParaRPr lang="es-E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6411837" y="1296242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#1</a:t>
            </a:r>
            <a:endParaRPr lang="es-ES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3" name="Imagen 5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54" name="Imagen 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pic>
        <p:nvPicPr>
          <p:cNvPr id="55" name="Imagen 5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pic>
        <p:nvPicPr>
          <p:cNvPr id="56" name="image3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5779280" y="4969707"/>
            <a:ext cx="1271182" cy="1279663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Rectángulo 56"/>
          <p:cNvSpPr/>
          <p:nvPr/>
        </p:nvSpPr>
        <p:spPr>
          <a:xfrm>
            <a:off x="6363860" y="5692282"/>
            <a:ext cx="474715" cy="99325"/>
          </a:xfrm>
          <a:prstGeom prst="rect">
            <a:avLst/>
          </a:prstGeom>
          <a:solidFill>
            <a:srgbClr val="5B9BD5">
              <a:alpha val="5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8" name="CuadroTexto 57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59" name="CuadroTexto 58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60" name="CuadroTexto 59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61" name="CuadroTexto 60"/>
          <p:cNvSpPr txBox="1"/>
          <p:nvPr/>
        </p:nvSpPr>
        <p:spPr>
          <a:xfrm>
            <a:off x="6206320" y="522624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#4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63" name="Rectángulo 62"/>
          <p:cNvSpPr/>
          <p:nvPr/>
        </p:nvSpPr>
        <p:spPr>
          <a:xfrm>
            <a:off x="5702595" y="4900032"/>
            <a:ext cx="1488780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TextBox 63"/>
          <p:cNvSpPr txBox="1"/>
          <p:nvPr/>
        </p:nvSpPr>
        <p:spPr>
          <a:xfrm>
            <a:off x="7548663" y="1121960"/>
            <a:ext cx="432604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 </a:t>
            </a:r>
            <a:r>
              <a:rPr lang="en-US" sz="1600" dirty="0" smtClean="0"/>
              <a:t>low doses, normalized pressure is about 100 times higher than for Proto#1 - Effect ascribed to the cold sprayed Cu and ceramics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pressure increase </a:t>
            </a:r>
            <a:r>
              <a:rPr lang="en-US" sz="1600" dirty="0"/>
              <a:t>at </a:t>
            </a:r>
            <a:r>
              <a:rPr lang="en-US" sz="1600" dirty="0" err="1"/>
              <a:t>Geoms</a:t>
            </a:r>
            <a:r>
              <a:rPr lang="en-US" sz="1600" dirty="0"/>
              <a:t> #2 and #3</a:t>
            </a:r>
            <a:r>
              <a:rPr lang="en-US" sz="1600" dirty="0" smtClean="0"/>
              <a:t> is negligible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The effect of a large amount of photons reflected into the main chamber is now visible due to the presence of clearing </a:t>
            </a:r>
            <a:r>
              <a:rPr lang="en-US" sz="1600" dirty="0"/>
              <a:t>electrode and </a:t>
            </a:r>
            <a:r>
              <a:rPr lang="en-US" sz="1600" dirty="0" smtClean="0"/>
              <a:t>ceramics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Back </a:t>
            </a:r>
            <a:r>
              <a:rPr lang="es-ES" sz="1600" dirty="0" err="1"/>
              <a:t>to</a:t>
            </a:r>
            <a:r>
              <a:rPr lang="es-ES" sz="1600" dirty="0"/>
              <a:t> </a:t>
            </a:r>
            <a:r>
              <a:rPr lang="es-ES" sz="1600" dirty="0" err="1"/>
              <a:t>Geom</a:t>
            </a:r>
            <a:r>
              <a:rPr lang="es-ES" sz="1600" dirty="0"/>
              <a:t> #1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normalized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recovers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original </a:t>
            </a:r>
            <a:r>
              <a:rPr lang="es-ES" sz="1600" dirty="0" err="1"/>
              <a:t>decreasing</a:t>
            </a:r>
            <a:r>
              <a:rPr lang="es-ES" sz="1600" dirty="0"/>
              <a:t> </a:t>
            </a:r>
            <a:r>
              <a:rPr lang="es-ES" sz="1600" dirty="0" err="1"/>
              <a:t>trend</a:t>
            </a:r>
            <a:endParaRPr lang="es-ES" sz="1600" dirty="0"/>
          </a:p>
          <a:p>
            <a:endParaRPr lang="en-US" sz="1600" dirty="0"/>
          </a:p>
          <a:p>
            <a:endParaRPr lang="es-ES" sz="1600" dirty="0"/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65" name="Rectangle 64"/>
          <p:cNvSpPr/>
          <p:nvPr/>
        </p:nvSpPr>
        <p:spPr>
          <a:xfrm>
            <a:off x="7548664" y="1126607"/>
            <a:ext cx="4326043" cy="3562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6" name="Picture 6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25818" r="24816" b="35199"/>
          <a:stretch/>
        </p:blipFill>
        <p:spPr>
          <a:xfrm>
            <a:off x="8150459" y="4762487"/>
            <a:ext cx="3253294" cy="1332616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6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8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grpSp>
        <p:nvGrpSpPr>
          <p:cNvPr id="69" name="Group 8"/>
          <p:cNvGrpSpPr/>
          <p:nvPr/>
        </p:nvGrpSpPr>
        <p:grpSpPr>
          <a:xfrm>
            <a:off x="849534" y="2251385"/>
            <a:ext cx="2222188" cy="646331"/>
            <a:chOff x="2044584" y="1767636"/>
            <a:chExt cx="2675549" cy="3146119"/>
          </a:xfrm>
        </p:grpSpPr>
        <p:sp>
          <p:nvSpPr>
            <p:cNvPr id="70" name="TextBox 18"/>
            <p:cNvSpPr txBox="1"/>
            <p:nvPr/>
          </p:nvSpPr>
          <p:spPr>
            <a:xfrm>
              <a:off x="2044584" y="1767636"/>
              <a:ext cx="2675549" cy="31461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Middle Prototype #2</a:t>
              </a:r>
            </a:p>
            <a:p>
              <a:r>
                <a:rPr lang="en-GB" b="1" dirty="0" smtClean="0"/>
                <a:t>Middle Prototype #1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71" name="Rectangle 7"/>
            <p:cNvSpPr/>
            <p:nvPr/>
          </p:nvSpPr>
          <p:spPr>
            <a:xfrm>
              <a:off x="2044584" y="1777670"/>
              <a:ext cx="2675548" cy="3134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703184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04" y="1034019"/>
            <a:ext cx="7304821" cy="3995026"/>
          </a:xfrm>
          <a:prstGeom prst="rect">
            <a:avLst/>
          </a:prstGeom>
        </p:spPr>
      </p:pic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2" name="Shape 148"/>
          <p:cNvSpPr txBox="1">
            <a:spLocks/>
          </p:cNvSpPr>
          <p:nvPr/>
        </p:nvSpPr>
        <p:spPr>
          <a:xfrm>
            <a:off x="7418717" y="135625"/>
            <a:ext cx="4716779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 Prototype #2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16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0" name="Imagen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4693" y="4993993"/>
            <a:ext cx="1255373" cy="1261981"/>
          </a:xfrm>
          <a:prstGeom prst="rect">
            <a:avLst/>
          </a:prstGeom>
        </p:spPr>
      </p:pic>
      <p:pic>
        <p:nvPicPr>
          <p:cNvPr id="23" name="Imagen 2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2705" y="4993993"/>
            <a:ext cx="1224648" cy="1231093"/>
          </a:xfrm>
          <a:prstGeom prst="rect">
            <a:avLst/>
          </a:prstGeom>
        </p:spPr>
      </p:pic>
      <p:pic>
        <p:nvPicPr>
          <p:cNvPr id="24" name="Imagen 2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885" y="4990230"/>
            <a:ext cx="1240823" cy="1247354"/>
          </a:xfrm>
          <a:prstGeom prst="rect">
            <a:avLst/>
          </a:prstGeom>
        </p:spPr>
      </p:pic>
      <p:pic>
        <p:nvPicPr>
          <p:cNvPr id="30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779280" y="4969707"/>
            <a:ext cx="1271182" cy="1279663"/>
          </a:xfrm>
          <a:prstGeom prst="rect">
            <a:avLst/>
          </a:prstGeom>
          <a:ln w="12700">
            <a:miter lim="400000"/>
          </a:ln>
        </p:spPr>
      </p:pic>
      <p:sp>
        <p:nvSpPr>
          <p:cNvPr id="31" name="Rectángulo 30"/>
          <p:cNvSpPr/>
          <p:nvPr/>
        </p:nvSpPr>
        <p:spPr>
          <a:xfrm>
            <a:off x="6363860" y="5692282"/>
            <a:ext cx="474715" cy="99325"/>
          </a:xfrm>
          <a:prstGeom prst="rect">
            <a:avLst/>
          </a:prstGeom>
          <a:solidFill>
            <a:srgbClr val="5B9BD5">
              <a:alpha val="50196"/>
            </a:srgbClr>
          </a:solidFill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2" name="CuadroTexto 31"/>
          <p:cNvSpPr txBox="1"/>
          <p:nvPr/>
        </p:nvSpPr>
        <p:spPr>
          <a:xfrm>
            <a:off x="1302745" y="523171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#1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2923828" y="5244129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#2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4637043" y="5206846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#3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6206320" y="5226247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accent1"/>
                </a:solidFill>
              </a:rPr>
              <a:t>#4</a:t>
            </a:r>
            <a:endParaRPr lang="es-ES" b="1" dirty="0">
              <a:solidFill>
                <a:schemeClr val="accent1"/>
              </a:solidFill>
            </a:endParaRPr>
          </a:p>
        </p:txBody>
      </p:sp>
      <p:sp>
        <p:nvSpPr>
          <p:cNvPr id="36" name="Rectángulo 35"/>
          <p:cNvSpPr/>
          <p:nvPr/>
        </p:nvSpPr>
        <p:spPr>
          <a:xfrm>
            <a:off x="5702595" y="4900032"/>
            <a:ext cx="1488780" cy="1337419"/>
          </a:xfrm>
          <a:prstGeom prst="rect">
            <a:avLst/>
          </a:prstGeom>
          <a:solidFill>
            <a:srgbClr val="FFFFFF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6" name="TextBox 25"/>
          <p:cNvSpPr txBox="1"/>
          <p:nvPr/>
        </p:nvSpPr>
        <p:spPr>
          <a:xfrm>
            <a:off x="7548663" y="1121960"/>
            <a:ext cx="4326043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At low doses, normalized pressure is about 100 times higher than for Proto#1 - Effect ascribed to the cold sprayed Cu and ceramics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pressure increase at </a:t>
            </a:r>
            <a:r>
              <a:rPr lang="en-US" sz="1600" dirty="0" err="1"/>
              <a:t>Geoms</a:t>
            </a:r>
            <a:r>
              <a:rPr lang="en-US" sz="1600" dirty="0"/>
              <a:t> #2 and #3 is negligible</a:t>
            </a:r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effect of a large amount of photons reflected into the main chamber is now visible due to the presence of clearing electrode and ceramics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Back to </a:t>
            </a:r>
            <a:r>
              <a:rPr lang="es-ES" sz="1600" dirty="0" err="1"/>
              <a:t>Geom</a:t>
            </a:r>
            <a:r>
              <a:rPr lang="es-ES" sz="1600" dirty="0"/>
              <a:t> #1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normalized</a:t>
            </a:r>
            <a:r>
              <a:rPr lang="es-ES" sz="1600" dirty="0"/>
              <a:t> </a:t>
            </a:r>
            <a:r>
              <a:rPr lang="es-ES" sz="1600" dirty="0" err="1"/>
              <a:t>pressure</a:t>
            </a:r>
            <a:r>
              <a:rPr lang="es-ES" sz="1600" dirty="0"/>
              <a:t> </a:t>
            </a:r>
            <a:r>
              <a:rPr lang="es-ES" sz="1600" dirty="0" err="1"/>
              <a:t>recovers</a:t>
            </a:r>
            <a:r>
              <a:rPr lang="es-ES" sz="1600" dirty="0"/>
              <a:t> </a:t>
            </a:r>
            <a:r>
              <a:rPr lang="es-ES" sz="1600" dirty="0" err="1"/>
              <a:t>the</a:t>
            </a:r>
            <a:r>
              <a:rPr lang="es-ES" sz="1600" dirty="0"/>
              <a:t> original </a:t>
            </a:r>
            <a:r>
              <a:rPr lang="es-ES" sz="1600" dirty="0" err="1"/>
              <a:t>decreasing</a:t>
            </a:r>
            <a:r>
              <a:rPr lang="es-ES" sz="1600" dirty="0"/>
              <a:t> </a:t>
            </a:r>
            <a:r>
              <a:rPr lang="es-ES" sz="1600" dirty="0" err="1"/>
              <a:t>trend</a:t>
            </a:r>
            <a:endParaRPr lang="es-ES" sz="1600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s-ES" sz="1600" dirty="0"/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endParaRPr lang="en-US" dirty="0" smtClean="0"/>
          </a:p>
        </p:txBody>
      </p:sp>
      <p:sp>
        <p:nvSpPr>
          <p:cNvPr id="27" name="Rectangle 26"/>
          <p:cNvSpPr/>
          <p:nvPr/>
        </p:nvSpPr>
        <p:spPr>
          <a:xfrm>
            <a:off x="7548664" y="1126607"/>
            <a:ext cx="4326043" cy="356212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52" t="25818" r="24816" b="35199"/>
          <a:stretch/>
        </p:blipFill>
        <p:spPr>
          <a:xfrm>
            <a:off x="8150459" y="4762487"/>
            <a:ext cx="3253294" cy="1332616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29" name="TextBox 18"/>
          <p:cNvSpPr txBox="1"/>
          <p:nvPr/>
        </p:nvSpPr>
        <p:spPr>
          <a:xfrm>
            <a:off x="4296724" y="1378663"/>
            <a:ext cx="2675549" cy="8771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Sample#1</a:t>
            </a:r>
          </a:p>
          <a:p>
            <a:r>
              <a:rPr lang="en-GB" b="1" dirty="0" smtClean="0">
                <a:solidFill>
                  <a:srgbClr val="0070C0"/>
                </a:solidFill>
              </a:rPr>
              <a:t>Sample#2</a:t>
            </a:r>
          </a:p>
          <a:p>
            <a:endParaRPr lang="en-GB" sz="500" b="1" dirty="0" smtClean="0">
              <a:solidFill>
                <a:srgbClr val="0070C0"/>
              </a:solidFill>
            </a:endParaRPr>
          </a:p>
          <a:p>
            <a:r>
              <a:rPr lang="en-GB" sz="800" b="1" dirty="0" smtClean="0">
                <a:solidFill>
                  <a:srgbClr val="0070C0"/>
                </a:solidFill>
              </a:rPr>
              <a:t>                                 </a:t>
            </a:r>
            <a:r>
              <a:rPr lang="en-GB" sz="1000" b="1" dirty="0" err="1" smtClean="0">
                <a:solidFill>
                  <a:srgbClr val="0070C0"/>
                </a:solidFill>
              </a:rPr>
              <a:t>Levenberg</a:t>
            </a:r>
            <a:r>
              <a:rPr lang="en-GB" sz="1000" b="1" dirty="0" smtClean="0">
                <a:solidFill>
                  <a:srgbClr val="0070C0"/>
                </a:solidFill>
              </a:rPr>
              <a:t>-Marquardt Algorithm </a:t>
            </a:r>
            <a:endParaRPr lang="en-GB" sz="800" b="1" dirty="0">
              <a:solidFill>
                <a:srgbClr val="0070C0"/>
              </a:solidFill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5342862" y="1378663"/>
            <a:ext cx="1645001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r"/>
            <a:r>
              <a:rPr lang="en-GB" b="1" i="1" dirty="0" smtClean="0"/>
              <a:t>X=-0.54 </a:t>
            </a:r>
            <a:r>
              <a:rPr lang="en-GB" i="1" dirty="0"/>
              <a:t>± </a:t>
            </a:r>
            <a:r>
              <a:rPr lang="en-GB" i="1" dirty="0" smtClean="0"/>
              <a:t>0.01  </a:t>
            </a:r>
          </a:p>
          <a:p>
            <a:pPr algn="r"/>
            <a:r>
              <a:rPr lang="en-GB" b="1" i="1" dirty="0" smtClean="0">
                <a:solidFill>
                  <a:srgbClr val="0070C0"/>
                </a:solidFill>
              </a:rPr>
              <a:t>X=-0.98 </a:t>
            </a:r>
            <a:r>
              <a:rPr lang="en-GB" i="1" dirty="0" smtClean="0">
                <a:solidFill>
                  <a:srgbClr val="0070C0"/>
                </a:solidFill>
              </a:rPr>
              <a:t>± 0.01  </a:t>
            </a:r>
          </a:p>
        </p:txBody>
      </p:sp>
      <p:sp>
        <p:nvSpPr>
          <p:cNvPr id="37" name="Rectangle 7"/>
          <p:cNvSpPr/>
          <p:nvPr/>
        </p:nvSpPr>
        <p:spPr>
          <a:xfrm>
            <a:off x="4296724" y="1378663"/>
            <a:ext cx="2675548" cy="877163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9" name="TextBox 38"/>
              <p:cNvSpPr txBox="1"/>
              <p:nvPr/>
            </p:nvSpPr>
            <p:spPr>
              <a:xfrm>
                <a:off x="890885" y="3929790"/>
                <a:ext cx="1282915" cy="492443"/>
              </a:xfrm>
              <a:prstGeom prst="rect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𝜂</m:t>
                      </m:r>
                      <m:r>
                        <a:rPr lang="en-GB" sz="3200" i="1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sSup>
                        <m:sSupPr>
                          <m:ctrlPr>
                            <a:rPr lang="en-GB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l-GR" sz="320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lang="en-GB" sz="3200" b="0" i="1" smtClean="0">
                              <a:solidFill>
                                <a:schemeClr val="accent6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sup>
                      </m:sSup>
                    </m:oMath>
                  </m:oMathPara>
                </a14:m>
                <a:endParaRPr lang="en-GB" sz="3200" dirty="0">
                  <a:solidFill>
                    <a:schemeClr val="accent6">
                      <a:lumMod val="75000"/>
                    </a:schemeClr>
                  </a:solidFill>
                </a:endParaRPr>
              </a:p>
            </p:txBody>
          </p:sp>
        </mc:Choice>
        <mc:Fallback>
          <p:sp>
            <p:nvSpPr>
              <p:cNvPr id="39" name="TextBox 3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0885" y="3929790"/>
                <a:ext cx="1282915" cy="492443"/>
              </a:xfrm>
              <a:prstGeom prst="rect">
                <a:avLst/>
              </a:prstGeom>
              <a:blipFill rotWithShape="0">
                <a:blip r:embed="rId10"/>
                <a:stretch>
                  <a:fillRect/>
                </a:stretch>
              </a:blipFill>
              <a:ln w="28575">
                <a:solidFill>
                  <a:schemeClr val="tx1"/>
                </a:solidFill>
              </a:ln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41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grpSp>
        <p:nvGrpSpPr>
          <p:cNvPr id="42" name="Group 8"/>
          <p:cNvGrpSpPr/>
          <p:nvPr/>
        </p:nvGrpSpPr>
        <p:grpSpPr>
          <a:xfrm>
            <a:off x="849534" y="2251385"/>
            <a:ext cx="2222188" cy="646331"/>
            <a:chOff x="2044584" y="1767636"/>
            <a:chExt cx="2675549" cy="3146119"/>
          </a:xfrm>
        </p:grpSpPr>
        <p:sp>
          <p:nvSpPr>
            <p:cNvPr id="43" name="TextBox 18"/>
            <p:cNvSpPr txBox="1"/>
            <p:nvPr/>
          </p:nvSpPr>
          <p:spPr>
            <a:xfrm>
              <a:off x="2044584" y="1767636"/>
              <a:ext cx="2675549" cy="314611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rgbClr val="0070C0"/>
                  </a:solidFill>
                </a:rPr>
                <a:t>Middle Prototype #2</a:t>
              </a:r>
            </a:p>
            <a:p>
              <a:r>
                <a:rPr lang="en-GB" b="1" dirty="0" smtClean="0"/>
                <a:t>Middle Prototype #1</a:t>
              </a:r>
              <a:endParaRPr lang="en-GB" sz="800" b="1" dirty="0">
                <a:solidFill>
                  <a:srgbClr val="0070C0"/>
                </a:solidFill>
              </a:endParaRPr>
            </a:p>
          </p:txBody>
        </p:sp>
        <p:sp>
          <p:nvSpPr>
            <p:cNvPr id="44" name="Rectangle 7"/>
            <p:cNvSpPr/>
            <p:nvPr/>
          </p:nvSpPr>
          <p:spPr>
            <a:xfrm>
              <a:off x="2044584" y="1777670"/>
              <a:ext cx="2675548" cy="313483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584589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image17.jpeg"/>
          <p:cNvPicPr>
            <a:picLocks noChangeAspect="1"/>
          </p:cNvPicPr>
          <p:nvPr/>
        </p:nvPicPr>
        <p:blipFill>
          <a:blip r:embed="rId2">
            <a:extLst/>
          </a:blip>
          <a:srcRect l="486" r="485"/>
          <a:stretch>
            <a:fillRect/>
          </a:stretch>
        </p:blipFill>
        <p:spPr>
          <a:xfrm>
            <a:off x="7407672" y="916084"/>
            <a:ext cx="4558490" cy="5359928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7" name="Shape 404"/>
          <p:cNvSpPr/>
          <p:nvPr/>
        </p:nvSpPr>
        <p:spPr>
          <a:xfrm>
            <a:off x="8064498" y="987930"/>
            <a:ext cx="546101" cy="1170215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pic>
        <p:nvPicPr>
          <p:cNvPr id="28" name="image18.jpeg"/>
          <p:cNvPicPr>
            <a:picLocks noChangeAspect="1"/>
          </p:cNvPicPr>
          <p:nvPr/>
        </p:nvPicPr>
        <p:blipFill>
          <a:blip r:embed="rId5">
            <a:extLst/>
          </a:blip>
          <a:srcRect l="29741" t="5516" r="29740" b="13425"/>
          <a:stretch>
            <a:fillRect/>
          </a:stretch>
        </p:blipFill>
        <p:spPr>
          <a:xfrm>
            <a:off x="4826138" y="1145794"/>
            <a:ext cx="1837224" cy="4900507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29" name="Shape 406"/>
          <p:cNvSpPr/>
          <p:nvPr/>
        </p:nvSpPr>
        <p:spPr>
          <a:xfrm flipV="1">
            <a:off x="4826138" y="987928"/>
            <a:ext cx="3238359" cy="138456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30" name="Shape 407"/>
          <p:cNvSpPr/>
          <p:nvPr/>
        </p:nvSpPr>
        <p:spPr>
          <a:xfrm flipV="1">
            <a:off x="6663362" y="2158143"/>
            <a:ext cx="1947237" cy="3888157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grpSp>
        <p:nvGrpSpPr>
          <p:cNvPr id="24" name="Group 23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25" name="Down Arrow 24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" name="TextBox 25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2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33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741" y="1699854"/>
            <a:ext cx="3811437" cy="3388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4" name="Rectangle 33"/>
          <p:cNvSpPr/>
          <p:nvPr/>
        </p:nvSpPr>
        <p:spPr>
          <a:xfrm>
            <a:off x="88053" y="1678288"/>
            <a:ext cx="3951275" cy="163362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Rectangle 34"/>
          <p:cNvSpPr/>
          <p:nvPr/>
        </p:nvSpPr>
        <p:spPr>
          <a:xfrm>
            <a:off x="88053" y="3429002"/>
            <a:ext cx="3951275" cy="1718579"/>
          </a:xfrm>
          <a:prstGeom prst="rect">
            <a:avLst/>
          </a:prstGeom>
          <a:noFill/>
          <a:ln w="2857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6" name="TextBox 35"/>
              <p:cNvSpPr txBox="1"/>
              <p:nvPr/>
            </p:nvSpPr>
            <p:spPr>
              <a:xfrm>
                <a:off x="1177453" y="1059822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/>
                  <a:t>RI</a:t>
                </a:r>
                <a:r>
                  <a:rPr lang="de-DE" dirty="0" smtClean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</a:rPr>
                      <m:t>𝑥</m:t>
                    </m:r>
                    <m:r>
                      <a:rPr lang="en-US" b="0" i="0" smtClean="0">
                        <a:latin typeface="Cambria Math"/>
                      </a:rPr>
                      <m:t>100</m:t>
                    </m:r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7453" y="1059822"/>
                <a:ext cx="2402196" cy="569002"/>
              </a:xfrm>
              <a:prstGeom prst="rect">
                <a:avLst/>
              </a:prstGeom>
              <a:blipFill rotWithShape="0">
                <a:blip r:embed="rId7"/>
                <a:stretch>
                  <a:fillRect l="-2030" b="-43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7" name="TextBox 36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17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8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9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pic>
        <p:nvPicPr>
          <p:cNvPr id="40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9369" y="52304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Rectangle 71"/>
          <p:cNvSpPr/>
          <p:nvPr/>
        </p:nvSpPr>
        <p:spPr>
          <a:xfrm>
            <a:off x="158628" y="57014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2" name="TextBox 73"/>
          <p:cNvSpPr txBox="1"/>
          <p:nvPr/>
        </p:nvSpPr>
        <p:spPr>
          <a:xfrm>
            <a:off x="555727" y="54291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43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62832" y="51898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44" name="Rectangle 75"/>
          <p:cNvSpPr/>
          <p:nvPr/>
        </p:nvSpPr>
        <p:spPr>
          <a:xfrm>
            <a:off x="1240777" y="55254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5" name="TextBox 76"/>
          <p:cNvSpPr txBox="1"/>
          <p:nvPr/>
        </p:nvSpPr>
        <p:spPr>
          <a:xfrm>
            <a:off x="1660315" y="53937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46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2285479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47" name="Rectangle 78"/>
          <p:cNvSpPr/>
          <p:nvPr/>
        </p:nvSpPr>
        <p:spPr>
          <a:xfrm>
            <a:off x="2358929" y="565956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8" name="TextBox 79"/>
          <p:cNvSpPr txBox="1"/>
          <p:nvPr/>
        </p:nvSpPr>
        <p:spPr>
          <a:xfrm>
            <a:off x="2792825" y="537641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49" name="image3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3420721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50" name="Rectangle 81"/>
          <p:cNvSpPr/>
          <p:nvPr/>
        </p:nvSpPr>
        <p:spPr>
          <a:xfrm>
            <a:off x="3899529" y="576619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1" name="TextBox 99"/>
          <p:cNvSpPr txBox="1"/>
          <p:nvPr/>
        </p:nvSpPr>
        <p:spPr>
          <a:xfrm>
            <a:off x="3581228" y="5378870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36952681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85421" y="1059822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Photoelectron current </a:t>
            </a:r>
            <a:r>
              <a:rPr lang="en-GB" sz="1600" b="1" dirty="0" smtClean="0">
                <a:solidFill>
                  <a:srgbClr val="0070C0"/>
                </a:solidFill>
              </a:rPr>
              <a:t>measured</a:t>
            </a:r>
            <a:r>
              <a:rPr lang="en-GB" sz="1600" dirty="0" smtClean="0">
                <a:solidFill>
                  <a:srgbClr val="0070C0"/>
                </a:solidFill>
              </a:rPr>
              <a:t> at electrode</a:t>
            </a: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Comparison:</a:t>
            </a:r>
          </a:p>
          <a:p>
            <a:r>
              <a:rPr lang="en-GB" sz="1600" b="1" i="1" dirty="0" smtClean="0">
                <a:solidFill>
                  <a:srgbClr val="0070C0"/>
                </a:solidFill>
              </a:rPr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7099540" y="135625"/>
            <a:ext cx="503595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>
                    <a:solidFill>
                      <a:schemeClr val="tx1"/>
                    </a:solidFill>
                  </a:rPr>
                  <a:t>RI</a:t>
                </a:r>
                <a:r>
                  <a:rPr lang="de-DE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100</m:t>
                    </m:r>
                  </m:oMath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blipFill rotWithShape="0">
                <a:blip r:embed="rId4"/>
                <a:stretch>
                  <a:fillRect l="-2284" b="-43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1" y="2545779"/>
            <a:ext cx="3711376" cy="2405041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869981" y="28341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888144" y="416433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58" name="Right Brace 57"/>
          <p:cNvSpPr/>
          <p:nvPr/>
        </p:nvSpPr>
        <p:spPr>
          <a:xfrm>
            <a:off x="3593904" y="2776309"/>
            <a:ext cx="312754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ight Brace 58"/>
          <p:cNvSpPr/>
          <p:nvPr/>
        </p:nvSpPr>
        <p:spPr>
          <a:xfrm>
            <a:off x="3501957" y="4139054"/>
            <a:ext cx="437721" cy="451870"/>
          </a:xfrm>
          <a:prstGeom prst="rightBrace">
            <a:avLst>
              <a:gd name="adj1" fmla="val 52900"/>
              <a:gd name="adj2" fmla="val 5140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tangle 13"/>
          <p:cNvSpPr/>
          <p:nvPr/>
        </p:nvSpPr>
        <p:spPr>
          <a:xfrm>
            <a:off x="2140416" y="1477299"/>
            <a:ext cx="228567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5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pic>
        <p:nvPicPr>
          <p:cNvPr id="37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9369" y="52304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Rectangle 71"/>
          <p:cNvSpPr/>
          <p:nvPr/>
        </p:nvSpPr>
        <p:spPr>
          <a:xfrm>
            <a:off x="158628" y="57014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Box 73"/>
          <p:cNvSpPr txBox="1"/>
          <p:nvPr/>
        </p:nvSpPr>
        <p:spPr>
          <a:xfrm>
            <a:off x="555727" y="54291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42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162832" y="51898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43" name="Rectangle 75"/>
          <p:cNvSpPr/>
          <p:nvPr/>
        </p:nvSpPr>
        <p:spPr>
          <a:xfrm>
            <a:off x="1240777" y="55254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4" name="TextBox 76"/>
          <p:cNvSpPr txBox="1"/>
          <p:nvPr/>
        </p:nvSpPr>
        <p:spPr>
          <a:xfrm>
            <a:off x="1660315" y="53937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45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285479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46" name="Rectangle 78"/>
          <p:cNvSpPr/>
          <p:nvPr/>
        </p:nvSpPr>
        <p:spPr>
          <a:xfrm>
            <a:off x="2358929" y="565956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TextBox 79"/>
          <p:cNvSpPr txBox="1"/>
          <p:nvPr/>
        </p:nvSpPr>
        <p:spPr>
          <a:xfrm>
            <a:off x="2792825" y="537641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48" name="image3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420721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Rectangle 81"/>
          <p:cNvSpPr/>
          <p:nvPr/>
        </p:nvSpPr>
        <p:spPr>
          <a:xfrm>
            <a:off x="3899529" y="576619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0" name="TextBox 99"/>
          <p:cNvSpPr txBox="1"/>
          <p:nvPr/>
        </p:nvSpPr>
        <p:spPr>
          <a:xfrm>
            <a:off x="3581228" y="5378870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2870323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TextBox 52"/>
          <p:cNvSpPr txBox="1"/>
          <p:nvPr/>
        </p:nvSpPr>
        <p:spPr>
          <a:xfrm>
            <a:off x="85421" y="1059822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Photoelectron current </a:t>
            </a:r>
            <a:r>
              <a:rPr lang="en-GB" sz="1600" b="1" dirty="0" smtClean="0">
                <a:solidFill>
                  <a:srgbClr val="0070C0"/>
                </a:solidFill>
              </a:rPr>
              <a:t>measured</a:t>
            </a:r>
            <a:r>
              <a:rPr lang="en-GB" sz="1600" dirty="0" smtClean="0">
                <a:solidFill>
                  <a:srgbClr val="0070C0"/>
                </a:solidFill>
              </a:rPr>
              <a:t> at electrode</a:t>
            </a: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Comparison:</a:t>
            </a:r>
          </a:p>
          <a:p>
            <a:r>
              <a:rPr lang="en-GB" sz="1600" b="1" i="1" dirty="0" smtClean="0">
                <a:solidFill>
                  <a:srgbClr val="0070C0"/>
                </a:solidFill>
              </a:rPr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7099540" y="135625"/>
            <a:ext cx="503595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>
                    <a:solidFill>
                      <a:schemeClr val="tx1"/>
                    </a:solidFill>
                  </a:rPr>
                  <a:t>RI</a:t>
                </a:r>
                <a:r>
                  <a:rPr lang="de-DE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100</m:t>
                    </m:r>
                  </m:oMath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blipFill rotWithShape="0">
                <a:blip r:embed="rId4"/>
                <a:stretch>
                  <a:fillRect l="-2284" b="-43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/>
          <p:cNvSpPr txBox="1"/>
          <p:nvPr/>
        </p:nvSpPr>
        <p:spPr>
          <a:xfrm>
            <a:off x="9426103" y="1059822"/>
            <a:ext cx="25995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The surface roughness and their aspect ratios were measured at different parts of the sample</a:t>
            </a:r>
          </a:p>
          <a:p>
            <a:endParaRPr lang="en-GB" sz="1200" b="1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069112" y="2182411"/>
            <a:ext cx="3066384" cy="3683219"/>
            <a:chOff x="9069112" y="1476671"/>
            <a:chExt cx="3066384" cy="3683219"/>
          </a:xfrm>
        </p:grpSpPr>
        <p:pic>
          <p:nvPicPr>
            <p:cNvPr id="33" name="image3.png"/>
            <p:cNvPicPr>
              <a:picLocks noChangeAspect="1"/>
            </p:cNvPicPr>
            <p:nvPr/>
          </p:nvPicPr>
          <p:blipFill rotWithShape="1">
            <a:blip r:embed="rId5">
              <a:extLst/>
            </a:blip>
            <a:srcRect l="50000"/>
            <a:stretch/>
          </p:blipFill>
          <p:spPr>
            <a:xfrm>
              <a:off x="10306090" y="1476671"/>
              <a:ext cx="1829406" cy="368321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9069112" y="3498268"/>
              <a:ext cx="18884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Electrodeposited Cu</a:t>
              </a:r>
            </a:p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 0.5</a:t>
              </a:r>
              <a:endParaRPr lang="en-US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" name="Straight Arrow Connector 3"/>
            <p:cNvCxnSpPr>
              <a:stCxn id="2" idx="3"/>
            </p:cNvCxnSpPr>
            <p:nvPr/>
          </p:nvCxnSpPr>
          <p:spPr>
            <a:xfrm>
              <a:off x="10957578" y="3790656"/>
              <a:ext cx="466525" cy="30778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548766" y="2851937"/>
              <a:ext cx="13952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Stainless Steel</a:t>
              </a:r>
            </a:p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 0.06</a:t>
              </a:r>
              <a:endParaRPr lang="en-US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37" idx="3"/>
            </p:cNvCxnSpPr>
            <p:nvPr/>
          </p:nvCxnSpPr>
          <p:spPr>
            <a:xfrm>
              <a:off x="10944020" y="3144325"/>
              <a:ext cx="826448" cy="30778"/>
            </a:xfrm>
            <a:prstGeom prst="straightConnector1">
              <a:avLst/>
            </a:prstGeom>
            <a:ln w="28575">
              <a:solidFill>
                <a:schemeClr val="bg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5" name="Picture 5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1" y="2545779"/>
            <a:ext cx="3711376" cy="2405041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869981" y="28341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888144" y="416433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58" name="Right Brace 57"/>
          <p:cNvSpPr/>
          <p:nvPr/>
        </p:nvSpPr>
        <p:spPr>
          <a:xfrm>
            <a:off x="3593904" y="2776309"/>
            <a:ext cx="312754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ight Brace 58"/>
          <p:cNvSpPr/>
          <p:nvPr/>
        </p:nvSpPr>
        <p:spPr>
          <a:xfrm>
            <a:off x="3501957" y="4139054"/>
            <a:ext cx="437721" cy="451870"/>
          </a:xfrm>
          <a:prstGeom prst="rightBrace">
            <a:avLst>
              <a:gd name="adj1" fmla="val 52900"/>
              <a:gd name="adj2" fmla="val 5140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Rectangle 13"/>
          <p:cNvSpPr/>
          <p:nvPr/>
        </p:nvSpPr>
        <p:spPr>
          <a:xfrm>
            <a:off x="2140416" y="1477299"/>
            <a:ext cx="228567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3" name="Straight Connector 102"/>
          <p:cNvCxnSpPr/>
          <p:nvPr/>
        </p:nvCxnSpPr>
        <p:spPr>
          <a:xfrm flipH="1" flipV="1">
            <a:off x="9085421" y="1061637"/>
            <a:ext cx="3" cy="50048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43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pic>
        <p:nvPicPr>
          <p:cNvPr id="44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369" y="52304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Rectangle 71"/>
          <p:cNvSpPr/>
          <p:nvPr/>
        </p:nvSpPr>
        <p:spPr>
          <a:xfrm>
            <a:off x="158628" y="57014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6" name="TextBox 73"/>
          <p:cNvSpPr txBox="1"/>
          <p:nvPr/>
        </p:nvSpPr>
        <p:spPr>
          <a:xfrm>
            <a:off x="555727" y="54291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47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62832" y="51898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Rectangle 75"/>
          <p:cNvSpPr/>
          <p:nvPr/>
        </p:nvSpPr>
        <p:spPr>
          <a:xfrm>
            <a:off x="1240777" y="55254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9" name="TextBox 76"/>
          <p:cNvSpPr txBox="1"/>
          <p:nvPr/>
        </p:nvSpPr>
        <p:spPr>
          <a:xfrm>
            <a:off x="1660315" y="53937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50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85479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Rectangle 78"/>
          <p:cNvSpPr/>
          <p:nvPr/>
        </p:nvSpPr>
        <p:spPr>
          <a:xfrm>
            <a:off x="2358929" y="565956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2" name="TextBox 79"/>
          <p:cNvSpPr txBox="1"/>
          <p:nvPr/>
        </p:nvSpPr>
        <p:spPr>
          <a:xfrm>
            <a:off x="2792825" y="537641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54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20721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60" name="Rectangle 81"/>
          <p:cNvSpPr/>
          <p:nvPr/>
        </p:nvSpPr>
        <p:spPr>
          <a:xfrm>
            <a:off x="3899529" y="576619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Box 99"/>
          <p:cNvSpPr txBox="1"/>
          <p:nvPr/>
        </p:nvSpPr>
        <p:spPr>
          <a:xfrm>
            <a:off x="3581228" y="5378870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4018722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6991319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Motivation of Experiment</a:t>
            </a:r>
            <a:endParaRPr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95778" y="1314082"/>
            <a:ext cx="365029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Validation of Simulation Techniques </a:t>
            </a:r>
          </a:p>
          <a:p>
            <a:r>
              <a:rPr lang="en-GB" b="1" dirty="0" smtClean="0"/>
              <a:t>used for the real machine</a:t>
            </a:r>
          </a:p>
          <a:p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PSD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Reflectivity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Heat Load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Photoelectron Generation</a:t>
            </a:r>
            <a:endParaRPr lang="en-GB" dirty="0"/>
          </a:p>
        </p:txBody>
      </p:sp>
      <p:sp>
        <p:nvSpPr>
          <p:cNvPr id="1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4" name="image5.jpeg"/>
          <p:cNvPicPr>
            <a:picLocks noChangeAspect="1"/>
          </p:cNvPicPr>
          <p:nvPr/>
        </p:nvPicPr>
        <p:blipFill>
          <a:blip r:embed="rId4">
            <a:extLst/>
          </a:blip>
          <a:srcRect l="10873" t="21857" r="7132" b="34947"/>
          <a:stretch>
            <a:fillRect/>
          </a:stretch>
        </p:blipFill>
        <p:spPr>
          <a:xfrm>
            <a:off x="195778" y="3823799"/>
            <a:ext cx="11691422" cy="2176217"/>
          </a:xfrm>
          <a:prstGeom prst="rect">
            <a:avLst/>
          </a:prstGeom>
          <a:ln w="63500">
            <a:solidFill>
              <a:srgbClr val="000000"/>
            </a:solidFill>
            <a:miter lim="400000"/>
          </a:ln>
        </p:spPr>
      </p:pic>
      <p:grpSp>
        <p:nvGrpSpPr>
          <p:cNvPr id="3" name="Group 2"/>
          <p:cNvGrpSpPr/>
          <p:nvPr/>
        </p:nvGrpSpPr>
        <p:grpSpPr>
          <a:xfrm>
            <a:off x="4788799" y="1503084"/>
            <a:ext cx="7141942" cy="1633986"/>
            <a:chOff x="2843887" y="1241828"/>
            <a:chExt cx="7141942" cy="1633986"/>
          </a:xfrm>
        </p:grpSpPr>
        <p:graphicFrame>
          <p:nvGraphicFramePr>
            <p:cNvPr id="22" name="Table 181"/>
            <p:cNvGraphicFramePr/>
            <p:nvPr>
              <p:extLst/>
            </p:nvPr>
          </p:nvGraphicFramePr>
          <p:xfrm>
            <a:off x="2843888" y="1250213"/>
            <a:ext cx="7141941" cy="1625600"/>
          </p:xfrm>
          <a:graphic>
            <a:graphicData uri="http://schemas.openxmlformats.org/drawingml/2006/table">
              <a:tbl>
                <a:tblPr firstRow="1" firstCol="1" bandRow="1"/>
                <a:tblGrid>
                  <a:gridCol w="2192569">
                    <a:extLst>
                      <a:ext uri="{9D8B030D-6E8A-4147-A177-3AD203B41FA5}">
                        <a16:colId xmlns:a16="http://schemas.microsoft.com/office/drawing/2014/main" xmlns="" val="20000"/>
                      </a:ext>
                    </a:extLst>
                  </a:gridCol>
                  <a:gridCol w="2278743">
                    <a:extLst>
                      <a:ext uri="{9D8B030D-6E8A-4147-A177-3AD203B41FA5}">
                        <a16:colId xmlns:a16="http://schemas.microsoft.com/office/drawing/2014/main" xmlns="" val="20001"/>
                      </a:ext>
                    </a:extLst>
                  </a:gridCol>
                  <a:gridCol w="2670629">
                    <a:extLst>
                      <a:ext uri="{9D8B030D-6E8A-4147-A177-3AD203B41FA5}">
                        <a16:colId xmlns:a16="http://schemas.microsoft.com/office/drawing/2014/main" xmlns="" val="20002"/>
                      </a:ext>
                    </a:extLst>
                  </a:gridCol>
                </a:tblGrid>
                <a:tr h="327567">
                  <a:tc>
                    <a:txBody>
                      <a:bodyPr/>
                      <a:lstStyle/>
                      <a:p>
                        <a:pPr defTabSz="1285875">
                          <a:defRPr sz="3200" b="0"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defRPr>
                        </a:pPr>
                        <a:endParaRPr sz="2000" dirty="0"/>
                      </a:p>
                    </a:txBody>
                    <a:tcPr marL="50800" marR="50800" marT="50800" marB="50800" anchor="ctr" horzOverflow="overflow">
                      <a:solidFill>
                        <a:srgbClr val="FFFFFF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dirty="0">
                            <a:solidFill>
                              <a:schemeClr val="accent1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LHC - 0.58A  7TeV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dirty="0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FCC-</a:t>
                        </a:r>
                        <a:r>
                          <a:rPr sz="2000" dirty="0" err="1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hh</a:t>
                        </a:r>
                        <a:r>
                          <a:rPr sz="2000" dirty="0">
                            <a:solidFill>
                              <a:srgbClr val="FF0000"/>
                            </a:solidFill>
                            <a:latin typeface="Helvetica Light"/>
                            <a:ea typeface="Helvetica Light"/>
                            <a:cs typeface="Helvetica Light"/>
                            <a:sym typeface="Helvetica Light"/>
                          </a:rPr>
                          <a:t> - 0.5A 50TeV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extLst>
                    <a:ext uri="{0D108BD9-81ED-4DB2-BD59-A6C34878D82A}">
                      <a16:rowId xmlns:a16="http://schemas.microsoft.com/office/drawing/2014/main" xmlns="" val="10000"/>
                    </a:ext>
                  </a:extLst>
                </a:tr>
                <a:tr h="312052">
                  <a:tc>
                    <a:txBody>
                      <a:bodyPr/>
                      <a:lstStyle/>
                      <a:p>
                        <a:pPr algn="l"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SR power [W/m]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1800"/>
                        </a:pPr>
                        <a:r>
                          <a:rPr sz="2000" b="1" dirty="0">
                            <a:solidFill>
                              <a:schemeClr val="accent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0,2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1285875">
                          <a:defRPr sz="1800"/>
                        </a:pPr>
                        <a:r>
                          <a:rPr sz="2000" b="1" dirty="0" smtClean="0">
                            <a:solidFill>
                              <a:srgbClr val="FF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3</a:t>
                        </a:r>
                        <a:r>
                          <a:rPr lang="en-GB" sz="2000" b="1" dirty="0" smtClean="0">
                            <a:solidFill>
                              <a:srgbClr val="FF0000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5,2</a:t>
                        </a:r>
                        <a:endParaRPr sz="2000" b="1" dirty="0">
                          <a:solidFill>
                            <a:srgbClr val="FF0000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endParaRP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1"/>
                    </a:ext>
                  </a:extLst>
                </a:tr>
                <a:tr h="312947">
                  <a:tc>
                    <a:txBody>
                      <a:bodyPr/>
                      <a:lstStyle/>
                      <a:p>
                        <a:pPr algn="l" defTabSz="1285875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Flux* </a:t>
                        </a:r>
                        <a:r>
                          <a:rPr sz="2000" b="1" dirty="0" err="1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ph</a:t>
                        </a:r>
                        <a:r>
                          <a:rPr sz="2000" b="1" dirty="0">
                            <a:solidFill>
                              <a:schemeClr val="bg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rPr>
                          <a:t>/m/s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 defTabSz="1285875">
                          <a:defRPr sz="3200" b="1">
                            <a:solidFill>
                              <a:schemeClr val="accent1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rPr sz="2000" dirty="0"/>
                          <a:t>4,2</a:t>
                        </a:r>
                        <a:r>
                          <a:rPr sz="2000" dirty="0"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·</a:t>
                        </a:r>
                        <a:r>
                          <a:rPr sz="2000" dirty="0"/>
                          <a:t>10</a:t>
                        </a:r>
                        <a:r>
                          <a:rPr sz="2000" baseline="30998" dirty="0"/>
                          <a:t>16</a:t>
                        </a:r>
                        <a:r>
                          <a:rPr sz="2000" dirty="0"/>
                          <a:t> 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 defTabSz="1285875">
                          <a:defRPr sz="3200" b="1">
                            <a:solidFill>
                              <a:schemeClr val="accent5"/>
                            </a:solidFill>
                            <a:latin typeface="Arial"/>
                            <a:ea typeface="Arial"/>
                            <a:cs typeface="Arial"/>
                            <a:sym typeface="Arial"/>
                          </a:defRPr>
                        </a:pPr>
                        <a:r>
                          <a:rPr sz="2000">
                            <a:solidFill>
                              <a:srgbClr val="FF0000"/>
                            </a:solidFill>
                          </a:rPr>
                          <a:t>1,5</a:t>
                        </a:r>
                        <a:r>
                          <a:rPr sz="2000">
                            <a:solidFill>
                              <a:srgbClr val="FF0000"/>
                            </a:solidFill>
                            <a:latin typeface="Times New Roman"/>
                            <a:ea typeface="Times New Roman"/>
                            <a:cs typeface="Times New Roman"/>
                            <a:sym typeface="Times New Roman"/>
                          </a:rPr>
                          <a:t>·</a:t>
                        </a:r>
                        <a:r>
                          <a:rPr sz="2000">
                            <a:solidFill>
                              <a:srgbClr val="FF0000"/>
                            </a:solidFill>
                          </a:rPr>
                          <a:t>10</a:t>
                        </a:r>
                        <a:r>
                          <a:rPr sz="2000" baseline="30998">
                            <a:solidFill>
                              <a:srgbClr val="FF0000"/>
                            </a:solidFill>
                          </a:rPr>
                          <a:t>17</a:t>
                        </a: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2"/>
                    </a:ext>
                  </a:extLst>
                </a:tr>
                <a:tr h="327567">
                  <a:tc>
                    <a:txBody>
                      <a:bodyPr/>
                      <a:lstStyle/>
                      <a:p>
                        <a:pPr algn="l">
                          <a:defRPr sz="1800" b="0">
                            <a:solidFill>
                              <a:srgbClr val="000000"/>
                            </a:solidFill>
                          </a:defRPr>
                        </a:pPr>
                        <a:r>
                          <a:rPr sz="2000" b="1" dirty="0">
                            <a:solidFill>
                              <a:schemeClr val="bg1"/>
                            </a:solidFill>
                            <a:sym typeface="Helvetica"/>
                          </a:rPr>
                          <a:t>Critical Energy</a:t>
                        </a:r>
                      </a:p>
                    </a:txBody>
                    <a:tcPr marL="50800" marR="50800" marT="50800" marB="50800" anchor="ctr" horzOverflow="overflow">
                      <a:solidFill>
                        <a:srgbClr val="A6AAA9"/>
                      </a:solidFill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2000" b="1" dirty="0">
                            <a:solidFill>
                              <a:schemeClr val="accent1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 44,2eV</a:t>
                        </a:r>
                      </a:p>
                    </a:txBody>
                    <a:tcPr marL="50800" marR="50800" marT="50800" marB="50800" anchor="ctr" horzOverflow="overflow"/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2000" b="1" dirty="0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4,3 </a:t>
                        </a:r>
                        <a:r>
                          <a:rPr sz="2000" b="1" dirty="0" err="1">
                            <a:solidFill>
                              <a:srgbClr val="FF0000"/>
                            </a:solidFill>
                            <a:latin typeface="+mn-lt"/>
                            <a:ea typeface="+mn-ea"/>
                            <a:cs typeface="+mn-cs"/>
                            <a:sym typeface="Helvetica"/>
                          </a:rPr>
                          <a:t>KeV</a:t>
                        </a:r>
                        <a:endParaRPr sz="2000" b="1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  <a:sym typeface="Helvetica"/>
                        </a:endParaRPr>
                      </a:p>
                    </a:txBody>
                    <a:tcPr marL="50800" marR="50800" marT="50800" marB="50800" anchor="ctr" horzOverflow="overflow"/>
                  </a:tc>
                  <a:extLst>
                    <a:ext uri="{0D108BD9-81ED-4DB2-BD59-A6C34878D82A}">
                      <a16:rowId xmlns:a16="http://schemas.microsoft.com/office/drawing/2014/main" xmlns="" val="10003"/>
                    </a:ext>
                  </a:extLst>
                </a:tr>
              </a:tbl>
            </a:graphicData>
          </a:graphic>
        </p:graphicFrame>
        <p:sp>
          <p:nvSpPr>
            <p:cNvPr id="23" name="Shape 182"/>
            <p:cNvSpPr/>
            <p:nvPr/>
          </p:nvSpPr>
          <p:spPr>
            <a:xfrm>
              <a:off x="2843887" y="1241828"/>
              <a:ext cx="7138311" cy="1633986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000"/>
            </a:p>
          </p:txBody>
        </p:sp>
      </p:grpSp>
      <p:sp>
        <p:nvSpPr>
          <p:cNvPr id="24" name="Shape 183"/>
          <p:cNvSpPr/>
          <p:nvPr/>
        </p:nvSpPr>
        <p:spPr>
          <a:xfrm>
            <a:off x="4788800" y="3394306"/>
            <a:ext cx="7272572" cy="2914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1800" b="1" i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sz="1050" dirty="0" err="1"/>
              <a:t>R.Kersevan</a:t>
            </a:r>
            <a:r>
              <a:rPr sz="1050" dirty="0"/>
              <a:t>; Beam Dynamics meets Vacuum, Collimations, and Surfaces Workshop. KIT, Karlsruhe. March 2017</a:t>
            </a:r>
          </a:p>
        </p:txBody>
      </p:sp>
      <p:sp>
        <p:nvSpPr>
          <p:cNvPr id="25" name="Shape 184"/>
          <p:cNvSpPr/>
          <p:nvPr/>
        </p:nvSpPr>
        <p:spPr>
          <a:xfrm>
            <a:off x="4788799" y="3160462"/>
            <a:ext cx="1599788" cy="28276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71433" tIns="71433" rIns="71433" bIns="71433" numCol="1" anchor="ctr">
            <a:spAutoFit/>
          </a:bodyPr>
          <a:lstStyle/>
          <a:p>
            <a:pPr algn="l" defTabSz="1285875">
              <a:defRPr sz="3200" b="1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 sz="900" dirty="0"/>
              <a:t>*Photon energy above 4eV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2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1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25196172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5125812" y="4057852"/>
            <a:ext cx="3104406" cy="541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40938" y="2684834"/>
            <a:ext cx="3089280" cy="541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575340" y="1061637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Calculation*</a:t>
            </a:r>
            <a:r>
              <a:rPr lang="en-GB" sz="1600" dirty="0" smtClean="0"/>
              <a:t> of photons reaching photon cup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Comparison:</a:t>
            </a:r>
          </a:p>
          <a:p>
            <a:r>
              <a:rPr lang="en-GB" sz="1600" b="1" i="1" dirty="0" smtClean="0"/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85421" y="1059822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Photoelectron current </a:t>
            </a:r>
            <a:r>
              <a:rPr lang="en-GB" sz="1600" b="1" dirty="0" smtClean="0">
                <a:solidFill>
                  <a:srgbClr val="0070C0"/>
                </a:solidFill>
              </a:rPr>
              <a:t>measured</a:t>
            </a:r>
            <a:r>
              <a:rPr lang="en-GB" sz="1600" dirty="0" smtClean="0">
                <a:solidFill>
                  <a:srgbClr val="0070C0"/>
                </a:solidFill>
              </a:rPr>
              <a:t> at electrode</a:t>
            </a: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Comparison:</a:t>
            </a:r>
          </a:p>
          <a:p>
            <a:r>
              <a:rPr lang="en-GB" sz="1600" b="1" i="1" dirty="0" smtClean="0">
                <a:solidFill>
                  <a:srgbClr val="0070C0"/>
                </a:solidFill>
              </a:rPr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7099540" y="135625"/>
            <a:ext cx="503595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>
                    <a:solidFill>
                      <a:schemeClr val="tx1"/>
                    </a:solidFill>
                  </a:rPr>
                  <a:t>RI</a:t>
                </a:r>
                <a:r>
                  <a:rPr lang="de-DE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100</m:t>
                    </m:r>
                  </m:oMath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blipFill rotWithShape="0">
                <a:blip r:embed="rId4"/>
                <a:stretch>
                  <a:fillRect l="-2284" b="-43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/>
          <p:cNvSpPr txBox="1"/>
          <p:nvPr/>
        </p:nvSpPr>
        <p:spPr>
          <a:xfrm>
            <a:off x="9426103" y="1059822"/>
            <a:ext cx="25995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The surface roughness and their aspect ratios were measured at different parts of the sample</a:t>
            </a:r>
          </a:p>
          <a:p>
            <a:endParaRPr lang="en-GB" sz="1200" b="1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069112" y="2182411"/>
            <a:ext cx="3066384" cy="3683219"/>
            <a:chOff x="9069112" y="1476671"/>
            <a:chExt cx="3066384" cy="3683219"/>
          </a:xfrm>
        </p:grpSpPr>
        <p:pic>
          <p:nvPicPr>
            <p:cNvPr id="33" name="image3.png"/>
            <p:cNvPicPr>
              <a:picLocks noChangeAspect="1"/>
            </p:cNvPicPr>
            <p:nvPr/>
          </p:nvPicPr>
          <p:blipFill rotWithShape="1">
            <a:blip r:embed="rId5">
              <a:extLst/>
            </a:blip>
            <a:srcRect l="50000"/>
            <a:stretch/>
          </p:blipFill>
          <p:spPr>
            <a:xfrm>
              <a:off x="10306090" y="1476671"/>
              <a:ext cx="1829406" cy="368321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9069112" y="3498268"/>
              <a:ext cx="18884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Electrodeposited Cu</a:t>
              </a:r>
            </a:p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 0.5</a:t>
              </a:r>
              <a:endParaRPr lang="en-US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" name="Straight Arrow Connector 3"/>
            <p:cNvCxnSpPr>
              <a:stCxn id="2" idx="3"/>
            </p:cNvCxnSpPr>
            <p:nvPr/>
          </p:nvCxnSpPr>
          <p:spPr>
            <a:xfrm>
              <a:off x="10957578" y="3790656"/>
              <a:ext cx="466525" cy="30778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548766" y="2851937"/>
              <a:ext cx="13952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Stainless Steel</a:t>
              </a:r>
            </a:p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 0.06</a:t>
              </a:r>
              <a:endParaRPr lang="en-US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37" idx="3"/>
            </p:cNvCxnSpPr>
            <p:nvPr/>
          </p:nvCxnSpPr>
          <p:spPr>
            <a:xfrm>
              <a:off x="10944020" y="3144325"/>
              <a:ext cx="826448" cy="30778"/>
            </a:xfrm>
            <a:prstGeom prst="straightConnector1">
              <a:avLst/>
            </a:prstGeom>
            <a:ln w="28575">
              <a:solidFill>
                <a:schemeClr val="bg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H="1" flipV="1">
            <a:off x="9085421" y="1061637"/>
            <a:ext cx="3" cy="50048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6439612" y="1499516"/>
                <a:ext cx="2627642" cy="630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z="1600" b="0" i="0" smtClean="0">
                          <a:latin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</a:rPr>
                        <m:t>Γ</m:t>
                      </m:r>
                      <m:r>
                        <a:rPr lang="es-E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𝑅𝑒𝑓𝑙𝑒𝑐𝑡𝑖𝑜𝑛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𝑆𝑡𝑟𝑎𝑖𝑔h𝑡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𝑇h𝑟𝑜𝑢𝑔h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r>
                        <a:rPr lang="en-US" sz="1600" b="0" i="0" smtClean="0"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9612" y="1499516"/>
                <a:ext cx="2627642" cy="63049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1" y="2545779"/>
            <a:ext cx="3711376" cy="2405041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869981" y="28341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888144" y="416433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58" name="Right Brace 57"/>
          <p:cNvSpPr/>
          <p:nvPr/>
        </p:nvSpPr>
        <p:spPr>
          <a:xfrm>
            <a:off x="3593904" y="2776309"/>
            <a:ext cx="312754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ight Brace 58"/>
          <p:cNvSpPr/>
          <p:nvPr/>
        </p:nvSpPr>
        <p:spPr>
          <a:xfrm>
            <a:off x="3501957" y="4139054"/>
            <a:ext cx="437721" cy="451870"/>
          </a:xfrm>
          <a:prstGeom prst="rightBrace">
            <a:avLst>
              <a:gd name="adj1" fmla="val 52900"/>
              <a:gd name="adj2" fmla="val 5140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575337" y="1052402"/>
            <a:ext cx="3" cy="50048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40938" y="2755623"/>
            <a:ext cx="174278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Geom</a:t>
            </a:r>
            <a:r>
              <a:rPr lang="en-GB" b="1" dirty="0" smtClean="0"/>
              <a:t> #1</a:t>
            </a:r>
            <a:endParaRPr lang="en-GB" b="1" dirty="0"/>
          </a:p>
          <a:p>
            <a:endParaRPr lang="en-GB" b="1" dirty="0" smtClean="0"/>
          </a:p>
          <a:p>
            <a:r>
              <a:rPr lang="en-GB" b="1" dirty="0" err="1" smtClean="0"/>
              <a:t>Geom</a:t>
            </a:r>
            <a:r>
              <a:rPr lang="en-GB" b="1" dirty="0" smtClean="0"/>
              <a:t> #2 and #3</a:t>
            </a:r>
          </a:p>
          <a:p>
            <a:endParaRPr lang="en-GB" b="1" dirty="0"/>
          </a:p>
          <a:p>
            <a:endParaRPr lang="en-GB" b="1" dirty="0" smtClean="0"/>
          </a:p>
          <a:p>
            <a:r>
              <a:rPr lang="en-US" b="1" dirty="0" smtClean="0"/>
              <a:t>Geom#4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2140416" y="1477299"/>
            <a:ext cx="228567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516393" y="1506483"/>
            <a:ext cx="245301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7163900" y="2755623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=1.3%</a:t>
                </a:r>
                <a:endParaRPr lang="en-US" b="1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2755623"/>
                <a:ext cx="1066318" cy="369332"/>
              </a:xfrm>
              <a:prstGeom prst="rect">
                <a:avLst/>
              </a:prstGeom>
              <a:blipFill rotWithShape="0">
                <a:blip r:embed="rId8"/>
                <a:stretch>
                  <a:fillRect t="-8197" r="-4571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Rectangle 64"/>
              <p:cNvSpPr/>
              <p:nvPr/>
            </p:nvSpPr>
            <p:spPr>
              <a:xfrm>
                <a:off x="7163900" y="3297007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=1.2%</a:t>
                </a:r>
                <a:endParaRPr lang="en-US" b="1" dirty="0"/>
              </a:p>
            </p:txBody>
          </p:sp>
        </mc:Choice>
        <mc:Fallback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3297007"/>
                <a:ext cx="1066318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0000" r="-4571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65"/>
              <p:cNvSpPr/>
              <p:nvPr/>
            </p:nvSpPr>
            <p:spPr>
              <a:xfrm>
                <a:off x="7163900" y="4120485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=0.3%</a:t>
                </a:r>
                <a:endParaRPr lang="en-US" b="1" dirty="0"/>
              </a:p>
            </p:txBody>
          </p:sp>
        </mc:Choice>
        <mc:Fallback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4120485"/>
                <a:ext cx="1066318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9836" r="-4571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/>
          <p:cNvSpPr/>
          <p:nvPr/>
        </p:nvSpPr>
        <p:spPr>
          <a:xfrm>
            <a:off x="5140938" y="2682551"/>
            <a:ext cx="3089280" cy="19163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2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pic>
        <p:nvPicPr>
          <p:cNvPr id="64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369" y="52304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Rectangle 71"/>
          <p:cNvSpPr/>
          <p:nvPr/>
        </p:nvSpPr>
        <p:spPr>
          <a:xfrm>
            <a:off x="158628" y="57014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3" name="TextBox 73"/>
          <p:cNvSpPr txBox="1"/>
          <p:nvPr/>
        </p:nvSpPr>
        <p:spPr>
          <a:xfrm>
            <a:off x="555727" y="54291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83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62832" y="51898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Rectangle 75"/>
          <p:cNvSpPr/>
          <p:nvPr/>
        </p:nvSpPr>
        <p:spPr>
          <a:xfrm>
            <a:off x="1240777" y="55254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5" name="TextBox 76"/>
          <p:cNvSpPr txBox="1"/>
          <p:nvPr/>
        </p:nvSpPr>
        <p:spPr>
          <a:xfrm>
            <a:off x="1660315" y="53937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86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85479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87" name="Rectangle 78"/>
          <p:cNvSpPr/>
          <p:nvPr/>
        </p:nvSpPr>
        <p:spPr>
          <a:xfrm>
            <a:off x="2358929" y="565956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8" name="TextBox 79"/>
          <p:cNvSpPr txBox="1"/>
          <p:nvPr/>
        </p:nvSpPr>
        <p:spPr>
          <a:xfrm>
            <a:off x="2792825" y="537641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89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20721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90" name="Rectangle 81"/>
          <p:cNvSpPr/>
          <p:nvPr/>
        </p:nvSpPr>
        <p:spPr>
          <a:xfrm>
            <a:off x="3899529" y="576619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TextBox 99"/>
          <p:cNvSpPr txBox="1"/>
          <p:nvPr/>
        </p:nvSpPr>
        <p:spPr>
          <a:xfrm>
            <a:off x="3581228" y="5378870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19903321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7"/>
          <p:cNvSpPr/>
          <p:nvPr/>
        </p:nvSpPr>
        <p:spPr>
          <a:xfrm>
            <a:off x="5125812" y="4057852"/>
            <a:ext cx="3104406" cy="541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5140938" y="2684834"/>
            <a:ext cx="3089280" cy="54107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4575340" y="1061637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/>
              <a:t>Calculation*</a:t>
            </a:r>
            <a:r>
              <a:rPr lang="en-GB" sz="1600" dirty="0" smtClean="0"/>
              <a:t> of photons reaching photon cup</a:t>
            </a:r>
          </a:p>
          <a:p>
            <a:endParaRPr lang="en-GB" sz="1600" b="1" dirty="0" smtClean="0"/>
          </a:p>
          <a:p>
            <a:r>
              <a:rPr lang="en-GB" sz="1600" b="1" dirty="0" smtClean="0"/>
              <a:t>Comparison:</a:t>
            </a:r>
          </a:p>
          <a:p>
            <a:r>
              <a:rPr lang="en-GB" sz="1600" b="1" i="1" dirty="0" smtClean="0"/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53" name="TextBox 52"/>
          <p:cNvSpPr txBox="1"/>
          <p:nvPr/>
        </p:nvSpPr>
        <p:spPr>
          <a:xfrm>
            <a:off x="85421" y="1059822"/>
            <a:ext cx="4015829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solidFill>
                  <a:srgbClr val="0070C0"/>
                </a:solidFill>
              </a:rPr>
              <a:t>Photoelectron current </a:t>
            </a:r>
            <a:r>
              <a:rPr lang="en-GB" sz="1600" b="1" dirty="0" smtClean="0">
                <a:solidFill>
                  <a:srgbClr val="0070C0"/>
                </a:solidFill>
              </a:rPr>
              <a:t>measured</a:t>
            </a:r>
            <a:r>
              <a:rPr lang="en-GB" sz="1600" dirty="0" smtClean="0">
                <a:solidFill>
                  <a:srgbClr val="0070C0"/>
                </a:solidFill>
              </a:rPr>
              <a:t> at electrode</a:t>
            </a:r>
          </a:p>
          <a:p>
            <a:endParaRPr lang="en-GB" sz="1600" b="1" dirty="0" smtClean="0">
              <a:solidFill>
                <a:srgbClr val="0070C0"/>
              </a:solidFill>
            </a:endParaRPr>
          </a:p>
          <a:p>
            <a:r>
              <a:rPr lang="en-GB" sz="1600" b="1" dirty="0" smtClean="0">
                <a:solidFill>
                  <a:srgbClr val="0070C0"/>
                </a:solidFill>
              </a:rPr>
              <a:t>Comparison:</a:t>
            </a:r>
          </a:p>
          <a:p>
            <a:r>
              <a:rPr lang="en-GB" sz="1600" b="1" i="1" dirty="0" smtClean="0">
                <a:solidFill>
                  <a:srgbClr val="0070C0"/>
                </a:solidFill>
              </a:rPr>
              <a:t>Straight vs Reflection</a:t>
            </a:r>
          </a:p>
          <a:p>
            <a:endParaRPr lang="en-GB" sz="1200" b="1" dirty="0" smtClean="0"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7099540" y="135625"/>
            <a:ext cx="503595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 Prototype #1</a:t>
            </a:r>
            <a:endParaRPr lang="en-GB" sz="2400" b="1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1" name="TextBox 70"/>
              <p:cNvSpPr txBox="1"/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i="1" dirty="0" smtClean="0">
                    <a:solidFill>
                      <a:schemeClr val="tx1"/>
                    </a:solidFill>
                  </a:rPr>
                  <a:t>RI</a:t>
                </a:r>
                <a:r>
                  <a:rPr lang="de-DE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𝑅𝑒𝑓𝑙𝑒𝑐𝑡𝑖𝑜𝑛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de-DE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𝑆𝑡𝑟𝑎𝑖𝑔h𝑡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 </m:t>
                            </m:r>
                            <m: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/>
                              </a:rPr>
                              <m:t>𝑇h𝑟𝑜𝑢𝑔h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/>
                      </a:rPr>
                      <m:t>𝑥</m:t>
                    </m:r>
                    <m:r>
                      <a:rPr lang="en-US" b="0" i="0" smtClean="0">
                        <a:solidFill>
                          <a:schemeClr val="tx1"/>
                        </a:solidFill>
                        <a:latin typeface="Cambria Math"/>
                      </a:rPr>
                      <m:t>100</m:t>
                    </m:r>
                  </m:oMath>
                </a14:m>
                <a:endParaRPr lang="de-DE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71" name="TextBox 7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01504" y="1506483"/>
                <a:ext cx="2402196" cy="569002"/>
              </a:xfrm>
              <a:prstGeom prst="rect">
                <a:avLst/>
              </a:prstGeom>
              <a:blipFill rotWithShape="0">
                <a:blip r:embed="rId4"/>
                <a:stretch>
                  <a:fillRect l="-2284" b="-4301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8" name="TextBox 97"/>
          <p:cNvSpPr txBox="1"/>
          <p:nvPr/>
        </p:nvSpPr>
        <p:spPr>
          <a:xfrm>
            <a:off x="9426103" y="1059822"/>
            <a:ext cx="259952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70C0"/>
                </a:solidFill>
              </a:rPr>
              <a:t>The surface roughness and their aspect ratios were measured at different parts of the sample</a:t>
            </a:r>
          </a:p>
          <a:p>
            <a:endParaRPr lang="en-GB" sz="1200" b="1" dirty="0" smtClean="0"/>
          </a:p>
        </p:txBody>
      </p:sp>
      <p:sp>
        <p:nvSpPr>
          <p:cNvPr id="36" name="TextBox 35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18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9069112" y="2182411"/>
            <a:ext cx="3066384" cy="3683219"/>
            <a:chOff x="9069112" y="1476671"/>
            <a:chExt cx="3066384" cy="3683219"/>
          </a:xfrm>
        </p:grpSpPr>
        <p:pic>
          <p:nvPicPr>
            <p:cNvPr id="33" name="image3.png"/>
            <p:cNvPicPr>
              <a:picLocks noChangeAspect="1"/>
            </p:cNvPicPr>
            <p:nvPr/>
          </p:nvPicPr>
          <p:blipFill rotWithShape="1">
            <a:blip r:embed="rId5">
              <a:extLst/>
            </a:blip>
            <a:srcRect l="50000"/>
            <a:stretch/>
          </p:blipFill>
          <p:spPr>
            <a:xfrm>
              <a:off x="10306090" y="1476671"/>
              <a:ext cx="1829406" cy="3683219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" name="TextBox 1"/>
            <p:cNvSpPr txBox="1"/>
            <p:nvPr/>
          </p:nvSpPr>
          <p:spPr>
            <a:xfrm>
              <a:off x="9069112" y="3498268"/>
              <a:ext cx="188846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Electrodeposited Cu</a:t>
              </a:r>
            </a:p>
            <a:p>
              <a:pPr algn="r"/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accent2">
                      <a:lumMod val="75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accent2">
                      <a:lumMod val="75000"/>
                    </a:schemeClr>
                  </a:solidFill>
                </a:rPr>
                <a:t> 0.5</a:t>
              </a:r>
              <a:endParaRPr lang="en-US" sz="16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  <p:cxnSp>
          <p:nvCxnSpPr>
            <p:cNvPr id="4" name="Straight Arrow Connector 3"/>
            <p:cNvCxnSpPr>
              <a:stCxn id="2" idx="3"/>
            </p:cNvCxnSpPr>
            <p:nvPr/>
          </p:nvCxnSpPr>
          <p:spPr>
            <a:xfrm>
              <a:off x="10957578" y="3790656"/>
              <a:ext cx="466525" cy="30778"/>
            </a:xfrm>
            <a:prstGeom prst="straightConnector1">
              <a:avLst/>
            </a:prstGeom>
            <a:ln w="28575">
              <a:solidFill>
                <a:schemeClr val="accent2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>
              <a:off x="9548766" y="2851937"/>
              <a:ext cx="1395254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Stainless Steel</a:t>
              </a:r>
            </a:p>
            <a:p>
              <a:pPr algn="r"/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AR  </a:t>
              </a:r>
              <a:r>
                <a:rPr lang="en-US" sz="1600" b="1" dirty="0">
                  <a:solidFill>
                    <a:schemeClr val="bg2">
                      <a:lumMod val="50000"/>
                    </a:schemeClr>
                  </a:solidFill>
                </a:rPr>
                <a:t>~</a:t>
              </a:r>
              <a:r>
                <a:rPr lang="en-US" sz="1600" b="1" dirty="0" smtClean="0">
                  <a:solidFill>
                    <a:schemeClr val="bg2">
                      <a:lumMod val="50000"/>
                    </a:schemeClr>
                  </a:solidFill>
                </a:rPr>
                <a:t> 0.06</a:t>
              </a:r>
              <a:endParaRPr lang="en-US" sz="1600" b="1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cxnSp>
          <p:nvCxnSpPr>
            <p:cNvPr id="38" name="Straight Arrow Connector 37"/>
            <p:cNvCxnSpPr>
              <a:stCxn id="37" idx="3"/>
            </p:cNvCxnSpPr>
            <p:nvPr/>
          </p:nvCxnSpPr>
          <p:spPr>
            <a:xfrm>
              <a:off x="10944020" y="3144325"/>
              <a:ext cx="826448" cy="30778"/>
            </a:xfrm>
            <a:prstGeom prst="straightConnector1">
              <a:avLst/>
            </a:prstGeom>
            <a:ln w="28575">
              <a:solidFill>
                <a:schemeClr val="bg2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" name="Straight Connector 9"/>
          <p:cNvCxnSpPr/>
          <p:nvPr/>
        </p:nvCxnSpPr>
        <p:spPr>
          <a:xfrm flipH="1" flipV="1">
            <a:off x="9085421" y="1061637"/>
            <a:ext cx="3" cy="50048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52" name="TextBox 51"/>
              <p:cNvSpPr txBox="1"/>
              <p:nvPr/>
            </p:nvSpPr>
            <p:spPr>
              <a:xfrm>
                <a:off x="6439612" y="1499516"/>
                <a:ext cx="2627642" cy="6304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s-ES" sz="1600" b="0" i="0" smtClean="0">
                          <a:latin typeface="Cambria Math"/>
                        </a:rPr>
                        <m:t>R</m:t>
                      </m:r>
                      <m:r>
                        <m:rPr>
                          <m:sty m:val="p"/>
                        </m:rPr>
                        <a:rPr lang="el-GR" sz="1600" i="1" smtClean="0">
                          <a:latin typeface="Cambria Math"/>
                        </a:rPr>
                        <m:t>Γ</m:t>
                      </m:r>
                      <m:r>
                        <a:rPr lang="es-ES" sz="16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b="0" i="1" smtClean="0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𝑅𝑒𝑓𝑙𝑒𝑐𝑡𝑖𝑜𝑛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l-GR" sz="1600" i="1">
                                  <a:latin typeface="Cambria Math"/>
                                </a:rPr>
                                <m:t>Γ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𝑆𝑡𝑟𝑎𝑖𝑔h𝑡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𝑇h𝑟𝑜𝑢𝑔h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r>
                        <a:rPr lang="en-US" sz="1600" b="0" i="0" smtClean="0"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>
          <p:sp>
            <p:nvSpPr>
              <p:cNvPr id="52" name="TextBox 5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39612" y="1499516"/>
                <a:ext cx="2627642" cy="630494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5" name="Picture 5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61" y="2545779"/>
            <a:ext cx="3711376" cy="2405041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869981" y="2834135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57" name="TextBox 56"/>
          <p:cNvSpPr txBox="1"/>
          <p:nvPr/>
        </p:nvSpPr>
        <p:spPr>
          <a:xfrm>
            <a:off x="3888144" y="4164331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58" name="Right Brace 57"/>
          <p:cNvSpPr/>
          <p:nvPr/>
        </p:nvSpPr>
        <p:spPr>
          <a:xfrm>
            <a:off x="3593904" y="2776309"/>
            <a:ext cx="312754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9" name="Right Brace 58"/>
          <p:cNvSpPr/>
          <p:nvPr/>
        </p:nvSpPr>
        <p:spPr>
          <a:xfrm>
            <a:off x="3501957" y="4139054"/>
            <a:ext cx="437721" cy="451870"/>
          </a:xfrm>
          <a:prstGeom prst="rightBrace">
            <a:avLst>
              <a:gd name="adj1" fmla="val 52900"/>
              <a:gd name="adj2" fmla="val 5140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60" name="Straight Connector 59"/>
          <p:cNvCxnSpPr/>
          <p:nvPr/>
        </p:nvCxnSpPr>
        <p:spPr>
          <a:xfrm flipH="1" flipV="1">
            <a:off x="4575337" y="1052402"/>
            <a:ext cx="3" cy="5004813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5140938" y="2755623"/>
            <a:ext cx="1742785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 smtClean="0"/>
              <a:t>Geom</a:t>
            </a:r>
            <a:r>
              <a:rPr lang="en-GB" b="1" dirty="0" smtClean="0"/>
              <a:t> #1</a:t>
            </a:r>
            <a:endParaRPr lang="en-GB" b="1" dirty="0"/>
          </a:p>
          <a:p>
            <a:endParaRPr lang="en-GB" b="1" dirty="0" smtClean="0"/>
          </a:p>
          <a:p>
            <a:r>
              <a:rPr lang="en-GB" b="1" dirty="0" err="1" smtClean="0"/>
              <a:t>Geom</a:t>
            </a:r>
            <a:r>
              <a:rPr lang="en-GB" b="1" dirty="0" smtClean="0"/>
              <a:t> #2 and #3</a:t>
            </a:r>
          </a:p>
          <a:p>
            <a:endParaRPr lang="en-GB" b="1" dirty="0"/>
          </a:p>
          <a:p>
            <a:endParaRPr lang="en-GB" b="1" dirty="0" smtClean="0"/>
          </a:p>
          <a:p>
            <a:r>
              <a:rPr lang="en-US" b="1" dirty="0" smtClean="0"/>
              <a:t>Geom#4</a:t>
            </a:r>
            <a:endParaRPr lang="en-GB" b="1" dirty="0"/>
          </a:p>
        </p:txBody>
      </p:sp>
      <p:sp>
        <p:nvSpPr>
          <p:cNvPr id="14" name="Rectangle 13"/>
          <p:cNvSpPr/>
          <p:nvPr/>
        </p:nvSpPr>
        <p:spPr>
          <a:xfrm>
            <a:off x="2140416" y="1477299"/>
            <a:ext cx="228567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ectangle 62"/>
          <p:cNvSpPr/>
          <p:nvPr/>
        </p:nvSpPr>
        <p:spPr>
          <a:xfrm>
            <a:off x="6516393" y="1506483"/>
            <a:ext cx="2453010" cy="63456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Rectangle 15"/>
              <p:cNvSpPr/>
              <p:nvPr/>
            </p:nvSpPr>
            <p:spPr>
              <a:xfrm>
                <a:off x="7163900" y="2755623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=1.3%</a:t>
                </a:r>
                <a:endParaRPr lang="en-US" b="1" dirty="0"/>
              </a:p>
            </p:txBody>
          </p:sp>
        </mc:Choice>
        <mc:Fallback>
          <p:sp>
            <p:nvSpPr>
              <p:cNvPr id="16" name="Rectangle 1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2755623"/>
                <a:ext cx="1066318" cy="369332"/>
              </a:xfrm>
              <a:prstGeom prst="rect">
                <a:avLst/>
              </a:prstGeom>
              <a:blipFill rotWithShape="0">
                <a:blip r:embed="rId8"/>
                <a:stretch>
                  <a:fillRect t="-8197" r="-4571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5" name="Rectangle 64"/>
              <p:cNvSpPr/>
              <p:nvPr/>
            </p:nvSpPr>
            <p:spPr>
              <a:xfrm>
                <a:off x="7163900" y="3297007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=1.2%</a:t>
                </a:r>
                <a:endParaRPr lang="en-US" b="1" dirty="0"/>
              </a:p>
            </p:txBody>
          </p:sp>
        </mc:Choice>
        <mc:Fallback>
          <p:sp>
            <p:nvSpPr>
              <p:cNvPr id="65" name="Rectangle 6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3297007"/>
                <a:ext cx="1066318" cy="369332"/>
              </a:xfrm>
              <a:prstGeom prst="rect">
                <a:avLst/>
              </a:prstGeom>
              <a:blipFill rotWithShape="0">
                <a:blip r:embed="rId9"/>
                <a:stretch>
                  <a:fillRect t="-10000" r="-4571" b="-26667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6" name="Rectangle 65"/>
              <p:cNvSpPr/>
              <p:nvPr/>
            </p:nvSpPr>
            <p:spPr>
              <a:xfrm>
                <a:off x="7163900" y="4120485"/>
                <a:ext cx="1066318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s-ES" b="1" i="1">
                        <a:latin typeface="Cambria Math"/>
                      </a:rPr>
                      <m:t>𝐑</m:t>
                    </m:r>
                    <m:r>
                      <a:rPr lang="el-GR" b="1" i="1">
                        <a:latin typeface="Cambria Math"/>
                      </a:rPr>
                      <m:t>𝜞</m:t>
                    </m:r>
                  </m:oMath>
                </a14:m>
                <a:r>
                  <a:rPr lang="en-US" b="1" dirty="0" smtClean="0"/>
                  <a:t>=0.3%</a:t>
                </a:r>
                <a:endParaRPr lang="en-US" b="1" dirty="0"/>
              </a:p>
            </p:txBody>
          </p:sp>
        </mc:Choice>
        <mc:Fallback>
          <p:sp>
            <p:nvSpPr>
              <p:cNvPr id="66" name="Rectangle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63900" y="4120485"/>
                <a:ext cx="1066318" cy="369332"/>
              </a:xfrm>
              <a:prstGeom prst="rect">
                <a:avLst/>
              </a:prstGeom>
              <a:blipFill rotWithShape="0">
                <a:blip r:embed="rId10"/>
                <a:stretch>
                  <a:fillRect t="-9836" r="-4571" b="-24590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Rectangle 68"/>
          <p:cNvSpPr/>
          <p:nvPr/>
        </p:nvSpPr>
        <p:spPr>
          <a:xfrm>
            <a:off x="5140938" y="2682551"/>
            <a:ext cx="3089280" cy="19163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TextBox 100"/>
          <p:cNvSpPr txBox="1"/>
          <p:nvPr/>
        </p:nvSpPr>
        <p:spPr>
          <a:xfrm>
            <a:off x="5178650" y="5176869"/>
            <a:ext cx="38417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B050"/>
                </a:solidFill>
              </a:rPr>
              <a:t>Experimental results are in good correlation with Calculations</a:t>
            </a:r>
          </a:p>
          <a:p>
            <a:endParaRPr lang="en-GB" sz="1200" b="1" dirty="0" smtClean="0"/>
          </a:p>
        </p:txBody>
      </p:sp>
      <p:sp>
        <p:nvSpPr>
          <p:cNvPr id="18" name="Oval 17"/>
          <p:cNvSpPr/>
          <p:nvPr/>
        </p:nvSpPr>
        <p:spPr>
          <a:xfrm>
            <a:off x="7491533" y="2545779"/>
            <a:ext cx="797669" cy="216240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3790690" y="2559533"/>
            <a:ext cx="797669" cy="216240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2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sp>
        <p:nvSpPr>
          <p:cNvPr id="3" name="CuadroTexto 2"/>
          <p:cNvSpPr txBox="1"/>
          <p:nvPr/>
        </p:nvSpPr>
        <p:spPr>
          <a:xfrm>
            <a:off x="7272309" y="136461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·</a:t>
            </a:r>
            <a:endParaRPr lang="es-ES" dirty="0"/>
          </a:p>
        </p:txBody>
      </p:sp>
      <p:sp>
        <p:nvSpPr>
          <p:cNvPr id="64" name="CuadroTexto 63"/>
          <p:cNvSpPr txBox="1"/>
          <p:nvPr/>
        </p:nvSpPr>
        <p:spPr>
          <a:xfrm>
            <a:off x="7008019" y="1655915"/>
            <a:ext cx="2423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smtClean="0"/>
              <a:t>·</a:t>
            </a:r>
            <a:endParaRPr lang="es-ES" dirty="0"/>
          </a:p>
        </p:txBody>
      </p:sp>
      <p:pic>
        <p:nvPicPr>
          <p:cNvPr id="67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9369" y="52304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73" name="Rectangle 71"/>
          <p:cNvSpPr/>
          <p:nvPr/>
        </p:nvSpPr>
        <p:spPr>
          <a:xfrm>
            <a:off x="158628" y="57014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3" name="TextBox 73"/>
          <p:cNvSpPr txBox="1"/>
          <p:nvPr/>
        </p:nvSpPr>
        <p:spPr>
          <a:xfrm>
            <a:off x="555727" y="54291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84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62832" y="51898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85" name="Rectangle 75"/>
          <p:cNvSpPr/>
          <p:nvPr/>
        </p:nvSpPr>
        <p:spPr>
          <a:xfrm>
            <a:off x="1240777" y="55254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6" name="TextBox 76"/>
          <p:cNvSpPr txBox="1"/>
          <p:nvPr/>
        </p:nvSpPr>
        <p:spPr>
          <a:xfrm>
            <a:off x="1660315" y="53937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87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285479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88" name="Rectangle 78"/>
          <p:cNvSpPr/>
          <p:nvPr/>
        </p:nvSpPr>
        <p:spPr>
          <a:xfrm>
            <a:off x="2358929" y="5659564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TextBox 79"/>
          <p:cNvSpPr txBox="1"/>
          <p:nvPr/>
        </p:nvSpPr>
        <p:spPr>
          <a:xfrm>
            <a:off x="2792825" y="537641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#3</a:t>
            </a:r>
            <a:endParaRPr lang="de-DE" sz="1400" b="1" dirty="0"/>
          </a:p>
        </p:txBody>
      </p:sp>
      <p:pic>
        <p:nvPicPr>
          <p:cNvPr id="90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420721" y="5187595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91" name="Rectangle 81"/>
          <p:cNvSpPr/>
          <p:nvPr/>
        </p:nvSpPr>
        <p:spPr>
          <a:xfrm>
            <a:off x="3899529" y="576619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2" name="TextBox 99"/>
          <p:cNvSpPr txBox="1"/>
          <p:nvPr/>
        </p:nvSpPr>
        <p:spPr>
          <a:xfrm>
            <a:off x="3581228" y="5378870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</p:spTree>
    <p:extLst>
      <p:ext uri="{BB962C8B-B14F-4D97-AF65-F5344CB8AC3E}">
        <p14:creationId xmlns:p14="http://schemas.microsoft.com/office/powerpoint/2010/main" val="372794313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image1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10451" y="918729"/>
            <a:ext cx="4594540" cy="5340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17" name="Down Arrow 16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0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Heat Load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pic>
        <p:nvPicPr>
          <p:cNvPr id="21" name="image1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309717" y="1120705"/>
            <a:ext cx="1431324" cy="1894115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32" t="30869" r="24064" b="47630"/>
          <a:stretch/>
        </p:blipFill>
        <p:spPr>
          <a:xfrm>
            <a:off x="327844" y="1120705"/>
            <a:ext cx="4936628" cy="1894115"/>
          </a:xfrm>
          <a:prstGeom prst="rect">
            <a:avLst/>
          </a:prstGeom>
        </p:spPr>
      </p:pic>
      <p:pic>
        <p:nvPicPr>
          <p:cNvPr id="24" name="Imagen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757" y="3219810"/>
            <a:ext cx="6577144" cy="724678"/>
          </a:xfrm>
          <a:prstGeom prst="rect">
            <a:avLst/>
          </a:prstGeom>
        </p:spPr>
      </p:pic>
      <p:pic>
        <p:nvPicPr>
          <p:cNvPr id="25" name="image9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458634" y="4118201"/>
            <a:ext cx="2818951" cy="1957904"/>
          </a:xfrm>
          <a:prstGeom prst="rect">
            <a:avLst/>
          </a:prstGeom>
          <a:ln w="63500" cap="flat">
            <a:solidFill>
              <a:srgbClr val="000000"/>
            </a:solidFill>
            <a:prstDash val="solid"/>
            <a:miter lim="400000"/>
          </a:ln>
          <a:effectLst/>
        </p:spPr>
      </p:pic>
      <p:pic>
        <p:nvPicPr>
          <p:cNvPr id="26" name="image3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3561336" y="4149478"/>
            <a:ext cx="1916143" cy="192892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Oval 3"/>
          <p:cNvSpPr/>
          <p:nvPr/>
        </p:nvSpPr>
        <p:spPr>
          <a:xfrm>
            <a:off x="3484333" y="5036938"/>
            <a:ext cx="154005" cy="154004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/>
          <p:cNvSpPr/>
          <p:nvPr/>
        </p:nvSpPr>
        <p:spPr>
          <a:xfrm>
            <a:off x="2642153" y="5035165"/>
            <a:ext cx="154005" cy="154004"/>
          </a:xfrm>
          <a:prstGeom prst="ellipse">
            <a:avLst/>
          </a:prstGeom>
          <a:solidFill>
            <a:srgbClr val="FF00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" name="Straight Arrow Connector 5"/>
          <p:cNvCxnSpPr>
            <a:endCxn id="27" idx="7"/>
          </p:cNvCxnSpPr>
          <p:nvPr/>
        </p:nvCxnSpPr>
        <p:spPr>
          <a:xfrm flipH="1">
            <a:off x="2773604" y="4321620"/>
            <a:ext cx="692458" cy="736098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0" idx="2"/>
            <a:endCxn id="4" idx="0"/>
          </p:cNvCxnSpPr>
          <p:nvPr/>
        </p:nvCxnSpPr>
        <p:spPr>
          <a:xfrm flipH="1">
            <a:off x="3561336" y="4332896"/>
            <a:ext cx="162081" cy="704042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338314" y="3963564"/>
            <a:ext cx="7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PT100</a:t>
            </a:r>
            <a:endParaRPr lang="en-GB" dirty="0"/>
          </a:p>
        </p:txBody>
      </p:sp>
      <p:pic>
        <p:nvPicPr>
          <p:cNvPr id="28" name="Picture 5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843" t="26369" r="25013" b="38574"/>
          <a:stretch/>
        </p:blipFill>
        <p:spPr>
          <a:xfrm>
            <a:off x="5794444" y="4379938"/>
            <a:ext cx="1998697" cy="1585504"/>
          </a:xfrm>
          <a:prstGeom prst="rect">
            <a:avLst/>
          </a:prstGeom>
          <a:ln w="41275">
            <a:solidFill>
              <a:schemeClr val="tx1"/>
            </a:solidFill>
          </a:ln>
        </p:spPr>
      </p:pic>
      <p:sp>
        <p:nvSpPr>
          <p:cNvPr id="29" name="TextBox 9"/>
          <p:cNvSpPr txBox="1"/>
          <p:nvPr/>
        </p:nvSpPr>
        <p:spPr>
          <a:xfrm>
            <a:off x="4995826" y="3924899"/>
            <a:ext cx="7702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PT100</a:t>
            </a:r>
            <a:endParaRPr lang="en-GB" dirty="0"/>
          </a:p>
        </p:txBody>
      </p:sp>
      <p:cxnSp>
        <p:nvCxnSpPr>
          <p:cNvPr id="37" name="Straight Arrow Connector 30"/>
          <p:cNvCxnSpPr>
            <a:stCxn id="29" idx="2"/>
          </p:cNvCxnSpPr>
          <p:nvPr/>
        </p:nvCxnSpPr>
        <p:spPr>
          <a:xfrm>
            <a:off x="5380929" y="4294231"/>
            <a:ext cx="892540" cy="87845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Oval 1"/>
          <p:cNvSpPr/>
          <p:nvPr/>
        </p:nvSpPr>
        <p:spPr>
          <a:xfrm rot="20372166">
            <a:off x="8826695" y="2429863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/>
          <p:cNvSpPr/>
          <p:nvPr/>
        </p:nvSpPr>
        <p:spPr>
          <a:xfrm rot="20372166">
            <a:off x="9647395" y="2912086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/>
          <p:cNvSpPr/>
          <p:nvPr/>
        </p:nvSpPr>
        <p:spPr>
          <a:xfrm rot="20372166">
            <a:off x="10516075" y="3410280"/>
            <a:ext cx="120650" cy="174656"/>
          </a:xfrm>
          <a:prstGeom prst="ellipse">
            <a:avLst/>
          </a:prstGeom>
          <a:solidFill>
            <a:srgbClr val="D06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19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5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6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0542236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28290" y="1140462"/>
            <a:ext cx="3248685" cy="2413859"/>
          </a:xfrm>
          <a:prstGeom prst="rect">
            <a:avLst/>
          </a:prstGeom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" y="1158092"/>
            <a:ext cx="3199206" cy="2377095"/>
          </a:xfrm>
          <a:prstGeom prst="rect">
            <a:avLst/>
          </a:prstGeom>
        </p:spPr>
      </p:pic>
      <p:sp>
        <p:nvSpPr>
          <p:cNvPr id="25" name="CuadroTexto 50"/>
          <p:cNvSpPr txBox="1"/>
          <p:nvPr/>
        </p:nvSpPr>
        <p:spPr>
          <a:xfrm>
            <a:off x="501391" y="1272060"/>
            <a:ext cx="1401592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1600" b="1" dirty="0" err="1" smtClean="0">
                <a:solidFill>
                  <a:srgbClr val="00FF00"/>
                </a:solidFill>
                <a:latin typeface="SimSun" panose="02010600030101010101" pitchFamily="2" charset="-122"/>
                <a:ea typeface="SimSun" panose="02010600030101010101" pitchFamily="2" charset="-122"/>
                <a:cs typeface="Arial" panose="020B0604020202020204" pitchFamily="34" charset="0"/>
              </a:rPr>
              <a:t>Calculation</a:t>
            </a:r>
            <a:endParaRPr lang="es-ES" sz="1600" b="1" dirty="0">
              <a:solidFill>
                <a:srgbClr val="00FF00"/>
              </a:solidFill>
              <a:latin typeface="SimSun" panose="02010600030101010101" pitchFamily="2" charset="-122"/>
              <a:ea typeface="SimSu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30" name="CuadroTexto 50"/>
          <p:cNvSpPr txBox="1"/>
          <p:nvPr/>
        </p:nvSpPr>
        <p:spPr>
          <a:xfrm flipH="1">
            <a:off x="2374243" y="1153129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2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3" name="Shape 148"/>
          <p:cNvSpPr txBox="1">
            <a:spLocks/>
          </p:cNvSpPr>
          <p:nvPr/>
        </p:nvSpPr>
        <p:spPr>
          <a:xfrm>
            <a:off x="7032680" y="135625"/>
            <a:ext cx="5102816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Heat Load Studies</a:t>
            </a:r>
          </a:p>
          <a:p>
            <a:pPr algn="r"/>
            <a:r>
              <a:rPr lang="en-GB" sz="2400" b="1" dirty="0" smtClean="0"/>
              <a:t>Experimental Results Prototype #2</a:t>
            </a:r>
            <a:endParaRPr lang="en-GB" sz="2400" b="1" dirty="0"/>
          </a:p>
        </p:txBody>
      </p:sp>
      <p:sp>
        <p:nvSpPr>
          <p:cNvPr id="24" name="CuadroTexto 49"/>
          <p:cNvSpPr txBox="1"/>
          <p:nvPr/>
        </p:nvSpPr>
        <p:spPr>
          <a:xfrm flipH="1">
            <a:off x="5671036" y="1313765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1A1A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pic>
        <p:nvPicPr>
          <p:cNvPr id="26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31" y="3728934"/>
            <a:ext cx="3183871" cy="2365701"/>
          </a:xfrm>
          <a:prstGeom prst="rect">
            <a:avLst/>
          </a:prstGeom>
        </p:spPr>
      </p:pic>
      <p:sp>
        <p:nvSpPr>
          <p:cNvPr id="27" name="CuadroTexto 47"/>
          <p:cNvSpPr txBox="1"/>
          <p:nvPr/>
        </p:nvSpPr>
        <p:spPr>
          <a:xfrm flipH="1">
            <a:off x="2599166" y="4394239"/>
            <a:ext cx="551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7F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28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3118" y="3722939"/>
            <a:ext cx="3191939" cy="2371696"/>
          </a:xfrm>
          <a:prstGeom prst="rect">
            <a:avLst/>
          </a:prstGeom>
        </p:spPr>
      </p:pic>
      <p:sp>
        <p:nvSpPr>
          <p:cNvPr id="29" name="CuadroTexto 48"/>
          <p:cNvSpPr txBox="1"/>
          <p:nvPr/>
        </p:nvSpPr>
        <p:spPr>
          <a:xfrm flipH="1">
            <a:off x="5848161" y="3997491"/>
            <a:ext cx="4956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</a:t>
            </a:r>
          </a:p>
        </p:txBody>
      </p:sp>
      <p:pic>
        <p:nvPicPr>
          <p:cNvPr id="36" name="Picture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3163" y="3720813"/>
            <a:ext cx="3119037" cy="2317528"/>
          </a:xfrm>
          <a:prstGeom prst="rect">
            <a:avLst/>
          </a:prstGeom>
        </p:spPr>
      </p:pic>
      <p:pic>
        <p:nvPicPr>
          <p:cNvPr id="37" name="Picture 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740" t="8755" r="23582" b="31673"/>
          <a:stretch/>
        </p:blipFill>
        <p:spPr>
          <a:xfrm>
            <a:off x="10020137" y="3738197"/>
            <a:ext cx="1587198" cy="1933398"/>
          </a:xfrm>
          <a:prstGeom prst="rect">
            <a:avLst/>
          </a:prstGeom>
          <a:ln w="41275">
            <a:solidFill>
              <a:schemeClr val="tx1"/>
            </a:solidFill>
          </a:ln>
        </p:spPr>
      </p:pic>
      <p:sp>
        <p:nvSpPr>
          <p:cNvPr id="3" name="Rectángulo 2"/>
          <p:cNvSpPr/>
          <p:nvPr/>
        </p:nvSpPr>
        <p:spPr>
          <a:xfrm>
            <a:off x="6799904" y="3637645"/>
            <a:ext cx="4902101" cy="2427787"/>
          </a:xfrm>
          <a:prstGeom prst="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38" name="Imagen 37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0320" y="1146399"/>
            <a:ext cx="5353696" cy="589877"/>
          </a:xfrm>
          <a:prstGeom prst="rect">
            <a:avLst/>
          </a:prstGeom>
        </p:spPr>
      </p:pic>
      <p:pic>
        <p:nvPicPr>
          <p:cNvPr id="39" name="Picture 7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353" y="1936866"/>
            <a:ext cx="4343447" cy="1500190"/>
          </a:xfrm>
          <a:prstGeom prst="rect">
            <a:avLst/>
          </a:prstGeom>
        </p:spPr>
      </p:pic>
      <p:cxnSp>
        <p:nvCxnSpPr>
          <p:cNvPr id="40" name="Straight Connector 36"/>
          <p:cNvCxnSpPr/>
          <p:nvPr/>
        </p:nvCxnSpPr>
        <p:spPr>
          <a:xfrm flipH="1">
            <a:off x="9864814" y="1595810"/>
            <a:ext cx="117386" cy="33647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37"/>
          <p:cNvCxnSpPr/>
          <p:nvPr/>
        </p:nvCxnSpPr>
        <p:spPr>
          <a:xfrm>
            <a:off x="9873722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Oval 38"/>
          <p:cNvSpPr/>
          <p:nvPr/>
        </p:nvSpPr>
        <p:spPr>
          <a:xfrm>
            <a:off x="9891712" y="1322274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39"/>
          <p:cNvCxnSpPr/>
          <p:nvPr/>
        </p:nvCxnSpPr>
        <p:spPr>
          <a:xfrm flipH="1">
            <a:off x="10820400" y="1541417"/>
            <a:ext cx="266700" cy="360038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0"/>
          <p:cNvCxnSpPr/>
          <p:nvPr/>
        </p:nvCxnSpPr>
        <p:spPr>
          <a:xfrm>
            <a:off x="10820400" y="1919991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Oval 41"/>
          <p:cNvSpPr/>
          <p:nvPr/>
        </p:nvSpPr>
        <p:spPr>
          <a:xfrm>
            <a:off x="11044237" y="1313765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6" name="Straight Connector 42"/>
          <p:cNvCxnSpPr/>
          <p:nvPr/>
        </p:nvCxnSpPr>
        <p:spPr>
          <a:xfrm>
            <a:off x="7219950" y="1514475"/>
            <a:ext cx="409575" cy="403855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3"/>
          <p:cNvCxnSpPr/>
          <p:nvPr/>
        </p:nvCxnSpPr>
        <p:spPr>
          <a:xfrm>
            <a:off x="7629525" y="1936866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Oval 44"/>
          <p:cNvSpPr/>
          <p:nvPr/>
        </p:nvSpPr>
        <p:spPr>
          <a:xfrm>
            <a:off x="7032680" y="1313020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9" name="Straight Connector 51"/>
          <p:cNvCxnSpPr/>
          <p:nvPr/>
        </p:nvCxnSpPr>
        <p:spPr>
          <a:xfrm flipH="1">
            <a:off x="10378525" y="1510518"/>
            <a:ext cx="136459" cy="438646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53"/>
          <p:cNvCxnSpPr/>
          <p:nvPr/>
        </p:nvCxnSpPr>
        <p:spPr>
          <a:xfrm>
            <a:off x="10378525" y="1949164"/>
            <a:ext cx="23" cy="115875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4"/>
          <p:cNvSpPr/>
          <p:nvPr/>
        </p:nvSpPr>
        <p:spPr>
          <a:xfrm>
            <a:off x="10424496" y="1236982"/>
            <a:ext cx="238125" cy="238125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TextBox 51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20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5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54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  <p:sp>
        <p:nvSpPr>
          <p:cNvPr id="55" name="CuadroTexto 49"/>
          <p:cNvSpPr txBox="1"/>
          <p:nvPr/>
        </p:nvSpPr>
        <p:spPr>
          <a:xfrm flipH="1">
            <a:off x="9537130" y="5134448"/>
            <a:ext cx="2757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 smtClean="0">
                <a:solidFill>
                  <a:srgbClr val="D06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s-ES" sz="1600" b="1" dirty="0">
              <a:solidFill>
                <a:srgbClr val="D069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uadroTexto 3"/>
          <p:cNvSpPr txBox="1"/>
          <p:nvPr/>
        </p:nvSpPr>
        <p:spPr>
          <a:xfrm>
            <a:off x="7170748" y="3144737"/>
            <a:ext cx="27603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0</a:t>
            </a:r>
            <a:endParaRPr lang="es-ES" sz="1400" b="1" dirty="0"/>
          </a:p>
        </p:txBody>
      </p:sp>
      <p:sp>
        <p:nvSpPr>
          <p:cNvPr id="57" name="CuadroTexto 56"/>
          <p:cNvSpPr txBox="1"/>
          <p:nvPr/>
        </p:nvSpPr>
        <p:spPr>
          <a:xfrm>
            <a:off x="8091498" y="3137008"/>
            <a:ext cx="458780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500</a:t>
            </a:r>
            <a:endParaRPr lang="es-ES" sz="1400" b="1" dirty="0"/>
          </a:p>
        </p:txBody>
      </p:sp>
      <p:sp>
        <p:nvSpPr>
          <p:cNvPr id="58" name="CuadroTexto 57"/>
          <p:cNvSpPr txBox="1"/>
          <p:nvPr/>
        </p:nvSpPr>
        <p:spPr>
          <a:xfrm>
            <a:off x="8861969" y="3133143"/>
            <a:ext cx="80073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/>
              <a:t>1000</a:t>
            </a:r>
            <a:endParaRPr lang="es-ES" sz="1400" b="1" dirty="0"/>
          </a:p>
        </p:txBody>
      </p:sp>
      <p:pic>
        <p:nvPicPr>
          <p:cNvPr id="56" name="Picture 7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544" t="90151" r="38450" b="-1579"/>
          <a:stretch/>
        </p:blipFill>
        <p:spPr>
          <a:xfrm>
            <a:off x="8838203" y="3434499"/>
            <a:ext cx="825500" cy="171450"/>
          </a:xfrm>
          <a:prstGeom prst="rect">
            <a:avLst/>
          </a:prstGeom>
        </p:spPr>
      </p:pic>
      <p:sp>
        <p:nvSpPr>
          <p:cNvPr id="59" name="CuadroTexto 58"/>
          <p:cNvSpPr txBox="1"/>
          <p:nvPr/>
        </p:nvSpPr>
        <p:spPr>
          <a:xfrm>
            <a:off x="10020137" y="3131211"/>
            <a:ext cx="5501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1500</a:t>
            </a:r>
            <a:endParaRPr lang="es-ES" sz="1400" b="1" dirty="0"/>
          </a:p>
        </p:txBody>
      </p:sp>
      <p:sp>
        <p:nvSpPr>
          <p:cNvPr id="60" name="CuadroTexto 59"/>
          <p:cNvSpPr txBox="1"/>
          <p:nvPr/>
        </p:nvSpPr>
        <p:spPr>
          <a:xfrm>
            <a:off x="10978079" y="3122234"/>
            <a:ext cx="550151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s-ES" sz="1400" b="1" dirty="0" smtClean="0"/>
              <a:t>2000</a:t>
            </a:r>
            <a:endParaRPr lang="es-ES" sz="1400" b="1" dirty="0"/>
          </a:p>
        </p:txBody>
      </p:sp>
      <p:pic>
        <p:nvPicPr>
          <p:cNvPr id="61" name="Picture 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5992"/>
          <a:stretch/>
        </p:blipFill>
        <p:spPr>
          <a:xfrm>
            <a:off x="6772512" y="1946288"/>
            <a:ext cx="174105" cy="1500190"/>
          </a:xfrm>
          <a:prstGeom prst="rect">
            <a:avLst/>
          </a:prstGeom>
        </p:spPr>
      </p:pic>
      <p:sp>
        <p:nvSpPr>
          <p:cNvPr id="5" name="Rectángulo 4"/>
          <p:cNvSpPr/>
          <p:nvPr/>
        </p:nvSpPr>
        <p:spPr>
          <a:xfrm>
            <a:off x="6947614" y="1955181"/>
            <a:ext cx="223134" cy="118955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2" name="CuadroTexto 61"/>
          <p:cNvSpPr txBox="1"/>
          <p:nvPr/>
        </p:nvSpPr>
        <p:spPr>
          <a:xfrm>
            <a:off x="6881645" y="1848304"/>
            <a:ext cx="41549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s-ES" sz="1400" b="1" dirty="0" smtClean="0"/>
              <a:t>1.2</a:t>
            </a:r>
          </a:p>
          <a:p>
            <a:pPr algn="r"/>
            <a:endParaRPr lang="es-ES" sz="1400" b="1" dirty="0"/>
          </a:p>
          <a:p>
            <a:pPr algn="r"/>
            <a:endParaRPr lang="es-ES" sz="1400" b="1" dirty="0" smtClean="0"/>
          </a:p>
          <a:p>
            <a:pPr algn="r"/>
            <a:endParaRPr lang="es-ES" sz="1400" b="1" dirty="0"/>
          </a:p>
          <a:p>
            <a:pPr algn="r"/>
            <a:endParaRPr lang="es-ES" sz="1400" b="1" dirty="0" smtClean="0"/>
          </a:p>
          <a:p>
            <a:pPr algn="r"/>
            <a:r>
              <a:rPr lang="es-ES" sz="1400" b="1" dirty="0"/>
              <a:t>0</a:t>
            </a:r>
          </a:p>
        </p:txBody>
      </p:sp>
    </p:spTree>
    <p:extLst>
      <p:ext uri="{BB962C8B-B14F-4D97-AF65-F5344CB8AC3E}">
        <p14:creationId xmlns:p14="http://schemas.microsoft.com/office/powerpoint/2010/main" val="101778961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7" t="29306" r="25556" b="46468"/>
          <a:stretch/>
        </p:blipFill>
        <p:spPr>
          <a:xfrm>
            <a:off x="5218174" y="1296340"/>
            <a:ext cx="3312846" cy="2860587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22" t="44167" b="33626"/>
          <a:stretch/>
        </p:blipFill>
        <p:spPr>
          <a:xfrm>
            <a:off x="5218175" y="4419456"/>
            <a:ext cx="3312846" cy="1347845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2" r="23116" b="13022"/>
          <a:stretch/>
        </p:blipFill>
        <p:spPr>
          <a:xfrm>
            <a:off x="420134" y="1874506"/>
            <a:ext cx="4259429" cy="3892795"/>
          </a:xfrm>
          <a:prstGeom prst="rect">
            <a:avLst/>
          </a:prstGeom>
          <a:ln w="34925">
            <a:solidFill>
              <a:schemeClr val="tx1"/>
            </a:solidFill>
          </a:ln>
        </p:spPr>
      </p:pic>
      <p:sp>
        <p:nvSpPr>
          <p:cNvPr id="5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58" name="Shape 148"/>
          <p:cNvSpPr txBox="1">
            <a:spLocks/>
          </p:cNvSpPr>
          <p:nvPr/>
        </p:nvSpPr>
        <p:spPr>
          <a:xfrm>
            <a:off x="7445829" y="135625"/>
            <a:ext cx="4689667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Photoelectron Generation Studies</a:t>
            </a:r>
          </a:p>
          <a:p>
            <a:pPr algn="r"/>
            <a:r>
              <a:rPr lang="en-GB" sz="2400" b="1" dirty="0" smtClean="0"/>
              <a:t>Experimental Equipment</a:t>
            </a:r>
            <a:endParaRPr lang="en-GB" sz="2400" b="1" dirty="0"/>
          </a:p>
        </p:txBody>
      </p:sp>
      <p:grpSp>
        <p:nvGrpSpPr>
          <p:cNvPr id="59" name="Group 58"/>
          <p:cNvGrpSpPr/>
          <p:nvPr/>
        </p:nvGrpSpPr>
        <p:grpSpPr>
          <a:xfrm>
            <a:off x="9124950" y="1291680"/>
            <a:ext cx="2355850" cy="4475621"/>
            <a:chOff x="9582150" y="1291680"/>
            <a:chExt cx="2355850" cy="4475621"/>
          </a:xfrm>
        </p:grpSpPr>
        <p:grpSp>
          <p:nvGrpSpPr>
            <p:cNvPr id="60" name="Group 59"/>
            <p:cNvGrpSpPr/>
            <p:nvPr/>
          </p:nvGrpSpPr>
          <p:grpSpPr>
            <a:xfrm>
              <a:off x="9816069" y="1739419"/>
              <a:ext cx="1904384" cy="3624553"/>
              <a:chOff x="10117909" y="1739419"/>
              <a:chExt cx="1904384" cy="3624553"/>
            </a:xfrm>
          </p:grpSpPr>
          <p:pic>
            <p:nvPicPr>
              <p:cNvPr id="64" name="image3.png"/>
              <p:cNvPicPr>
                <a:picLocks noChangeAspect="1"/>
              </p:cNvPicPr>
              <p:nvPr/>
            </p:nvPicPr>
            <p:blipFill>
              <a:blip r:embed="rId7">
                <a:extLst/>
              </a:blip>
              <a:stretch>
                <a:fillRect/>
              </a:stretch>
            </p:blipFill>
            <p:spPr>
              <a:xfrm>
                <a:off x="10117909" y="1739419"/>
                <a:ext cx="1904384" cy="19485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65" name="Shape 488"/>
              <p:cNvSpPr/>
              <p:nvPr/>
            </p:nvSpPr>
            <p:spPr>
              <a:xfrm flipV="1">
                <a:off x="11350172" y="3278901"/>
                <a:ext cx="3" cy="923571"/>
              </a:xfrm>
              <a:prstGeom prst="line">
                <a:avLst/>
              </a:prstGeom>
              <a:noFill/>
              <a:ln w="571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6" name="Shape 489"/>
              <p:cNvSpPr/>
              <p:nvPr/>
            </p:nvSpPr>
            <p:spPr>
              <a:xfrm>
                <a:off x="10760545" y="3234009"/>
                <a:ext cx="619112" cy="89785"/>
              </a:xfrm>
              <a:prstGeom prst="rect">
                <a:avLst/>
              </a:prstGeom>
              <a:solidFill>
                <a:srgbClr val="BD590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67" name="Shape 490"/>
              <p:cNvSpPr/>
              <p:nvPr/>
            </p:nvSpPr>
            <p:spPr>
              <a:xfrm>
                <a:off x="11368299" y="4335801"/>
                <a:ext cx="4" cy="222700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8" name="Shape 491"/>
              <p:cNvSpPr/>
              <p:nvPr/>
            </p:nvSpPr>
            <p:spPr>
              <a:xfrm flipH="1">
                <a:off x="11090895" y="4205899"/>
                <a:ext cx="535759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69" name="Shape 492"/>
              <p:cNvSpPr/>
              <p:nvPr/>
            </p:nvSpPr>
            <p:spPr>
              <a:xfrm flipH="1">
                <a:off x="11245453" y="4298448"/>
                <a:ext cx="2151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0" name="Shape 493"/>
              <p:cNvSpPr/>
              <p:nvPr/>
            </p:nvSpPr>
            <p:spPr>
              <a:xfrm>
                <a:off x="11190215" y="4573474"/>
                <a:ext cx="349886" cy="352133"/>
              </a:xfrm>
              <a:prstGeom prst="ellips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71" name="Shape 494"/>
              <p:cNvSpPr/>
              <p:nvPr/>
            </p:nvSpPr>
            <p:spPr>
              <a:xfrm>
                <a:off x="11219902" y="4505901"/>
                <a:ext cx="294540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A</a:t>
                </a:r>
              </a:p>
            </p:txBody>
          </p:sp>
          <p:sp>
            <p:nvSpPr>
              <p:cNvPr id="72" name="Shape 495"/>
              <p:cNvSpPr/>
              <p:nvPr/>
            </p:nvSpPr>
            <p:spPr>
              <a:xfrm flipH="1" flipV="1">
                <a:off x="11350173" y="4939870"/>
                <a:ext cx="2714" cy="300422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3" name="Shape 496"/>
              <p:cNvSpPr/>
              <p:nvPr/>
            </p:nvSpPr>
            <p:spPr>
              <a:xfrm flipH="1">
                <a:off x="11131500" y="5240289"/>
                <a:ext cx="442776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4" name="Shape 497"/>
              <p:cNvSpPr/>
              <p:nvPr/>
            </p:nvSpPr>
            <p:spPr>
              <a:xfrm flipH="1">
                <a:off x="11241298" y="5297365"/>
                <a:ext cx="2327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5" name="Shape 498"/>
              <p:cNvSpPr/>
              <p:nvPr/>
            </p:nvSpPr>
            <p:spPr>
              <a:xfrm flipH="1">
                <a:off x="11291420" y="5363969"/>
                <a:ext cx="151505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76" name="Shape 499"/>
              <p:cNvSpPr/>
              <p:nvPr/>
            </p:nvSpPr>
            <p:spPr>
              <a:xfrm>
                <a:off x="11601879" y="3985487"/>
                <a:ext cx="252457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+</a:t>
                </a:r>
              </a:p>
            </p:txBody>
          </p:sp>
          <p:sp>
            <p:nvSpPr>
              <p:cNvPr id="77" name="Shape 500"/>
              <p:cNvSpPr/>
              <p:nvPr/>
            </p:nvSpPr>
            <p:spPr>
              <a:xfrm>
                <a:off x="11488954" y="4109569"/>
                <a:ext cx="176024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-</a:t>
                </a:r>
              </a:p>
            </p:txBody>
          </p:sp>
          <p:sp>
            <p:nvSpPr>
              <p:cNvPr id="78" name="Shape 501"/>
              <p:cNvSpPr/>
              <p:nvPr/>
            </p:nvSpPr>
            <p:spPr>
              <a:xfrm>
                <a:off x="10286052" y="2722022"/>
                <a:ext cx="750234" cy="546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0" y="0"/>
                    </a:moveTo>
                    <a:cubicBezTo>
                      <a:pt x="10368" y="-29"/>
                      <a:pt x="17568" y="7161"/>
                      <a:pt x="21600" y="21571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3" tIns="71433" rIns="71433" bIns="71433" numCol="1" anchor="t">
                <a:noAutofit/>
              </a:bodyPr>
              <a:lstStyle/>
              <a:p>
                <a:pPr>
                  <a:defRPr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79" name="Shape 502"/>
              <p:cNvSpPr/>
              <p:nvPr/>
            </p:nvSpPr>
            <p:spPr>
              <a:xfrm flipH="1" flipV="1">
                <a:off x="10264995" y="2713717"/>
                <a:ext cx="771290" cy="16608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80" name="Shape 503"/>
              <p:cNvSpPr/>
              <p:nvPr/>
            </p:nvSpPr>
            <p:spPr>
              <a:xfrm>
                <a:off x="10797611" y="2358640"/>
                <a:ext cx="410360" cy="4520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sz="4200" b="1">
                    <a:solidFill>
                      <a:srgbClr val="5F327B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sz="2000" dirty="0">
                    <a:solidFill>
                      <a:srgbClr val="FF0000"/>
                    </a:solidFill>
                  </a:rPr>
                  <a:t>SR</a:t>
                </a:r>
              </a:p>
            </p:txBody>
          </p:sp>
          <p:sp>
            <p:nvSpPr>
              <p:cNvPr id="81" name="Shape 504"/>
              <p:cNvSpPr/>
              <p:nvPr/>
            </p:nvSpPr>
            <p:spPr>
              <a:xfrm>
                <a:off x="10903449" y="2642909"/>
                <a:ext cx="417226" cy="5767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/>
              <a:p>
                <a:pPr>
                  <a:defRPr sz="4200" b="1"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rPr sz="2000" dirty="0"/>
                  <a:t>e</a:t>
                </a:r>
                <a:r>
                  <a:rPr sz="2000" baseline="31999" dirty="0"/>
                  <a:t>-</a:t>
                </a:r>
              </a:p>
            </p:txBody>
          </p:sp>
        </p:grpSp>
        <p:sp>
          <p:nvSpPr>
            <p:cNvPr id="61" name="Shape 502"/>
            <p:cNvSpPr/>
            <p:nvPr/>
          </p:nvSpPr>
          <p:spPr>
            <a:xfrm flipV="1">
              <a:off x="9984212" y="2244514"/>
              <a:ext cx="1271805" cy="45486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62" name="Shape 501"/>
            <p:cNvSpPr/>
            <p:nvPr/>
          </p:nvSpPr>
          <p:spPr>
            <a:xfrm flipH="1">
              <a:off x="10847721" y="2244515"/>
              <a:ext cx="398238" cy="102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0"/>
                  </a:moveTo>
                  <a:cubicBezTo>
                    <a:pt x="10368" y="-29"/>
                    <a:pt x="17568" y="7161"/>
                    <a:pt x="21600" y="21571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71433" tIns="71433" rIns="71433" bIns="71433" numCol="1" anchor="t">
              <a:noAutofit/>
            </a:bodyPr>
            <a:lstStyle/>
            <a:p>
              <a:pPr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582150" y="1291680"/>
              <a:ext cx="2355850" cy="447562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896350" y="1303443"/>
            <a:ext cx="3306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b="1" dirty="0" err="1" smtClean="0"/>
              <a:t>Cold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Sprayed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Isolated</a:t>
            </a:r>
            <a:r>
              <a:rPr lang="es-ES_tradnl" b="1" dirty="0" smtClean="0"/>
              <a:t> </a:t>
            </a:r>
            <a:r>
              <a:rPr lang="es-ES_tradnl" b="1" dirty="0" err="1" smtClean="0"/>
              <a:t>Electrode</a:t>
            </a:r>
            <a:endParaRPr lang="en-GB" b="1" dirty="0"/>
          </a:p>
        </p:txBody>
      </p:sp>
      <p:sp>
        <p:nvSpPr>
          <p:cNvPr id="40" name="Rectangle 39"/>
          <p:cNvSpPr/>
          <p:nvPr/>
        </p:nvSpPr>
        <p:spPr>
          <a:xfrm>
            <a:off x="410075" y="1265075"/>
            <a:ext cx="4269488" cy="454249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21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4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43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3815144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5682062" y="4939870"/>
            <a:ext cx="1597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solidFill>
                  <a:srgbClr val="0070C0"/>
                </a:solidFill>
              </a:rPr>
              <a:t>Photoelectrons</a:t>
            </a:r>
          </a:p>
          <a:p>
            <a:r>
              <a:rPr lang="en-US" b="1" dirty="0" smtClean="0">
                <a:solidFill>
                  <a:srgbClr val="0070C0"/>
                </a:solidFill>
              </a:rPr>
              <a:t>23.7% </a:t>
            </a:r>
            <a:r>
              <a:rPr lang="en-US" dirty="0" smtClean="0">
                <a:solidFill>
                  <a:srgbClr val="0070C0"/>
                </a:solidFill>
              </a:rPr>
              <a:t>Increase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2997858" y="4949460"/>
            <a:ext cx="15971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i="1" dirty="0" smtClean="0">
                <a:solidFill>
                  <a:srgbClr val="0070C0"/>
                </a:solidFill>
              </a:rPr>
              <a:t>Photon Flux</a:t>
            </a:r>
          </a:p>
          <a:p>
            <a:pPr algn="r"/>
            <a:r>
              <a:rPr lang="en-US" b="1" dirty="0" smtClean="0">
                <a:solidFill>
                  <a:srgbClr val="0070C0"/>
                </a:solidFill>
              </a:rPr>
              <a:t>75.4% </a:t>
            </a:r>
            <a:r>
              <a:rPr lang="en-US" dirty="0" smtClean="0">
                <a:solidFill>
                  <a:srgbClr val="0070C0"/>
                </a:solidFill>
              </a:rPr>
              <a:t>Increase</a:t>
            </a:r>
            <a:endParaRPr lang="de-DE" dirty="0">
              <a:solidFill>
                <a:srgbClr val="0070C0"/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 rot="16200000">
            <a:off x="4949966" y="5024543"/>
            <a:ext cx="415713" cy="476983"/>
          </a:xfrm>
          <a:prstGeom prst="downArrow">
            <a:avLst/>
          </a:prstGeom>
          <a:solidFill>
            <a:schemeClr val="bg1"/>
          </a:solidFill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75" y="1436790"/>
            <a:ext cx="4663075" cy="3109469"/>
          </a:xfrm>
          <a:prstGeom prst="rect">
            <a:avLst/>
          </a:prstGeom>
        </p:spPr>
      </p:pic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7445829" y="135625"/>
            <a:ext cx="4689667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Photoelectron Generation Studies</a:t>
            </a:r>
          </a:p>
          <a:p>
            <a:pPr algn="r"/>
            <a:r>
              <a:rPr lang="en-GB" sz="2400" b="1" dirty="0" smtClean="0"/>
              <a:t>Experimental Results – Prototype #2</a:t>
            </a:r>
            <a:endParaRPr lang="en-GB" sz="24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9124950" y="1291680"/>
            <a:ext cx="2355850" cy="4475621"/>
            <a:chOff x="9582150" y="1291680"/>
            <a:chExt cx="2355850" cy="4475621"/>
          </a:xfrm>
        </p:grpSpPr>
        <p:grpSp>
          <p:nvGrpSpPr>
            <p:cNvPr id="33" name="Group 32"/>
            <p:cNvGrpSpPr/>
            <p:nvPr/>
          </p:nvGrpSpPr>
          <p:grpSpPr>
            <a:xfrm>
              <a:off x="9816069" y="1739419"/>
              <a:ext cx="1904384" cy="3624553"/>
              <a:chOff x="10117909" y="1739419"/>
              <a:chExt cx="1904384" cy="3624553"/>
            </a:xfrm>
          </p:grpSpPr>
          <p:pic>
            <p:nvPicPr>
              <p:cNvPr id="37" name="image3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0117909" y="1739419"/>
                <a:ext cx="1904384" cy="19485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" name="Shape 488"/>
              <p:cNvSpPr/>
              <p:nvPr/>
            </p:nvSpPr>
            <p:spPr>
              <a:xfrm flipV="1">
                <a:off x="11350172" y="3278901"/>
                <a:ext cx="3" cy="923571"/>
              </a:xfrm>
              <a:prstGeom prst="line">
                <a:avLst/>
              </a:prstGeom>
              <a:noFill/>
              <a:ln w="571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Shape 489"/>
              <p:cNvSpPr/>
              <p:nvPr/>
            </p:nvSpPr>
            <p:spPr>
              <a:xfrm>
                <a:off x="10760545" y="3234009"/>
                <a:ext cx="619112" cy="89785"/>
              </a:xfrm>
              <a:prstGeom prst="rect">
                <a:avLst/>
              </a:prstGeom>
              <a:solidFill>
                <a:srgbClr val="BD590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0" name="Shape 490"/>
              <p:cNvSpPr/>
              <p:nvPr/>
            </p:nvSpPr>
            <p:spPr>
              <a:xfrm>
                <a:off x="11368299" y="4335801"/>
                <a:ext cx="4" cy="222700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" name="Shape 491"/>
              <p:cNvSpPr/>
              <p:nvPr/>
            </p:nvSpPr>
            <p:spPr>
              <a:xfrm flipH="1">
                <a:off x="11090895" y="4205899"/>
                <a:ext cx="535759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Shape 492"/>
              <p:cNvSpPr/>
              <p:nvPr/>
            </p:nvSpPr>
            <p:spPr>
              <a:xfrm flipH="1">
                <a:off x="11245453" y="4298448"/>
                <a:ext cx="2151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Shape 493"/>
              <p:cNvSpPr/>
              <p:nvPr/>
            </p:nvSpPr>
            <p:spPr>
              <a:xfrm>
                <a:off x="11190215" y="4573474"/>
                <a:ext cx="349886" cy="352133"/>
              </a:xfrm>
              <a:prstGeom prst="ellips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4" name="Shape 494"/>
              <p:cNvSpPr/>
              <p:nvPr/>
            </p:nvSpPr>
            <p:spPr>
              <a:xfrm>
                <a:off x="11219902" y="4505901"/>
                <a:ext cx="294540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A</a:t>
                </a:r>
              </a:p>
            </p:txBody>
          </p:sp>
          <p:sp>
            <p:nvSpPr>
              <p:cNvPr id="45" name="Shape 495"/>
              <p:cNvSpPr/>
              <p:nvPr/>
            </p:nvSpPr>
            <p:spPr>
              <a:xfrm flipH="1" flipV="1">
                <a:off x="11350173" y="4939870"/>
                <a:ext cx="2714" cy="300422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" name="Shape 496"/>
              <p:cNvSpPr/>
              <p:nvPr/>
            </p:nvSpPr>
            <p:spPr>
              <a:xfrm flipH="1">
                <a:off x="11131500" y="5240289"/>
                <a:ext cx="442776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7" name="Shape 497"/>
              <p:cNvSpPr/>
              <p:nvPr/>
            </p:nvSpPr>
            <p:spPr>
              <a:xfrm flipH="1">
                <a:off x="11241298" y="5297365"/>
                <a:ext cx="2327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Shape 498"/>
              <p:cNvSpPr/>
              <p:nvPr/>
            </p:nvSpPr>
            <p:spPr>
              <a:xfrm flipH="1">
                <a:off x="11291420" y="5363969"/>
                <a:ext cx="151505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9" name="Shape 499"/>
              <p:cNvSpPr/>
              <p:nvPr/>
            </p:nvSpPr>
            <p:spPr>
              <a:xfrm>
                <a:off x="11601879" y="3985487"/>
                <a:ext cx="252457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+</a:t>
                </a:r>
              </a:p>
            </p:txBody>
          </p:sp>
          <p:sp>
            <p:nvSpPr>
              <p:cNvPr id="50" name="Shape 500"/>
              <p:cNvSpPr/>
              <p:nvPr/>
            </p:nvSpPr>
            <p:spPr>
              <a:xfrm>
                <a:off x="11488954" y="4109569"/>
                <a:ext cx="176024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-</a:t>
                </a:r>
              </a:p>
            </p:txBody>
          </p:sp>
          <p:sp>
            <p:nvSpPr>
              <p:cNvPr id="51" name="Shape 501"/>
              <p:cNvSpPr/>
              <p:nvPr/>
            </p:nvSpPr>
            <p:spPr>
              <a:xfrm>
                <a:off x="10286052" y="2722022"/>
                <a:ext cx="750234" cy="546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0" y="0"/>
                    </a:moveTo>
                    <a:cubicBezTo>
                      <a:pt x="10368" y="-29"/>
                      <a:pt x="17568" y="7161"/>
                      <a:pt x="21600" y="21571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3" tIns="71433" rIns="71433" bIns="71433" numCol="1" anchor="t">
                <a:noAutofit/>
              </a:bodyPr>
              <a:lstStyle/>
              <a:p>
                <a:pPr>
                  <a:defRPr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52" name="Shape 502"/>
              <p:cNvSpPr/>
              <p:nvPr/>
            </p:nvSpPr>
            <p:spPr>
              <a:xfrm flipH="1" flipV="1">
                <a:off x="10264995" y="2713717"/>
                <a:ext cx="771290" cy="16608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3" name="Shape 503"/>
              <p:cNvSpPr/>
              <p:nvPr/>
            </p:nvSpPr>
            <p:spPr>
              <a:xfrm>
                <a:off x="10797611" y="2358640"/>
                <a:ext cx="410360" cy="4520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sz="4200" b="1">
                    <a:solidFill>
                      <a:srgbClr val="5F327B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sz="2000" dirty="0">
                    <a:solidFill>
                      <a:srgbClr val="FF0000"/>
                    </a:solidFill>
                  </a:rPr>
                  <a:t>SR</a:t>
                </a:r>
              </a:p>
            </p:txBody>
          </p:sp>
          <p:sp>
            <p:nvSpPr>
              <p:cNvPr id="54" name="Shape 504"/>
              <p:cNvSpPr/>
              <p:nvPr/>
            </p:nvSpPr>
            <p:spPr>
              <a:xfrm>
                <a:off x="10903449" y="2642909"/>
                <a:ext cx="417226" cy="5767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/>
              <a:p>
                <a:pPr>
                  <a:defRPr sz="4200" b="1"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rPr sz="2000" dirty="0"/>
                  <a:t>e</a:t>
                </a:r>
                <a:r>
                  <a:rPr sz="2000" baseline="31999" dirty="0"/>
                  <a:t>-</a:t>
                </a:r>
              </a:p>
            </p:txBody>
          </p:sp>
        </p:grpSp>
        <p:sp>
          <p:nvSpPr>
            <p:cNvPr id="34" name="Shape 502"/>
            <p:cNvSpPr/>
            <p:nvPr/>
          </p:nvSpPr>
          <p:spPr>
            <a:xfrm flipV="1">
              <a:off x="9984212" y="2244514"/>
              <a:ext cx="1271805" cy="45486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501"/>
            <p:cNvSpPr/>
            <p:nvPr/>
          </p:nvSpPr>
          <p:spPr>
            <a:xfrm flipH="1">
              <a:off x="10847721" y="2244515"/>
              <a:ext cx="398238" cy="102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0"/>
                  </a:moveTo>
                  <a:cubicBezTo>
                    <a:pt x="10368" y="-29"/>
                    <a:pt x="17568" y="7161"/>
                    <a:pt x="21600" y="21571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71433" tIns="71433" rIns="71433" bIns="71433" numCol="1" anchor="t">
              <a:noAutofit/>
            </a:bodyPr>
            <a:lstStyle/>
            <a:p>
              <a:pPr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582150" y="1291680"/>
              <a:ext cx="2355850" cy="447562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5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6557" y="49135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 55"/>
          <p:cNvSpPr/>
          <p:nvPr/>
        </p:nvSpPr>
        <p:spPr>
          <a:xfrm>
            <a:off x="445816" y="53845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Box 56"/>
          <p:cNvSpPr txBox="1"/>
          <p:nvPr/>
        </p:nvSpPr>
        <p:spPr>
          <a:xfrm>
            <a:off x="842915" y="51122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58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0020" y="48729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58"/>
          <p:cNvSpPr/>
          <p:nvPr/>
        </p:nvSpPr>
        <p:spPr>
          <a:xfrm>
            <a:off x="1527965" y="52085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Box 59"/>
          <p:cNvSpPr txBox="1"/>
          <p:nvPr/>
        </p:nvSpPr>
        <p:spPr>
          <a:xfrm>
            <a:off x="1947503" y="50768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51" y="1399078"/>
            <a:ext cx="4035303" cy="309470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465" t="6777" r="53032" b="81266"/>
          <a:stretch/>
        </p:blipFill>
        <p:spPr>
          <a:xfrm>
            <a:off x="7348123" y="3326860"/>
            <a:ext cx="1235869" cy="371796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4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8696154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5" name="Rectangle 4"/>
          <p:cNvSpPr/>
          <p:nvPr/>
        </p:nvSpPr>
        <p:spPr>
          <a:xfrm>
            <a:off x="3491060" y="5199923"/>
            <a:ext cx="4196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Effect of the surface conditioning is visible</a:t>
            </a:r>
            <a:endParaRPr lang="de-DE" b="1" dirty="0">
              <a:solidFill>
                <a:srgbClr val="0070C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175" y="1436790"/>
            <a:ext cx="4663075" cy="3109469"/>
          </a:xfrm>
          <a:prstGeom prst="rect">
            <a:avLst/>
          </a:prstGeom>
        </p:spPr>
      </p:pic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0" name="Shape 148"/>
          <p:cNvSpPr txBox="1">
            <a:spLocks/>
          </p:cNvSpPr>
          <p:nvPr/>
        </p:nvSpPr>
        <p:spPr>
          <a:xfrm>
            <a:off x="7445829" y="135625"/>
            <a:ext cx="4689667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Photoelectron Generation Studies</a:t>
            </a:r>
          </a:p>
          <a:p>
            <a:pPr algn="r"/>
            <a:r>
              <a:rPr lang="en-GB" sz="2400" b="1" dirty="0" smtClean="0"/>
              <a:t>Experimental Results – Prototype #2</a:t>
            </a:r>
            <a:endParaRPr lang="en-GB" sz="2400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9124950" y="1291680"/>
            <a:ext cx="2355850" cy="4475621"/>
            <a:chOff x="9582150" y="1291680"/>
            <a:chExt cx="2355850" cy="4475621"/>
          </a:xfrm>
        </p:grpSpPr>
        <p:grpSp>
          <p:nvGrpSpPr>
            <p:cNvPr id="33" name="Group 32"/>
            <p:cNvGrpSpPr/>
            <p:nvPr/>
          </p:nvGrpSpPr>
          <p:grpSpPr>
            <a:xfrm>
              <a:off x="9816069" y="1739419"/>
              <a:ext cx="1904384" cy="3624553"/>
              <a:chOff x="10117909" y="1739419"/>
              <a:chExt cx="1904384" cy="3624553"/>
            </a:xfrm>
          </p:grpSpPr>
          <p:pic>
            <p:nvPicPr>
              <p:cNvPr id="37" name="image3.png"/>
              <p:cNvPicPr>
                <a:picLocks noChangeAspect="1"/>
              </p:cNvPicPr>
              <p:nvPr/>
            </p:nvPicPr>
            <p:blipFill>
              <a:blip r:embed="rId5">
                <a:extLst/>
              </a:blip>
              <a:stretch>
                <a:fillRect/>
              </a:stretch>
            </p:blipFill>
            <p:spPr>
              <a:xfrm>
                <a:off x="10117909" y="1739419"/>
                <a:ext cx="1904384" cy="194859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" name="Shape 488"/>
              <p:cNvSpPr/>
              <p:nvPr/>
            </p:nvSpPr>
            <p:spPr>
              <a:xfrm flipV="1">
                <a:off x="11350172" y="3278901"/>
                <a:ext cx="3" cy="923571"/>
              </a:xfrm>
              <a:prstGeom prst="line">
                <a:avLst/>
              </a:prstGeom>
              <a:noFill/>
              <a:ln w="571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39" name="Shape 489"/>
              <p:cNvSpPr/>
              <p:nvPr/>
            </p:nvSpPr>
            <p:spPr>
              <a:xfrm>
                <a:off x="10760545" y="3234009"/>
                <a:ext cx="619112" cy="89785"/>
              </a:xfrm>
              <a:prstGeom prst="rect">
                <a:avLst/>
              </a:prstGeom>
              <a:solidFill>
                <a:srgbClr val="BD590C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solidFill>
                      <a:srgbClr val="FFFF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0" name="Shape 490"/>
              <p:cNvSpPr/>
              <p:nvPr/>
            </p:nvSpPr>
            <p:spPr>
              <a:xfrm>
                <a:off x="11368299" y="4335801"/>
                <a:ext cx="4" cy="222700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1" name="Shape 491"/>
              <p:cNvSpPr/>
              <p:nvPr/>
            </p:nvSpPr>
            <p:spPr>
              <a:xfrm flipH="1">
                <a:off x="11090895" y="4205899"/>
                <a:ext cx="535759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2" name="Shape 492"/>
              <p:cNvSpPr/>
              <p:nvPr/>
            </p:nvSpPr>
            <p:spPr>
              <a:xfrm flipH="1">
                <a:off x="11245453" y="4298448"/>
                <a:ext cx="2151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3" name="Shape 493"/>
              <p:cNvSpPr/>
              <p:nvPr/>
            </p:nvSpPr>
            <p:spPr>
              <a:xfrm>
                <a:off x="11190215" y="4573474"/>
                <a:ext cx="349886" cy="352133"/>
              </a:xfrm>
              <a:prstGeom prst="ellips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71433" tIns="71433" rIns="71433" bIns="71433" numCol="1" anchor="ctr">
                <a:noAutofit/>
              </a:bodyPr>
              <a:lstStyle/>
              <a:p>
                <a:pPr>
                  <a:defRPr sz="3200"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44" name="Shape 494"/>
              <p:cNvSpPr/>
              <p:nvPr/>
            </p:nvSpPr>
            <p:spPr>
              <a:xfrm>
                <a:off x="11219902" y="4505901"/>
                <a:ext cx="294540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A</a:t>
                </a:r>
              </a:p>
            </p:txBody>
          </p:sp>
          <p:sp>
            <p:nvSpPr>
              <p:cNvPr id="45" name="Shape 495"/>
              <p:cNvSpPr/>
              <p:nvPr/>
            </p:nvSpPr>
            <p:spPr>
              <a:xfrm flipH="1" flipV="1">
                <a:off x="11350173" y="4939870"/>
                <a:ext cx="2714" cy="300422"/>
              </a:xfrm>
              <a:prstGeom prst="line">
                <a:avLst/>
              </a:prstGeom>
              <a:noFill/>
              <a:ln w="31750" cap="flat">
                <a:solidFill>
                  <a:srgbClr val="BD590C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6" name="Shape 496"/>
              <p:cNvSpPr/>
              <p:nvPr/>
            </p:nvSpPr>
            <p:spPr>
              <a:xfrm flipH="1">
                <a:off x="11131500" y="5240289"/>
                <a:ext cx="442776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7" name="Shape 497"/>
              <p:cNvSpPr/>
              <p:nvPr/>
            </p:nvSpPr>
            <p:spPr>
              <a:xfrm flipH="1">
                <a:off x="11241298" y="5297365"/>
                <a:ext cx="232701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8" name="Shape 498"/>
              <p:cNvSpPr/>
              <p:nvPr/>
            </p:nvSpPr>
            <p:spPr>
              <a:xfrm flipH="1">
                <a:off x="11291420" y="5363969"/>
                <a:ext cx="151505" cy="3"/>
              </a:xfrm>
              <a:prstGeom prst="line">
                <a:avLst/>
              </a:prstGeom>
              <a:noFill/>
              <a:ln w="31750" cap="flat">
                <a:solidFill>
                  <a:srgbClr val="000000"/>
                </a:solidFill>
                <a:prstDash val="solid"/>
                <a:miter lim="400000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49" name="Shape 499"/>
              <p:cNvSpPr/>
              <p:nvPr/>
            </p:nvSpPr>
            <p:spPr>
              <a:xfrm>
                <a:off x="11601879" y="3985487"/>
                <a:ext cx="252457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+</a:t>
                </a:r>
              </a:p>
            </p:txBody>
          </p:sp>
          <p:sp>
            <p:nvSpPr>
              <p:cNvPr id="50" name="Shape 500"/>
              <p:cNvSpPr/>
              <p:nvPr/>
            </p:nvSpPr>
            <p:spPr>
              <a:xfrm>
                <a:off x="11488954" y="4109569"/>
                <a:ext cx="176024" cy="43396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b="1"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dirty="0"/>
                  <a:t>-</a:t>
                </a:r>
              </a:p>
            </p:txBody>
          </p:sp>
          <p:sp>
            <p:nvSpPr>
              <p:cNvPr id="51" name="Shape 501"/>
              <p:cNvSpPr/>
              <p:nvPr/>
            </p:nvSpPr>
            <p:spPr>
              <a:xfrm>
                <a:off x="10286052" y="2722022"/>
                <a:ext cx="750234" cy="546032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571" extrusionOk="0">
                    <a:moveTo>
                      <a:pt x="0" y="0"/>
                    </a:moveTo>
                    <a:cubicBezTo>
                      <a:pt x="10368" y="-29"/>
                      <a:pt x="17568" y="7161"/>
                      <a:pt x="21600" y="21571"/>
                    </a:cubicBez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71433" tIns="71433" rIns="71433" bIns="71433" numCol="1" anchor="t">
                <a:noAutofit/>
              </a:bodyPr>
              <a:lstStyle/>
              <a:p>
                <a:pPr>
                  <a:defRPr>
                    <a:latin typeface="Helvetica Light"/>
                    <a:ea typeface="Helvetica Light"/>
                    <a:cs typeface="Helvetica Light"/>
                    <a:sym typeface="Helvetica Light"/>
                  </a:defRPr>
                </a:pPr>
                <a:endParaRPr/>
              </a:p>
            </p:txBody>
          </p:sp>
          <p:sp>
            <p:nvSpPr>
              <p:cNvPr id="52" name="Shape 502"/>
              <p:cNvSpPr/>
              <p:nvPr/>
            </p:nvSpPr>
            <p:spPr>
              <a:xfrm flipH="1" flipV="1">
                <a:off x="10264995" y="2713717"/>
                <a:ext cx="771290" cy="16608"/>
              </a:xfrm>
              <a:prstGeom prst="line">
                <a:avLst/>
              </a:prstGeom>
              <a:noFill/>
              <a:ln w="38100" cap="flat">
                <a:solidFill>
                  <a:srgbClr val="FF0000"/>
                </a:solidFill>
                <a:prstDash val="solid"/>
                <a:miter lim="400000"/>
                <a:tailEnd type="triangle" w="med" len="med"/>
              </a:ln>
              <a:effectLst/>
            </p:spPr>
            <p:txBody>
              <a:bodyPr wrap="square" lIns="45718" tIns="45718" rIns="45718" bIns="45718" numCol="1" anchor="t">
                <a:noAutofit/>
              </a:bodyPr>
              <a:lstStyle/>
              <a:p>
                <a:endParaRPr/>
              </a:p>
            </p:txBody>
          </p:sp>
          <p:sp>
            <p:nvSpPr>
              <p:cNvPr id="53" name="Shape 503"/>
              <p:cNvSpPr/>
              <p:nvPr/>
            </p:nvSpPr>
            <p:spPr>
              <a:xfrm>
                <a:off x="10797611" y="2358640"/>
                <a:ext cx="410360" cy="45203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>
                <a:lvl1pPr>
                  <a:defRPr sz="4200" b="1">
                    <a:solidFill>
                      <a:srgbClr val="5F327B"/>
                    </a:solidFill>
                    <a:latin typeface="+mn-lt"/>
                    <a:ea typeface="+mn-ea"/>
                    <a:cs typeface="+mn-cs"/>
                    <a:sym typeface="Helvetica"/>
                  </a:defRPr>
                </a:lvl1pPr>
              </a:lstStyle>
              <a:p>
                <a:r>
                  <a:rPr sz="2000" dirty="0">
                    <a:solidFill>
                      <a:srgbClr val="FF0000"/>
                    </a:solidFill>
                  </a:rPr>
                  <a:t>SR</a:t>
                </a:r>
              </a:p>
            </p:txBody>
          </p:sp>
          <p:sp>
            <p:nvSpPr>
              <p:cNvPr id="54" name="Shape 504"/>
              <p:cNvSpPr/>
              <p:nvPr/>
            </p:nvSpPr>
            <p:spPr>
              <a:xfrm>
                <a:off x="10903449" y="2642909"/>
                <a:ext cx="417226" cy="57675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71433" tIns="71433" rIns="71433" bIns="71433" numCol="1" anchor="ctr">
                <a:spAutoFit/>
              </a:bodyPr>
              <a:lstStyle/>
              <a:p>
                <a:pPr>
                  <a:defRPr sz="4200" b="1">
                    <a:latin typeface="+mn-lt"/>
                    <a:ea typeface="+mn-ea"/>
                    <a:cs typeface="+mn-cs"/>
                    <a:sym typeface="Helvetica"/>
                  </a:defRPr>
                </a:pPr>
                <a:r>
                  <a:rPr sz="2000" dirty="0"/>
                  <a:t>e</a:t>
                </a:r>
                <a:r>
                  <a:rPr sz="2000" baseline="31999" dirty="0"/>
                  <a:t>-</a:t>
                </a:r>
              </a:p>
            </p:txBody>
          </p:sp>
        </p:grpSp>
        <p:sp>
          <p:nvSpPr>
            <p:cNvPr id="34" name="Shape 502"/>
            <p:cNvSpPr/>
            <p:nvPr/>
          </p:nvSpPr>
          <p:spPr>
            <a:xfrm flipV="1">
              <a:off x="9984212" y="2244514"/>
              <a:ext cx="1271805" cy="454860"/>
            </a:xfrm>
            <a:prstGeom prst="line">
              <a:avLst/>
            </a:prstGeom>
            <a:noFill/>
            <a:ln w="19050" cap="flat">
              <a:solidFill>
                <a:srgbClr val="FF0000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45718" tIns="45718" rIns="45718" bIns="45718" numCol="1" anchor="t">
              <a:noAutofit/>
            </a:bodyPr>
            <a:lstStyle/>
            <a:p>
              <a:endParaRPr/>
            </a:p>
          </p:txBody>
        </p:sp>
        <p:sp>
          <p:nvSpPr>
            <p:cNvPr id="35" name="Shape 501"/>
            <p:cNvSpPr/>
            <p:nvPr/>
          </p:nvSpPr>
          <p:spPr>
            <a:xfrm flipH="1">
              <a:off x="10847721" y="2244515"/>
              <a:ext cx="398238" cy="10282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571" extrusionOk="0">
                  <a:moveTo>
                    <a:pt x="0" y="0"/>
                  </a:moveTo>
                  <a:cubicBezTo>
                    <a:pt x="10368" y="-29"/>
                    <a:pt x="17568" y="7161"/>
                    <a:pt x="21600" y="21571"/>
                  </a:cubicBezTo>
                </a:path>
              </a:pathLst>
            </a:custGeom>
            <a:noFill/>
            <a:ln w="19050" cap="flat">
              <a:solidFill>
                <a:schemeClr val="tx1"/>
              </a:solidFill>
              <a:prstDash val="sysDash"/>
              <a:miter lim="400000"/>
              <a:tailEnd type="triangle" w="med" len="med"/>
            </a:ln>
            <a:effectLst/>
          </p:spPr>
          <p:txBody>
            <a:bodyPr wrap="square" lIns="71433" tIns="71433" rIns="71433" bIns="71433" numCol="1" anchor="t">
              <a:noAutofit/>
            </a:bodyPr>
            <a:lstStyle/>
            <a:p>
              <a:pPr>
                <a:defRPr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9582150" y="1291680"/>
              <a:ext cx="2355850" cy="4475621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55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96557" y="4913533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56" name="Rectangle 55"/>
          <p:cNvSpPr/>
          <p:nvPr/>
        </p:nvSpPr>
        <p:spPr>
          <a:xfrm>
            <a:off x="445816" y="5384589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7" name="TextBox 56"/>
          <p:cNvSpPr txBox="1"/>
          <p:nvPr/>
        </p:nvSpPr>
        <p:spPr>
          <a:xfrm>
            <a:off x="842915" y="5112229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pic>
        <p:nvPicPr>
          <p:cNvPr id="58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0020" y="4872980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58"/>
          <p:cNvSpPr/>
          <p:nvPr/>
        </p:nvSpPr>
        <p:spPr>
          <a:xfrm>
            <a:off x="1527965" y="5208599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TextBox 59"/>
          <p:cNvSpPr txBox="1"/>
          <p:nvPr/>
        </p:nvSpPr>
        <p:spPr>
          <a:xfrm>
            <a:off x="1947503" y="5076812"/>
            <a:ext cx="3658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#2</a:t>
            </a:r>
            <a:endParaRPr lang="de-DE" sz="1400" b="1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3852" y="1482293"/>
            <a:ext cx="4035301" cy="2928272"/>
          </a:xfrm>
          <a:prstGeom prst="rect">
            <a:avLst/>
          </a:prstGeom>
        </p:spPr>
      </p:pic>
      <p:sp>
        <p:nvSpPr>
          <p:cNvPr id="62" name="TextBox 61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23</a:t>
            </a:r>
            <a:endParaRPr lang="en-GB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5652891" y="3323794"/>
            <a:ext cx="671518" cy="500578"/>
            <a:chOff x="5760456" y="1585530"/>
            <a:chExt cx="671518" cy="500578"/>
          </a:xfrm>
        </p:grpSpPr>
        <p:sp>
          <p:nvSpPr>
            <p:cNvPr id="4" name="Rectangle 3"/>
            <p:cNvSpPr/>
            <p:nvPr/>
          </p:nvSpPr>
          <p:spPr>
            <a:xfrm>
              <a:off x="5760456" y="1599724"/>
              <a:ext cx="671518" cy="486384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5815316" y="1585530"/>
              <a:ext cx="561372" cy="500578"/>
              <a:chOff x="5815316" y="1585530"/>
              <a:chExt cx="561372" cy="500578"/>
            </a:xfrm>
          </p:grpSpPr>
          <p:sp>
            <p:nvSpPr>
              <p:cNvPr id="3" name="TextBox 2"/>
              <p:cNvSpPr txBox="1"/>
              <p:nvPr/>
            </p:nvSpPr>
            <p:spPr>
              <a:xfrm>
                <a:off x="5815316" y="1778331"/>
                <a:ext cx="561372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solidFill>
                      <a:srgbClr val="FF0000"/>
                    </a:solidFill>
                  </a:rPr>
                  <a:t>100V</a:t>
                </a:r>
                <a:endParaRPr lang="en-US" sz="1400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821944" y="1585530"/>
                <a:ext cx="470000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/>
                  <a:t>40V</a:t>
                </a:r>
                <a:endParaRPr lang="en-US" sz="1400" b="1" dirty="0"/>
              </a:p>
            </p:txBody>
          </p:sp>
        </p:grpSp>
      </p:grpSp>
      <p:sp>
        <p:nvSpPr>
          <p:cNvPr id="10" name="Left Brace 9"/>
          <p:cNvSpPr/>
          <p:nvPr/>
        </p:nvSpPr>
        <p:spPr>
          <a:xfrm rot="5400000">
            <a:off x="6511166" y="523479"/>
            <a:ext cx="209468" cy="1826623"/>
          </a:xfrm>
          <a:prstGeom prst="leftBrace">
            <a:avLst>
              <a:gd name="adj1" fmla="val 43163"/>
              <a:gd name="adj2" fmla="val 50000"/>
            </a:avLst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Left Brace 64"/>
          <p:cNvSpPr/>
          <p:nvPr/>
        </p:nvSpPr>
        <p:spPr>
          <a:xfrm rot="5400000">
            <a:off x="7884169" y="980135"/>
            <a:ext cx="209467" cy="913311"/>
          </a:xfrm>
          <a:prstGeom prst="leftBrace">
            <a:avLst>
              <a:gd name="adj1" fmla="val 43163"/>
              <a:gd name="adj2" fmla="val 50000"/>
            </a:avLst>
          </a:prstGeom>
          <a:ln w="190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CuadroTexto 9"/>
          <p:cNvSpPr txBox="1"/>
          <p:nvPr/>
        </p:nvSpPr>
        <p:spPr>
          <a:xfrm>
            <a:off x="6407349" y="96434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#1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7" name="CuadroTexto 41"/>
          <p:cNvSpPr txBox="1"/>
          <p:nvPr/>
        </p:nvSpPr>
        <p:spPr>
          <a:xfrm>
            <a:off x="7780351" y="962724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>
                <a:solidFill>
                  <a:schemeClr val="bg2">
                    <a:lumMod val="50000"/>
                  </a:schemeClr>
                </a:solidFill>
              </a:rPr>
              <a:t>#2</a:t>
            </a:r>
            <a:endParaRPr lang="es-ES" b="1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8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91072729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Summary</a:t>
            </a:r>
            <a:r>
              <a:rPr lang="es-ES_tradnl" sz="4400" b="1" dirty="0" smtClean="0"/>
              <a:t> and </a:t>
            </a:r>
            <a:r>
              <a:rPr lang="es-ES_tradnl" sz="4400" b="1" dirty="0" err="1" smtClean="0"/>
              <a:t>Conclusions</a:t>
            </a:r>
            <a:endParaRPr sz="4400" b="1" dirty="0"/>
          </a:p>
        </p:txBody>
      </p: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" name="TextBox 1"/>
          <p:cNvSpPr txBox="1"/>
          <p:nvPr/>
        </p:nvSpPr>
        <p:spPr>
          <a:xfrm>
            <a:off x="121615" y="1129027"/>
            <a:ext cx="11367002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After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installation</a:t>
            </a:r>
            <a:r>
              <a:rPr lang="es-ES_tradnl" sz="1600" dirty="0" smtClean="0"/>
              <a:t> of BESTEX at KARA, experimental data has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obtained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for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first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two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prototypes</a:t>
            </a:r>
            <a:r>
              <a:rPr lang="es-ES_tradnl" sz="1600" dirty="0" smtClean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Experiments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carried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out</a:t>
            </a:r>
            <a:r>
              <a:rPr lang="es-ES_tradnl" sz="1600" dirty="0" smtClean="0"/>
              <a:t> in </a:t>
            </a:r>
            <a:r>
              <a:rPr lang="es-ES_tradnl" sz="1600" dirty="0" err="1" smtClean="0"/>
              <a:t>different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irradiation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configurations</a:t>
            </a:r>
            <a:r>
              <a:rPr lang="es-ES_tradnl" sz="1600" dirty="0" smtClean="0"/>
              <a:t>, in </a:t>
            </a:r>
            <a:r>
              <a:rPr lang="es-ES_tradnl" sz="1600" dirty="0" err="1" smtClean="0"/>
              <a:t>order</a:t>
            </a:r>
            <a:r>
              <a:rPr lang="es-ES_tradnl" sz="1600" dirty="0" smtClean="0"/>
              <a:t> to </a:t>
            </a:r>
            <a:r>
              <a:rPr lang="es-ES_tradnl" sz="1600" dirty="0" err="1" smtClean="0"/>
              <a:t>mimic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different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scenarios</a:t>
            </a:r>
            <a:r>
              <a:rPr lang="es-ES_tradnl" sz="1600" dirty="0" smtClean="0"/>
              <a:t> at FCC-hh</a:t>
            </a:r>
          </a:p>
          <a:p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Sample</a:t>
            </a:r>
            <a:r>
              <a:rPr lang="es-ES_tradnl" sz="1600" dirty="0" smtClean="0"/>
              <a:t> </a:t>
            </a:r>
            <a:r>
              <a:rPr lang="en-US" sz="1600" dirty="0" smtClean="0"/>
              <a:t>#1 shows a satisfactory behavior under SR in terms of vacuum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Sample #2 shows a large amount of photoelectrons reflected towards the BS’s main chamber</a:t>
            </a:r>
          </a:p>
          <a:p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Reflectivity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measurements</a:t>
            </a:r>
            <a:r>
              <a:rPr lang="es-ES_tradnl" sz="1600" dirty="0" smtClean="0"/>
              <a:t> show </a:t>
            </a:r>
            <a:r>
              <a:rPr lang="es-ES_tradnl" sz="1600" dirty="0" err="1" smtClean="0"/>
              <a:t>an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unforeseen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decrease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amount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reflected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photons</a:t>
            </a:r>
            <a:r>
              <a:rPr lang="es-ES_tradnl" sz="1600" dirty="0" smtClean="0"/>
              <a:t> for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misalignment</a:t>
            </a:r>
            <a:r>
              <a:rPr lang="es-ES_tradnl" sz="1600" dirty="0" smtClean="0"/>
              <a:t> case. </a:t>
            </a:r>
            <a:r>
              <a:rPr lang="es-ES_tradnl" sz="1600" dirty="0" err="1" smtClean="0"/>
              <a:t>Effect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ascribed</a:t>
            </a:r>
            <a:r>
              <a:rPr lang="es-ES_tradnl" sz="1600" dirty="0" smtClean="0"/>
              <a:t> to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roughness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electrodeposited</a:t>
            </a:r>
            <a:r>
              <a:rPr lang="es-ES_tradnl" sz="1600" dirty="0" smtClean="0"/>
              <a:t> Cu at </a:t>
            </a:r>
            <a:r>
              <a:rPr lang="es-ES_tradnl" sz="1600" dirty="0" err="1" smtClean="0"/>
              <a:t>the</a:t>
            </a:r>
            <a:r>
              <a:rPr lang="es-ES_tradnl" sz="1600" dirty="0"/>
              <a:t> </a:t>
            </a:r>
            <a:r>
              <a:rPr lang="es-ES_tradnl" sz="1600" dirty="0" err="1" smtClean="0"/>
              <a:t>BS´s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main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chamber</a:t>
            </a:r>
            <a:r>
              <a:rPr lang="es-ES_tradnl" sz="1600" dirty="0" smtClean="0"/>
              <a:t>. </a:t>
            </a:r>
          </a:p>
          <a:p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Calculations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were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compared</a:t>
            </a:r>
            <a:r>
              <a:rPr lang="es-ES_tradnl" sz="1600" dirty="0" smtClean="0"/>
              <a:t> to experimental </a:t>
            </a:r>
            <a:r>
              <a:rPr lang="es-ES_tradnl" sz="1600" dirty="0" err="1" smtClean="0"/>
              <a:t>results</a:t>
            </a:r>
            <a:r>
              <a:rPr lang="es-ES_tradnl" sz="1600" dirty="0" smtClean="0"/>
              <a:t> :</a:t>
            </a:r>
          </a:p>
          <a:p>
            <a:endParaRPr lang="es-ES_tradnl" sz="16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/>
              <a:t>PSD </a:t>
            </a:r>
            <a:r>
              <a:rPr lang="es-ES_tradnl" sz="1400" dirty="0" err="1"/>
              <a:t>calculations</a:t>
            </a:r>
            <a:r>
              <a:rPr lang="es-ES_tradnl" sz="1400" dirty="0"/>
              <a:t> </a:t>
            </a:r>
            <a:r>
              <a:rPr lang="es-ES_tradnl" sz="1400" dirty="0" err="1" smtClean="0"/>
              <a:t>were</a:t>
            </a:r>
            <a:r>
              <a:rPr lang="es-ES_tradnl" sz="1400" dirty="0" smtClean="0"/>
              <a:t> </a:t>
            </a:r>
            <a:r>
              <a:rPr lang="es-ES_tradnl" sz="1400" dirty="0" err="1"/>
              <a:t>compared</a:t>
            </a:r>
            <a:r>
              <a:rPr lang="es-ES_tradnl" sz="1400" dirty="0"/>
              <a:t> to experimental </a:t>
            </a:r>
            <a:r>
              <a:rPr lang="es-ES_tradnl" sz="1400" dirty="0" err="1"/>
              <a:t>results</a:t>
            </a:r>
            <a:r>
              <a:rPr lang="es-ES_tradnl" sz="1400" dirty="0"/>
              <a:t> and </a:t>
            </a:r>
            <a:r>
              <a:rPr lang="es-ES_tradnl" sz="1400" dirty="0" err="1"/>
              <a:t>tuned</a:t>
            </a:r>
            <a:r>
              <a:rPr lang="es-ES_tradnl" sz="1400" dirty="0"/>
              <a:t> </a:t>
            </a:r>
            <a:r>
              <a:rPr lang="es-ES_tradnl" sz="1400" dirty="0" err="1"/>
              <a:t>by</a:t>
            </a:r>
            <a:r>
              <a:rPr lang="es-ES_tradnl" sz="1400" dirty="0"/>
              <a:t> </a:t>
            </a:r>
            <a:r>
              <a:rPr lang="es-ES_tradnl" sz="1400" dirty="0" err="1"/>
              <a:t>using</a:t>
            </a:r>
            <a:r>
              <a:rPr lang="es-ES_tradnl" sz="1400" dirty="0"/>
              <a:t> more </a:t>
            </a:r>
            <a:r>
              <a:rPr lang="es-ES_tradnl" sz="1400" dirty="0" err="1"/>
              <a:t>realistic</a:t>
            </a:r>
            <a:r>
              <a:rPr lang="es-ES_tradnl" sz="1400" dirty="0"/>
              <a:t> </a:t>
            </a:r>
            <a:r>
              <a:rPr lang="es-ES_tradnl" sz="1400" dirty="0" err="1"/>
              <a:t>models</a:t>
            </a:r>
            <a:r>
              <a:rPr lang="es-ES_tradnl" sz="1400" dirty="0"/>
              <a:t>. </a:t>
            </a:r>
            <a:r>
              <a:rPr lang="es-ES_tradnl" sz="1400" dirty="0" err="1" smtClean="0"/>
              <a:t>Discrepancies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remain</a:t>
            </a:r>
            <a:r>
              <a:rPr lang="es-ES_tradnl" sz="1400" dirty="0" smtClean="0"/>
              <a:t> </a:t>
            </a:r>
            <a:r>
              <a:rPr lang="es-ES_tradnl" sz="1400" dirty="0" err="1"/>
              <a:t>below</a:t>
            </a:r>
            <a:r>
              <a:rPr lang="es-ES_tradnl" sz="1400" dirty="0"/>
              <a:t> 30% in </a:t>
            </a:r>
            <a:r>
              <a:rPr lang="es-ES_tradnl" sz="1400" dirty="0" err="1" smtClean="0"/>
              <a:t>all</a:t>
            </a:r>
            <a:r>
              <a:rPr lang="es-ES_tradnl" sz="1400" dirty="0" smtClean="0"/>
              <a:t> </a:t>
            </a:r>
            <a:r>
              <a:rPr lang="es-ES_tradnl" sz="1400" dirty="0"/>
              <a:t>cases. </a:t>
            </a:r>
            <a:endParaRPr lang="es-ES_tradnl" sz="14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err="1"/>
              <a:t>T</a:t>
            </a:r>
            <a:r>
              <a:rPr lang="es-ES_tradnl" sz="1400" dirty="0" err="1" smtClean="0"/>
              <a:t>emperature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distribution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calculations</a:t>
            </a:r>
            <a:r>
              <a:rPr lang="es-ES_tradnl" sz="1400" dirty="0" smtClean="0"/>
              <a:t> are in </a:t>
            </a:r>
            <a:r>
              <a:rPr lang="es-ES_tradnl" sz="1400" dirty="0" err="1" smtClean="0"/>
              <a:t>good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agreement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with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experiment</a:t>
            </a:r>
            <a:r>
              <a:rPr lang="es-ES_tradnl" sz="1400" dirty="0" smtClean="0"/>
              <a:t>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s-ES_tradnl" sz="1400" dirty="0" smtClean="0"/>
              <a:t>Experimental </a:t>
            </a:r>
            <a:r>
              <a:rPr lang="es-ES_tradnl" sz="1400" dirty="0" err="1" smtClean="0"/>
              <a:t>reflectivity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results</a:t>
            </a:r>
            <a:r>
              <a:rPr lang="es-ES_tradnl" sz="1400" dirty="0" smtClean="0"/>
              <a:t> are in </a:t>
            </a:r>
            <a:r>
              <a:rPr lang="es-ES_tradnl" sz="1400" dirty="0" err="1" smtClean="0"/>
              <a:t>good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correlation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with</a:t>
            </a:r>
            <a:r>
              <a:rPr lang="es-ES_tradnl" sz="1400" dirty="0" smtClean="0"/>
              <a:t> </a:t>
            </a:r>
            <a:r>
              <a:rPr lang="es-ES_tradnl" sz="1400" dirty="0" err="1" smtClean="0"/>
              <a:t>calculations</a:t>
            </a:r>
            <a:endParaRPr lang="es-ES_tradnl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_tradnl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Measurements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Photoelctron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generation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inside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the</a:t>
            </a:r>
            <a:r>
              <a:rPr lang="es-ES_tradnl" sz="1600" dirty="0" smtClean="0"/>
              <a:t> BS </a:t>
            </a:r>
            <a:r>
              <a:rPr lang="es-ES_tradnl" sz="1600" dirty="0" err="1" smtClean="0"/>
              <a:t>have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been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peformed</a:t>
            </a:r>
            <a:r>
              <a:rPr lang="es-ES_tradnl" sz="1600" dirty="0" smtClean="0"/>
              <a:t>.</a:t>
            </a:r>
          </a:p>
          <a:p>
            <a:endParaRPr lang="es-ES_tradnl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_tradnl" sz="1600" dirty="0" err="1" smtClean="0"/>
              <a:t>Instation</a:t>
            </a:r>
            <a:r>
              <a:rPr lang="es-ES_tradnl" sz="1600" dirty="0" smtClean="0"/>
              <a:t> of </a:t>
            </a:r>
            <a:r>
              <a:rPr lang="es-ES_tradnl" sz="1600" dirty="0" err="1" smtClean="0"/>
              <a:t>Sample</a:t>
            </a:r>
            <a:r>
              <a:rPr lang="es-ES_tradnl" sz="1600" dirty="0" smtClean="0"/>
              <a:t> #3 (</a:t>
            </a:r>
            <a:r>
              <a:rPr lang="es-ES_tradnl" sz="1600" dirty="0" err="1" smtClean="0"/>
              <a:t>Sawtooth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profile</a:t>
            </a:r>
            <a:r>
              <a:rPr lang="es-ES_tradnl" sz="1600" dirty="0" smtClean="0"/>
              <a:t>) and test to be </a:t>
            </a:r>
            <a:r>
              <a:rPr lang="es-ES_tradnl" sz="1600" dirty="0" err="1" smtClean="0"/>
              <a:t>carried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out</a:t>
            </a:r>
            <a:r>
              <a:rPr lang="es-ES_tradnl" sz="1600" dirty="0" smtClean="0"/>
              <a:t> </a:t>
            </a:r>
            <a:r>
              <a:rPr lang="es-ES_tradnl" sz="1600" dirty="0" err="1" smtClean="0"/>
              <a:t>from</a:t>
            </a:r>
            <a:r>
              <a:rPr lang="es-ES_tradnl" sz="1600" dirty="0" smtClean="0"/>
              <a:t> June 2018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945156" y="6360846"/>
            <a:ext cx="418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6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83785887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17" name="Shape 148"/>
          <p:cNvSpPr txBox="1">
            <a:spLocks/>
          </p:cNvSpPr>
          <p:nvPr/>
        </p:nvSpPr>
        <p:spPr>
          <a:xfrm>
            <a:off x="4631512" y="2977242"/>
            <a:ext cx="3095109" cy="62983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4800" b="1" dirty="0" smtClean="0">
                <a:solidFill>
                  <a:schemeClr val="tx1"/>
                </a:solidFill>
              </a:rPr>
              <a:t>Thank You</a:t>
            </a:r>
            <a:endParaRPr lang="en-GB" sz="4800" b="1" dirty="0">
              <a:solidFill>
                <a:schemeClr val="tx1"/>
              </a:solidFill>
            </a:endParaRPr>
          </a:p>
        </p:txBody>
      </p:sp>
      <p:sp>
        <p:nvSpPr>
          <p:cNvPr id="1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3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1504415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pSp>
        <p:nvGrpSpPr>
          <p:cNvPr id="17" name="Group 9"/>
          <p:cNvGrpSpPr/>
          <p:nvPr/>
        </p:nvGrpSpPr>
        <p:grpSpPr>
          <a:xfrm>
            <a:off x="2317567" y="1240663"/>
            <a:ext cx="2689265" cy="2420578"/>
            <a:chOff x="1294071" y="946388"/>
            <a:chExt cx="2766951" cy="2568337"/>
          </a:xfrm>
        </p:grpSpPr>
        <p:pic>
          <p:nvPicPr>
            <p:cNvPr id="18" name="Picture 2" descr="C:\Users\hx0799\Pictures\Config1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447" t="5217"/>
            <a:stretch/>
          </p:blipFill>
          <p:spPr bwMode="auto">
            <a:xfrm>
              <a:off x="1336969" y="946388"/>
              <a:ext cx="2724053" cy="256833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Rectangle 11"/>
            <p:cNvSpPr/>
            <p:nvPr/>
          </p:nvSpPr>
          <p:spPr>
            <a:xfrm>
              <a:off x="1307216" y="1051380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0" name="Rectangle 12"/>
            <p:cNvSpPr/>
            <p:nvPr/>
          </p:nvSpPr>
          <p:spPr>
            <a:xfrm>
              <a:off x="1294071" y="2811576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pic>
        <p:nvPicPr>
          <p:cNvPr id="21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2156" y="1470027"/>
            <a:ext cx="2658445" cy="2126756"/>
          </a:xfrm>
          <a:prstGeom prst="rect">
            <a:avLst/>
          </a:prstGeom>
        </p:spPr>
      </p:pic>
      <p:pic>
        <p:nvPicPr>
          <p:cNvPr id="22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5952155" y="3843723"/>
            <a:ext cx="2658445" cy="2126756"/>
          </a:xfrm>
          <a:prstGeom prst="rect">
            <a:avLst/>
          </a:prstGeom>
        </p:spPr>
      </p:pic>
      <p:grpSp>
        <p:nvGrpSpPr>
          <p:cNvPr id="23" name="Group 3"/>
          <p:cNvGrpSpPr/>
          <p:nvPr/>
        </p:nvGrpSpPr>
        <p:grpSpPr>
          <a:xfrm>
            <a:off x="2317567" y="3666277"/>
            <a:ext cx="2689265" cy="2419392"/>
            <a:chOff x="1330431" y="3532046"/>
            <a:chExt cx="2860569" cy="2673445"/>
          </a:xfrm>
        </p:grpSpPr>
        <p:pic>
          <p:nvPicPr>
            <p:cNvPr id="24" name="Picture 2" descr="C:\Users\hx0799\Pictures\Config3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93" t="7567"/>
            <a:stretch/>
          </p:blipFill>
          <p:spPr bwMode="auto">
            <a:xfrm>
              <a:off x="1341285" y="3566494"/>
              <a:ext cx="2849715" cy="263899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" name="Rectangle 16"/>
            <p:cNvSpPr/>
            <p:nvPr/>
          </p:nvSpPr>
          <p:spPr>
            <a:xfrm>
              <a:off x="1343576" y="3532046"/>
              <a:ext cx="681364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  <p:sp>
          <p:nvSpPr>
            <p:cNvPr id="26" name="Rectangle 17"/>
            <p:cNvSpPr/>
            <p:nvPr/>
          </p:nvSpPr>
          <p:spPr>
            <a:xfrm>
              <a:off x="1330431" y="5292242"/>
              <a:ext cx="609045" cy="452610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bg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GB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endParaRPr>
            </a:p>
          </p:txBody>
        </p:sp>
      </p:grpSp>
      <p:sp>
        <p:nvSpPr>
          <p:cNvPr id="27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Fluorescent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Screen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Information</a:t>
            </a:r>
            <a:endParaRPr sz="4400" b="1" dirty="0"/>
          </a:p>
        </p:txBody>
      </p:sp>
      <p:sp>
        <p:nvSpPr>
          <p:cNvPr id="28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9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59409718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Samples: FCC-</a:t>
            </a:r>
            <a:r>
              <a:rPr lang="en-GB" sz="4400" b="1" dirty="0" err="1" smtClean="0"/>
              <a:t>hh</a:t>
            </a:r>
            <a:r>
              <a:rPr lang="en-GB" sz="4400" b="1" dirty="0" smtClean="0"/>
              <a:t> Beam Screen Prototypes</a:t>
            </a:r>
            <a:endParaRPr sz="4400" b="1" dirty="0"/>
          </a:p>
        </p:txBody>
      </p:sp>
      <p:grpSp>
        <p:nvGrpSpPr>
          <p:cNvPr id="17" name="Group 16"/>
          <p:cNvGrpSpPr/>
          <p:nvPr/>
        </p:nvGrpSpPr>
        <p:grpSpPr>
          <a:xfrm>
            <a:off x="4677968" y="1364605"/>
            <a:ext cx="2836061" cy="3751901"/>
            <a:chOff x="4761036" y="1504949"/>
            <a:chExt cx="2836061" cy="3751901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746"/>
            <a:stretch/>
          </p:blipFill>
          <p:spPr>
            <a:xfrm>
              <a:off x="4782354" y="3884791"/>
              <a:ext cx="2695575" cy="1372059"/>
            </a:xfrm>
            <a:prstGeom prst="rect">
              <a:avLst/>
            </a:prstGeom>
          </p:spPr>
        </p:pic>
        <p:grpSp>
          <p:nvGrpSpPr>
            <p:cNvPr id="12" name="Group 11"/>
            <p:cNvGrpSpPr/>
            <p:nvPr/>
          </p:nvGrpSpPr>
          <p:grpSpPr>
            <a:xfrm>
              <a:off x="4761036" y="1504949"/>
              <a:ext cx="2836061" cy="3686207"/>
              <a:chOff x="4829175" y="1498598"/>
              <a:chExt cx="2836061" cy="3686207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739" t="6869" r="2232" b="4384"/>
              <a:stretch/>
            </p:blipFill>
            <p:spPr>
              <a:xfrm>
                <a:off x="4848225" y="1504950"/>
                <a:ext cx="2800350" cy="2314575"/>
              </a:xfrm>
              <a:prstGeom prst="rect">
                <a:avLst/>
              </a:prstGeom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4829175" y="1498598"/>
                <a:ext cx="2836061" cy="3686207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893032" y="1336630"/>
            <a:ext cx="2836061" cy="3714182"/>
            <a:chOff x="947866" y="1476975"/>
            <a:chExt cx="2836061" cy="371418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65583" y="3988582"/>
              <a:ext cx="2714263" cy="1202575"/>
            </a:xfrm>
            <a:prstGeom prst="rect">
              <a:avLst/>
            </a:prstGeom>
          </p:spPr>
        </p:pic>
        <p:grpSp>
          <p:nvGrpSpPr>
            <p:cNvPr id="11" name="Group 10"/>
            <p:cNvGrpSpPr/>
            <p:nvPr/>
          </p:nvGrpSpPr>
          <p:grpSpPr>
            <a:xfrm>
              <a:off x="947866" y="1476975"/>
              <a:ext cx="2836061" cy="3714182"/>
              <a:chOff x="1524000" y="1498599"/>
              <a:chExt cx="2836061" cy="3714182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562" t="3087"/>
              <a:stretch/>
            </p:blipFill>
            <p:spPr>
              <a:xfrm>
                <a:off x="1536700" y="1504951"/>
                <a:ext cx="2766831" cy="2336198"/>
              </a:xfrm>
              <a:prstGeom prst="rect">
                <a:avLst/>
              </a:prstGeom>
            </p:spPr>
          </p:pic>
          <p:sp>
            <p:nvSpPr>
              <p:cNvPr id="22" name="Rectangle 21"/>
              <p:cNvSpPr/>
              <p:nvPr/>
            </p:nvSpPr>
            <p:spPr>
              <a:xfrm>
                <a:off x="1524000" y="1498599"/>
                <a:ext cx="2836061" cy="3714182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18" name="Group 17"/>
          <p:cNvGrpSpPr/>
          <p:nvPr/>
        </p:nvGrpSpPr>
        <p:grpSpPr>
          <a:xfrm>
            <a:off x="8462905" y="1364605"/>
            <a:ext cx="2836061" cy="3686206"/>
            <a:chOff x="8517739" y="1504950"/>
            <a:chExt cx="2836061" cy="3686206"/>
          </a:xfrm>
        </p:grpSpPr>
        <p:grpSp>
          <p:nvGrpSpPr>
            <p:cNvPr id="13" name="Group 12"/>
            <p:cNvGrpSpPr/>
            <p:nvPr/>
          </p:nvGrpSpPr>
          <p:grpSpPr>
            <a:xfrm>
              <a:off x="8517739" y="1504950"/>
              <a:ext cx="2836061" cy="3686206"/>
              <a:chOff x="8493125" y="1498599"/>
              <a:chExt cx="2836061" cy="3686206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1603"/>
              <a:stretch/>
            </p:blipFill>
            <p:spPr>
              <a:xfrm>
                <a:off x="8509000" y="1498600"/>
                <a:ext cx="2768750" cy="2398890"/>
              </a:xfrm>
              <a:prstGeom prst="rect">
                <a:avLst/>
              </a:prstGeom>
            </p:spPr>
          </p:pic>
          <p:sp>
            <p:nvSpPr>
              <p:cNvPr id="23" name="Rectangle 22"/>
              <p:cNvSpPr/>
              <p:nvPr/>
            </p:nvSpPr>
            <p:spPr>
              <a:xfrm>
                <a:off x="8493125" y="1498599"/>
                <a:ext cx="2836061" cy="3686206"/>
              </a:xfrm>
              <a:prstGeom prst="rect">
                <a:avLst/>
              </a:prstGeom>
              <a:noFill/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476" b="8109"/>
            <a:stretch/>
          </p:blipFill>
          <p:spPr>
            <a:xfrm>
              <a:off x="8542977" y="3900704"/>
              <a:ext cx="2713358" cy="1192291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809367" y="950596"/>
            <a:ext cx="2947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#1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July- Oct ‘17</a:t>
            </a:r>
            <a:endParaRPr lang="en-GB" sz="1400" i="1" dirty="0">
              <a:solidFill>
                <a:schemeClr val="accent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570262" y="976175"/>
            <a:ext cx="32060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Prototype #2 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Jan- May </a:t>
            </a:r>
            <a:r>
              <a:rPr lang="en-GB" sz="1400" i="1" dirty="0">
                <a:solidFill>
                  <a:schemeClr val="accent1"/>
                </a:solidFill>
              </a:rPr>
              <a:t>‘18</a:t>
            </a:r>
          </a:p>
          <a:p>
            <a:endParaRPr lang="en-GB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8386723" y="973650"/>
            <a:ext cx="2960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/>
              <a:t>Prototype #3            </a:t>
            </a:r>
            <a:r>
              <a:rPr lang="en-GB" sz="1400" i="1" dirty="0" smtClean="0">
                <a:solidFill>
                  <a:schemeClr val="accent1"/>
                </a:solidFill>
              </a:rPr>
              <a:t>June-Aug‘18</a:t>
            </a:r>
            <a:endParaRPr lang="en-GB" sz="1400" b="1" dirty="0">
              <a:solidFill>
                <a:schemeClr val="accent1"/>
              </a:solidFill>
            </a:endParaRPr>
          </a:p>
        </p:txBody>
      </p:sp>
      <p:sp>
        <p:nvSpPr>
          <p:cNvPr id="38" name="Shape 242"/>
          <p:cNvSpPr/>
          <p:nvPr/>
        </p:nvSpPr>
        <p:spPr>
          <a:xfrm>
            <a:off x="905732" y="523298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/>
              <a:t>#</a:t>
            </a:r>
            <a:r>
              <a:rPr sz="1400" dirty="0" smtClean="0"/>
              <a:t>1</a:t>
            </a:r>
            <a:r>
              <a:rPr lang="en-GB" sz="1400" dirty="0" smtClean="0"/>
              <a:t>: V</a:t>
            </a:r>
            <a:r>
              <a:rPr sz="1400" dirty="0" err="1" smtClean="0"/>
              <a:t>alidation</a:t>
            </a:r>
            <a:r>
              <a:rPr sz="1400" dirty="0" smtClean="0"/>
              <a:t> </a:t>
            </a:r>
            <a:r>
              <a:rPr sz="1400" dirty="0"/>
              <a:t>of temperature profile and </a:t>
            </a:r>
            <a:r>
              <a:rPr sz="1400" b="1" dirty="0">
                <a:solidFill>
                  <a:schemeClr val="accent1">
                    <a:lumMod val="50000"/>
                  </a:schemeClr>
                </a:solidFill>
              </a:rPr>
              <a:t>validity of photon reflector</a:t>
            </a:r>
          </a:p>
        </p:txBody>
      </p:sp>
      <p:sp>
        <p:nvSpPr>
          <p:cNvPr id="39" name="Shape 242"/>
          <p:cNvSpPr/>
          <p:nvPr/>
        </p:nvSpPr>
        <p:spPr>
          <a:xfrm>
            <a:off x="4674007" y="5232987"/>
            <a:ext cx="2823361" cy="523216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 algn="l" defTabSz="914400"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2: #1 + Electrode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photoelectron current measurements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0" name="Shape 242"/>
          <p:cNvSpPr/>
          <p:nvPr/>
        </p:nvSpPr>
        <p:spPr>
          <a:xfrm>
            <a:off x="8488143" y="5228374"/>
            <a:ext cx="2823361" cy="954103"/>
          </a:xfrm>
          <a:prstGeom prst="rect">
            <a:avLst/>
          </a:prstGeom>
          <a:ln w="28575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5718" tIns="45718" rIns="45718" bIns="45718">
            <a:spAutoFit/>
          </a:bodyPr>
          <a:lstStyle/>
          <a:p>
            <a:pPr>
              <a:defRPr sz="2800">
                <a:latin typeface="Calibri"/>
                <a:ea typeface="Calibri"/>
                <a:cs typeface="Calibri"/>
                <a:sym typeface="Calibri"/>
              </a:defRPr>
            </a:pPr>
            <a:r>
              <a:rPr sz="1400" dirty="0" smtClean="0"/>
              <a:t>#</a:t>
            </a:r>
            <a:r>
              <a:rPr lang="en-GB" sz="1400" dirty="0" smtClean="0"/>
              <a:t>3: </a:t>
            </a:r>
            <a:r>
              <a:rPr lang="en-GB" sz="1400" dirty="0"/>
              <a:t>Surface treatments </a:t>
            </a:r>
            <a:r>
              <a:rPr lang="en-GB" sz="1400" b="1" dirty="0">
                <a:solidFill>
                  <a:schemeClr val="accent1">
                    <a:lumMod val="50000"/>
                  </a:schemeClr>
                </a:solidFill>
              </a:rPr>
              <a:t>as for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baseline</a:t>
            </a:r>
            <a:r>
              <a:rPr lang="en-GB" sz="1400" dirty="0" smtClean="0"/>
              <a:t>. Updated </a:t>
            </a:r>
            <a:r>
              <a:rPr lang="en-GB" sz="1400" dirty="0"/>
              <a:t>internal screen and pumping </a:t>
            </a:r>
            <a:r>
              <a:rPr lang="en-GB" sz="1400" dirty="0" smtClean="0"/>
              <a:t>slots. </a:t>
            </a:r>
            <a:r>
              <a:rPr lang="en-GB" sz="1400" b="1" dirty="0" smtClean="0">
                <a:solidFill>
                  <a:schemeClr val="accent1">
                    <a:lumMod val="50000"/>
                  </a:schemeClr>
                </a:solidFill>
              </a:rPr>
              <a:t>Substitution Reflector for </a:t>
            </a:r>
            <a:r>
              <a:rPr lang="en-GB" sz="1400" b="1" dirty="0" err="1" smtClean="0">
                <a:solidFill>
                  <a:schemeClr val="accent1">
                    <a:lumMod val="50000"/>
                  </a:schemeClr>
                </a:solidFill>
              </a:rPr>
              <a:t>Sawtooth</a:t>
            </a:r>
            <a:endParaRPr sz="1400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41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3" name="TextBox 32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2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5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2557939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135" y="3912887"/>
            <a:ext cx="2481889" cy="1985510"/>
          </a:xfrm>
          <a:prstGeom prst="rect">
            <a:avLst/>
          </a:prstGeom>
        </p:spPr>
      </p:pic>
      <p:pic>
        <p:nvPicPr>
          <p:cNvPr id="12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953" y="3919013"/>
            <a:ext cx="2474231" cy="1979384"/>
          </a:xfrm>
          <a:prstGeom prst="rect">
            <a:avLst/>
          </a:prstGeom>
        </p:spPr>
      </p:pic>
      <p:pic>
        <p:nvPicPr>
          <p:cNvPr id="13" name="Picture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6112" y="3936308"/>
            <a:ext cx="2452612" cy="1962089"/>
          </a:xfrm>
          <a:prstGeom prst="rect">
            <a:avLst/>
          </a:prstGeom>
        </p:spPr>
      </p:pic>
      <p:pic>
        <p:nvPicPr>
          <p:cNvPr id="15" name="Picture 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3653" y="3898109"/>
            <a:ext cx="2467254" cy="1973803"/>
          </a:xfrm>
          <a:prstGeom prst="rect">
            <a:avLst/>
          </a:prstGeom>
        </p:spPr>
      </p:pic>
      <p:pic>
        <p:nvPicPr>
          <p:cNvPr id="16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97"/>
          <a:stretch/>
        </p:blipFill>
        <p:spPr bwMode="auto">
          <a:xfrm>
            <a:off x="205465" y="1352336"/>
            <a:ext cx="3811437" cy="163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9"/>
          <a:stretch/>
        </p:blipFill>
        <p:spPr bwMode="auto">
          <a:xfrm>
            <a:off x="8235552" y="1280912"/>
            <a:ext cx="3811437" cy="170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Fluorescent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Screen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Information</a:t>
            </a:r>
            <a:endParaRPr sz="4400" b="1" dirty="0"/>
          </a:p>
        </p:txBody>
      </p:sp>
      <p:sp>
        <p:nvSpPr>
          <p:cNvPr id="1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0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41181825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6" name="Picture 2" descr="D:\L.A.Gonzalez-BackUp-20-07-2017\Experimental\AtANKA\Experiments\Fluorescent Screen Images\Config4\Image__2017-10-11__09-19-53.bmp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031" y="3853566"/>
            <a:ext cx="2337871" cy="18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D:\L.A.Gonzalez-BackUp-20-07-2017\Experimental\AtANKA\Experiments\Fluorescent Screen Images\Config4\Image__2017-10-11__09-18-39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9939" y="3887152"/>
            <a:ext cx="2337870" cy="187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D:\L.A.Gonzalez-BackUp-20-07-2017\Experimental\AtANKA\Experiments\Fluorescent Screen Images\Config4\Image__2017-10-11__09-18-24.bmp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4210" y="3887151"/>
            <a:ext cx="2332810" cy="18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D:\L.A.Gonzalez-BackUp-20-07-2017\Experimental\AtANKA\Experiments\Fluorescent Screen Images\Config4\Image__2017-10-11__09-01-06.bm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421" y="3887152"/>
            <a:ext cx="2332809" cy="186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797"/>
          <a:stretch/>
        </p:blipFill>
        <p:spPr bwMode="auto">
          <a:xfrm>
            <a:off x="205465" y="1352336"/>
            <a:ext cx="3811437" cy="1633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D:\L.A.Gonzalez-BackUp-20-07-2017\EuroCircol\EuroCircol-Meetings\Meetings-CERN\Seminar-20-02-18\AngleandStraight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689"/>
          <a:stretch/>
        </p:blipFill>
        <p:spPr bwMode="auto">
          <a:xfrm>
            <a:off x="8235552" y="1280912"/>
            <a:ext cx="3811437" cy="17046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Fluorescent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Screen</a:t>
            </a:r>
            <a:r>
              <a:rPr lang="es-ES_tradnl" sz="4400" b="1" dirty="0" smtClean="0"/>
              <a:t> </a:t>
            </a:r>
            <a:r>
              <a:rPr lang="es-ES_tradnl" sz="4400" b="1" dirty="0" err="1" smtClean="0"/>
              <a:t>Information</a:t>
            </a:r>
            <a:endParaRPr sz="4400" b="1" dirty="0"/>
          </a:p>
        </p:txBody>
      </p:sp>
      <p:sp>
        <p:nvSpPr>
          <p:cNvPr id="2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4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1781460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27" name="image13.jpeg"/>
          <p:cNvPicPr>
            <a:picLocks noChangeAspect="1"/>
          </p:cNvPicPr>
          <p:nvPr/>
        </p:nvPicPr>
        <p:blipFill>
          <a:blip r:embed="rId4">
            <a:extLst/>
          </a:blip>
          <a:srcRect l="11624" r="5927"/>
          <a:stretch>
            <a:fillRect/>
          </a:stretch>
        </p:blipFill>
        <p:spPr>
          <a:xfrm>
            <a:off x="2950590" y="1046141"/>
            <a:ext cx="6333769" cy="5121668"/>
          </a:xfrm>
          <a:prstGeom prst="rect">
            <a:avLst/>
          </a:prstGeom>
          <a:ln w="50800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11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Alignment</a:t>
            </a:r>
            <a:endParaRPr sz="4400" b="1" dirty="0"/>
          </a:p>
        </p:txBody>
      </p:sp>
      <p:sp>
        <p:nvSpPr>
          <p:cNvPr id="12" name="Shape 128"/>
          <p:cNvSpPr/>
          <p:nvPr/>
        </p:nvSpPr>
        <p:spPr>
          <a:xfrm>
            <a:off x="849534" y="6562123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3" name="Shape 129"/>
          <p:cNvSpPr/>
          <p:nvPr/>
        </p:nvSpPr>
        <p:spPr>
          <a:xfrm>
            <a:off x="870785" y="6331067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45474925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2" descr="\\cern.ch\dfs\Users\l\lagonzal\Desktop\Scanpeaks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3" y="1034019"/>
            <a:ext cx="6160347" cy="4128531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1939" y="1070876"/>
            <a:ext cx="5332861" cy="4091673"/>
          </a:xfrm>
          <a:prstGeom prst="rect">
            <a:avLst/>
          </a:prstGeom>
        </p:spPr>
      </p:pic>
      <p:sp>
        <p:nvSpPr>
          <p:cNvPr id="12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Alignment</a:t>
            </a:r>
            <a:endParaRPr sz="4400" b="1" dirty="0"/>
          </a:p>
        </p:txBody>
      </p:sp>
      <p:sp>
        <p:nvSpPr>
          <p:cNvPr id="1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5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63819388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11" name="Picture 12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3750" y="2007168"/>
            <a:ext cx="8661400" cy="3073400"/>
          </a:xfrm>
          <a:prstGeom prst="rect">
            <a:avLst/>
          </a:prstGeom>
          <a:noFill/>
        </p:spPr>
      </p:pic>
      <p:sp>
        <p:nvSpPr>
          <p:cNvPr id="12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s-ES_tradnl" sz="4400" b="1" dirty="0" err="1" smtClean="0"/>
              <a:t>Alignment</a:t>
            </a:r>
            <a:endParaRPr sz="4400" b="1" dirty="0"/>
          </a:p>
        </p:txBody>
      </p:sp>
      <p:sp>
        <p:nvSpPr>
          <p:cNvPr id="1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5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232644793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16200000">
            <a:off x="10598092" y="4160731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0807"/>
            <a:ext cx="7142253" cy="4260069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3751184"/>
            <a:ext cx="1664263" cy="1677437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2044585" y="1329979"/>
            <a:ext cx="2675548" cy="1154162"/>
            <a:chOff x="2044585" y="1767639"/>
            <a:chExt cx="2675548" cy="1154162"/>
          </a:xfrm>
        </p:grpSpPr>
        <p:grpSp>
          <p:nvGrpSpPr>
            <p:cNvPr id="19" name="Group 18"/>
            <p:cNvGrpSpPr/>
            <p:nvPr/>
          </p:nvGrpSpPr>
          <p:grpSpPr>
            <a:xfrm>
              <a:off x="2044585" y="1767639"/>
              <a:ext cx="2675548" cy="1154162"/>
              <a:chOff x="1668064" y="1744194"/>
              <a:chExt cx="2675548" cy="1069983"/>
            </a:xfrm>
          </p:grpSpPr>
          <p:sp>
            <p:nvSpPr>
              <p:cNvPr id="21" name="TextBox 20"/>
              <p:cNvSpPr txBox="1"/>
              <p:nvPr/>
            </p:nvSpPr>
            <p:spPr>
              <a:xfrm>
                <a:off x="1668064" y="1744194"/>
                <a:ext cx="2675548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pPr algn="r"/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</a:t>
                </a:r>
                <a:r>
                  <a:rPr lang="en-GB" sz="1000" b="1" dirty="0">
                    <a:solidFill>
                      <a:srgbClr val="0070C0"/>
                    </a:solidFill>
                  </a:rPr>
                  <a:t>Algorithm</a:t>
                </a:r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2698610" y="1753494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X=-0.16 </a:t>
                </a:r>
                <a:r>
                  <a:rPr lang="en-GB" i="1" dirty="0" smtClean="0"/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X=-0.02 </a:t>
                </a:r>
                <a:r>
                  <a:rPr lang="en-GB" i="1" dirty="0">
                    <a:solidFill>
                      <a:srgbClr val="FF000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X=-0.23 </a:t>
                </a:r>
                <a:r>
                  <a:rPr lang="en-GB" i="1" dirty="0">
                    <a:solidFill>
                      <a:srgbClr val="0070C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0.01  </a:t>
                </a: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2044585" y="1777674"/>
              <a:ext cx="2675548" cy="114412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4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0972478" y="4040555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28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9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74698871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62" name="Rectangle 61"/>
          <p:cNvSpPr/>
          <p:nvPr/>
        </p:nvSpPr>
        <p:spPr>
          <a:xfrm>
            <a:off x="8036378" y="1204431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200" y="1200809"/>
            <a:ext cx="7142253" cy="4260069"/>
          </a:xfrm>
          <a:prstGeom prst="rect">
            <a:avLst/>
          </a:prstGeom>
        </p:spPr>
      </p:pic>
      <p:pic>
        <p:nvPicPr>
          <p:cNvPr id="25" name="Imagen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3313526"/>
            <a:ext cx="1664263" cy="1677437"/>
          </a:xfrm>
          <a:prstGeom prst="rect">
            <a:avLst/>
          </a:prstGeom>
        </p:spPr>
      </p:pic>
      <p:pic>
        <p:nvPicPr>
          <p:cNvPr id="26" name="Imagen 2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4400" y="1235995"/>
            <a:ext cx="1664263" cy="1673022"/>
          </a:xfrm>
          <a:prstGeom prst="rect">
            <a:avLst/>
          </a:prstGeom>
        </p:spPr>
      </p:pic>
      <p:sp>
        <p:nvSpPr>
          <p:cNvPr id="13" name="Cerrar llave 12"/>
          <p:cNvSpPr/>
          <p:nvPr/>
        </p:nvSpPr>
        <p:spPr>
          <a:xfrm>
            <a:off x="6896100" y="3499342"/>
            <a:ext cx="406400" cy="1346200"/>
          </a:xfrm>
          <a:prstGeom prst="rightBrace">
            <a:avLst>
              <a:gd name="adj1" fmla="val 48958"/>
              <a:gd name="adj2" fmla="val 5000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8" name="Cerrar llave 37"/>
          <p:cNvSpPr/>
          <p:nvPr/>
        </p:nvSpPr>
        <p:spPr>
          <a:xfrm>
            <a:off x="7630253" y="2826242"/>
            <a:ext cx="406400" cy="952500"/>
          </a:xfrm>
          <a:prstGeom prst="rightBrace">
            <a:avLst>
              <a:gd name="adj1" fmla="val 48958"/>
              <a:gd name="adj2" fmla="val 50000"/>
            </a:avLst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cxnSp>
        <p:nvCxnSpPr>
          <p:cNvPr id="28" name="Conector recto de flecha 27"/>
          <p:cNvCxnSpPr/>
          <p:nvPr/>
        </p:nvCxnSpPr>
        <p:spPr>
          <a:xfrm flipV="1">
            <a:off x="8106715" y="2290428"/>
            <a:ext cx="1107622" cy="952695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ector recto de flecha 42"/>
          <p:cNvCxnSpPr/>
          <p:nvPr/>
        </p:nvCxnSpPr>
        <p:spPr>
          <a:xfrm flipV="1">
            <a:off x="7442625" y="4172442"/>
            <a:ext cx="1771712" cy="9046"/>
          </a:xfrm>
          <a:prstGeom prst="straightConnector1">
            <a:avLst/>
          </a:prstGeom>
          <a:ln w="28575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9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1372336" y="5559295"/>
            <a:ext cx="522117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b="1" dirty="0" smtClean="0"/>
              <a:t>Lower starting point lower conditioning rate. </a:t>
            </a:r>
          </a:p>
          <a:p>
            <a:endParaRPr lang="en-GB" sz="1200" b="1" dirty="0"/>
          </a:p>
          <a:p>
            <a:r>
              <a:rPr lang="en-GB" sz="1200" b="1" dirty="0" smtClean="0"/>
              <a:t>Indicates pre-conditioning of the Geometry #4 region due to scattered photons</a:t>
            </a:r>
          </a:p>
          <a:p>
            <a:endParaRPr lang="en-GB" sz="1200" b="1" dirty="0" smtClean="0"/>
          </a:p>
        </p:txBody>
      </p:sp>
      <p:sp>
        <p:nvSpPr>
          <p:cNvPr id="32" name="Rectangle 31"/>
          <p:cNvSpPr/>
          <p:nvPr/>
        </p:nvSpPr>
        <p:spPr>
          <a:xfrm>
            <a:off x="1400597" y="5538371"/>
            <a:ext cx="6414788" cy="68641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3" name="Group 32"/>
          <p:cNvGrpSpPr/>
          <p:nvPr/>
        </p:nvGrpSpPr>
        <p:grpSpPr>
          <a:xfrm>
            <a:off x="6136395" y="1064028"/>
            <a:ext cx="2675548" cy="1154162"/>
            <a:chOff x="2044585" y="1767639"/>
            <a:chExt cx="2675548" cy="1154162"/>
          </a:xfrm>
        </p:grpSpPr>
        <p:grpSp>
          <p:nvGrpSpPr>
            <p:cNvPr id="34" name="Group 33"/>
            <p:cNvGrpSpPr/>
            <p:nvPr/>
          </p:nvGrpSpPr>
          <p:grpSpPr>
            <a:xfrm>
              <a:off x="2044585" y="1767639"/>
              <a:ext cx="2675548" cy="1154162"/>
              <a:chOff x="1668064" y="1744194"/>
              <a:chExt cx="2675548" cy="1069983"/>
            </a:xfrm>
          </p:grpSpPr>
          <p:sp>
            <p:nvSpPr>
              <p:cNvPr id="36" name="TextBox 35"/>
              <p:cNvSpPr txBox="1"/>
              <p:nvPr/>
            </p:nvSpPr>
            <p:spPr>
              <a:xfrm>
                <a:off x="1668064" y="1744194"/>
                <a:ext cx="2675548" cy="1069983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Middle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Front</a:t>
                </a:r>
              </a:p>
              <a:p>
                <a:r>
                  <a:rPr lang="en-GB" b="1" dirty="0" smtClean="0">
                    <a:solidFill>
                      <a:srgbClr val="0070C0"/>
                    </a:solidFill>
                  </a:rPr>
                  <a:t>Back</a:t>
                </a:r>
              </a:p>
              <a:p>
                <a:endParaRPr lang="en-GB" sz="500" b="1" dirty="0" smtClean="0">
                  <a:solidFill>
                    <a:srgbClr val="0070C0"/>
                  </a:solidFill>
                </a:endParaRPr>
              </a:p>
              <a:p>
                <a:pPr algn="r"/>
                <a:r>
                  <a:rPr lang="en-GB" sz="1000" b="1" dirty="0" err="1" smtClean="0">
                    <a:solidFill>
                      <a:srgbClr val="0070C0"/>
                    </a:solidFill>
                  </a:rPr>
                  <a:t>Levenberg</a:t>
                </a:r>
                <a:r>
                  <a:rPr lang="en-GB" sz="1000" b="1" dirty="0" smtClean="0">
                    <a:solidFill>
                      <a:srgbClr val="0070C0"/>
                    </a:solidFill>
                  </a:rPr>
                  <a:t>-Marquardt </a:t>
                </a:r>
                <a:r>
                  <a:rPr lang="en-GB" sz="1000" b="1" dirty="0">
                    <a:solidFill>
                      <a:srgbClr val="0070C0"/>
                    </a:solidFill>
                  </a:rPr>
                  <a:t>Algorithm</a:t>
                </a: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698610" y="1753494"/>
                <a:ext cx="1645002" cy="85598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GB" b="1" i="1" dirty="0" smtClean="0"/>
                  <a:t>X=-0.16 </a:t>
                </a:r>
                <a:r>
                  <a:rPr lang="en-GB" i="1" dirty="0" smtClean="0"/>
                  <a:t>± 0.01  </a:t>
                </a:r>
              </a:p>
              <a:p>
                <a:pPr algn="r"/>
                <a:r>
                  <a:rPr lang="en-GB" b="1" i="1" dirty="0" smtClean="0">
                    <a:solidFill>
                      <a:srgbClr val="FF0000"/>
                    </a:solidFill>
                  </a:rPr>
                  <a:t>X=-0.02 </a:t>
                </a:r>
                <a:r>
                  <a:rPr lang="en-GB" i="1" dirty="0">
                    <a:solidFill>
                      <a:srgbClr val="FF000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FF0000"/>
                    </a:solidFill>
                  </a:rPr>
                  <a:t>0.01  </a:t>
                </a:r>
              </a:p>
              <a:p>
                <a:pPr algn="r"/>
                <a:r>
                  <a:rPr lang="en-GB" b="1" i="1" dirty="0" smtClean="0">
                    <a:solidFill>
                      <a:srgbClr val="0070C0"/>
                    </a:solidFill>
                  </a:rPr>
                  <a:t>X=-0.23 </a:t>
                </a:r>
                <a:r>
                  <a:rPr lang="en-GB" i="1" dirty="0">
                    <a:solidFill>
                      <a:srgbClr val="0070C0"/>
                    </a:solidFill>
                  </a:rPr>
                  <a:t>±</a:t>
                </a:r>
                <a:r>
                  <a:rPr lang="en-GB" b="1" i="1" dirty="0" smtClean="0">
                    <a:solidFill>
                      <a:srgbClr val="0070C0"/>
                    </a:solidFill>
                  </a:rPr>
                  <a:t> </a:t>
                </a:r>
                <a:r>
                  <a:rPr lang="en-GB" i="1" dirty="0" smtClean="0">
                    <a:solidFill>
                      <a:srgbClr val="0070C0"/>
                    </a:solidFill>
                  </a:rPr>
                  <a:t>0.01  </a:t>
                </a:r>
              </a:p>
            </p:txBody>
          </p:sp>
        </p:grpSp>
        <p:sp>
          <p:nvSpPr>
            <p:cNvPr id="35" name="Rectangle 34"/>
            <p:cNvSpPr/>
            <p:nvPr/>
          </p:nvSpPr>
          <p:spPr>
            <a:xfrm>
              <a:off x="2044585" y="1777674"/>
              <a:ext cx="2675548" cy="1144127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9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0374873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792" y="1719137"/>
            <a:ext cx="4597178" cy="4356020"/>
          </a:xfrm>
          <a:prstGeom prst="rect">
            <a:avLst/>
          </a:prstGeom>
        </p:spPr>
      </p:pic>
      <p:pic>
        <p:nvPicPr>
          <p:cNvPr id="58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33272" y="1328064"/>
            <a:ext cx="1002874" cy="1009564"/>
          </a:xfrm>
          <a:prstGeom prst="rect">
            <a:avLst/>
          </a:prstGeom>
          <a:ln w="12700">
            <a:miter lim="400000"/>
          </a:ln>
        </p:spPr>
      </p:pic>
      <p:sp>
        <p:nvSpPr>
          <p:cNvPr id="59" name="Rectangle 58"/>
          <p:cNvSpPr/>
          <p:nvPr/>
        </p:nvSpPr>
        <p:spPr>
          <a:xfrm>
            <a:off x="182531" y="1799120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0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83551" y="2495362"/>
            <a:ext cx="1050355" cy="1057363"/>
          </a:xfrm>
          <a:prstGeom prst="rect">
            <a:avLst/>
          </a:prstGeom>
          <a:ln w="12700">
            <a:miter lim="400000"/>
          </a:ln>
        </p:spPr>
      </p:pic>
      <p:sp>
        <p:nvSpPr>
          <p:cNvPr id="61" name="Rectangle 60"/>
          <p:cNvSpPr/>
          <p:nvPr/>
        </p:nvSpPr>
        <p:spPr>
          <a:xfrm>
            <a:off x="151971" y="2830981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62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4909" y="3749669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63" name="Rectangle 62"/>
          <p:cNvSpPr/>
          <p:nvPr/>
        </p:nvSpPr>
        <p:spPr>
          <a:xfrm>
            <a:off x="618799" y="5327893"/>
            <a:ext cx="488213" cy="82928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4" name="TextBox 63"/>
          <p:cNvSpPr txBox="1"/>
          <p:nvPr/>
        </p:nvSpPr>
        <p:spPr>
          <a:xfrm>
            <a:off x="102350" y="1093482"/>
            <a:ext cx="11415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#1</a:t>
            </a:r>
            <a:endParaRPr lang="de-DE" sz="14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60984" y="2291901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#2</a:t>
            </a:r>
            <a:endParaRPr lang="de-DE" sz="1400" b="1" dirty="0"/>
          </a:p>
        </p:txBody>
      </p:sp>
      <p:sp>
        <p:nvSpPr>
          <p:cNvPr id="66" name="TextBox 65"/>
          <p:cNvSpPr txBox="1"/>
          <p:nvPr/>
        </p:nvSpPr>
        <p:spPr>
          <a:xfrm>
            <a:off x="83550" y="3545367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#3</a:t>
            </a:r>
            <a:endParaRPr lang="de-DE" sz="1400" b="1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1226" y="1523103"/>
            <a:ext cx="3359818" cy="4601616"/>
          </a:xfrm>
          <a:prstGeom prst="rect">
            <a:avLst/>
          </a:prstGeom>
        </p:spPr>
      </p:pic>
      <p:sp>
        <p:nvSpPr>
          <p:cNvPr id="68" name="TextBox 67"/>
          <p:cNvSpPr txBox="1"/>
          <p:nvPr/>
        </p:nvSpPr>
        <p:spPr>
          <a:xfrm>
            <a:off x="5017958" y="2152962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70" name="TextBox 69"/>
          <p:cNvSpPr txBox="1"/>
          <p:nvPr/>
        </p:nvSpPr>
        <p:spPr>
          <a:xfrm>
            <a:off x="5029623" y="506182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0.5%</a:t>
            </a:r>
            <a:endParaRPr lang="de-DE" b="1" dirty="0"/>
          </a:p>
        </p:txBody>
      </p:sp>
      <p:sp>
        <p:nvSpPr>
          <p:cNvPr id="72" name="Right Brace 71"/>
          <p:cNvSpPr/>
          <p:nvPr/>
        </p:nvSpPr>
        <p:spPr>
          <a:xfrm flipH="1">
            <a:off x="6635101" y="3220857"/>
            <a:ext cx="188508" cy="1000781"/>
          </a:xfrm>
          <a:prstGeom prst="rightBrace">
            <a:avLst>
              <a:gd name="adj1" fmla="val 38240"/>
              <a:gd name="adj2" fmla="val 4000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4" name="TextBox 73"/>
          <p:cNvSpPr txBox="1"/>
          <p:nvPr/>
        </p:nvSpPr>
        <p:spPr>
          <a:xfrm>
            <a:off x="5904297" y="2140886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1.3%</a:t>
            </a:r>
            <a:endParaRPr lang="de-DE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5920946" y="342919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1.2%</a:t>
            </a:r>
            <a:endParaRPr lang="de-DE" b="1" dirty="0"/>
          </a:p>
        </p:txBody>
      </p:sp>
      <p:sp>
        <p:nvSpPr>
          <p:cNvPr id="76" name="TextBox 75"/>
          <p:cNvSpPr txBox="1"/>
          <p:nvPr/>
        </p:nvSpPr>
        <p:spPr>
          <a:xfrm>
            <a:off x="5937237" y="506182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0.3%</a:t>
            </a:r>
            <a:endParaRPr lang="de-DE" b="1" dirty="0"/>
          </a:p>
        </p:txBody>
      </p:sp>
      <p:sp>
        <p:nvSpPr>
          <p:cNvPr id="77" name="Right Brace 76"/>
          <p:cNvSpPr/>
          <p:nvPr/>
        </p:nvSpPr>
        <p:spPr>
          <a:xfrm>
            <a:off x="4668101" y="2090411"/>
            <a:ext cx="162436" cy="470282"/>
          </a:xfrm>
          <a:prstGeom prst="rightBrace">
            <a:avLst>
              <a:gd name="adj1" fmla="val 52900"/>
              <a:gd name="adj2" fmla="val 48212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8" name="Right Brace 77"/>
          <p:cNvSpPr/>
          <p:nvPr/>
        </p:nvSpPr>
        <p:spPr>
          <a:xfrm>
            <a:off x="4708450" y="4951260"/>
            <a:ext cx="174682" cy="451870"/>
          </a:xfrm>
          <a:prstGeom prst="rightBrace">
            <a:avLst>
              <a:gd name="adj1" fmla="val 52900"/>
              <a:gd name="adj2" fmla="val 57726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5" name="Straight Connector 24"/>
          <p:cNvCxnSpPr/>
          <p:nvPr/>
        </p:nvCxnSpPr>
        <p:spPr>
          <a:xfrm flipH="1">
            <a:off x="4883132" y="4517322"/>
            <a:ext cx="2468919" cy="0"/>
          </a:xfrm>
          <a:prstGeom prst="line">
            <a:avLst/>
          </a:prstGeom>
          <a:ln w="1905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9" name="image3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60984" y="4979704"/>
            <a:ext cx="1052626" cy="1059648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TextBox 79"/>
          <p:cNvSpPr txBox="1"/>
          <p:nvPr/>
        </p:nvSpPr>
        <p:spPr>
          <a:xfrm>
            <a:off x="42583" y="4717654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#4</a:t>
            </a:r>
            <a:endParaRPr lang="de-DE" sz="1400" b="1" dirty="0"/>
          </a:p>
        </p:txBody>
      </p:sp>
      <p:sp>
        <p:nvSpPr>
          <p:cNvPr id="81" name="Rectangle 80"/>
          <p:cNvSpPr/>
          <p:nvPr/>
        </p:nvSpPr>
        <p:spPr>
          <a:xfrm>
            <a:off x="158834" y="4221638"/>
            <a:ext cx="488213" cy="23377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2" name="Rectangle 81"/>
          <p:cNvSpPr/>
          <p:nvPr/>
        </p:nvSpPr>
        <p:spPr>
          <a:xfrm>
            <a:off x="539792" y="5380508"/>
            <a:ext cx="397099" cy="67451"/>
          </a:xfrm>
          <a:prstGeom prst="rect">
            <a:avLst/>
          </a:prstGeom>
          <a:solidFill>
            <a:schemeClr val="accent1">
              <a:alpha val="2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0" name="Shape 148"/>
          <p:cNvSpPr txBox="1">
            <a:spLocks/>
          </p:cNvSpPr>
          <p:nvPr/>
        </p:nvSpPr>
        <p:spPr>
          <a:xfrm>
            <a:off x="8384026" y="135625"/>
            <a:ext cx="3751470" cy="67353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Reflectivity Studies</a:t>
            </a:r>
          </a:p>
          <a:p>
            <a:pPr algn="r"/>
            <a:r>
              <a:rPr lang="en-GB" sz="2400" b="1" dirty="0" smtClean="0"/>
              <a:t>Experimental Results</a:t>
            </a:r>
            <a:endParaRPr lang="en-GB" sz="2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784162" y="-1310077"/>
            <a:ext cx="23539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Photoelectron Currents Ratio</a:t>
            </a:r>
            <a:endParaRPr lang="de-DE" sz="1400" b="1" dirty="0"/>
          </a:p>
        </p:txBody>
      </p:sp>
      <p:sp>
        <p:nvSpPr>
          <p:cNvPr id="43" name="TextBox 42"/>
          <p:cNvSpPr txBox="1"/>
          <p:nvPr/>
        </p:nvSpPr>
        <p:spPr>
          <a:xfrm>
            <a:off x="7448728" y="1713655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7448728" y="3220857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466794" y="4703376"/>
            <a:ext cx="2162836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Straight Irradiation</a:t>
            </a:r>
          </a:p>
          <a:p>
            <a:endParaRPr lang="en-US" sz="1400" b="1" dirty="0"/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>
                <a:solidFill>
                  <a:srgbClr val="FF0000"/>
                </a:solidFill>
              </a:rPr>
              <a:t>Irradiation after Reflection</a:t>
            </a:r>
            <a:endParaRPr lang="de-DE" sz="1400" b="1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6" name="TextBox 45"/>
              <p:cNvSpPr txBox="1"/>
              <p:nvPr/>
            </p:nvSpPr>
            <p:spPr>
              <a:xfrm>
                <a:off x="2418595" y="971932"/>
                <a:ext cx="2099293" cy="6299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DE" sz="16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𝑅𝑒𝑓𝑙𝑒𝑐𝑡𝑖𝑜𝑛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DE" sz="1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600" b="0" i="1" smtClean="0">
                                  <a:latin typeface="Cambria Math"/>
                                </a:rPr>
                                <m:t>𝑆𝑡𝑟𝑎𝑖𝑔h𝑡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 </m:t>
                              </m:r>
                              <m:r>
                                <a:rPr lang="en-US" sz="1600" b="0" i="1" smtClean="0">
                                  <a:latin typeface="Cambria Math"/>
                                </a:rPr>
                                <m:t>𝑇h𝑟𝑜𝑢𝑔h</m:t>
                              </m:r>
                            </m:sub>
                          </m:sSub>
                        </m:den>
                      </m:f>
                      <m:r>
                        <a:rPr lang="en-US" sz="1600" b="0" i="1" smtClean="0">
                          <a:latin typeface="Cambria Math"/>
                        </a:rPr>
                        <m:t>𝑥</m:t>
                      </m:r>
                      <m:r>
                        <a:rPr lang="en-US" sz="1600" b="0" i="0" smtClean="0">
                          <a:latin typeface="Cambria Math"/>
                        </a:rPr>
                        <m:t>100</m:t>
                      </m:r>
                    </m:oMath>
                  </m:oMathPara>
                </a14:m>
                <a:endParaRPr lang="de-DE" sz="1600" dirty="0"/>
              </a:p>
            </p:txBody>
          </p:sp>
        </mc:Choice>
        <mc:Fallback>
          <p:sp>
            <p:nvSpPr>
              <p:cNvPr id="46" name="TextBox 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18595" y="971932"/>
                <a:ext cx="2099293" cy="629981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8" name="TextBox 47"/>
          <p:cNvSpPr txBox="1"/>
          <p:nvPr/>
        </p:nvSpPr>
        <p:spPr>
          <a:xfrm>
            <a:off x="11250382" y="1947159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#1</a:t>
            </a:r>
            <a:endParaRPr lang="de-DE" sz="1400" b="1" dirty="0"/>
          </a:p>
        </p:txBody>
      </p:sp>
      <p:sp>
        <p:nvSpPr>
          <p:cNvPr id="49" name="TextBox 48"/>
          <p:cNvSpPr txBox="1"/>
          <p:nvPr/>
        </p:nvSpPr>
        <p:spPr>
          <a:xfrm>
            <a:off x="11257640" y="3492929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#2 &amp; #3</a:t>
            </a:r>
            <a:endParaRPr lang="de-DE" sz="1400" b="1" dirty="0"/>
          </a:p>
        </p:txBody>
      </p:sp>
      <p:sp>
        <p:nvSpPr>
          <p:cNvPr id="50" name="TextBox 49"/>
          <p:cNvSpPr txBox="1"/>
          <p:nvPr/>
        </p:nvSpPr>
        <p:spPr>
          <a:xfrm>
            <a:off x="11250382" y="5099853"/>
            <a:ext cx="9712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Geometry </a:t>
            </a:r>
          </a:p>
          <a:p>
            <a:r>
              <a:rPr lang="en-US" sz="1400" b="1" dirty="0" smtClean="0"/>
              <a:t>#4</a:t>
            </a:r>
            <a:endParaRPr lang="de-DE" sz="1400" b="1" dirty="0"/>
          </a:p>
        </p:txBody>
      </p:sp>
      <p:grpSp>
        <p:nvGrpSpPr>
          <p:cNvPr id="3" name="Group 2"/>
          <p:cNvGrpSpPr/>
          <p:nvPr/>
        </p:nvGrpSpPr>
        <p:grpSpPr>
          <a:xfrm>
            <a:off x="8516754" y="819081"/>
            <a:ext cx="2120902" cy="827859"/>
            <a:chOff x="8316729" y="819081"/>
            <a:chExt cx="2120902" cy="827859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47" name="TextBox 46"/>
                <p:cNvSpPr txBox="1"/>
                <p:nvPr/>
              </p:nvSpPr>
              <p:spPr>
                <a:xfrm>
                  <a:off x="8316729" y="1016446"/>
                  <a:ext cx="2120902" cy="6304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DE" sz="16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DE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b="0" i="1" smtClean="0">
                                    <a:latin typeface="Cambria Math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𝑅𝑒𝑓𝑙𝑒𝑐𝑡𝑖𝑜𝑛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DE" sz="16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l-GR" sz="1600" i="1">
                                    <a:latin typeface="Cambria Math"/>
                                  </a:rPr>
                                  <m:t>Γ</m:t>
                                </m:r>
                              </m:e>
                              <m:sub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𝑆𝑡𝑟𝑎𝑖𝑔h𝑡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 </m:t>
                                </m:r>
                                <m:r>
                                  <a:rPr lang="en-US" sz="1600" b="0" i="1" smtClean="0">
                                    <a:latin typeface="Cambria Math"/>
                                  </a:rPr>
                                  <m:t>𝑇h𝑟𝑜𝑢𝑔h</m:t>
                                </m:r>
                              </m:sub>
                            </m:sSub>
                          </m:den>
                        </m:f>
                        <m:r>
                          <a:rPr lang="en-US" sz="1600" b="0" i="1" smtClean="0">
                            <a:latin typeface="Cambria Math"/>
                          </a:rPr>
                          <m:t>𝑥</m:t>
                        </m:r>
                        <m:r>
                          <a:rPr lang="en-US" sz="1600" b="0" i="0" smtClean="0">
                            <a:latin typeface="Cambria Math"/>
                          </a:rPr>
                          <m:t>100</m:t>
                        </m:r>
                      </m:oMath>
                    </m:oMathPara>
                  </a14:m>
                  <a:endParaRPr lang="de-DE" sz="1600" dirty="0"/>
                </a:p>
              </p:txBody>
            </p:sp>
          </mc:Choice>
          <mc:Fallback>
            <p:sp>
              <p:nvSpPr>
                <p:cNvPr id="47" name="TextBox 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16729" y="1016446"/>
                  <a:ext cx="2120902" cy="630494"/>
                </a:xfrm>
                <a:prstGeom prst="rect">
                  <a:avLst/>
                </a:prstGeom>
                <a:blipFill rotWithShape="0"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s-E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" name="TextBox 1"/>
            <p:cNvSpPr txBox="1"/>
            <p:nvPr/>
          </p:nvSpPr>
          <p:spPr>
            <a:xfrm>
              <a:off x="8384026" y="1119658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.</a:t>
              </a:r>
              <a:endParaRPr lang="en-GB" dirty="0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8635656" y="819081"/>
              <a:ext cx="2423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.</a:t>
              </a:r>
              <a:endParaRPr lang="en-GB" dirty="0"/>
            </a:p>
          </p:txBody>
        </p:sp>
      </p:grpSp>
      <p:sp>
        <p:nvSpPr>
          <p:cNvPr id="53" name="Right Brace 52"/>
          <p:cNvSpPr/>
          <p:nvPr/>
        </p:nvSpPr>
        <p:spPr>
          <a:xfrm flipH="1">
            <a:off x="6616371" y="1732486"/>
            <a:ext cx="199009" cy="1186133"/>
          </a:xfrm>
          <a:prstGeom prst="rightBrace">
            <a:avLst>
              <a:gd name="adj1" fmla="val 38240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4" name="Right Brace 53"/>
          <p:cNvSpPr/>
          <p:nvPr/>
        </p:nvSpPr>
        <p:spPr>
          <a:xfrm flipH="1">
            <a:off x="6624600" y="4657667"/>
            <a:ext cx="199009" cy="1186133"/>
          </a:xfrm>
          <a:prstGeom prst="rightBrace">
            <a:avLst>
              <a:gd name="adj1" fmla="val 38240"/>
              <a:gd name="adj2" fmla="val 49197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Rectangle 3"/>
          <p:cNvSpPr/>
          <p:nvPr/>
        </p:nvSpPr>
        <p:spPr>
          <a:xfrm>
            <a:off x="5029623" y="2090411"/>
            <a:ext cx="1522608" cy="176273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5029623" y="5022913"/>
            <a:ext cx="1522608" cy="447303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7" name="TextBox 66"/>
          <p:cNvSpPr txBox="1"/>
          <p:nvPr/>
        </p:nvSpPr>
        <p:spPr>
          <a:xfrm>
            <a:off x="5082013" y="3429194"/>
            <a:ext cx="6479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2.4%</a:t>
            </a:r>
            <a:endParaRPr lang="de-DE" b="1" dirty="0"/>
          </a:p>
        </p:txBody>
      </p:sp>
      <p:sp>
        <p:nvSpPr>
          <p:cNvPr id="55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56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50725260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graphicFrame>
        <p:nvGraphicFramePr>
          <p:cNvPr id="11" name="Table 20"/>
          <p:cNvGraphicFramePr>
            <a:graphicFrameLocks noGrp="1"/>
          </p:cNvGraphicFramePr>
          <p:nvPr>
            <p:extLst/>
          </p:nvPr>
        </p:nvGraphicFramePr>
        <p:xfrm>
          <a:off x="3028950" y="1200150"/>
          <a:ext cx="4129496" cy="471732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009122">
                  <a:extLst>
                    <a:ext uri="{9D8B030D-6E8A-4147-A177-3AD203B41FA5}">
                      <a16:colId xmlns:a16="http://schemas.microsoft.com/office/drawing/2014/main" xmlns="" val="373447077"/>
                    </a:ext>
                  </a:extLst>
                </a:gridCol>
                <a:gridCol w="1088000">
                  <a:extLst>
                    <a:ext uri="{9D8B030D-6E8A-4147-A177-3AD203B41FA5}">
                      <a16:colId xmlns:a16="http://schemas.microsoft.com/office/drawing/2014/main" xmlns="" val="1393017469"/>
                    </a:ext>
                  </a:extLst>
                </a:gridCol>
                <a:gridCol w="1032374">
                  <a:extLst>
                    <a:ext uri="{9D8B030D-6E8A-4147-A177-3AD203B41FA5}">
                      <a16:colId xmlns:a16="http://schemas.microsoft.com/office/drawing/2014/main" xmlns="" val="1402051029"/>
                    </a:ext>
                  </a:extLst>
                </a:gridCol>
              </a:tblGrid>
              <a:tr h="241235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ANKA Parameters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713369886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Energy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GeV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640040684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Emittance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50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nm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120448753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Circumference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110.4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63479664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Current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200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280392390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Optics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4x2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DBA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756883588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DP-Field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1.5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T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306847986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endParaRPr lang="en-GB" sz="1000"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 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107688342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>
                          <a:effectLst/>
                        </a:rPr>
                        <a:t>DP SR Power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W/mrad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078504517"/>
                  </a:ext>
                </a:extLst>
              </a:tr>
              <a:tr h="402757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6 10</a:t>
                      </a:r>
                      <a:r>
                        <a:rPr lang="de-DE" sz="1100" baseline="30000">
                          <a:effectLst/>
                        </a:rPr>
                        <a:t>19</a:t>
                      </a:r>
                      <a:r>
                        <a:rPr lang="de-DE" sz="1100">
                          <a:effectLst/>
                        </a:rPr>
                        <a:t>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mrad)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751767295"/>
                  </a:ext>
                </a:extLst>
              </a:tr>
              <a:tr h="28604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E</a:t>
                      </a:r>
                      <a:r>
                        <a:rPr lang="de-DE" sz="1100" baseline="-25000">
                          <a:effectLst/>
                        </a:rPr>
                        <a:t>critic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6.2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KeV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1038620471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FCC Parameters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918963819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Power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W/m*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745939225"/>
                  </a:ext>
                </a:extLst>
              </a:tr>
              <a:tr h="274607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 dirty="0" smtClean="0">
                          <a:effectLst/>
                        </a:rPr>
                        <a:t>1x10</a:t>
                      </a:r>
                      <a:r>
                        <a:rPr lang="de-DE" sz="1100" baseline="30000" dirty="0" smtClean="0">
                          <a:effectLst/>
                        </a:rPr>
                        <a:t>17</a:t>
                      </a:r>
                      <a:r>
                        <a:rPr lang="de-DE" sz="1100" dirty="0" smtClean="0">
                          <a:effectLst/>
                        </a:rPr>
                        <a:t> 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m*)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011875015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BESTEX Parameters (at ANKA after collimation)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231442"/>
                  </a:ext>
                </a:extLst>
              </a:tr>
              <a:tr h="228839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Power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32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W/m*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2262606514"/>
                  </a:ext>
                </a:extLst>
              </a:tr>
              <a:tr h="263165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DP SR Photon Flux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5 10</a:t>
                      </a:r>
                      <a:r>
                        <a:rPr lang="de-DE" sz="1100" baseline="30000">
                          <a:effectLst/>
                        </a:rPr>
                        <a:t>16</a:t>
                      </a:r>
                      <a:r>
                        <a:rPr lang="de-DE" sz="1100">
                          <a:effectLst/>
                        </a:rPr>
                        <a:t> 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Ph/(s m*)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3779935748"/>
                  </a:ext>
                </a:extLst>
              </a:tr>
              <a:tr h="240281">
                <a:tc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Incident angle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18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100">
                          <a:effectLst/>
                        </a:rPr>
                        <a:t>mrad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extLst>
                  <a:ext uri="{0D108BD9-81ED-4DB2-BD59-A6C34878D82A}">
                    <a16:rowId xmlns:a16="http://schemas.microsoft.com/office/drawing/2014/main" xmlns="" val="4248429729"/>
                  </a:ext>
                </a:extLst>
              </a:tr>
              <a:tr h="240281">
                <a:tc gridSpan="3">
                  <a:txBody>
                    <a:bodyPr/>
                    <a:lstStyle/>
                    <a:p>
                      <a:pPr algn="l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de-DE" sz="1000" dirty="0">
                          <a:effectLst/>
                        </a:rPr>
                        <a:t>*m: irradiated length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4450" marR="44450" marT="0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090304743"/>
                  </a:ext>
                </a:extLst>
              </a:tr>
            </a:tbl>
          </a:graphicData>
        </a:graphic>
      </p:graphicFrame>
      <p:sp>
        <p:nvSpPr>
          <p:cNvPr id="1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13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7102047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82958" y="1908969"/>
            <a:ext cx="5224040" cy="3651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157707" y="1100932"/>
            <a:ext cx="34022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KARA</a:t>
            </a:r>
            <a:r>
              <a:rPr lang="en-US" dirty="0" smtClean="0"/>
              <a:t> </a:t>
            </a:r>
          </a:p>
          <a:p>
            <a:r>
              <a:rPr lang="en-US" dirty="0" smtClean="0"/>
              <a:t>(</a:t>
            </a:r>
            <a:r>
              <a:rPr lang="en-US" b="1" dirty="0" err="1" smtClean="0"/>
              <a:t>KA</a:t>
            </a:r>
            <a:r>
              <a:rPr lang="en-US" dirty="0" err="1" smtClean="0"/>
              <a:t>rlsruhe</a:t>
            </a:r>
            <a:r>
              <a:rPr lang="en-US" dirty="0" smtClean="0"/>
              <a:t>  </a:t>
            </a:r>
            <a:r>
              <a:rPr lang="en-US" b="1" dirty="0" smtClean="0"/>
              <a:t>R</a:t>
            </a:r>
            <a:r>
              <a:rPr lang="en-US" dirty="0" smtClean="0"/>
              <a:t>esearch </a:t>
            </a:r>
            <a:r>
              <a:rPr lang="en-US" b="1" dirty="0" smtClean="0"/>
              <a:t>A</a:t>
            </a:r>
            <a:r>
              <a:rPr lang="en-US" dirty="0" smtClean="0"/>
              <a:t>ccelerator) </a:t>
            </a:r>
            <a:endParaRPr lang="de-DE" dirty="0"/>
          </a:p>
        </p:txBody>
      </p:sp>
      <p:pic>
        <p:nvPicPr>
          <p:cNvPr id="1026" name="Picture 2" descr="KIT-Logo - Link to KIT-Homepag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0" t="21450" r="12408"/>
          <a:stretch/>
        </p:blipFill>
        <p:spPr bwMode="auto">
          <a:xfrm>
            <a:off x="3559920" y="1188227"/>
            <a:ext cx="990493" cy="538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2" descr="http://aktuell.ruhr-uni-bochum.de/mam/images/anka-draufsicht.jp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707" y="2008985"/>
            <a:ext cx="4531267" cy="3069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437"/>
          <a:stretch/>
        </p:blipFill>
        <p:spPr bwMode="auto">
          <a:xfrm>
            <a:off x="4533022" y="1908969"/>
            <a:ext cx="3870753" cy="3677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9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33" b="50000"/>
          <a:stretch/>
        </p:blipFill>
        <p:spPr bwMode="auto">
          <a:xfrm>
            <a:off x="9216570" y="2008985"/>
            <a:ext cx="811637" cy="1256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5" name="Shape 215"/>
          <p:cNvSpPr/>
          <p:nvPr/>
        </p:nvSpPr>
        <p:spPr>
          <a:xfrm>
            <a:off x="4837684" y="5444355"/>
            <a:ext cx="8173466" cy="2837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>
            <a:spAutoFit/>
          </a:bodyPr>
          <a:lstStyle/>
          <a:p>
            <a:pPr algn="l" defTabSz="1285875">
              <a:defRPr sz="1800" b="1" i="1">
                <a:latin typeface="Arial"/>
                <a:ea typeface="Arial"/>
                <a:cs typeface="Arial"/>
                <a:sym typeface="Arial"/>
              </a:defRPr>
            </a:pPr>
            <a:r>
              <a:rPr sz="1000" dirty="0"/>
              <a:t>Simulations performed with </a:t>
            </a:r>
            <a:r>
              <a:rPr sz="1000" dirty="0" err="1"/>
              <a:t>Synrad</a:t>
            </a:r>
            <a:r>
              <a:rPr sz="1000" dirty="0"/>
              <a:t>; M. </a:t>
            </a:r>
            <a:r>
              <a:rPr sz="1000" dirty="0" err="1"/>
              <a:t>Ady</a:t>
            </a:r>
            <a:r>
              <a:rPr sz="1000" dirty="0"/>
              <a:t>, R. </a:t>
            </a:r>
            <a:r>
              <a:rPr sz="1000" dirty="0" err="1"/>
              <a:t>Kersevan</a:t>
            </a:r>
            <a:r>
              <a:rPr sz="1000" dirty="0"/>
              <a:t>, </a:t>
            </a:r>
            <a:r>
              <a:rPr sz="1000" dirty="0" err="1"/>
              <a:t>M.Grabski</a:t>
            </a:r>
            <a:r>
              <a:rPr sz="1000" dirty="0"/>
              <a:t>, IPAC15. </a:t>
            </a:r>
            <a:r>
              <a:rPr sz="1000" u="sng" dirty="0">
                <a:solidFill>
                  <a:srgbClr val="0000FF"/>
                </a:solidFill>
                <a:uFill>
                  <a:solidFill>
                    <a:srgbClr val="0000FF"/>
                  </a:solidFill>
                </a:uFill>
                <a:hlinkClick r:id="rId8"/>
              </a:rPr>
              <a:t>http://test-molflow.web.cern.ch/node/107</a:t>
            </a:r>
          </a:p>
        </p:txBody>
      </p:sp>
      <p:sp>
        <p:nvSpPr>
          <p:cNvPr id="4" name="Rectangle 3"/>
          <p:cNvSpPr/>
          <p:nvPr/>
        </p:nvSpPr>
        <p:spPr>
          <a:xfrm>
            <a:off x="5286553" y="1424097"/>
            <a:ext cx="2037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 smtClean="0">
                <a:solidFill>
                  <a:schemeClr val="accent2"/>
                </a:solidFill>
              </a:rPr>
              <a:t>Ec FCC-hh = 4.2 KeV</a:t>
            </a:r>
            <a:endParaRPr lang="de-DE" b="1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411245" y="1422626"/>
            <a:ext cx="18316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7030A0"/>
                </a:solidFill>
              </a:rPr>
              <a:t>Ec </a:t>
            </a:r>
            <a:r>
              <a:rPr lang="de-DE" dirty="0" smtClean="0">
                <a:solidFill>
                  <a:srgbClr val="7030A0"/>
                </a:solidFill>
              </a:rPr>
              <a:t>KARA </a:t>
            </a:r>
            <a:r>
              <a:rPr lang="de-DE" dirty="0">
                <a:solidFill>
                  <a:srgbClr val="7030A0"/>
                </a:solidFill>
              </a:rPr>
              <a:t>= 6.2KeV</a:t>
            </a: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7496269" y="1608763"/>
            <a:ext cx="0" cy="878786"/>
          </a:xfrm>
          <a:prstGeom prst="straightConnector1">
            <a:avLst/>
          </a:prstGeom>
          <a:ln w="1905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7639615" y="1608763"/>
            <a:ext cx="0" cy="932664"/>
          </a:xfrm>
          <a:prstGeom prst="straightConnector1">
            <a:avLst/>
          </a:prstGeom>
          <a:ln w="1905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>
            <a:endCxn id="4" idx="3"/>
          </p:cNvCxnSpPr>
          <p:nvPr/>
        </p:nvCxnSpPr>
        <p:spPr>
          <a:xfrm flipH="1">
            <a:off x="7324547" y="1608763"/>
            <a:ext cx="171722" cy="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>
            <a:stCxn id="5" idx="1"/>
          </p:cNvCxnSpPr>
          <p:nvPr/>
        </p:nvCxnSpPr>
        <p:spPr>
          <a:xfrm flipH="1">
            <a:off x="7647085" y="1607292"/>
            <a:ext cx="764160" cy="0"/>
          </a:xfrm>
          <a:prstGeom prst="line">
            <a:avLst/>
          </a:prstGeom>
          <a:ln w="19050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Shape 197"/>
          <p:cNvSpPr/>
          <p:nvPr/>
        </p:nvSpPr>
        <p:spPr>
          <a:xfrm>
            <a:off x="157707" y="5237088"/>
            <a:ext cx="4531267" cy="6982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3" tIns="71433" rIns="71433" bIns="71433" anchor="ctr">
            <a:spAutoFit/>
          </a:bodyPr>
          <a:lstStyle>
            <a:lvl1pPr algn="l" defTabSz="1285875">
              <a:defRPr sz="2200" b="1" i="1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GB" sz="1200" dirty="0" smtClean="0"/>
              <a:t>KARA</a:t>
            </a:r>
            <a:r>
              <a:rPr sz="1200" dirty="0" smtClean="0"/>
              <a:t> </a:t>
            </a:r>
            <a:r>
              <a:rPr sz="1200" dirty="0"/>
              <a:t>reasonably resembles FCC-</a:t>
            </a:r>
            <a:r>
              <a:rPr sz="1200" dirty="0" err="1"/>
              <a:t>hh’s</a:t>
            </a:r>
            <a:r>
              <a:rPr sz="1200" dirty="0"/>
              <a:t> spectrum and linear power, and even at nominal beam energy (2.5 GeV) ANKA’s spectrum is a close match of that of FCC-</a:t>
            </a:r>
            <a:r>
              <a:rPr sz="1200" dirty="0" err="1"/>
              <a:t>hh</a:t>
            </a:r>
            <a:r>
              <a:rPr sz="1200" dirty="0"/>
              <a:t>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4761484" y="1238251"/>
            <a:ext cx="7335826" cy="473748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7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28" name="TextBox 27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3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0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36286963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image14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10451" y="918729"/>
            <a:ext cx="4594540" cy="5340807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The Setup</a:t>
            </a:r>
            <a:endParaRPr lang="en-GB" sz="2400" b="1" dirty="0"/>
          </a:p>
        </p:txBody>
      </p:sp>
      <p:grpSp>
        <p:nvGrpSpPr>
          <p:cNvPr id="2" name="Group 1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5" name="Down Arrow 4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TextBox 5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6" name="Shape 148"/>
          <p:cNvSpPr txBox="1">
            <a:spLocks/>
          </p:cNvSpPr>
          <p:nvPr/>
        </p:nvSpPr>
        <p:spPr>
          <a:xfrm>
            <a:off x="420134" y="1123040"/>
            <a:ext cx="4665034" cy="1367628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 err="1" smtClean="0">
                <a:solidFill>
                  <a:schemeClr val="tx1"/>
                </a:solidFill>
              </a:rPr>
              <a:t>BE</a:t>
            </a:r>
            <a:r>
              <a:rPr lang="en-GB" sz="2400" dirty="0" err="1" smtClean="0">
                <a:solidFill>
                  <a:schemeClr val="tx1"/>
                </a:solidFill>
              </a:rPr>
              <a:t>am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b="1" dirty="0" smtClean="0">
                <a:solidFill>
                  <a:schemeClr val="tx1"/>
                </a:solidFill>
              </a:rPr>
              <a:t>S</a:t>
            </a:r>
            <a:r>
              <a:rPr lang="en-GB" sz="2400" dirty="0" smtClean="0">
                <a:solidFill>
                  <a:schemeClr val="tx1"/>
                </a:solidFill>
              </a:rPr>
              <a:t>creen </a:t>
            </a:r>
            <a:r>
              <a:rPr lang="en-GB" sz="2400" b="1" dirty="0" err="1" smtClean="0">
                <a:solidFill>
                  <a:schemeClr val="tx1"/>
                </a:solidFill>
              </a:rPr>
              <a:t>T</a:t>
            </a:r>
            <a:r>
              <a:rPr lang="en-GB" sz="2400" dirty="0" err="1" smtClean="0">
                <a:solidFill>
                  <a:schemeClr val="tx1"/>
                </a:solidFill>
              </a:rPr>
              <a:t>estbench</a:t>
            </a:r>
            <a:r>
              <a:rPr lang="en-GB" sz="2400" dirty="0" smtClean="0">
                <a:solidFill>
                  <a:schemeClr val="tx1"/>
                </a:solidFill>
              </a:rPr>
              <a:t> </a:t>
            </a:r>
            <a:r>
              <a:rPr lang="en-GB" sz="2400" b="1" dirty="0" err="1" smtClean="0">
                <a:solidFill>
                  <a:schemeClr val="tx1"/>
                </a:solidFill>
              </a:rPr>
              <a:t>EX</a:t>
            </a:r>
            <a:r>
              <a:rPr lang="en-GB" sz="2400" dirty="0" err="1" smtClean="0">
                <a:solidFill>
                  <a:schemeClr val="tx1"/>
                </a:solidFill>
              </a:rPr>
              <a:t>periment</a:t>
            </a:r>
            <a:endParaRPr lang="en-GB" sz="2400" dirty="0" smtClean="0">
              <a:solidFill>
                <a:schemeClr val="tx1"/>
              </a:solidFill>
            </a:endParaRPr>
          </a:p>
          <a:p>
            <a:endParaRPr lang="en-GB" sz="2400" b="1" dirty="0" smtClean="0">
              <a:solidFill>
                <a:schemeClr val="tx1"/>
              </a:solidFill>
            </a:endParaRPr>
          </a:p>
          <a:p>
            <a:r>
              <a:rPr lang="en-GB" sz="3200" b="1" dirty="0" smtClean="0">
                <a:solidFill>
                  <a:schemeClr val="tx1"/>
                </a:solidFill>
              </a:rPr>
              <a:t>BESTEX  </a:t>
            </a:r>
            <a:r>
              <a:rPr lang="es-ES" sz="1800" b="1" dirty="0" smtClean="0">
                <a:solidFill>
                  <a:schemeClr val="tx1"/>
                </a:solidFill>
              </a:rPr>
              <a:t>(</a:t>
            </a:r>
            <a:r>
              <a:rPr lang="es-ES" sz="1800" b="1" dirty="0" err="1" smtClean="0">
                <a:solidFill>
                  <a:schemeClr val="tx1"/>
                </a:solidFill>
              </a:rPr>
              <a:t>Installation</a:t>
            </a:r>
            <a:r>
              <a:rPr lang="es-ES" sz="1800" b="1" dirty="0" smtClean="0">
                <a:solidFill>
                  <a:schemeClr val="tx1"/>
                </a:solidFill>
              </a:rPr>
              <a:t> </a:t>
            </a:r>
            <a:r>
              <a:rPr lang="es-ES" sz="1800" b="1" dirty="0" err="1" smtClean="0">
                <a:solidFill>
                  <a:schemeClr val="tx1"/>
                </a:solidFill>
              </a:rPr>
              <a:t>May</a:t>
            </a:r>
            <a:r>
              <a:rPr lang="es-ES" sz="1800" b="1" dirty="0" smtClean="0">
                <a:solidFill>
                  <a:schemeClr val="tx1"/>
                </a:solidFill>
              </a:rPr>
              <a:t> 2017)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20" name="image11.jpeg"/>
          <p:cNvPicPr>
            <a:picLocks noChangeAspect="1"/>
          </p:cNvPicPr>
          <p:nvPr/>
        </p:nvPicPr>
        <p:blipFill>
          <a:blip r:embed="rId5">
            <a:extLst/>
          </a:blip>
          <a:srcRect l="20658" r="15407"/>
          <a:stretch>
            <a:fillRect/>
          </a:stretch>
        </p:blipFill>
        <p:spPr>
          <a:xfrm>
            <a:off x="285979" y="2423806"/>
            <a:ext cx="1671852" cy="349608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1" name="image10.jpe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133349" y="2421468"/>
            <a:ext cx="4677025" cy="3498419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2" name="TextBox 21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6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4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5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10343248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426"/>
          <p:cNvSpPr/>
          <p:nvPr/>
        </p:nvSpPr>
        <p:spPr>
          <a:xfrm rot="5400000">
            <a:off x="5225568" y="1477573"/>
            <a:ext cx="720624" cy="1633041"/>
          </a:xfrm>
          <a:prstGeom prst="triangle">
            <a:avLst>
              <a:gd name="adj" fmla="val 49503"/>
            </a:avLst>
          </a:prstGeom>
          <a:gradFill flip="none" rotWithShape="1">
            <a:gsLst>
              <a:gs pos="0">
                <a:srgbClr val="FF9C9C"/>
              </a:gs>
              <a:gs pos="50000">
                <a:srgbClr val="FFC3C3"/>
              </a:gs>
              <a:gs pos="100000">
                <a:srgbClr val="FFE2E2"/>
              </a:gs>
            </a:gsLst>
            <a:lin ang="0" scaled="0"/>
          </a:gra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22" name="Shape 427"/>
          <p:cNvSpPr/>
          <p:nvPr/>
        </p:nvSpPr>
        <p:spPr>
          <a:xfrm rot="5400000">
            <a:off x="2675325" y="-817213"/>
            <a:ext cx="1143245" cy="6235481"/>
          </a:xfrm>
          <a:prstGeom prst="triangle">
            <a:avLst/>
          </a:prstGeom>
          <a:solidFill>
            <a:srgbClr val="C00000"/>
          </a:solidFill>
          <a:ln w="12700" cap="flat">
            <a:solidFill>
              <a:srgbClr val="42719B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pic>
        <p:nvPicPr>
          <p:cNvPr id="83" name="Picture 8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397"/>
            <a:ext cx="3994231" cy="2433880"/>
          </a:xfrm>
          <a:prstGeom prst="rect">
            <a:avLst/>
          </a:prstGeom>
        </p:spPr>
      </p:pic>
      <p:sp>
        <p:nvSpPr>
          <p:cNvPr id="28" name="Shape 436"/>
          <p:cNvSpPr/>
          <p:nvPr/>
        </p:nvSpPr>
        <p:spPr>
          <a:xfrm rot="10107964">
            <a:off x="-254082" y="1052232"/>
            <a:ext cx="4568226" cy="1463829"/>
          </a:xfrm>
          <a:prstGeom prst="rect">
            <a:avLst/>
          </a:prstGeom>
          <a:solidFill>
            <a:schemeClr val="bg1"/>
          </a:solidFill>
          <a:ln w="25400" cap="flat">
            <a:noFill/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29" name="Shape 436"/>
          <p:cNvSpPr/>
          <p:nvPr/>
        </p:nvSpPr>
        <p:spPr>
          <a:xfrm rot="10101914">
            <a:off x="194032" y="2469423"/>
            <a:ext cx="4466406" cy="636463"/>
          </a:xfrm>
          <a:prstGeom prst="rect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 defTabSz="1285875">
              <a:defRPr sz="24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cxnSp>
        <p:nvCxnSpPr>
          <p:cNvPr id="5" name="Straight Arrow Connector 4"/>
          <p:cNvCxnSpPr/>
          <p:nvPr/>
        </p:nvCxnSpPr>
        <p:spPr>
          <a:xfrm flipH="1">
            <a:off x="779247" y="1746038"/>
            <a:ext cx="6706" cy="991356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4168069" y="1736521"/>
            <a:ext cx="4668" cy="385281"/>
          </a:xfrm>
          <a:prstGeom prst="straightConnector1">
            <a:avLst/>
          </a:prstGeom>
          <a:ln w="1905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85953" y="1741279"/>
            <a:ext cx="3382116" cy="0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Shape 428"/>
          <p:cNvSpPr/>
          <p:nvPr/>
        </p:nvSpPr>
        <p:spPr>
          <a:xfrm>
            <a:off x="1037787" y="1317213"/>
            <a:ext cx="3428318" cy="49917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dirty="0" smtClean="0"/>
              <a:t>Irradiated length 1.8</a:t>
            </a:r>
            <a:r>
              <a:rPr dirty="0" smtClean="0"/>
              <a:t>m</a:t>
            </a:r>
            <a:endParaRPr dirty="0"/>
          </a:p>
        </p:txBody>
      </p:sp>
      <p:cxnSp>
        <p:nvCxnSpPr>
          <p:cNvPr id="48" name="Straight Connector 47"/>
          <p:cNvCxnSpPr/>
          <p:nvPr/>
        </p:nvCxnSpPr>
        <p:spPr>
          <a:xfrm>
            <a:off x="282700" y="3544258"/>
            <a:ext cx="3382116" cy="0"/>
          </a:xfrm>
          <a:prstGeom prst="line">
            <a:avLst/>
          </a:prstGeom>
          <a:ln w="19050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Arc 18"/>
          <p:cNvSpPr/>
          <p:nvPr/>
        </p:nvSpPr>
        <p:spPr>
          <a:xfrm>
            <a:off x="2248463" y="3132249"/>
            <a:ext cx="295445" cy="412010"/>
          </a:xfrm>
          <a:prstGeom prst="arc">
            <a:avLst>
              <a:gd name="adj1" fmla="val 16200000"/>
              <a:gd name="adj2" fmla="val 4818257"/>
            </a:avLst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0" name="Shape 428"/>
          <p:cNvSpPr/>
          <p:nvPr/>
        </p:nvSpPr>
        <p:spPr>
          <a:xfrm rot="869975">
            <a:off x="899263" y="4347489"/>
            <a:ext cx="464924" cy="43761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000" dirty="0" smtClean="0"/>
              <a:t>2m</a:t>
            </a:r>
            <a:endParaRPr sz="2000" dirty="0"/>
          </a:p>
        </p:txBody>
      </p:sp>
      <p:sp>
        <p:nvSpPr>
          <p:cNvPr id="84" name="Left-Right Arrow 83"/>
          <p:cNvSpPr/>
          <p:nvPr/>
        </p:nvSpPr>
        <p:spPr>
          <a:xfrm rot="941659">
            <a:off x="59438" y="4731005"/>
            <a:ext cx="2025645" cy="134378"/>
          </a:xfrm>
          <a:prstGeom prst="leftRight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rapezoid 2"/>
          <p:cNvSpPr/>
          <p:nvPr/>
        </p:nvSpPr>
        <p:spPr>
          <a:xfrm rot="883098">
            <a:off x="2397751" y="4995361"/>
            <a:ext cx="2314565" cy="133157"/>
          </a:xfrm>
          <a:prstGeom prst="trapezoid">
            <a:avLst>
              <a:gd name="adj" fmla="val 23915"/>
            </a:avLst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Parallelogram 6"/>
          <p:cNvSpPr/>
          <p:nvPr/>
        </p:nvSpPr>
        <p:spPr>
          <a:xfrm rot="20752601">
            <a:off x="4359712" y="4996390"/>
            <a:ext cx="539372" cy="300515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Parallelogram 46"/>
          <p:cNvSpPr/>
          <p:nvPr/>
        </p:nvSpPr>
        <p:spPr>
          <a:xfrm rot="20752601">
            <a:off x="4359712" y="5418851"/>
            <a:ext cx="539372" cy="300515"/>
          </a:xfrm>
          <a:prstGeom prst="parallelogram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Isosceles Triangle 7"/>
          <p:cNvSpPr/>
          <p:nvPr/>
        </p:nvSpPr>
        <p:spPr>
          <a:xfrm rot="1055213" flipV="1">
            <a:off x="4586167" y="5370135"/>
            <a:ext cx="1268562" cy="272346"/>
          </a:xfrm>
          <a:prstGeom prst="triangle">
            <a:avLst>
              <a:gd name="adj" fmla="val 6952"/>
            </a:avLst>
          </a:prstGeom>
          <a:solidFill>
            <a:srgbClr val="7030A0">
              <a:alpha val="5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 smtClean="0"/>
          </a:p>
          <a:p>
            <a:pPr algn="ctr"/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5836976" y="985312"/>
            <a:ext cx="1558234" cy="1304573"/>
            <a:chOff x="4631325" y="983425"/>
            <a:chExt cx="3662687" cy="2110561"/>
          </a:xfrm>
        </p:grpSpPr>
        <p:sp>
          <p:nvSpPr>
            <p:cNvPr id="46" name="Oval 45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flipH="1" flipV="1">
              <a:off x="4631325" y="1770894"/>
              <a:ext cx="316232" cy="630224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/>
            <p:nvPr/>
          </p:nvCxnSpPr>
          <p:spPr>
            <a:xfrm>
              <a:off x="7922638" y="1622195"/>
              <a:ext cx="371374" cy="646148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" name="TextBox 51"/>
          <p:cNvSpPr txBox="1"/>
          <p:nvPr/>
        </p:nvSpPr>
        <p:spPr>
          <a:xfrm>
            <a:off x="5964944" y="1444095"/>
            <a:ext cx="1329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KARA e-Beam</a:t>
            </a:r>
            <a:endParaRPr lang="en-GB" sz="16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5430207" y="5136852"/>
            <a:ext cx="2294568" cy="571615"/>
            <a:chOff x="4855064" y="349435"/>
            <a:chExt cx="3201413" cy="3538111"/>
          </a:xfrm>
        </p:grpSpPr>
        <p:sp>
          <p:nvSpPr>
            <p:cNvPr id="43" name="Oval 42"/>
            <p:cNvSpPr/>
            <p:nvPr/>
          </p:nvSpPr>
          <p:spPr>
            <a:xfrm>
              <a:off x="4855064" y="983425"/>
              <a:ext cx="3201413" cy="2110561"/>
            </a:xfrm>
            <a:prstGeom prst="ellipse">
              <a:avLst/>
            </a:prstGeom>
            <a:solidFill>
              <a:schemeClr val="bg1"/>
            </a:solidFill>
            <a:ln w="38100">
              <a:solidFill>
                <a:schemeClr val="tx1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44" name="Straight Arrow Connector 43"/>
            <p:cNvCxnSpPr>
              <a:stCxn id="43" idx="1"/>
            </p:cNvCxnSpPr>
            <p:nvPr/>
          </p:nvCxnSpPr>
          <p:spPr>
            <a:xfrm flipV="1">
              <a:off x="5323900" y="349435"/>
              <a:ext cx="1131870" cy="94307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Arrow Connector 52"/>
            <p:cNvCxnSpPr>
              <a:stCxn id="43" idx="5"/>
            </p:cNvCxnSpPr>
            <p:nvPr/>
          </p:nvCxnSpPr>
          <p:spPr>
            <a:xfrm flipH="1">
              <a:off x="6455771" y="2784899"/>
              <a:ext cx="1131870" cy="1102647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7" name="Parallelogram 56"/>
          <p:cNvSpPr/>
          <p:nvPr/>
        </p:nvSpPr>
        <p:spPr>
          <a:xfrm>
            <a:off x="4770945" y="1782648"/>
            <a:ext cx="269686" cy="371865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Parallelogram 57"/>
          <p:cNvSpPr/>
          <p:nvPr/>
        </p:nvSpPr>
        <p:spPr>
          <a:xfrm>
            <a:off x="4770746" y="2463044"/>
            <a:ext cx="269686" cy="387058"/>
          </a:xfrm>
          <a:prstGeom prst="parallelogram">
            <a:avLst>
              <a:gd name="adj" fmla="val 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9" name="Group 58"/>
          <p:cNvGrpSpPr/>
          <p:nvPr/>
        </p:nvGrpSpPr>
        <p:grpSpPr>
          <a:xfrm>
            <a:off x="8937262" y="1144211"/>
            <a:ext cx="2937445" cy="4134325"/>
            <a:chOff x="8826834" y="1172054"/>
            <a:chExt cx="2915205" cy="4621170"/>
          </a:xfrm>
        </p:grpSpPr>
        <p:pic>
          <p:nvPicPr>
            <p:cNvPr id="60" name="image12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61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54" name="Shape 428"/>
          <p:cNvSpPr/>
          <p:nvPr/>
        </p:nvSpPr>
        <p:spPr>
          <a:xfrm>
            <a:off x="5516116" y="2675881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horizontal</a:t>
            </a:r>
            <a:endParaRPr sz="2000" i="1" dirty="0"/>
          </a:p>
        </p:txBody>
      </p:sp>
      <p:sp>
        <p:nvSpPr>
          <p:cNvPr id="55" name="Shape 429"/>
          <p:cNvSpPr/>
          <p:nvPr/>
        </p:nvSpPr>
        <p:spPr>
          <a:xfrm rot="10800000">
            <a:off x="5049509" y="2287921"/>
            <a:ext cx="466607" cy="562180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56" name="Shape 428"/>
          <p:cNvSpPr/>
          <p:nvPr/>
        </p:nvSpPr>
        <p:spPr>
          <a:xfrm>
            <a:off x="5613489" y="4065439"/>
            <a:ext cx="1577823" cy="505196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b="1" dirty="0" smtClean="0"/>
              <a:t>D</a:t>
            </a:r>
            <a:r>
              <a:rPr lang="en-GB" sz="2000" dirty="0" smtClean="0"/>
              <a:t>-</a:t>
            </a:r>
            <a:r>
              <a:rPr lang="en-GB" sz="2000" i="1" dirty="0" smtClean="0"/>
              <a:t>vertical</a:t>
            </a:r>
            <a:endParaRPr sz="2000" i="1" dirty="0"/>
          </a:p>
        </p:txBody>
      </p:sp>
      <p:sp>
        <p:nvSpPr>
          <p:cNvPr id="62" name="Shape 429"/>
          <p:cNvSpPr/>
          <p:nvPr/>
        </p:nvSpPr>
        <p:spPr>
          <a:xfrm rot="10800000" flipV="1">
            <a:off x="4923326" y="4467212"/>
            <a:ext cx="497906" cy="717637"/>
          </a:xfrm>
          <a:prstGeom prst="line">
            <a:avLst/>
          </a:prstGeom>
          <a:noFill/>
          <a:ln w="25400" cap="flat">
            <a:solidFill>
              <a:srgbClr val="000000"/>
            </a:solidFill>
            <a:prstDash val="solid"/>
            <a:miter lim="800000"/>
            <a:tailEnd type="triangle" w="med" len="med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63" name="Shape 428"/>
          <p:cNvSpPr/>
          <p:nvPr/>
        </p:nvSpPr>
        <p:spPr>
          <a:xfrm rot="20908716">
            <a:off x="1415278" y="2086987"/>
            <a:ext cx="1903378" cy="37605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1600" b="1" dirty="0" smtClean="0"/>
              <a:t>2m FCC-</a:t>
            </a:r>
            <a:r>
              <a:rPr lang="en-GB" sz="1600" b="1" dirty="0" err="1" smtClean="0"/>
              <a:t>hh</a:t>
            </a:r>
            <a:r>
              <a:rPr lang="en-GB" sz="1600" b="1" dirty="0" smtClean="0"/>
              <a:t> </a:t>
            </a:r>
            <a:r>
              <a:rPr lang="en-GB" sz="1600" b="1" dirty="0" err="1" smtClean="0"/>
              <a:t>Protoype</a:t>
            </a:r>
            <a:endParaRPr sz="1600" b="1" dirty="0"/>
          </a:p>
        </p:txBody>
      </p:sp>
      <p:sp>
        <p:nvSpPr>
          <p:cNvPr id="64" name="Rectangle 63"/>
          <p:cNvSpPr/>
          <p:nvPr/>
        </p:nvSpPr>
        <p:spPr>
          <a:xfrm>
            <a:off x="2543908" y="3062354"/>
            <a:ext cx="38504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l-GR" sz="2800" b="1" dirty="0">
                <a:solidFill>
                  <a:srgbClr val="7D43A9"/>
                </a:solidFill>
                <a:latin typeface="arial" panose="020B0604020202020204" pitchFamily="34" charset="0"/>
              </a:rPr>
              <a:t>θ</a:t>
            </a:r>
            <a:endParaRPr lang="en-GB" sz="2800" b="1" dirty="0">
              <a:solidFill>
                <a:srgbClr val="7D43A9"/>
              </a:solidFill>
            </a:endParaRPr>
          </a:p>
        </p:txBody>
      </p:sp>
      <p:sp>
        <p:nvSpPr>
          <p:cNvPr id="65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50" name="TextBox 49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4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66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67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93590804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grpSp>
        <p:nvGrpSpPr>
          <p:cNvPr id="54" name="Group 53"/>
          <p:cNvGrpSpPr/>
          <p:nvPr/>
        </p:nvGrpSpPr>
        <p:grpSpPr>
          <a:xfrm>
            <a:off x="8937262" y="1144211"/>
            <a:ext cx="2937445" cy="4134325"/>
            <a:chOff x="8826834" y="1172054"/>
            <a:chExt cx="2915205" cy="4621170"/>
          </a:xfrm>
        </p:grpSpPr>
        <p:pic>
          <p:nvPicPr>
            <p:cNvPr id="55" name="image12.png"/>
            <p:cNvPicPr>
              <a:picLocks noChangeAspect="1"/>
            </p:cNvPicPr>
            <p:nvPr/>
          </p:nvPicPr>
          <p:blipFill>
            <a:blip r:embed="rId5">
              <a:extLst/>
            </a:blip>
            <a:srcRect t="2803"/>
            <a:stretch>
              <a:fillRect/>
            </a:stretch>
          </p:blipFill>
          <p:spPr>
            <a:xfrm>
              <a:off x="8836669" y="1174824"/>
              <a:ext cx="2895535" cy="461839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56" name="Shape 292"/>
            <p:cNvSpPr/>
            <p:nvPr/>
          </p:nvSpPr>
          <p:spPr>
            <a:xfrm>
              <a:off x="8826834" y="1172054"/>
              <a:ext cx="2915205" cy="4621170"/>
            </a:xfrm>
            <a:prstGeom prst="rect">
              <a:avLst/>
            </a:prstGeom>
            <a:noFill/>
            <a:ln w="50800" cap="flat">
              <a:solidFill>
                <a:srgbClr val="000000"/>
              </a:solidFill>
              <a:prstDash val="solid"/>
              <a:miter lim="400000"/>
            </a:ln>
            <a:effectLst/>
          </p:spPr>
          <p:txBody>
            <a:bodyPr wrap="square" lIns="71433" tIns="71433" rIns="71433" bIns="71433" numCol="1" anchor="ctr">
              <a:noAutofit/>
            </a:bodyPr>
            <a:lstStyle/>
            <a:p>
              <a:pPr>
                <a:defRPr sz="3200"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/>
            </a:p>
          </p:txBody>
        </p:sp>
      </p:grpSp>
      <p:sp>
        <p:nvSpPr>
          <p:cNvPr id="58" name="Shape 428"/>
          <p:cNvSpPr/>
          <p:nvPr/>
        </p:nvSpPr>
        <p:spPr>
          <a:xfrm>
            <a:off x="158716" y="4447182"/>
            <a:ext cx="3435188" cy="99161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64291" tIns="64291" rIns="64291" bIns="64291" numCol="1" anchor="t">
            <a:spAutoFit/>
          </a:bodyPr>
          <a:lstStyle>
            <a:lvl1pPr algn="l" defTabSz="1285875">
              <a:defRPr sz="2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rPr lang="en-GB" sz="2000" dirty="0"/>
              <a:t>After collimation :</a:t>
            </a:r>
            <a:endParaRPr lang="en-GB" sz="2000" dirty="0" smtClean="0"/>
          </a:p>
          <a:p>
            <a:r>
              <a:rPr lang="en-GB" sz="1800" dirty="0" smtClean="0"/>
              <a:t>83% of Photon Flux Cropped</a:t>
            </a:r>
          </a:p>
          <a:p>
            <a:r>
              <a:rPr lang="en-GB" sz="1800" dirty="0" smtClean="0"/>
              <a:t>69% of Photon  Power Cropped</a:t>
            </a:r>
            <a:endParaRPr sz="1800" dirty="0"/>
          </a:p>
        </p:txBody>
      </p:sp>
      <p:sp>
        <p:nvSpPr>
          <p:cNvPr id="9" name="Right Arrow 8"/>
          <p:cNvSpPr/>
          <p:nvPr/>
        </p:nvSpPr>
        <p:spPr>
          <a:xfrm>
            <a:off x="3399171" y="4887154"/>
            <a:ext cx="666392" cy="512692"/>
          </a:xfrm>
          <a:prstGeom prst="rightArrow">
            <a:avLst>
              <a:gd name="adj1" fmla="val 46430"/>
              <a:gd name="adj2" fmla="val 80344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/>
          </p:nvPr>
        </p:nvGraphicFramePr>
        <p:xfrm>
          <a:off x="4387607" y="4143157"/>
          <a:ext cx="4307460" cy="1681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47139">
                  <a:extLst>
                    <a:ext uri="{9D8B030D-6E8A-4147-A177-3AD203B41FA5}">
                      <a16:colId xmlns:a16="http://schemas.microsoft.com/office/drawing/2014/main" xmlns="" val="3530202601"/>
                    </a:ext>
                  </a:extLst>
                </a:gridCol>
                <a:gridCol w="1322363">
                  <a:extLst>
                    <a:ext uri="{9D8B030D-6E8A-4147-A177-3AD203B41FA5}">
                      <a16:colId xmlns:a16="http://schemas.microsoft.com/office/drawing/2014/main" xmlns="" val="2432754413"/>
                    </a:ext>
                  </a:extLst>
                </a:gridCol>
                <a:gridCol w="1237958">
                  <a:extLst>
                    <a:ext uri="{9D8B030D-6E8A-4147-A177-3AD203B41FA5}">
                      <a16:colId xmlns:a16="http://schemas.microsoft.com/office/drawing/2014/main" xmlns="" val="2030044947"/>
                    </a:ext>
                  </a:extLst>
                </a:gridCol>
              </a:tblGrid>
              <a:tr h="320235">
                <a:tc>
                  <a:txBody>
                    <a:bodyPr/>
                    <a:lstStyle/>
                    <a:p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KARA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FCC-</a:t>
                      </a:r>
                      <a:r>
                        <a:rPr lang="en-GB" sz="1600" dirty="0" err="1" smtClean="0"/>
                        <a:t>hh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22825832"/>
                  </a:ext>
                </a:extLst>
              </a:tr>
              <a:tr h="340555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SR</a:t>
                      </a:r>
                      <a:r>
                        <a:rPr lang="en-GB" sz="1600" baseline="0" dirty="0" smtClean="0"/>
                        <a:t> Flux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8.7E+16ph/s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1.5E+17ph/s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53346199"/>
                  </a:ext>
                </a:extLst>
              </a:tr>
              <a:tr h="33020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SR</a:t>
                      </a:r>
                      <a:r>
                        <a:rPr lang="en-GB" sz="1600" baseline="0" dirty="0" smtClean="0"/>
                        <a:t> Power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32W/m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32W/m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47219540"/>
                  </a:ext>
                </a:extLst>
              </a:tr>
              <a:tr h="31242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Angle</a:t>
                      </a:r>
                      <a:r>
                        <a:rPr lang="en-GB" sz="1600" baseline="0" dirty="0" smtClean="0"/>
                        <a:t> of Incidence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18mrad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tx1"/>
                          </a:solidFill>
                        </a:rPr>
                        <a:t>&lt;2</a:t>
                      </a:r>
                      <a:r>
                        <a:rPr lang="en-GB" sz="160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GB" sz="1600" baseline="0" dirty="0" err="1" smtClean="0">
                          <a:solidFill>
                            <a:schemeClr val="tx1"/>
                          </a:solidFill>
                        </a:rPr>
                        <a:t>mrad</a:t>
                      </a:r>
                      <a:endParaRPr lang="en-GB" sz="16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4640">
                <a:tc>
                  <a:txBody>
                    <a:bodyPr/>
                    <a:lstStyle/>
                    <a:p>
                      <a:r>
                        <a:rPr lang="en-GB" sz="1600" dirty="0" err="1" smtClean="0"/>
                        <a:t>Ec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6.2KeV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4.2KeV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0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716" y="1557259"/>
            <a:ext cx="3959801" cy="234178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966" y="1557260"/>
            <a:ext cx="3856905" cy="2341788"/>
          </a:xfrm>
          <a:prstGeom prst="rect">
            <a:avLst/>
          </a:prstGeom>
        </p:spPr>
      </p:pic>
      <p:sp>
        <p:nvSpPr>
          <p:cNvPr id="5" name="Right Arrow 4"/>
          <p:cNvSpPr/>
          <p:nvPr/>
        </p:nvSpPr>
        <p:spPr>
          <a:xfrm rot="10800000">
            <a:off x="5029200" y="1004508"/>
            <a:ext cx="3200400" cy="494091"/>
          </a:xfrm>
          <a:prstGeom prst="rightArrow">
            <a:avLst>
              <a:gd name="adj1" fmla="val 50000"/>
              <a:gd name="adj2" fmla="val 100547"/>
            </a:avLst>
          </a:prstGeom>
          <a:solidFill>
            <a:srgbClr val="7D43A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5952614" y="1063436"/>
            <a:ext cx="16600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Beam Direction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5</a:t>
            </a:r>
            <a:endParaRPr lang="en-GB" b="1" dirty="0">
              <a:solidFill>
                <a:schemeClr val="bg1"/>
              </a:solidFill>
            </a:endParaRPr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448693" y="2696066"/>
            <a:ext cx="2526383" cy="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6452270" y="2404050"/>
            <a:ext cx="660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1.8m</a:t>
            </a:r>
            <a:endParaRPr lang="en-GB" dirty="0"/>
          </a:p>
        </p:txBody>
      </p:sp>
      <p:sp>
        <p:nvSpPr>
          <p:cNvPr id="25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26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60342826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306496" y="3661200"/>
            <a:ext cx="2315282" cy="2330729"/>
          </a:xfrm>
          <a:prstGeom prst="rect">
            <a:avLst/>
          </a:prstGeom>
          <a:ln w="12700">
            <a:miter lim="400000"/>
          </a:ln>
        </p:spPr>
      </p:pic>
      <p:pic>
        <p:nvPicPr>
          <p:cNvPr id="71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294498" y="1265075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 dirty="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 dirty="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 dirty="0"/>
                <a:t>Test of FCC-</a:t>
              </a:r>
              <a:r>
                <a:rPr sz="1000" dirty="0" err="1"/>
                <a:t>hh</a:t>
              </a:r>
              <a:r>
                <a:rPr sz="1000" dirty="0"/>
                <a:t> Beam Screen at the ANKA </a:t>
              </a:r>
              <a:r>
                <a:rPr sz="1000" dirty="0" err="1"/>
                <a:t>Beamline</a:t>
              </a:r>
              <a:r>
                <a:rPr sz="1000" dirty="0"/>
                <a:t>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Experimental Configurations</a:t>
            </a:r>
            <a:endParaRPr lang="en-GB" sz="2400" b="1" dirty="0"/>
          </a:p>
        </p:txBody>
      </p:sp>
      <p:sp>
        <p:nvSpPr>
          <p:cNvPr id="52" name="TextBox 51"/>
          <p:cNvSpPr txBox="1"/>
          <p:nvPr/>
        </p:nvSpPr>
        <p:spPr>
          <a:xfrm>
            <a:off x="222191" y="1015570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8.73E+16 Ph/s</a:t>
            </a:r>
            <a:endParaRPr lang="de-DE" sz="14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222275" y="5922373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1.44E+17 Ph/s</a:t>
            </a:r>
            <a:endParaRPr lang="de-DE" sz="14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2856971" y="1750090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#1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55790" y="4127766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#2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6797400" y="1191396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6417295" y="2937488"/>
            <a:ext cx="617148" cy="369330"/>
          </a:xfrm>
          <a:prstGeom prst="rect">
            <a:avLst/>
          </a:prstGeom>
          <a:solidFill>
            <a:schemeClr val="bg1"/>
          </a:solidFill>
          <a:ln w="12700" cap="flat">
            <a:solidFill>
              <a:schemeClr val="bg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+mj-lt"/>
              <a:ea typeface="+mj-ea"/>
              <a:cs typeface="+mj-cs"/>
              <a:sym typeface="Calibri"/>
            </a:endParaRP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557958" y="1754561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577953" y="4107946"/>
            <a:ext cx="1833218" cy="135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199392" y="1262861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TextBox 55"/>
          <p:cNvSpPr txBox="1"/>
          <p:nvPr/>
        </p:nvSpPr>
        <p:spPr>
          <a:xfrm>
            <a:off x="7770294" y="1734358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#4</a:t>
            </a:r>
            <a:endParaRPr lang="de-DE" sz="1400" b="1" dirty="0">
              <a:solidFill>
                <a:srgbClr val="FF0000"/>
              </a:solidFill>
            </a:endParaRPr>
          </a:p>
        </p:txBody>
      </p:sp>
      <p:pic>
        <p:nvPicPr>
          <p:cNvPr id="76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16200000">
            <a:off x="9421823" y="2036967"/>
            <a:ext cx="1833218" cy="13176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7" name="image3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706349" y="3661200"/>
            <a:ext cx="2315282" cy="2330729"/>
          </a:xfrm>
          <a:prstGeom prst="rect">
            <a:avLst/>
          </a:prstGeom>
          <a:ln w="12700">
            <a:miter lim="400000"/>
          </a:ln>
        </p:spPr>
      </p:pic>
      <p:sp>
        <p:nvSpPr>
          <p:cNvPr id="78" name="TextBox 55"/>
          <p:cNvSpPr txBox="1"/>
          <p:nvPr/>
        </p:nvSpPr>
        <p:spPr>
          <a:xfrm>
            <a:off x="9526656" y="4127766"/>
            <a:ext cx="11524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FF0000"/>
                </a:solidFill>
              </a:rPr>
              <a:t>Geometry #3</a:t>
            </a:r>
            <a:endParaRPr lang="de-DE" sz="1400" b="1" dirty="0">
              <a:solidFill>
                <a:srgbClr val="FF0000"/>
              </a:solidFill>
            </a:endParaRPr>
          </a:p>
        </p:txBody>
      </p:sp>
      <p:pic>
        <p:nvPicPr>
          <p:cNvPr id="79" name="Picture 6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43" t="28197" r="52946" b="12000"/>
          <a:stretch/>
        </p:blipFill>
        <p:spPr bwMode="auto">
          <a:xfrm rot="5400000">
            <a:off x="6793437" y="4118615"/>
            <a:ext cx="1833218" cy="13576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TextBox 52"/>
          <p:cNvSpPr txBox="1"/>
          <p:nvPr/>
        </p:nvSpPr>
        <p:spPr>
          <a:xfrm>
            <a:off x="9217800" y="1023364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8.73E+16 Ph/s</a:t>
            </a:r>
            <a:endParaRPr lang="de-DE" sz="1400" b="1" dirty="0"/>
          </a:p>
        </p:txBody>
      </p:sp>
      <p:cxnSp>
        <p:nvCxnSpPr>
          <p:cNvPr id="4" name="Conector recto 3"/>
          <p:cNvCxnSpPr/>
          <p:nvPr/>
        </p:nvCxnSpPr>
        <p:spPr>
          <a:xfrm>
            <a:off x="1015725" y="4824849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Conector recto 79"/>
          <p:cNvCxnSpPr/>
          <p:nvPr/>
        </p:nvCxnSpPr>
        <p:spPr>
          <a:xfrm>
            <a:off x="1015725" y="2438769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ector recto 80"/>
          <p:cNvCxnSpPr/>
          <p:nvPr/>
        </p:nvCxnSpPr>
        <p:spPr>
          <a:xfrm>
            <a:off x="8587148" y="2670744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043701" y="5901646"/>
            <a:ext cx="19511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Ph Flux = 1.44E+17 Ph/s</a:t>
            </a:r>
            <a:endParaRPr lang="de-DE" sz="1400" b="1" dirty="0"/>
          </a:p>
        </p:txBody>
      </p:sp>
      <p:cxnSp>
        <p:nvCxnSpPr>
          <p:cNvPr id="82" name="Conector recto 81"/>
          <p:cNvCxnSpPr/>
          <p:nvPr/>
        </p:nvCxnSpPr>
        <p:spPr>
          <a:xfrm>
            <a:off x="7228221" y="4826562"/>
            <a:ext cx="2315282" cy="0"/>
          </a:xfrm>
          <a:prstGeom prst="line">
            <a:avLst/>
          </a:prstGeom>
          <a:ln w="28575">
            <a:solidFill>
              <a:srgbClr val="7030A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ángulo 4"/>
          <p:cNvSpPr/>
          <p:nvPr/>
        </p:nvSpPr>
        <p:spPr>
          <a:xfrm>
            <a:off x="2434127" y="2334109"/>
            <a:ext cx="896880" cy="189604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3" name="Rectángulo 82"/>
          <p:cNvSpPr/>
          <p:nvPr/>
        </p:nvSpPr>
        <p:spPr>
          <a:xfrm>
            <a:off x="8215622" y="2570459"/>
            <a:ext cx="896880" cy="189604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4" name="Rectángulo 83"/>
          <p:cNvSpPr/>
          <p:nvPr/>
        </p:nvSpPr>
        <p:spPr>
          <a:xfrm>
            <a:off x="2434127" y="4730046"/>
            <a:ext cx="896880" cy="431099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5" name="Rectángulo 84"/>
          <p:cNvSpPr/>
          <p:nvPr/>
        </p:nvSpPr>
        <p:spPr>
          <a:xfrm>
            <a:off x="8832007" y="4500187"/>
            <a:ext cx="896880" cy="431099"/>
          </a:xfrm>
          <a:prstGeom prst="rect">
            <a:avLst/>
          </a:prstGeom>
          <a:solidFill>
            <a:srgbClr val="5B9BD5">
              <a:alpha val="50196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9" name="TextBox 38"/>
          <p:cNvSpPr txBox="1"/>
          <p:nvPr/>
        </p:nvSpPr>
        <p:spPr>
          <a:xfrm>
            <a:off x="2632619" y="5922214"/>
            <a:ext cx="1598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Injection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322150" y="1007399"/>
            <a:ext cx="22599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Normal operation of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7227501" y="5897112"/>
            <a:ext cx="159877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Injection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993948" y="1033001"/>
            <a:ext cx="20411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>
                <a:solidFill>
                  <a:srgbClr val="22529E"/>
                </a:solidFill>
              </a:rPr>
              <a:t>Misalignment @ FCC-hh</a:t>
            </a:r>
            <a:endParaRPr lang="de-DE" sz="1400" b="1" dirty="0">
              <a:solidFill>
                <a:srgbClr val="22529E"/>
              </a:solidFill>
            </a:endParaRPr>
          </a:p>
        </p:txBody>
      </p:sp>
      <p:sp>
        <p:nvSpPr>
          <p:cNvPr id="43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44" name="TextBox 43"/>
          <p:cNvSpPr txBox="1"/>
          <p:nvPr/>
        </p:nvSpPr>
        <p:spPr>
          <a:xfrm>
            <a:off x="1340249" y="1677503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340249" y="4085885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539263" y="4051154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9930087" y="1913496"/>
            <a:ext cx="659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b="1" dirty="0" smtClean="0"/>
              <a:t>Power</a:t>
            </a:r>
          </a:p>
          <a:p>
            <a:r>
              <a:rPr lang="de-DE" sz="1400" b="1" dirty="0" smtClean="0">
                <a:solidFill>
                  <a:srgbClr val="FF0000"/>
                </a:solidFill>
              </a:rPr>
              <a:t>Flux</a:t>
            </a:r>
            <a:endParaRPr lang="de-DE" sz="1400" b="1" dirty="0">
              <a:solidFill>
                <a:srgbClr val="FF0000"/>
              </a:solidFill>
            </a:endParaRPr>
          </a:p>
        </p:txBody>
      </p:sp>
      <p:sp>
        <p:nvSpPr>
          <p:cNvPr id="58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59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408940520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image15.jpe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7408949" y="914152"/>
            <a:ext cx="4543931" cy="5342810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Shape 147"/>
          <p:cNvSpPr/>
          <p:nvPr/>
        </p:nvSpPr>
        <p:spPr>
          <a:xfrm rot="10800000">
            <a:off x="-3541" y="1479"/>
            <a:ext cx="12199081" cy="962865"/>
          </a:xfrm>
          <a:prstGeom prst="rect">
            <a:avLst/>
          </a:prstGeom>
          <a:solidFill>
            <a:srgbClr val="22529E"/>
          </a:solidFill>
          <a:ln w="12700">
            <a:miter lim="400000"/>
          </a:ln>
        </p:spPr>
        <p:txBody>
          <a:bodyPr lIns="35717" tIns="35717" rIns="35717" bIns="35717" anchor="ctr"/>
          <a:lstStyle/>
          <a:p>
            <a:pPr defTabSz="642938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 sz="900"/>
          </a:p>
        </p:txBody>
      </p:sp>
      <p:grpSp>
        <p:nvGrpSpPr>
          <p:cNvPr id="156" name="Group 156"/>
          <p:cNvGrpSpPr/>
          <p:nvPr/>
        </p:nvGrpSpPr>
        <p:grpSpPr>
          <a:xfrm>
            <a:off x="-642" y="6249818"/>
            <a:ext cx="12193288" cy="615168"/>
            <a:chOff x="-1" y="0"/>
            <a:chExt cx="24386573" cy="1230334"/>
          </a:xfrm>
        </p:grpSpPr>
        <p:sp>
          <p:nvSpPr>
            <p:cNvPr id="150" name="Shape 150"/>
            <p:cNvSpPr/>
            <p:nvPr/>
          </p:nvSpPr>
          <p:spPr>
            <a:xfrm rot="10800000">
              <a:off x="-1" y="0"/>
              <a:ext cx="24386573" cy="1230334"/>
            </a:xfrm>
            <a:prstGeom prst="rect">
              <a:avLst/>
            </a:prstGeom>
            <a:solidFill>
              <a:srgbClr val="22529E"/>
            </a:solidFill>
            <a:ln w="12700" cap="flat">
              <a:noFill/>
              <a:miter lim="400000"/>
            </a:ln>
            <a:effectLst/>
          </p:spPr>
          <p:txBody>
            <a:bodyPr wrap="square" lIns="35717" tIns="35717" rIns="35717" bIns="35717" numCol="1" anchor="ctr">
              <a:noAutofit/>
            </a:bodyPr>
            <a:lstStyle/>
            <a:p>
              <a:pPr defTabSz="642938">
                <a:defRPr sz="18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endParaRPr sz="900"/>
            </a:p>
          </p:txBody>
        </p:sp>
        <p:sp>
          <p:nvSpPr>
            <p:cNvPr id="151" name="Shape 151"/>
            <p:cNvSpPr/>
            <p:nvPr/>
          </p:nvSpPr>
          <p:spPr>
            <a:xfrm>
              <a:off x="17727213" y="214982"/>
              <a:ext cx="5488735" cy="9300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2146" tIns="32146" rIns="32146" bIns="32146" numCol="1" anchor="t">
              <a:spAutoFit/>
            </a:bodyPr>
            <a:lstStyle/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Luis Gonzalez</a:t>
              </a:r>
            </a:p>
            <a:p>
              <a:pPr algn="r" defTabSz="642938">
                <a:defRPr sz="2600" b="1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  <a:r>
                <a:rPr sz="1300" dirty="0"/>
                <a:t>LNF-INFN/CERN TE-VSC     </a:t>
              </a:r>
            </a:p>
          </p:txBody>
        </p:sp>
        <p:pic>
          <p:nvPicPr>
            <p:cNvPr id="152" name="image1.jpe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23153089" y="57020"/>
              <a:ext cx="1195212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53" name="image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63088" y="47763"/>
              <a:ext cx="1556928" cy="111629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55" name="Shape 155"/>
            <p:cNvSpPr/>
            <p:nvPr/>
          </p:nvSpPr>
          <p:spPr>
            <a:xfrm>
              <a:off x="1742853" y="139348"/>
              <a:ext cx="5588061" cy="45203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35717" tIns="35717" rIns="35717" bIns="35717" numCol="1" anchor="ctr">
              <a:spAutoFit/>
            </a:bodyPr>
            <a:lstStyle>
              <a:lvl1pPr>
                <a:defRPr sz="2000" b="1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"/>
                </a:defRPr>
              </a:lvl1pPr>
            </a:lstStyle>
            <a:p>
              <a:r>
                <a:rPr sz="1000"/>
                <a:t>Test of FCC-hh Beam Screen at the ANKA Beamline.</a:t>
              </a:r>
            </a:p>
          </p:txBody>
        </p:sp>
      </p:grpSp>
      <p:sp>
        <p:nvSpPr>
          <p:cNvPr id="15" name="Shape 148"/>
          <p:cNvSpPr>
            <a:spLocks noGrp="1"/>
          </p:cNvSpPr>
          <p:nvPr>
            <p:ph type="title"/>
          </p:nvPr>
        </p:nvSpPr>
        <p:spPr>
          <a:xfrm>
            <a:off x="420134" y="179324"/>
            <a:ext cx="11517866" cy="629839"/>
          </a:xfrm>
          <a:prstGeom prst="rect">
            <a:avLst/>
          </a:prstGeom>
        </p:spPr>
        <p:txBody>
          <a:bodyPr anchor="t">
            <a:normAutofit fontScale="90000"/>
          </a:bodyPr>
          <a:lstStyle>
            <a:lvl1pPr algn="l">
              <a:defRPr sz="8400">
                <a:solidFill>
                  <a:srgbClr val="FFFFFF"/>
                </a:solidFill>
              </a:defRPr>
            </a:lvl1pPr>
          </a:lstStyle>
          <a:p>
            <a:r>
              <a:rPr lang="en-GB" sz="4400" b="1" dirty="0" smtClean="0"/>
              <a:t>Experiment at KARA</a:t>
            </a:r>
            <a:endParaRPr sz="4400" b="1" dirty="0"/>
          </a:p>
        </p:txBody>
      </p:sp>
      <p:sp>
        <p:nvSpPr>
          <p:cNvPr id="12" name="Shape 148"/>
          <p:cNvSpPr txBox="1">
            <a:spLocks/>
          </p:cNvSpPr>
          <p:nvPr/>
        </p:nvSpPr>
        <p:spPr>
          <a:xfrm>
            <a:off x="8384026" y="135625"/>
            <a:ext cx="3751470" cy="477439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8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GB" sz="2400" b="1" dirty="0" smtClean="0"/>
              <a:t>PSD Studies</a:t>
            </a:r>
            <a:endParaRPr lang="en-GB" sz="2400" b="1" dirty="0"/>
          </a:p>
        </p:txBody>
      </p:sp>
      <p:sp>
        <p:nvSpPr>
          <p:cNvPr id="14" name="Shape 384"/>
          <p:cNvSpPr/>
          <p:nvPr/>
        </p:nvSpPr>
        <p:spPr>
          <a:xfrm>
            <a:off x="2267800" y="5610566"/>
            <a:ext cx="3416408" cy="57514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1433" tIns="71433" rIns="71433" bIns="71433" anchor="ctr">
            <a:spAutoFit/>
          </a:bodyPr>
          <a:lstStyle>
            <a:lvl1pPr>
              <a:defRPr sz="3600" b="1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sz="2800" dirty="0"/>
              <a:t>Chimney </a:t>
            </a:r>
            <a:r>
              <a:rPr sz="2800" dirty="0" smtClean="0"/>
              <a:t>Con</a:t>
            </a:r>
            <a:r>
              <a:rPr lang="es-ES" sz="2800" dirty="0" smtClean="0"/>
              <a:t>n</a:t>
            </a:r>
            <a:r>
              <a:rPr sz="2800" dirty="0" smtClean="0"/>
              <a:t>e</a:t>
            </a:r>
            <a:r>
              <a:rPr lang="en-GB" sz="2800" dirty="0" err="1" smtClean="0"/>
              <a:t>ct</a:t>
            </a:r>
            <a:r>
              <a:rPr sz="2800" dirty="0" smtClean="0"/>
              <a:t>ion</a:t>
            </a:r>
            <a:endParaRPr sz="2800" dirty="0"/>
          </a:p>
        </p:txBody>
      </p:sp>
      <p:pic>
        <p:nvPicPr>
          <p:cNvPr id="17" name="image16.jpeg"/>
          <p:cNvPicPr>
            <a:picLocks noChangeAspect="1"/>
          </p:cNvPicPr>
          <p:nvPr/>
        </p:nvPicPr>
        <p:blipFill>
          <a:blip r:embed="rId5">
            <a:extLst/>
          </a:blip>
          <a:srcRect l="5021" r="5865"/>
          <a:stretch>
            <a:fillRect/>
          </a:stretch>
        </p:blipFill>
        <p:spPr>
          <a:xfrm>
            <a:off x="2267800" y="1719175"/>
            <a:ext cx="3370327" cy="3726830"/>
          </a:xfrm>
          <a:prstGeom prst="rect">
            <a:avLst/>
          </a:prstGeom>
          <a:ln w="28575" cap="flat">
            <a:solidFill>
              <a:srgbClr val="000000"/>
            </a:solidFill>
            <a:prstDash val="solid"/>
            <a:miter lim="400000"/>
          </a:ln>
          <a:effectLst/>
        </p:spPr>
      </p:pic>
      <p:sp>
        <p:nvSpPr>
          <p:cNvPr id="18" name="Shape 386"/>
          <p:cNvSpPr/>
          <p:nvPr/>
        </p:nvSpPr>
        <p:spPr>
          <a:xfrm>
            <a:off x="5629695" y="1700126"/>
            <a:ext cx="4379666" cy="1138700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19" name="Shape 387"/>
          <p:cNvSpPr/>
          <p:nvPr/>
        </p:nvSpPr>
        <p:spPr>
          <a:xfrm flipV="1">
            <a:off x="5629694" y="3117340"/>
            <a:ext cx="4379667" cy="2341747"/>
          </a:xfrm>
          <a:prstGeom prst="line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45718" tIns="45718" rIns="45718" bIns="45718" numCol="1" anchor="t">
            <a:noAutofit/>
          </a:bodyPr>
          <a:lstStyle/>
          <a:p>
            <a:endParaRPr/>
          </a:p>
        </p:txBody>
      </p:sp>
      <p:sp>
        <p:nvSpPr>
          <p:cNvPr id="20" name="Shape 388"/>
          <p:cNvSpPr/>
          <p:nvPr/>
        </p:nvSpPr>
        <p:spPr>
          <a:xfrm>
            <a:off x="9667867" y="2838826"/>
            <a:ext cx="341494" cy="278515"/>
          </a:xfrm>
          <a:prstGeom prst="rect">
            <a:avLst/>
          </a:prstGeom>
          <a:noFill/>
          <a:ln w="28575" cap="flat">
            <a:solidFill>
              <a:srgbClr val="000000"/>
            </a:solidFill>
            <a:prstDash val="solid"/>
            <a:miter lim="400000"/>
          </a:ln>
          <a:effectLst/>
        </p:spPr>
        <p:txBody>
          <a:bodyPr wrap="square" lIns="71433" tIns="71433" rIns="71433" bIns="71433" numCol="1" anchor="ctr">
            <a:noAutofit/>
          </a:bodyPr>
          <a:lstStyle/>
          <a:p>
            <a:pPr>
              <a:defRPr sz="3200">
                <a:latin typeface="Helvetica Light"/>
                <a:ea typeface="Helvetica Light"/>
                <a:cs typeface="Helvetica Light"/>
                <a:sym typeface="Helvetica Light"/>
              </a:defRPr>
            </a:pPr>
            <a:endParaRPr/>
          </a:p>
        </p:txBody>
      </p:sp>
      <p:sp>
        <p:nvSpPr>
          <p:cNvPr id="2" name="CuadroTexto 1"/>
          <p:cNvSpPr txBox="1"/>
          <p:nvPr/>
        </p:nvSpPr>
        <p:spPr>
          <a:xfrm>
            <a:off x="9283984" y="4375337"/>
            <a:ext cx="12302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err="1" smtClean="0"/>
              <a:t>Middle</a:t>
            </a:r>
            <a:endParaRPr lang="es-ES" b="1" i="1" dirty="0" smtClean="0"/>
          </a:p>
          <a:p>
            <a:r>
              <a:rPr lang="es-ES" b="1" i="1" dirty="0" smtClean="0"/>
              <a:t>BAG + RGA</a:t>
            </a:r>
            <a:endParaRPr lang="es-ES" b="1" i="1" dirty="0"/>
          </a:p>
        </p:txBody>
      </p:sp>
      <p:sp>
        <p:nvSpPr>
          <p:cNvPr id="21" name="CuadroTexto 20"/>
          <p:cNvSpPr txBox="1"/>
          <p:nvPr/>
        </p:nvSpPr>
        <p:spPr>
          <a:xfrm>
            <a:off x="8659380" y="1136888"/>
            <a:ext cx="1511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Back </a:t>
            </a:r>
            <a:r>
              <a:rPr lang="es-ES" b="1" i="1" dirty="0" err="1" smtClean="0"/>
              <a:t>End</a:t>
            </a:r>
            <a:r>
              <a:rPr lang="es-ES" b="1" i="1" dirty="0" smtClean="0"/>
              <a:t> BAG</a:t>
            </a:r>
            <a:endParaRPr lang="es-ES" b="1" i="1" dirty="0"/>
          </a:p>
        </p:txBody>
      </p:sp>
      <p:sp>
        <p:nvSpPr>
          <p:cNvPr id="22" name="CuadroTexto 21"/>
          <p:cNvSpPr txBox="1"/>
          <p:nvPr/>
        </p:nvSpPr>
        <p:spPr>
          <a:xfrm>
            <a:off x="10612121" y="2296438"/>
            <a:ext cx="156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i="1" dirty="0" smtClean="0"/>
              <a:t>Front </a:t>
            </a:r>
            <a:r>
              <a:rPr lang="es-ES" b="1" i="1" dirty="0" err="1" smtClean="0"/>
              <a:t>End</a:t>
            </a:r>
            <a:r>
              <a:rPr lang="es-ES" b="1" i="1" dirty="0" smtClean="0"/>
              <a:t> BAG</a:t>
            </a:r>
            <a:endParaRPr lang="es-ES" b="1" i="1" dirty="0"/>
          </a:p>
        </p:txBody>
      </p:sp>
      <p:cxnSp>
        <p:nvCxnSpPr>
          <p:cNvPr id="4" name="Conector recto de flecha 3"/>
          <p:cNvCxnSpPr/>
          <p:nvPr/>
        </p:nvCxnSpPr>
        <p:spPr>
          <a:xfrm flipH="1">
            <a:off x="8753475" y="1506220"/>
            <a:ext cx="429446" cy="113030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ector recto de flecha 24"/>
          <p:cNvCxnSpPr/>
          <p:nvPr/>
        </p:nvCxnSpPr>
        <p:spPr>
          <a:xfrm flipH="1">
            <a:off x="11772901" y="2718264"/>
            <a:ext cx="7282" cy="491661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ector recto de flecha 29"/>
          <p:cNvCxnSpPr/>
          <p:nvPr/>
        </p:nvCxnSpPr>
        <p:spPr>
          <a:xfrm flipH="1" flipV="1">
            <a:off x="9621183" y="3543245"/>
            <a:ext cx="46684" cy="786262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ector recto de flecha 33"/>
          <p:cNvCxnSpPr/>
          <p:nvPr/>
        </p:nvCxnSpPr>
        <p:spPr>
          <a:xfrm flipV="1">
            <a:off x="9960424" y="4058859"/>
            <a:ext cx="93473" cy="229354"/>
          </a:xfrm>
          <a:prstGeom prst="straightConnector1">
            <a:avLst/>
          </a:prstGeom>
          <a:ln w="28575">
            <a:solidFill>
              <a:srgbClr val="ED88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25"/>
          <p:cNvGrpSpPr/>
          <p:nvPr/>
        </p:nvGrpSpPr>
        <p:grpSpPr>
          <a:xfrm>
            <a:off x="11701691" y="3975669"/>
            <a:ext cx="535253" cy="295275"/>
            <a:chOff x="11701691" y="3975669"/>
            <a:chExt cx="535253" cy="295275"/>
          </a:xfrm>
        </p:grpSpPr>
        <p:sp>
          <p:nvSpPr>
            <p:cNvPr id="27" name="Down Arrow 26"/>
            <p:cNvSpPr/>
            <p:nvPr/>
          </p:nvSpPr>
          <p:spPr>
            <a:xfrm rot="7504801">
              <a:off x="11790362" y="3886998"/>
              <a:ext cx="295275" cy="472618"/>
            </a:xfrm>
            <a:prstGeom prst="downArrow">
              <a:avLst/>
            </a:prstGeom>
            <a:solidFill>
              <a:srgbClr val="7030A0"/>
            </a:solidFill>
            <a:ln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/>
            <p:cNvSpPr txBox="1"/>
            <p:nvPr/>
          </p:nvSpPr>
          <p:spPr>
            <a:xfrm rot="1997168">
              <a:off x="11718853" y="4003445"/>
              <a:ext cx="51809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100" b="1" dirty="0" smtClean="0">
                  <a:solidFill>
                    <a:schemeClr val="bg1"/>
                  </a:solidFill>
                </a:rPr>
                <a:t>Beam</a:t>
              </a:r>
              <a:endParaRPr lang="en-GB" sz="11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CERN February 20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2018</a:t>
            </a:r>
            <a:endParaRPr sz="1300" dirty="0"/>
          </a:p>
        </p:txBody>
      </p:sp>
      <p:sp>
        <p:nvSpPr>
          <p:cNvPr id="31" name="TextBox 30"/>
          <p:cNvSpPr txBox="1"/>
          <p:nvPr/>
        </p:nvSpPr>
        <p:spPr>
          <a:xfrm>
            <a:off x="5945156" y="6360846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8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2" name="Shape 128"/>
          <p:cNvSpPr/>
          <p:nvPr/>
        </p:nvSpPr>
        <p:spPr>
          <a:xfrm>
            <a:off x="849534" y="6550548"/>
            <a:ext cx="2744370" cy="264975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32146" tIns="32146" rIns="32146" bIns="32146" numCol="1" anchor="t">
            <a:spAutoFit/>
          </a:bodyPr>
          <a:lstStyle/>
          <a:p>
            <a:pPr defTabSz="642938">
              <a:defRPr sz="2600" b="1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rPr lang="en-GB" sz="1300" dirty="0" smtClean="0"/>
              <a:t>FCC Week 2018 April 10</a:t>
            </a:r>
            <a:r>
              <a:rPr lang="en-GB" sz="1300" baseline="30000" dirty="0" smtClean="0"/>
              <a:t>th</a:t>
            </a:r>
            <a:r>
              <a:rPr lang="en-GB" sz="1300" dirty="0" smtClean="0"/>
              <a:t> </a:t>
            </a:r>
            <a:endParaRPr sz="1300" dirty="0"/>
          </a:p>
        </p:txBody>
      </p:sp>
      <p:sp>
        <p:nvSpPr>
          <p:cNvPr id="33" name="Shape 129"/>
          <p:cNvSpPr/>
          <p:nvPr/>
        </p:nvSpPr>
        <p:spPr>
          <a:xfrm>
            <a:off x="870785" y="6319492"/>
            <a:ext cx="4246351" cy="226020"/>
          </a:xfrm>
          <a:prstGeom prst="rect">
            <a:avLst/>
          </a:prstGeom>
          <a:solidFill>
            <a:srgbClr val="22529E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7" tIns="35717" rIns="35717" bIns="35717" numCol="1" anchor="ctr">
            <a:spAutoFit/>
          </a:bodyPr>
          <a:lstStyle>
            <a:lvl1pPr>
              <a:defRPr sz="2000" b="1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r>
              <a:rPr lang="en-US" sz="1000" dirty="0"/>
              <a:t>Results on the FCC-hh Beam Screen prototype </a:t>
            </a:r>
            <a:r>
              <a:rPr lang="en-US" sz="1000" dirty="0" smtClean="0"/>
              <a:t>at </a:t>
            </a:r>
            <a:r>
              <a:rPr lang="en-US" sz="1000" dirty="0"/>
              <a:t>the KIT electron storage ring</a:t>
            </a:r>
          </a:p>
        </p:txBody>
      </p:sp>
    </p:spTree>
    <p:extLst>
      <p:ext uri="{BB962C8B-B14F-4D97-AF65-F5344CB8AC3E}">
        <p14:creationId xmlns:p14="http://schemas.microsoft.com/office/powerpoint/2010/main" val="21164878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3214</Words>
  <Application>Microsoft Office PowerPoint</Application>
  <PresentationFormat>Panorámica</PresentationFormat>
  <Paragraphs>840</Paragraphs>
  <Slides>38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9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38</vt:i4>
      </vt:variant>
    </vt:vector>
  </HeadingPairs>
  <TitlesOfParts>
    <vt:vector size="48" baseType="lpstr">
      <vt:lpstr>SimSun</vt:lpstr>
      <vt:lpstr>Arial</vt:lpstr>
      <vt:lpstr>Arial</vt:lpstr>
      <vt:lpstr>Calibri</vt:lpstr>
      <vt:lpstr>Calibri Light</vt:lpstr>
      <vt:lpstr>Cambria Math</vt:lpstr>
      <vt:lpstr>Helvetica</vt:lpstr>
      <vt:lpstr>Helvetica Light</vt:lpstr>
      <vt:lpstr>Times New Roman</vt:lpstr>
      <vt:lpstr>Tema de Office</vt:lpstr>
      <vt:lpstr>Presentación de PowerPoint</vt:lpstr>
      <vt:lpstr>Motivation of Experiment</vt:lpstr>
      <vt:lpstr>Samples: FCC-hh Beam Screen Prototypes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Experiment at KARA</vt:lpstr>
      <vt:lpstr>Summary and Conclusions</vt:lpstr>
      <vt:lpstr>Presentación de PowerPoint</vt:lpstr>
      <vt:lpstr>Fluorescent Screen Information</vt:lpstr>
      <vt:lpstr>Fluorescent Screen Information</vt:lpstr>
      <vt:lpstr>Fluorescent Screen Information</vt:lpstr>
      <vt:lpstr>Alignment</vt:lpstr>
      <vt:lpstr>Alignment</vt:lpstr>
      <vt:lpstr>Alignment</vt:lpstr>
      <vt:lpstr>Experiment at KARA</vt:lpstr>
      <vt:lpstr>Experiment at KARA</vt:lpstr>
      <vt:lpstr>Experiment at KARA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Luis Antonio González Gómez</dc:creator>
  <cp:lastModifiedBy>Luis Antonio González Gómez</cp:lastModifiedBy>
  <cp:revision>1</cp:revision>
  <dcterms:created xsi:type="dcterms:W3CDTF">2018-04-10T05:34:28Z</dcterms:created>
  <dcterms:modified xsi:type="dcterms:W3CDTF">2018-04-10T05:34:42Z</dcterms:modified>
</cp:coreProperties>
</file>