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6" r:id="rId2"/>
    <p:sldMasterId id="2147483749" r:id="rId3"/>
    <p:sldMasterId id="2147483763" r:id="rId4"/>
    <p:sldMasterId id="2147483775" r:id="rId5"/>
  </p:sldMasterIdLst>
  <p:notesMasterIdLst>
    <p:notesMasterId r:id="rId32"/>
  </p:notesMasterIdLst>
  <p:handoutMasterIdLst>
    <p:handoutMasterId r:id="rId33"/>
  </p:handoutMasterIdLst>
  <p:sldIdLst>
    <p:sldId id="1085" r:id="rId6"/>
    <p:sldId id="1147" r:id="rId7"/>
    <p:sldId id="1148" r:id="rId8"/>
    <p:sldId id="1149" r:id="rId9"/>
    <p:sldId id="1152" r:id="rId10"/>
    <p:sldId id="1150" r:id="rId11"/>
    <p:sldId id="1088" r:id="rId12"/>
    <p:sldId id="1089" r:id="rId13"/>
    <p:sldId id="1146" r:id="rId14"/>
    <p:sldId id="1091" r:id="rId15"/>
    <p:sldId id="1092" r:id="rId16"/>
    <p:sldId id="1093" r:id="rId17"/>
    <p:sldId id="1131" r:id="rId18"/>
    <p:sldId id="1132" r:id="rId19"/>
    <p:sldId id="1133" r:id="rId20"/>
    <p:sldId id="1135" r:id="rId21"/>
    <p:sldId id="1136" r:id="rId22"/>
    <p:sldId id="1137" r:id="rId23"/>
    <p:sldId id="1143" r:id="rId24"/>
    <p:sldId id="1144" r:id="rId25"/>
    <p:sldId id="1134" r:id="rId26"/>
    <p:sldId id="1138" r:id="rId27"/>
    <p:sldId id="1139" r:id="rId28"/>
    <p:sldId id="1140" r:id="rId29"/>
    <p:sldId id="1141" r:id="rId30"/>
    <p:sldId id="1142" r:id="rId31"/>
  </p:sldIdLst>
  <p:sldSz cx="9144000" cy="6858000" type="screen4x3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400"/>
    <a:srgbClr val="CC0099"/>
    <a:srgbClr val="009900"/>
    <a:srgbClr val="FF0000"/>
    <a:srgbClr val="0000CC"/>
    <a:srgbClr val="C5FFDB"/>
    <a:srgbClr val="FFEEE5"/>
    <a:srgbClr val="FFF4D9"/>
    <a:srgbClr val="0033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1" autoAdjust="0"/>
    <p:restoredTop sz="94678" autoAdjust="0"/>
  </p:normalViewPr>
  <p:slideViewPr>
    <p:cSldViewPr snapToObjects="1">
      <p:cViewPr>
        <p:scale>
          <a:sx n="100" d="100"/>
          <a:sy n="100" d="100"/>
        </p:scale>
        <p:origin x="-1048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105" d="100"/>
          <a:sy n="105" d="100"/>
        </p:scale>
        <p:origin x="-3944" y="-96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473ED06D-6490-42AE-B216-2143359F5D98}" type="datetime1">
              <a:rPr lang="en-US" altLang="en-US"/>
              <a:pPr>
                <a:defRPr/>
              </a:pPr>
              <a:t>05/04/18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74738" y="704850"/>
            <a:ext cx="46974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91BF728F-5876-45BE-B3DA-B4FE58B5D1A5}" type="datetime1">
              <a:rPr lang="en-US" altLang="en-US"/>
              <a:pPr>
                <a:defRPr/>
              </a:pPr>
              <a:t>05/04/18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2E28-4944-4174-8658-B31C7AE7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96EE-E859-4D61-BFD7-B9A60B62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0F92-7421-4D98-B9DC-6F6B9626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F939-DE06-4935-BBD4-E3016F546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E8AF1-0DC9-44B7-AF51-AA8EEA164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CC204-7F0C-4512-96F5-E209B369F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8430-324B-48D7-8150-B9F7BE11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7747D-1456-4966-9E8C-FF49F49FD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EE38-ABA7-4505-BF5D-1A80F4FB1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CA0E9-2C0B-43DE-8D2E-F4C8DD0F8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6D579-1541-41FA-A52A-77E57EDA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BAE3-E7A4-40F8-A96A-61A1EF93C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9810-68B4-4E9F-9960-C518FAE9D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7D4C-752B-4126-92C8-F60EC76B6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15199-733E-4CD1-8CDA-77B9ADF1B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30E46-5F80-43ED-933E-4B0D73B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5445-4A92-4278-AE93-C99EDAB7A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754B-6E5D-420B-BDFF-B4A963889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4379-8DAD-48B7-B4ED-1E4A8FFEF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C0D5-32D3-4FDC-A467-C048AEDA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A6BB-F97C-466A-915E-A585DB29C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5D4F-F7D5-4390-BAE9-44347AFE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F7DB-A3F1-45BC-9E39-640F8C056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D41C-746A-4E50-B405-9FA9321C9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1F6C-90E4-4AD8-8E0A-5B7B2B73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8CB4-40B0-4006-88CE-CA6A9661C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B203-A19A-4134-A3F2-657FB1106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540F1-9BF7-4915-ACEE-3EADA9FFD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06BA-5BF5-450C-A569-FF850DF5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92179-09DD-42DC-9D73-219BDAA97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194B-0B1E-4425-BD4E-B47A6E31B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734B-8B90-488C-AD1B-BD0BA8A99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5112F-1777-415E-92B0-2EFBC992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CAD3-A093-4695-8125-AA47CE056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370C-E99E-4FCE-9847-0A8BF74B1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22B-EF9B-416B-B5E6-DBD96EB2B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8379-7AFD-42E9-A79D-4D91B9CB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5F9BC-4D8E-42F4-8203-227ACCD54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C4DB-34D8-4E58-9183-45D092997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47433-1F9D-4E1C-8C4A-CED6B1BCE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99217-547C-48C4-BBA2-0AD26965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9282-61B7-4575-B1E9-BE84A6791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46DA-D9A6-41B9-910D-8E4398FA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F01-185D-4CC0-813D-17E8E4274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<Relationship Id="rId15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859654-63A5-4139-9191-C0AD9E6D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CE1638-76A0-4354-9DA3-AE45C944E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1" r:id="rId1"/>
    <p:sldLayoutId id="2147484882" r:id="rId2"/>
    <p:sldLayoutId id="2147484883" r:id="rId3"/>
    <p:sldLayoutId id="2147484884" r:id="rId4"/>
    <p:sldLayoutId id="2147484885" r:id="rId5"/>
    <p:sldLayoutId id="2147484886" r:id="rId6"/>
    <p:sldLayoutId id="2147484887" r:id="rId7"/>
    <p:sldLayoutId id="2147484888" r:id="rId8"/>
    <p:sldLayoutId id="2147484889" r:id="rId9"/>
    <p:sldLayoutId id="2147484890" r:id="rId10"/>
    <p:sldLayoutId id="214748489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10 Apr 2018</a:t>
            </a: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200" dirty="0"/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  <p:sldLayoutId id="2147484901" r:id="rId12"/>
    <p:sldLayoutId id="2147484902" r:id="rId13"/>
    <p:sldLayoutId id="2147484903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88A8A7-9185-4620-BA82-0E7BD3F33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  <p:sldLayoutId id="2147484908" r:id="rId5"/>
    <p:sldLayoutId id="2147484909" r:id="rId6"/>
    <p:sldLayoutId id="2147484910" r:id="rId7"/>
    <p:sldLayoutId id="2147484911" r:id="rId8"/>
    <p:sldLayoutId id="2147484912" r:id="rId9"/>
    <p:sldLayoutId id="2147484913" r:id="rId10"/>
    <p:sldLayoutId id="2147484914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10 Apr 2018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FCC Week in Amsterdam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C57B0D-3BCA-4940-A236-92724470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4.emf"/><Relationship Id="rId3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oleObject" Target="../embeddings/oleObject2.bin"/><Relationship Id="rId5" Type="http://schemas.openxmlformats.org/officeDocument/2006/relationships/image" Target="../media/image17.emf"/><Relationship Id="rId6" Type="http://schemas.openxmlformats.org/officeDocument/2006/relationships/image" Target="../media/image1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2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2.emf"/><Relationship Id="rId7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Z pole scan strategy and √s spread measurement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415608"/>
              </p:ext>
            </p:extLst>
          </p:nvPr>
        </p:nvGraphicFramePr>
        <p:xfrm>
          <a:off x="1143000" y="1242061"/>
          <a:ext cx="6934199" cy="4853939"/>
        </p:xfrm>
        <a:graphic>
          <a:graphicData uri="http://schemas.openxmlformats.org/drawingml/2006/table">
            <a:tbl>
              <a:tblPr firstRow="1" bandRow="1"/>
              <a:tblGrid>
                <a:gridCol w="23871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367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3675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3675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36754">
                  <a:extLst>
                    <a:ext uri="{9D8B030D-6E8A-4147-A177-3AD203B41FA5}">
                      <a16:colId xmlns:a16="http://schemas.microsoft.com/office/drawing/2014/main" xmlns="" val="2362098517"/>
                    </a:ext>
                  </a:extLst>
                </a:gridCol>
              </a:tblGrid>
              <a:tr h="32395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Z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800" b="1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H</a:t>
                      </a:r>
                      <a:r>
                        <a:rPr lang="de-AT" sz="1800" b="1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(ZH)</a:t>
                      </a:r>
                      <a:endParaRPr lang="de-AT" sz="1800" b="1" dirty="0" smtClean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800" b="1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ttbar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26074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beam energy [GeV]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45.6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  <a:endParaRPr kumimoji="0" lang="de-AT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175-182.5</a:t>
                      </a:r>
                      <a:endParaRPr kumimoji="0" lang="de-AT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0741">
                <a:tc>
                  <a:txBody>
                    <a:bodyPr/>
                    <a:lstStyle/>
                    <a:p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arc cell optics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60/60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60/60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90/90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90/90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27757867"/>
                  </a:ext>
                </a:extLst>
              </a:tr>
              <a:tr h="2607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emittance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hor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/vert [nm]/[pm]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0.27/1.0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0.84/1.7</a:t>
                      </a:r>
                      <a:endParaRPr kumimoji="0" lang="de-AT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0.63/1.3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1.4/2.8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607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Symbol" charset="2"/>
                          <a:ea typeface="+mn-ea"/>
                          <a:cs typeface="Symbol" charset="2"/>
                        </a:rPr>
                        <a:t>b</a:t>
                      </a:r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kumimoji="0" lang="de-AT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horiz/vertical </a:t>
                      </a:r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[m]/[mm]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0.15/.8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0.2/1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0.3/1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1/1.6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60741">
                <a:tc>
                  <a:txBody>
                    <a:bodyPr/>
                    <a:lstStyle/>
                    <a:p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SR energy</a:t>
                      </a:r>
                      <a:r>
                        <a:rPr kumimoji="0" lang="en-GB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loss  / turn (</a:t>
                      </a:r>
                      <a:r>
                        <a:rPr kumimoji="0" lang="en-GB" sz="14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  <a:r>
                        <a:rPr kumimoji="0" lang="en-GB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0.036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0.34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1.72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9.21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60741">
                <a:tc>
                  <a:txBody>
                    <a:bodyPr/>
                    <a:lstStyle/>
                    <a:p>
                      <a:r>
                        <a:rPr kumimoji="0" lang="en-US" sz="14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400" b="1" kern="1200" dirty="0">
                        <a:solidFill>
                          <a:srgbClr val="CC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0.10</a:t>
                      </a:r>
                      <a:endParaRPr kumimoji="0" lang="en-GB" sz="1400" b="1" kern="1200" dirty="0">
                        <a:solidFill>
                          <a:srgbClr val="CC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0.75</a:t>
                      </a:r>
                      <a:endParaRPr kumimoji="0" lang="en-GB" sz="1400" b="1" kern="1200" dirty="0" smtClean="0">
                        <a:solidFill>
                          <a:srgbClr val="CC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2.0</a:t>
                      </a:r>
                      <a:endParaRPr kumimoji="0" lang="en-GB" sz="1400" b="1" kern="1200" dirty="0">
                        <a:solidFill>
                          <a:srgbClr val="CC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8.8-10.3</a:t>
                      </a:r>
                      <a:endParaRPr kumimoji="0" lang="en-GB" sz="1400" b="1" kern="1200" dirty="0" smtClean="0">
                        <a:solidFill>
                          <a:srgbClr val="CC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3873614"/>
                  </a:ext>
                </a:extLst>
              </a:tr>
              <a:tr h="260741">
                <a:tc>
                  <a:txBody>
                    <a:bodyPr/>
                    <a:lstStyle/>
                    <a:p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 acceptance [%]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±1.3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±1.3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±1.7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±2.4-2.8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607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energy spread (</a:t>
                      </a:r>
                      <a:r>
                        <a:rPr lang="en-US" sz="14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SR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 / BS) [%]</a:t>
                      </a:r>
                      <a:endParaRPr lang="ru-RU" sz="1400" b="1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0.038</a:t>
                      </a:r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/ 0.132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0.066</a:t>
                      </a:r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/ 0.165</a:t>
                      </a: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0.099</a:t>
                      </a:r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/ 0.165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/ 0.20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607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bunch length (SR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 / BS)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 [mm]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3.5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12.1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3.0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7.5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3.15 / 5.3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2.75 / 3.80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3994486"/>
                  </a:ext>
                </a:extLst>
              </a:tr>
              <a:tr h="26074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400" b="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2.3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3.2-3.35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60741">
                <a:tc>
                  <a:txBody>
                    <a:bodyPr/>
                    <a:lstStyle/>
                    <a:p>
                      <a:r>
                        <a:rPr kumimoji="0" lang="en-US" sz="1400" b="1" kern="1200" dirty="0" smtClean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no. of  bunches /</a:t>
                      </a:r>
                      <a:r>
                        <a:rPr kumimoji="0" lang="en-US" sz="1400" b="1" kern="1200" baseline="0" dirty="0" smtClean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 beam</a:t>
                      </a:r>
                      <a:endParaRPr kumimoji="0" lang="en-GB" sz="1400" b="1" kern="1200" dirty="0">
                        <a:solidFill>
                          <a:srgbClr val="FF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16640</a:t>
                      </a:r>
                      <a:endParaRPr kumimoji="0" lang="en-GB" sz="1400" b="1" kern="1200" dirty="0">
                        <a:solidFill>
                          <a:srgbClr val="FF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1300</a:t>
                      </a: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328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40-33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60741">
                <a:tc>
                  <a:txBody>
                    <a:bodyPr/>
                    <a:lstStyle/>
                    <a:p>
                      <a:r>
                        <a:rPr kumimoji="0" lang="en-GB" sz="14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beam current  [mA]</a:t>
                      </a:r>
                      <a:endParaRPr kumimoji="0" lang="en-GB" sz="1400" b="1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1390</a:t>
                      </a:r>
                      <a:endParaRPr kumimoji="0" lang="en-GB" sz="14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147</a:t>
                      </a:r>
                      <a:endParaRPr kumimoji="0" lang="en-GB" sz="14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6.4-5.4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60741">
                <a:tc>
                  <a:txBody>
                    <a:bodyPr/>
                    <a:lstStyle/>
                    <a:p>
                      <a:r>
                        <a:rPr kumimoji="0" lang="en-GB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SR total </a:t>
                      </a:r>
                      <a:r>
                        <a:rPr kumimoji="0" lang="en-GB" sz="1400" b="1" kern="1200" baseline="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power [MW]</a:t>
                      </a:r>
                      <a:endParaRPr kumimoji="0" lang="en-GB" sz="1400" b="1" kern="1200" dirty="0">
                        <a:solidFill>
                          <a:srgbClr val="008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rgbClr val="009900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kumimoji="0" lang="en-GB" sz="1400" b="1" kern="1200" dirty="0">
                        <a:solidFill>
                          <a:srgbClr val="0099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rgbClr val="009900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kumimoji="0" lang="en-GB" sz="1400" b="1" kern="1200" dirty="0">
                        <a:solidFill>
                          <a:srgbClr val="0099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rgbClr val="009900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rgbClr val="009900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60741">
                <a:tc>
                  <a:txBody>
                    <a:bodyPr/>
                    <a:lstStyle/>
                    <a:p>
                      <a:r>
                        <a:rPr kumimoji="0" lang="en-US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luminosity [10</a:t>
                      </a:r>
                      <a:r>
                        <a:rPr kumimoji="0" lang="en-US" sz="1400" b="1" kern="1200" baseline="300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400" b="1" kern="1200" baseline="300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400" b="1" kern="1200" baseline="300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230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kumimoji="0" lang="en-GB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8.5</a:t>
                      </a:r>
                      <a:endParaRPr kumimoji="0" lang="en-GB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1.9-1.7</a:t>
                      </a:r>
                      <a:endParaRPr kumimoji="0" lang="en-GB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607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 smtClean="0">
                          <a:solidFill>
                            <a:srgbClr val="3366FF"/>
                          </a:solidFill>
                          <a:latin typeface="+mn-lt"/>
                          <a:ea typeface="+mn-ea"/>
                          <a:cs typeface="+mn-cs"/>
                        </a:rPr>
                        <a:t>luminosity lifetime [min]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rgbClr val="3366FF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kumimoji="0" lang="en-GB" sz="1400" b="1" kern="1200" dirty="0">
                        <a:solidFill>
                          <a:srgbClr val="3366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rgbClr val="3366FF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kumimoji="0" lang="de-AT" sz="1400" b="1" kern="1200" dirty="0">
                        <a:solidFill>
                          <a:srgbClr val="3366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 smtClean="0">
                          <a:solidFill>
                            <a:srgbClr val="3366FF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rgbClr val="3366FF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607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allowable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asymmetry</a:t>
                      </a: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%]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5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3</a:t>
                      </a:r>
                      <a:endParaRPr kumimoji="0" lang="de-AT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3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3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9600" y="3505200"/>
            <a:ext cx="8077200" cy="381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51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use of </a:t>
            </a:r>
            <a:r>
              <a:rPr lang="en-US" dirty="0" err="1" smtClean="0"/>
              <a:t>e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/>
              <a:t>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→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000" dirty="0" smtClean="0"/>
              <a:t>How are the events modified with energy spread </a:t>
            </a:r>
            <a:r>
              <a:rPr lang="en-US" sz="2000" dirty="0" smtClean="0"/>
              <a:t>(in the </a:t>
            </a:r>
            <a:r>
              <a:rPr lang="en-US" sz="2000" dirty="0" err="1" smtClean="0"/>
              <a:t>c.o.m</a:t>
            </a:r>
            <a:r>
              <a:rPr lang="en-US" sz="2000" dirty="0" smtClean="0"/>
              <a:t>.) ?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r>
              <a:rPr lang="en-US" sz="1600" dirty="0" smtClean="0"/>
              <a:t>Generates a longitudinal boost in the </a:t>
            </a:r>
            <a:r>
              <a:rPr lang="en-US" sz="1600" dirty="0" err="1" smtClean="0"/>
              <a:t>centre</a:t>
            </a:r>
            <a:r>
              <a:rPr lang="en-US" sz="1600" dirty="0" smtClean="0"/>
              <a:t>-of-mass frame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447800" y="3657600"/>
            <a:ext cx="2590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4191000" y="3657600"/>
            <a:ext cx="257175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114800" y="3683000"/>
            <a:ext cx="1447800" cy="2032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2362200" y="1600200"/>
            <a:ext cx="3429000" cy="4038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 flipV="1">
            <a:off x="2209800" y="1752600"/>
            <a:ext cx="1905000" cy="1930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Multiply 33"/>
          <p:cNvSpPr/>
          <p:nvPr/>
        </p:nvSpPr>
        <p:spPr bwMode="auto">
          <a:xfrm>
            <a:off x="4038600" y="3581400"/>
            <a:ext cx="152400" cy="152400"/>
          </a:xfrm>
          <a:prstGeom prst="mathMultiply">
            <a:avLst>
              <a:gd name="adj1" fmla="val 777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71600" y="3200400"/>
            <a:ext cx="1658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r>
              <a:rPr lang="en-US" b="1" dirty="0" smtClean="0">
                <a:latin typeface="+mn-lt"/>
                <a:cs typeface="Symbol" charset="2"/>
              </a:rPr>
              <a:t> </a:t>
            </a:r>
            <a:r>
              <a:rPr lang="en-US" sz="1800" b="1" dirty="0" smtClean="0">
                <a:latin typeface="+mn-lt"/>
                <a:cs typeface="Symbol" charset="2"/>
              </a:rPr>
              <a:t>(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-d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+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02687" y="3200400"/>
            <a:ext cx="1666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r>
              <a:rPr lang="en-US" b="1" dirty="0" smtClean="0">
                <a:latin typeface="Symbol" charset="2"/>
                <a:cs typeface="Symbol" charset="2"/>
              </a:rPr>
              <a:t> </a:t>
            </a:r>
            <a:r>
              <a:rPr lang="en-US" sz="1800" b="1" dirty="0">
                <a:latin typeface="+mn-lt"/>
                <a:cs typeface="Symbol" charset="2"/>
              </a:rPr>
              <a:t>(</a:t>
            </a:r>
            <a:r>
              <a:rPr lang="en-US" sz="1800" b="1" dirty="0" err="1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err="1">
                <a:solidFill>
                  <a:srgbClr val="009900"/>
                </a:solidFill>
                <a:latin typeface="Symbol" charset="2"/>
                <a:cs typeface="Symbol" charset="2"/>
              </a:rPr>
              <a:t>+</a:t>
            </a:r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d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-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r>
              <a:rPr lang="en-US" sz="1800" b="1" dirty="0" smtClean="0">
                <a:latin typeface="Symbol" charset="2"/>
                <a:cs typeface="Symbol" charset="2"/>
              </a:rPr>
              <a:t> 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62600" y="55626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12954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40" name="Block Arc 39"/>
          <p:cNvSpPr/>
          <p:nvPr/>
        </p:nvSpPr>
        <p:spPr bwMode="auto">
          <a:xfrm>
            <a:off x="3733800" y="3200400"/>
            <a:ext cx="914400" cy="914400"/>
          </a:xfrm>
          <a:prstGeom prst="blockArc">
            <a:avLst>
              <a:gd name="adj1" fmla="val 13370015"/>
              <a:gd name="adj2" fmla="val 3342765"/>
              <a:gd name="adj3" fmla="val 690"/>
            </a:avLst>
          </a:prstGeom>
          <a:solidFill>
            <a:srgbClr val="FFF4D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Block Arc 47"/>
          <p:cNvSpPr/>
          <p:nvPr/>
        </p:nvSpPr>
        <p:spPr bwMode="auto">
          <a:xfrm rot="10800000">
            <a:off x="3733799" y="3352799"/>
            <a:ext cx="762001" cy="762001"/>
          </a:xfrm>
          <a:prstGeom prst="blockArc">
            <a:avLst>
              <a:gd name="adj1" fmla="val 13805331"/>
              <a:gd name="adj2" fmla="val 2887695"/>
              <a:gd name="adj3" fmla="val 833"/>
            </a:avLst>
          </a:prstGeom>
          <a:solidFill>
            <a:srgbClr val="C5FFDB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8200" y="3124200"/>
            <a:ext cx="814947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= p</a:t>
            </a:r>
            <a:endParaRPr lang="en-US" sz="18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1800" y="3974068"/>
            <a:ext cx="814947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 &lt; p</a:t>
            </a:r>
            <a:endParaRPr lang="en-US" sz="1800" b="1" dirty="0">
              <a:solidFill>
                <a:srgbClr val="0099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52" name="Straight Arrow Connector 51"/>
          <p:cNvCxnSpPr>
            <a:endCxn id="49" idx="3"/>
          </p:cNvCxnSpPr>
          <p:nvPr/>
        </p:nvCxnSpPr>
        <p:spPr bwMode="auto">
          <a:xfrm flipH="1">
            <a:off x="5463147" y="2667000"/>
            <a:ext cx="449925" cy="6418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913071" y="2438400"/>
            <a:ext cx="1680568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No energy spread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54" name="Straight Arrow Connector 53"/>
          <p:cNvCxnSpPr>
            <a:stCxn id="55" idx="3"/>
            <a:endCxn id="50" idx="1"/>
          </p:cNvCxnSpPr>
          <p:nvPr/>
        </p:nvCxnSpPr>
        <p:spPr bwMode="auto">
          <a:xfrm flipV="1">
            <a:off x="2446862" y="4158734"/>
            <a:ext cx="524938" cy="7349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609600" y="4724400"/>
            <a:ext cx="1837262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With energy spread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1600200"/>
            <a:ext cx="3065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In the </a:t>
            </a:r>
            <a:r>
              <a:rPr lang="en-US" sz="1600" b="1" dirty="0" err="1" smtClean="0">
                <a:latin typeface="+mn-lt"/>
              </a:rPr>
              <a:t>e</a:t>
            </a:r>
            <a:r>
              <a:rPr lang="en-US" sz="1600" b="1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b="1" dirty="0" err="1" smtClean="0">
                <a:latin typeface="+mn-lt"/>
              </a:rPr>
              <a:t>e</a:t>
            </a:r>
            <a:r>
              <a:rPr lang="en-US" sz="1600" b="1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b="1" dirty="0" smtClean="0">
                <a:latin typeface="+mn-lt"/>
              </a:rPr>
              <a:t> </a:t>
            </a:r>
            <a:r>
              <a:rPr lang="en-US" sz="1600" b="1" dirty="0" err="1" smtClean="0">
                <a:latin typeface="+mn-lt"/>
              </a:rPr>
              <a:t>centre</a:t>
            </a:r>
            <a:r>
              <a:rPr lang="en-US" sz="1600" b="1" dirty="0" smtClean="0">
                <a:latin typeface="+mn-lt"/>
              </a:rPr>
              <a:t>-of-mass frame</a:t>
            </a:r>
            <a:endParaRPr 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246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7-10-18 at 15.53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68" y="3581400"/>
            <a:ext cx="2294022" cy="15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use of </a:t>
            </a:r>
            <a:r>
              <a:rPr lang="en-US" dirty="0" err="1" smtClean="0"/>
              <a:t>e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/>
              <a:t>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→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000" dirty="0" smtClean="0"/>
              <a:t>Competes with initial state radiation (that you cannot get rid of)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r>
              <a:rPr lang="is-IS" sz="1600" dirty="0"/>
              <a:t>Need to have good ISR prediction </a:t>
            </a:r>
          </a:p>
          <a:p>
            <a:pPr lvl="1"/>
            <a:endParaRPr lang="en-US" sz="16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447800" y="3657600"/>
            <a:ext cx="2590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4191000" y="3657600"/>
            <a:ext cx="257175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114800" y="3683000"/>
            <a:ext cx="1447800" cy="2032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2362200" y="1600200"/>
            <a:ext cx="3429000" cy="4038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 flipV="1">
            <a:off x="2209800" y="1752600"/>
            <a:ext cx="1905000" cy="1930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Multiply 33"/>
          <p:cNvSpPr/>
          <p:nvPr/>
        </p:nvSpPr>
        <p:spPr bwMode="auto">
          <a:xfrm>
            <a:off x="4038600" y="3581400"/>
            <a:ext cx="152400" cy="152400"/>
          </a:xfrm>
          <a:prstGeom prst="mathMultiply">
            <a:avLst>
              <a:gd name="adj1" fmla="val 777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71600" y="3200400"/>
            <a:ext cx="1574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r>
              <a:rPr lang="en-US" b="1" dirty="0" smtClean="0">
                <a:latin typeface="+mn-lt"/>
                <a:cs typeface="Symbol" charset="2"/>
              </a:rPr>
              <a:t> </a:t>
            </a:r>
            <a:r>
              <a:rPr lang="en-US" sz="1800" b="1" dirty="0" smtClean="0">
                <a:latin typeface="+mn-lt"/>
                <a:cs typeface="Symbol" charset="2"/>
              </a:rPr>
              <a:t>(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-d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02687" y="3200400"/>
            <a:ext cx="121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r>
              <a:rPr lang="en-US" b="1" dirty="0" smtClean="0">
                <a:latin typeface="Symbol" charset="2"/>
                <a:cs typeface="Symbol" charset="2"/>
              </a:rPr>
              <a:t> </a:t>
            </a:r>
            <a:r>
              <a:rPr lang="en-US" sz="1800" b="1" dirty="0">
                <a:latin typeface="+mn-lt"/>
                <a:cs typeface="Symbol" charset="2"/>
              </a:rPr>
              <a:t>(</a:t>
            </a:r>
            <a:r>
              <a:rPr lang="en-US" sz="1800" b="1" dirty="0" err="1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r>
              <a:rPr lang="en-US" sz="1800" b="1" dirty="0" smtClean="0">
                <a:latin typeface="Symbol" charset="2"/>
                <a:cs typeface="Symbol" charset="2"/>
              </a:rPr>
              <a:t> 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62600" y="55626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12954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40" name="Block Arc 39"/>
          <p:cNvSpPr/>
          <p:nvPr/>
        </p:nvSpPr>
        <p:spPr bwMode="auto">
          <a:xfrm>
            <a:off x="3733800" y="3200400"/>
            <a:ext cx="914400" cy="914400"/>
          </a:xfrm>
          <a:prstGeom prst="blockArc">
            <a:avLst>
              <a:gd name="adj1" fmla="val 13370015"/>
              <a:gd name="adj2" fmla="val 3342765"/>
              <a:gd name="adj3" fmla="val 690"/>
            </a:avLst>
          </a:prstGeom>
          <a:solidFill>
            <a:srgbClr val="FFF4D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Block Arc 47"/>
          <p:cNvSpPr/>
          <p:nvPr/>
        </p:nvSpPr>
        <p:spPr bwMode="auto">
          <a:xfrm rot="10800000">
            <a:off x="3733799" y="3352799"/>
            <a:ext cx="762001" cy="762001"/>
          </a:xfrm>
          <a:prstGeom prst="blockArc">
            <a:avLst>
              <a:gd name="adj1" fmla="val 13805331"/>
              <a:gd name="adj2" fmla="val 2887695"/>
              <a:gd name="adj3" fmla="val 833"/>
            </a:avLst>
          </a:prstGeom>
          <a:solidFill>
            <a:srgbClr val="C5FFDB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8200" y="3124200"/>
            <a:ext cx="814947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= p</a:t>
            </a:r>
            <a:endParaRPr lang="en-US" sz="18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1800" y="3974068"/>
            <a:ext cx="814947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 &lt; p</a:t>
            </a:r>
            <a:endParaRPr lang="en-US" sz="1800" b="1" dirty="0">
              <a:solidFill>
                <a:srgbClr val="0099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52" name="Straight Arrow Connector 51"/>
          <p:cNvCxnSpPr>
            <a:endCxn id="49" idx="3"/>
          </p:cNvCxnSpPr>
          <p:nvPr/>
        </p:nvCxnSpPr>
        <p:spPr bwMode="auto">
          <a:xfrm flipH="1">
            <a:off x="5463147" y="2667000"/>
            <a:ext cx="449925" cy="6418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913071" y="2438400"/>
            <a:ext cx="763049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No ISR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54" name="Straight Arrow Connector 53"/>
          <p:cNvCxnSpPr>
            <a:stCxn id="55" idx="3"/>
            <a:endCxn id="50" idx="1"/>
          </p:cNvCxnSpPr>
          <p:nvPr/>
        </p:nvCxnSpPr>
        <p:spPr bwMode="auto">
          <a:xfrm flipV="1">
            <a:off x="1529343" y="4158734"/>
            <a:ext cx="1442457" cy="7349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609600" y="4724400"/>
            <a:ext cx="919743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With ISR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148667" y="3564467"/>
            <a:ext cx="2692460" cy="206628"/>
          </a:xfrm>
          <a:custGeom>
            <a:avLst/>
            <a:gdLst>
              <a:gd name="connsiteX0" fmla="*/ 0 w 2692460"/>
              <a:gd name="connsiteY0" fmla="*/ 101600 h 206628"/>
              <a:gd name="connsiteX1" fmla="*/ 42333 w 2692460"/>
              <a:gd name="connsiteY1" fmla="*/ 76200 h 206628"/>
              <a:gd name="connsiteX2" fmla="*/ 67733 w 2692460"/>
              <a:gd name="connsiteY2" fmla="*/ 67733 h 206628"/>
              <a:gd name="connsiteX3" fmla="*/ 101600 w 2692460"/>
              <a:gd name="connsiteY3" fmla="*/ 25400 h 206628"/>
              <a:gd name="connsiteX4" fmla="*/ 127000 w 2692460"/>
              <a:gd name="connsiteY4" fmla="*/ 16933 h 206628"/>
              <a:gd name="connsiteX5" fmla="*/ 152400 w 2692460"/>
              <a:gd name="connsiteY5" fmla="*/ 0 h 206628"/>
              <a:gd name="connsiteX6" fmla="*/ 270933 w 2692460"/>
              <a:gd name="connsiteY6" fmla="*/ 8466 h 206628"/>
              <a:gd name="connsiteX7" fmla="*/ 279400 w 2692460"/>
              <a:gd name="connsiteY7" fmla="*/ 42333 h 206628"/>
              <a:gd name="connsiteX8" fmla="*/ 313266 w 2692460"/>
              <a:gd name="connsiteY8" fmla="*/ 101600 h 206628"/>
              <a:gd name="connsiteX9" fmla="*/ 321733 w 2692460"/>
              <a:gd name="connsiteY9" fmla="*/ 135466 h 206628"/>
              <a:gd name="connsiteX10" fmla="*/ 355600 w 2692460"/>
              <a:gd name="connsiteY10" fmla="*/ 160866 h 206628"/>
              <a:gd name="connsiteX11" fmla="*/ 389466 w 2692460"/>
              <a:gd name="connsiteY11" fmla="*/ 177800 h 206628"/>
              <a:gd name="connsiteX12" fmla="*/ 414866 w 2692460"/>
              <a:gd name="connsiteY12" fmla="*/ 194733 h 206628"/>
              <a:gd name="connsiteX13" fmla="*/ 465666 w 2692460"/>
              <a:gd name="connsiteY13" fmla="*/ 203200 h 206628"/>
              <a:gd name="connsiteX14" fmla="*/ 601133 w 2692460"/>
              <a:gd name="connsiteY14" fmla="*/ 169333 h 206628"/>
              <a:gd name="connsiteX15" fmla="*/ 618066 w 2692460"/>
              <a:gd name="connsiteY15" fmla="*/ 143933 h 206628"/>
              <a:gd name="connsiteX16" fmla="*/ 651933 w 2692460"/>
              <a:gd name="connsiteY16" fmla="*/ 93133 h 206628"/>
              <a:gd name="connsiteX17" fmla="*/ 660400 w 2692460"/>
              <a:gd name="connsiteY17" fmla="*/ 67733 h 206628"/>
              <a:gd name="connsiteX18" fmla="*/ 685800 w 2692460"/>
              <a:gd name="connsiteY18" fmla="*/ 59266 h 206628"/>
              <a:gd name="connsiteX19" fmla="*/ 778933 w 2692460"/>
              <a:gd name="connsiteY19" fmla="*/ 50800 h 206628"/>
              <a:gd name="connsiteX20" fmla="*/ 872066 w 2692460"/>
              <a:gd name="connsiteY20" fmla="*/ 59266 h 206628"/>
              <a:gd name="connsiteX21" fmla="*/ 922866 w 2692460"/>
              <a:gd name="connsiteY21" fmla="*/ 110066 h 206628"/>
              <a:gd name="connsiteX22" fmla="*/ 990600 w 2692460"/>
              <a:gd name="connsiteY22" fmla="*/ 160866 h 206628"/>
              <a:gd name="connsiteX23" fmla="*/ 1236133 w 2692460"/>
              <a:gd name="connsiteY23" fmla="*/ 143933 h 206628"/>
              <a:gd name="connsiteX24" fmla="*/ 1295400 w 2692460"/>
              <a:gd name="connsiteY24" fmla="*/ 93133 h 206628"/>
              <a:gd name="connsiteX25" fmla="*/ 1329266 w 2692460"/>
              <a:gd name="connsiteY25" fmla="*/ 84666 h 206628"/>
              <a:gd name="connsiteX26" fmla="*/ 1354666 w 2692460"/>
              <a:gd name="connsiteY26" fmla="*/ 67733 h 206628"/>
              <a:gd name="connsiteX27" fmla="*/ 1380066 w 2692460"/>
              <a:gd name="connsiteY27" fmla="*/ 59266 h 206628"/>
              <a:gd name="connsiteX28" fmla="*/ 1413933 w 2692460"/>
              <a:gd name="connsiteY28" fmla="*/ 42333 h 206628"/>
              <a:gd name="connsiteX29" fmla="*/ 1532466 w 2692460"/>
              <a:gd name="connsiteY29" fmla="*/ 59266 h 206628"/>
              <a:gd name="connsiteX30" fmla="*/ 1566333 w 2692460"/>
              <a:gd name="connsiteY30" fmla="*/ 76200 h 206628"/>
              <a:gd name="connsiteX31" fmla="*/ 1625600 w 2692460"/>
              <a:gd name="connsiteY31" fmla="*/ 118533 h 206628"/>
              <a:gd name="connsiteX32" fmla="*/ 1667933 w 2692460"/>
              <a:gd name="connsiteY32" fmla="*/ 177800 h 206628"/>
              <a:gd name="connsiteX33" fmla="*/ 1693333 w 2692460"/>
              <a:gd name="connsiteY33" fmla="*/ 186266 h 206628"/>
              <a:gd name="connsiteX34" fmla="*/ 1854200 w 2692460"/>
              <a:gd name="connsiteY34" fmla="*/ 177800 h 206628"/>
              <a:gd name="connsiteX35" fmla="*/ 1896533 w 2692460"/>
              <a:gd name="connsiteY35" fmla="*/ 135466 h 206628"/>
              <a:gd name="connsiteX36" fmla="*/ 1921933 w 2692460"/>
              <a:gd name="connsiteY36" fmla="*/ 76200 h 206628"/>
              <a:gd name="connsiteX37" fmla="*/ 1947333 w 2692460"/>
              <a:gd name="connsiteY37" fmla="*/ 67733 h 206628"/>
              <a:gd name="connsiteX38" fmla="*/ 1998133 w 2692460"/>
              <a:gd name="connsiteY38" fmla="*/ 25400 h 206628"/>
              <a:gd name="connsiteX39" fmla="*/ 2040466 w 2692460"/>
              <a:gd name="connsiteY39" fmla="*/ 16933 h 206628"/>
              <a:gd name="connsiteX40" fmla="*/ 2175933 w 2692460"/>
              <a:gd name="connsiteY40" fmla="*/ 33866 h 206628"/>
              <a:gd name="connsiteX41" fmla="*/ 2209800 w 2692460"/>
              <a:gd name="connsiteY41" fmla="*/ 59266 h 206628"/>
              <a:gd name="connsiteX42" fmla="*/ 2243666 w 2692460"/>
              <a:gd name="connsiteY42" fmla="*/ 76200 h 206628"/>
              <a:gd name="connsiteX43" fmla="*/ 2260600 w 2692460"/>
              <a:gd name="connsiteY43" fmla="*/ 93133 h 206628"/>
              <a:gd name="connsiteX44" fmla="*/ 2294466 w 2692460"/>
              <a:gd name="connsiteY44" fmla="*/ 143933 h 206628"/>
              <a:gd name="connsiteX45" fmla="*/ 2345266 w 2692460"/>
              <a:gd name="connsiteY45" fmla="*/ 169333 h 206628"/>
              <a:gd name="connsiteX46" fmla="*/ 2531533 w 2692460"/>
              <a:gd name="connsiteY46" fmla="*/ 160866 h 206628"/>
              <a:gd name="connsiteX47" fmla="*/ 2599266 w 2692460"/>
              <a:gd name="connsiteY47" fmla="*/ 127000 h 206628"/>
              <a:gd name="connsiteX48" fmla="*/ 2675466 w 2692460"/>
              <a:gd name="connsiteY48" fmla="*/ 93133 h 206628"/>
              <a:gd name="connsiteX49" fmla="*/ 2692400 w 2692460"/>
              <a:gd name="connsiteY49" fmla="*/ 67733 h 20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692460" h="206628">
                <a:moveTo>
                  <a:pt x="0" y="101600"/>
                </a:moveTo>
                <a:cubicBezTo>
                  <a:pt x="14111" y="93133"/>
                  <a:pt x="27614" y="83559"/>
                  <a:pt x="42333" y="76200"/>
                </a:cubicBezTo>
                <a:cubicBezTo>
                  <a:pt x="50315" y="72209"/>
                  <a:pt x="60764" y="73308"/>
                  <a:pt x="67733" y="67733"/>
                </a:cubicBezTo>
                <a:cubicBezTo>
                  <a:pt x="102347" y="40041"/>
                  <a:pt x="67074" y="46116"/>
                  <a:pt x="101600" y="25400"/>
                </a:cubicBezTo>
                <a:cubicBezTo>
                  <a:pt x="109253" y="20808"/>
                  <a:pt x="119018" y="20924"/>
                  <a:pt x="127000" y="16933"/>
                </a:cubicBezTo>
                <a:cubicBezTo>
                  <a:pt x="136101" y="12382"/>
                  <a:pt x="143933" y="5644"/>
                  <a:pt x="152400" y="0"/>
                </a:cubicBezTo>
                <a:cubicBezTo>
                  <a:pt x="191911" y="2822"/>
                  <a:pt x="233354" y="-4060"/>
                  <a:pt x="270933" y="8466"/>
                </a:cubicBezTo>
                <a:cubicBezTo>
                  <a:pt x="281972" y="12146"/>
                  <a:pt x="274816" y="31637"/>
                  <a:pt x="279400" y="42333"/>
                </a:cubicBezTo>
                <a:cubicBezTo>
                  <a:pt x="328533" y="156977"/>
                  <a:pt x="260527" y="-39037"/>
                  <a:pt x="313266" y="101600"/>
                </a:cubicBezTo>
                <a:cubicBezTo>
                  <a:pt x="317352" y="112495"/>
                  <a:pt x="314970" y="125997"/>
                  <a:pt x="321733" y="135466"/>
                </a:cubicBezTo>
                <a:cubicBezTo>
                  <a:pt x="329935" y="146949"/>
                  <a:pt x="343634" y="153387"/>
                  <a:pt x="355600" y="160866"/>
                </a:cubicBezTo>
                <a:cubicBezTo>
                  <a:pt x="366303" y="167555"/>
                  <a:pt x="378508" y="171538"/>
                  <a:pt x="389466" y="177800"/>
                </a:cubicBezTo>
                <a:cubicBezTo>
                  <a:pt x="398301" y="182849"/>
                  <a:pt x="405213" y="191515"/>
                  <a:pt x="414866" y="194733"/>
                </a:cubicBezTo>
                <a:cubicBezTo>
                  <a:pt x="431152" y="200162"/>
                  <a:pt x="448733" y="200378"/>
                  <a:pt x="465666" y="203200"/>
                </a:cubicBezTo>
                <a:cubicBezTo>
                  <a:pt x="655376" y="190552"/>
                  <a:pt x="567931" y="235737"/>
                  <a:pt x="601133" y="169333"/>
                </a:cubicBezTo>
                <a:cubicBezTo>
                  <a:pt x="605684" y="160232"/>
                  <a:pt x="612422" y="152400"/>
                  <a:pt x="618066" y="143933"/>
                </a:cubicBezTo>
                <a:cubicBezTo>
                  <a:pt x="637511" y="66154"/>
                  <a:pt x="609409" y="146287"/>
                  <a:pt x="651933" y="93133"/>
                </a:cubicBezTo>
                <a:cubicBezTo>
                  <a:pt x="657508" y="86164"/>
                  <a:pt x="654089" y="74044"/>
                  <a:pt x="660400" y="67733"/>
                </a:cubicBezTo>
                <a:cubicBezTo>
                  <a:pt x="666711" y="61422"/>
                  <a:pt x="676965" y="60528"/>
                  <a:pt x="685800" y="59266"/>
                </a:cubicBezTo>
                <a:cubicBezTo>
                  <a:pt x="716659" y="54858"/>
                  <a:pt x="747889" y="53622"/>
                  <a:pt x="778933" y="50800"/>
                </a:cubicBezTo>
                <a:cubicBezTo>
                  <a:pt x="809977" y="53622"/>
                  <a:pt x="841586" y="52734"/>
                  <a:pt x="872066" y="59266"/>
                </a:cubicBezTo>
                <a:cubicBezTo>
                  <a:pt x="895953" y="64385"/>
                  <a:pt x="909739" y="95298"/>
                  <a:pt x="922866" y="110066"/>
                </a:cubicBezTo>
                <a:cubicBezTo>
                  <a:pt x="963831" y="156151"/>
                  <a:pt x="949702" y="147234"/>
                  <a:pt x="990600" y="160866"/>
                </a:cubicBezTo>
                <a:cubicBezTo>
                  <a:pt x="1072444" y="155222"/>
                  <a:pt x="1154728" y="154108"/>
                  <a:pt x="1236133" y="143933"/>
                </a:cubicBezTo>
                <a:cubicBezTo>
                  <a:pt x="1264219" y="140422"/>
                  <a:pt x="1270965" y="99242"/>
                  <a:pt x="1295400" y="93133"/>
                </a:cubicBezTo>
                <a:lnTo>
                  <a:pt x="1329266" y="84666"/>
                </a:lnTo>
                <a:cubicBezTo>
                  <a:pt x="1337733" y="79022"/>
                  <a:pt x="1345565" y="72284"/>
                  <a:pt x="1354666" y="67733"/>
                </a:cubicBezTo>
                <a:cubicBezTo>
                  <a:pt x="1362648" y="63742"/>
                  <a:pt x="1371863" y="62782"/>
                  <a:pt x="1380066" y="59266"/>
                </a:cubicBezTo>
                <a:cubicBezTo>
                  <a:pt x="1391667" y="54294"/>
                  <a:pt x="1402644" y="47977"/>
                  <a:pt x="1413933" y="42333"/>
                </a:cubicBezTo>
                <a:cubicBezTo>
                  <a:pt x="1453444" y="47977"/>
                  <a:pt x="1493504" y="50608"/>
                  <a:pt x="1532466" y="59266"/>
                </a:cubicBezTo>
                <a:cubicBezTo>
                  <a:pt x="1544787" y="62004"/>
                  <a:pt x="1555374" y="69938"/>
                  <a:pt x="1566333" y="76200"/>
                </a:cubicBezTo>
                <a:cubicBezTo>
                  <a:pt x="1583668" y="86106"/>
                  <a:pt x="1611060" y="107628"/>
                  <a:pt x="1625600" y="118533"/>
                </a:cubicBezTo>
                <a:cubicBezTo>
                  <a:pt x="1638842" y="145019"/>
                  <a:pt x="1642189" y="160638"/>
                  <a:pt x="1667933" y="177800"/>
                </a:cubicBezTo>
                <a:cubicBezTo>
                  <a:pt x="1675359" y="182750"/>
                  <a:pt x="1684866" y="183444"/>
                  <a:pt x="1693333" y="186266"/>
                </a:cubicBezTo>
                <a:cubicBezTo>
                  <a:pt x="1746955" y="183444"/>
                  <a:pt x="1802107" y="190823"/>
                  <a:pt x="1854200" y="177800"/>
                </a:cubicBezTo>
                <a:cubicBezTo>
                  <a:pt x="1873560" y="172960"/>
                  <a:pt x="1896533" y="135466"/>
                  <a:pt x="1896533" y="135466"/>
                </a:cubicBezTo>
                <a:cubicBezTo>
                  <a:pt x="1901617" y="115130"/>
                  <a:pt x="1903662" y="90817"/>
                  <a:pt x="1921933" y="76200"/>
                </a:cubicBezTo>
                <a:cubicBezTo>
                  <a:pt x="1928902" y="70625"/>
                  <a:pt x="1938866" y="70555"/>
                  <a:pt x="1947333" y="67733"/>
                </a:cubicBezTo>
                <a:cubicBezTo>
                  <a:pt x="1960510" y="54556"/>
                  <a:pt x="1979272" y="32473"/>
                  <a:pt x="1998133" y="25400"/>
                </a:cubicBezTo>
                <a:cubicBezTo>
                  <a:pt x="2011607" y="20347"/>
                  <a:pt x="2026355" y="19755"/>
                  <a:pt x="2040466" y="16933"/>
                </a:cubicBezTo>
                <a:cubicBezTo>
                  <a:pt x="2085622" y="22577"/>
                  <a:pt x="2131785" y="22829"/>
                  <a:pt x="2175933" y="33866"/>
                </a:cubicBezTo>
                <a:cubicBezTo>
                  <a:pt x="2189623" y="37288"/>
                  <a:pt x="2197834" y="51787"/>
                  <a:pt x="2209800" y="59266"/>
                </a:cubicBezTo>
                <a:cubicBezTo>
                  <a:pt x="2220503" y="65955"/>
                  <a:pt x="2233165" y="69199"/>
                  <a:pt x="2243666" y="76200"/>
                </a:cubicBezTo>
                <a:cubicBezTo>
                  <a:pt x="2250308" y="80628"/>
                  <a:pt x="2255810" y="86747"/>
                  <a:pt x="2260600" y="93133"/>
                </a:cubicBezTo>
                <a:cubicBezTo>
                  <a:pt x="2272811" y="109414"/>
                  <a:pt x="2277533" y="132644"/>
                  <a:pt x="2294466" y="143933"/>
                </a:cubicBezTo>
                <a:cubicBezTo>
                  <a:pt x="2327292" y="165816"/>
                  <a:pt x="2310213" y="157648"/>
                  <a:pt x="2345266" y="169333"/>
                </a:cubicBezTo>
                <a:cubicBezTo>
                  <a:pt x="2407355" y="166511"/>
                  <a:pt x="2469760" y="167730"/>
                  <a:pt x="2531533" y="160866"/>
                </a:cubicBezTo>
                <a:cubicBezTo>
                  <a:pt x="2576317" y="155890"/>
                  <a:pt x="2565905" y="141827"/>
                  <a:pt x="2599266" y="127000"/>
                </a:cubicBezTo>
                <a:cubicBezTo>
                  <a:pt x="2652134" y="103503"/>
                  <a:pt x="2639538" y="121874"/>
                  <a:pt x="2675466" y="93133"/>
                </a:cubicBezTo>
                <a:cubicBezTo>
                  <a:pt x="2694396" y="77990"/>
                  <a:pt x="2692400" y="82844"/>
                  <a:pt x="2692400" y="67733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131733" y="3456921"/>
            <a:ext cx="2641600" cy="361550"/>
          </a:xfrm>
          <a:custGeom>
            <a:avLst/>
            <a:gdLst>
              <a:gd name="connsiteX0" fmla="*/ 0 w 2641600"/>
              <a:gd name="connsiteY0" fmla="*/ 175279 h 361550"/>
              <a:gd name="connsiteX1" fmla="*/ 50800 w 2641600"/>
              <a:gd name="connsiteY1" fmla="*/ 141412 h 361550"/>
              <a:gd name="connsiteX2" fmla="*/ 304800 w 2641600"/>
              <a:gd name="connsiteY2" fmla="*/ 5946 h 361550"/>
              <a:gd name="connsiteX3" fmla="*/ 601134 w 2641600"/>
              <a:gd name="connsiteY3" fmla="*/ 361546 h 361550"/>
              <a:gd name="connsiteX4" fmla="*/ 948267 w 2641600"/>
              <a:gd name="connsiteY4" fmla="*/ 14412 h 361550"/>
              <a:gd name="connsiteX5" fmla="*/ 2641600 w 2641600"/>
              <a:gd name="connsiteY5" fmla="*/ 166812 h 361550"/>
              <a:gd name="connsiteX6" fmla="*/ 2641600 w 2641600"/>
              <a:gd name="connsiteY6" fmla="*/ 166812 h 36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1600" h="361550">
                <a:moveTo>
                  <a:pt x="0" y="175279"/>
                </a:moveTo>
                <a:cubicBezTo>
                  <a:pt x="0" y="172456"/>
                  <a:pt x="0" y="169634"/>
                  <a:pt x="50800" y="141412"/>
                </a:cubicBezTo>
                <a:cubicBezTo>
                  <a:pt x="101600" y="113190"/>
                  <a:pt x="213078" y="-30743"/>
                  <a:pt x="304800" y="5946"/>
                </a:cubicBezTo>
                <a:cubicBezTo>
                  <a:pt x="396522" y="42635"/>
                  <a:pt x="493890" y="360135"/>
                  <a:pt x="601134" y="361546"/>
                </a:cubicBezTo>
                <a:cubicBezTo>
                  <a:pt x="708378" y="362957"/>
                  <a:pt x="608189" y="46868"/>
                  <a:pt x="948267" y="14412"/>
                </a:cubicBezTo>
                <a:lnTo>
                  <a:pt x="2641600" y="166812"/>
                </a:lnTo>
                <a:lnTo>
                  <a:pt x="2641600" y="166812"/>
                </a:ln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9200" y="3657600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9900"/>
                </a:solidFill>
                <a:latin typeface="Symbol" charset="2"/>
                <a:cs typeface="Symbol" charset="2"/>
              </a:rPr>
              <a:t>g</a:t>
            </a:r>
            <a:r>
              <a:rPr lang="en-US" sz="16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 (</a:t>
            </a:r>
            <a:r>
              <a:rPr lang="en-US" sz="16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d</a:t>
            </a:r>
            <a:r>
              <a:rPr lang="en-US" sz="16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6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)</a:t>
            </a:r>
            <a:endParaRPr lang="en-US" sz="1600" b="1" dirty="0">
              <a:solidFill>
                <a:srgbClr val="0099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6402687" y="3657600"/>
            <a:ext cx="15051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4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4953000" y="1600200"/>
            <a:ext cx="3065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In the </a:t>
            </a:r>
            <a:r>
              <a:rPr lang="en-US" sz="1600" b="1" dirty="0" err="1" smtClean="0">
                <a:latin typeface="+mn-lt"/>
              </a:rPr>
              <a:t>e</a:t>
            </a:r>
            <a:r>
              <a:rPr lang="en-US" sz="1600" b="1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b="1" dirty="0" err="1" smtClean="0">
                <a:latin typeface="+mn-lt"/>
              </a:rPr>
              <a:t>e</a:t>
            </a:r>
            <a:r>
              <a:rPr lang="en-US" sz="1600" b="1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b="1" dirty="0" smtClean="0">
                <a:latin typeface="+mn-lt"/>
              </a:rPr>
              <a:t> </a:t>
            </a:r>
            <a:r>
              <a:rPr lang="en-US" sz="1600" b="1" dirty="0" err="1" smtClean="0">
                <a:latin typeface="+mn-lt"/>
              </a:rPr>
              <a:t>centre</a:t>
            </a:r>
            <a:r>
              <a:rPr lang="en-US" sz="1600" b="1" dirty="0" smtClean="0">
                <a:latin typeface="+mn-lt"/>
              </a:rPr>
              <a:t>-of-mass frame</a:t>
            </a:r>
            <a:endParaRPr 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89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use of </a:t>
            </a:r>
            <a:r>
              <a:rPr lang="en-US" dirty="0" err="1" smtClean="0"/>
              <a:t>e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/>
              <a:t>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→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000" dirty="0" smtClean="0"/>
              <a:t>Also competes with </a:t>
            </a:r>
            <a:r>
              <a:rPr lang="en-US" sz="2000" dirty="0" err="1" smtClean="0"/>
              <a:t>muon</a:t>
            </a:r>
            <a:r>
              <a:rPr lang="en-US" sz="2000" dirty="0" smtClean="0"/>
              <a:t> angular resolution </a:t>
            </a:r>
            <a:r>
              <a:rPr lang="is-IS" sz="2000" dirty="0" smtClean="0"/>
              <a:t>…</a:t>
            </a:r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pPr lvl="1"/>
            <a:r>
              <a:rPr lang="is-IS" sz="1600" dirty="0" smtClean="0"/>
              <a:t>Need to have good ISR prediction </a:t>
            </a:r>
          </a:p>
          <a:p>
            <a:pPr lvl="1"/>
            <a:r>
              <a:rPr lang="is-IS" sz="1600" dirty="0" smtClean="0"/>
              <a:t>Need to master muon angular resolution</a:t>
            </a:r>
          </a:p>
          <a:p>
            <a:pPr lvl="2"/>
            <a:r>
              <a:rPr lang="is-IS" sz="1600" dirty="0" smtClean="0"/>
              <a:t>Over the whole tracker accpetance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447800" y="3657600"/>
            <a:ext cx="2590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4191000" y="3657600"/>
            <a:ext cx="257175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114800" y="3683000"/>
            <a:ext cx="1447800" cy="2032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2362200" y="1600200"/>
            <a:ext cx="3429000" cy="4038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 flipV="1">
            <a:off x="2209800" y="1752600"/>
            <a:ext cx="1905000" cy="1930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Multiply 33"/>
          <p:cNvSpPr/>
          <p:nvPr/>
        </p:nvSpPr>
        <p:spPr bwMode="auto">
          <a:xfrm>
            <a:off x="4038600" y="3581400"/>
            <a:ext cx="152400" cy="152400"/>
          </a:xfrm>
          <a:prstGeom prst="mathMultiply">
            <a:avLst>
              <a:gd name="adj1" fmla="val 777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71600" y="3200400"/>
            <a:ext cx="1213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r>
              <a:rPr lang="en-US" b="1" dirty="0" smtClean="0">
                <a:latin typeface="+mn-lt"/>
                <a:cs typeface="Symbol" charset="2"/>
              </a:rPr>
              <a:t> </a:t>
            </a:r>
            <a:r>
              <a:rPr lang="en-US" sz="1800" b="1" dirty="0" smtClean="0">
                <a:latin typeface="+mn-lt"/>
                <a:cs typeface="Symbol" charset="2"/>
              </a:rPr>
              <a:t>(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02687" y="3200400"/>
            <a:ext cx="121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r>
              <a:rPr lang="en-US" b="1" dirty="0" smtClean="0">
                <a:latin typeface="Symbol" charset="2"/>
                <a:cs typeface="Symbol" charset="2"/>
              </a:rPr>
              <a:t> </a:t>
            </a:r>
            <a:r>
              <a:rPr lang="en-US" sz="1800" b="1" dirty="0">
                <a:latin typeface="+mn-lt"/>
                <a:cs typeface="Symbol" charset="2"/>
              </a:rPr>
              <a:t>(</a:t>
            </a:r>
            <a:r>
              <a:rPr lang="en-US" sz="1800" b="1" dirty="0" err="1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r>
              <a:rPr lang="en-US" sz="1800" b="1" dirty="0" smtClean="0">
                <a:latin typeface="Symbol" charset="2"/>
                <a:cs typeface="Symbol" charset="2"/>
              </a:rPr>
              <a:t> 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62600" y="55626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12954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40" name="Block Arc 39"/>
          <p:cNvSpPr/>
          <p:nvPr/>
        </p:nvSpPr>
        <p:spPr bwMode="auto">
          <a:xfrm>
            <a:off x="3733800" y="3200400"/>
            <a:ext cx="914400" cy="914400"/>
          </a:xfrm>
          <a:prstGeom prst="blockArc">
            <a:avLst>
              <a:gd name="adj1" fmla="val 13370015"/>
              <a:gd name="adj2" fmla="val 3342765"/>
              <a:gd name="adj3" fmla="val 690"/>
            </a:avLst>
          </a:prstGeom>
          <a:solidFill>
            <a:srgbClr val="FFF4D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Block Arc 47"/>
          <p:cNvSpPr/>
          <p:nvPr/>
        </p:nvSpPr>
        <p:spPr bwMode="auto">
          <a:xfrm rot="10800000">
            <a:off x="3733799" y="3352799"/>
            <a:ext cx="762001" cy="762001"/>
          </a:xfrm>
          <a:prstGeom prst="blockArc">
            <a:avLst>
              <a:gd name="adj1" fmla="val 13805331"/>
              <a:gd name="adj2" fmla="val 2887695"/>
              <a:gd name="adj3" fmla="val 833"/>
            </a:avLst>
          </a:prstGeom>
          <a:solidFill>
            <a:srgbClr val="C5FFDB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8200" y="3124200"/>
            <a:ext cx="1135948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ideal</a:t>
            </a:r>
            <a:r>
              <a:rPr lang="en-US" sz="1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= p</a:t>
            </a:r>
            <a:endParaRPr lang="en-US" sz="18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1800" y="3974068"/>
            <a:ext cx="1172116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meas</a:t>
            </a:r>
            <a:r>
              <a:rPr lang="en-US" sz="18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 &lt; p</a:t>
            </a:r>
            <a:endParaRPr lang="en-US" sz="1800" b="1" dirty="0">
              <a:solidFill>
                <a:srgbClr val="0099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52" name="Straight Arrow Connector 51"/>
          <p:cNvCxnSpPr>
            <a:endCxn id="49" idx="3"/>
          </p:cNvCxnSpPr>
          <p:nvPr/>
        </p:nvCxnSpPr>
        <p:spPr bwMode="auto">
          <a:xfrm flipH="1">
            <a:off x="5784148" y="2667000"/>
            <a:ext cx="128926" cy="6418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913071" y="2438400"/>
            <a:ext cx="1686479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Perfect resolution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54" name="Straight Arrow Connector 53"/>
          <p:cNvCxnSpPr>
            <a:stCxn id="55" idx="3"/>
            <a:endCxn id="50" idx="1"/>
          </p:cNvCxnSpPr>
          <p:nvPr/>
        </p:nvCxnSpPr>
        <p:spPr bwMode="auto">
          <a:xfrm flipV="1">
            <a:off x="2168941" y="4158734"/>
            <a:ext cx="802859" cy="7349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609600" y="4724400"/>
            <a:ext cx="1559341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Finite resolution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53000" y="1600200"/>
            <a:ext cx="3065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In the </a:t>
            </a:r>
            <a:r>
              <a:rPr lang="en-US" sz="1600" b="1" dirty="0" err="1" smtClean="0">
                <a:latin typeface="+mn-lt"/>
              </a:rPr>
              <a:t>e</a:t>
            </a:r>
            <a:r>
              <a:rPr lang="en-US" sz="1600" b="1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b="1" dirty="0" err="1" smtClean="0">
                <a:latin typeface="+mn-lt"/>
              </a:rPr>
              <a:t>e</a:t>
            </a:r>
            <a:r>
              <a:rPr lang="en-US" sz="1600" b="1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b="1" dirty="0" smtClean="0">
                <a:latin typeface="+mn-lt"/>
              </a:rPr>
              <a:t> </a:t>
            </a:r>
            <a:r>
              <a:rPr lang="en-US" sz="1600" b="1" dirty="0" err="1" smtClean="0">
                <a:latin typeface="+mn-lt"/>
              </a:rPr>
              <a:t>centre</a:t>
            </a:r>
            <a:r>
              <a:rPr lang="en-US" sz="1600" b="1" dirty="0" smtClean="0">
                <a:latin typeface="+mn-lt"/>
              </a:rPr>
              <a:t>-of-mass frame</a:t>
            </a:r>
            <a:endParaRPr 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605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FCC-</a:t>
            </a:r>
            <a:r>
              <a:rPr lang="en-US" dirty="0" err="1" smtClean="0"/>
              <a:t>ee</a:t>
            </a:r>
            <a:r>
              <a:rPr lang="en-US" dirty="0" smtClean="0"/>
              <a:t> frame is not the </a:t>
            </a:r>
            <a:r>
              <a:rPr lang="en-US" dirty="0" err="1" smtClean="0"/>
              <a:t>e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/>
              <a:t>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</a:t>
            </a:r>
            <a:r>
              <a:rPr lang="en-US" dirty="0" err="1" smtClean="0"/>
              <a:t>c.o.m</a:t>
            </a:r>
            <a:r>
              <a:rPr lang="en-US" dirty="0" smtClean="0"/>
              <a:t> frame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000" dirty="0"/>
              <a:t>An </a:t>
            </a:r>
            <a:r>
              <a:rPr lang="en-US" sz="2000" dirty="0" err="1"/>
              <a:t>e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/>
              <a:t>e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 →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 event </a:t>
            </a:r>
            <a:r>
              <a:rPr lang="en-US" sz="2000" dirty="0" smtClean="0"/>
              <a:t>produced  at </a:t>
            </a:r>
            <a:r>
              <a:rPr lang="en-US" sz="2000" dirty="0" smtClean="0">
                <a:latin typeface="Symbol" charset="2"/>
                <a:cs typeface="Symbol" charset="2"/>
              </a:rPr>
              <a:t>q=p/2</a:t>
            </a:r>
            <a:r>
              <a:rPr lang="en-US" sz="2000" dirty="0" smtClean="0">
                <a:cs typeface="Symbol" charset="2"/>
              </a:rPr>
              <a:t>, with </a:t>
            </a:r>
            <a:r>
              <a:rPr lang="en-US" sz="2000" dirty="0" smtClean="0">
                <a:solidFill>
                  <a:srgbClr val="CC0099"/>
                </a:solidFill>
                <a:latin typeface="Symbol" charset="2"/>
                <a:cs typeface="Symbol" charset="2"/>
              </a:rPr>
              <a:t>f=0 </a:t>
            </a:r>
            <a:r>
              <a:rPr lang="en-US" sz="2000" dirty="0" smtClean="0">
                <a:cs typeface="Symbol" charset="2"/>
              </a:rPr>
              <a:t>or </a:t>
            </a:r>
            <a:r>
              <a:rPr lang="en-US" sz="2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f=p/2</a:t>
            </a:r>
            <a:endParaRPr lang="is-IS" sz="2000" dirty="0" smtClean="0">
              <a:solidFill>
                <a:srgbClr val="008000"/>
              </a:solidFill>
            </a:endParaRPr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pPr lvl="1"/>
            <a:endParaRPr lang="is-IS" sz="1600" dirty="0" smtClean="0"/>
          </a:p>
          <a:p>
            <a:pPr lvl="1"/>
            <a:endParaRPr lang="is-IS" sz="1600" dirty="0" smtClean="0"/>
          </a:p>
          <a:p>
            <a:pPr lvl="1"/>
            <a:r>
              <a:rPr lang="is-IS" sz="1600" dirty="0" smtClean="0"/>
              <a:t>NB: there might also be a (small) asymmetry between the two beam energies</a:t>
            </a:r>
          </a:p>
          <a:p>
            <a:pPr lvl="2"/>
            <a:r>
              <a:rPr lang="is-IS" sz="1600" dirty="0" smtClean="0"/>
              <a:t>Causes additional boost along z</a:t>
            </a:r>
            <a:endParaRPr lang="is-I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2590800" y="3618006"/>
            <a:ext cx="1524000" cy="64919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114800" y="3662065"/>
            <a:ext cx="762000" cy="228153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V="1">
            <a:off x="4114800" y="1600200"/>
            <a:ext cx="533400" cy="2082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Multiply 33"/>
          <p:cNvSpPr/>
          <p:nvPr/>
        </p:nvSpPr>
        <p:spPr bwMode="auto">
          <a:xfrm>
            <a:off x="4038600" y="3581400"/>
            <a:ext cx="152400" cy="152400"/>
          </a:xfrm>
          <a:prstGeom prst="mathMultiply">
            <a:avLst>
              <a:gd name="adj1" fmla="val 777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16663" y="2743200"/>
            <a:ext cx="410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+mn-lt"/>
              </a:rPr>
              <a:t>e</a:t>
            </a:r>
            <a:r>
              <a:rPr lang="en-US" sz="2000" b="1" baseline="30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+</a:t>
            </a:r>
            <a:endParaRPr lang="en-US" sz="1600" b="1" baseline="30000" dirty="0">
              <a:solidFill>
                <a:srgbClr val="0000FF"/>
              </a:solidFill>
              <a:latin typeface="Symbol" charset="2"/>
              <a:cs typeface="Symbol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40526" y="3928646"/>
            <a:ext cx="402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+mn-lt"/>
              </a:rPr>
              <a:t>e</a:t>
            </a:r>
            <a:r>
              <a:rPr lang="en-US" sz="2000" b="1" baseline="30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-</a:t>
            </a:r>
            <a:r>
              <a:rPr lang="en-US" sz="20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</a:t>
            </a:r>
            <a:endParaRPr lang="en-US" sz="1600" b="1" baseline="30000" dirty="0">
              <a:solidFill>
                <a:srgbClr val="0000FF"/>
              </a:solidFill>
              <a:latin typeface="Symbol" charset="2"/>
              <a:cs typeface="Symbol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91000" y="50292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-</a:t>
            </a:r>
            <a:endParaRPr lang="en-US" b="1" baseline="30000" dirty="0">
              <a:solidFill>
                <a:srgbClr val="008000"/>
              </a:solidFill>
              <a:latin typeface="Symbol" charset="2"/>
              <a:cs typeface="Symbol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14800" y="1748135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+</a:t>
            </a:r>
            <a:endParaRPr lang="en-US" b="1" baseline="30000" dirty="0">
              <a:solidFill>
                <a:srgbClr val="0080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>
            <a:off x="4097622" y="3124200"/>
            <a:ext cx="931578" cy="533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4343400" y="4340352"/>
            <a:ext cx="533400" cy="159878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3" name="Parallelogram 62"/>
          <p:cNvSpPr/>
          <p:nvPr/>
        </p:nvSpPr>
        <p:spPr bwMode="auto">
          <a:xfrm>
            <a:off x="0" y="3124200"/>
            <a:ext cx="8915400" cy="1143000"/>
          </a:xfrm>
          <a:prstGeom prst="parallelogram">
            <a:avLst>
              <a:gd name="adj" fmla="val 213889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7" name="Straight Connector 66"/>
          <p:cNvCxnSpPr/>
          <p:nvPr/>
        </p:nvCxnSpPr>
        <p:spPr bwMode="auto">
          <a:xfrm flipV="1">
            <a:off x="2819400" y="3124200"/>
            <a:ext cx="2438400" cy="1143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>
            <a:stCxn id="34" idx="1"/>
          </p:cNvCxnSpPr>
          <p:nvPr/>
        </p:nvCxnSpPr>
        <p:spPr bwMode="auto">
          <a:xfrm flipV="1">
            <a:off x="4154397" y="1600200"/>
            <a:ext cx="0" cy="201780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 flipV="1">
            <a:off x="4154397" y="3657600"/>
            <a:ext cx="3538627" cy="14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4648200" y="1674168"/>
            <a:ext cx="0" cy="19878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7433846" y="32882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+mn-lt"/>
              </a:rPr>
              <a:t>x</a:t>
            </a:r>
            <a:endParaRPr lang="en-US" sz="1800" b="1" dirty="0">
              <a:latin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01894" y="1447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latin typeface="+mn-lt"/>
              </a:rPr>
              <a:t>y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743200" y="4202668"/>
            <a:ext cx="29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latin typeface="+mn-lt"/>
              </a:rPr>
              <a:t>z</a:t>
            </a:r>
          </a:p>
        </p:txBody>
      </p:sp>
      <p:cxnSp>
        <p:nvCxnSpPr>
          <p:cNvPr id="86" name="Straight Arrow Connector 85"/>
          <p:cNvCxnSpPr/>
          <p:nvPr/>
        </p:nvCxnSpPr>
        <p:spPr bwMode="auto">
          <a:xfrm flipV="1">
            <a:off x="4191000" y="3636665"/>
            <a:ext cx="2743200" cy="2093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C0099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 flipH="1">
            <a:off x="2209800" y="3657600"/>
            <a:ext cx="1944597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C0099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6378382" y="3119735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0099"/>
                </a:solidFill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solidFill>
                  <a:srgbClr val="CC0099"/>
                </a:solidFill>
                <a:latin typeface="Symbol" charset="2"/>
                <a:cs typeface="Symbol" charset="2"/>
              </a:rPr>
              <a:t>+</a:t>
            </a:r>
            <a:endParaRPr lang="en-US" b="1" baseline="30000" dirty="0">
              <a:solidFill>
                <a:srgbClr val="CC0099"/>
              </a:solidFill>
              <a:latin typeface="Symbol" charset="2"/>
              <a:cs typeface="Symbol" charset="2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286000" y="3195935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0099"/>
                </a:solidFill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solidFill>
                  <a:srgbClr val="CC0099"/>
                </a:solidFill>
                <a:latin typeface="Symbol" charset="2"/>
                <a:cs typeface="Symbol" charset="2"/>
              </a:rPr>
              <a:t>-</a:t>
            </a:r>
            <a:endParaRPr lang="en-US" b="1" baseline="30000" dirty="0">
              <a:solidFill>
                <a:srgbClr val="CC0099"/>
              </a:solidFill>
              <a:latin typeface="Symbol" charset="2"/>
              <a:cs typeface="Symbol" charset="2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1447800" y="1447800"/>
            <a:ext cx="6245224" cy="4648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Straight Connector 95"/>
          <p:cNvCxnSpPr/>
          <p:nvPr/>
        </p:nvCxnSpPr>
        <p:spPr bwMode="auto">
          <a:xfrm>
            <a:off x="0" y="4267200"/>
            <a:ext cx="6477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 flipV="1">
            <a:off x="6477000" y="3124200"/>
            <a:ext cx="2438400" cy="1143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V="1">
            <a:off x="0" y="3581400"/>
            <a:ext cx="1447800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 flipH="1">
            <a:off x="7693024" y="3119735"/>
            <a:ext cx="1222376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91676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energy-momentum conservation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Assuming one photon emitted along one of the two beams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lvl="1"/>
            <a:r>
              <a:rPr lang="en-US" sz="1600" dirty="0" smtClean="0"/>
              <a:t>Where 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±</a:t>
            </a:r>
            <a:r>
              <a:rPr lang="en-US" sz="1600" dirty="0" smtClean="0"/>
              <a:t> are the measured energies of the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±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endParaRPr lang="en-US" sz="1600" dirty="0">
              <a:latin typeface="Symbol" charset="2"/>
              <a:cs typeface="Symbol" charset="2"/>
            </a:endParaRPr>
          </a:p>
          <a:p>
            <a:pPr lvl="1"/>
            <a:r>
              <a:rPr lang="en-US" sz="1600" dirty="0" smtClean="0"/>
              <a:t>Where </a:t>
            </a:r>
            <a:r>
              <a:rPr lang="en-US" sz="1600" dirty="0" smtClean="0">
                <a:latin typeface="Symbol" charset="2"/>
                <a:cs typeface="Symbol" charset="2"/>
              </a:rPr>
              <a:t>a</a:t>
            </a:r>
            <a:r>
              <a:rPr lang="en-US" sz="1600" dirty="0" smtClean="0"/>
              <a:t> is the beam crossing angle (nominal : 30 </a:t>
            </a:r>
            <a:r>
              <a:rPr lang="en-US" sz="1600" dirty="0" err="1" smtClean="0"/>
              <a:t>mrad</a:t>
            </a:r>
            <a:r>
              <a:rPr lang="en-US" sz="1600" dirty="0" smtClean="0"/>
              <a:t>),</a:t>
            </a:r>
          </a:p>
          <a:p>
            <a:pPr lvl="1"/>
            <a:r>
              <a:rPr lang="en-US" sz="1600" dirty="0" smtClean="0"/>
              <a:t>Where the z axis is the bisector of the two beam axes,</a:t>
            </a:r>
          </a:p>
          <a:p>
            <a:pPr lvl="1"/>
            <a:r>
              <a:rPr lang="en-US" sz="1600" dirty="0" smtClean="0"/>
              <a:t>Where the two beam axes form the (</a:t>
            </a:r>
            <a:r>
              <a:rPr lang="en-US" sz="1600" dirty="0" err="1" smtClean="0"/>
              <a:t>x,z</a:t>
            </a:r>
            <a:r>
              <a:rPr lang="en-US" sz="1600" dirty="0" smtClean="0"/>
              <a:t>) plane,</a:t>
            </a:r>
          </a:p>
          <a:p>
            <a:pPr lvl="1"/>
            <a:r>
              <a:rPr lang="en-US" sz="1600" dirty="0" smtClean="0"/>
              <a:t>Where </a:t>
            </a:r>
            <a:r>
              <a:rPr lang="en-US" sz="1600" dirty="0" smtClean="0">
                <a:latin typeface="Symbol" charset="2"/>
                <a:cs typeface="Symbol" charset="2"/>
              </a:rPr>
              <a:t>q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±</a:t>
            </a:r>
            <a:r>
              <a:rPr lang="en-US" sz="1600" dirty="0" smtClean="0"/>
              <a:t> are measured with respect to the z axis in the FCC-</a:t>
            </a:r>
            <a:r>
              <a:rPr lang="en-US" sz="1600" dirty="0" err="1" smtClean="0"/>
              <a:t>ee</a:t>
            </a:r>
            <a:r>
              <a:rPr lang="en-US" sz="1600" dirty="0" smtClean="0"/>
              <a:t> frame,</a:t>
            </a:r>
          </a:p>
          <a:p>
            <a:pPr lvl="1"/>
            <a:r>
              <a:rPr lang="en-US" sz="1600" dirty="0" smtClean="0"/>
              <a:t>Where </a:t>
            </a:r>
            <a:r>
              <a:rPr lang="en-US" sz="1600" dirty="0" smtClean="0">
                <a:latin typeface="Symbol" charset="2"/>
                <a:cs typeface="Symbol" charset="2"/>
              </a:rPr>
              <a:t>f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±</a:t>
            </a:r>
            <a:r>
              <a:rPr lang="en-US" sz="1600" dirty="0" smtClean="0"/>
              <a:t> are measured with to the x axis in the plane transverse to the z axis,</a:t>
            </a:r>
          </a:p>
          <a:p>
            <a:pPr lvl="1"/>
            <a:r>
              <a:rPr lang="en-US" sz="1600" dirty="0" smtClean="0"/>
              <a:t>Where √s is the </a:t>
            </a:r>
            <a:r>
              <a:rPr lang="en-US" sz="1600" dirty="0" err="1" smtClean="0"/>
              <a:t>centre</a:t>
            </a:r>
            <a:r>
              <a:rPr lang="en-US" sz="1600" dirty="0" smtClean="0"/>
              <a:t>-of-mass energy of the collision</a:t>
            </a:r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  <p:pic>
        <p:nvPicPr>
          <p:cNvPr id="7" name="Picture 6" descr="Screen Shot 2017-11-10 at 13.39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61" y="1447800"/>
            <a:ext cx="8317539" cy="1850070"/>
          </a:xfrm>
          <a:prstGeom prst="rect">
            <a:avLst/>
          </a:prstGeom>
          <a:solidFill>
            <a:srgbClr val="E2F4FF"/>
          </a:solidFill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75617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boost </a:t>
            </a:r>
            <a:r>
              <a:rPr lang="en-US" dirty="0" err="1" smtClean="0"/>
              <a:t>x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=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</a:t>
            </a:r>
            <a:r>
              <a:rPr lang="en-US" dirty="0"/>
              <a:t>(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)/√s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Solve (</a:t>
            </a:r>
            <a:r>
              <a:rPr lang="en-US" sz="2000" dirty="0" err="1" smtClean="0"/>
              <a:t>E,p</a:t>
            </a:r>
            <a:r>
              <a:rPr lang="en-US" sz="2000" dirty="0" smtClean="0"/>
              <a:t>) conservation equations for </a:t>
            </a:r>
            <a:r>
              <a:rPr lang="en-US" sz="2000" dirty="0" err="1" smtClean="0"/>
              <a:t>x</a:t>
            </a:r>
            <a:r>
              <a:rPr lang="en-US" sz="2000" baseline="-25000" dirty="0" err="1" smtClean="0">
                <a:latin typeface="Symbol" charset="2"/>
                <a:cs typeface="Symbol" charset="2"/>
              </a:rPr>
              <a:t>g</a:t>
            </a:r>
            <a:endParaRPr lang="en-US" sz="2000" baseline="-25000" dirty="0" smtClean="0">
              <a:latin typeface="Symbol" charset="2"/>
              <a:cs typeface="Symbol" charset="2"/>
            </a:endParaRP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lvl="4"/>
            <a:r>
              <a:rPr lang="en-US" sz="1600" dirty="0" smtClean="0"/>
              <a:t>With </a:t>
            </a:r>
            <a:endParaRPr lang="en-US" sz="1600" dirty="0"/>
          </a:p>
          <a:p>
            <a:endParaRPr lang="en-US" sz="2000" dirty="0" smtClean="0"/>
          </a:p>
          <a:p>
            <a:pPr lvl="1"/>
            <a:r>
              <a:rPr lang="is-IS" sz="1600" dirty="0" smtClean="0"/>
              <a:t>As </a:t>
            </a:r>
            <a:r>
              <a:rPr lang="is-IS" sz="1600" dirty="0" smtClean="0"/>
              <a:t>a function of the muon angles only (usually better determined than momenta</a:t>
            </a:r>
            <a:r>
              <a:rPr lang="is-IS" sz="1600" dirty="0" smtClean="0"/>
              <a:t>)</a:t>
            </a:r>
          </a:p>
          <a:p>
            <a:pPr lvl="1"/>
            <a:endParaRPr lang="is-IS" sz="1600" dirty="0"/>
          </a:p>
          <a:p>
            <a:pPr lvl="2"/>
            <a:r>
              <a:rPr lang="en-US" sz="1600" dirty="0"/>
              <a:t>Assume initially that </a:t>
            </a:r>
            <a:r>
              <a:rPr lang="en-US" sz="1600" dirty="0" smtClean="0">
                <a:latin typeface="Symbol" charset="2"/>
                <a:cs typeface="Symbol" charset="2"/>
              </a:rPr>
              <a:t>a</a:t>
            </a:r>
            <a:r>
              <a:rPr lang="en-US" sz="1600" dirty="0" smtClean="0"/>
              <a:t> and the “natural” (</a:t>
            </a:r>
            <a:r>
              <a:rPr lang="en-US" sz="1600" dirty="0" err="1" smtClean="0"/>
              <a:t>x,y,z</a:t>
            </a:r>
            <a:r>
              <a:rPr lang="en-US" sz="1600" dirty="0" smtClean="0"/>
              <a:t>) </a:t>
            </a:r>
            <a:r>
              <a:rPr lang="en-US" sz="1600" dirty="0"/>
              <a:t>axes are known perfectly </a:t>
            </a:r>
          </a:p>
          <a:p>
            <a:pPr lvl="3"/>
            <a:r>
              <a:rPr lang="en-US" sz="1600" dirty="0" smtClean="0"/>
              <a:t>z axis = </a:t>
            </a:r>
            <a:r>
              <a:rPr lang="en-US" sz="1600" dirty="0" err="1" smtClean="0"/>
              <a:t>bissector</a:t>
            </a:r>
            <a:r>
              <a:rPr lang="en-US" sz="1600" dirty="0" smtClean="0"/>
              <a:t> of the two beam axes</a:t>
            </a:r>
          </a:p>
          <a:p>
            <a:pPr lvl="3"/>
            <a:r>
              <a:rPr lang="en-US" sz="1600" dirty="0" smtClean="0"/>
              <a:t>(</a:t>
            </a:r>
            <a:r>
              <a:rPr lang="en-US" sz="1600" dirty="0" err="1" smtClean="0"/>
              <a:t>x,z</a:t>
            </a:r>
            <a:r>
              <a:rPr lang="en-US" sz="1600" dirty="0" smtClean="0"/>
              <a:t>) plane = plane that contains the two beam axes</a:t>
            </a:r>
          </a:p>
          <a:p>
            <a:pPr lvl="3"/>
            <a:r>
              <a:rPr lang="en-US" sz="1600" dirty="0" smtClean="0"/>
              <a:t>y = axis going upwards perpendicularly to that plane </a:t>
            </a:r>
          </a:p>
          <a:p>
            <a:pPr lvl="2"/>
            <a:r>
              <a:rPr lang="en-US" sz="1600" dirty="0" smtClean="0"/>
              <a:t>Assume that these axes match </a:t>
            </a:r>
            <a:r>
              <a:rPr lang="en-US" sz="1600" dirty="0"/>
              <a:t>the local (detector) </a:t>
            </a:r>
            <a:r>
              <a:rPr lang="en-US" sz="1600" dirty="0" smtClean="0"/>
              <a:t>axes</a:t>
            </a:r>
          </a:p>
          <a:p>
            <a:pPr marL="1371600" lvl="3" indent="0">
              <a:buNone/>
            </a:pPr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  <p:pic>
        <p:nvPicPr>
          <p:cNvPr id="13" name="Picture 12" descr="Screen Shot 2018-04-03 at 15.46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653"/>
            <a:ext cx="5472608" cy="83754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4" name="Picture 13" descr="Screen Shot 2018-04-03 at 15.46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590800"/>
            <a:ext cx="3352800" cy="64476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628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</a:t>
            </a:r>
            <a:r>
              <a:rPr lang="en-US" dirty="0" err="1" smtClean="0"/>
              <a:t>x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With 10</a:t>
            </a:r>
            <a:r>
              <a:rPr lang="en-US" sz="2000" baseline="30000" dirty="0"/>
              <a:t>6</a:t>
            </a:r>
            <a:r>
              <a:rPr lang="en-US" sz="2000" dirty="0"/>
              <a:t> </a:t>
            </a:r>
            <a:r>
              <a:rPr lang="en-US" sz="2000" dirty="0" err="1"/>
              <a:t>dimuon</a:t>
            </a:r>
            <a:r>
              <a:rPr lang="en-US" sz="2000" dirty="0"/>
              <a:t> events (every 5 minutes at the Z pole</a:t>
            </a:r>
            <a:r>
              <a:rPr lang="en-US" sz="2000" dirty="0" smtClean="0"/>
              <a:t>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lvl="1"/>
            <a:r>
              <a:rPr lang="en-US" sz="1600" dirty="0" smtClean="0"/>
              <a:t>Returns the √s spectrum (with asymmetry) for perfect angular resolution and no ISR</a:t>
            </a:r>
          </a:p>
          <a:p>
            <a:pPr lvl="2"/>
            <a:r>
              <a:rPr lang="en-US" sz="1600" dirty="0" smtClean="0"/>
              <a:t>An angular resolution of 0.1 </a:t>
            </a:r>
            <a:r>
              <a:rPr lang="en-US" sz="1600" dirty="0" err="1" smtClean="0"/>
              <a:t>mrad</a:t>
            </a:r>
            <a:r>
              <a:rPr lang="en-US" sz="1600" dirty="0" smtClean="0"/>
              <a:t> seems adequately </a:t>
            </a:r>
            <a:r>
              <a:rPr lang="en-US" sz="1600" dirty="0" smtClean="0"/>
              <a:t>small (typical of CLD / IDEA)</a:t>
            </a:r>
            <a:endParaRPr lang="en-US" sz="1600" dirty="0" smtClean="0"/>
          </a:p>
          <a:p>
            <a:pPr lvl="2"/>
            <a:r>
              <a:rPr lang="en-US" sz="1600" dirty="0" smtClean="0"/>
              <a:t>ISR slightly degrades the Gaussian core and add tails, needs to be </a:t>
            </a:r>
            <a:r>
              <a:rPr lang="en-US" sz="1600" dirty="0" smtClean="0"/>
              <a:t>unfolded</a:t>
            </a:r>
          </a:p>
          <a:p>
            <a:pPr lvl="1"/>
            <a:r>
              <a:rPr lang="en-US" sz="1600" dirty="0" smtClean="0"/>
              <a:t>Returns beam energy relative asymmetry with 10</a:t>
            </a:r>
            <a:r>
              <a:rPr lang="en-US" sz="1600" baseline="30000" dirty="0" smtClean="0"/>
              <a:t>-6</a:t>
            </a:r>
            <a:r>
              <a:rPr lang="en-US" sz="1600" dirty="0" smtClean="0"/>
              <a:t> precision</a:t>
            </a:r>
            <a:endParaRPr lang="en-US" sz="16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pic>
        <p:nvPicPr>
          <p:cNvPr id="7" name="Picture 6" descr="Boos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71860" y="528060"/>
            <a:ext cx="3495256" cy="51342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26614" y="1853624"/>
            <a:ext cx="1548458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No       BS: 0.038%</a:t>
            </a:r>
          </a:p>
          <a:p>
            <a:pPr algn="ctr"/>
            <a:r>
              <a:rPr lang="en-US" sz="1400" b="1" dirty="0" smtClean="0">
                <a:latin typeface="+mn-lt"/>
              </a:rPr>
              <a:t>Nom. BS: 0.132%</a:t>
            </a:r>
            <a:endParaRPr lang="en-US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89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Fit the core of the </a:t>
            </a:r>
            <a:r>
              <a:rPr lang="en-US" sz="2000" dirty="0" err="1" smtClean="0"/>
              <a:t>x</a:t>
            </a:r>
            <a:r>
              <a:rPr lang="en-US" sz="20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2000" dirty="0" smtClean="0"/>
              <a:t> distribution with a Gaussian and compare to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spread</a:t>
            </a:r>
            <a:endParaRPr lang="en-US" dirty="0"/>
          </a:p>
          <a:p>
            <a:pPr marL="457200" lvl="1" indent="0">
              <a:buNone/>
            </a:pPr>
            <a:endParaRPr lang="en-US" sz="1600" dirty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With 10</a:t>
            </a:r>
            <a:r>
              <a:rPr lang="en-US" sz="1600" baseline="30000" dirty="0" smtClean="0"/>
              <a:t>6</a:t>
            </a:r>
            <a:r>
              <a:rPr lang="en-US" sz="1600" dirty="0" smtClean="0"/>
              <a:t> </a:t>
            </a:r>
            <a:r>
              <a:rPr lang="en-US" sz="1600" dirty="0" err="1" smtClean="0"/>
              <a:t>dimuons</a:t>
            </a:r>
            <a:endParaRPr lang="en-US" sz="1600" dirty="0"/>
          </a:p>
          <a:p>
            <a:pPr lvl="1"/>
            <a:r>
              <a:rPr lang="en-US" sz="1600" dirty="0" smtClean="0"/>
              <a:t>With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>
                <a:latin typeface="Symbol" charset="2"/>
                <a:cs typeface="Symbol" charset="2"/>
              </a:rPr>
              <a:t>q,f</a:t>
            </a:r>
            <a:r>
              <a:rPr lang="en-US" sz="1600" baseline="-25000" dirty="0">
                <a:cs typeface="Symbol" charset="2"/>
              </a:rPr>
              <a:t> </a:t>
            </a:r>
            <a:r>
              <a:rPr lang="en-US" sz="1600" dirty="0">
                <a:cs typeface="Symbol" charset="2"/>
              </a:rPr>
              <a:t> = </a:t>
            </a:r>
            <a:r>
              <a:rPr lang="en-US" sz="1600" dirty="0" smtClean="0">
                <a:cs typeface="Symbol" charset="2"/>
              </a:rPr>
              <a:t>0 and no ISR </a:t>
            </a:r>
            <a:r>
              <a:rPr lang="en-US" sz="1600" dirty="0" smtClean="0"/>
              <a:t> 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2"/>
            <a:r>
              <a:rPr lang="en-US" sz="1600" dirty="0" smtClean="0"/>
              <a:t>~0.1% relative </a:t>
            </a:r>
            <a:r>
              <a:rPr lang="en-US" sz="1600" dirty="0" smtClean="0"/>
              <a:t>precision</a:t>
            </a:r>
            <a:endParaRPr lang="en-US" sz="1600" dirty="0" smtClean="0"/>
          </a:p>
          <a:p>
            <a:pPr lvl="3"/>
            <a:r>
              <a:rPr lang="en-US" sz="1600" dirty="0" smtClean="0"/>
              <a:t>BINGO !</a:t>
            </a:r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Effect of ISR is to increase the </a:t>
            </a:r>
            <a:r>
              <a:rPr lang="en-US" sz="1600" dirty="0" err="1" smtClean="0"/>
              <a:t>x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1600" dirty="0" smtClean="0"/>
              <a:t> width by 10% </a:t>
            </a:r>
          </a:p>
          <a:p>
            <a:pPr lvl="2"/>
            <a:r>
              <a:rPr lang="en-US" sz="1600" dirty="0" smtClean="0"/>
              <a:t>Need to be known with a precision better than 1% for a per-mil precision on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endParaRPr lang="en-US" sz="1600" baseline="-25000" dirty="0"/>
          </a:p>
          <a:p>
            <a:pPr lvl="1"/>
            <a:r>
              <a:rPr lang="en-US" sz="1600" dirty="0" smtClean="0"/>
              <a:t>Effect of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>
                <a:latin typeface="Symbol" charset="2"/>
                <a:cs typeface="Symbol" charset="2"/>
              </a:rPr>
              <a:t>q,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f</a:t>
            </a:r>
            <a:r>
              <a:rPr lang="en-US" sz="1600" baseline="-25000" dirty="0" smtClean="0">
                <a:cs typeface="Symbol" charset="2"/>
              </a:rPr>
              <a:t> </a:t>
            </a:r>
            <a:r>
              <a:rPr lang="en-US" sz="1600" dirty="0" smtClean="0">
                <a:cs typeface="Symbol" charset="2"/>
              </a:rPr>
              <a:t> = 0.1 </a:t>
            </a:r>
            <a:r>
              <a:rPr lang="en-US" sz="1600" dirty="0" err="1" smtClean="0">
                <a:cs typeface="Symbol" charset="2"/>
              </a:rPr>
              <a:t>mrad</a:t>
            </a:r>
            <a:r>
              <a:rPr lang="en-US" sz="1600" dirty="0" smtClean="0">
                <a:cs typeface="Symbol" charset="2"/>
              </a:rPr>
              <a:t> is to increase the </a:t>
            </a:r>
            <a:r>
              <a:rPr lang="en-US" sz="1600" dirty="0" err="1" smtClean="0">
                <a:cs typeface="Symbol" charset="2"/>
              </a:rPr>
              <a:t>x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1600" dirty="0" smtClean="0">
                <a:cs typeface="Symbol" charset="2"/>
              </a:rPr>
              <a:t> width by 0.5% for nominal BS</a:t>
            </a:r>
          </a:p>
          <a:p>
            <a:pPr lvl="2"/>
            <a:r>
              <a:rPr lang="en-US" sz="1600" dirty="0" smtClean="0">
                <a:cs typeface="Symbol" charset="2"/>
              </a:rPr>
              <a:t>Need to be known with a precision of ~10% over the whole tracker acceptance</a:t>
            </a:r>
          </a:p>
          <a:p>
            <a:pPr lvl="1"/>
            <a:r>
              <a:rPr lang="en-US" sz="1600" dirty="0"/>
              <a:t>Effect of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>
                <a:latin typeface="Symbol" charset="2"/>
                <a:cs typeface="Symbol" charset="2"/>
              </a:rPr>
              <a:t>q,f</a:t>
            </a:r>
            <a:r>
              <a:rPr lang="en-US" sz="1600" baseline="-25000" dirty="0">
                <a:cs typeface="Symbol" charset="2"/>
              </a:rPr>
              <a:t> </a:t>
            </a:r>
            <a:r>
              <a:rPr lang="en-US" sz="1600" dirty="0">
                <a:cs typeface="Symbol" charset="2"/>
              </a:rPr>
              <a:t> = </a:t>
            </a:r>
            <a:r>
              <a:rPr lang="en-US" sz="1600" dirty="0" smtClean="0">
                <a:cs typeface="Symbol" charset="2"/>
              </a:rPr>
              <a:t>1 </a:t>
            </a:r>
            <a:r>
              <a:rPr lang="en-US" sz="1600" dirty="0" err="1">
                <a:cs typeface="Symbol" charset="2"/>
              </a:rPr>
              <a:t>mrad</a:t>
            </a:r>
            <a:r>
              <a:rPr lang="en-US" sz="1600" dirty="0">
                <a:cs typeface="Symbol" charset="2"/>
              </a:rPr>
              <a:t> is </a:t>
            </a:r>
            <a:r>
              <a:rPr lang="en-US" sz="1600" dirty="0" smtClean="0">
                <a:cs typeface="Symbol" charset="2"/>
              </a:rPr>
              <a:t>devastating (similar to energy spread, difficult to control)</a:t>
            </a:r>
            <a:endParaRPr lang="en-US" sz="1600" dirty="0"/>
          </a:p>
        </p:txBody>
      </p:sp>
      <p:pic>
        <p:nvPicPr>
          <p:cNvPr id="7" name="Picture 6" descr="BoostCali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93251" y="621251"/>
            <a:ext cx="3200397" cy="47011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q,f</a:t>
            </a:r>
            <a:r>
              <a:rPr lang="en-US" baseline="-25000" dirty="0" smtClean="0"/>
              <a:t> </a:t>
            </a:r>
            <a:r>
              <a:rPr lang="en-US" dirty="0" smtClean="0"/>
              <a:t>and ISR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  <p:pic>
        <p:nvPicPr>
          <p:cNvPr id="8" name="Picture 7" descr="Screen Shot 2017-11-10 at 14.42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2667000"/>
            <a:ext cx="2946400" cy="685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87429" y="2700314"/>
            <a:ext cx="877163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No BS</a:t>
            </a:r>
          </a:p>
          <a:p>
            <a:pPr algn="ctr">
              <a:lnSpc>
                <a:spcPct val="60000"/>
              </a:lnSpc>
            </a:pPr>
            <a:endParaRPr lang="en-US" sz="1400" b="1" dirty="0" smtClean="0">
              <a:latin typeface="+mn-lt"/>
            </a:endParaRPr>
          </a:p>
          <a:p>
            <a:pPr algn="ctr"/>
            <a:r>
              <a:rPr lang="en-US" sz="1400" b="1" dirty="0">
                <a:latin typeface="+mn-lt"/>
              </a:rPr>
              <a:t>N</a:t>
            </a:r>
            <a:r>
              <a:rPr lang="en-US" sz="1400" b="1" dirty="0" smtClean="0">
                <a:latin typeface="+mn-lt"/>
              </a:rPr>
              <a:t>om. BS</a:t>
            </a:r>
            <a:endParaRPr lang="en-US" sz="1400" b="1" dirty="0">
              <a:latin typeface="+mn-lt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3505200" y="3352800"/>
            <a:ext cx="167640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5426075" y="1600200"/>
            <a:ext cx="0" cy="2667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7924800" y="1600200"/>
            <a:ext cx="0" cy="2667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067517" y="1328714"/>
            <a:ext cx="3249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No BS                                                    </a:t>
            </a:r>
            <a:r>
              <a:rPr lang="en-US" sz="1400" b="1" dirty="0">
                <a:latin typeface="+mn-lt"/>
              </a:rPr>
              <a:t>N</a:t>
            </a:r>
            <a:r>
              <a:rPr lang="en-US" sz="1400" b="1" dirty="0" smtClean="0">
                <a:latin typeface="+mn-lt"/>
              </a:rPr>
              <a:t>om. BS</a:t>
            </a:r>
            <a:endParaRPr lang="en-US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482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the angular resolution to 0.01 </a:t>
            </a:r>
            <a:r>
              <a:rPr lang="en-US" dirty="0" err="1" smtClean="0"/>
              <a:t>mrad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Q: How to measure the angular resolution to 10% or better</a:t>
            </a:r>
          </a:p>
          <a:p>
            <a:pPr lvl="1"/>
            <a:r>
              <a:rPr lang="en-US" sz="1600" dirty="0" smtClean="0"/>
              <a:t>For any value of </a:t>
            </a:r>
            <a:r>
              <a:rPr lang="en-US" sz="1600" dirty="0" smtClean="0">
                <a:latin typeface="Symbol" charset="2"/>
                <a:cs typeface="Symbol" charset="2"/>
              </a:rPr>
              <a:t>q</a:t>
            </a:r>
            <a:r>
              <a:rPr lang="en-US" sz="1600" dirty="0" smtClean="0"/>
              <a:t> and </a:t>
            </a:r>
            <a:r>
              <a:rPr lang="en-US" sz="1600" dirty="0" smtClean="0">
                <a:latin typeface="Symbol" charset="2"/>
                <a:cs typeface="Symbol" charset="2"/>
              </a:rPr>
              <a:t>f </a:t>
            </a:r>
            <a:r>
              <a:rPr lang="en-US" sz="1600" dirty="0" smtClean="0"/>
              <a:t>? </a:t>
            </a:r>
          </a:p>
          <a:p>
            <a:pPr lvl="1"/>
            <a:endParaRPr lang="en-US" sz="1600" dirty="0"/>
          </a:p>
          <a:p>
            <a:r>
              <a:rPr lang="en-US" sz="2000" dirty="0" smtClean="0"/>
              <a:t>A: </a:t>
            </a:r>
            <a:r>
              <a:rPr lang="en-US" sz="2000" dirty="0" smtClean="0"/>
              <a:t>Take a </a:t>
            </a:r>
            <a:r>
              <a:rPr lang="en-US" sz="2000" dirty="0" err="1" smtClean="0"/>
              <a:t>muon</a:t>
            </a:r>
            <a:r>
              <a:rPr lang="en-US" sz="2000" dirty="0" smtClean="0"/>
              <a:t> track in </a:t>
            </a:r>
            <a:r>
              <a:rPr lang="en-US" sz="2000" dirty="0" err="1" smtClean="0"/>
              <a:t>dimuon</a:t>
            </a:r>
            <a:r>
              <a:rPr lang="en-US" sz="2000" dirty="0" smtClean="0"/>
              <a:t> events</a:t>
            </a:r>
          </a:p>
          <a:p>
            <a:pPr lvl="1"/>
            <a:r>
              <a:rPr lang="en-US" sz="1600" dirty="0" smtClean="0"/>
              <a:t>Refit it with the odd hits, on the one hand, and with the even hits, on the other</a:t>
            </a:r>
          </a:p>
          <a:p>
            <a:pPr lvl="2"/>
            <a:r>
              <a:rPr lang="en-US" sz="1600" dirty="0" smtClean="0"/>
              <a:t>And compare the angles </a:t>
            </a:r>
            <a:endParaRPr lang="en-US" sz="1600" dirty="0"/>
          </a:p>
          <a:p>
            <a:pPr lvl="1"/>
            <a:r>
              <a:rPr lang="en-US" sz="1600" dirty="0" smtClean="0"/>
              <a:t>Need only 100 tracks in each (</a:t>
            </a:r>
            <a:r>
              <a:rPr lang="en-US" sz="1600" dirty="0">
                <a:latin typeface="Symbol" charset="2"/>
                <a:cs typeface="Symbol" charset="2"/>
              </a:rPr>
              <a:t>q</a:t>
            </a:r>
            <a:r>
              <a:rPr lang="en-US" sz="1600" dirty="0"/>
              <a:t> </a:t>
            </a:r>
            <a:r>
              <a:rPr lang="en-US" sz="1600" dirty="0" smtClean="0"/>
              <a:t>, </a:t>
            </a:r>
            <a:r>
              <a:rPr lang="en-US" sz="1600" dirty="0" smtClean="0">
                <a:latin typeface="Symbol" charset="2"/>
                <a:cs typeface="Symbol" charset="2"/>
              </a:rPr>
              <a:t>f</a:t>
            </a:r>
            <a:r>
              <a:rPr lang="en-US" sz="1600" dirty="0" smtClean="0"/>
              <a:t>) bin for a 10% precision</a:t>
            </a:r>
          </a:p>
          <a:p>
            <a:pPr lvl="2"/>
            <a:r>
              <a:rPr lang="en-US" sz="1600" dirty="0" smtClean="0"/>
              <a:t>10</a:t>
            </a:r>
            <a:r>
              <a:rPr lang="en-US" sz="1600" baseline="30000" dirty="0" smtClean="0"/>
              <a:t>6 </a:t>
            </a:r>
            <a:r>
              <a:rPr lang="en-US" sz="1600" dirty="0" err="1" smtClean="0"/>
              <a:t>dimuon</a:t>
            </a:r>
            <a:r>
              <a:rPr lang="en-US" sz="1600" dirty="0" smtClean="0"/>
              <a:t> events = 5 minutes at the Z pole = bins of 3×3 (</a:t>
            </a:r>
            <a:r>
              <a:rPr lang="en-US" sz="1600" dirty="0" err="1" smtClean="0"/>
              <a:t>mrad</a:t>
            </a:r>
            <a:r>
              <a:rPr lang="en-US" sz="1600" dirty="0" smtClean="0"/>
              <a:t>)</a:t>
            </a:r>
            <a:r>
              <a:rPr lang="en-US" sz="1600" baseline="30000" dirty="0" smtClean="0"/>
              <a:t>2</a:t>
            </a:r>
            <a:endParaRPr lang="en-US" sz="1600" dirty="0" smtClean="0"/>
          </a:p>
          <a:p>
            <a:pPr lvl="1"/>
            <a:r>
              <a:rPr lang="en-US" sz="1600" dirty="0" smtClean="0"/>
              <a:t>Expected to be stable in time</a:t>
            </a:r>
          </a:p>
          <a:p>
            <a:pPr lvl="2"/>
            <a:r>
              <a:rPr lang="en-US" sz="1600" dirty="0" smtClean="0"/>
              <a:t>Precision (or bin size) improves with </a:t>
            </a:r>
            <a:r>
              <a:rPr lang="en-US" sz="1600" dirty="0" err="1" smtClean="0"/>
              <a:t>dimuon</a:t>
            </a:r>
            <a:r>
              <a:rPr lang="en-US" sz="1600" dirty="0" smtClean="0"/>
              <a:t> statistics</a:t>
            </a:r>
          </a:p>
          <a:p>
            <a:pPr marL="914400" lvl="2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7527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(extract from the CDR)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 three-point scan of the Z resonance </a:t>
            </a:r>
            <a:r>
              <a:rPr lang="en-US" sz="2000" dirty="0" smtClean="0"/>
              <a:t>(87.8, 91.2, 93.9 </a:t>
            </a:r>
            <a:r>
              <a:rPr lang="en-US" sz="2000" dirty="0" err="1" smtClean="0"/>
              <a:t>GeV</a:t>
            </a:r>
            <a:r>
              <a:rPr lang="en-US" sz="2000" dirty="0" smtClean="0"/>
              <a:t>)</a:t>
            </a:r>
          </a:p>
          <a:p>
            <a:pPr lvl="1"/>
            <a:r>
              <a:rPr lang="en-US" sz="1600" dirty="0" smtClean="0"/>
              <a:t>Is </a:t>
            </a:r>
            <a:r>
              <a:rPr lang="en-US" sz="1600" dirty="0"/>
              <a:t>adequate for the measurement </a:t>
            </a:r>
            <a:r>
              <a:rPr lang="en-US" sz="1600" dirty="0" smtClean="0"/>
              <a:t>of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Z</a:t>
            </a:r>
            <a:r>
              <a:rPr lang="en-US" sz="1600" dirty="0" smtClean="0"/>
              <a:t>,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, sin</a:t>
            </a:r>
            <a:r>
              <a:rPr lang="en-US" sz="1600" baseline="30000" dirty="0" smtClean="0"/>
              <a:t>2</a:t>
            </a:r>
            <a:r>
              <a:rPr lang="en-US" sz="1600" dirty="0" smtClean="0">
                <a:latin typeface="Symbol" charset="2"/>
                <a:cs typeface="Symbol" charset="2"/>
              </a:rPr>
              <a:t>q</a:t>
            </a:r>
            <a:r>
              <a:rPr lang="en-US" sz="1600" baseline="-25000" dirty="0" smtClean="0"/>
              <a:t>W</a:t>
            </a:r>
            <a:r>
              <a:rPr lang="en-US" sz="1600" baseline="30000" dirty="0" smtClean="0"/>
              <a:t>eff</a:t>
            </a:r>
            <a:r>
              <a:rPr lang="en-US" sz="1600" dirty="0" smtClean="0"/>
              <a:t> and </a:t>
            </a:r>
            <a:r>
              <a:rPr lang="en-US" sz="1600" dirty="0" err="1" smtClean="0">
                <a:latin typeface="Symbol" charset="2"/>
                <a:cs typeface="Symbol" charset="2"/>
              </a:rPr>
              <a:t>a</a:t>
            </a:r>
            <a:r>
              <a:rPr lang="en-US" sz="1600" baseline="-25000" dirty="0" err="1" smtClean="0"/>
              <a:t>QED</a:t>
            </a:r>
            <a:r>
              <a:rPr lang="en-US" sz="1600" dirty="0" smtClean="0"/>
              <a:t> </a:t>
            </a:r>
            <a:r>
              <a:rPr lang="en-US" sz="1600" dirty="0"/>
              <a:t>with target precisions </a:t>
            </a:r>
            <a:endParaRPr lang="en-US" sz="1600" dirty="0" smtClean="0"/>
          </a:p>
          <a:p>
            <a:pPr lvl="2"/>
            <a:r>
              <a:rPr lang="en-US" sz="1600" dirty="0" smtClean="0"/>
              <a:t>If the beam energy spread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dirty="0" smtClean="0"/>
              <a:t>  is known to a few per mil (for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 and </a:t>
            </a:r>
            <a:r>
              <a:rPr lang="en-US" sz="1600" dirty="0" err="1" smtClean="0">
                <a:latin typeface="Symbol" charset="2"/>
                <a:cs typeface="Symbol" charset="2"/>
              </a:rPr>
              <a:t>a</a:t>
            </a:r>
            <a:r>
              <a:rPr lang="en-US" sz="1600" baseline="-25000" dirty="0" err="1" smtClean="0"/>
              <a:t>QED</a:t>
            </a:r>
            <a:r>
              <a:rPr lang="en-US" sz="1600" dirty="0" smtClean="0"/>
              <a:t>)</a:t>
            </a:r>
            <a:endParaRPr lang="en-US" sz="2000" dirty="0" smtClean="0"/>
          </a:p>
          <a:p>
            <a:r>
              <a:rPr lang="en-US" sz="2000" dirty="0" err="1" smtClean="0"/>
              <a:t>Dimuon</a:t>
            </a:r>
            <a:r>
              <a:rPr lang="en-US" sz="2000" dirty="0" smtClean="0"/>
              <a:t> events offer a  permanent monitoring of 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dirty="0" err="1" smtClean="0"/>
              <a:t>E</a:t>
            </a:r>
            <a:endParaRPr lang="en-US" sz="2000" dirty="0"/>
          </a:p>
          <a:p>
            <a:pPr lvl="1"/>
            <a:r>
              <a:rPr lang="en-US" sz="1600" dirty="0" smtClean="0"/>
              <a:t>With adequate precision, every few minutes</a:t>
            </a:r>
          </a:p>
          <a:p>
            <a:pPr lvl="2"/>
            <a:r>
              <a:rPr lang="en-US" sz="1600" dirty="0" smtClean="0"/>
              <a:t>And with the same as those used to measure the EW observables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  <p:pic>
        <p:nvPicPr>
          <p:cNvPr id="8" name="Picture 7" descr="Screen Shot 2018-04-03 at 15.59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22" y="3048000"/>
            <a:ext cx="8808878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5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WWithSprea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05793" y="-51607"/>
            <a:ext cx="4980013" cy="7315200"/>
          </a:xfrm>
          <a:prstGeom prst="rect">
            <a:avLst/>
          </a:prstGeom>
          <a:solidFill>
            <a:srgbClr val="FFFFCC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pole scan strategy: # points ? Energies 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At the Z pole, </a:t>
            </a:r>
            <a:r>
              <a:rPr lang="en-US" sz="2000" dirty="0" err="1">
                <a:latin typeface="Symbol" charset="2"/>
                <a:cs typeface="Symbol" charset="2"/>
              </a:rPr>
              <a:t>d</a:t>
            </a:r>
            <a:r>
              <a:rPr lang="en-US" sz="2000" dirty="0" err="1"/>
              <a:t>E</a:t>
            </a:r>
            <a:r>
              <a:rPr lang="en-US" sz="2000" baseline="-25000" dirty="0" err="1"/>
              <a:t>beam</a:t>
            </a:r>
            <a:r>
              <a:rPr lang="en-US" sz="2000" dirty="0"/>
              <a:t>/</a:t>
            </a:r>
            <a:r>
              <a:rPr lang="en-US" sz="2000" dirty="0" err="1"/>
              <a:t>E</a:t>
            </a:r>
            <a:r>
              <a:rPr lang="en-US" sz="2000" baseline="-25000" dirty="0" err="1"/>
              <a:t>beam</a:t>
            </a:r>
            <a:r>
              <a:rPr lang="en-US" sz="2000" dirty="0"/>
              <a:t> </a:t>
            </a:r>
            <a:r>
              <a:rPr lang="en-US" sz="2000" dirty="0" smtClean="0"/>
              <a:t>≃ 0.132% ⇒ 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beam</a:t>
            </a:r>
            <a:r>
              <a:rPr lang="en-US" sz="2000" dirty="0" smtClean="0"/>
              <a:t> ≃ 60 MeV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3962400" y="3505200"/>
            <a:ext cx="12954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" name="Straight Arrow Connector 10"/>
          <p:cNvCxnSpPr>
            <a:stCxn id="26" idx="2"/>
          </p:cNvCxnSpPr>
          <p:nvPr/>
        </p:nvCxnSpPr>
        <p:spPr bwMode="auto">
          <a:xfrm>
            <a:off x="4623310" y="4191000"/>
            <a:ext cx="0" cy="1371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791200" y="5786735"/>
            <a:ext cx="1616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+mn-lt"/>
              </a:rPr>
              <a:t>E</a:t>
            </a:r>
            <a:r>
              <a:rPr lang="en-US" baseline="-25000" dirty="0" err="1" smtClean="0">
                <a:latin typeface="+mn-lt"/>
              </a:rPr>
              <a:t>beam</a:t>
            </a:r>
            <a:r>
              <a:rPr lang="en-US" dirty="0" smtClean="0">
                <a:latin typeface="+mn-lt"/>
              </a:rPr>
              <a:t> (</a:t>
            </a:r>
            <a:r>
              <a:rPr lang="en-US" dirty="0" err="1" smtClean="0">
                <a:latin typeface="+mn-lt"/>
              </a:rPr>
              <a:t>GeV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1676400"/>
            <a:ext cx="958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</a:t>
            </a:r>
            <a:r>
              <a:rPr lang="en-US" dirty="0" smtClean="0">
                <a:latin typeface="+mn-lt"/>
              </a:rPr>
              <a:t>(</a:t>
            </a:r>
            <a:r>
              <a:rPr lang="en-US" dirty="0" err="1" smtClean="0">
                <a:latin typeface="+mn-lt"/>
              </a:rPr>
              <a:t>nb</a:t>
            </a:r>
            <a:r>
              <a:rPr lang="en-US" dirty="0" smtClean="0">
                <a:latin typeface="+mn-lt"/>
              </a:rPr>
              <a:t>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384357" y="2971800"/>
            <a:ext cx="492443" cy="461665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baseline="-25000" dirty="0" smtClean="0">
                <a:latin typeface="+mn-lt"/>
              </a:rPr>
              <a:t>Z</a:t>
            </a:r>
            <a:endParaRPr lang="en-US" baseline="-25000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18535" y="1595735"/>
            <a:ext cx="472856" cy="461665"/>
          </a:xfrm>
          <a:prstGeom prst="rect">
            <a:avLst/>
          </a:prstGeom>
          <a:solidFill>
            <a:schemeClr val="accent2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baseline="30000" dirty="0" smtClean="0">
                <a:latin typeface="Symbol" charset="2"/>
                <a:cs typeface="Symbol" charset="2"/>
              </a:rPr>
              <a:t>0</a:t>
            </a:r>
            <a:endParaRPr lang="en-US" baseline="30000" dirty="0"/>
          </a:p>
        </p:txBody>
      </p:sp>
      <p:cxnSp>
        <p:nvCxnSpPr>
          <p:cNvPr id="25" name="Straight Arrow Connector 24"/>
          <p:cNvCxnSpPr>
            <a:stCxn id="23" idx="1"/>
          </p:cNvCxnSpPr>
          <p:nvPr/>
        </p:nvCxnSpPr>
        <p:spPr bwMode="auto">
          <a:xfrm flipH="1">
            <a:off x="4708526" y="1826568"/>
            <a:ext cx="810009" cy="22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4343400" y="3729335"/>
            <a:ext cx="559819" cy="461665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+mn-lt"/>
                <a:cs typeface="Symbol" charset="2"/>
              </a:rPr>
              <a:t>m</a:t>
            </a:r>
            <a:r>
              <a:rPr lang="en-US" baseline="-25000" dirty="0" err="1" smtClean="0">
                <a:latin typeface="+mn-lt"/>
              </a:rPr>
              <a:t>Z</a:t>
            </a:r>
            <a:endParaRPr lang="en-US" baseline="-25000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34969" y="2514600"/>
            <a:ext cx="1006931" cy="461665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Z → hadrons</a:t>
            </a:r>
          </a:p>
          <a:p>
            <a:pPr algn="ctr"/>
            <a:r>
              <a:rPr lang="en-US" sz="1200" dirty="0" smtClean="0">
                <a:latin typeface="+mn-lt"/>
              </a:rPr>
              <a:t>No ISR</a:t>
            </a:r>
            <a:endParaRPr lang="en-US" sz="1200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92816" y="5867400"/>
            <a:ext cx="1588784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CC0099"/>
                </a:solidFill>
                <a:latin typeface="+mn-lt"/>
              </a:rPr>
              <a:t>Measure </a:t>
            </a:r>
            <a:r>
              <a:rPr lang="en-US" sz="1800" b="1" dirty="0" err="1" smtClean="0">
                <a:solidFill>
                  <a:srgbClr val="CC0099"/>
                </a:solidFill>
                <a:latin typeface="+mn-lt"/>
              </a:rPr>
              <a:t>E</a:t>
            </a:r>
            <a:r>
              <a:rPr lang="en-US" sz="1800" b="1" baseline="-25000" dirty="0" err="1" smtClean="0">
                <a:solidFill>
                  <a:srgbClr val="CC0099"/>
                </a:solidFill>
                <a:latin typeface="+mn-lt"/>
              </a:rPr>
              <a:t>beam</a:t>
            </a:r>
            <a:endParaRPr lang="en-US" sz="1800" b="1" baseline="-25000" dirty="0">
              <a:solidFill>
                <a:srgbClr val="CC0099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895070" y="4057930"/>
            <a:ext cx="3249608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CC0099"/>
                </a:solidFill>
                <a:latin typeface="+mn-lt"/>
              </a:rPr>
              <a:t>Measure integrated luminosity</a:t>
            </a:r>
            <a:endParaRPr lang="en-US" sz="1800" b="1" baseline="-25000" dirty="0">
              <a:solidFill>
                <a:srgbClr val="CC0099"/>
              </a:solidFill>
              <a:latin typeface="+mn-lt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5181600" y="6096000"/>
            <a:ext cx="6096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/>
          <p:cNvCxnSpPr>
            <a:stCxn id="33" idx="3"/>
          </p:cNvCxnSpPr>
          <p:nvPr/>
        </p:nvCxnSpPr>
        <p:spPr bwMode="auto">
          <a:xfrm flipV="1">
            <a:off x="729734" y="2138065"/>
            <a:ext cx="131" cy="4797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5897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added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All these numbers are valid for nominal luminosities / energy spread</a:t>
            </a:r>
          </a:p>
          <a:p>
            <a:pPr lvl="1"/>
            <a:r>
              <a:rPr lang="en-US" sz="1600" dirty="0" smtClean="0"/>
              <a:t>For smaller energy spread, the precision requirement are </a:t>
            </a:r>
            <a:r>
              <a:rPr lang="en-US" sz="1600" dirty="0" err="1" smtClean="0"/>
              <a:t>quadratically</a:t>
            </a:r>
            <a:r>
              <a:rPr lang="en-US" sz="1600" dirty="0" smtClean="0"/>
              <a:t> less stringent </a:t>
            </a:r>
          </a:p>
          <a:p>
            <a:r>
              <a:rPr lang="en-US" sz="2000" dirty="0" smtClean="0"/>
              <a:t>Example: 0.066% instead of 0.132% at the Z pole (still BS dominated) </a:t>
            </a:r>
          </a:p>
          <a:p>
            <a:pPr lvl="1"/>
            <a:r>
              <a:rPr lang="en-US" sz="1600" dirty="0" smtClean="0"/>
              <a:t>Precision required increases by a factor 4 to 0.8% instead of 0.2%</a:t>
            </a:r>
          </a:p>
          <a:p>
            <a:pPr lvl="2"/>
            <a:r>
              <a:rPr lang="en-US" sz="1600" dirty="0" smtClean="0"/>
              <a:t>Number of events needed decrease by a factor of 16 to 5×10</a:t>
            </a:r>
            <a:r>
              <a:rPr lang="en-US" sz="1600" baseline="30000" dirty="0" smtClean="0"/>
              <a:t>4</a:t>
            </a:r>
            <a:r>
              <a:rPr lang="en-US" sz="1600" dirty="0"/>
              <a:t> </a:t>
            </a:r>
            <a:r>
              <a:rPr lang="en-US" sz="1600" dirty="0" smtClean="0"/>
              <a:t>instead of 8×10</a:t>
            </a:r>
            <a:r>
              <a:rPr lang="en-US" sz="1600" baseline="30000" dirty="0" smtClean="0"/>
              <a:t>5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In the same time, the luminosity is reduced much less, by a factor 2</a:t>
            </a:r>
            <a:r>
              <a:rPr lang="en-US" sz="1600" baseline="30000" dirty="0" smtClean="0"/>
              <a:t>2/3</a:t>
            </a:r>
            <a:r>
              <a:rPr lang="en-US" sz="1600" dirty="0" smtClean="0"/>
              <a:t> ~ 1.58</a:t>
            </a:r>
          </a:p>
          <a:p>
            <a:pPr lvl="2"/>
            <a:r>
              <a:rPr lang="en-US" sz="1600" dirty="0" smtClean="0"/>
              <a:t>If the E spread decrease is achieved by increasing the vertical </a:t>
            </a:r>
            <a:r>
              <a:rPr lang="en-US" sz="1600" dirty="0" smtClean="0">
                <a:latin typeface="Symbol" charset="2"/>
                <a:cs typeface="Symbol" charset="2"/>
              </a:rPr>
              <a:t>b</a:t>
            </a:r>
            <a:r>
              <a:rPr lang="en-US" sz="1600" dirty="0" smtClean="0"/>
              <a:t>*</a:t>
            </a:r>
          </a:p>
          <a:p>
            <a:pPr lvl="3"/>
            <a:r>
              <a:rPr lang="en-US" sz="1600" dirty="0" smtClean="0"/>
              <a:t>Keeping beam currents and vertical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unchanged</a:t>
            </a:r>
          </a:p>
          <a:p>
            <a:pPr lvl="1"/>
            <a:r>
              <a:rPr lang="en-US" sz="1600" dirty="0" smtClean="0"/>
              <a:t>Therefore the time needed decreases to 25 seconds instead of 4 minutes </a:t>
            </a:r>
            <a:endParaRPr lang="en-US" sz="1600" dirty="0"/>
          </a:p>
          <a:p>
            <a:r>
              <a:rPr lang="en-US" sz="2000" dirty="0" smtClean="0"/>
              <a:t>All times displayed in the table are absolute maxima</a:t>
            </a:r>
          </a:p>
          <a:p>
            <a:endParaRPr lang="en-US" sz="2000" dirty="0" smtClean="0"/>
          </a:p>
          <a:p>
            <a:r>
              <a:rPr lang="en-US" sz="2000" dirty="0" smtClean="0"/>
              <a:t>All these numbers were derived from the </a:t>
            </a:r>
            <a:r>
              <a:rPr lang="en-US" sz="2000" dirty="0" err="1" smtClean="0"/>
              <a:t>muon</a:t>
            </a:r>
            <a:r>
              <a:rPr lang="en-US" sz="2000" dirty="0" smtClean="0"/>
              <a:t> angles only</a:t>
            </a:r>
          </a:p>
          <a:p>
            <a:pPr lvl="1"/>
            <a:r>
              <a:rPr lang="en-US" sz="1600" dirty="0" smtClean="0"/>
              <a:t>Angular resolution must be better than 0.1 </a:t>
            </a:r>
            <a:r>
              <a:rPr lang="en-US" sz="1600" dirty="0" err="1" smtClean="0"/>
              <a:t>mrad</a:t>
            </a:r>
            <a:r>
              <a:rPr lang="en-US" sz="1600" dirty="0" smtClean="0"/>
              <a:t>, + measured to better than 0.01 </a:t>
            </a:r>
            <a:r>
              <a:rPr lang="en-US" sz="1600" dirty="0" err="1" smtClean="0"/>
              <a:t>mrad</a:t>
            </a:r>
            <a:endParaRPr lang="en-US" sz="1600" dirty="0" smtClean="0"/>
          </a:p>
          <a:p>
            <a:pPr lvl="2"/>
            <a:r>
              <a:rPr lang="en-US" sz="1600" dirty="0" smtClean="0"/>
              <a:t>Angular </a:t>
            </a:r>
            <a:r>
              <a:rPr lang="en-US" sz="1600" dirty="0" err="1" smtClean="0"/>
              <a:t>biasses</a:t>
            </a:r>
            <a:r>
              <a:rPr lang="en-US" sz="1600" dirty="0" smtClean="0"/>
              <a:t> must be kept below 0.01 </a:t>
            </a:r>
            <a:r>
              <a:rPr lang="en-US" sz="1600" dirty="0" err="1" smtClean="0"/>
              <a:t>mrad</a:t>
            </a:r>
            <a:r>
              <a:rPr lang="en-US" sz="1600" dirty="0" smtClean="0"/>
              <a:t> too (absolute alignment)</a:t>
            </a:r>
            <a:endParaRPr lang="en-US" sz="1600" dirty="0" smtClean="0"/>
          </a:p>
          <a:p>
            <a:pPr lvl="1"/>
            <a:r>
              <a:rPr lang="en-US" sz="1600" dirty="0" smtClean="0"/>
              <a:t>To </a:t>
            </a:r>
            <a:r>
              <a:rPr lang="en-US" sz="1600" dirty="0" smtClean="0"/>
              <a:t>be studied: (probably marginal) influence of  </a:t>
            </a:r>
            <a:r>
              <a:rPr lang="en-US" sz="1600" dirty="0" err="1" smtClean="0"/>
              <a:t>muon</a:t>
            </a:r>
            <a:r>
              <a:rPr lang="en-US" sz="1600" dirty="0" smtClean="0"/>
              <a:t> </a:t>
            </a:r>
            <a:r>
              <a:rPr lang="en-US" sz="1600" dirty="0" smtClean="0"/>
              <a:t>momenta </a:t>
            </a:r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298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With 10</a:t>
            </a:r>
            <a:r>
              <a:rPr lang="en-US" sz="2000" baseline="30000" dirty="0" smtClean="0"/>
              <a:t>6</a:t>
            </a:r>
            <a:r>
              <a:rPr lang="en-US" sz="2000" dirty="0" smtClean="0"/>
              <a:t> </a:t>
            </a:r>
            <a:r>
              <a:rPr lang="en-US" sz="2000" dirty="0" err="1" smtClean="0"/>
              <a:t>dimuon</a:t>
            </a:r>
            <a:r>
              <a:rPr lang="en-US" sz="2000" dirty="0" smtClean="0"/>
              <a:t> events (every 5 minutes at the Z pole)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Spread </a:t>
            </a:r>
            <a:r>
              <a:rPr lang="en-US" sz="1800" dirty="0" smtClean="0"/>
              <a:t>sensitive to anything happening in the transverse plane</a:t>
            </a:r>
          </a:p>
          <a:p>
            <a:pPr lvl="2"/>
            <a:r>
              <a:rPr lang="en-US" sz="1800" dirty="0" smtClean="0">
                <a:latin typeface="Symbol" charset="2"/>
                <a:cs typeface="Symbol" charset="2"/>
              </a:rPr>
              <a:t>f</a:t>
            </a:r>
            <a:r>
              <a:rPr lang="en-US" sz="1800" dirty="0" smtClean="0"/>
              <a:t> resolution, 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of emitted </a:t>
            </a:r>
            <a:r>
              <a:rPr lang="en-US" sz="1800" dirty="0" smtClean="0"/>
              <a:t>photons, and (</a:t>
            </a:r>
            <a:r>
              <a:rPr lang="en-US" sz="1800" dirty="0" err="1" smtClean="0"/>
              <a:t>x,y,z</a:t>
            </a:r>
            <a:r>
              <a:rPr lang="en-US" sz="1800" dirty="0" smtClean="0"/>
              <a:t>) axes knowledge</a:t>
            </a:r>
            <a:endParaRPr lang="en-US" sz="1800" dirty="0" smtClean="0"/>
          </a:p>
        </p:txBody>
      </p:sp>
      <p:pic>
        <p:nvPicPr>
          <p:cNvPr id="7" name="Picture 6" descr="Alph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03719" y="1141520"/>
            <a:ext cx="3581400" cy="52607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crossing angle determination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2050774"/>
              </p:ext>
            </p:extLst>
          </p:nvPr>
        </p:nvGraphicFramePr>
        <p:xfrm>
          <a:off x="6105525" y="3581400"/>
          <a:ext cx="2962275" cy="399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3" name="Equation" r:id="rId4" imgW="1790700" imgH="241300" progId="Equation.3">
                  <p:embed/>
                </p:oleObj>
              </mc:Choice>
              <mc:Fallback>
                <p:oleObj name="Equation" r:id="rId4" imgW="17907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05525" y="3581400"/>
                        <a:ext cx="2962275" cy="399314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495925" y="2438400"/>
            <a:ext cx="1548458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No       BS: 0.038%</a:t>
            </a:r>
          </a:p>
          <a:p>
            <a:pPr algn="ctr"/>
            <a:r>
              <a:rPr lang="en-US" sz="1400" b="1" dirty="0" smtClean="0">
                <a:latin typeface="+mn-lt"/>
              </a:rPr>
              <a:t>Nom. BS: 0.132%</a:t>
            </a:r>
            <a:endParaRPr lang="en-US" sz="1400" b="1" dirty="0">
              <a:latin typeface="+mn-lt"/>
            </a:endParaRPr>
          </a:p>
        </p:txBody>
      </p:sp>
      <p:pic>
        <p:nvPicPr>
          <p:cNvPr id="11" name="Picture 10" descr="Screen Shot 2018-04-03 at 15.45.5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305339"/>
            <a:ext cx="3886200" cy="67586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" name="TextBox 8"/>
          <p:cNvSpPr txBox="1"/>
          <p:nvPr/>
        </p:nvSpPr>
        <p:spPr>
          <a:xfrm rot="19680000">
            <a:off x="-83471" y="3459445"/>
            <a:ext cx="2853253" cy="523220"/>
          </a:xfrm>
          <a:prstGeom prst="rect">
            <a:avLst/>
          </a:prstGeom>
          <a:solidFill>
            <a:srgbClr val="E2F4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See also poster</a:t>
            </a:r>
            <a:endParaRPr lang="en-US" sz="1400" dirty="0"/>
          </a:p>
          <a:p>
            <a:pPr algn="ctr"/>
            <a:r>
              <a:rPr lang="en-US" sz="1400" dirty="0" smtClean="0"/>
              <a:t>“1000 recipes to use up </a:t>
            </a:r>
            <a:r>
              <a:rPr lang="en-US" sz="1400" dirty="0" err="1" smtClean="0"/>
              <a:t>dimuons</a:t>
            </a:r>
            <a:r>
              <a:rPr lang="en-US" sz="1400" dirty="0" smtClean="0"/>
              <a:t>”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3039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</a:t>
            </a:r>
            <a:r>
              <a:rPr lang="en-US" sz="2000" dirty="0" smtClean="0"/>
              <a:t>bsolute angle determination is (usually) not an easy task</a:t>
            </a:r>
          </a:p>
          <a:p>
            <a:pPr lvl="1"/>
            <a:r>
              <a:rPr lang="en-US" sz="1600" dirty="0" smtClean="0"/>
              <a:t>  Requires alignment of the local (detector) frame with the natural (FCC-</a:t>
            </a:r>
            <a:r>
              <a:rPr lang="en-US" sz="1600" dirty="0" err="1" smtClean="0"/>
              <a:t>ee</a:t>
            </a:r>
            <a:r>
              <a:rPr lang="en-US" sz="1600" dirty="0" smtClean="0"/>
              <a:t>) frame</a:t>
            </a:r>
          </a:p>
          <a:p>
            <a:pPr lvl="2"/>
            <a:r>
              <a:rPr lang="en-US" sz="1600" dirty="0" smtClean="0"/>
              <a:t>Z axis = solenoid axis </a:t>
            </a:r>
            <a:r>
              <a:rPr lang="en-US" sz="1600" dirty="0" err="1" smtClean="0"/>
              <a:t>vs</a:t>
            </a:r>
            <a:r>
              <a:rPr lang="en-US" sz="1600" dirty="0" smtClean="0"/>
              <a:t> </a:t>
            </a:r>
            <a:r>
              <a:rPr lang="en-US" sz="1600" dirty="0" err="1" smtClean="0"/>
              <a:t>bissector</a:t>
            </a:r>
            <a:r>
              <a:rPr lang="en-US" sz="1600" dirty="0" smtClean="0"/>
              <a:t> of the two beam axes</a:t>
            </a:r>
          </a:p>
          <a:p>
            <a:pPr lvl="2"/>
            <a:r>
              <a:rPr lang="en-US" sz="1600" dirty="0" smtClean="0"/>
              <a:t>(X,Z) plane = horizontal plane </a:t>
            </a:r>
            <a:r>
              <a:rPr lang="en-US" sz="1600" dirty="0" err="1" smtClean="0"/>
              <a:t>vs</a:t>
            </a:r>
            <a:r>
              <a:rPr lang="en-US" sz="1600" dirty="0" smtClean="0"/>
              <a:t> plane containing the two beam axes</a:t>
            </a:r>
          </a:p>
          <a:p>
            <a:r>
              <a:rPr lang="en-US" sz="2000" dirty="0" smtClean="0"/>
              <a:t>Spread of </a:t>
            </a:r>
            <a:r>
              <a:rPr lang="en-US" sz="2000" dirty="0" smtClean="0">
                <a:latin typeface="Symbol" charset="2"/>
                <a:cs typeface="Symbol" charset="2"/>
              </a:rPr>
              <a:t>a</a:t>
            </a:r>
            <a:r>
              <a:rPr lang="en-US" sz="2000" dirty="0" smtClean="0"/>
              <a:t> increases with anything happening in the transverse plane</a:t>
            </a:r>
          </a:p>
          <a:p>
            <a:pPr lvl="1"/>
            <a:r>
              <a:rPr lang="en-US" sz="1600" dirty="0" smtClean="0"/>
              <a:t>E.g., rotation around the Z axis changes both X and Y directions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2"/>
            <a:r>
              <a:rPr lang="en-US" sz="1600" dirty="0" smtClean="0"/>
              <a:t>Similarly, rotation around the X (Y) axis changes Y (X) direction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  <p:pic>
        <p:nvPicPr>
          <p:cNvPr id="8" name="Picture 7" descr="alphaProj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79258" y="2126142"/>
            <a:ext cx="2956883" cy="4343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5105400" y="5638800"/>
            <a:ext cx="1235075" cy="13748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400" y="5562600"/>
            <a:ext cx="12362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Crossing angle (rad)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11755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</a:t>
            </a:r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Minimize the spread of the </a:t>
            </a:r>
            <a:r>
              <a:rPr lang="en-US" sz="2000" dirty="0" smtClean="0">
                <a:latin typeface="Symbol" charset="2"/>
                <a:cs typeface="Symbol" charset="2"/>
              </a:rPr>
              <a:t>a</a:t>
            </a:r>
            <a:r>
              <a:rPr lang="en-US" sz="2000" dirty="0" smtClean="0"/>
              <a:t> distribution to find the three Euler angles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lvl="1"/>
            <a:r>
              <a:rPr lang="en-US" sz="1600" dirty="0" smtClean="0"/>
              <a:t>Note: </a:t>
            </a:r>
            <a:r>
              <a:rPr lang="en-US" sz="1600" dirty="0" smtClean="0">
                <a:latin typeface="Symbol" charset="2"/>
                <a:cs typeface="Symbol" charset="2"/>
              </a:rPr>
              <a:t>a</a:t>
            </a:r>
            <a:r>
              <a:rPr lang="en-US" sz="1600" dirty="0" smtClean="0"/>
              <a:t> spread dominated by the </a:t>
            </a:r>
            <a:r>
              <a:rPr lang="en-US" sz="1600" dirty="0" smtClean="0">
                <a:latin typeface="Symbol" charset="2"/>
                <a:cs typeface="Symbol" charset="2"/>
              </a:rPr>
              <a:t>f</a:t>
            </a:r>
            <a:r>
              <a:rPr lang="en-US" sz="1600" dirty="0" smtClean="0"/>
              <a:t> resolution (here 0.1 </a:t>
            </a:r>
            <a:r>
              <a:rPr lang="en-US" sz="1600" dirty="0" err="1" smtClean="0"/>
              <a:t>mrad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Precisions </a:t>
            </a:r>
            <a:r>
              <a:rPr lang="en-US" sz="1600" dirty="0" err="1" smtClean="0"/>
              <a:t>quadratically</a:t>
            </a:r>
            <a:r>
              <a:rPr lang="en-US" sz="1600" dirty="0" smtClean="0"/>
              <a:t> improves with the resolution in </a:t>
            </a:r>
            <a:r>
              <a:rPr lang="en-US" sz="1600" dirty="0" smtClean="0">
                <a:latin typeface="Symbol" charset="2"/>
                <a:cs typeface="Symbol" charset="2"/>
              </a:rPr>
              <a:t>f </a:t>
            </a:r>
            <a:r>
              <a:rPr lang="en-US" sz="1600" dirty="0" smtClean="0"/>
              <a:t>(here 0.1 </a:t>
            </a:r>
            <a:r>
              <a:rPr lang="en-US" sz="1600" dirty="0" err="1" smtClean="0"/>
              <a:t>mrad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  <p:pic>
        <p:nvPicPr>
          <p:cNvPr id="7" name="Picture 6" descr="CrossingRMSAxi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73194" y="398606"/>
            <a:ext cx="4150011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86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</a:t>
            </a:r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Improve the angle corresponding to a rotation around the Y axis</a:t>
            </a:r>
          </a:p>
          <a:p>
            <a:pPr lvl="1"/>
            <a:r>
              <a:rPr lang="en-US" sz="1600" dirty="0" smtClean="0"/>
              <a:t>X and Z information get mixed by such a rotation</a:t>
            </a:r>
          </a:p>
          <a:p>
            <a:pPr lvl="2"/>
            <a:r>
              <a:rPr lang="en-US" sz="1600" dirty="0" err="1" smtClean="0"/>
              <a:t>Resuting</a:t>
            </a:r>
            <a:r>
              <a:rPr lang="en-US" sz="1600" dirty="0" smtClean="0"/>
              <a:t> in a strong (linear) correlation between </a:t>
            </a:r>
            <a:r>
              <a:rPr lang="en-US" sz="1600" dirty="0" err="1" smtClean="0"/>
              <a:t>x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1600" dirty="0" smtClean="0"/>
              <a:t> and </a:t>
            </a:r>
            <a:r>
              <a:rPr lang="en-US" sz="1600" dirty="0" smtClean="0">
                <a:latin typeface="Symbol" charset="2"/>
                <a:cs typeface="Symbol" charset="2"/>
              </a:rPr>
              <a:t>a</a:t>
            </a:r>
            <a:r>
              <a:rPr lang="en-US" sz="1600" dirty="0" smtClean="0"/>
              <a:t>: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  <p:pic>
        <p:nvPicPr>
          <p:cNvPr id="7" name="Picture 6" descr="alphaxSlop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69444" y="859467"/>
            <a:ext cx="4357511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99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</a:t>
            </a:r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Minimize the correlation between </a:t>
            </a:r>
            <a:r>
              <a:rPr lang="en-US" sz="2000" dirty="0" err="1" smtClean="0"/>
              <a:t>x</a:t>
            </a:r>
            <a:r>
              <a:rPr lang="en-US" sz="20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2000" dirty="0" smtClean="0"/>
              <a:t> and </a:t>
            </a:r>
            <a:r>
              <a:rPr lang="en-US" sz="2000" dirty="0" smtClean="0">
                <a:latin typeface="Symbol" charset="2"/>
                <a:cs typeface="Symbol" charset="2"/>
              </a:rPr>
              <a:t>a</a:t>
            </a:r>
            <a:r>
              <a:rPr lang="en-US" sz="2000" dirty="0" smtClean="0"/>
              <a:t>: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r>
              <a:rPr lang="en-US" sz="1800" dirty="0" smtClean="0"/>
              <a:t>Improves the precision on that crossing angle by a factor of five. </a:t>
            </a:r>
          </a:p>
          <a:p>
            <a:pPr lvl="2"/>
            <a:r>
              <a:rPr lang="en-US" sz="1800" dirty="0" smtClean="0"/>
              <a:t>Reach a precision of 0.1 </a:t>
            </a:r>
            <a:r>
              <a:rPr lang="en-US" sz="1800" dirty="0" err="1" smtClean="0">
                <a:latin typeface="Symbol" charset="2"/>
                <a:cs typeface="Symbol" charset="2"/>
              </a:rPr>
              <a:t>m</a:t>
            </a:r>
            <a:r>
              <a:rPr lang="en-US" sz="1800" dirty="0" err="1" smtClean="0"/>
              <a:t>rad</a:t>
            </a:r>
            <a:r>
              <a:rPr lang="en-US" sz="1800" dirty="0" smtClean="0"/>
              <a:t> on </a:t>
            </a:r>
            <a:r>
              <a:rPr lang="en-US" sz="1800" dirty="0" smtClean="0">
                <a:latin typeface="Symbol" charset="2"/>
                <a:cs typeface="Symbol" charset="2"/>
              </a:rPr>
              <a:t>a</a:t>
            </a:r>
            <a:r>
              <a:rPr lang="en-US" sz="1800" dirty="0" smtClean="0"/>
              <a:t> and of 10</a:t>
            </a:r>
            <a:r>
              <a:rPr lang="en-US" sz="1800" baseline="30000" dirty="0" smtClean="0">
                <a:latin typeface="Symbol" charset="2"/>
                <a:cs typeface="Symbol" charset="2"/>
              </a:rPr>
              <a:t>-7 </a:t>
            </a:r>
            <a:r>
              <a:rPr lang="en-US" sz="1800" dirty="0" smtClean="0"/>
              <a:t>on </a:t>
            </a:r>
            <a:r>
              <a:rPr lang="en-US" sz="1800" dirty="0" err="1" smtClean="0"/>
              <a:t>x</a:t>
            </a:r>
            <a:r>
              <a:rPr lang="en-US" sz="1800" baseline="-25000" dirty="0" err="1" smtClean="0">
                <a:latin typeface="Symbol" charset="2"/>
                <a:cs typeface="Symbol" charset="2"/>
              </a:rPr>
              <a:t>g</a:t>
            </a:r>
            <a:endParaRPr lang="en-US" sz="1800" baseline="-25000" dirty="0" smtClean="0">
              <a:latin typeface="Symbol" charset="2"/>
              <a:cs typeface="Symbol" charset="2"/>
            </a:endParaRPr>
          </a:p>
          <a:p>
            <a:pPr lvl="2"/>
            <a:r>
              <a:rPr lang="en-US" sz="1800" dirty="0" smtClean="0"/>
              <a:t>Variation of the </a:t>
            </a:r>
            <a:r>
              <a:rPr lang="en-US" sz="1800" dirty="0" err="1" smtClean="0"/>
              <a:t>x</a:t>
            </a:r>
            <a:r>
              <a:rPr lang="en-US" sz="18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1800" dirty="0" smtClean="0"/>
              <a:t> spread already insignificant with 100 times less events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  <p:pic>
        <p:nvPicPr>
          <p:cNvPr id="7" name="Picture 6" descr="CrossBoostSlop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92729" y="530529"/>
            <a:ext cx="3705981" cy="544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80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</a:t>
            </a:r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 finite crossing angle is the key</a:t>
            </a:r>
          </a:p>
          <a:p>
            <a:pPr lvl="1"/>
            <a:r>
              <a:rPr lang="en-US" sz="1600" dirty="0"/>
              <a:t>A</a:t>
            </a:r>
            <a:r>
              <a:rPr lang="en-US" sz="1600" dirty="0" smtClean="0"/>
              <a:t> zero crossing angle cannot be determined with precision  (</a:t>
            </a:r>
            <a:r>
              <a:rPr lang="en-US" sz="1600" dirty="0" err="1" smtClean="0"/>
              <a:t>sin</a:t>
            </a:r>
            <a:r>
              <a:rPr lang="en-US" sz="1600" dirty="0" err="1" smtClean="0">
                <a:latin typeface="Symbol" charset="2"/>
                <a:cs typeface="Symbol" charset="2"/>
              </a:rPr>
              <a:t>f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+</a:t>
            </a:r>
            <a:r>
              <a:rPr lang="en-US" sz="1600" dirty="0" smtClean="0"/>
              <a:t>=</a:t>
            </a:r>
            <a:r>
              <a:rPr lang="en-US" sz="1600" dirty="0" err="1" smtClean="0"/>
              <a:t>sin</a:t>
            </a:r>
            <a:r>
              <a:rPr lang="en-US" sz="1600" dirty="0" err="1" smtClean="0">
                <a:latin typeface="Symbol" charset="2"/>
                <a:cs typeface="Symbol" charset="2"/>
              </a:rPr>
              <a:t>f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, </a:t>
            </a:r>
            <a:r>
              <a:rPr lang="en-US" sz="1600" dirty="0" err="1" smtClean="0"/>
              <a:t>sin</a:t>
            </a:r>
            <a:r>
              <a:rPr lang="en-US" sz="1600" dirty="0" err="1" smtClean="0">
                <a:latin typeface="Symbol" charset="2"/>
                <a:cs typeface="Symbol" charset="2"/>
              </a:rPr>
              <a:t>q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+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 smtClean="0"/>
              <a:t>= </a:t>
            </a:r>
            <a:r>
              <a:rPr lang="en-US" sz="1600" dirty="0" err="1" smtClean="0"/>
              <a:t>sin</a:t>
            </a:r>
            <a:r>
              <a:rPr lang="en-US" sz="1600" dirty="0" err="1" smtClean="0">
                <a:latin typeface="Symbol" charset="2"/>
                <a:cs typeface="Symbol" charset="2"/>
              </a:rPr>
              <a:t>q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)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2"/>
            <a:r>
              <a:rPr lang="en-US" sz="1600" dirty="0" smtClean="0"/>
              <a:t>Spread is infinitely large even with a perfect detector alignment</a:t>
            </a:r>
          </a:p>
          <a:p>
            <a:pPr lvl="2"/>
            <a:r>
              <a:rPr lang="en-US" sz="1600" dirty="0" smtClean="0"/>
              <a:t>Leads to inaccurate absolute alignment</a:t>
            </a:r>
          </a:p>
          <a:p>
            <a:pPr lvl="3"/>
            <a:r>
              <a:rPr lang="en-US" sz="1600" dirty="0" smtClean="0"/>
              <a:t>With corresponding biases on the </a:t>
            </a:r>
            <a:r>
              <a:rPr lang="en-US" sz="1600" dirty="0" err="1" smtClean="0"/>
              <a:t>muon</a:t>
            </a:r>
            <a:r>
              <a:rPr lang="en-US" sz="1600" dirty="0" smtClean="0"/>
              <a:t> angles</a:t>
            </a:r>
          </a:p>
          <a:p>
            <a:pPr lvl="3"/>
            <a:endParaRPr lang="en-US" sz="1600" dirty="0" smtClean="0"/>
          </a:p>
          <a:p>
            <a:pPr lvl="1"/>
            <a:r>
              <a:rPr lang="en-US" sz="1600" dirty="0" smtClean="0"/>
              <a:t>With a finite crossing angle, only events with </a:t>
            </a:r>
            <a:r>
              <a:rPr lang="en-US" sz="1600" dirty="0" err="1"/>
              <a:t>sin</a:t>
            </a:r>
            <a:r>
              <a:rPr lang="en-US" sz="1600" dirty="0" err="1">
                <a:latin typeface="Symbol" charset="2"/>
                <a:cs typeface="Symbol" charset="2"/>
              </a:rPr>
              <a:t>f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+</a:t>
            </a:r>
            <a:r>
              <a:rPr lang="en-US" sz="1600" dirty="0" smtClean="0">
                <a:cs typeface="Symbol" charset="2"/>
              </a:rPr>
              <a:t> </a:t>
            </a:r>
            <a:r>
              <a:rPr lang="en-US" sz="1600" dirty="0" smtClean="0">
                <a:latin typeface="Symbol" charset="2"/>
                <a:cs typeface="Symbol" charset="2"/>
              </a:rPr>
              <a:t>~</a:t>
            </a:r>
            <a:r>
              <a:rPr lang="en-US" sz="1600" dirty="0" smtClean="0">
                <a:cs typeface="Symbol" charset="2"/>
              </a:rPr>
              <a:t> </a:t>
            </a:r>
            <a:r>
              <a:rPr lang="en-US" sz="1600" dirty="0" err="1" smtClean="0"/>
              <a:t>sin</a:t>
            </a:r>
            <a:r>
              <a:rPr lang="en-US" sz="1600" dirty="0" err="1" smtClean="0">
                <a:latin typeface="Symbol" charset="2"/>
                <a:cs typeface="Symbol" charset="2"/>
              </a:rPr>
              <a:t>f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>
                <a:latin typeface="Symbol" charset="2"/>
                <a:cs typeface="Symbol" charset="2"/>
              </a:rPr>
              <a:t>~ 0 </a:t>
            </a:r>
            <a:r>
              <a:rPr lang="en-US" sz="1600" dirty="0" smtClean="0">
                <a:cs typeface="Symbol" charset="2"/>
              </a:rPr>
              <a:t>need to be rejected</a:t>
            </a:r>
          </a:p>
          <a:p>
            <a:pPr lvl="2"/>
            <a:r>
              <a:rPr lang="en-US" sz="1600" dirty="0" smtClean="0">
                <a:cs typeface="Symbol" charset="2"/>
              </a:rPr>
              <a:t>Cut |</a:t>
            </a:r>
            <a:r>
              <a:rPr lang="en-US" sz="1600" dirty="0" err="1" smtClean="0"/>
              <a:t>sin</a:t>
            </a:r>
            <a:r>
              <a:rPr lang="en-US" sz="1600" dirty="0" err="1" smtClean="0">
                <a:latin typeface="Symbol" charset="2"/>
                <a:cs typeface="Symbol" charset="2"/>
              </a:rPr>
              <a:t>f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±</a:t>
            </a:r>
            <a:r>
              <a:rPr lang="en-US" sz="1600" dirty="0" smtClean="0">
                <a:latin typeface="Symbol" charset="2"/>
                <a:cs typeface="Symbol" charset="2"/>
              </a:rPr>
              <a:t>| &gt; 0.2 </a:t>
            </a:r>
            <a:r>
              <a:rPr lang="en-US" sz="1600" dirty="0" smtClean="0">
                <a:cs typeface="Symbol" charset="2"/>
              </a:rPr>
              <a:t>was applied in all previous </a:t>
            </a:r>
            <a:r>
              <a:rPr lang="en-US" sz="1600" dirty="0" smtClean="0">
                <a:cs typeface="Symbol" charset="2"/>
              </a:rPr>
              <a:t>plots</a:t>
            </a:r>
          </a:p>
          <a:p>
            <a:pPr lvl="2"/>
            <a:endParaRPr lang="en-US" sz="1600" dirty="0">
              <a:cs typeface="Symbol" charset="2"/>
            </a:endParaRPr>
          </a:p>
          <a:p>
            <a:r>
              <a:rPr lang="en-US" sz="2000" dirty="0" smtClean="0">
                <a:cs typeface="Symbol" charset="2"/>
              </a:rPr>
              <a:t>Possible bonus (to be studied)</a:t>
            </a:r>
          </a:p>
          <a:p>
            <a:pPr lvl="1"/>
            <a:r>
              <a:rPr lang="en-US" sz="1600" dirty="0" smtClean="0">
                <a:cs typeface="Symbol" charset="2"/>
              </a:rPr>
              <a:t>Built-in energy asymmetry between electrons and positrons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  <p:pic>
        <p:nvPicPr>
          <p:cNvPr id="8" name="Picture 7" descr="Screen Shot 2018-04-03 at 15.45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752600"/>
            <a:ext cx="5638800" cy="98066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302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pole scan strategy without energy spread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Three parameters to fit :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Z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Symbol" charset="2"/>
                <a:cs typeface="Symbol" charset="2"/>
              </a:rPr>
              <a:t>G</a:t>
            </a:r>
            <a:r>
              <a:rPr lang="en-US" sz="2000" baseline="-25000" dirty="0" smtClean="0"/>
              <a:t>Z</a:t>
            </a:r>
            <a:r>
              <a:rPr lang="en-US" sz="2000" dirty="0" smtClean="0"/>
              <a:t>, and 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r>
              <a:rPr lang="en-US" sz="2000" baseline="30000" dirty="0" smtClean="0"/>
              <a:t>0</a:t>
            </a:r>
          </a:p>
          <a:p>
            <a:pPr lvl="1"/>
            <a:r>
              <a:rPr lang="en-US" sz="1600" dirty="0" smtClean="0"/>
              <a:t>Need (at least) three </a:t>
            </a:r>
            <a:r>
              <a:rPr lang="en-US" sz="1600" dirty="0" err="1" smtClean="0"/>
              <a:t>centre</a:t>
            </a:r>
            <a:r>
              <a:rPr lang="en-US" sz="1600" dirty="0" smtClean="0"/>
              <a:t>-of-mass energies at and around the Z pole</a:t>
            </a:r>
          </a:p>
          <a:p>
            <a:pPr lvl="2"/>
            <a:r>
              <a:rPr lang="en-US" sz="1600" dirty="0" smtClean="0"/>
              <a:t>With a calibration of the beam energy to 50 </a:t>
            </a:r>
            <a:r>
              <a:rPr lang="en-US" sz="1600" dirty="0" err="1" smtClean="0"/>
              <a:t>keV</a:t>
            </a:r>
            <a:r>
              <a:rPr lang="en-US" sz="1600" dirty="0" smtClean="0"/>
              <a:t> (A. </a:t>
            </a:r>
            <a:r>
              <a:rPr lang="en-US" sz="1600" dirty="0" err="1" smtClean="0"/>
              <a:t>Blondel’s</a:t>
            </a:r>
            <a:r>
              <a:rPr lang="en-US" sz="1600" dirty="0" smtClean="0"/>
              <a:t> talk)</a:t>
            </a:r>
          </a:p>
          <a:p>
            <a:pPr lvl="2"/>
            <a:r>
              <a:rPr lang="en-US" sz="1600" dirty="0" smtClean="0"/>
              <a:t>With a relative precision on the absolute luminosity of 10</a:t>
            </a:r>
            <a:r>
              <a:rPr lang="en-US" sz="1600" baseline="30000" dirty="0" smtClean="0"/>
              <a:t>-4 </a:t>
            </a:r>
            <a:r>
              <a:rPr lang="en-US" sz="1600" dirty="0" smtClean="0"/>
              <a:t>(M. Dam’s talk)</a:t>
            </a:r>
          </a:p>
          <a:p>
            <a:pPr lvl="3"/>
            <a:r>
              <a:rPr lang="en-US" sz="1600" dirty="0" smtClean="0"/>
              <a:t>And a point-to-point relative precision of 5×10</a:t>
            </a:r>
            <a:r>
              <a:rPr lang="en-US" sz="1600" baseline="30000" dirty="0" smtClean="0"/>
              <a:t>-5</a:t>
            </a:r>
            <a:r>
              <a:rPr lang="en-US" sz="1600" dirty="0" smtClean="0"/>
              <a:t> </a:t>
            </a:r>
          </a:p>
          <a:p>
            <a:pPr lvl="1"/>
            <a:r>
              <a:rPr lang="en-US" sz="1600" dirty="0" smtClean="0"/>
              <a:t>Precision targets</a:t>
            </a:r>
          </a:p>
          <a:p>
            <a:pPr lvl="2"/>
            <a:r>
              <a:rPr lang="en-US" sz="1600" dirty="0" smtClean="0"/>
              <a:t>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on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Z</a:t>
            </a:r>
            <a:r>
              <a:rPr lang="en-US" sz="1600" dirty="0" smtClean="0"/>
              <a:t> ;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on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; dominated by the above.  </a:t>
            </a:r>
            <a:endParaRPr lang="en-US" sz="1600" baseline="-25000" dirty="0" smtClean="0"/>
          </a:p>
          <a:p>
            <a:pPr lvl="2"/>
            <a:r>
              <a:rPr lang="en-US" sz="1600" dirty="0" smtClean="0"/>
              <a:t>Statistical precision is a few </a:t>
            </a:r>
            <a:r>
              <a:rPr lang="en-US" sz="1600" dirty="0" err="1" smtClean="0"/>
              <a:t>keV</a:t>
            </a:r>
            <a:r>
              <a:rPr lang="en-US" sz="1600" dirty="0" smtClean="0"/>
              <a:t> with the </a:t>
            </a:r>
            <a:r>
              <a:rPr lang="en-US" sz="1600" dirty="0" err="1" smtClean="0"/>
              <a:t>FCC-ee</a:t>
            </a:r>
            <a:r>
              <a:rPr lang="en-US" sz="1600" dirty="0" smtClean="0"/>
              <a:t> statistics</a:t>
            </a:r>
          </a:p>
          <a:p>
            <a:pPr lvl="1"/>
            <a:r>
              <a:rPr lang="en-US" sz="1600" dirty="0" smtClean="0"/>
              <a:t>Possible beam energies around half-integer spin tunes </a:t>
            </a:r>
            <a:r>
              <a:rPr lang="en-US" sz="1600" dirty="0" smtClean="0">
                <a:latin typeface="Symbol" charset="2"/>
                <a:cs typeface="Symbol" charset="2"/>
              </a:rPr>
              <a:t>n</a:t>
            </a:r>
            <a:r>
              <a:rPr lang="en-US" sz="1600" dirty="0" smtClean="0"/>
              <a:t> =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beam</a:t>
            </a:r>
            <a:r>
              <a:rPr lang="en-US" sz="1600" dirty="0" smtClean="0"/>
              <a:t> / 0.4406486</a:t>
            </a:r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353227"/>
              </p:ext>
            </p:extLst>
          </p:nvPr>
        </p:nvGraphicFramePr>
        <p:xfrm>
          <a:off x="1752600" y="3718560"/>
          <a:ext cx="57912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200"/>
                <a:gridCol w="965200"/>
                <a:gridCol w="965200"/>
                <a:gridCol w="965200"/>
                <a:gridCol w="965200"/>
                <a:gridCol w="965200"/>
              </a:tblGrid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n</a:t>
                      </a:r>
                      <a:endParaRPr lang="en-US" sz="1600" dirty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99.5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100.5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101.5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102.5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103.5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rgbClr val="008000"/>
                          </a:solidFill>
                        </a:rPr>
                        <a:t>E</a:t>
                      </a:r>
                      <a:r>
                        <a:rPr lang="en-US" sz="1600" b="1" baseline="-25000" dirty="0" err="1" smtClean="0">
                          <a:solidFill>
                            <a:srgbClr val="008000"/>
                          </a:solidFill>
                        </a:rPr>
                        <a:t>beam</a:t>
                      </a:r>
                      <a:endParaRPr lang="en-US" sz="1600" b="1" baseline="-2500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43.85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44.29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44.72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45.16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45.61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rgbClr val="0000FF"/>
                          </a:solidFill>
                        </a:rPr>
                        <a:t>√s</a:t>
                      </a:r>
                      <a:endParaRPr lang="en-US" sz="1600" b="1" baseline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87.69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88.57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89.43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90.31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91.21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154732"/>
              </p:ext>
            </p:extLst>
          </p:nvPr>
        </p:nvGraphicFramePr>
        <p:xfrm>
          <a:off x="1752600" y="5029200"/>
          <a:ext cx="57912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200"/>
                <a:gridCol w="965200"/>
                <a:gridCol w="965200"/>
                <a:gridCol w="965200"/>
                <a:gridCol w="965200"/>
                <a:gridCol w="965200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n</a:t>
                      </a:r>
                      <a:endParaRPr lang="en-US" sz="1600" dirty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103.5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104.5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105.5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106.5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107.5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rgbClr val="008000"/>
                          </a:solidFill>
                        </a:rPr>
                        <a:t>E</a:t>
                      </a:r>
                      <a:r>
                        <a:rPr lang="en-US" sz="1600" b="1" baseline="-25000" dirty="0" err="1" smtClean="0">
                          <a:solidFill>
                            <a:srgbClr val="008000"/>
                          </a:solidFill>
                        </a:rPr>
                        <a:t>beam</a:t>
                      </a:r>
                      <a:endParaRPr lang="en-US" sz="1600" b="1" baseline="-2500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45.61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46.04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46.49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46.92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47.36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rgbClr val="0000FF"/>
                          </a:solidFill>
                        </a:rPr>
                        <a:t>√s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91.21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92.07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92.97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93.83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94.71</a:t>
                      </a:r>
                      <a:endParaRPr 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40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pole scan strategy without energy spread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Result of the 3-parameter fit to a </a:t>
            </a:r>
            <a:r>
              <a:rPr lang="en-US" sz="2000" dirty="0" err="1" smtClean="0"/>
              <a:t>Breit</a:t>
            </a:r>
            <a:r>
              <a:rPr lang="en-US" sz="2000" dirty="0" smtClean="0"/>
              <a:t>-Wigner</a:t>
            </a:r>
          </a:p>
          <a:p>
            <a:pPr lvl="1"/>
            <a:r>
              <a:rPr lang="en-US" sz="1600" dirty="0" smtClean="0"/>
              <a:t>With 100 ab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at the peak (√s = 91.21 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With 30 ab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+ 30 ab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at peak ± 1, peak ± 2, peak ± 3, peak ± 4 (in spin tune)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2"/>
            <a:endParaRPr lang="en-US" sz="1600" dirty="0" smtClean="0"/>
          </a:p>
          <a:p>
            <a:pPr lvl="2"/>
            <a:r>
              <a:rPr lang="en-US" sz="1600" dirty="0" smtClean="0"/>
              <a:t>Standard at LEP </a:t>
            </a:r>
          </a:p>
          <a:p>
            <a:pPr lvl="3"/>
            <a:r>
              <a:rPr lang="en-US" sz="1600" dirty="0" smtClean="0"/>
              <a:t>EWPO measurements would have been statistics limited with ±3 or ±4</a:t>
            </a:r>
          </a:p>
          <a:p>
            <a:pPr lvl="2"/>
            <a:r>
              <a:rPr lang="en-US" sz="1600" dirty="0" smtClean="0"/>
              <a:t>All these options meet the (100 </a:t>
            </a:r>
            <a:r>
              <a:rPr lang="en-US" sz="1600" dirty="0" err="1" smtClean="0"/>
              <a:t>kev</a:t>
            </a:r>
            <a:r>
              <a:rPr lang="en-US" sz="1600" dirty="0" smtClean="0"/>
              <a:t>,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) target at </a:t>
            </a:r>
            <a:r>
              <a:rPr lang="en-US" sz="1600" dirty="0" err="1" smtClean="0"/>
              <a:t>FCC-ee</a:t>
            </a:r>
            <a:endParaRPr lang="en-US" sz="1600" dirty="0" smtClean="0"/>
          </a:p>
          <a:p>
            <a:pPr lvl="3"/>
            <a:r>
              <a:rPr lang="en-US" sz="1600" dirty="0" smtClean="0"/>
              <a:t>Need another criterion to decide</a:t>
            </a:r>
          </a:p>
          <a:p>
            <a:pPr marL="1371600" lvl="3" indent="0">
              <a:buNone/>
            </a:pPr>
            <a:endParaRPr lang="en-US" sz="1600" dirty="0"/>
          </a:p>
          <a:p>
            <a:pPr lvl="1"/>
            <a:r>
              <a:rPr lang="en-US" sz="1600" dirty="0" smtClean="0"/>
              <a:t>Note: Results of the fit with Peak, Peak </a:t>
            </a:r>
            <a:r>
              <a:rPr lang="en-US" sz="1600" dirty="0"/>
              <a:t>± </a:t>
            </a:r>
            <a:r>
              <a:rPr lang="en-US" sz="1600" dirty="0" smtClean="0"/>
              <a:t>2, Peak </a:t>
            </a:r>
            <a:r>
              <a:rPr lang="en-US" sz="1600" dirty="0"/>
              <a:t>± </a:t>
            </a:r>
            <a:r>
              <a:rPr lang="en-US" sz="1600" dirty="0" smtClean="0"/>
              <a:t>4</a:t>
            </a:r>
          </a:p>
          <a:p>
            <a:pPr lvl="2"/>
            <a:r>
              <a:rPr lang="en-US" sz="1600" dirty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>
                <a:solidFill>
                  <a:srgbClr val="FF0000"/>
                </a:solidFill>
              </a:rPr>
              <a:t>(</a:t>
            </a:r>
            <a:r>
              <a:rPr lang="en-US" sz="1600" dirty="0" err="1">
                <a:solidFill>
                  <a:srgbClr val="FF0000"/>
                </a:solidFill>
              </a:rPr>
              <a:t>m</a:t>
            </a:r>
            <a:r>
              <a:rPr lang="en-US" sz="1600" baseline="-25000" dirty="0" err="1">
                <a:solidFill>
                  <a:srgbClr val="FF0000"/>
                </a:solidFill>
              </a:rPr>
              <a:t>Z</a:t>
            </a:r>
            <a:r>
              <a:rPr lang="en-US" sz="1600" dirty="0">
                <a:solidFill>
                  <a:srgbClr val="FF0000"/>
                </a:solidFill>
              </a:rPr>
              <a:t>) </a:t>
            </a:r>
            <a:r>
              <a:rPr lang="en-US" sz="1600" dirty="0" smtClean="0">
                <a:solidFill>
                  <a:srgbClr val="FF0000"/>
                </a:solidFill>
              </a:rPr>
              <a:t>= 64 </a:t>
            </a:r>
            <a:r>
              <a:rPr lang="en-US" sz="1600" dirty="0" err="1" smtClean="0">
                <a:solidFill>
                  <a:srgbClr val="FF0000"/>
                </a:solidFill>
              </a:rPr>
              <a:t>keV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/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/>
              <a:t>(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/>
              <a:t>Z</a:t>
            </a:r>
            <a:r>
              <a:rPr lang="en-US" sz="1600" dirty="0"/>
              <a:t>) </a:t>
            </a:r>
            <a:r>
              <a:rPr lang="en-US" sz="1600" dirty="0" smtClean="0"/>
              <a:t>= 97 </a:t>
            </a:r>
            <a:r>
              <a:rPr lang="en-US" sz="1600" dirty="0" err="1" smtClean="0"/>
              <a:t>keV</a:t>
            </a:r>
            <a:endParaRPr lang="en-US" sz="1600" dirty="0">
              <a:solidFill>
                <a:srgbClr val="008000"/>
              </a:solidFill>
            </a:endParaRPr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000324"/>
              </p:ext>
            </p:extLst>
          </p:nvPr>
        </p:nvGraphicFramePr>
        <p:xfrm>
          <a:off x="457200" y="2286000"/>
          <a:ext cx="8305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300"/>
                <a:gridCol w="1206500"/>
                <a:gridCol w="1219200"/>
                <a:gridCol w="1219200"/>
                <a:gridCol w="12192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Scan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± 1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± 2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±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3</a:t>
                      </a:r>
                      <a:endParaRPr 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±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4</a:t>
                      </a:r>
                      <a:endParaRPr 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4,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3) or 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(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3,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4)</a:t>
                      </a:r>
                      <a:endParaRPr 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m</a:t>
                      </a:r>
                      <a:r>
                        <a:rPr lang="en-US" b="1" baseline="-25000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) [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keV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91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99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95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900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(</a:t>
                      </a:r>
                      <a:r>
                        <a:rPr lang="en-US" b="1" dirty="0" smtClean="0">
                          <a:solidFill>
                            <a:srgbClr val="009900"/>
                          </a:solidFill>
                          <a:latin typeface="Symbol" charset="2"/>
                          <a:cs typeface="Symbol" charset="2"/>
                        </a:rPr>
                        <a:t>G</a:t>
                      </a:r>
                      <a:r>
                        <a:rPr lang="en-US" b="1" baseline="-25000" dirty="0" smtClean="0">
                          <a:solidFill>
                            <a:srgbClr val="009900"/>
                          </a:solidFill>
                        </a:rPr>
                        <a:t>Z</a:t>
                      </a:r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) [</a:t>
                      </a:r>
                      <a:r>
                        <a:rPr lang="en-US" b="1" dirty="0" err="1" smtClean="0">
                          <a:solidFill>
                            <a:srgbClr val="009900"/>
                          </a:solidFill>
                        </a:rPr>
                        <a:t>kev</a:t>
                      </a:r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]</a:t>
                      </a:r>
                      <a:endParaRPr lang="en-US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313</a:t>
                      </a:r>
                      <a:endParaRPr lang="en-US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153</a:t>
                      </a:r>
                      <a:endParaRPr lang="en-US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116</a:t>
                      </a:r>
                      <a:endParaRPr lang="en-US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100</a:t>
                      </a:r>
                      <a:endParaRPr lang="en-US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107</a:t>
                      </a:r>
                      <a:endParaRPr lang="en-US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 bwMode="auto">
          <a:xfrm flipV="1">
            <a:off x="3028950" y="3505200"/>
            <a:ext cx="55245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ight Brace 11"/>
          <p:cNvSpPr/>
          <p:nvPr/>
        </p:nvSpPr>
        <p:spPr bwMode="auto">
          <a:xfrm rot="5400000">
            <a:off x="6414516" y="1510284"/>
            <a:ext cx="201168" cy="4495800"/>
          </a:xfrm>
          <a:prstGeom prst="rightBrace">
            <a:avLst>
              <a:gd name="adj1" fmla="val 42711"/>
              <a:gd name="adj2" fmla="val 50235"/>
            </a:avLst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Straight Arrow Connector 12"/>
          <p:cNvCxnSpPr>
            <a:endCxn id="12" idx="1"/>
          </p:cNvCxnSpPr>
          <p:nvPr/>
        </p:nvCxnSpPr>
        <p:spPr bwMode="auto">
          <a:xfrm flipV="1">
            <a:off x="6504535" y="3858768"/>
            <a:ext cx="0" cy="637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598719" y="5791200"/>
            <a:ext cx="4249881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At the expense of a loss of statistics for rare Z decays</a:t>
            </a:r>
            <a:endParaRPr lang="en-US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363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914400"/>
            <a:ext cx="8610600" cy="5378450"/>
          </a:xfrm>
        </p:spPr>
        <p:txBody>
          <a:bodyPr/>
          <a:lstStyle/>
          <a:p>
            <a:r>
              <a:rPr lang="en-US" sz="2000" dirty="0" smtClean="0"/>
              <a:t>Choice driven by sin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 err="1" smtClean="0">
                <a:latin typeface="Symbol" charset="2"/>
                <a:cs typeface="Symbol" charset="2"/>
              </a:rPr>
              <a:t>q</a:t>
            </a:r>
            <a:r>
              <a:rPr lang="en-US" sz="2000" baseline="-25000" dirty="0" err="1" smtClean="0">
                <a:cs typeface="Symbol" charset="2"/>
              </a:rPr>
              <a:t>W</a:t>
            </a:r>
            <a:r>
              <a:rPr lang="en-US" sz="2000" baseline="30000" dirty="0" err="1" smtClean="0">
                <a:cs typeface="Symbol" charset="2"/>
              </a:rPr>
              <a:t>eff</a:t>
            </a:r>
            <a:r>
              <a:rPr lang="en-US" sz="2000" dirty="0" smtClean="0"/>
              <a:t> and </a:t>
            </a:r>
            <a:r>
              <a:rPr lang="en-US" sz="2000" dirty="0" err="1" smtClean="0">
                <a:latin typeface="Symbol" charset="2"/>
                <a:cs typeface="Symbol" charset="2"/>
              </a:rPr>
              <a:t>a</a:t>
            </a:r>
            <a:r>
              <a:rPr lang="en-US" sz="2000" baseline="-25000" dirty="0" err="1" smtClean="0"/>
              <a:t>QED</a:t>
            </a:r>
            <a:r>
              <a:rPr lang="en-US" sz="2000" dirty="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Z</a:t>
            </a:r>
            <a:r>
              <a:rPr lang="en-US" sz="2000" dirty="0" smtClean="0"/>
              <a:t>) determination </a:t>
            </a:r>
            <a:r>
              <a:rPr lang="en-US" sz="2000" dirty="0" smtClean="0"/>
              <a:t>from A</a:t>
            </a:r>
            <a:r>
              <a:rPr lang="en-US" sz="2000" baseline="-25000" dirty="0" smtClean="0"/>
              <a:t>FB</a:t>
            </a:r>
            <a:r>
              <a:rPr lang="en-US" sz="2000" dirty="0" smtClean="0">
                <a:latin typeface="Symbol" charset="2"/>
                <a:cs typeface="Symbol" charset="2"/>
              </a:rPr>
              <a:t>(mm)</a:t>
            </a:r>
            <a:endParaRPr lang="en-US" sz="2000" baseline="-25000" dirty="0"/>
          </a:p>
        </p:txBody>
      </p:sp>
      <p:pic>
        <p:nvPicPr>
          <p:cNvPr id="8" name="Picture 7" descr="Fig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18" y="990600"/>
            <a:ext cx="7395882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pole scan strategy without energy spread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pic>
        <p:nvPicPr>
          <p:cNvPr id="9" name="Picture 8" descr="Fig6.pdf"/>
          <p:cNvPicPr>
            <a:picLocks noChangeAspect="1"/>
          </p:cNvPicPr>
          <p:nvPr/>
        </p:nvPicPr>
        <p:blipFill>
          <a:blip r:embed="rId4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90600"/>
            <a:ext cx="7391400" cy="571153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302243"/>
              </p:ext>
            </p:extLst>
          </p:nvPr>
        </p:nvGraphicFramePr>
        <p:xfrm>
          <a:off x="2057400" y="1488204"/>
          <a:ext cx="5181600" cy="645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7" name="Equation" r:id="rId5" imgW="3568700" imgH="444500" progId="Equation.3">
                  <p:embed/>
                </p:oleObj>
              </mc:Choice>
              <mc:Fallback>
                <p:oleObj name="Equation" r:id="rId5" imgW="35687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57400" y="1488204"/>
                        <a:ext cx="5181600" cy="645396"/>
                      </a:xfrm>
                      <a:prstGeom prst="rect">
                        <a:avLst/>
                      </a:prstGeom>
                      <a:solidFill>
                        <a:srgbClr val="E2F4FF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 descr="Screen Shot 2017-10-09 at 13.01.03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505200"/>
            <a:ext cx="2024283" cy="1300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cxnSp>
        <p:nvCxnSpPr>
          <p:cNvPr id="10" name="Straight Connector 9"/>
          <p:cNvCxnSpPr/>
          <p:nvPr/>
        </p:nvCxnSpPr>
        <p:spPr bwMode="auto">
          <a:xfrm>
            <a:off x="304800" y="6324600"/>
            <a:ext cx="8610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Cross 18"/>
          <p:cNvSpPr/>
          <p:nvPr/>
        </p:nvSpPr>
        <p:spPr bwMode="auto">
          <a:xfrm>
            <a:off x="3962400" y="4267200"/>
            <a:ext cx="152400" cy="152400"/>
          </a:xfrm>
          <a:prstGeom prst="plus">
            <a:avLst>
              <a:gd name="adj" fmla="val 41204"/>
            </a:avLst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Cross 23"/>
          <p:cNvSpPr/>
          <p:nvPr/>
        </p:nvSpPr>
        <p:spPr bwMode="auto">
          <a:xfrm>
            <a:off x="4343400" y="3200400"/>
            <a:ext cx="152400" cy="152400"/>
          </a:xfrm>
          <a:prstGeom prst="plus">
            <a:avLst>
              <a:gd name="adj" fmla="val 41204"/>
            </a:avLst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43831" y="3352800"/>
            <a:ext cx="11037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err="1">
                <a:latin typeface="Symbol" charset="2"/>
                <a:cs typeface="Symbol" charset="2"/>
              </a:rPr>
              <a:t>a</a:t>
            </a:r>
            <a:r>
              <a:rPr lang="en-GB" sz="1800" baseline="-25000" dirty="0" err="1">
                <a:cs typeface="Symbol" charset="2"/>
              </a:rPr>
              <a:t>QED</a:t>
            </a:r>
            <a:r>
              <a:rPr lang="en-GB" sz="1800" dirty="0">
                <a:cs typeface="Symbol" charset="2"/>
              </a:rPr>
              <a:t>(</a:t>
            </a:r>
            <a:r>
              <a:rPr lang="en-GB" sz="1800" dirty="0" err="1">
                <a:cs typeface="Symbol" charset="2"/>
              </a:rPr>
              <a:t>m</a:t>
            </a:r>
            <a:r>
              <a:rPr lang="en-GB" sz="1800" baseline="-25000" dirty="0" err="1">
                <a:cs typeface="Symbol" charset="2"/>
              </a:rPr>
              <a:t>Z</a:t>
            </a:r>
            <a:r>
              <a:rPr lang="en-GB" sz="1800" dirty="0" smtClean="0">
                <a:cs typeface="Symbol" charset="2"/>
              </a:rPr>
              <a:t>)</a:t>
            </a:r>
            <a:endParaRPr lang="en-US" sz="18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5132537" y="2815221"/>
            <a:ext cx="9156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>
                <a:cs typeface="Constantia"/>
              </a:rPr>
              <a:t>sin</a:t>
            </a:r>
            <a:r>
              <a:rPr lang="en-GB" sz="1600" baseline="30000" dirty="0">
                <a:cs typeface="Constantia"/>
              </a:rPr>
              <a:t>2</a:t>
            </a:r>
            <a:r>
              <a:rPr lang="en-GB" sz="1600" dirty="0">
                <a:latin typeface="Symbol" charset="2"/>
                <a:cs typeface="Symbol" charset="2"/>
              </a:rPr>
              <a:t>q</a:t>
            </a:r>
            <a:r>
              <a:rPr lang="en-GB" sz="1600" baseline="-25000" dirty="0">
                <a:cs typeface="Symbol" charset="2"/>
              </a:rPr>
              <a:t>W</a:t>
            </a:r>
            <a:r>
              <a:rPr lang="en-GB" sz="1600" baseline="30000" dirty="0">
                <a:cs typeface="Symbol" charset="2"/>
              </a:rPr>
              <a:t>eff</a:t>
            </a:r>
            <a:endParaRPr lang="en-US" sz="1600" baseline="-25000" dirty="0"/>
          </a:p>
        </p:txBody>
      </p:sp>
      <p:cxnSp>
        <p:nvCxnSpPr>
          <p:cNvPr id="18" name="Straight Arrow Connector 17"/>
          <p:cNvCxnSpPr>
            <a:stCxn id="27" idx="3"/>
          </p:cNvCxnSpPr>
          <p:nvPr/>
        </p:nvCxnSpPr>
        <p:spPr bwMode="auto">
          <a:xfrm flipV="1">
            <a:off x="3447619" y="3276600"/>
            <a:ext cx="819581" cy="2608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>
            <a:stCxn id="27" idx="3"/>
          </p:cNvCxnSpPr>
          <p:nvPr/>
        </p:nvCxnSpPr>
        <p:spPr bwMode="auto">
          <a:xfrm>
            <a:off x="3447619" y="3537466"/>
            <a:ext cx="514781" cy="7364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>
            <a:stCxn id="17" idx="1"/>
          </p:cNvCxnSpPr>
          <p:nvPr/>
        </p:nvCxnSpPr>
        <p:spPr bwMode="auto">
          <a:xfrm flipH="1">
            <a:off x="4267200" y="2984498"/>
            <a:ext cx="865337" cy="8255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4038600" y="4419600"/>
            <a:ext cx="0" cy="1295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4419600" y="3352800"/>
            <a:ext cx="0" cy="2362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327405" y="5361801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+mn-lt"/>
              </a:rPr>
              <a:t>87.9 </a:t>
            </a:r>
            <a:r>
              <a:rPr lang="en-US" sz="1200" b="1" dirty="0" err="1" smtClean="0">
                <a:solidFill>
                  <a:srgbClr val="0000FF"/>
                </a:solidFill>
                <a:latin typeface="+mn-lt"/>
              </a:rPr>
              <a:t>GeV</a:t>
            </a:r>
            <a:endParaRPr lang="en-US" sz="1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94205" y="5361801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+mn-lt"/>
              </a:rPr>
              <a:t>94.3 </a:t>
            </a:r>
            <a:r>
              <a:rPr lang="en-US" sz="1200" b="1" dirty="0" err="1" smtClean="0">
                <a:solidFill>
                  <a:srgbClr val="0000FF"/>
                </a:solidFill>
                <a:latin typeface="+mn-lt"/>
              </a:rPr>
              <a:t>GeV</a:t>
            </a:r>
            <a:endParaRPr lang="en-US" sz="1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38600" y="3700046"/>
            <a:ext cx="36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⨂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5334000" y="4919246"/>
            <a:ext cx="1665807" cy="338554"/>
          </a:xfrm>
          <a:prstGeom prst="rect">
            <a:avLst/>
          </a:prstGeom>
          <a:solidFill>
            <a:schemeClr val="accent2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  <a:cs typeface="Symbol" charset="2"/>
              </a:rPr>
              <a:t>A</a:t>
            </a:r>
            <a:r>
              <a:rPr lang="en-US" sz="1600" baseline="-25000" dirty="0" smtClean="0">
                <a:latin typeface="+mn-lt"/>
                <a:cs typeface="Symbol" charset="2"/>
              </a:rPr>
              <a:t>FB</a:t>
            </a:r>
            <a:r>
              <a:rPr lang="en-US" sz="1600" dirty="0" smtClean="0"/>
              <a:t>(</a:t>
            </a:r>
            <a:r>
              <a:rPr lang="en-US" sz="1600" dirty="0" err="1" smtClean="0"/>
              <a:t>e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dirty="0" err="1" smtClean="0"/>
              <a:t>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 → </a:t>
            </a:r>
            <a:r>
              <a:rPr lang="en-US" sz="1600" dirty="0" err="1" smtClean="0">
                <a:latin typeface="Symbol" charset="2"/>
                <a:cs typeface="Symbol" charset="2"/>
              </a:rPr>
              <a:t>m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dirty="0" err="1" smtClean="0">
                <a:latin typeface="Symbol" charset="2"/>
                <a:cs typeface="Symbol" charset="2"/>
              </a:rPr>
              <a:t>m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>
                <a:latin typeface="+mn-lt"/>
                <a:cs typeface="Symbol" charset="2"/>
              </a:rPr>
              <a:t>)</a:t>
            </a:r>
            <a:endParaRPr lang="en-US" sz="1600" baseline="30000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843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pole scan strategy without energy spread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Best energies for A</a:t>
            </a:r>
            <a:r>
              <a:rPr lang="en-US" sz="2000" baseline="-25000" dirty="0" smtClean="0"/>
              <a:t>FB</a:t>
            </a:r>
            <a:endParaRPr lang="en-US" sz="2000" dirty="0"/>
          </a:p>
          <a:p>
            <a:pPr lvl="1"/>
            <a:r>
              <a:rPr lang="en-US" sz="1600" dirty="0" smtClean="0"/>
              <a:t>91.2 </a:t>
            </a:r>
            <a:r>
              <a:rPr lang="en-US" sz="1600" dirty="0" err="1" smtClean="0"/>
              <a:t>GeV</a:t>
            </a:r>
            <a:r>
              <a:rPr lang="en-US" sz="1600" dirty="0" smtClean="0"/>
              <a:t> for the effective weak mixing angle</a:t>
            </a:r>
          </a:p>
          <a:p>
            <a:pPr lvl="1"/>
            <a:r>
              <a:rPr lang="en-US" sz="1600" dirty="0" smtClean="0"/>
              <a:t>87.9 </a:t>
            </a:r>
            <a:r>
              <a:rPr lang="en-US" sz="1600" dirty="0" err="1" smtClean="0"/>
              <a:t>GeV</a:t>
            </a:r>
            <a:r>
              <a:rPr lang="en-US" sz="1600" dirty="0" smtClean="0"/>
              <a:t> and 94.3 </a:t>
            </a:r>
            <a:r>
              <a:rPr lang="en-US" sz="1600" dirty="0" err="1" smtClean="0"/>
              <a:t>GeV</a:t>
            </a:r>
            <a:r>
              <a:rPr lang="en-US" sz="1600" dirty="0" smtClean="0"/>
              <a:t> for the electromagnetic coupling constant</a:t>
            </a:r>
            <a:endParaRPr lang="en-US" sz="1600" dirty="0"/>
          </a:p>
          <a:p>
            <a:r>
              <a:rPr lang="en-US" sz="2000" dirty="0" smtClean="0"/>
              <a:t>Closest half-integer tunes</a:t>
            </a:r>
          </a:p>
          <a:p>
            <a:pPr lvl="1"/>
            <a:r>
              <a:rPr lang="en-US" sz="1600" dirty="0" smtClean="0">
                <a:latin typeface="Symbol" charset="2"/>
                <a:cs typeface="Symbol" charset="2"/>
              </a:rPr>
              <a:t>n</a:t>
            </a:r>
            <a:r>
              <a:rPr lang="en-US" sz="1600" dirty="0" smtClean="0"/>
              <a:t> = 103.5 for the peak </a:t>
            </a:r>
          </a:p>
          <a:p>
            <a:pPr lvl="2"/>
            <a:r>
              <a:rPr lang="en-US" sz="1600" dirty="0" smtClean="0"/>
              <a:t>√s = 91.2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lvl="1"/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dirty="0"/>
              <a:t> = </a:t>
            </a:r>
            <a:r>
              <a:rPr lang="en-US" sz="1600" dirty="0" smtClean="0"/>
              <a:t>99.55 below the peak (</a:t>
            </a:r>
            <a:r>
              <a:rPr lang="en-US" sz="1600" dirty="0" err="1" smtClean="0"/>
              <a:t>Pk</a:t>
            </a:r>
            <a:r>
              <a:rPr lang="en-US" sz="1600" dirty="0" smtClean="0"/>
              <a:t> – 4)  </a:t>
            </a:r>
          </a:p>
          <a:p>
            <a:pPr lvl="2"/>
            <a:r>
              <a:rPr lang="en-US" sz="1600" dirty="0" smtClean="0"/>
              <a:t>√</a:t>
            </a:r>
            <a:r>
              <a:rPr lang="en-US" sz="1600" dirty="0"/>
              <a:t>s = </a:t>
            </a:r>
            <a:r>
              <a:rPr lang="en-US" sz="1600" dirty="0" smtClean="0"/>
              <a:t>87.8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lvl="1"/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dirty="0"/>
              <a:t> = </a:t>
            </a:r>
            <a:r>
              <a:rPr lang="en-US" sz="1600" dirty="0" smtClean="0"/>
              <a:t>106.55  OR </a:t>
            </a:r>
            <a:r>
              <a:rPr lang="en-US" sz="1600" dirty="0" smtClean="0">
                <a:latin typeface="Symbol" charset="2"/>
                <a:cs typeface="Symbol" charset="2"/>
              </a:rPr>
              <a:t>n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107.5 above </a:t>
            </a:r>
            <a:r>
              <a:rPr lang="en-US" sz="1600" dirty="0"/>
              <a:t>the peak </a:t>
            </a:r>
            <a:r>
              <a:rPr lang="en-US" sz="1600" dirty="0" smtClean="0"/>
              <a:t>(</a:t>
            </a:r>
            <a:r>
              <a:rPr lang="en-US" sz="1600" dirty="0" err="1"/>
              <a:t>P</a:t>
            </a:r>
            <a:r>
              <a:rPr lang="en-US" sz="1600" dirty="0" err="1" smtClean="0"/>
              <a:t>k</a:t>
            </a:r>
            <a:r>
              <a:rPr lang="en-US" sz="1600" dirty="0" smtClean="0">
                <a:latin typeface="Symbol" charset="2"/>
                <a:cs typeface="Symbol" charset="2"/>
              </a:rPr>
              <a:t> + </a:t>
            </a:r>
            <a:r>
              <a:rPr lang="en-US" sz="1600" dirty="0" smtClean="0"/>
              <a:t>3 or </a:t>
            </a:r>
            <a:r>
              <a:rPr lang="en-US" sz="1600" dirty="0" err="1" smtClean="0"/>
              <a:t>Pk</a:t>
            </a:r>
            <a:r>
              <a:rPr lang="en-US" sz="1600" dirty="0" smtClean="0"/>
              <a:t> </a:t>
            </a:r>
            <a:r>
              <a:rPr lang="en-US" sz="1600" dirty="0">
                <a:latin typeface="Symbol" charset="2"/>
                <a:cs typeface="Symbol" charset="2"/>
              </a:rPr>
              <a:t>+</a:t>
            </a:r>
            <a:r>
              <a:rPr lang="en-US" sz="1600" dirty="0" smtClean="0"/>
              <a:t> </a:t>
            </a:r>
            <a:r>
              <a:rPr lang="en-US" sz="1600" dirty="0"/>
              <a:t>4) </a:t>
            </a:r>
            <a:r>
              <a:rPr lang="en-US" sz="1600" dirty="0" smtClean="0"/>
              <a:t> </a:t>
            </a:r>
            <a:endParaRPr lang="en-US" sz="1600" dirty="0"/>
          </a:p>
          <a:p>
            <a:pPr lvl="2"/>
            <a:r>
              <a:rPr lang="en-US" sz="1600" dirty="0"/>
              <a:t>√s = </a:t>
            </a:r>
            <a:r>
              <a:rPr lang="en-US" sz="1600" dirty="0" smtClean="0"/>
              <a:t>93.9 </a:t>
            </a:r>
            <a:r>
              <a:rPr lang="en-US" sz="1600" dirty="0" err="1" smtClean="0"/>
              <a:t>GeV</a:t>
            </a:r>
            <a:r>
              <a:rPr lang="en-US" sz="1600" dirty="0" smtClean="0"/>
              <a:t> OR √s = 94.7 </a:t>
            </a:r>
            <a:r>
              <a:rPr lang="en-US" sz="1600" dirty="0" err="1" smtClean="0"/>
              <a:t>GeV</a:t>
            </a:r>
            <a:r>
              <a:rPr lang="en-US" sz="1600" dirty="0" smtClean="0"/>
              <a:t> (equidistant from 94.3 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</a:p>
          <a:p>
            <a:pPr lvl="3"/>
            <a:r>
              <a:rPr lang="en-US" sz="1600" dirty="0" err="1" smtClean="0"/>
              <a:t>Favour</a:t>
            </a:r>
            <a:r>
              <a:rPr lang="en-US" sz="1600" dirty="0"/>
              <a:t> </a:t>
            </a:r>
            <a:r>
              <a:rPr lang="en-US" sz="1600" dirty="0" err="1" smtClean="0"/>
              <a:t>Pk</a:t>
            </a:r>
            <a:r>
              <a:rPr lang="en-US" sz="1600" dirty="0" smtClean="0"/>
              <a:t> + 3 for the sake of statistics (rare decays)</a:t>
            </a:r>
            <a:endParaRPr lang="en-US" sz="1600" dirty="0"/>
          </a:p>
          <a:p>
            <a:r>
              <a:rPr lang="en-US" sz="2000" dirty="0" smtClean="0"/>
              <a:t>Minimal scan strategy within four years and with two detectors</a:t>
            </a:r>
          </a:p>
          <a:p>
            <a:pPr lvl="1"/>
            <a:r>
              <a:rPr lang="en-US" sz="1600" dirty="0" smtClean="0"/>
              <a:t>100 </a:t>
            </a:r>
            <a:r>
              <a:rPr lang="en-US" sz="1600" dirty="0"/>
              <a:t>ab</a:t>
            </a:r>
            <a:r>
              <a:rPr lang="en-US" sz="1600" baseline="30000" dirty="0"/>
              <a:t>-1 </a:t>
            </a:r>
            <a:r>
              <a:rPr lang="en-US" sz="1600" dirty="0"/>
              <a:t>at the peak (√s = </a:t>
            </a:r>
            <a:r>
              <a:rPr lang="en-US" sz="1600" dirty="0" smtClean="0"/>
              <a:t>91.2 </a:t>
            </a:r>
            <a:r>
              <a:rPr lang="en-US" sz="1600" dirty="0" err="1"/>
              <a:t>GeV</a:t>
            </a:r>
            <a:r>
              <a:rPr lang="en-US" sz="1600" dirty="0"/>
              <a:t>)</a:t>
            </a:r>
          </a:p>
          <a:p>
            <a:pPr lvl="1"/>
            <a:r>
              <a:rPr lang="en-US" sz="1600" dirty="0" smtClean="0"/>
              <a:t>30 </a:t>
            </a:r>
            <a:r>
              <a:rPr lang="en-US" sz="1600" dirty="0"/>
              <a:t>ab</a:t>
            </a:r>
            <a:r>
              <a:rPr lang="en-US" sz="1600" baseline="30000" dirty="0"/>
              <a:t>-1</a:t>
            </a:r>
            <a:r>
              <a:rPr lang="en-US" sz="1600" dirty="0"/>
              <a:t> + 30 ab</a:t>
            </a:r>
            <a:r>
              <a:rPr lang="en-US" sz="1600" baseline="30000" dirty="0"/>
              <a:t>-1</a:t>
            </a:r>
            <a:r>
              <a:rPr lang="en-US" sz="1600" dirty="0"/>
              <a:t> at peak </a:t>
            </a:r>
            <a:r>
              <a:rPr lang="en-US" sz="1600" dirty="0" smtClean="0"/>
              <a:t>– 4 </a:t>
            </a:r>
            <a:r>
              <a:rPr lang="en-US" sz="1600" dirty="0"/>
              <a:t>(√s </a:t>
            </a:r>
            <a:r>
              <a:rPr lang="en-US" sz="1600" dirty="0" smtClean="0"/>
              <a:t>= 87.8 </a:t>
            </a:r>
            <a:r>
              <a:rPr lang="en-US" sz="1600" dirty="0" err="1"/>
              <a:t>GeV</a:t>
            </a:r>
            <a:r>
              <a:rPr lang="en-US" sz="1600" dirty="0" smtClean="0"/>
              <a:t>) and peak + 3 </a:t>
            </a:r>
            <a:r>
              <a:rPr lang="en-US" sz="1600" dirty="0"/>
              <a:t>(√s = </a:t>
            </a:r>
            <a:r>
              <a:rPr lang="en-US" sz="1600" dirty="0" smtClean="0"/>
              <a:t>93.9 </a:t>
            </a:r>
            <a:r>
              <a:rPr lang="en-US" sz="1600" dirty="0" err="1"/>
              <a:t>GeV</a:t>
            </a:r>
            <a:r>
              <a:rPr lang="en-US" sz="1600" dirty="0" smtClean="0"/>
              <a:t>)</a:t>
            </a:r>
          </a:p>
          <a:p>
            <a:pPr lvl="2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00535" y="5405735"/>
            <a:ext cx="6569189" cy="830997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6600"/>
                </a:solidFill>
                <a:latin typeface="+mn-lt"/>
              </a:rPr>
              <a:t>Note: more statistics is always welcome</a:t>
            </a:r>
          </a:p>
          <a:p>
            <a:pPr algn="ctr"/>
            <a:r>
              <a:rPr lang="en-US" sz="1800" b="1" dirty="0" smtClean="0">
                <a:solidFill>
                  <a:srgbClr val="008000"/>
                </a:solidFill>
                <a:latin typeface="+mn-lt"/>
              </a:rPr>
              <a:t>(3 IPs instead of 2; 6 years instead of 4; 5 points instead of 3; etc.)</a:t>
            </a:r>
            <a:r>
              <a:rPr lang="en-US" b="1" dirty="0" smtClean="0">
                <a:solidFill>
                  <a:srgbClr val="FF6600"/>
                </a:solidFill>
                <a:latin typeface="+mn-lt"/>
              </a:rPr>
              <a:t> </a:t>
            </a:r>
            <a:endParaRPr lang="en-US" b="1" dirty="0">
              <a:solidFill>
                <a:srgbClr val="FF66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153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iffWithSprea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55258" y="829431"/>
            <a:ext cx="2956883" cy="4343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" y="1751288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Symbol" charset="2"/>
                <a:cs typeface="Symbol" charset="2"/>
              </a:rPr>
              <a:t>Ds/s </a:t>
            </a:r>
            <a:r>
              <a:rPr lang="en-US" sz="1400" b="1" dirty="0" smtClean="0">
                <a:latin typeface="+mn-lt"/>
              </a:rPr>
              <a:t>(%)</a:t>
            </a:r>
            <a:endParaRPr lang="en-US" sz="1400" b="1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24400" y="3962400"/>
            <a:ext cx="820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n-lt"/>
              </a:rPr>
              <a:t>E</a:t>
            </a:r>
            <a:r>
              <a:rPr lang="en-US" sz="1400" b="1" baseline="-25000" dirty="0" err="1" smtClean="0">
                <a:latin typeface="+mn-lt"/>
              </a:rPr>
              <a:t>b</a:t>
            </a:r>
            <a:r>
              <a:rPr lang="en-US" sz="1400" b="1" dirty="0" smtClean="0">
                <a:latin typeface="+mn-lt"/>
              </a:rPr>
              <a:t> (</a:t>
            </a:r>
            <a:r>
              <a:rPr lang="en-US" sz="1400" b="1" dirty="0" err="1" smtClean="0">
                <a:latin typeface="+mn-lt"/>
              </a:rPr>
              <a:t>GeV</a:t>
            </a:r>
            <a:r>
              <a:rPr lang="en-US" sz="1400" b="1" dirty="0" smtClean="0">
                <a:latin typeface="+mn-lt"/>
              </a:rPr>
              <a:t>)</a:t>
            </a:r>
            <a:endParaRPr 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</a:t>
            </a:r>
            <a:r>
              <a:rPr lang="en-US" dirty="0" err="1" smtClean="0"/>
              <a:t>lineshape</a:t>
            </a:r>
            <a:r>
              <a:rPr lang="en-US" dirty="0" smtClean="0"/>
              <a:t> with energy spread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14" name="Cross 13"/>
          <p:cNvSpPr/>
          <p:nvPr/>
        </p:nvSpPr>
        <p:spPr bwMode="auto">
          <a:xfrm>
            <a:off x="1752600" y="2209800"/>
            <a:ext cx="152400" cy="152400"/>
          </a:xfrm>
          <a:prstGeom prst="plus">
            <a:avLst>
              <a:gd name="adj" fmla="val 41204"/>
            </a:avLst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Cross 16"/>
          <p:cNvSpPr/>
          <p:nvPr/>
        </p:nvSpPr>
        <p:spPr bwMode="auto">
          <a:xfrm>
            <a:off x="3886200" y="2057400"/>
            <a:ext cx="152400" cy="152400"/>
          </a:xfrm>
          <a:prstGeom prst="plus">
            <a:avLst>
              <a:gd name="adj" fmla="val 41204"/>
            </a:avLst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3852446"/>
            <a:ext cx="36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⨂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152187" y="2513288"/>
            <a:ext cx="3306013" cy="666849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  <a:latin typeface="+mn-lt"/>
              </a:rPr>
              <a:t>⇒ Apparent increase of the Z width</a:t>
            </a:r>
          </a:p>
          <a:p>
            <a:pPr algn="ctr">
              <a:lnSpc>
                <a:spcPct val="140000"/>
              </a:lnSpc>
            </a:pPr>
            <a:r>
              <a:rPr lang="en-US" sz="1600" b="1" dirty="0">
                <a:solidFill>
                  <a:srgbClr val="CC0099"/>
                </a:solidFill>
                <a:latin typeface="Symbol" charset="2"/>
                <a:cs typeface="Symbol" charset="2"/>
              </a:rPr>
              <a:t>G</a:t>
            </a:r>
            <a:r>
              <a:rPr lang="en-US" sz="1600" b="1" baseline="-25000" dirty="0">
                <a:solidFill>
                  <a:srgbClr val="CC0099"/>
                </a:solidFill>
              </a:rPr>
              <a:t>Z</a:t>
            </a:r>
            <a:r>
              <a:rPr lang="en-US" sz="1600" b="1" dirty="0">
                <a:solidFill>
                  <a:srgbClr val="CC0099"/>
                </a:solidFill>
              </a:rPr>
              <a:t> → [</a:t>
            </a:r>
            <a:r>
              <a:rPr lang="en-US" sz="1600" b="1" dirty="0">
                <a:solidFill>
                  <a:srgbClr val="CC0099"/>
                </a:solidFill>
                <a:latin typeface="Symbol" charset="2"/>
                <a:cs typeface="Symbol" charset="2"/>
              </a:rPr>
              <a:t>G</a:t>
            </a:r>
            <a:r>
              <a:rPr lang="en-US" sz="1600" b="1" baseline="-25000" dirty="0">
                <a:solidFill>
                  <a:srgbClr val="CC0099"/>
                </a:solidFill>
              </a:rPr>
              <a:t>Z</a:t>
            </a:r>
            <a:r>
              <a:rPr lang="en-US" sz="1600" b="1" baseline="30000" dirty="0">
                <a:solidFill>
                  <a:srgbClr val="CC0099"/>
                </a:solidFill>
              </a:rPr>
              <a:t>2</a:t>
            </a:r>
            <a:r>
              <a:rPr lang="en-US" sz="1600" b="1" dirty="0">
                <a:solidFill>
                  <a:srgbClr val="CC0099"/>
                </a:solidFill>
              </a:rPr>
              <a:t> + </a:t>
            </a:r>
            <a:r>
              <a:rPr lang="en-US" sz="1600" b="1" dirty="0" smtClean="0">
                <a:solidFill>
                  <a:srgbClr val="CC0099"/>
                </a:solidFill>
              </a:rPr>
              <a:t>8 </a:t>
            </a:r>
            <a:r>
              <a:rPr lang="en-US" sz="1600" b="1" dirty="0" smtClean="0">
                <a:solidFill>
                  <a:srgbClr val="CC0099"/>
                </a:solidFill>
                <a:latin typeface="Symbol" charset="2"/>
                <a:cs typeface="Symbol" charset="2"/>
              </a:rPr>
              <a:t>d</a:t>
            </a:r>
            <a:r>
              <a:rPr lang="en-US" sz="1600" b="1" dirty="0" smtClean="0">
                <a:solidFill>
                  <a:srgbClr val="CC0099"/>
                </a:solidFill>
              </a:rPr>
              <a:t>E</a:t>
            </a:r>
            <a:r>
              <a:rPr lang="en-US" sz="1600" b="1" baseline="30000" dirty="0" smtClean="0">
                <a:solidFill>
                  <a:srgbClr val="CC0099"/>
                </a:solidFill>
              </a:rPr>
              <a:t>2</a:t>
            </a:r>
            <a:r>
              <a:rPr lang="en-US" sz="1600" b="1" baseline="-25000" dirty="0" smtClean="0">
                <a:solidFill>
                  <a:srgbClr val="CC0099"/>
                </a:solidFill>
              </a:rPr>
              <a:t>peak</a:t>
            </a:r>
            <a:r>
              <a:rPr lang="en-US" sz="1600" b="1" baseline="30000" dirty="0" smtClean="0">
                <a:solidFill>
                  <a:srgbClr val="CC0099"/>
                </a:solidFill>
              </a:rPr>
              <a:t> </a:t>
            </a:r>
            <a:r>
              <a:rPr lang="en-US" sz="1600" b="1" dirty="0" smtClean="0">
                <a:solidFill>
                  <a:srgbClr val="CC0099"/>
                </a:solidFill>
              </a:rPr>
              <a:t>]</a:t>
            </a:r>
            <a:r>
              <a:rPr lang="en-US" sz="1600" b="1" baseline="30000" dirty="0">
                <a:solidFill>
                  <a:srgbClr val="CC0099"/>
                </a:solidFill>
              </a:rPr>
              <a:t>1/2</a:t>
            </a:r>
            <a:r>
              <a:rPr lang="en-US" sz="1600" b="1" dirty="0">
                <a:solidFill>
                  <a:srgbClr val="CC0099"/>
                </a:solidFill>
              </a:rPr>
              <a:t> </a:t>
            </a:r>
            <a:r>
              <a:rPr lang="en-US" sz="1600" b="1" dirty="0" smtClean="0">
                <a:solidFill>
                  <a:srgbClr val="CC0099"/>
                </a:solidFill>
                <a:latin typeface="+mn-lt"/>
              </a:rPr>
              <a:t> </a:t>
            </a:r>
            <a:endParaRPr lang="en-US" sz="1600" b="1" dirty="0">
              <a:solidFill>
                <a:srgbClr val="CC0099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Z </a:t>
            </a:r>
            <a:r>
              <a:rPr lang="en-US" sz="2000" dirty="0" err="1" smtClean="0"/>
              <a:t>lineshape</a:t>
            </a:r>
            <a:r>
              <a:rPr lang="en-US" sz="2000" dirty="0" smtClean="0"/>
              <a:t> is slightly modified</a:t>
            </a:r>
            <a:endParaRPr lang="en-US" sz="2000" dirty="0" smtClean="0"/>
          </a:p>
          <a:p>
            <a:pPr lvl="1"/>
            <a:r>
              <a:rPr lang="en-US" sz="1600" dirty="0"/>
              <a:t>W</a:t>
            </a:r>
            <a:r>
              <a:rPr lang="en-US" sz="1600" dirty="0" smtClean="0"/>
              <a:t>ith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dirty="0" smtClean="0"/>
              <a:t> </a:t>
            </a:r>
            <a:r>
              <a:rPr lang="en-US" sz="1600" dirty="0" smtClean="0"/>
              <a:t>~ 60 MeV </a:t>
            </a:r>
            <a:r>
              <a:rPr lang="en-US" sz="1600" dirty="0" smtClean="0"/>
              <a:t>for each </a:t>
            </a:r>
            <a:r>
              <a:rPr lang="en-US" sz="1600" dirty="0" smtClean="0"/>
              <a:t>beam, </a:t>
            </a:r>
            <a:r>
              <a:rPr lang="en-US" sz="1600" dirty="0" smtClean="0">
                <a:latin typeface="Symbol" charset="2"/>
                <a:cs typeface="Symbol" charset="2"/>
              </a:rPr>
              <a:t>ds/s </a:t>
            </a:r>
            <a:r>
              <a:rPr lang="en-US" sz="1600" dirty="0" smtClean="0"/>
              <a:t>~ </a:t>
            </a:r>
            <a:r>
              <a:rPr lang="en-US" sz="16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0.45%  at the peak and </a:t>
            </a:r>
            <a:r>
              <a:rPr lang="en-US" sz="1600" dirty="0" smtClean="0">
                <a:latin typeface="Symbol" charset="2"/>
                <a:cs typeface="Symbol" charset="2"/>
              </a:rPr>
              <a:t>+</a:t>
            </a:r>
            <a:r>
              <a:rPr lang="en-US" sz="1600" dirty="0" smtClean="0"/>
              <a:t>0.15% off peak </a:t>
            </a:r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marL="457200" lvl="1" indent="0">
              <a:buNone/>
            </a:pPr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>
              <a:lnSpc>
                <a:spcPct val="140000"/>
              </a:lnSpc>
            </a:pPr>
            <a:r>
              <a:rPr lang="en-US" sz="1600" dirty="0" smtClean="0"/>
              <a:t>If the energy spread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peak</a:t>
            </a:r>
            <a:r>
              <a:rPr lang="en-US" sz="1600" dirty="0" smtClean="0"/>
              <a:t>  at the peak is known with an uncertainty 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dirty="0" smtClean="0"/>
              <a:t>(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peak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lvl="2"/>
            <a:r>
              <a:rPr lang="en-US" sz="1600" dirty="0" smtClean="0">
                <a:latin typeface="Symbol" charset="2"/>
                <a:cs typeface="Symbol" charset="2"/>
              </a:rPr>
              <a:t>s(G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) ~ 12 MeV ×</a:t>
            </a:r>
            <a:r>
              <a:rPr lang="en-US" sz="1600" b="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/>
              <a:t>(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peak</a:t>
            </a:r>
            <a:r>
              <a:rPr lang="en-US" sz="1600" dirty="0" smtClean="0"/>
              <a:t>)/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peak</a:t>
            </a:r>
            <a:endParaRPr lang="en-US" sz="1600" dirty="0"/>
          </a:p>
          <a:p>
            <a:pPr lvl="3"/>
            <a:r>
              <a:rPr lang="en-US" sz="1600" dirty="0" smtClean="0"/>
              <a:t>1</a:t>
            </a:r>
            <a:r>
              <a:rPr lang="en-US" sz="1600" dirty="0" smtClean="0"/>
              <a:t>% uncertainty of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peak</a:t>
            </a:r>
            <a:r>
              <a:rPr lang="en-US" sz="1600" dirty="0" smtClean="0"/>
              <a:t> </a:t>
            </a:r>
            <a:r>
              <a:rPr lang="en-US" sz="1600" dirty="0" smtClean="0"/>
              <a:t>leads to &gt; 120 </a:t>
            </a:r>
            <a:r>
              <a:rPr lang="en-US" sz="1600" dirty="0" err="1" smtClean="0"/>
              <a:t>keV</a:t>
            </a:r>
            <a:r>
              <a:rPr lang="en-US" sz="1600" dirty="0" smtClean="0"/>
              <a:t> uncertainty on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 ! </a:t>
            </a:r>
          </a:p>
          <a:p>
            <a:pPr lvl="2"/>
            <a:r>
              <a:rPr lang="en-US" sz="1600" dirty="0" smtClean="0"/>
              <a:t>Need to find a way to determine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peak</a:t>
            </a:r>
            <a:r>
              <a:rPr lang="en-US" sz="1600" dirty="0" smtClean="0"/>
              <a:t>  </a:t>
            </a:r>
            <a:r>
              <a:rPr lang="en-US" sz="1600" dirty="0" smtClean="0"/>
              <a:t>to ~0.2%</a:t>
            </a:r>
          </a:p>
          <a:p>
            <a:pPr lvl="3"/>
            <a:r>
              <a:rPr lang="en-US" sz="1600" dirty="0" smtClean="0"/>
              <a:t>Relaxed to ~1% for 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/>
              <a:t>(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off</a:t>
            </a:r>
            <a:r>
              <a:rPr lang="en-US" sz="1600" baseline="-25000" dirty="0" smtClean="0"/>
              <a:t>-peak</a:t>
            </a:r>
            <a:r>
              <a:rPr lang="en-US" sz="1600" dirty="0"/>
              <a:t>)/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off</a:t>
            </a:r>
            <a:r>
              <a:rPr lang="en-US" sz="1600" baseline="-25000" dirty="0" smtClean="0"/>
              <a:t>-peak</a:t>
            </a:r>
            <a:endParaRPr lang="en-US" sz="1600" dirty="0" smtClean="0"/>
          </a:p>
          <a:p>
            <a:pPr marL="457200" lvl="1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0666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Can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Z</a:t>
            </a:r>
            <a:r>
              <a:rPr lang="en-US" sz="2000" dirty="0"/>
              <a:t>, </a:t>
            </a:r>
            <a:r>
              <a:rPr lang="en-US" sz="2000" dirty="0">
                <a:latin typeface="Symbol" charset="2"/>
                <a:cs typeface="Symbol" charset="2"/>
              </a:rPr>
              <a:t>G</a:t>
            </a:r>
            <a:r>
              <a:rPr lang="en-US" sz="2000" baseline="-25000" dirty="0"/>
              <a:t>Z</a:t>
            </a:r>
            <a:r>
              <a:rPr lang="en-US" sz="2000" dirty="0"/>
              <a:t>, and </a:t>
            </a:r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baseline="-25000" dirty="0"/>
              <a:t>0</a:t>
            </a:r>
            <a:r>
              <a:rPr lang="en-US" sz="2000" dirty="0"/>
              <a:t> </a:t>
            </a:r>
            <a:r>
              <a:rPr lang="en-US" sz="2000" dirty="0" smtClean="0"/>
              <a:t>and 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dirty="0" err="1" smtClean="0"/>
              <a:t>E</a:t>
            </a:r>
            <a:r>
              <a:rPr lang="en-US" sz="2000" dirty="0" smtClean="0"/>
              <a:t> be fit altogether with a five-point scan ? </a:t>
            </a:r>
            <a:endParaRPr lang="en-US" sz="2000" dirty="0" smtClean="0"/>
          </a:p>
          <a:p>
            <a:pPr lvl="1"/>
            <a:r>
              <a:rPr lang="en-US" sz="1600" dirty="0" smtClean="0"/>
              <a:t>IFF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dirty="0" smtClean="0"/>
              <a:t> is constant in time, identical </a:t>
            </a:r>
            <a:r>
              <a:rPr lang="en-US" sz="1600" dirty="0" smtClean="0"/>
              <a:t>at all points, independent of the bunch </a:t>
            </a:r>
            <a:r>
              <a:rPr lang="is-IS" sz="1600" dirty="0" smtClean="0"/>
              <a:t>…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>
                <a:latin typeface="Symbol" charset="2"/>
                <a:cs typeface="Symbol" charset="2"/>
              </a:rPr>
              <a:t>s(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dirty="0" smtClean="0">
                <a:latin typeface="Symbol" charset="2"/>
                <a:cs typeface="Symbol" charset="2"/>
              </a:rPr>
              <a:t>)/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>
                <a:cs typeface="Symbol" charset="2"/>
              </a:rPr>
              <a:t>E</a:t>
            </a:r>
            <a:r>
              <a:rPr lang="en-US" sz="1600" dirty="0" smtClean="0"/>
              <a:t> ~ 1%</a:t>
            </a:r>
            <a:endParaRPr lang="en-US" sz="1600" dirty="0"/>
          </a:p>
          <a:p>
            <a:pPr lvl="2"/>
            <a:r>
              <a:rPr lang="en-US" sz="1600" dirty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>
                <a:solidFill>
                  <a:srgbClr val="008000"/>
                </a:solidFill>
              </a:rPr>
              <a:t>(</a:t>
            </a:r>
            <a:r>
              <a:rPr lang="en-US" sz="1600" dirty="0" err="1">
                <a:solidFill>
                  <a:srgbClr val="008000"/>
                </a:solidFill>
              </a:rPr>
              <a:t>m</a:t>
            </a:r>
            <a:r>
              <a:rPr lang="en-US" sz="1600" baseline="-25000" dirty="0" err="1">
                <a:solidFill>
                  <a:srgbClr val="008000"/>
                </a:solidFill>
              </a:rPr>
              <a:t>Z</a:t>
            </a:r>
            <a:r>
              <a:rPr lang="en-US" sz="1600" dirty="0">
                <a:solidFill>
                  <a:srgbClr val="008000"/>
                </a:solidFill>
              </a:rPr>
              <a:t>) = </a:t>
            </a:r>
            <a:r>
              <a:rPr lang="en-US" sz="1600" dirty="0" smtClean="0">
                <a:solidFill>
                  <a:srgbClr val="008000"/>
                </a:solidFill>
              </a:rPr>
              <a:t>85 </a:t>
            </a:r>
            <a:r>
              <a:rPr lang="en-US" sz="1600" dirty="0" err="1">
                <a:solidFill>
                  <a:srgbClr val="008000"/>
                </a:solidFill>
              </a:rPr>
              <a:t>keV</a:t>
            </a:r>
            <a:endParaRPr lang="en-US" sz="1600" dirty="0">
              <a:solidFill>
                <a:srgbClr val="008000"/>
              </a:solidFill>
            </a:endParaRPr>
          </a:p>
          <a:p>
            <a:pPr lvl="2"/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/>
              <a:t>(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/>
              <a:t>Z</a:t>
            </a:r>
            <a:r>
              <a:rPr lang="en-US" sz="1600" dirty="0"/>
              <a:t>) = </a:t>
            </a:r>
            <a:r>
              <a:rPr lang="en-US" sz="1600" dirty="0" smtClean="0"/>
              <a:t>350 </a:t>
            </a:r>
            <a:r>
              <a:rPr lang="en-US" sz="1600" dirty="0" err="1"/>
              <a:t>keV</a:t>
            </a:r>
            <a:endParaRPr lang="en-US" sz="1600" dirty="0">
              <a:solidFill>
                <a:srgbClr val="008000"/>
              </a:solidFill>
            </a:endParaRPr>
          </a:p>
          <a:p>
            <a:pPr lvl="2"/>
            <a:endParaRPr lang="en-US" sz="1600" dirty="0" smtClean="0"/>
          </a:p>
          <a:p>
            <a:pPr lvl="1"/>
            <a:r>
              <a:rPr lang="en-US" sz="1600" dirty="0" smtClean="0"/>
              <a:t>And we certainly do not want to assume that the energy spread</a:t>
            </a:r>
          </a:p>
          <a:p>
            <a:pPr lvl="2"/>
            <a:r>
              <a:rPr lang="en-US" sz="1600" dirty="0" smtClean="0"/>
              <a:t>Does not depend on time</a:t>
            </a:r>
          </a:p>
          <a:p>
            <a:pPr lvl="2"/>
            <a:r>
              <a:rPr lang="en-US" sz="1600" dirty="0" smtClean="0"/>
              <a:t>Does not depend on energy</a:t>
            </a:r>
          </a:p>
          <a:p>
            <a:pPr lvl="2"/>
            <a:r>
              <a:rPr lang="en-US" sz="1600" dirty="0" smtClean="0"/>
              <a:t>Does not depend on the bunch</a:t>
            </a:r>
          </a:p>
          <a:p>
            <a:pPr lvl="2"/>
            <a:r>
              <a:rPr lang="en-US" sz="1600" dirty="0" smtClean="0"/>
              <a:t>Does not depend on anything else</a:t>
            </a:r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</a:t>
            </a:r>
            <a:r>
              <a:rPr lang="en-US" dirty="0" err="1"/>
              <a:t>lineshape</a:t>
            </a:r>
            <a:r>
              <a:rPr lang="en-US" dirty="0"/>
              <a:t> with energy spread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4800600"/>
            <a:ext cx="3158737" cy="461665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Better idea(s) required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326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Note: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FB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mm</a:t>
            </a:r>
            <a:r>
              <a:rPr lang="en-US" dirty="0" smtClean="0"/>
              <a:t> with energy spread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Convoluting A</a:t>
            </a:r>
            <a:r>
              <a:rPr lang="en-US" sz="2000" baseline="-25000" dirty="0" smtClean="0"/>
              <a:t>FB</a:t>
            </a:r>
            <a:r>
              <a:rPr lang="en-US" sz="2000" dirty="0" smtClean="0"/>
              <a:t> with a Gaussian has almost no </a:t>
            </a:r>
            <a:r>
              <a:rPr lang="en-US" sz="2000" dirty="0" smtClean="0"/>
              <a:t>effect at the peak</a:t>
            </a:r>
            <a:endParaRPr lang="en-US" sz="2000" dirty="0" smtClean="0"/>
          </a:p>
          <a:p>
            <a:pPr lvl="1"/>
            <a:r>
              <a:rPr lang="en-US" sz="1600" dirty="0" smtClean="0"/>
              <a:t>The sampling of √s around √s</a:t>
            </a:r>
            <a:r>
              <a:rPr lang="en-US" sz="1600" baseline="-25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 = </a:t>
            </a:r>
            <a:r>
              <a:rPr lang="en-US" sz="1600" dirty="0" smtClean="0"/>
              <a:t>87.8 </a:t>
            </a:r>
            <a:r>
              <a:rPr lang="en-US" sz="1600" dirty="0" smtClean="0"/>
              <a:t>and √s</a:t>
            </a:r>
            <a:r>
              <a:rPr lang="en-US" sz="1600" baseline="-25000" dirty="0" smtClean="0">
                <a:latin typeface="Symbol" charset="2"/>
                <a:cs typeface="Symbol" charset="2"/>
              </a:rPr>
              <a:t>+</a:t>
            </a:r>
            <a:r>
              <a:rPr lang="en-US" sz="1600" dirty="0" smtClean="0"/>
              <a:t> = </a:t>
            </a:r>
            <a:r>
              <a:rPr lang="en-US" sz="1600" dirty="0" smtClean="0"/>
              <a:t>93.9 </a:t>
            </a:r>
            <a:r>
              <a:rPr lang="en-US" sz="1600" dirty="0" err="1" smtClean="0"/>
              <a:t>GeV</a:t>
            </a:r>
            <a:r>
              <a:rPr lang="en-US" sz="1600" dirty="0" smtClean="0"/>
              <a:t>, however, is not uniform</a:t>
            </a:r>
          </a:p>
          <a:p>
            <a:pPr lvl="2"/>
            <a:r>
              <a:rPr lang="en-US" sz="1600" dirty="0" smtClean="0"/>
              <a:t>Has to weigh the asymmetry by the production cross section: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marL="914400" lvl="2" indent="0">
              <a:buNone/>
            </a:pPr>
            <a:endParaRPr lang="en-US" sz="1600" dirty="0" smtClean="0"/>
          </a:p>
          <a:p>
            <a:pPr lvl="1"/>
            <a:r>
              <a:rPr lang="en-US" sz="1600" dirty="0" smtClean="0"/>
              <a:t>Effect is to increase the effective √s</a:t>
            </a:r>
            <a:r>
              <a:rPr lang="en-US" sz="1600" baseline="-25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 and decrease the effective √s</a:t>
            </a:r>
            <a:r>
              <a:rPr lang="en-US" sz="1600" baseline="-25000" dirty="0" smtClean="0">
                <a:latin typeface="Symbol" charset="2"/>
                <a:cs typeface="Symbol" charset="2"/>
              </a:rPr>
              <a:t>+</a:t>
            </a:r>
          </a:p>
          <a:p>
            <a:pPr lvl="2"/>
            <a:r>
              <a:rPr lang="en-US" sz="1600" dirty="0" smtClean="0"/>
              <a:t>And therefore decrease the absolute value of the asymmetry in both points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>
              <a:lnSpc>
                <a:spcPct val="70000"/>
              </a:lnSpc>
            </a:pPr>
            <a:endParaRPr lang="en-US" sz="1600" dirty="0" smtClean="0"/>
          </a:p>
          <a:p>
            <a:r>
              <a:rPr lang="en-US" sz="2000" dirty="0" smtClean="0"/>
              <a:t>Need to know the energy spread to better than 1% at √s</a:t>
            </a:r>
            <a:r>
              <a:rPr lang="en-US" sz="2000" baseline="-25000" dirty="0" smtClean="0"/>
              <a:t>±</a:t>
            </a:r>
          </a:p>
          <a:p>
            <a:pPr lvl="1"/>
            <a:r>
              <a:rPr lang="en-US" sz="1600" dirty="0"/>
              <a:t>T</a:t>
            </a:r>
            <a:r>
              <a:rPr lang="en-US" sz="1600" dirty="0" smtClean="0"/>
              <a:t>o limit the effect on </a:t>
            </a:r>
            <a:r>
              <a:rPr lang="en-US" sz="1600" dirty="0" err="1" smtClean="0">
                <a:latin typeface="Symbol" charset="2"/>
                <a:cs typeface="Symbol" charset="2"/>
              </a:rPr>
              <a:t>a</a:t>
            </a:r>
            <a:r>
              <a:rPr lang="en-US" sz="1600" baseline="-25000" dirty="0" err="1" smtClean="0"/>
              <a:t>QED</a:t>
            </a:r>
            <a:r>
              <a:rPr lang="en-US" sz="1600" dirty="0" smtClean="0"/>
              <a:t> to &lt; 10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-5</a:t>
            </a:r>
            <a:r>
              <a:rPr lang="en-US" sz="1600" dirty="0" smtClean="0">
                <a:cs typeface="Symbol" charset="2"/>
              </a:rPr>
              <a:t> (same as the effect from the √s knowledge</a:t>
            </a:r>
            <a:r>
              <a:rPr lang="en-US" sz="1600" dirty="0" smtClean="0">
                <a:cs typeface="Symbol" charset="2"/>
              </a:rPr>
              <a:t>)</a:t>
            </a:r>
          </a:p>
          <a:p>
            <a:pPr lvl="2"/>
            <a:r>
              <a:rPr lang="en-US" sz="1600" dirty="0" smtClean="0">
                <a:cs typeface="Symbol" charset="2"/>
              </a:rPr>
              <a:t>Similar constraint as for the Z </a:t>
            </a:r>
            <a:r>
              <a:rPr lang="en-US" sz="1600" dirty="0" err="1" smtClean="0">
                <a:cs typeface="Symbol" charset="2"/>
              </a:rPr>
              <a:t>lineshape</a:t>
            </a:r>
            <a:endParaRPr lang="en-US" sz="1600" dirty="0" smtClean="0"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 Apr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 Week in Amsterdam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8" name="Picture 7" descr="Screen Shot 2017-11-15 at 10.10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0" y="1997886"/>
            <a:ext cx="5994400" cy="105011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0" name="Picture 9" descr="Screen Shot 2017-11-15 at 10.13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038600"/>
            <a:ext cx="5753100" cy="62892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012785" y="4114800"/>
            <a:ext cx="2826415" cy="461665"/>
          </a:xfrm>
          <a:prstGeom prst="rect">
            <a:avLst/>
          </a:prstGeom>
          <a:solidFill>
            <a:srgbClr val="E2F4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0099"/>
                </a:solidFill>
                <a:latin typeface="+mn-lt"/>
              </a:rPr>
              <a:t>⇒ </a:t>
            </a:r>
            <a:r>
              <a:rPr lang="en-US" b="1" dirty="0" err="1" smtClean="0">
                <a:solidFill>
                  <a:srgbClr val="CC0099"/>
                </a:solidFill>
                <a:latin typeface="Symbol" charset="2"/>
                <a:cs typeface="Symbol" charset="2"/>
              </a:rPr>
              <a:t>Da</a:t>
            </a:r>
            <a:r>
              <a:rPr lang="en-US" b="1" baseline="-25000" dirty="0" err="1" smtClean="0">
                <a:solidFill>
                  <a:srgbClr val="CC0099"/>
                </a:solidFill>
                <a:latin typeface="+mn-lt"/>
              </a:rPr>
              <a:t>QED</a:t>
            </a:r>
            <a:r>
              <a:rPr lang="en-US" b="1" dirty="0" smtClean="0">
                <a:solidFill>
                  <a:srgbClr val="CC0099"/>
                </a:solidFill>
                <a:latin typeface="+mn-lt"/>
              </a:rPr>
              <a:t>/</a:t>
            </a:r>
            <a:r>
              <a:rPr lang="en-US" b="1" dirty="0" err="1" smtClean="0">
                <a:solidFill>
                  <a:srgbClr val="CC0099"/>
                </a:solidFill>
                <a:latin typeface="Symbol" charset="2"/>
                <a:cs typeface="Symbol" charset="2"/>
              </a:rPr>
              <a:t>a</a:t>
            </a:r>
            <a:r>
              <a:rPr lang="en-US" b="1" baseline="-25000" dirty="0" err="1" smtClean="0">
                <a:solidFill>
                  <a:srgbClr val="CC0099"/>
                </a:solidFill>
                <a:latin typeface="+mn-lt"/>
              </a:rPr>
              <a:t>QED</a:t>
            </a:r>
            <a:r>
              <a:rPr lang="en-US" b="1" dirty="0" smtClean="0">
                <a:solidFill>
                  <a:srgbClr val="CC0099"/>
                </a:solidFill>
                <a:latin typeface="+mn-lt"/>
              </a:rPr>
              <a:t> ~ 10</a:t>
            </a:r>
            <a:r>
              <a:rPr lang="en-US" b="1" baseline="30000" dirty="0" smtClean="0">
                <a:solidFill>
                  <a:srgbClr val="CC0099"/>
                </a:solidFill>
                <a:latin typeface="+mn-lt"/>
              </a:rPr>
              <a:t>-3</a:t>
            </a:r>
            <a:endParaRPr lang="en-US" b="1" dirty="0">
              <a:solidFill>
                <a:srgbClr val="CC0099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91743" y="4572000"/>
            <a:ext cx="1247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Stat: 3×10</a:t>
            </a:r>
            <a:r>
              <a:rPr lang="en-US" sz="1600" baseline="30000" dirty="0" smtClean="0"/>
              <a:t>-5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6417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:Templates:Presentations:Generic (Standard)</Template>
  <TotalTime>186855</TotalTime>
  <Words>3042</Words>
  <Application>Microsoft Macintosh PowerPoint</Application>
  <PresentationFormat>On-screen Show (4:3)</PresentationFormat>
  <Paragraphs>641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Custom Design</vt:lpstr>
      <vt:lpstr>1_Custom Design</vt:lpstr>
      <vt:lpstr>Theme1</vt:lpstr>
      <vt:lpstr>2_Custom Design</vt:lpstr>
      <vt:lpstr>3_Custom Design</vt:lpstr>
      <vt:lpstr>Equation</vt:lpstr>
      <vt:lpstr>Z pole scan strategy and √s spread measurement</vt:lpstr>
      <vt:lpstr>Z pole scan strategy: # points ? Energies ?  </vt:lpstr>
      <vt:lpstr>Z pole scan strategy without energy spread</vt:lpstr>
      <vt:lpstr>Z pole scan strategy without energy spread</vt:lpstr>
      <vt:lpstr>Z pole scan strategy without energy spread</vt:lpstr>
      <vt:lpstr>Z pole scan strategy without energy spread</vt:lpstr>
      <vt:lpstr>Z lineshape with energy spread</vt:lpstr>
      <vt:lpstr>Z lineshape with energy spread</vt:lpstr>
      <vt:lpstr>Note: AFBmm with energy spread</vt:lpstr>
      <vt:lpstr>Make use of e+e- → m+m- events</vt:lpstr>
      <vt:lpstr>Make use of e+e- → m+m- events</vt:lpstr>
      <vt:lpstr>Make use of e+e- → m+m- events</vt:lpstr>
      <vt:lpstr>The FCC-ee frame is not the e+e- c.o.m frame</vt:lpstr>
      <vt:lpstr>Total energy-momentum conservation</vt:lpstr>
      <vt:lpstr>Longitudinal boost xg = pz(g)/√s</vt:lpstr>
      <vt:lpstr>Distribution of xg </vt:lpstr>
      <vt:lpstr>Effect of sq,f and ISR</vt:lpstr>
      <vt:lpstr>Control the angular resolution to 0.01 mrad ?</vt:lpstr>
      <vt:lpstr>Summary (extract from the CDR)</vt:lpstr>
      <vt:lpstr>Notes added</vt:lpstr>
      <vt:lpstr>Beam crossing angle determination</vt:lpstr>
      <vt:lpstr>Detector alignment</vt:lpstr>
      <vt:lpstr>Detector alignment</vt:lpstr>
      <vt:lpstr>Detector alignment</vt:lpstr>
      <vt:lpstr>Detector alignment</vt:lpstr>
      <vt:lpstr>Detector alignment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beyond LHC : Experiments</dc:title>
  <dc:subject>HF2012</dc:subject>
  <dc:creator>Patrick Janot</dc:creator>
  <cp:keywords/>
  <dc:description/>
  <cp:lastModifiedBy>Janot Patrick</cp:lastModifiedBy>
  <cp:revision>2801</cp:revision>
  <cp:lastPrinted>2018-04-08T11:52:06Z</cp:lastPrinted>
  <dcterms:created xsi:type="dcterms:W3CDTF">1999-10-11T11:32:56Z</dcterms:created>
  <dcterms:modified xsi:type="dcterms:W3CDTF">2018-04-08T11:52:44Z</dcterms:modified>
  <cp:category/>
</cp:coreProperties>
</file>