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21"/>
  </p:notesMasterIdLst>
  <p:sldIdLst>
    <p:sldId id="283" r:id="rId2"/>
    <p:sldId id="313" r:id="rId3"/>
    <p:sldId id="314" r:id="rId4"/>
    <p:sldId id="296" r:id="rId5"/>
    <p:sldId id="309" r:id="rId6"/>
    <p:sldId id="311" r:id="rId7"/>
    <p:sldId id="312" r:id="rId8"/>
    <p:sldId id="300" r:id="rId9"/>
    <p:sldId id="303" r:id="rId10"/>
    <p:sldId id="304" r:id="rId11"/>
    <p:sldId id="305" r:id="rId12"/>
    <p:sldId id="306" r:id="rId13"/>
    <p:sldId id="307" r:id="rId14"/>
    <p:sldId id="308" r:id="rId15"/>
    <p:sldId id="315" r:id="rId16"/>
    <p:sldId id="316" r:id="rId17"/>
    <p:sldId id="317" r:id="rId18"/>
    <p:sldId id="301" r:id="rId19"/>
    <p:sldId id="295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4E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63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208" y="41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A393A-D497-4763-A14A-8C266369D225}" type="datetimeFigureOut">
              <a:rPr lang="en-GB" smtClean="0"/>
              <a:t>12/04/2018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32E0D-7611-4D91-ABC1-8943B8D0A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416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568" y="0"/>
            <a:ext cx="6626391" cy="6955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 marL="514350" indent="-171450">
              <a:lnSpc>
                <a:spcPct val="100000"/>
              </a:lnSpc>
              <a:buFont typeface=".AppleSystemUIFont" charset="-120"/>
              <a:buChar char="-"/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869656"/>
            <a:ext cx="3028950" cy="273844"/>
          </a:xfrm>
        </p:spPr>
        <p:txBody>
          <a:bodyPr/>
          <a:lstStyle/>
          <a:p>
            <a:r>
              <a:rPr lang="en-US" sz="1600" smtClean="0"/>
              <a:t>FCC Week Amsterdam 2018</a:t>
            </a:r>
            <a:endParaRPr lang="en-GB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089" y="4869656"/>
            <a:ext cx="2057400" cy="273844"/>
          </a:xfrm>
        </p:spPr>
        <p:txBody>
          <a:bodyPr/>
          <a:lstStyle/>
          <a:p>
            <a:fld id="{F39ACF0F-017D-460A-8C3F-C66230EDCCC1}" type="slidenum">
              <a:rPr lang="en-GB" sz="1600" smtClean="0"/>
              <a:pPr/>
              <a:t>‹#›</a:t>
            </a:fld>
            <a:endParaRPr lang="en-GB" sz="16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26646" y="937846"/>
            <a:ext cx="8714154" cy="369487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 marL="514350" indent="-171450">
              <a:lnSpc>
                <a:spcPct val="100000"/>
              </a:lnSpc>
              <a:buFont typeface=".AppleSystemUIFont" charset="-120"/>
              <a:buChar char="-"/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600" smtClean="0"/>
              <a:t>FCC Week Amsterdam 2018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‹#›</a:t>
            </a:fld>
            <a:endParaRPr lang="en-GB" sz="16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646" y="937846"/>
            <a:ext cx="8714154" cy="36948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869656"/>
            <a:ext cx="2686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600" smtClean="0"/>
              <a:t>FCC Week Amsterdam 2018</a:t>
            </a:r>
            <a:endParaRPr lang="en-GB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5027" y="4869656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ACF0F-017D-460A-8C3F-C66230EDCCC1}" type="slidenum">
              <a:rPr lang="en-GB" sz="1600" smtClean="0"/>
              <a:pPr/>
              <a:t>‹#›</a:t>
            </a:fld>
            <a:endParaRPr lang="en-GB" sz="1600" dirty="0"/>
          </a:p>
        </p:txBody>
      </p:sp>
      <p:sp>
        <p:nvSpPr>
          <p:cNvPr id="7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69557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9" rIns="91435" bIns="45719" anchor="ctr"/>
          <a:lstStyle/>
          <a:p>
            <a:pPr marL="0" marR="0" lvl="0" indent="0" defTabSz="91437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8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569" cy="69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058" y="0"/>
            <a:ext cx="1822041" cy="6955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5568" y="0"/>
            <a:ext cx="6626391" cy="695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1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6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pn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 descr="DSCF429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94" b="-274"/>
          <a:stretch/>
        </p:blipFill>
        <p:spPr bwMode="auto">
          <a:xfrm>
            <a:off x="4454" y="0"/>
            <a:ext cx="9144000" cy="526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2227765" y="2546563"/>
            <a:ext cx="1575651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20" name="Arc 19"/>
          <p:cNvSpPr/>
          <p:nvPr/>
        </p:nvSpPr>
        <p:spPr>
          <a:xfrm>
            <a:off x="1709966" y="1442268"/>
            <a:ext cx="1007859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54" y="13134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4800" b="1" kern="0" dirty="0" smtClean="0">
                <a:solidFill>
                  <a:schemeClr val="bg1"/>
                </a:solidFill>
              </a:rPr>
              <a:t>HE-LHC injection and extraction</a:t>
            </a:r>
            <a:endParaRPr lang="en-GB" sz="2400" kern="0" dirty="0">
              <a:solidFill>
                <a:schemeClr val="bg1"/>
              </a:solidFill>
            </a:endParaRPr>
          </a:p>
          <a:p>
            <a:pPr>
              <a:defRPr/>
            </a:pPr>
            <a:endParaRPr lang="en-GB" sz="2600" kern="0" dirty="0">
              <a:solidFill>
                <a:srgbClr val="FFFFFF"/>
              </a:solidFill>
            </a:endParaRPr>
          </a:p>
          <a:p>
            <a:pPr>
              <a:defRPr/>
            </a:pPr>
            <a:endParaRPr lang="en-GB" sz="2600" kern="0" dirty="0">
              <a:solidFill>
                <a:srgbClr val="FFFFFF"/>
              </a:solidFill>
            </a:endParaRPr>
          </a:p>
          <a:p>
            <a:pPr>
              <a:defRPr/>
            </a:pPr>
            <a:r>
              <a:rPr lang="en-GB" sz="1400" kern="0" dirty="0">
                <a:solidFill>
                  <a:srgbClr val="FFFFFF"/>
                </a:solidFill>
              </a:rPr>
              <a:t>		</a:t>
            </a:r>
            <a:r>
              <a:rPr lang="en-GB" sz="1051" kern="0" dirty="0">
                <a:solidFill>
                  <a:srgbClr val="FFFFFF"/>
                </a:solidFill>
              </a:rPr>
              <a:t> </a:t>
            </a:r>
            <a:endParaRPr lang="en-GB" sz="2600" i="1" kern="0" dirty="0" smtClean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en-GB" sz="2600" i="1" kern="0" dirty="0" smtClean="0">
                <a:solidFill>
                  <a:srgbClr val="FFFFFF"/>
                </a:solidFill>
              </a:rPr>
              <a:t>Brennan </a:t>
            </a:r>
            <a:r>
              <a:rPr lang="en-GB" sz="2600" i="1" kern="0" dirty="0">
                <a:solidFill>
                  <a:srgbClr val="FFFFFF"/>
                </a:solidFill>
              </a:rPr>
              <a:t>Goddard</a:t>
            </a:r>
          </a:p>
          <a:p>
            <a:pPr algn="ctr">
              <a:defRPr/>
            </a:pPr>
            <a:r>
              <a:rPr lang="en-GB" sz="2600" i="1" kern="0" dirty="0">
                <a:solidFill>
                  <a:srgbClr val="FFFFFF"/>
                </a:solidFill>
              </a:rPr>
              <a:t>CERN </a:t>
            </a:r>
            <a:r>
              <a:rPr lang="en-GB" sz="2600" i="1" kern="0" dirty="0" smtClean="0">
                <a:solidFill>
                  <a:srgbClr val="FFFFFF"/>
                </a:solidFill>
              </a:rPr>
              <a:t>TE/ABT</a:t>
            </a:r>
            <a:endParaRPr lang="en-US" sz="2800" i="1" kern="0" dirty="0">
              <a:solidFill>
                <a:srgbClr val="FFFFFF"/>
              </a:solidFill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796" y="862548"/>
            <a:ext cx="2525952" cy="105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66847" y="5671294"/>
            <a:ext cx="508128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39ACF0F-017D-460A-8C3F-C66230EDCCC1}" type="slidenum">
              <a:rPr lang="en-GB" sz="1600"/>
              <a:pPr/>
              <a:t>1</a:t>
            </a:fld>
            <a:endParaRPr lang="en-GB" sz="1600" dirty="0"/>
          </a:p>
        </p:txBody>
      </p:sp>
      <p:sp>
        <p:nvSpPr>
          <p:cNvPr id="21" name="Date Placeholder 3"/>
          <p:cNvSpPr txBox="1">
            <a:spLocks/>
          </p:cNvSpPr>
          <p:nvPr/>
        </p:nvSpPr>
        <p:spPr>
          <a:xfrm>
            <a:off x="0" y="4768085"/>
            <a:ext cx="9139547" cy="365125"/>
          </a:xfrm>
          <a:prstGeom prst="rect">
            <a:avLst/>
          </a:prstGeom>
          <a:solidFill>
            <a:srgbClr val="D4E1E7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 err="1"/>
              <a:t>W.Bartmann</a:t>
            </a:r>
            <a:r>
              <a:rPr lang="en-GB" sz="1500" b="1" dirty="0"/>
              <a:t>, </a:t>
            </a:r>
            <a:r>
              <a:rPr lang="en-GB" sz="1500" b="1" dirty="0" err="1" smtClean="0"/>
              <a:t>M.Hofer</a:t>
            </a:r>
            <a:r>
              <a:rPr lang="en-GB" sz="1500" b="1" dirty="0" smtClean="0"/>
              <a:t>, A</a:t>
            </a:r>
            <a:r>
              <a:rPr lang="en-GB" sz="1500" b="1" dirty="0"/>
              <a:t>. </a:t>
            </a:r>
            <a:r>
              <a:rPr lang="en-GB" sz="1500" b="1" dirty="0" err="1"/>
              <a:t>Lechner</a:t>
            </a:r>
            <a:r>
              <a:rPr lang="en-GB" sz="1500" b="1" dirty="0"/>
              <a:t>, </a:t>
            </a:r>
            <a:r>
              <a:rPr lang="en-GB" sz="1500" b="1" dirty="0" err="1"/>
              <a:t>E.Renner</a:t>
            </a:r>
            <a:endParaRPr lang="en-GB" sz="1500" b="1" dirty="0"/>
          </a:p>
        </p:txBody>
      </p:sp>
    </p:spTree>
    <p:extLst>
      <p:ext uri="{BB962C8B-B14F-4D97-AF65-F5344CB8AC3E}">
        <p14:creationId xmlns:p14="http://schemas.microsoft.com/office/powerpoint/2010/main" val="368232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and beam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937847"/>
            <a:ext cx="8714154" cy="371653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LSS6 optics</a:t>
            </a:r>
          </a:p>
          <a:p>
            <a:pPr lvl="1"/>
            <a:r>
              <a:rPr lang="en-US" sz="2000" dirty="0"/>
              <a:t>Can be matched down to present </a:t>
            </a:r>
            <a:r>
              <a:rPr lang="en-US" sz="2000" dirty="0" smtClean="0"/>
              <a:t>LHC functions </a:t>
            </a:r>
            <a:r>
              <a:rPr lang="en-US" sz="2000" dirty="0"/>
              <a:t>including matching quads in </a:t>
            </a:r>
            <a:r>
              <a:rPr lang="en-US" sz="2000" dirty="0" smtClean="0"/>
              <a:t>dispersion </a:t>
            </a:r>
            <a:r>
              <a:rPr lang="en-US" sz="2000" dirty="0"/>
              <a:t>suppressor</a:t>
            </a:r>
          </a:p>
          <a:p>
            <a:pPr lvl="1"/>
            <a:r>
              <a:rPr lang="en-US" sz="2000" dirty="0"/>
              <a:t>Beta functions at kicker and septum fit with deflection angle and quad kick/aperture</a:t>
            </a:r>
          </a:p>
          <a:p>
            <a:pPr lvl="1"/>
            <a:r>
              <a:rPr lang="en-US" sz="2000" dirty="0"/>
              <a:t>Phase advance </a:t>
            </a:r>
            <a:r>
              <a:rPr lang="en-US" sz="2000" dirty="0" smtClean="0"/>
              <a:t>kicker-absorber 90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 </a:t>
            </a:r>
            <a:endParaRPr lang="en-US" sz="2000" dirty="0"/>
          </a:p>
          <a:p>
            <a:pPr lvl="1"/>
            <a:r>
              <a:rPr lang="en-US" sz="2000" dirty="0"/>
              <a:t>Dispersion to be matched </a:t>
            </a:r>
            <a:r>
              <a:rPr lang="en-US" sz="2000" dirty="0" smtClean="0"/>
              <a:t>globally</a:t>
            </a:r>
            <a:endParaRPr lang="en-US" sz="2000" dirty="0"/>
          </a:p>
          <a:p>
            <a:pPr lvl="1"/>
            <a:r>
              <a:rPr lang="en-US" sz="2000" dirty="0"/>
              <a:t>Opened the space between Q4 and Q5 to generate more space for the </a:t>
            </a:r>
            <a:r>
              <a:rPr lang="en-US" sz="2000" dirty="0" smtClean="0"/>
              <a:t>kickers – </a:t>
            </a:r>
            <a:r>
              <a:rPr lang="en-US" sz="2000" dirty="0"/>
              <a:t>limit given by </a:t>
            </a:r>
            <a:r>
              <a:rPr lang="en-US" sz="2000" dirty="0" smtClean="0"/>
              <a:t>trade-off </a:t>
            </a:r>
            <a:r>
              <a:rPr lang="en-US" sz="2000" dirty="0"/>
              <a:t>with maximum beta functions</a:t>
            </a:r>
          </a:p>
          <a:p>
            <a:pPr lvl="1"/>
            <a:r>
              <a:rPr lang="en-US" sz="2000" dirty="0"/>
              <a:t>Shifting Q5 has the drawback of also shifting the dilution kickers for the other beam further downstream</a:t>
            </a:r>
          </a:p>
          <a:p>
            <a:pPr lvl="1"/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10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10230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9" t="6910" r="7223" b="5965"/>
          <a:stretch/>
        </p:blipFill>
        <p:spPr>
          <a:xfrm>
            <a:off x="825190" y="680291"/>
            <a:ext cx="6902605" cy="41893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LSS6 optics for HE-LHC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11</a:t>
            </a:fld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1615" y="4521041"/>
            <a:ext cx="643953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HE-LHC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13132" y="3576880"/>
            <a:ext cx="48243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LHC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546042" y="4798040"/>
            <a:ext cx="4020065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/>
              <a:t>450, 900 and 1300 GeV envelopes; dashed line is present LHC</a:t>
            </a:r>
            <a:endParaRPr lang="en-GB" sz="12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215904" y="4333998"/>
            <a:ext cx="7202" cy="21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485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kicker parameters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12</a:t>
            </a:fld>
            <a:endParaRPr lang="en-GB" sz="1600" dirty="0"/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9345681"/>
              </p:ext>
            </p:extLst>
          </p:nvPr>
        </p:nvGraphicFramePr>
        <p:xfrm>
          <a:off x="576648" y="950942"/>
          <a:ext cx="7300864" cy="3984616"/>
        </p:xfrm>
        <a:graphic>
          <a:graphicData uri="http://schemas.openxmlformats.org/drawingml/2006/table">
            <a:tbl>
              <a:tblPr/>
              <a:tblGrid>
                <a:gridCol w="2142646">
                  <a:extLst>
                    <a:ext uri="{9D8B030D-6E8A-4147-A177-3AD203B41FA5}">
                      <a16:colId xmlns="" xmlns:a16="http://schemas.microsoft.com/office/drawing/2014/main" val="1903123967"/>
                    </a:ext>
                  </a:extLst>
                </a:gridCol>
                <a:gridCol w="825316">
                  <a:extLst>
                    <a:ext uri="{9D8B030D-6E8A-4147-A177-3AD203B41FA5}">
                      <a16:colId xmlns="" xmlns:a16="http://schemas.microsoft.com/office/drawing/2014/main" val="212522285"/>
                    </a:ext>
                  </a:extLst>
                </a:gridCol>
                <a:gridCol w="1126872">
                  <a:extLst>
                    <a:ext uri="{9D8B030D-6E8A-4147-A177-3AD203B41FA5}">
                      <a16:colId xmlns="" xmlns:a16="http://schemas.microsoft.com/office/drawing/2014/main" val="1364701860"/>
                    </a:ext>
                  </a:extLst>
                </a:gridCol>
                <a:gridCol w="1603015">
                  <a:extLst>
                    <a:ext uri="{9D8B030D-6E8A-4147-A177-3AD203B41FA5}">
                      <a16:colId xmlns="" xmlns:a16="http://schemas.microsoft.com/office/drawing/2014/main" val="184798103"/>
                    </a:ext>
                  </a:extLst>
                </a:gridCol>
                <a:gridCol w="1603015">
                  <a:extLst>
                    <a:ext uri="{9D8B030D-6E8A-4147-A177-3AD203B41FA5}">
                      <a16:colId xmlns="" xmlns:a16="http://schemas.microsoft.com/office/drawing/2014/main" val="1999932545"/>
                    </a:ext>
                  </a:extLst>
                </a:gridCol>
              </a:tblGrid>
              <a:tr h="195777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 now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HE-LHC 1300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GeV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HE_LHC 450 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GeV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96251998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Deflection angle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mrad 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85377582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Rigidity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T.m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23337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45034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45034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52175244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Required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T.m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6.30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12.16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12.16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140569783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Rise time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3.00E-06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3.00E-06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3.00E-06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52255606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Aperture width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0.072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0.072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0.072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71458985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Aperture height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0.072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0.054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0.072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95001396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length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1.42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24763099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Gap field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0.323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13718884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Permeability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H/m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1.26E-06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1.26E-06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1.26E-06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31940722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Inductance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mH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1.78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56368046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Corr.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factor stray inductance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0219286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dI/dt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kA/us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6.2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7.0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85647775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18.5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21.1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28.1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03768691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Impedance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Ohm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5021766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Voltage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kV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29.7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23.8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23.8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63568115"/>
                  </a:ext>
                </a:extLst>
              </a:tr>
              <a:tr h="69076"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231056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magnets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13.7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33.1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33.1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21026000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magnetic length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19.5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24.8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24.8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66316261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Filling factor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45204332"/>
                  </a:ext>
                </a:extLst>
              </a:tr>
              <a:tr h="195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installed length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25.6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32.6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32.6</a:t>
                      </a:r>
                    </a:p>
                  </a:txBody>
                  <a:tcPr marL="8566" marR="8566" marT="856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68551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610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vs extraction kicker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937846"/>
            <a:ext cx="8456035" cy="400485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Stay quite conservative with gap compared to Malta solutions – pure scaling with energy is too optimistic from engineering point of view</a:t>
            </a:r>
          </a:p>
          <a:p>
            <a:r>
              <a:rPr lang="en-US" dirty="0" smtClean="0"/>
              <a:t>Creating </a:t>
            </a:r>
            <a:r>
              <a:rPr lang="en-US" dirty="0"/>
              <a:t>more space in </a:t>
            </a:r>
            <a:r>
              <a:rPr lang="en-US" dirty="0" smtClean="0"/>
              <a:t>lattice </a:t>
            </a:r>
            <a:r>
              <a:rPr lang="en-US" dirty="0"/>
              <a:t>for </a:t>
            </a:r>
            <a:r>
              <a:rPr lang="en-US" dirty="0" smtClean="0"/>
              <a:t>kickers </a:t>
            </a:r>
            <a:r>
              <a:rPr lang="en-US" dirty="0"/>
              <a:t>brings current below 30 kA and </a:t>
            </a:r>
            <a:r>
              <a:rPr lang="en-US" dirty="0" err="1"/>
              <a:t>dI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below 10 kA/us for 450 GeV (</a:t>
            </a:r>
            <a:r>
              <a:rPr lang="en-US" dirty="0" smtClean="0"/>
              <a:t>still challenging)</a:t>
            </a:r>
            <a:endParaRPr lang="en-US" dirty="0"/>
          </a:p>
          <a:p>
            <a:r>
              <a:rPr lang="en-US" dirty="0"/>
              <a:t>Higher injection </a:t>
            </a:r>
            <a:r>
              <a:rPr lang="en-US" dirty="0" smtClean="0"/>
              <a:t>energies clearly better (smaller gap for the fixed extraction energy) – </a:t>
            </a:r>
            <a:r>
              <a:rPr lang="en-US" dirty="0"/>
              <a:t>1.3 </a:t>
            </a:r>
            <a:r>
              <a:rPr lang="en-US" dirty="0" err="1"/>
              <a:t>TeV</a:t>
            </a:r>
            <a:r>
              <a:rPr lang="en-US" dirty="0"/>
              <a:t> case compares quite well to present system parameters</a:t>
            </a:r>
          </a:p>
          <a:p>
            <a:r>
              <a:rPr lang="en-US" dirty="0"/>
              <a:t>Optics functions at diluters </a:t>
            </a:r>
            <a:r>
              <a:rPr lang="en-US" dirty="0" smtClean="0"/>
              <a:t>similar </a:t>
            </a:r>
            <a:r>
              <a:rPr lang="en-US" dirty="0"/>
              <a:t>to present LHC </a:t>
            </a:r>
            <a:r>
              <a:rPr lang="en-US" dirty="0" smtClean="0"/>
              <a:t>– calculations by </a:t>
            </a:r>
            <a:r>
              <a:rPr lang="en-US" dirty="0" err="1" smtClean="0"/>
              <a:t>A.Lechner</a:t>
            </a:r>
            <a:r>
              <a:rPr lang="en-US" dirty="0" smtClean="0"/>
              <a:t> show </a:t>
            </a:r>
            <a:r>
              <a:rPr lang="en-US" dirty="0"/>
              <a:t>a factor </a:t>
            </a:r>
            <a:r>
              <a:rPr lang="en-US" dirty="0">
                <a:solidFill>
                  <a:srgbClr val="FF0000"/>
                </a:solidFill>
              </a:rPr>
              <a:t>2-3 above damage </a:t>
            </a:r>
            <a:r>
              <a:rPr lang="en-US" dirty="0" smtClean="0">
                <a:solidFill>
                  <a:srgbClr val="FF0000"/>
                </a:solidFill>
              </a:rPr>
              <a:t>limit</a:t>
            </a:r>
          </a:p>
          <a:p>
            <a:pPr lvl="1"/>
            <a:r>
              <a:rPr lang="en-US" dirty="0" smtClean="0"/>
              <a:t>Absorber limits constrain the design: need </a:t>
            </a:r>
            <a:r>
              <a:rPr lang="en-US" dirty="0"/>
              <a:t>to get energy density down</a:t>
            </a:r>
          </a:p>
          <a:p>
            <a:pPr lvl="1"/>
            <a:r>
              <a:rPr lang="en-US" dirty="0"/>
              <a:t>Increasing spot size of limited </a:t>
            </a:r>
            <a:r>
              <a:rPr lang="en-US" dirty="0" smtClean="0"/>
              <a:t>help, separation </a:t>
            </a:r>
            <a:r>
              <a:rPr lang="en-US" dirty="0"/>
              <a:t>of bunches </a:t>
            </a:r>
            <a:r>
              <a:rPr lang="en-US" dirty="0" smtClean="0"/>
              <a:t>more effective</a:t>
            </a:r>
            <a:endParaRPr lang="en-US" dirty="0"/>
          </a:p>
          <a:p>
            <a:pPr lvl="1"/>
            <a:r>
              <a:rPr lang="en-US" dirty="0"/>
              <a:t>Faster rise time helps: for 2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, need 14 kA/s and voltage of 36 kV</a:t>
            </a:r>
          </a:p>
          <a:p>
            <a:pPr lvl="1"/>
            <a:r>
              <a:rPr lang="en-US" dirty="0" smtClean="0"/>
              <a:t>But higher </a:t>
            </a:r>
            <a:r>
              <a:rPr lang="en-US" dirty="0" err="1"/>
              <a:t>dI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</a:t>
            </a:r>
            <a:r>
              <a:rPr lang="en-US" dirty="0" smtClean="0"/>
              <a:t>means </a:t>
            </a:r>
            <a:r>
              <a:rPr lang="en-US" dirty="0"/>
              <a:t>more difficult switch </a:t>
            </a:r>
            <a:r>
              <a:rPr lang="en-US" dirty="0" smtClean="0"/>
              <a:t>design, and higher </a:t>
            </a:r>
            <a:r>
              <a:rPr lang="en-US" dirty="0"/>
              <a:t>voltage </a:t>
            </a:r>
            <a:r>
              <a:rPr lang="en-US" dirty="0" smtClean="0"/>
              <a:t>gives higher </a:t>
            </a:r>
            <a:r>
              <a:rPr lang="en-US" dirty="0"/>
              <a:t>probability for </a:t>
            </a:r>
            <a:r>
              <a:rPr lang="en-US" dirty="0" err="1"/>
              <a:t>erratics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13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06060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Dilution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14</a:t>
            </a:fld>
            <a:endParaRPr lang="en-GB" sz="1600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2413"/>
            <a:ext cx="9118713" cy="4275579"/>
          </a:xfrm>
        </p:spPr>
      </p:pic>
      <p:sp>
        <p:nvSpPr>
          <p:cNvPr id="6" name="Rectangle 5"/>
          <p:cNvSpPr/>
          <p:nvPr/>
        </p:nvSpPr>
        <p:spPr>
          <a:xfrm>
            <a:off x="0" y="5143500"/>
            <a:ext cx="30028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err="1" smtClean="0"/>
              <a:t>A.Lechner</a:t>
            </a:r>
            <a:r>
              <a:rPr lang="en-US" sz="1200" i="1" dirty="0" smtClean="0"/>
              <a:t>, FCC </a:t>
            </a:r>
            <a:r>
              <a:rPr lang="en-US" sz="1200" i="1" dirty="0"/>
              <a:t>Design Meeting Dec 7th, 2017</a:t>
            </a:r>
          </a:p>
        </p:txBody>
      </p:sp>
      <p:sp>
        <p:nvSpPr>
          <p:cNvPr id="7" name="Rectangle 6"/>
          <p:cNvSpPr/>
          <p:nvPr/>
        </p:nvSpPr>
        <p:spPr>
          <a:xfrm>
            <a:off x="1227025" y="711214"/>
            <a:ext cx="58463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Already </a:t>
            </a:r>
            <a:r>
              <a:rPr lang="en-US" sz="2800" dirty="0"/>
              <a:t>a challenge for </a:t>
            </a:r>
            <a:r>
              <a:rPr lang="en-US" sz="2800" dirty="0" smtClean="0"/>
              <a:t>HL-LHC at 7 </a:t>
            </a:r>
            <a:r>
              <a:rPr lang="en-US" sz="2800" dirty="0" err="1" smtClean="0"/>
              <a:t>TeV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777634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5570"/>
            <a:ext cx="9109304" cy="4263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Optimising</a:t>
            </a:r>
            <a:r>
              <a:rPr lang="en-US" dirty="0" smtClean="0"/>
              <a:t> dilution sweep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15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71948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Dilution kicker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937847"/>
            <a:ext cx="8714154" cy="317283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Aim for 1 g cm</a:t>
            </a:r>
            <a:r>
              <a:rPr lang="en-US" sz="2400" baseline="30000" dirty="0" smtClean="0"/>
              <a:t>-3</a:t>
            </a:r>
            <a:r>
              <a:rPr lang="en-US" sz="2400" dirty="0" smtClean="0"/>
              <a:t> solid graphite core</a:t>
            </a:r>
          </a:p>
          <a:p>
            <a:pPr lvl="1"/>
            <a:r>
              <a:rPr lang="en-US" sz="2000" dirty="0" smtClean="0"/>
              <a:t>Fixes target of ~2.5 present sweep length</a:t>
            </a:r>
          </a:p>
          <a:p>
            <a:r>
              <a:rPr lang="en-US" sz="2400" dirty="0" err="1" smtClean="0"/>
              <a:t>Optimised</a:t>
            </a:r>
            <a:r>
              <a:rPr lang="en-US" sz="2400" dirty="0" smtClean="0"/>
              <a:t> dilution sweep kicker characteristics</a:t>
            </a:r>
          </a:p>
          <a:p>
            <a:pPr lvl="1"/>
            <a:r>
              <a:rPr lang="en-US" sz="2000" dirty="0" smtClean="0"/>
              <a:t>Limited </a:t>
            </a:r>
            <a:r>
              <a:rPr lang="en-US" sz="2000" dirty="0"/>
              <a:t>magnet current to 25 kA </a:t>
            </a:r>
          </a:p>
          <a:p>
            <a:pPr lvl="1"/>
            <a:r>
              <a:rPr lang="en-US" sz="2000" dirty="0"/>
              <a:t>Limited switch voltage to 30 kV</a:t>
            </a:r>
          </a:p>
          <a:p>
            <a:pPr lvl="1"/>
            <a:r>
              <a:rPr lang="en-US" sz="2000" dirty="0"/>
              <a:t>Assumed present </a:t>
            </a:r>
            <a:r>
              <a:rPr lang="en-US" sz="2000" dirty="0" smtClean="0"/>
              <a:t>kicker </a:t>
            </a:r>
            <a:r>
              <a:rPr lang="en-US" sz="2000" dirty="0"/>
              <a:t>dimensions and inductance per unit length</a:t>
            </a:r>
          </a:p>
          <a:p>
            <a:pPr lvl="1"/>
            <a:r>
              <a:rPr lang="en-US" sz="2000" dirty="0"/>
              <a:t>Varied module length and </a:t>
            </a:r>
            <a:r>
              <a:rPr lang="en-US" sz="2000" dirty="0" smtClean="0"/>
              <a:t>numbers </a:t>
            </a:r>
            <a:r>
              <a:rPr lang="en-US" sz="2000" dirty="0"/>
              <a:t>to reach target kick, </a:t>
            </a:r>
            <a:r>
              <a:rPr lang="en-US" sz="2000" dirty="0" smtClean="0"/>
              <a:t>sweep length, voltage </a:t>
            </a:r>
            <a:r>
              <a:rPr lang="en-US" sz="2000" dirty="0"/>
              <a:t>and current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16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77966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dilution kicker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408" y="781327"/>
            <a:ext cx="8714154" cy="190295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2.6 turn spiral</a:t>
            </a:r>
          </a:p>
          <a:p>
            <a:r>
              <a:rPr lang="en-US" dirty="0"/>
              <a:t>Requires 42 m installed length </a:t>
            </a:r>
            <a:r>
              <a:rPr lang="en-US" dirty="0" smtClean="0"/>
              <a:t> (20 m for LHC)</a:t>
            </a:r>
            <a:endParaRPr lang="en-US" dirty="0"/>
          </a:p>
          <a:p>
            <a:r>
              <a:rPr lang="en-US" dirty="0"/>
              <a:t>38 </a:t>
            </a:r>
            <a:r>
              <a:rPr lang="en-US" dirty="0" smtClean="0"/>
              <a:t>modules (10 for LHC)</a:t>
            </a:r>
            <a:endParaRPr lang="en-US" dirty="0"/>
          </a:p>
          <a:p>
            <a:r>
              <a:rPr lang="en-US" dirty="0"/>
              <a:t>44 kHz frequency</a:t>
            </a:r>
          </a:p>
          <a:p>
            <a:r>
              <a:rPr lang="en-US" dirty="0" smtClean="0"/>
              <a:t>Tight aperture </a:t>
            </a:r>
            <a:r>
              <a:rPr lang="en-US" dirty="0"/>
              <a:t>at </a:t>
            </a:r>
            <a:r>
              <a:rPr lang="en-US" dirty="0" smtClean="0"/>
              <a:t>V dilution kicker </a:t>
            </a:r>
            <a:r>
              <a:rPr lang="en-US" dirty="0"/>
              <a:t>exit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17</a:t>
            </a:fld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6" y="2684282"/>
            <a:ext cx="2511068" cy="2459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876" y="2684282"/>
            <a:ext cx="2513538" cy="24592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9480" y="1454760"/>
            <a:ext cx="3394520" cy="36887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44126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162" y="1713284"/>
            <a:ext cx="5189838" cy="3430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50882"/>
            <a:ext cx="4069492" cy="15898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781324"/>
            <a:ext cx="8714154" cy="37577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1300 GeV transfer lines have several important aspects</a:t>
            </a:r>
          </a:p>
          <a:p>
            <a:pPr lvl="1"/>
            <a:r>
              <a:rPr lang="en-US" sz="2000" dirty="0" smtClean="0"/>
              <a:t>6 T SC dipoles (as </a:t>
            </a:r>
            <a:r>
              <a:rPr lang="en-US" sz="2000" dirty="0" err="1" smtClean="0"/>
              <a:t>scSPS</a:t>
            </a:r>
            <a:r>
              <a:rPr lang="en-US" sz="2000" dirty="0" smtClean="0"/>
              <a:t> ring)</a:t>
            </a:r>
          </a:p>
          <a:p>
            <a:pPr lvl="1"/>
            <a:r>
              <a:rPr lang="en-US" sz="2000" dirty="0" smtClean="0"/>
              <a:t>5.6 km total length (almost same again as SPS)</a:t>
            </a:r>
          </a:p>
          <a:p>
            <a:pPr lvl="1"/>
            <a:r>
              <a:rPr lang="en-US" sz="2000" dirty="0" smtClean="0"/>
              <a:t>2.15 km dipole length (~150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 total bend angle)</a:t>
            </a:r>
          </a:p>
          <a:p>
            <a:pPr lvl="1"/>
            <a:r>
              <a:rPr lang="en-US" sz="2000" dirty="0" smtClean="0"/>
              <a:t>4.2% maximum slope</a:t>
            </a:r>
          </a:p>
          <a:p>
            <a:pPr lvl="1"/>
            <a:r>
              <a:rPr lang="en-US" sz="2000" dirty="0" smtClean="0"/>
              <a:t>3.0 m tunnel diameter</a:t>
            </a:r>
            <a:endParaRPr lang="en-US" sz="1800" dirty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18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7306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937846"/>
            <a:ext cx="8714154" cy="3840100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HE-LHC injection – strongly dependent on injection energy</a:t>
            </a:r>
          </a:p>
          <a:p>
            <a:pPr lvl="1"/>
            <a:r>
              <a:rPr lang="en-US" sz="2000" dirty="0"/>
              <a:t>At 1300 GeV there is impact on experiments’ optics: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000" dirty="0" smtClean="0"/>
              <a:t>* has been matched down to 10 m</a:t>
            </a:r>
          </a:p>
          <a:p>
            <a:pPr lvl="1"/>
            <a:r>
              <a:rPr lang="en-US" sz="2000" dirty="0" smtClean="0"/>
              <a:t>Kicker </a:t>
            </a:r>
            <a:r>
              <a:rPr lang="en-US" sz="2000" dirty="0"/>
              <a:t>and septum performance to push - SC septa </a:t>
            </a:r>
            <a:r>
              <a:rPr lang="en-US" sz="2000" dirty="0" smtClean="0"/>
              <a:t>to consider (depends on losses/quenches)</a:t>
            </a:r>
            <a:endParaRPr lang="en-US" sz="2000" dirty="0"/>
          </a:p>
          <a:p>
            <a:r>
              <a:rPr lang="en-US" sz="2400" dirty="0" smtClean="0"/>
              <a:t>Dump extraction </a:t>
            </a:r>
            <a:r>
              <a:rPr lang="en-US" sz="2400" dirty="0"/>
              <a:t>is feasible</a:t>
            </a:r>
          </a:p>
          <a:p>
            <a:pPr lvl="1"/>
            <a:r>
              <a:rPr lang="en-US" sz="2000" dirty="0"/>
              <a:t>More space for extraction </a:t>
            </a:r>
            <a:r>
              <a:rPr lang="en-US" sz="2000" dirty="0" smtClean="0"/>
              <a:t>kickers, </a:t>
            </a:r>
            <a:r>
              <a:rPr lang="en-US" sz="2000" dirty="0"/>
              <a:t>and </a:t>
            </a:r>
            <a:r>
              <a:rPr lang="en-US" sz="2000" dirty="0" smtClean="0"/>
              <a:t>advances </a:t>
            </a:r>
            <a:r>
              <a:rPr lang="en-US" sz="2000" dirty="0"/>
              <a:t>in technology assumed</a:t>
            </a:r>
          </a:p>
          <a:p>
            <a:pPr lvl="1"/>
            <a:r>
              <a:rPr lang="en-US" sz="2000" dirty="0"/>
              <a:t>Need to work out solution for </a:t>
            </a:r>
            <a:r>
              <a:rPr lang="en-US" sz="2000" dirty="0" smtClean="0"/>
              <a:t>(protection) absorber limits/rise time</a:t>
            </a:r>
            <a:endParaRPr lang="en-US" sz="2000" dirty="0"/>
          </a:p>
          <a:p>
            <a:pPr lvl="1"/>
            <a:r>
              <a:rPr lang="en-US" sz="2000" dirty="0" smtClean="0"/>
              <a:t>Trade-off </a:t>
            </a:r>
            <a:r>
              <a:rPr lang="en-US" sz="2000" dirty="0"/>
              <a:t>between failure probability and consequences</a:t>
            </a:r>
          </a:p>
          <a:p>
            <a:pPr lvl="1"/>
            <a:r>
              <a:rPr lang="en-US" sz="2000" dirty="0"/>
              <a:t>Septa require SC technology and/or cryostat </a:t>
            </a:r>
            <a:r>
              <a:rPr lang="en-US" sz="2000" dirty="0" smtClean="0"/>
              <a:t>passage</a:t>
            </a:r>
          </a:p>
          <a:p>
            <a:r>
              <a:rPr lang="en-US" sz="2500" dirty="0" smtClean="0"/>
              <a:t>Dump dilution system most challenging</a:t>
            </a:r>
          </a:p>
          <a:p>
            <a:pPr lvl="1"/>
            <a:r>
              <a:rPr lang="en-US" sz="2100" dirty="0" smtClean="0"/>
              <a:t>Failure scenarios also to consider in design</a:t>
            </a:r>
          </a:p>
          <a:p>
            <a:r>
              <a:rPr lang="en-US" sz="2400" dirty="0" smtClean="0"/>
              <a:t>Transfer lines to HE-LHC at 1300 GeV needs 6 T SC dipoles</a:t>
            </a:r>
          </a:p>
          <a:p>
            <a:pPr lvl="1"/>
            <a:r>
              <a:rPr lang="en-US" sz="2000" dirty="0" smtClean="0"/>
              <a:t>Almost 50% as many dipoles again as </a:t>
            </a:r>
            <a:r>
              <a:rPr lang="en-US" sz="2000" dirty="0" err="1" smtClean="0"/>
              <a:t>scSPS</a:t>
            </a:r>
            <a:r>
              <a:rPr lang="en-US" sz="2000" dirty="0" smtClean="0"/>
              <a:t>, and 80% of quadrupoles</a:t>
            </a:r>
          </a:p>
          <a:p>
            <a:pPr lvl="1"/>
            <a:r>
              <a:rPr lang="en-US" sz="2000" dirty="0" smtClean="0"/>
              <a:t>Integration, cryogenics, machine protection, collimation are all difficult</a:t>
            </a:r>
            <a:endParaRPr lang="en-US" sz="20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19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17360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937846"/>
            <a:ext cx="8714154" cy="306574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Introduction and requirements</a:t>
            </a:r>
          </a:p>
          <a:p>
            <a:r>
              <a:rPr lang="en-US" dirty="0" smtClean="0"/>
              <a:t>Injection</a:t>
            </a:r>
          </a:p>
          <a:p>
            <a:pPr lvl="1"/>
            <a:r>
              <a:rPr lang="en-US" dirty="0" smtClean="0"/>
              <a:t>450 GeV</a:t>
            </a:r>
          </a:p>
          <a:p>
            <a:pPr lvl="1"/>
            <a:r>
              <a:rPr lang="en-US" dirty="0" smtClean="0"/>
              <a:t>1300 GeV</a:t>
            </a:r>
          </a:p>
          <a:p>
            <a:r>
              <a:rPr lang="en-US" dirty="0" smtClean="0"/>
              <a:t>13.5 </a:t>
            </a:r>
            <a:r>
              <a:rPr lang="en-US" dirty="0" err="1" smtClean="0"/>
              <a:t>TeV</a:t>
            </a:r>
            <a:r>
              <a:rPr lang="en-US" dirty="0" smtClean="0"/>
              <a:t> dump system</a:t>
            </a:r>
          </a:p>
          <a:p>
            <a:pPr lvl="1"/>
            <a:r>
              <a:rPr lang="en-US" dirty="0" smtClean="0"/>
              <a:t>Extraction kickers and septa</a:t>
            </a:r>
          </a:p>
          <a:p>
            <a:pPr lvl="1"/>
            <a:r>
              <a:rPr lang="en-US" dirty="0" smtClean="0"/>
              <a:t>Dilution system</a:t>
            </a:r>
          </a:p>
          <a:p>
            <a:r>
              <a:rPr lang="en-US" dirty="0" smtClean="0"/>
              <a:t>1300 GeV transfer lines</a:t>
            </a:r>
          </a:p>
          <a:p>
            <a:r>
              <a:rPr lang="en-US" dirty="0" smtClean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2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87746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and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937845"/>
            <a:ext cx="8714154" cy="366710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450 or 1300 GeV injection energy (LHC-HE design choice)</a:t>
            </a:r>
          </a:p>
          <a:p>
            <a:r>
              <a:rPr lang="en-US" dirty="0" smtClean="0"/>
              <a:t>HL-LHC 25 ns beam parameters</a:t>
            </a:r>
          </a:p>
          <a:p>
            <a:pPr lvl="1"/>
            <a:r>
              <a:rPr lang="en-US" dirty="0" smtClean="0"/>
              <a:t>2.2 x 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US" dirty="0" err="1" smtClean="0"/>
              <a:t>pb</a:t>
            </a:r>
            <a:r>
              <a:rPr lang="en-US" dirty="0" smtClean="0"/>
              <a:t> in 2.5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Injection bunches at 1300 GeV limited by absorbers to 100 </a:t>
            </a:r>
            <a:r>
              <a:rPr lang="mr-IN" dirty="0" smtClean="0"/>
              <a:t>–</a:t>
            </a:r>
            <a:r>
              <a:rPr lang="en-US" dirty="0" smtClean="0"/>
              <a:t> 150</a:t>
            </a:r>
          </a:p>
          <a:p>
            <a:r>
              <a:rPr lang="en-US" dirty="0" smtClean="0"/>
              <a:t>13.5 </a:t>
            </a:r>
            <a:r>
              <a:rPr lang="en-US" dirty="0" err="1" smtClean="0"/>
              <a:t>TeV</a:t>
            </a:r>
            <a:r>
              <a:rPr lang="en-US" dirty="0" smtClean="0"/>
              <a:t> extraction to beam dump</a:t>
            </a:r>
          </a:p>
          <a:p>
            <a:r>
              <a:rPr lang="en-US" dirty="0" smtClean="0"/>
              <a:t>Aim for design with robust (i.e. non-sacrificial) absorbers</a:t>
            </a:r>
          </a:p>
          <a:p>
            <a:pPr lvl="1"/>
            <a:r>
              <a:rPr lang="en-US" dirty="0" smtClean="0"/>
              <a:t>Layouts, optics and designs constrained by need for absorber survival in the event of kicker failures</a:t>
            </a:r>
          </a:p>
          <a:p>
            <a:r>
              <a:rPr lang="en-US" dirty="0" smtClean="0"/>
              <a:t>Transfer lines using existing TI 2 and TI 8 tunnels</a:t>
            </a:r>
          </a:p>
          <a:p>
            <a:pPr lvl="1"/>
            <a:r>
              <a:rPr lang="en-US" dirty="0" smtClean="0"/>
              <a:t>6 T SC dipoles for 1300 GeV injection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3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8911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Injection: 450 GeV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773087"/>
            <a:ext cx="8714154" cy="4103710"/>
          </a:xfrm>
        </p:spPr>
        <p:txBody>
          <a:bodyPr>
            <a:normAutofit/>
          </a:bodyPr>
          <a:lstStyle/>
          <a:p>
            <a:r>
              <a:rPr lang="en-US" dirty="0"/>
              <a:t>450 GeV option is rather obvious</a:t>
            </a:r>
          </a:p>
          <a:p>
            <a:pPr lvl="1"/>
            <a:r>
              <a:rPr lang="en-US" sz="2000" dirty="0" smtClean="0"/>
              <a:t>LHC solution, if insertion optics, layout and spaces are similar</a:t>
            </a:r>
          </a:p>
          <a:p>
            <a:pPr lvl="1"/>
            <a:r>
              <a:rPr lang="en-US" sz="2000" dirty="0" smtClean="0"/>
              <a:t>Only changes could be due to new experimental insertion design</a:t>
            </a:r>
            <a:r>
              <a:rPr lang="mr-IN" sz="2000" dirty="0" smtClean="0"/>
              <a:t>…</a:t>
            </a:r>
            <a:r>
              <a:rPr lang="en-US" sz="2000" dirty="0" smtClean="0"/>
              <a:t>.</a:t>
            </a:r>
          </a:p>
          <a:p>
            <a:r>
              <a:rPr lang="en-US" dirty="0" smtClean="0"/>
              <a:t>Transfer lines also remain as today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4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69353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Injection: 1300 </a:t>
            </a:r>
            <a:r>
              <a:rPr lang="en-US" dirty="0"/>
              <a:t>G</a:t>
            </a:r>
            <a:r>
              <a:rPr lang="en-US" dirty="0" smtClean="0"/>
              <a:t>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937847"/>
            <a:ext cx="8714154" cy="410371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For </a:t>
            </a:r>
            <a:r>
              <a:rPr lang="en-US" sz="2000" dirty="0"/>
              <a:t>1300 </a:t>
            </a:r>
            <a:r>
              <a:rPr lang="en-US" sz="2000" dirty="0" smtClean="0"/>
              <a:t>GeV, </a:t>
            </a:r>
            <a:r>
              <a:rPr lang="en-US" sz="2000" dirty="0"/>
              <a:t>rigidity increases by </a:t>
            </a:r>
            <a:r>
              <a:rPr lang="en-US" sz="2000" dirty="0" smtClean="0"/>
              <a:t>2.9 </a:t>
            </a:r>
            <a:r>
              <a:rPr lang="en-US" sz="2000" dirty="0"/>
              <a:t>for septa and kickers</a:t>
            </a:r>
          </a:p>
          <a:p>
            <a:pPr lvl="1"/>
            <a:r>
              <a:rPr lang="en-US" sz="1600" dirty="0"/>
              <a:t>Profit from reduced gap for both options</a:t>
            </a:r>
          </a:p>
          <a:p>
            <a:r>
              <a:rPr lang="en-US" sz="2000" dirty="0"/>
              <a:t>Several </a:t>
            </a:r>
            <a:r>
              <a:rPr lang="en-US" sz="2000" dirty="0" smtClean="0"/>
              <a:t>solutions possible</a:t>
            </a:r>
            <a:endParaRPr lang="en-US" sz="2000" dirty="0"/>
          </a:p>
          <a:p>
            <a:pPr lvl="1"/>
            <a:r>
              <a:rPr lang="en-US" sz="1600" b="1" dirty="0"/>
              <a:t>Increase proportionally </a:t>
            </a:r>
            <a:r>
              <a:rPr lang="en-US" sz="1600" b="1" dirty="0" smtClean="0"/>
              <a:t>insertion space</a:t>
            </a:r>
            <a:r>
              <a:rPr lang="en-US" sz="1600" dirty="0" smtClean="0"/>
              <a:t> </a:t>
            </a:r>
            <a:r>
              <a:rPr lang="en-US" sz="1600" dirty="0"/>
              <a:t>for septa and kicker and limit beta* of </a:t>
            </a:r>
            <a:r>
              <a:rPr lang="en-US" sz="1600" dirty="0" smtClean="0"/>
              <a:t>experiment: </a:t>
            </a:r>
            <a:r>
              <a:rPr lang="en-US" sz="1600" dirty="0"/>
              <a:t>this option will work and therefore no showstopper to inject higher energy beams </a:t>
            </a:r>
          </a:p>
          <a:p>
            <a:pPr lvl="1"/>
            <a:r>
              <a:rPr lang="en-US" sz="1600" b="1" dirty="0"/>
              <a:t>Introduce new HW concepts</a:t>
            </a:r>
            <a:r>
              <a:rPr lang="en-US" sz="1600" dirty="0"/>
              <a:t>: </a:t>
            </a:r>
            <a:r>
              <a:rPr lang="en-US" sz="1600" dirty="0" smtClean="0"/>
              <a:t>superconducting septum, short </a:t>
            </a:r>
            <a:r>
              <a:rPr lang="en-US" sz="1600" dirty="0"/>
              <a:t>circuit mode for kickers, higher </a:t>
            </a:r>
            <a:r>
              <a:rPr lang="en-US" sz="1600" dirty="0" err="1" smtClean="0"/>
              <a:t>dI</a:t>
            </a:r>
            <a:r>
              <a:rPr lang="en-US" sz="1600" dirty="0" smtClean="0"/>
              <a:t>/</a:t>
            </a:r>
            <a:r>
              <a:rPr lang="en-US" sz="1600" dirty="0" err="1" smtClean="0"/>
              <a:t>dt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5</a:t>
            </a:fld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272" y="2906959"/>
            <a:ext cx="4262290" cy="209961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26646" y="3167994"/>
            <a:ext cx="4122932" cy="18385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.AppleSystemUIFont" charset="-120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0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Even for short-circuit kicker need more space in lattice (+40 m) to keep same rise time (filling pattern)</a:t>
            </a:r>
          </a:p>
          <a:p>
            <a:pPr lvl="1"/>
            <a:r>
              <a:rPr lang="en-US" sz="1600" dirty="0" smtClean="0"/>
              <a:t>Impact on experiments and beta* reach</a:t>
            </a:r>
          </a:p>
          <a:p>
            <a:pPr lvl="1"/>
            <a:r>
              <a:rPr lang="en-US" sz="1600" dirty="0" smtClean="0"/>
              <a:t>Can devise intermediate solution to trade-off space for rise-time (1.5 </a:t>
            </a:r>
            <a:r>
              <a:rPr lang="en-US" sz="16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600" dirty="0" err="1" smtClean="0"/>
              <a:t>s</a:t>
            </a:r>
            <a:r>
              <a:rPr lang="en-US" sz="1600" dirty="0" smtClean="0"/>
              <a:t> = 20 m)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0411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05" y="2466202"/>
            <a:ext cx="5354595" cy="26772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1300 GeV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772059"/>
            <a:ext cx="8714154" cy="256426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</a:t>
            </a:r>
            <a:r>
              <a:rPr lang="en-US" dirty="0" smtClean="0"/>
              <a:t>lanes </a:t>
            </a:r>
            <a:r>
              <a:rPr lang="en-US" dirty="0"/>
              <a:t>are </a:t>
            </a:r>
            <a:r>
              <a:rPr lang="en-US" dirty="0" smtClean="0"/>
              <a:t>exchanged </a:t>
            </a:r>
            <a:r>
              <a:rPr lang="en-US" dirty="0"/>
              <a:t>(V septum, H kicker) </a:t>
            </a:r>
            <a:r>
              <a:rPr lang="en-US" dirty="0" err="1" smtClean="0"/>
              <a:t>wrt</a:t>
            </a:r>
            <a:r>
              <a:rPr lang="en-US" dirty="0" smtClean="0"/>
              <a:t> LHC to </a:t>
            </a:r>
            <a:r>
              <a:rPr lang="en-US" dirty="0"/>
              <a:t>ease </a:t>
            </a:r>
            <a:r>
              <a:rPr lang="en-US" dirty="0" smtClean="0"/>
              <a:t>90 </a:t>
            </a:r>
            <a:r>
              <a:rPr lang="en-US" dirty="0" err="1"/>
              <a:t>deg</a:t>
            </a:r>
            <a:r>
              <a:rPr lang="en-US" dirty="0"/>
              <a:t> </a:t>
            </a:r>
            <a:r>
              <a:rPr lang="en-US" dirty="0" smtClean="0"/>
              <a:t>matching from kicker to absorber</a:t>
            </a:r>
          </a:p>
          <a:p>
            <a:r>
              <a:rPr lang="en-US" dirty="0" smtClean="0"/>
              <a:t>55 </a:t>
            </a:r>
            <a:r>
              <a:rPr lang="en-US" dirty="0"/>
              <a:t>m instead of 22 m for the kicker, factor 2.5 more length vs </a:t>
            </a:r>
            <a:r>
              <a:rPr lang="en-US" dirty="0" smtClean="0"/>
              <a:t>2.9 </a:t>
            </a:r>
            <a:r>
              <a:rPr lang="en-US" dirty="0"/>
              <a:t>energy ratio, </a:t>
            </a:r>
            <a:r>
              <a:rPr lang="en-US" dirty="0" smtClean="0"/>
              <a:t>might be possible in terminated mode</a:t>
            </a:r>
          </a:p>
          <a:p>
            <a:r>
              <a:rPr lang="en-US" dirty="0" smtClean="0"/>
              <a:t>Either </a:t>
            </a:r>
            <a:r>
              <a:rPr lang="en-US" dirty="0"/>
              <a:t>superconducting </a:t>
            </a:r>
            <a:r>
              <a:rPr lang="en-US" dirty="0" smtClean="0"/>
              <a:t>septa or </a:t>
            </a:r>
            <a:r>
              <a:rPr lang="en-US" dirty="0"/>
              <a:t>cryostat passage </a:t>
            </a:r>
            <a:r>
              <a:rPr lang="en-US" dirty="0" smtClean="0"/>
              <a:t>(or combination)</a:t>
            </a:r>
          </a:p>
          <a:p>
            <a:r>
              <a:rPr lang="en-US" dirty="0" smtClean="0"/>
              <a:t>Betas </a:t>
            </a:r>
            <a:r>
              <a:rPr lang="en-US" dirty="0"/>
              <a:t>at </a:t>
            </a:r>
            <a:r>
              <a:rPr lang="en-US" dirty="0" smtClean="0"/>
              <a:t>absorber may limit bunches per injection: another reason for terminated (faster) kicker</a:t>
            </a:r>
          </a:p>
          <a:p>
            <a:r>
              <a:rPr lang="en-US" dirty="0" smtClean="0"/>
              <a:t>Collision optics matched to 10m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6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32638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system design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937846"/>
            <a:ext cx="8714154" cy="407075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Reuse existing tunnel and caverns</a:t>
            </a:r>
          </a:p>
          <a:p>
            <a:pPr lvl="1"/>
            <a:r>
              <a:rPr lang="en-US" dirty="0"/>
              <a:t>Similar extraction trajectories in H &amp; V </a:t>
            </a:r>
          </a:p>
          <a:p>
            <a:pPr lvl="1"/>
            <a:r>
              <a:rPr lang="en-US" dirty="0"/>
              <a:t>Can assume similar kicker and septum angles</a:t>
            </a:r>
          </a:p>
          <a:p>
            <a:r>
              <a:rPr lang="en-US" dirty="0"/>
              <a:t>Maximum </a:t>
            </a:r>
            <a:r>
              <a:rPr lang="en-US" b="1" dirty="0">
                <a:solidFill>
                  <a:srgbClr val="FF0000"/>
                </a:solidFill>
              </a:rPr>
              <a:t>~300 mm </a:t>
            </a:r>
            <a:r>
              <a:rPr lang="en-US" dirty="0"/>
              <a:t>dilution sweep radius</a:t>
            </a:r>
          </a:p>
          <a:p>
            <a:pPr lvl="1"/>
            <a:r>
              <a:rPr lang="en-US" dirty="0"/>
              <a:t>Similar quadrupole layout and optics</a:t>
            </a:r>
          </a:p>
          <a:p>
            <a:r>
              <a:rPr lang="en-US" dirty="0"/>
              <a:t>2 matching quads in LSS per side of IP (Q4, Q5)</a:t>
            </a:r>
          </a:p>
          <a:p>
            <a:pPr lvl="1"/>
            <a:r>
              <a:rPr lang="en-US" dirty="0"/>
              <a:t>Space available in LSS remains similar to LHC</a:t>
            </a:r>
          </a:p>
          <a:p>
            <a:r>
              <a:rPr lang="en-US" dirty="0"/>
              <a:t>Beam parameters</a:t>
            </a:r>
          </a:p>
          <a:p>
            <a:pPr lvl="1"/>
            <a:r>
              <a:rPr lang="en-US" dirty="0"/>
              <a:t>450 / </a:t>
            </a:r>
            <a:r>
              <a:rPr lang="en-US" dirty="0" smtClean="0"/>
              <a:t>1300 </a:t>
            </a:r>
            <a:r>
              <a:rPr lang="en-US" dirty="0"/>
              <a:t>GeV at injection</a:t>
            </a:r>
          </a:p>
          <a:p>
            <a:pPr lvl="1"/>
            <a:r>
              <a:rPr lang="en-US" dirty="0"/>
              <a:t>13.5 </a:t>
            </a:r>
            <a:r>
              <a:rPr lang="en-US" dirty="0" err="1"/>
              <a:t>TeV</a:t>
            </a:r>
            <a:r>
              <a:rPr lang="en-US" dirty="0"/>
              <a:t> at extraction</a:t>
            </a:r>
          </a:p>
          <a:p>
            <a:pPr lvl="1"/>
            <a:r>
              <a:rPr lang="en-US" dirty="0"/>
              <a:t>2.5e11 p/b at 25 ns bunch spacing, 2800b</a:t>
            </a:r>
          </a:p>
          <a:p>
            <a:pPr lvl="1"/>
            <a:r>
              <a:rPr lang="en-US" dirty="0"/>
              <a:t>Stored beam energy </a:t>
            </a:r>
            <a:r>
              <a:rPr lang="en-US" b="1" dirty="0">
                <a:solidFill>
                  <a:srgbClr val="FF0000"/>
                </a:solidFill>
              </a:rPr>
              <a:t>1.4 GJ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7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05090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and beam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682470"/>
            <a:ext cx="8714154" cy="3560012"/>
          </a:xfrm>
        </p:spPr>
        <p:txBody>
          <a:bodyPr>
            <a:normAutofit/>
          </a:bodyPr>
          <a:lstStyle/>
          <a:p>
            <a:r>
              <a:rPr lang="en-US" sz="2000" dirty="0"/>
              <a:t>Available straight section LSS6 and dump channels </a:t>
            </a:r>
            <a:r>
              <a:rPr lang="en-US" sz="2000" dirty="0" smtClean="0"/>
              <a:t>TD62/68</a:t>
            </a:r>
            <a:endParaRPr lang="en-US" sz="2000" dirty="0"/>
          </a:p>
          <a:p>
            <a:pPr lvl="1"/>
            <a:r>
              <a:rPr lang="en-US" sz="1600" dirty="0"/>
              <a:t>Geometry given – stick to kicker and septa </a:t>
            </a:r>
            <a:r>
              <a:rPr lang="en-US" sz="1600" dirty="0" smtClean="0"/>
              <a:t>locations similar to existing LHB ones</a:t>
            </a:r>
            <a:endParaRPr lang="en-US" sz="1600" dirty="0"/>
          </a:p>
          <a:p>
            <a:r>
              <a:rPr lang="en-US" sz="2000" dirty="0"/>
              <a:t>LHC </a:t>
            </a:r>
            <a:r>
              <a:rPr lang="en-US" sz="2000" dirty="0" err="1"/>
              <a:t>Lambertson</a:t>
            </a:r>
            <a:r>
              <a:rPr lang="en-US" sz="2000" dirty="0"/>
              <a:t> septa have challenging back-to-back design</a:t>
            </a:r>
          </a:p>
          <a:p>
            <a:pPr lvl="1"/>
            <a:r>
              <a:rPr lang="en-US" sz="1600" dirty="0"/>
              <a:t>Can’t compensate with higher field/current for higher beam rigidity</a:t>
            </a:r>
          </a:p>
          <a:p>
            <a:r>
              <a:rPr lang="en-US" sz="2000" dirty="0"/>
              <a:t>Assume </a:t>
            </a:r>
            <a:r>
              <a:rPr lang="en-US" sz="2000" dirty="0" smtClean="0"/>
              <a:t>superconducting septa (as </a:t>
            </a:r>
            <a:r>
              <a:rPr lang="en-US" sz="2000" dirty="0"/>
              <a:t>studied for </a:t>
            </a:r>
            <a:r>
              <a:rPr lang="en-US" sz="2000" dirty="0" smtClean="0"/>
              <a:t>FCC-</a:t>
            </a:r>
            <a:r>
              <a:rPr lang="en-US" sz="2000" dirty="0" err="1" smtClean="0"/>
              <a:t>hh</a:t>
            </a:r>
            <a:r>
              <a:rPr lang="en-US" sz="2000" dirty="0" smtClean="0"/>
              <a:t>)</a:t>
            </a:r>
          </a:p>
          <a:p>
            <a:pPr lvl="1"/>
            <a:r>
              <a:rPr lang="en-US" sz="1600" dirty="0" smtClean="0"/>
              <a:t>Gain space for additional absorber length</a:t>
            </a:r>
          </a:p>
          <a:p>
            <a:pPr lvl="1"/>
            <a:r>
              <a:rPr lang="en-US" sz="1600" dirty="0" smtClean="0"/>
              <a:t>Also consider </a:t>
            </a:r>
            <a:r>
              <a:rPr lang="en-US" sz="1600" dirty="0"/>
              <a:t>cryostat passage through downstream quadrupole, </a:t>
            </a:r>
            <a:r>
              <a:rPr lang="en-US" sz="1600" dirty="0" smtClean="0"/>
              <a:t>~1/3 </a:t>
            </a:r>
            <a:r>
              <a:rPr lang="en-US" sz="1600" dirty="0"/>
              <a:t>deflection reduction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8</a:t>
            </a:fld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737" y="3069126"/>
            <a:ext cx="6969390" cy="207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279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and beam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46" y="937847"/>
            <a:ext cx="8714154" cy="3560012"/>
          </a:xfrm>
        </p:spPr>
        <p:txBody>
          <a:bodyPr>
            <a:noAutofit/>
          </a:bodyPr>
          <a:lstStyle/>
          <a:p>
            <a:r>
              <a:rPr lang="en-US" sz="2400" dirty="0"/>
              <a:t>For extraction kickers assume same required deflection to clear the first thin normal conducting septum blade</a:t>
            </a:r>
          </a:p>
          <a:p>
            <a:pPr lvl="1"/>
            <a:r>
              <a:rPr lang="en-US" sz="1800" dirty="0"/>
              <a:t>Compensate with more magnets, higher current and </a:t>
            </a:r>
            <a:r>
              <a:rPr lang="en-US" sz="1800" dirty="0" err="1"/>
              <a:t>dI</a:t>
            </a:r>
            <a:r>
              <a:rPr lang="en-US" sz="1800" dirty="0"/>
              <a:t>/</a:t>
            </a:r>
            <a:r>
              <a:rPr lang="en-US" sz="1800" dirty="0" err="1"/>
              <a:t>dt</a:t>
            </a:r>
            <a:endParaRPr lang="en-US" sz="1800" dirty="0"/>
          </a:p>
          <a:p>
            <a:pPr lvl="1"/>
            <a:r>
              <a:rPr lang="en-US" sz="1800" dirty="0"/>
              <a:t>Profit from the smaller gap for the higher injection energy cases (900 and 1300 GeV</a:t>
            </a:r>
            <a:r>
              <a:rPr lang="en-US" sz="1800" dirty="0" smtClean="0"/>
              <a:t>)</a:t>
            </a:r>
            <a:endParaRPr lang="en-US" sz="1800" dirty="0"/>
          </a:p>
          <a:p>
            <a:r>
              <a:rPr lang="en-US" sz="2400" dirty="0"/>
              <a:t>Absorbers</a:t>
            </a:r>
          </a:p>
          <a:p>
            <a:pPr lvl="1"/>
            <a:r>
              <a:rPr lang="en-US" sz="1800" dirty="0" smtClean="0"/>
              <a:t>Assume same protection functionality as for LHC: Septum protection (fixed) and downstream machine protection absorber (movable, transverse position follows the energy)</a:t>
            </a:r>
          </a:p>
          <a:p>
            <a:r>
              <a:rPr lang="en-US" sz="2400" dirty="0" smtClean="0"/>
              <a:t>Optics</a:t>
            </a:r>
          </a:p>
          <a:p>
            <a:pPr lvl="1"/>
            <a:r>
              <a:rPr lang="en-US" sz="1800" dirty="0" smtClean="0"/>
              <a:t>Initial optics </a:t>
            </a:r>
            <a:r>
              <a:rPr lang="en-US" sz="1800" dirty="0"/>
              <a:t>from </a:t>
            </a:r>
            <a:r>
              <a:rPr lang="en-US" sz="1800" dirty="0" smtClean="0"/>
              <a:t>HE-LHC </a:t>
            </a:r>
            <a:r>
              <a:rPr lang="en-US" sz="1800" dirty="0"/>
              <a:t>repository </a:t>
            </a:r>
            <a:r>
              <a:rPr lang="en-US" sz="1800" dirty="0" smtClean="0"/>
              <a:t>had </a:t>
            </a:r>
            <a:r>
              <a:rPr lang="en-US" sz="1800" dirty="0"/>
              <a:t>beta functions up to 1200 m in IR6 </a:t>
            </a:r>
            <a:r>
              <a:rPr lang="en-US" sz="1800" dirty="0" smtClean="0"/>
              <a:t>(c.f. </a:t>
            </a:r>
            <a:r>
              <a:rPr lang="en-US" sz="1800" dirty="0"/>
              <a:t>600 m </a:t>
            </a:r>
            <a:r>
              <a:rPr lang="en-US" sz="1800" dirty="0" smtClean="0"/>
              <a:t>present LHC): larger </a:t>
            </a:r>
            <a:r>
              <a:rPr lang="en-US" sz="1800" dirty="0"/>
              <a:t>gaps detrimental for </a:t>
            </a:r>
            <a:r>
              <a:rPr lang="en-US" sz="1800" dirty="0" smtClean="0"/>
              <a:t>required </a:t>
            </a:r>
            <a:r>
              <a:rPr lang="en-US" sz="1800" dirty="0"/>
              <a:t>kicker current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ACF0F-017D-460A-8C3F-C66230EDCCC1}" type="slidenum">
              <a:rPr lang="en-GB" sz="1600" smtClean="0"/>
              <a:pPr/>
              <a:t>9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4249232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17330</TotalTime>
  <Words>1317</Words>
  <Application>Microsoft Macintosh PowerPoint</Application>
  <PresentationFormat>On-screen Show (16:9)</PresentationFormat>
  <Paragraphs>251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.AppleSystemUIFont</vt:lpstr>
      <vt:lpstr>Calibri</vt:lpstr>
      <vt:lpstr>Calibri Light</vt:lpstr>
      <vt:lpstr>Mangal</vt:lpstr>
      <vt:lpstr>Symbol</vt:lpstr>
      <vt:lpstr>Arial</vt:lpstr>
      <vt:lpstr>1_Custom Design</vt:lpstr>
      <vt:lpstr>PowerPoint Presentation</vt:lpstr>
      <vt:lpstr>Overview</vt:lpstr>
      <vt:lpstr>Introduction and requirements</vt:lpstr>
      <vt:lpstr>Injection: 450 GeV</vt:lpstr>
      <vt:lpstr>Injection: 1300 GeV</vt:lpstr>
      <vt:lpstr>1300 GeV injection</vt:lpstr>
      <vt:lpstr>Dump system design assumptions</vt:lpstr>
      <vt:lpstr>Extraction and beam dump</vt:lpstr>
      <vt:lpstr>Extraction and beam dump</vt:lpstr>
      <vt:lpstr>Extraction and beam dump</vt:lpstr>
      <vt:lpstr>LSS6 optics for HE-LHC</vt:lpstr>
      <vt:lpstr>Extraction kicker parameters</vt:lpstr>
      <vt:lpstr>Optics vs extraction kicker parameters</vt:lpstr>
      <vt:lpstr>Dilution system</vt:lpstr>
      <vt:lpstr>Optimising dilution sweep</vt:lpstr>
      <vt:lpstr>Dilution kicker optimisation</vt:lpstr>
      <vt:lpstr>Possible dilution kicker parameters</vt:lpstr>
      <vt:lpstr>Transfer lines</vt:lpstr>
      <vt:lpstr>Summary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Microsoft Office User</cp:lastModifiedBy>
  <cp:revision>151</cp:revision>
  <dcterms:created xsi:type="dcterms:W3CDTF">2015-06-10T18:33:44Z</dcterms:created>
  <dcterms:modified xsi:type="dcterms:W3CDTF">2018-04-12T11:52:20Z</dcterms:modified>
</cp:coreProperties>
</file>