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9" r:id="rId4"/>
    <p:sldId id="285" r:id="rId5"/>
    <p:sldId id="261" r:id="rId6"/>
    <p:sldId id="283" r:id="rId7"/>
    <p:sldId id="269" r:id="rId8"/>
    <p:sldId id="268" r:id="rId9"/>
    <p:sldId id="286" r:id="rId10"/>
    <p:sldId id="288" r:id="rId11"/>
    <p:sldId id="270" r:id="rId12"/>
    <p:sldId id="277" r:id="rId13"/>
    <p:sldId id="274" r:id="rId14"/>
    <p:sldId id="284" r:id="rId15"/>
    <p:sldId id="287" r:id="rId16"/>
    <p:sldId id="275" r:id="rId17"/>
    <p:sldId id="27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0C18"/>
    <a:srgbClr val="FFFFFF"/>
    <a:srgbClr val="1CA9D4"/>
    <a:srgbClr val="DDEBF7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73" d="100"/>
          <a:sy n="73" d="100"/>
        </p:scale>
        <p:origin x="582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7042" y="108297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11/04/2018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12192000" cy="58479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62" y="78315"/>
            <a:ext cx="413179" cy="412492"/>
          </a:xfrm>
          <a:prstGeom prst="rect">
            <a:avLst/>
          </a:prstGeom>
        </p:spPr>
      </p:pic>
      <p:pic>
        <p:nvPicPr>
          <p:cNvPr id="9" name="Picture 2" descr="Image result for fcc logo cer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51" y="81746"/>
            <a:ext cx="1010653" cy="421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57890"/>
            <a:ext cx="12192000" cy="4136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53481" y="6457890"/>
            <a:ext cx="2916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5"/>
                </a:solidFill>
              </a:rPr>
              <a:t>FCC week Amsterdam</a:t>
            </a:r>
          </a:p>
          <a:p>
            <a:r>
              <a:rPr lang="en-GB" sz="1000" dirty="0" smtClean="0">
                <a:solidFill>
                  <a:schemeClr val="accent5"/>
                </a:solidFill>
              </a:rPr>
              <a:t>J. Osborne</a:t>
            </a:r>
            <a:endParaRPr lang="en-GB" sz="1000" dirty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7745" y="6611779"/>
            <a:ext cx="11407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5"/>
                </a:solidFill>
              </a:rPr>
              <a:t>12</a:t>
            </a:r>
            <a:r>
              <a:rPr lang="en-GB" sz="1000" baseline="30000" dirty="0" smtClean="0">
                <a:solidFill>
                  <a:schemeClr val="accent5"/>
                </a:solidFill>
              </a:rPr>
              <a:t>th</a:t>
            </a:r>
            <a:r>
              <a:rPr lang="en-GB" sz="1000" dirty="0" smtClean="0">
                <a:solidFill>
                  <a:schemeClr val="accent5"/>
                </a:solidFill>
              </a:rPr>
              <a:t> April 2018</a:t>
            </a:r>
            <a:endParaRPr lang="en-GB" sz="1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182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11/04/2018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06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11/04/2018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0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551" y="900592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06461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11</a:t>
            </a:r>
            <a:r>
              <a:rPr lang="en-GB" baseline="30000" dirty="0" smtClean="0"/>
              <a:t>th</a:t>
            </a:r>
            <a:r>
              <a:rPr lang="en-GB" dirty="0" smtClean="0"/>
              <a:t> April 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4139" y="6492875"/>
            <a:ext cx="4114800" cy="365125"/>
          </a:xfrm>
        </p:spPr>
        <p:txBody>
          <a:bodyPr/>
          <a:lstStyle/>
          <a:p>
            <a:r>
              <a:rPr lang="en-GB" dirty="0" smtClean="0"/>
              <a:t>FCC week 2018 Amsterdam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2551" y="6499668"/>
            <a:ext cx="2743200" cy="365125"/>
          </a:xfrm>
        </p:spPr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12192000" cy="58479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62" y="78315"/>
            <a:ext cx="413179" cy="412492"/>
          </a:xfrm>
          <a:prstGeom prst="rect">
            <a:avLst/>
          </a:prstGeom>
        </p:spPr>
      </p:pic>
      <p:pic>
        <p:nvPicPr>
          <p:cNvPr id="9" name="Picture 2" descr="Image result for fcc logo cer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851" y="81746"/>
            <a:ext cx="1010653" cy="421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-89696"/>
            <a:ext cx="4500278" cy="76417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457890"/>
            <a:ext cx="12192000" cy="4136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53481" y="6457890"/>
            <a:ext cx="29169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5"/>
                </a:solidFill>
              </a:rPr>
              <a:t>FCC week Amsterdam</a:t>
            </a:r>
          </a:p>
          <a:p>
            <a:r>
              <a:rPr lang="en-GB" sz="1000" dirty="0" smtClean="0">
                <a:solidFill>
                  <a:schemeClr val="accent5"/>
                </a:solidFill>
              </a:rPr>
              <a:t>J. Osborne</a:t>
            </a:r>
            <a:endParaRPr lang="en-GB" sz="1000" dirty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57745" y="6611779"/>
            <a:ext cx="11407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accent5"/>
                </a:solidFill>
              </a:rPr>
              <a:t>12</a:t>
            </a:r>
            <a:r>
              <a:rPr lang="en-GB" sz="1000" baseline="30000" dirty="0" smtClean="0">
                <a:solidFill>
                  <a:schemeClr val="accent5"/>
                </a:solidFill>
              </a:rPr>
              <a:t>th</a:t>
            </a:r>
            <a:r>
              <a:rPr lang="en-GB" sz="1000" dirty="0" smtClean="0">
                <a:solidFill>
                  <a:schemeClr val="accent5"/>
                </a:solidFill>
              </a:rPr>
              <a:t> April 2018</a:t>
            </a:r>
            <a:endParaRPr lang="en-GB" sz="1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870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11/04/2018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591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11/04/2018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680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11/04/2018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115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11/04/2018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0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11/04/2018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36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11/04/2018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65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E4E4-8D4F-48E3-9814-244A1A18B773}" type="datetimeFigureOut">
              <a:rPr lang="en-GB" smtClean="0"/>
              <a:t>11/04/2018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CE4E4-8D4F-48E3-9814-244A1A18B773}" type="datetimeFigureOut">
              <a:rPr lang="en-GB" smtClean="0"/>
              <a:t>11/04/2018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68AB1-CBA4-407B-B0B6-A9516CBD2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067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1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1341" y="1624914"/>
            <a:ext cx="9990268" cy="11043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FCC-eh Civil Engineering Developments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1152" y="3196088"/>
            <a:ext cx="9144000" cy="1655762"/>
          </a:xfrm>
        </p:spPr>
        <p:txBody>
          <a:bodyPr/>
          <a:lstStyle/>
          <a:p>
            <a:r>
              <a:rPr lang="en-GB" dirty="0" smtClean="0"/>
              <a:t>FCC week 2018 Amsterdam</a:t>
            </a:r>
          </a:p>
          <a:p>
            <a:r>
              <a:rPr lang="en-GB" b="1" dirty="0" smtClean="0"/>
              <a:t>J. Osborne</a:t>
            </a:r>
            <a:r>
              <a:rPr lang="en-GB" dirty="0" smtClean="0"/>
              <a:t>, </a:t>
            </a:r>
            <a:r>
              <a:rPr lang="en-GB" dirty="0" err="1" smtClean="0"/>
              <a:t>M.Stuart</a:t>
            </a:r>
            <a:r>
              <a:rPr lang="en-GB" dirty="0" smtClean="0"/>
              <a:t>, </a:t>
            </a:r>
            <a:r>
              <a:rPr lang="en-GB" dirty="0" err="1" smtClean="0"/>
              <a:t>J.Stanyard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47" y="5517066"/>
            <a:ext cx="2305102" cy="809625"/>
          </a:xfrm>
          <a:prstGeom prst="rect">
            <a:avLst/>
          </a:prstGeom>
        </p:spPr>
      </p:pic>
      <p:pic>
        <p:nvPicPr>
          <p:cNvPr id="1026" name="Picture 2" descr="https://www.ilf.com/wp-content/themes/jd-bootpress/custom/styles/default/images/ilf-consulting-engineers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753" y="5046914"/>
            <a:ext cx="1085270" cy="115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1475" y="5249030"/>
            <a:ext cx="1905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5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5119" y="-41722"/>
            <a:ext cx="5401225" cy="76417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Geological Uncertainty along Alignment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133" y="688874"/>
            <a:ext cx="5283199" cy="5721184"/>
          </a:xfrm>
          <a:prstGeom prst="rect">
            <a:avLst/>
          </a:prstGeom>
        </p:spPr>
      </p:pic>
      <p:sp>
        <p:nvSpPr>
          <p:cNvPr id="9" name="Block Arc 8"/>
          <p:cNvSpPr/>
          <p:nvPr/>
        </p:nvSpPr>
        <p:spPr>
          <a:xfrm rot="9416069">
            <a:off x="5060358" y="4873201"/>
            <a:ext cx="3130976" cy="1294555"/>
          </a:xfrm>
          <a:prstGeom prst="blockArc">
            <a:avLst>
              <a:gd name="adj1" fmla="val 11417926"/>
              <a:gd name="adj2" fmla="val 20025124"/>
              <a:gd name="adj3" fmla="val 18502"/>
            </a:avLst>
          </a:prstGeom>
          <a:solidFill>
            <a:srgbClr val="FF0000">
              <a:alpha val="6300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Block Arc 9"/>
          <p:cNvSpPr/>
          <p:nvPr/>
        </p:nvSpPr>
        <p:spPr>
          <a:xfrm rot="17033369">
            <a:off x="3311030" y="3019567"/>
            <a:ext cx="2323894" cy="1168531"/>
          </a:xfrm>
          <a:prstGeom prst="blockArc">
            <a:avLst>
              <a:gd name="adj1" fmla="val 11383739"/>
              <a:gd name="adj2" fmla="val 20548629"/>
              <a:gd name="adj3" fmla="val 18281"/>
            </a:avLst>
          </a:prstGeom>
          <a:solidFill>
            <a:srgbClr val="12E217">
              <a:alpha val="62745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/>
        </p:nvSpPr>
        <p:spPr>
          <a:xfrm rot="1481170">
            <a:off x="5591347" y="1902662"/>
            <a:ext cx="2511024" cy="1204443"/>
          </a:xfrm>
          <a:prstGeom prst="blockArc">
            <a:avLst>
              <a:gd name="adj1" fmla="val 11383739"/>
              <a:gd name="adj2" fmla="val 17193571"/>
              <a:gd name="adj3" fmla="val 19854"/>
            </a:avLst>
          </a:prstGeom>
          <a:solidFill>
            <a:srgbClr val="FFC000">
              <a:alpha val="6300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Block Arc 11"/>
          <p:cNvSpPr/>
          <p:nvPr/>
        </p:nvSpPr>
        <p:spPr>
          <a:xfrm rot="5400000">
            <a:off x="6386576" y="3421953"/>
            <a:ext cx="2741148" cy="1275782"/>
          </a:xfrm>
          <a:prstGeom prst="blockArc">
            <a:avLst>
              <a:gd name="adj1" fmla="val 11653859"/>
              <a:gd name="adj2" fmla="val 21321235"/>
              <a:gd name="adj3" fmla="val 16504"/>
            </a:avLst>
          </a:prstGeom>
          <a:solidFill>
            <a:srgbClr val="FFC000">
              <a:alpha val="6300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Block Arc 14"/>
          <p:cNvSpPr/>
          <p:nvPr/>
        </p:nvSpPr>
        <p:spPr>
          <a:xfrm rot="15522915">
            <a:off x="3219795" y="3918179"/>
            <a:ext cx="2514794" cy="1086053"/>
          </a:xfrm>
          <a:prstGeom prst="blockArc">
            <a:avLst>
              <a:gd name="adj1" fmla="val 12056481"/>
              <a:gd name="adj2" fmla="val 16965674"/>
              <a:gd name="adj3" fmla="val 20118"/>
            </a:avLst>
          </a:prstGeom>
          <a:solidFill>
            <a:srgbClr val="FFC000">
              <a:alpha val="6300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Block Arc 15"/>
          <p:cNvSpPr/>
          <p:nvPr/>
        </p:nvSpPr>
        <p:spPr>
          <a:xfrm rot="12380318">
            <a:off x="3907585" y="4925285"/>
            <a:ext cx="2660754" cy="1228347"/>
          </a:xfrm>
          <a:prstGeom prst="blockArc">
            <a:avLst>
              <a:gd name="adj1" fmla="val 11477462"/>
              <a:gd name="adj2" fmla="val 16131497"/>
              <a:gd name="adj3" fmla="val 17652"/>
            </a:avLst>
          </a:prstGeom>
          <a:solidFill>
            <a:srgbClr val="FFC000">
              <a:alpha val="6300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Block Arc 16"/>
          <p:cNvSpPr/>
          <p:nvPr/>
        </p:nvSpPr>
        <p:spPr>
          <a:xfrm rot="13613329">
            <a:off x="3840959" y="4909689"/>
            <a:ext cx="2181909" cy="1016823"/>
          </a:xfrm>
          <a:prstGeom prst="blockArc">
            <a:avLst>
              <a:gd name="adj1" fmla="val 12436821"/>
              <a:gd name="adj2" fmla="val 20113728"/>
              <a:gd name="adj3" fmla="val 22897"/>
            </a:avLst>
          </a:prstGeom>
          <a:solidFill>
            <a:srgbClr val="12E217">
              <a:alpha val="62745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3784" y="1306250"/>
            <a:ext cx="26627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u="sng" dirty="0" smtClean="0"/>
              <a:t>FCC-eh Located at Point 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Information near to CERN is strong due to previous experience on LEP/LHC.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Multiple deep boreholes in the area.</a:t>
            </a:r>
            <a:endParaRPr lang="en-GB" sz="1400" dirty="0"/>
          </a:p>
        </p:txBody>
      </p:sp>
      <p:sp>
        <p:nvSpPr>
          <p:cNvPr id="21" name="Rounded Rectangle 20"/>
          <p:cNvSpPr/>
          <p:nvPr/>
        </p:nvSpPr>
        <p:spPr>
          <a:xfrm rot="369802">
            <a:off x="8171829" y="4182456"/>
            <a:ext cx="228170" cy="372587"/>
          </a:xfrm>
          <a:prstGeom prst="roundRect">
            <a:avLst/>
          </a:prstGeom>
          <a:solidFill>
            <a:srgbClr val="FF0000">
              <a:alpha val="63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Block Arc 24"/>
          <p:cNvSpPr/>
          <p:nvPr/>
        </p:nvSpPr>
        <p:spPr>
          <a:xfrm rot="2834724">
            <a:off x="6361177" y="2314395"/>
            <a:ext cx="2181909" cy="930857"/>
          </a:xfrm>
          <a:prstGeom prst="blockArc">
            <a:avLst>
              <a:gd name="adj1" fmla="val 11889301"/>
              <a:gd name="adj2" fmla="val 20173841"/>
              <a:gd name="adj3" fmla="val 22483"/>
            </a:avLst>
          </a:prstGeom>
          <a:solidFill>
            <a:srgbClr val="12E217">
              <a:alpha val="62745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Block Arc 6"/>
          <p:cNvSpPr/>
          <p:nvPr/>
        </p:nvSpPr>
        <p:spPr>
          <a:xfrm rot="20129237">
            <a:off x="4164906" y="1954640"/>
            <a:ext cx="2487206" cy="1304963"/>
          </a:xfrm>
          <a:prstGeom prst="blockArc">
            <a:avLst>
              <a:gd name="adj1" fmla="val 11383739"/>
              <a:gd name="adj2" fmla="val 20616236"/>
              <a:gd name="adj3" fmla="val 15384"/>
            </a:avLst>
          </a:prstGeom>
          <a:solidFill>
            <a:srgbClr val="12E217">
              <a:alpha val="62745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53784" y="1274400"/>
            <a:ext cx="2662747" cy="1414870"/>
          </a:xfrm>
          <a:prstGeom prst="roundRect">
            <a:avLst/>
          </a:prstGeom>
          <a:noFill/>
          <a:ln w="28575">
            <a:solidFill>
              <a:srgbClr val="12E2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/>
          <p:cNvCxnSpPr>
            <a:stCxn id="29" idx="3"/>
            <a:endCxn id="7" idx="0"/>
          </p:cNvCxnSpPr>
          <p:nvPr/>
        </p:nvCxnSpPr>
        <p:spPr>
          <a:xfrm>
            <a:off x="3016531" y="1927350"/>
            <a:ext cx="1336545" cy="958309"/>
          </a:xfrm>
          <a:prstGeom prst="line">
            <a:avLst/>
          </a:prstGeom>
          <a:ln w="28575">
            <a:solidFill>
              <a:srgbClr val="12E2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209879" y="722456"/>
            <a:ext cx="11815537" cy="5687602"/>
            <a:chOff x="209879" y="722456"/>
            <a:chExt cx="11815537" cy="5687602"/>
          </a:xfrm>
        </p:grpSpPr>
        <p:sp>
          <p:nvSpPr>
            <p:cNvPr id="19" name="TextBox 18"/>
            <p:cNvSpPr txBox="1"/>
            <p:nvPr/>
          </p:nvSpPr>
          <p:spPr>
            <a:xfrm>
              <a:off x="8992212" y="797347"/>
              <a:ext cx="301132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Seismic and borehole information for lake crossing from proposed road tunnel, but layered nature of lake bed leads to uncertainty.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082974" y="2103246"/>
              <a:ext cx="268489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Location of the interface between </a:t>
              </a:r>
              <a:r>
                <a:rPr lang="en-GB" sz="1400" dirty="0" err="1" smtClean="0"/>
                <a:t>molasse</a:t>
              </a:r>
              <a:r>
                <a:rPr lang="en-GB" sz="1400" dirty="0" smtClean="0"/>
                <a:t> and </a:t>
              </a:r>
              <a:r>
                <a:rPr lang="en-GB" sz="1400" dirty="0" err="1" smtClean="0"/>
                <a:t>molasse</a:t>
              </a:r>
              <a:r>
                <a:rPr lang="en-GB" sz="1400" dirty="0" smtClean="0"/>
                <a:t> subalpine not certain, tunnel alignment in proximity.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09879" y="5545863"/>
              <a:ext cx="26848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Limestone formation known, but characteristics and locations of karsts unknown.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84596" y="4133394"/>
              <a:ext cx="26848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Alignment close to limestone </a:t>
              </a:r>
              <a:r>
                <a:rPr lang="en-GB" sz="1400" dirty="0" err="1" smtClean="0"/>
                <a:t>rockhead</a:t>
              </a:r>
              <a:endParaRPr lang="en-GB" sz="1400" dirty="0" smtClean="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236660" y="4059844"/>
              <a:ext cx="2662747" cy="708099"/>
            </a:xfrm>
            <a:prstGeom prst="round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220953" y="5462683"/>
              <a:ext cx="2662747" cy="947375"/>
            </a:xfrm>
            <a:prstGeom prst="round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9003286" y="2057392"/>
              <a:ext cx="3000246" cy="1064463"/>
            </a:xfrm>
            <a:prstGeom prst="round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9025170" y="722456"/>
              <a:ext cx="3000246" cy="1064463"/>
            </a:xfrm>
            <a:prstGeom prst="round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/>
            <p:cNvCxnSpPr>
              <a:stCxn id="36" idx="1"/>
            </p:cNvCxnSpPr>
            <p:nvPr/>
          </p:nvCxnSpPr>
          <p:spPr>
            <a:xfrm flipH="1">
              <a:off x="6793618" y="1254688"/>
              <a:ext cx="2231552" cy="636337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35" idx="1"/>
            </p:cNvCxnSpPr>
            <p:nvPr/>
          </p:nvCxnSpPr>
          <p:spPr>
            <a:xfrm flipH="1">
              <a:off x="8318834" y="2589624"/>
              <a:ext cx="684452" cy="1165455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2900206" y="4577237"/>
              <a:ext cx="1124546" cy="77413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 flipV="1">
              <a:off x="2875886" y="5992465"/>
              <a:ext cx="2515503" cy="263555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7592224" y="3666181"/>
            <a:ext cx="4433192" cy="2589839"/>
            <a:chOff x="7592224" y="3666181"/>
            <a:chExt cx="4433192" cy="2589839"/>
          </a:xfrm>
        </p:grpSpPr>
        <p:sp>
          <p:nvSpPr>
            <p:cNvPr id="22" name="TextBox 21"/>
            <p:cNvSpPr txBox="1"/>
            <p:nvPr/>
          </p:nvSpPr>
          <p:spPr>
            <a:xfrm>
              <a:off x="9082974" y="5053022"/>
              <a:ext cx="2684897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No deep borehole information available in the area.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Complex faulted region.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err="1" smtClean="0"/>
                <a:t>Molasse</a:t>
              </a:r>
              <a:r>
                <a:rPr lang="en-GB" sz="1400" dirty="0" smtClean="0"/>
                <a:t>/limestone interface not certain.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069260" y="3726837"/>
              <a:ext cx="2684897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Moraine/</a:t>
              </a:r>
              <a:r>
                <a:rPr lang="en-GB" sz="1400" dirty="0" err="1" smtClean="0"/>
                <a:t>molasse</a:t>
              </a:r>
              <a:r>
                <a:rPr lang="en-GB" sz="1400" dirty="0" smtClean="0"/>
                <a:t> interface not certain, cavern close to interface.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Lack of deep boreholes in area.</a:t>
              </a: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8992212" y="3666181"/>
              <a:ext cx="3000246" cy="123020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/>
            <p:cNvCxnSpPr>
              <a:endCxn id="21" idx="3"/>
            </p:cNvCxnSpPr>
            <p:nvPr/>
          </p:nvCxnSpPr>
          <p:spPr>
            <a:xfrm flipH="1">
              <a:off x="8399340" y="4228568"/>
              <a:ext cx="595122" cy="15243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ounded Rectangle 49"/>
            <p:cNvSpPr/>
            <p:nvPr/>
          </p:nvSpPr>
          <p:spPr>
            <a:xfrm>
              <a:off x="9025170" y="5025813"/>
              <a:ext cx="3000246" cy="123020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/>
            <p:cNvCxnSpPr/>
            <p:nvPr/>
          </p:nvCxnSpPr>
          <p:spPr>
            <a:xfrm flipH="1">
              <a:off x="7592224" y="5548839"/>
              <a:ext cx="1460723" cy="11019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Block Arc 36"/>
          <p:cNvSpPr/>
          <p:nvPr/>
        </p:nvSpPr>
        <p:spPr>
          <a:xfrm rot="16810631">
            <a:off x="3207963" y="3075552"/>
            <a:ext cx="2511024" cy="1204443"/>
          </a:xfrm>
          <a:prstGeom prst="blockArc">
            <a:avLst>
              <a:gd name="adj1" fmla="val 14194265"/>
              <a:gd name="adj2" fmla="val 17193571"/>
              <a:gd name="adj3" fmla="val 19854"/>
            </a:avLst>
          </a:prstGeom>
          <a:solidFill>
            <a:srgbClr val="FFC000">
              <a:alpha val="63000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88901" y="1876453"/>
            <a:ext cx="3337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endParaRPr lang="en-US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024834" y="1662809"/>
            <a:ext cx="32412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endParaRPr lang="en-US" sz="2000" dirty="0">
              <a:ln w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077129" y="1920442"/>
            <a:ext cx="32092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endParaRPr lang="en-US" sz="2000" dirty="0">
              <a:ln w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919153" y="2906971"/>
            <a:ext cx="3417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</a:rPr>
              <a:t>D</a:t>
            </a:r>
            <a:endParaRPr lang="en-US" sz="2000" dirty="0">
              <a:ln w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132201" y="4150907"/>
            <a:ext cx="30970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</a:rPr>
              <a:t>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644644" y="5207279"/>
            <a:ext cx="3032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</a:rPr>
              <a:t>F</a:t>
            </a:r>
            <a:endParaRPr lang="en-US" sz="2000" dirty="0">
              <a:ln w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882429" y="5715140"/>
            <a:ext cx="34657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</a:rPr>
              <a:t>G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042373" y="5986429"/>
            <a:ext cx="34496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</a:rPr>
              <a:t>H</a:t>
            </a:r>
            <a:endParaRPr lang="en-US" sz="2000" dirty="0">
              <a:ln w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938059" y="5815221"/>
            <a:ext cx="24878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</a:rPr>
              <a:t>I</a:t>
            </a:r>
            <a:endParaRPr lang="en-US" sz="2000" dirty="0">
              <a:ln w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078703" y="4767943"/>
            <a:ext cx="26642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</a:rPr>
              <a:t>J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838019" y="3489473"/>
            <a:ext cx="31771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smtClean="0">
                <a:ln w="0"/>
              </a:rPr>
              <a:t>K</a:t>
            </a:r>
            <a:endParaRPr lang="en-US" sz="2000" dirty="0">
              <a:ln w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339430" y="2432952"/>
            <a:ext cx="2920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39995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41031" y="-75307"/>
            <a:ext cx="5111575" cy="764178"/>
          </a:xfrm>
        </p:spPr>
        <p:txBody>
          <a:bodyPr>
            <a:noAutofit/>
          </a:bodyPr>
          <a:lstStyle/>
          <a:p>
            <a:r>
              <a:rPr lang="en-GB" dirty="0" smtClean="0"/>
              <a:t>Experimental point layout options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0274" y="109100"/>
            <a:ext cx="1123669" cy="3953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605" y="688871"/>
            <a:ext cx="4888625" cy="24905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r="7040"/>
          <a:stretch/>
        </p:blipFill>
        <p:spPr>
          <a:xfrm>
            <a:off x="7251752" y="688871"/>
            <a:ext cx="3869376" cy="24077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6886" y="2981561"/>
            <a:ext cx="3196061" cy="1924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1982" y="3096600"/>
            <a:ext cx="3461961" cy="19980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0688" y="4815275"/>
            <a:ext cx="45988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 45 m spacing in good </a:t>
            </a:r>
            <a:r>
              <a:rPr lang="en-GB" dirty="0" err="1" smtClean="0"/>
              <a:t>molasse</a:t>
            </a:r>
            <a:r>
              <a:rPr lang="en-GB" dirty="0" smtClean="0"/>
              <a:t>, the rock pillar alone is sufficient.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Cheapest and lowest risk option for 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Separation to be maintained for the FCC &amp; FCC-eh tunnels and caverns where possible.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886993" y="5408331"/>
            <a:ext cx="4598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 a 10 m spacing it is feasible but a high strength concrete pillar is required. 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382518" y="688871"/>
            <a:ext cx="5260637" cy="56884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l="9581" t="13125" r="66184" b="43215"/>
          <a:stretch/>
        </p:blipFill>
        <p:spPr>
          <a:xfrm>
            <a:off x="5662362" y="1312538"/>
            <a:ext cx="1474275" cy="3109795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796066" y="923723"/>
            <a:ext cx="6551410" cy="4896165"/>
            <a:chOff x="796066" y="923723"/>
            <a:chExt cx="6551410" cy="4896165"/>
          </a:xfrm>
        </p:grpSpPr>
        <p:sp>
          <p:nvSpPr>
            <p:cNvPr id="17" name="Rounded Rectangle 16"/>
            <p:cNvSpPr/>
            <p:nvPr/>
          </p:nvSpPr>
          <p:spPr>
            <a:xfrm>
              <a:off x="796066" y="923723"/>
              <a:ext cx="4604273" cy="1938024"/>
            </a:xfrm>
            <a:prstGeom prst="roundRect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ounded Rectangle 18"/>
            <p:cNvSpPr/>
            <p:nvPr/>
          </p:nvSpPr>
          <p:spPr>
            <a:xfrm rot="16200000">
              <a:off x="4846323" y="2210695"/>
              <a:ext cx="3517750" cy="1484557"/>
            </a:xfrm>
            <a:prstGeom prst="roundRect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5389581" y="1934140"/>
              <a:ext cx="473338" cy="2236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5109882" y="4655439"/>
              <a:ext cx="787905" cy="1164449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211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61348" y="-42201"/>
            <a:ext cx="5247605" cy="764178"/>
          </a:xfrm>
        </p:spPr>
        <p:txBody>
          <a:bodyPr>
            <a:noAutofit/>
          </a:bodyPr>
          <a:lstStyle/>
          <a:p>
            <a:r>
              <a:rPr lang="en-GB" dirty="0" smtClean="0"/>
              <a:t>Cost and schedule study progress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8479" y="909642"/>
            <a:ext cx="825075" cy="88106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3578" y="951626"/>
            <a:ext cx="1217691" cy="56293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6005" y="1525182"/>
            <a:ext cx="1252836" cy="319087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>
            <a:off x="269490" y="2435739"/>
            <a:ext cx="3043837" cy="2939205"/>
          </a:xfrm>
          <a:custGeom>
            <a:avLst/>
            <a:gdLst>
              <a:gd name="connsiteX0" fmla="*/ 0 w 3043837"/>
              <a:gd name="connsiteY0" fmla="*/ 293921 h 2939205"/>
              <a:gd name="connsiteX1" fmla="*/ 293921 w 3043837"/>
              <a:gd name="connsiteY1" fmla="*/ 0 h 2939205"/>
              <a:gd name="connsiteX2" fmla="*/ 2749917 w 3043837"/>
              <a:gd name="connsiteY2" fmla="*/ 0 h 2939205"/>
              <a:gd name="connsiteX3" fmla="*/ 3043838 w 3043837"/>
              <a:gd name="connsiteY3" fmla="*/ 293921 h 2939205"/>
              <a:gd name="connsiteX4" fmla="*/ 3043837 w 3043837"/>
              <a:gd name="connsiteY4" fmla="*/ 2645285 h 2939205"/>
              <a:gd name="connsiteX5" fmla="*/ 2749916 w 3043837"/>
              <a:gd name="connsiteY5" fmla="*/ 2939206 h 2939205"/>
              <a:gd name="connsiteX6" fmla="*/ 293921 w 3043837"/>
              <a:gd name="connsiteY6" fmla="*/ 2939205 h 2939205"/>
              <a:gd name="connsiteX7" fmla="*/ 0 w 3043837"/>
              <a:gd name="connsiteY7" fmla="*/ 2645284 h 2939205"/>
              <a:gd name="connsiteX8" fmla="*/ 0 w 3043837"/>
              <a:gd name="connsiteY8" fmla="*/ 293921 h 2939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837" h="2939205">
                <a:moveTo>
                  <a:pt x="0" y="293921"/>
                </a:moveTo>
                <a:cubicBezTo>
                  <a:pt x="0" y="131593"/>
                  <a:pt x="131593" y="0"/>
                  <a:pt x="293921" y="0"/>
                </a:cubicBezTo>
                <a:lnTo>
                  <a:pt x="2749917" y="0"/>
                </a:lnTo>
                <a:cubicBezTo>
                  <a:pt x="2912245" y="0"/>
                  <a:pt x="3043838" y="131593"/>
                  <a:pt x="3043838" y="293921"/>
                </a:cubicBezTo>
                <a:cubicBezTo>
                  <a:pt x="3043838" y="1077709"/>
                  <a:pt x="3043837" y="1861497"/>
                  <a:pt x="3043837" y="2645285"/>
                </a:cubicBezTo>
                <a:cubicBezTo>
                  <a:pt x="3043837" y="2807613"/>
                  <a:pt x="2912244" y="2939206"/>
                  <a:pt x="2749916" y="2939206"/>
                </a:cubicBezTo>
                <a:lnTo>
                  <a:pt x="293921" y="2939205"/>
                </a:lnTo>
                <a:cubicBezTo>
                  <a:pt x="131593" y="2939205"/>
                  <a:pt x="0" y="2807612"/>
                  <a:pt x="0" y="2645284"/>
                </a:cubicBezTo>
                <a:lnTo>
                  <a:pt x="0" y="29392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shade val="80000"/>
              <a:hueOff val="0"/>
              <a:satOff val="0"/>
              <a:lumOff val="0"/>
              <a:alphaOff val="0"/>
            </a:schemeClr>
          </a:fillRef>
          <a:effectRef idx="3">
            <a:schemeClr val="accent5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906" tIns="169906" rIns="169906" bIns="169906" numCol="1" spcCol="1270" anchor="t" anchorCtr="0">
            <a:noAutofit/>
          </a:bodyPr>
          <a:lstStyle/>
          <a:p>
            <a:pPr lvl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200" u="sng" kern="1200" dirty="0" smtClean="0"/>
              <a:t>Phase 1</a:t>
            </a:r>
          </a:p>
          <a:p>
            <a:pPr lvl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200" u="none" kern="1200" dirty="0" smtClean="0"/>
              <a:t>C</a:t>
            </a:r>
            <a:r>
              <a:rPr lang="en-GB" sz="1800" u="none" kern="1200" dirty="0" smtClean="0"/>
              <a:t>ost</a:t>
            </a:r>
            <a:r>
              <a:rPr lang="en-GB" sz="1800" kern="1200" dirty="0" smtClean="0"/>
              <a:t> &amp; Schedule estimate for “baseline”  single tunnel design.</a:t>
            </a:r>
            <a:endParaRPr lang="en-GB" sz="2200" u="sng" kern="1200" dirty="0"/>
          </a:p>
        </p:txBody>
      </p:sp>
      <p:sp>
        <p:nvSpPr>
          <p:cNvPr id="5" name="Freeform 4"/>
          <p:cNvSpPr/>
          <p:nvPr/>
        </p:nvSpPr>
        <p:spPr>
          <a:xfrm>
            <a:off x="3617711" y="3527906"/>
            <a:ext cx="645293" cy="754871"/>
          </a:xfrm>
          <a:custGeom>
            <a:avLst/>
            <a:gdLst>
              <a:gd name="connsiteX0" fmla="*/ 0 w 645293"/>
              <a:gd name="connsiteY0" fmla="*/ 150974 h 754871"/>
              <a:gd name="connsiteX1" fmla="*/ 322647 w 645293"/>
              <a:gd name="connsiteY1" fmla="*/ 150974 h 754871"/>
              <a:gd name="connsiteX2" fmla="*/ 322647 w 645293"/>
              <a:gd name="connsiteY2" fmla="*/ 0 h 754871"/>
              <a:gd name="connsiteX3" fmla="*/ 645293 w 645293"/>
              <a:gd name="connsiteY3" fmla="*/ 377436 h 754871"/>
              <a:gd name="connsiteX4" fmla="*/ 322647 w 645293"/>
              <a:gd name="connsiteY4" fmla="*/ 754871 h 754871"/>
              <a:gd name="connsiteX5" fmla="*/ 322647 w 645293"/>
              <a:gd name="connsiteY5" fmla="*/ 603897 h 754871"/>
              <a:gd name="connsiteX6" fmla="*/ 0 w 645293"/>
              <a:gd name="connsiteY6" fmla="*/ 603897 h 754871"/>
              <a:gd name="connsiteX7" fmla="*/ 0 w 645293"/>
              <a:gd name="connsiteY7" fmla="*/ 150974 h 754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293" h="754871">
                <a:moveTo>
                  <a:pt x="0" y="150974"/>
                </a:moveTo>
                <a:lnTo>
                  <a:pt x="322647" y="150974"/>
                </a:lnTo>
                <a:lnTo>
                  <a:pt x="322647" y="0"/>
                </a:lnTo>
                <a:lnTo>
                  <a:pt x="645293" y="377436"/>
                </a:lnTo>
                <a:lnTo>
                  <a:pt x="322647" y="754871"/>
                </a:lnTo>
                <a:lnTo>
                  <a:pt x="322647" y="603897"/>
                </a:lnTo>
                <a:lnTo>
                  <a:pt x="0" y="603897"/>
                </a:lnTo>
                <a:lnTo>
                  <a:pt x="0" y="150974"/>
                </a:lnTo>
                <a:close/>
              </a:path>
            </a:pathLst>
          </a:custGeom>
        </p:spPr>
        <p:style>
          <a:lnRef idx="0">
            <a:schemeClr val="accent5">
              <a:shade val="90000"/>
              <a:hueOff val="0"/>
              <a:satOff val="0"/>
              <a:lumOff val="0"/>
              <a:alphaOff val="0"/>
            </a:schemeClr>
          </a:lnRef>
          <a:fillRef idx="3">
            <a:schemeClr val="accent5">
              <a:shade val="90000"/>
              <a:hueOff val="0"/>
              <a:satOff val="0"/>
              <a:lumOff val="0"/>
              <a:alphaOff val="0"/>
            </a:schemeClr>
          </a:fillRef>
          <a:effectRef idx="3">
            <a:schemeClr val="accent5">
              <a:shade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50974" rIns="193588" bIns="150974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3200" kern="1200"/>
          </a:p>
        </p:txBody>
      </p:sp>
      <p:sp>
        <p:nvSpPr>
          <p:cNvPr id="6" name="Freeform 5"/>
          <p:cNvSpPr/>
          <p:nvPr/>
        </p:nvSpPr>
        <p:spPr>
          <a:xfrm>
            <a:off x="4530862" y="2435739"/>
            <a:ext cx="3043837" cy="2939205"/>
          </a:xfrm>
          <a:custGeom>
            <a:avLst/>
            <a:gdLst>
              <a:gd name="connsiteX0" fmla="*/ 0 w 3043837"/>
              <a:gd name="connsiteY0" fmla="*/ 293921 h 2939205"/>
              <a:gd name="connsiteX1" fmla="*/ 293921 w 3043837"/>
              <a:gd name="connsiteY1" fmla="*/ 0 h 2939205"/>
              <a:gd name="connsiteX2" fmla="*/ 2749917 w 3043837"/>
              <a:gd name="connsiteY2" fmla="*/ 0 h 2939205"/>
              <a:gd name="connsiteX3" fmla="*/ 3043838 w 3043837"/>
              <a:gd name="connsiteY3" fmla="*/ 293921 h 2939205"/>
              <a:gd name="connsiteX4" fmla="*/ 3043837 w 3043837"/>
              <a:gd name="connsiteY4" fmla="*/ 2645285 h 2939205"/>
              <a:gd name="connsiteX5" fmla="*/ 2749916 w 3043837"/>
              <a:gd name="connsiteY5" fmla="*/ 2939206 h 2939205"/>
              <a:gd name="connsiteX6" fmla="*/ 293921 w 3043837"/>
              <a:gd name="connsiteY6" fmla="*/ 2939205 h 2939205"/>
              <a:gd name="connsiteX7" fmla="*/ 0 w 3043837"/>
              <a:gd name="connsiteY7" fmla="*/ 2645284 h 2939205"/>
              <a:gd name="connsiteX8" fmla="*/ 0 w 3043837"/>
              <a:gd name="connsiteY8" fmla="*/ 293921 h 2939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837" h="2939205">
                <a:moveTo>
                  <a:pt x="0" y="293921"/>
                </a:moveTo>
                <a:cubicBezTo>
                  <a:pt x="0" y="131593"/>
                  <a:pt x="131593" y="0"/>
                  <a:pt x="293921" y="0"/>
                </a:cubicBezTo>
                <a:lnTo>
                  <a:pt x="2749917" y="0"/>
                </a:lnTo>
                <a:cubicBezTo>
                  <a:pt x="2912245" y="0"/>
                  <a:pt x="3043838" y="131593"/>
                  <a:pt x="3043838" y="293921"/>
                </a:cubicBezTo>
                <a:cubicBezTo>
                  <a:pt x="3043838" y="1077709"/>
                  <a:pt x="3043837" y="1861497"/>
                  <a:pt x="3043837" y="2645285"/>
                </a:cubicBezTo>
                <a:cubicBezTo>
                  <a:pt x="3043837" y="2807613"/>
                  <a:pt x="2912244" y="2939206"/>
                  <a:pt x="2749916" y="2939206"/>
                </a:cubicBezTo>
                <a:lnTo>
                  <a:pt x="293921" y="2939205"/>
                </a:lnTo>
                <a:cubicBezTo>
                  <a:pt x="131593" y="2939205"/>
                  <a:pt x="0" y="2807612"/>
                  <a:pt x="0" y="2645284"/>
                </a:cubicBezTo>
                <a:lnTo>
                  <a:pt x="0" y="29392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shade val="80000"/>
              <a:hueOff val="174641"/>
              <a:satOff val="-3128"/>
              <a:lumOff val="13293"/>
              <a:alphaOff val="0"/>
            </a:schemeClr>
          </a:fillRef>
          <a:effectRef idx="3">
            <a:schemeClr val="accent5">
              <a:shade val="80000"/>
              <a:hueOff val="174641"/>
              <a:satOff val="-3128"/>
              <a:lumOff val="1329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906" tIns="169906" rIns="169906" bIns="169906" numCol="1" spcCol="1270" anchor="t" anchorCtr="0">
            <a:noAutofit/>
          </a:bodyPr>
          <a:lstStyle/>
          <a:p>
            <a:pPr lvl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200" u="sng" kern="1200" dirty="0" smtClean="0"/>
              <a:t>Phase 2</a:t>
            </a:r>
          </a:p>
          <a:p>
            <a:pPr lvl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Cost &amp; Schedule implications of variations considered:</a:t>
            </a:r>
            <a:endParaRPr lang="en-GB" sz="2200" u="sng" kern="1200" dirty="0"/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0" i="0" kern="1200" dirty="0" smtClean="0"/>
              <a:t>Double tunnel design</a:t>
            </a:r>
            <a:endParaRPr lang="en-GB" sz="1200" b="0" i="0" kern="1200" dirty="0"/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0" i="0" kern="1200" dirty="0" smtClean="0"/>
              <a:t>Shallow option  </a:t>
            </a:r>
            <a:endParaRPr lang="en-GB" sz="1200" b="0" i="0" kern="1200" dirty="0"/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0" i="0" kern="1200" dirty="0" smtClean="0"/>
              <a:t>Alternative tunnel diameters </a:t>
            </a:r>
            <a:endParaRPr lang="en-GB" sz="1200" b="0" i="0" kern="1200" dirty="0"/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0" i="0" kern="1200" dirty="0" smtClean="0"/>
              <a:t>Alternative shaft diameters</a:t>
            </a:r>
            <a:endParaRPr lang="en-GB" sz="1200" b="0" i="0" kern="1200" dirty="0"/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0" i="0" kern="1200" dirty="0" smtClean="0"/>
              <a:t>Alternative cavern dimensions</a:t>
            </a:r>
            <a:endParaRPr lang="en-GB" sz="1200" b="0" i="0" kern="1200" dirty="0"/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0" i="0" kern="1200" dirty="0" err="1" smtClean="0"/>
              <a:t>ee</a:t>
            </a:r>
            <a:r>
              <a:rPr lang="en-GB" sz="1200" b="0" i="0" kern="1200" dirty="0" smtClean="0"/>
              <a:t> machine requirements</a:t>
            </a:r>
            <a:endParaRPr lang="en-GB" sz="1200" b="0" i="0" kern="1200" dirty="0"/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0" i="0" kern="1200" dirty="0" smtClean="0"/>
              <a:t>Alternative schedule + Inclined access tunnels</a:t>
            </a:r>
            <a:endParaRPr lang="en-GB" sz="1200" b="0" i="0" kern="1200" dirty="0"/>
          </a:p>
        </p:txBody>
      </p:sp>
      <p:sp>
        <p:nvSpPr>
          <p:cNvPr id="7" name="Freeform 6"/>
          <p:cNvSpPr/>
          <p:nvPr/>
        </p:nvSpPr>
        <p:spPr>
          <a:xfrm>
            <a:off x="7879083" y="3527906"/>
            <a:ext cx="645293" cy="754871"/>
          </a:xfrm>
          <a:custGeom>
            <a:avLst/>
            <a:gdLst>
              <a:gd name="connsiteX0" fmla="*/ 0 w 645293"/>
              <a:gd name="connsiteY0" fmla="*/ 150974 h 754871"/>
              <a:gd name="connsiteX1" fmla="*/ 322647 w 645293"/>
              <a:gd name="connsiteY1" fmla="*/ 150974 h 754871"/>
              <a:gd name="connsiteX2" fmla="*/ 322647 w 645293"/>
              <a:gd name="connsiteY2" fmla="*/ 0 h 754871"/>
              <a:gd name="connsiteX3" fmla="*/ 645293 w 645293"/>
              <a:gd name="connsiteY3" fmla="*/ 377436 h 754871"/>
              <a:gd name="connsiteX4" fmla="*/ 322647 w 645293"/>
              <a:gd name="connsiteY4" fmla="*/ 754871 h 754871"/>
              <a:gd name="connsiteX5" fmla="*/ 322647 w 645293"/>
              <a:gd name="connsiteY5" fmla="*/ 603897 h 754871"/>
              <a:gd name="connsiteX6" fmla="*/ 0 w 645293"/>
              <a:gd name="connsiteY6" fmla="*/ 603897 h 754871"/>
              <a:gd name="connsiteX7" fmla="*/ 0 w 645293"/>
              <a:gd name="connsiteY7" fmla="*/ 150974 h 754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5293" h="754871">
                <a:moveTo>
                  <a:pt x="0" y="150974"/>
                </a:moveTo>
                <a:lnTo>
                  <a:pt x="322647" y="150974"/>
                </a:lnTo>
                <a:lnTo>
                  <a:pt x="322647" y="0"/>
                </a:lnTo>
                <a:lnTo>
                  <a:pt x="645293" y="377436"/>
                </a:lnTo>
                <a:lnTo>
                  <a:pt x="322647" y="754871"/>
                </a:lnTo>
                <a:lnTo>
                  <a:pt x="322647" y="603897"/>
                </a:lnTo>
                <a:lnTo>
                  <a:pt x="0" y="603897"/>
                </a:lnTo>
                <a:lnTo>
                  <a:pt x="0" y="150974"/>
                </a:lnTo>
                <a:close/>
              </a:path>
            </a:pathLst>
          </a:custGeom>
        </p:spPr>
        <p:style>
          <a:lnRef idx="0">
            <a:schemeClr val="accent5">
              <a:shade val="90000"/>
              <a:hueOff val="349225"/>
              <a:satOff val="-5981"/>
              <a:lumOff val="23960"/>
              <a:alphaOff val="0"/>
            </a:schemeClr>
          </a:lnRef>
          <a:fillRef idx="3">
            <a:schemeClr val="accent5">
              <a:shade val="90000"/>
              <a:hueOff val="349225"/>
              <a:satOff val="-5981"/>
              <a:lumOff val="23960"/>
              <a:alphaOff val="0"/>
            </a:schemeClr>
          </a:fillRef>
          <a:effectRef idx="3">
            <a:schemeClr val="accent5">
              <a:shade val="90000"/>
              <a:hueOff val="349225"/>
              <a:satOff val="-5981"/>
              <a:lumOff val="2396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50974" rIns="193588" bIns="150974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3200" kern="1200"/>
          </a:p>
        </p:txBody>
      </p:sp>
      <p:sp>
        <p:nvSpPr>
          <p:cNvPr id="8" name="Freeform 7"/>
          <p:cNvSpPr/>
          <p:nvPr/>
        </p:nvSpPr>
        <p:spPr>
          <a:xfrm>
            <a:off x="8792234" y="2435739"/>
            <a:ext cx="3043837" cy="2939205"/>
          </a:xfrm>
          <a:custGeom>
            <a:avLst/>
            <a:gdLst>
              <a:gd name="connsiteX0" fmla="*/ 0 w 3043837"/>
              <a:gd name="connsiteY0" fmla="*/ 293921 h 2939205"/>
              <a:gd name="connsiteX1" fmla="*/ 293921 w 3043837"/>
              <a:gd name="connsiteY1" fmla="*/ 0 h 2939205"/>
              <a:gd name="connsiteX2" fmla="*/ 2749917 w 3043837"/>
              <a:gd name="connsiteY2" fmla="*/ 0 h 2939205"/>
              <a:gd name="connsiteX3" fmla="*/ 3043838 w 3043837"/>
              <a:gd name="connsiteY3" fmla="*/ 293921 h 2939205"/>
              <a:gd name="connsiteX4" fmla="*/ 3043837 w 3043837"/>
              <a:gd name="connsiteY4" fmla="*/ 2645285 h 2939205"/>
              <a:gd name="connsiteX5" fmla="*/ 2749916 w 3043837"/>
              <a:gd name="connsiteY5" fmla="*/ 2939206 h 2939205"/>
              <a:gd name="connsiteX6" fmla="*/ 293921 w 3043837"/>
              <a:gd name="connsiteY6" fmla="*/ 2939205 h 2939205"/>
              <a:gd name="connsiteX7" fmla="*/ 0 w 3043837"/>
              <a:gd name="connsiteY7" fmla="*/ 2645284 h 2939205"/>
              <a:gd name="connsiteX8" fmla="*/ 0 w 3043837"/>
              <a:gd name="connsiteY8" fmla="*/ 293921 h 2939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43837" h="2939205">
                <a:moveTo>
                  <a:pt x="0" y="293921"/>
                </a:moveTo>
                <a:cubicBezTo>
                  <a:pt x="0" y="131593"/>
                  <a:pt x="131593" y="0"/>
                  <a:pt x="293921" y="0"/>
                </a:cubicBezTo>
                <a:lnTo>
                  <a:pt x="2749917" y="0"/>
                </a:lnTo>
                <a:cubicBezTo>
                  <a:pt x="2912245" y="0"/>
                  <a:pt x="3043838" y="131593"/>
                  <a:pt x="3043838" y="293921"/>
                </a:cubicBezTo>
                <a:cubicBezTo>
                  <a:pt x="3043838" y="1077709"/>
                  <a:pt x="3043837" y="1861497"/>
                  <a:pt x="3043837" y="2645285"/>
                </a:cubicBezTo>
                <a:cubicBezTo>
                  <a:pt x="3043837" y="2807613"/>
                  <a:pt x="2912244" y="2939206"/>
                  <a:pt x="2749916" y="2939206"/>
                </a:cubicBezTo>
                <a:lnTo>
                  <a:pt x="293921" y="2939205"/>
                </a:lnTo>
                <a:cubicBezTo>
                  <a:pt x="131593" y="2939205"/>
                  <a:pt x="0" y="2807612"/>
                  <a:pt x="0" y="2645284"/>
                </a:cubicBezTo>
                <a:lnTo>
                  <a:pt x="0" y="293921"/>
                </a:lnTo>
                <a:close/>
              </a:path>
            </a:pathLst>
          </a:custGeom>
          <a:ln w="57150">
            <a:solidFill>
              <a:schemeClr val="bg1"/>
            </a:solidFill>
          </a:ln>
        </p:spPr>
        <p:style>
          <a:lnRef idx="0">
            <a:scrgbClr r="0" g="0" b="0"/>
          </a:lnRef>
          <a:fillRef idx="3">
            <a:schemeClr val="accent5">
              <a:shade val="80000"/>
              <a:hueOff val="349283"/>
              <a:satOff val="-6256"/>
              <a:lumOff val="26585"/>
              <a:alphaOff val="0"/>
            </a:schemeClr>
          </a:fillRef>
          <a:effectRef idx="3">
            <a:schemeClr val="accent5">
              <a:shade val="80000"/>
              <a:hueOff val="349283"/>
              <a:satOff val="-6256"/>
              <a:lumOff val="2658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906" tIns="169906" rIns="169906" bIns="169906" numCol="1" spcCol="1270" anchor="t" anchorCtr="0">
            <a:noAutofit/>
          </a:bodyPr>
          <a:lstStyle/>
          <a:p>
            <a:pPr lvl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200" u="sng" kern="1200" dirty="0" smtClean="0"/>
              <a:t>Phase 3</a:t>
            </a:r>
          </a:p>
          <a:p>
            <a:pPr lvl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u="none" kern="1200" dirty="0" smtClean="0"/>
              <a:t>Refinement of results from Phases 1 and 2:</a:t>
            </a:r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0" i="0" kern="1200" dirty="0" smtClean="0"/>
              <a:t>Review to include updates made to baselined design.</a:t>
            </a:r>
            <a:endParaRPr lang="en-GB" sz="1200" b="0" i="0" kern="1200" dirty="0"/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200" b="0" i="0" kern="1200" dirty="0" smtClean="0"/>
              <a:t>Incorporate desirable variations from Phase 2.</a:t>
            </a:r>
          </a:p>
          <a:p>
            <a:pPr marL="114300" lvl="1" indent="-114300" algn="l" defTabSz="5334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b="1" i="0" u="sng" kern="1200" dirty="0" smtClean="0"/>
              <a:t>Incorporate FCC-eh Design</a:t>
            </a:r>
          </a:p>
        </p:txBody>
      </p:sp>
      <p:pic>
        <p:nvPicPr>
          <p:cNvPr id="20" name="Picture 2" descr="C:\Users\jstanyar\AppData\Local\Microsoft\Windows\Temporary Internet Files\Content.IE5\1JCU4TBV\green_tick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199" y="4569583"/>
            <a:ext cx="909597" cy="90697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jstanyar\AppData\Local\Microsoft\Windows\Temporary Internet Files\Content.IE5\1JCU4TBV\green_tick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462" y="4569583"/>
            <a:ext cx="909597" cy="90697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3490" y="4614105"/>
            <a:ext cx="877779" cy="93734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Picture 2" descr="C:\Users\jstanyar\AppData\Local\Microsoft\Windows\Temporary Internet Files\Content.IE5\1JCU4TBV\green_tick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9180" y="4614105"/>
            <a:ext cx="909597" cy="90697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>
          <a:xfrm>
            <a:off x="8765922" y="4174275"/>
            <a:ext cx="2529607" cy="472103"/>
          </a:xfrm>
          <a:prstGeom prst="ellipse">
            <a:avLst/>
          </a:prstGeom>
          <a:noFill/>
          <a:ln w="508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44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393" y="643335"/>
            <a:ext cx="4819650" cy="561975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15589" y="-98095"/>
            <a:ext cx="3477125" cy="764178"/>
          </a:xfrm>
        </p:spPr>
        <p:txBody>
          <a:bodyPr>
            <a:noAutofit/>
          </a:bodyPr>
          <a:lstStyle/>
          <a:p>
            <a:r>
              <a:rPr lang="en-GB" dirty="0" smtClean="0"/>
              <a:t>Construction Schedule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6053889" y="666083"/>
            <a:ext cx="1237907" cy="5597002"/>
          </a:xfrm>
          <a:prstGeom prst="roundRect">
            <a:avLst/>
          </a:prstGeom>
          <a:solidFill>
            <a:srgbClr val="FF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291796" y="5546836"/>
            <a:ext cx="2048177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FCC-eh: 4.5 years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91" y="1838325"/>
            <a:ext cx="2982702" cy="304323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76917" y="1906131"/>
            <a:ext cx="399316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FCC-eh Schedule Considerations:</a:t>
            </a:r>
          </a:p>
          <a:p>
            <a:endParaRPr lang="en-GB" baseline="-25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eh Civil Engineering work is expected to be undertaken as part of the FCC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This schedule is therefore based on the schedule produced for the FCC main tunnel.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FCC overall CE schedule 6.5 years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2721005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5910" y="1160406"/>
            <a:ext cx="5696519" cy="4086322"/>
            <a:chOff x="225910" y="1160406"/>
            <a:chExt cx="5696519" cy="408632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910" y="1160406"/>
              <a:ext cx="5696519" cy="4086322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385905" y="4237589"/>
              <a:ext cx="812800" cy="2308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GB" sz="900" dirty="0" smtClean="0">
                  <a:solidFill>
                    <a:srgbClr val="0E0C18"/>
                  </a:solidFill>
                </a:rPr>
                <a:t>RF Galleries</a:t>
              </a:r>
              <a:endParaRPr lang="en-GB" sz="900" dirty="0">
                <a:solidFill>
                  <a:srgbClr val="0E0C18"/>
                </a:solidFill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15589" y="-98095"/>
            <a:ext cx="3477125" cy="764178"/>
          </a:xfrm>
        </p:spPr>
        <p:txBody>
          <a:bodyPr>
            <a:noAutofit/>
          </a:bodyPr>
          <a:lstStyle/>
          <a:p>
            <a:r>
              <a:rPr lang="en-GB" dirty="0" smtClean="0"/>
              <a:t>Cost Update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844285"/>
              </p:ext>
            </p:extLst>
          </p:nvPr>
        </p:nvGraphicFramePr>
        <p:xfrm>
          <a:off x="6245159" y="1160406"/>
          <a:ext cx="4000500" cy="2486025"/>
        </p:xfrm>
        <a:graphic>
          <a:graphicData uri="http://schemas.openxmlformats.org/drawingml/2006/table">
            <a:tbl>
              <a:tblPr/>
              <a:tblGrid>
                <a:gridCol w="1447800">
                  <a:extLst>
                    <a:ext uri="{9D8B030D-6E8A-4147-A177-3AD203B41FA5}">
                      <a16:colId xmlns:a16="http://schemas.microsoft.com/office/drawing/2014/main" val="3780791820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84041597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493339387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808080"/>
                      </a:fgClr>
                      <a:bgClr>
                        <a:srgbClr val="FFFFFF"/>
                      </a:bgClr>
                    </a:patt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 Dimensions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17515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rgbClr val="808080"/>
                      </a:fgClr>
                      <a:bgClr>
                        <a:srgbClr val="FFFFF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length (m)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Diameter/width (m)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06346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Tunnel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66749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Shaft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43629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Gallery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6158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Shaft Caverns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77032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Dump Tunnel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04750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Dump Caverns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129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Junction Tunnel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20212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Waveguide Boreholes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7489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Junction Caverns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5387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Junction Caverns 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259014"/>
                  </a:ext>
                </a:extLst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6245159" y="4015762"/>
            <a:ext cx="4036782" cy="18158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154151" y="4272086"/>
            <a:ext cx="46492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bg1"/>
                </a:solidFill>
              </a:rPr>
              <a:t>Tunnel Length for FCC is 9091m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bg1"/>
                </a:solidFill>
              </a:rPr>
              <a:t>Ventilation ducts and fire compartments </a:t>
            </a:r>
            <a:r>
              <a:rPr lang="en-GB" sz="1200" dirty="0" smtClean="0">
                <a:solidFill>
                  <a:schemeClr val="bg1"/>
                </a:solidFill>
              </a:rPr>
              <a:t>Included</a:t>
            </a:r>
            <a:endParaRPr lang="en-GB" sz="12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bg1"/>
                </a:solidFill>
              </a:rPr>
              <a:t>Connection Tunnels between RF Gallery and Main Tunnel.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</a:rPr>
              <a:t>Increased Shaft </a:t>
            </a:r>
            <a:r>
              <a:rPr lang="en-GB" sz="1200" dirty="0" smtClean="0">
                <a:solidFill>
                  <a:schemeClr val="bg1"/>
                </a:solidFill>
              </a:rPr>
              <a:t>depth to a total of </a:t>
            </a:r>
            <a:r>
              <a:rPr lang="en-GB" sz="1200" u="sng" dirty="0" smtClean="0">
                <a:solidFill>
                  <a:schemeClr val="bg1"/>
                </a:solidFill>
              </a:rPr>
              <a:t>350m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bg1"/>
                </a:solidFill>
              </a:rPr>
              <a:t>Consultancy and contractors profit % increase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bg1"/>
                </a:solidFill>
              </a:rPr>
              <a:t>Injection Cavern added to structures 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Price escalation</a:t>
            </a:r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98312" y="3646431"/>
            <a:ext cx="313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Contributors to cost changes </a:t>
            </a:r>
            <a:endParaRPr lang="en-GB" dirty="0"/>
          </a:p>
        </p:txBody>
      </p:sp>
      <p:sp>
        <p:nvSpPr>
          <p:cNvPr id="16" name="Rounded Rectangle 15"/>
          <p:cNvSpPr/>
          <p:nvPr/>
        </p:nvSpPr>
        <p:spPr>
          <a:xfrm>
            <a:off x="301214" y="1549101"/>
            <a:ext cx="3582297" cy="204396"/>
          </a:xfrm>
          <a:prstGeom prst="roundRect">
            <a:avLst/>
          </a:prstGeom>
          <a:solidFill>
            <a:srgbClr val="FF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301213" y="4815982"/>
            <a:ext cx="3582297" cy="293900"/>
          </a:xfrm>
          <a:prstGeom prst="roundRect">
            <a:avLst/>
          </a:prstGeom>
          <a:solidFill>
            <a:srgbClr val="FF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301213" y="1719721"/>
            <a:ext cx="5271248" cy="205897"/>
          </a:xfrm>
          <a:prstGeom prst="roundRect">
            <a:avLst/>
          </a:prstGeom>
          <a:solidFill>
            <a:srgbClr val="FF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6245159" y="1786061"/>
            <a:ext cx="3997913" cy="259932"/>
          </a:xfrm>
          <a:prstGeom prst="roundRect">
            <a:avLst/>
          </a:prstGeom>
          <a:solidFill>
            <a:srgbClr val="FF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301212" y="2222576"/>
            <a:ext cx="3582297" cy="283955"/>
          </a:xfrm>
          <a:prstGeom prst="roundRect">
            <a:avLst/>
          </a:prstGeom>
          <a:solidFill>
            <a:srgbClr val="FF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07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68254" y="-110126"/>
            <a:ext cx="3104146" cy="764178"/>
          </a:xfrm>
        </p:spPr>
        <p:txBody>
          <a:bodyPr>
            <a:noAutofit/>
          </a:bodyPr>
          <a:lstStyle/>
          <a:p>
            <a:r>
              <a:rPr lang="en-GB" dirty="0" smtClean="0"/>
              <a:t>Spoil Management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062"/>
          <a:stretch/>
        </p:blipFill>
        <p:spPr>
          <a:xfrm>
            <a:off x="122562" y="654053"/>
            <a:ext cx="5845634" cy="46879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1610" y="5441914"/>
            <a:ext cx="4184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Assumed bulking factor of 1.3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2547" y="1051290"/>
            <a:ext cx="4168142" cy="28387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0832" y="5316478"/>
            <a:ext cx="34487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b="1" dirty="0"/>
              <a:t>Production of up to 42,000m</a:t>
            </a:r>
            <a:r>
              <a:rPr lang="de-DE" sz="1500" b="1" baseline="30000" dirty="0"/>
              <a:t>3</a:t>
            </a:r>
            <a:r>
              <a:rPr lang="de-DE" sz="1500" b="1" dirty="0"/>
              <a:t> per month</a:t>
            </a:r>
          </a:p>
          <a:p>
            <a:r>
              <a:rPr lang="de-DE" sz="1500" b="1" dirty="0"/>
              <a:t>9million cubic meters to dispose</a:t>
            </a:r>
          </a:p>
          <a:p>
            <a:r>
              <a:rPr lang="de-DE" sz="1500" b="1" dirty="0"/>
              <a:t>Can the molasse be re-used?</a:t>
            </a:r>
            <a:endParaRPr lang="en-GB" sz="1500" dirty="0"/>
          </a:p>
          <a:p>
            <a:pPr lvl="1"/>
            <a:endParaRPr lang="de-DE" sz="1500" dirty="0" smtClean="0"/>
          </a:p>
        </p:txBody>
      </p:sp>
      <p:sp>
        <p:nvSpPr>
          <p:cNvPr id="9" name="Down Arrow 8"/>
          <p:cNvSpPr/>
          <p:nvPr/>
        </p:nvSpPr>
        <p:spPr>
          <a:xfrm>
            <a:off x="8539140" y="4257016"/>
            <a:ext cx="674957" cy="3255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18138" y="4993104"/>
            <a:ext cx="5738026" cy="299310"/>
          </a:xfrm>
          <a:prstGeom prst="rect">
            <a:avLst/>
          </a:prstGeom>
          <a:solidFill>
            <a:srgbClr val="FF0000">
              <a:alpha val="2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21657" y="5911139"/>
            <a:ext cx="4095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E0C18"/>
                </a:solidFill>
              </a:rPr>
              <a:t>Total Spoil volume of FCC-eh = 598,140m</a:t>
            </a:r>
            <a:r>
              <a:rPr lang="en-GB" baseline="30000" dirty="0">
                <a:solidFill>
                  <a:srgbClr val="0E0C18"/>
                </a:solidFill>
              </a:rPr>
              <a:t>3</a:t>
            </a:r>
            <a:endParaRPr lang="en-GB" dirty="0">
              <a:solidFill>
                <a:srgbClr val="0E0C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05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37983" y="-86063"/>
            <a:ext cx="4739043" cy="764178"/>
          </a:xfrm>
        </p:spPr>
        <p:txBody>
          <a:bodyPr>
            <a:normAutofit/>
          </a:bodyPr>
          <a:lstStyle/>
          <a:p>
            <a:r>
              <a:rPr lang="en-GB" dirty="0" smtClean="0"/>
              <a:t>Ground Investigation Planning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94084" y="3970421"/>
            <a:ext cx="590750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Types of site investigation:</a:t>
            </a:r>
          </a:p>
          <a:p>
            <a:endParaRPr lang="en-GB" baseline="-25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 smtClean="0"/>
              <a:t>Collection of existing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Walkover survey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Geophysical investigation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Boreholes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Site testing (</a:t>
            </a:r>
            <a:r>
              <a:rPr lang="en-GB" dirty="0" err="1" smtClean="0"/>
              <a:t>eg</a:t>
            </a:r>
            <a:r>
              <a:rPr lang="en-GB" dirty="0" smtClean="0"/>
              <a:t> </a:t>
            </a:r>
            <a:r>
              <a:rPr lang="en-GB" dirty="0" err="1" smtClean="0"/>
              <a:t>Insitu</a:t>
            </a:r>
            <a:r>
              <a:rPr lang="en-GB" dirty="0" smtClean="0"/>
              <a:t> stress test, point load testing, SPT)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Rock laboratory testing.</a:t>
            </a:r>
            <a:endParaRPr lang="en-GB" baseline="-25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6905" t="30582" r="17113" b="31418"/>
          <a:stretch/>
        </p:blipFill>
        <p:spPr>
          <a:xfrm>
            <a:off x="8018584" y="3704719"/>
            <a:ext cx="2950743" cy="21924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96737" y="5897171"/>
            <a:ext cx="29807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Geothermal site investigation in </a:t>
            </a:r>
            <a:r>
              <a:rPr lang="en-US" sz="1100" dirty="0" err="1" smtClean="0"/>
              <a:t>Satigny</a:t>
            </a:r>
            <a:r>
              <a:rPr lang="en-US" sz="1100" dirty="0" smtClean="0"/>
              <a:t> 2017/2018 (500m deep)</a:t>
            </a:r>
            <a:endParaRPr lang="en-GB" sz="1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1229" t="52421" r="1447" b="23158"/>
          <a:stretch/>
        </p:blipFill>
        <p:spPr>
          <a:xfrm>
            <a:off x="8018584" y="5422494"/>
            <a:ext cx="2943545" cy="4746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670" y="678115"/>
            <a:ext cx="11503330" cy="31135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2925" y="1113717"/>
            <a:ext cx="10001432" cy="1692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sz="500" dirty="0"/>
          </a:p>
        </p:txBody>
      </p:sp>
    </p:spTree>
    <p:extLst>
      <p:ext uri="{BB962C8B-B14F-4D97-AF65-F5344CB8AC3E}">
        <p14:creationId xmlns:p14="http://schemas.microsoft.com/office/powerpoint/2010/main" val="272934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8551" y="900592"/>
            <a:ext cx="11384112" cy="5488176"/>
          </a:xfrm>
        </p:spPr>
        <p:txBody>
          <a:bodyPr>
            <a:normAutofit/>
          </a:bodyPr>
          <a:lstStyle/>
          <a:p>
            <a:r>
              <a:rPr lang="en-GB" dirty="0" smtClean="0"/>
              <a:t>A further round of alignment optimisation for FCC following input from surface site investigations and potentially ground investigations.</a:t>
            </a:r>
          </a:p>
          <a:p>
            <a:pPr lvl="1"/>
            <a:r>
              <a:rPr lang="en-GB" dirty="0" smtClean="0"/>
              <a:t>This will require an optimisation of the FCC-eh machine when/if the alignment is optimised. </a:t>
            </a:r>
          </a:p>
          <a:p>
            <a:endParaRPr lang="en-GB" dirty="0"/>
          </a:p>
          <a:p>
            <a:r>
              <a:rPr lang="en-GB" dirty="0" smtClean="0"/>
              <a:t>Continuing to work with integration to refine designs for all structures and integrate the eh machine with the FCC machine.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Spoil disposal planning for FCC-eh as part of the overall spoil disposal plan.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A further cost update to be undertaken to refine the FCC-eh Costs.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93809" y="-108284"/>
            <a:ext cx="2974789" cy="764178"/>
          </a:xfrm>
        </p:spPr>
        <p:txBody>
          <a:bodyPr>
            <a:normAutofit/>
          </a:bodyPr>
          <a:lstStyle/>
          <a:p>
            <a:r>
              <a:rPr lang="en-GB" dirty="0" smtClean="0"/>
              <a:t>Other Future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840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4597" y="655894"/>
            <a:ext cx="7737412" cy="548618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Civil Engineering study progress since Berlin </a:t>
            </a:r>
            <a:r>
              <a:rPr lang="en-US" sz="1800" dirty="0" smtClean="0"/>
              <a:t>2017</a:t>
            </a:r>
            <a:endParaRPr lang="en-GB" sz="1800" dirty="0" smtClean="0"/>
          </a:p>
          <a:p>
            <a:pPr marL="457200" lvl="1" indent="0">
              <a:buNone/>
            </a:pPr>
            <a:endParaRPr lang="en-GB" sz="1800" dirty="0"/>
          </a:p>
          <a:p>
            <a:r>
              <a:rPr lang="en-GB" sz="1800" dirty="0" smtClean="0"/>
              <a:t>Update on the principal structures</a:t>
            </a:r>
          </a:p>
          <a:p>
            <a:endParaRPr lang="en-GB" sz="1800" dirty="0"/>
          </a:p>
          <a:p>
            <a:r>
              <a:rPr lang="en-GB" sz="1800" dirty="0" smtClean="0"/>
              <a:t>Tunnel </a:t>
            </a:r>
            <a:r>
              <a:rPr lang="en-GB" sz="1800" dirty="0" smtClean="0"/>
              <a:t>cross-section and Junction </a:t>
            </a:r>
            <a:r>
              <a:rPr lang="en-GB" sz="1800" dirty="0" smtClean="0"/>
              <a:t>cavern layout options</a:t>
            </a:r>
          </a:p>
          <a:p>
            <a:endParaRPr lang="en-GB" sz="1800" dirty="0"/>
          </a:p>
          <a:p>
            <a:r>
              <a:rPr lang="en-GB" sz="1800" dirty="0" smtClean="0"/>
              <a:t>Alignment and Geology</a:t>
            </a:r>
          </a:p>
          <a:p>
            <a:endParaRPr lang="en-GB" sz="1800" dirty="0"/>
          </a:p>
          <a:p>
            <a:r>
              <a:rPr lang="en-GB" sz="1800" dirty="0" smtClean="0"/>
              <a:t>Interaction region design</a:t>
            </a:r>
          </a:p>
          <a:p>
            <a:endParaRPr lang="en-GB" sz="1800" dirty="0"/>
          </a:p>
          <a:p>
            <a:r>
              <a:rPr lang="en-GB" sz="1800" dirty="0" smtClean="0"/>
              <a:t>Construction cost and schedule</a:t>
            </a:r>
          </a:p>
          <a:p>
            <a:endParaRPr lang="en-GB" sz="1800" dirty="0" smtClean="0"/>
          </a:p>
          <a:p>
            <a:r>
              <a:rPr lang="en-GB" sz="1800" dirty="0" smtClean="0"/>
              <a:t>Ground Investigation </a:t>
            </a:r>
            <a:r>
              <a:rPr lang="en-GB" sz="1800" dirty="0" smtClean="0"/>
              <a:t>Planning and Future </a:t>
            </a:r>
            <a:r>
              <a:rPr lang="en-GB" sz="1800" dirty="0" smtClean="0"/>
              <a:t>Steps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69760" y="-108284"/>
            <a:ext cx="1302572" cy="764178"/>
          </a:xfrm>
        </p:spPr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17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65768" y="-64773"/>
            <a:ext cx="3620260" cy="764178"/>
          </a:xfrm>
        </p:spPr>
        <p:txBody>
          <a:bodyPr/>
          <a:lstStyle/>
          <a:p>
            <a:r>
              <a:rPr lang="en-GB" dirty="0" smtClean="0"/>
              <a:t>Study progress 2017/18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84189" y="1501198"/>
            <a:ext cx="1945137" cy="28573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277" y="1552355"/>
            <a:ext cx="198207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0055A0"/>
                </a:solidFill>
              </a:rPr>
              <a:t>Alignment update following geological review of key areas: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0055A0"/>
                </a:solidFill>
              </a:rPr>
              <a:t>Lake crossing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 err="1" smtClean="0">
                <a:solidFill>
                  <a:srgbClr val="0055A0"/>
                </a:solidFill>
              </a:rPr>
              <a:t>Arve</a:t>
            </a:r>
            <a:r>
              <a:rPr lang="en-GB" sz="1100" dirty="0" smtClean="0">
                <a:solidFill>
                  <a:srgbClr val="0055A0"/>
                </a:solidFill>
              </a:rPr>
              <a:t> and Rhone Valleys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100" dirty="0">
              <a:solidFill>
                <a:srgbClr val="0055A0"/>
              </a:solidFill>
            </a:endParaRPr>
          </a:p>
          <a:p>
            <a:r>
              <a:rPr lang="en-GB" sz="1100" dirty="0" smtClean="0">
                <a:solidFill>
                  <a:srgbClr val="0055A0"/>
                </a:solidFill>
              </a:rPr>
              <a:t>Led to the lowering of the alignment by 30 m. Including the FCC-eh Machine</a:t>
            </a:r>
          </a:p>
          <a:p>
            <a:endParaRPr lang="en-GB" sz="1100" dirty="0" smtClean="0">
              <a:solidFill>
                <a:srgbClr val="0055A0"/>
              </a:solidFill>
            </a:endParaRPr>
          </a:p>
          <a:p>
            <a:endParaRPr lang="en-GB" sz="1100" dirty="0" smtClean="0">
              <a:solidFill>
                <a:srgbClr val="0055A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208999" y="1512581"/>
            <a:ext cx="1938215" cy="2864565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54914" y="1535633"/>
            <a:ext cx="18463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Cost and</a:t>
            </a:r>
            <a:r>
              <a:rPr kumimoji="0" lang="en-GB" sz="1100" b="0" i="0" u="none" strike="noStrike" kern="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schedule round up for all 3 machines:</a:t>
            </a:r>
          </a:p>
          <a:p>
            <a:pPr marL="0" marR="0" lvl="0" indent="0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100" kern="0" dirty="0" smtClean="0">
              <a:solidFill>
                <a:srgbClr val="0055A0"/>
              </a:solidFill>
            </a:endParaRPr>
          </a:p>
          <a:p>
            <a:pPr marL="0" marR="0" lvl="0" indent="0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0" dirty="0" smtClean="0">
                <a:solidFill>
                  <a:srgbClr val="0055A0"/>
                </a:solidFill>
              </a:rPr>
              <a:t>FCC-</a:t>
            </a:r>
            <a:r>
              <a:rPr lang="en-GB" sz="1100" kern="0" dirty="0" err="1" smtClean="0">
                <a:solidFill>
                  <a:srgbClr val="0055A0"/>
                </a:solidFill>
              </a:rPr>
              <a:t>hh</a:t>
            </a:r>
            <a:r>
              <a:rPr lang="en-GB" sz="1100" kern="0" dirty="0" smtClean="0">
                <a:solidFill>
                  <a:srgbClr val="0055A0"/>
                </a:solidFill>
              </a:rPr>
              <a:t>, FCC-</a:t>
            </a:r>
            <a:r>
              <a:rPr lang="en-GB" sz="1100" kern="0" dirty="0" err="1" smtClean="0">
                <a:solidFill>
                  <a:srgbClr val="0055A0"/>
                </a:solidFill>
              </a:rPr>
              <a:t>ee</a:t>
            </a:r>
            <a:r>
              <a:rPr lang="en-GB" sz="1100" kern="0" dirty="0" smtClean="0">
                <a:solidFill>
                  <a:srgbClr val="0055A0"/>
                </a:solidFill>
              </a:rPr>
              <a:t> and </a:t>
            </a:r>
            <a:r>
              <a:rPr lang="en-GB" sz="1100" b="1" u="sng" kern="0" dirty="0" smtClean="0">
                <a:solidFill>
                  <a:srgbClr val="0055A0"/>
                </a:solidFill>
              </a:rPr>
              <a:t>FCC-eh</a:t>
            </a:r>
            <a:endParaRPr kumimoji="0" lang="en-GB" sz="1100" b="1" i="0" u="sng" strike="noStrike" kern="0" cap="none" spc="0" normalizeH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  <a:p>
            <a:pPr marL="0" marR="0" lvl="0" indent="0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100" kern="0" dirty="0" smtClean="0">
              <a:solidFill>
                <a:srgbClr val="0055A0"/>
              </a:solidFill>
            </a:endParaRPr>
          </a:p>
          <a:p>
            <a:pPr marL="171450" marR="0" lvl="0" indent="-171450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100" kern="0" dirty="0" smtClean="0">
                <a:solidFill>
                  <a:srgbClr val="0055A0"/>
                </a:solidFill>
              </a:rPr>
              <a:t>CDR writing </a:t>
            </a:r>
            <a:r>
              <a:rPr kumimoji="0" lang="en-GB" sz="1100" b="0" i="0" u="none" strike="noStrike" kern="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708061" y="1501198"/>
            <a:ext cx="1917295" cy="2854880"/>
            <a:chOff x="2415400" y="1008839"/>
            <a:chExt cx="1641349" cy="2326225"/>
          </a:xfrm>
        </p:grpSpPr>
        <p:sp>
          <p:nvSpPr>
            <p:cNvPr id="17" name="Rectangle 16"/>
            <p:cNvSpPr/>
            <p:nvPr/>
          </p:nvSpPr>
          <p:spPr>
            <a:xfrm>
              <a:off x="2415400" y="1008839"/>
              <a:ext cx="1641349" cy="2326225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33543" y="1020905"/>
              <a:ext cx="1605064" cy="1040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Phase 3 of cost and schedule</a:t>
              </a:r>
              <a:r>
                <a:rPr kumimoji="0" lang="en-GB" sz="1100" b="0" i="0" u="none" strike="noStrike" kern="0" cap="none" spc="0" normalizeH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 study launched. </a:t>
              </a:r>
            </a:p>
            <a:p>
              <a:pPr marL="0" marR="0" lvl="0" indent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none" strike="noStrike" kern="0" cap="none" spc="0" normalizeH="0" baseline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Produce</a:t>
              </a:r>
              <a:r>
                <a:rPr kumimoji="0" lang="en-GB" sz="1100" b="0" i="0" u="none" strike="noStrike" kern="0" cap="none" spc="0" normalizeH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 a cost and schedule estimate that is compatible with the CDR baseline.</a:t>
              </a: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34935" y="4468414"/>
            <a:ext cx="11281927" cy="549008"/>
            <a:chOff x="515415" y="3522807"/>
            <a:chExt cx="8944691" cy="432048"/>
          </a:xfrm>
        </p:grpSpPr>
        <p:sp>
          <p:nvSpPr>
            <p:cNvPr id="4" name="Right Arrow 3"/>
            <p:cNvSpPr/>
            <p:nvPr/>
          </p:nvSpPr>
          <p:spPr>
            <a:xfrm>
              <a:off x="515415" y="3522807"/>
              <a:ext cx="8944691" cy="4320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35365" y="3615261"/>
              <a:ext cx="902299" cy="242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August 2017</a:t>
              </a:r>
              <a:endParaRPr lang="en-GB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39184" y="3603037"/>
              <a:ext cx="985112" cy="242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F</a:t>
              </a:r>
              <a:r>
                <a:rPr lang="en-GB" sz="1400" dirty="0" smtClean="0"/>
                <a:t>ebruary 2018</a:t>
              </a:r>
              <a:endParaRPr lang="en-GB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388575" y="3603038"/>
              <a:ext cx="1249167" cy="242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September 2017</a:t>
              </a:r>
              <a:endParaRPr lang="en-GB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74038" y="3613895"/>
              <a:ext cx="840787" cy="242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March 2018</a:t>
              </a:r>
              <a:endParaRPr lang="en-GB" sz="14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429812" y="1503638"/>
            <a:ext cx="1884220" cy="2863252"/>
            <a:chOff x="7759966" y="993341"/>
            <a:chExt cx="1757909" cy="2335001"/>
          </a:xfrm>
        </p:grpSpPr>
        <p:sp>
          <p:nvSpPr>
            <p:cNvPr id="21" name="Rectangle 20"/>
            <p:cNvSpPr/>
            <p:nvPr/>
          </p:nvSpPr>
          <p:spPr>
            <a:xfrm>
              <a:off x="7759966" y="993341"/>
              <a:ext cx="1757909" cy="2335001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759966" y="1025315"/>
              <a:ext cx="1709655" cy="1869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Ongoing work:</a:t>
              </a:r>
            </a:p>
            <a:p>
              <a:pPr marL="0" marR="0" lvl="0" indent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Surface site investigation</a:t>
              </a:r>
            </a:p>
            <a:p>
              <a:pPr marR="0" lvl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GB" sz="1100" kern="0" dirty="0" smtClean="0">
                  <a:solidFill>
                    <a:srgbClr val="0055A0"/>
                  </a:solidFill>
                </a:rPr>
                <a:t>Spoil management study</a:t>
              </a:r>
            </a:p>
            <a:p>
              <a:pPr marR="0" lvl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Site investigation planning</a:t>
              </a: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lang="en-GB" sz="1100" kern="0" dirty="0">
                <a:solidFill>
                  <a:srgbClr val="0055A0"/>
                </a:solidFill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Cost and schedule updates</a:t>
              </a:r>
              <a:endParaRPr kumimoji="0" lang="en-GB" sz="1100" b="0" i="0" u="none" strike="noStrike" kern="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  <a:p>
              <a:pPr marR="0" lvl="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  <a:p>
              <a:pPr marL="171450" marR="0" lvl="0" indent="-171450" defTabSz="9574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4879068" y="1501198"/>
            <a:ext cx="2064077" cy="2854880"/>
          </a:xfrm>
          <a:prstGeom prst="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9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4698" y="1510141"/>
            <a:ext cx="2018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5747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Design development with integration</a:t>
            </a:r>
            <a:r>
              <a:rPr lang="en-GB" sz="1100" kern="0" dirty="0" smtClean="0">
                <a:solidFill>
                  <a:srgbClr val="0055A0"/>
                </a:solidFill>
              </a:rPr>
              <a:t>, including study to investigate feasibility of connections to FCC.</a:t>
            </a: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947362" y="4570364"/>
            <a:ext cx="797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Ongoing</a:t>
            </a:r>
            <a:endParaRPr lang="en-GB" sz="14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368" y="3222623"/>
            <a:ext cx="699933" cy="800105"/>
          </a:xfrm>
          <a:prstGeom prst="rect">
            <a:avLst/>
          </a:prstGeom>
        </p:spPr>
      </p:pic>
      <p:pic>
        <p:nvPicPr>
          <p:cNvPr id="36" name="Picture 35"/>
          <p:cNvPicPr/>
          <p:nvPr/>
        </p:nvPicPr>
        <p:blipFill>
          <a:blip r:embed="rId3"/>
          <a:stretch>
            <a:fillRect/>
          </a:stretch>
        </p:blipFill>
        <p:spPr>
          <a:xfrm>
            <a:off x="517967" y="3343102"/>
            <a:ext cx="1907496" cy="6583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4091" y="2409476"/>
            <a:ext cx="1994459" cy="122418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0672" y="3764041"/>
            <a:ext cx="1268272" cy="382495"/>
          </a:xfrm>
          <a:prstGeom prst="rect">
            <a:avLst/>
          </a:prstGeom>
        </p:spPr>
      </p:pic>
      <p:pic>
        <p:nvPicPr>
          <p:cNvPr id="29" name="Picture 2" descr="C:\08proj\XX01_WTC-Dubai\Bilder\FCC-eh_Single tunnel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11" t="4285" r="48001" b="68385"/>
          <a:stretch/>
        </p:blipFill>
        <p:spPr bwMode="auto">
          <a:xfrm>
            <a:off x="7458931" y="2896992"/>
            <a:ext cx="1438350" cy="1297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72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08proj\XX01_WTC-Dubai\Bilder\FCC-eh_Single tunne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r="12011"/>
          <a:stretch/>
        </p:blipFill>
        <p:spPr bwMode="auto">
          <a:xfrm>
            <a:off x="5827375" y="1280160"/>
            <a:ext cx="6008319" cy="444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/>
          <p:nvPr/>
        </p:nvSpPr>
        <p:spPr>
          <a:xfrm>
            <a:off x="7460214" y="1539277"/>
            <a:ext cx="1470660" cy="1350291"/>
          </a:xfrm>
          <a:prstGeom prst="ellipse">
            <a:avLst/>
          </a:prstGeom>
          <a:noFill/>
          <a:ln w="508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671452" y="2214422"/>
            <a:ext cx="1778004" cy="2774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2"/>
          <p:cNvSpPr txBox="1">
            <a:spLocks/>
          </p:cNvSpPr>
          <p:nvPr/>
        </p:nvSpPr>
        <p:spPr>
          <a:xfrm>
            <a:off x="3482770" y="3945"/>
            <a:ext cx="4377363" cy="714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u="sng" dirty="0" smtClean="0"/>
              <a:t>Schematic</a:t>
            </a:r>
            <a:r>
              <a:rPr lang="en-GB" dirty="0" smtClean="0"/>
              <a:t> Layout </a:t>
            </a:r>
            <a:r>
              <a:rPr lang="en-GB" dirty="0" smtClean="0"/>
              <a:t>of FCC-eh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21770" y="3529847"/>
            <a:ext cx="363903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 smtClean="0"/>
              <a:t>Tunnel Dimensions: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400m </a:t>
            </a:r>
            <a:r>
              <a:rPr lang="en-GB" sz="1600" dirty="0"/>
              <a:t>Beam Delivery System (BDS)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1070m Linac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979m radius arcs (x2)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400m drift section.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u="sng" dirty="0" smtClean="0"/>
              <a:t>Total Length of main tunnel = 9091m.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u="sng" dirty="0" smtClean="0"/>
              <a:t>Total Length of RF Tunnel = 2140m</a:t>
            </a:r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u="sng" dirty="0" smtClean="0"/>
          </a:p>
          <a:p>
            <a:endParaRPr lang="en-GB" sz="1600" dirty="0"/>
          </a:p>
          <a:p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451269" y="1109742"/>
            <a:ext cx="7172774" cy="3191261"/>
            <a:chOff x="3025447" y="466339"/>
            <a:chExt cx="7566388" cy="3434605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5588330"/>
                </p:ext>
              </p:extLst>
            </p:nvPr>
          </p:nvGraphicFramePr>
          <p:xfrm>
            <a:off x="3025447" y="466339"/>
            <a:ext cx="7566388" cy="34346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6" name="AutoCAD Drawing" r:id="rId4" imgW="12077640" imgH="6886440" progId="AutoCAD.Drawing.21">
                    <p:embed/>
                  </p:oleObj>
                </mc:Choice>
                <mc:Fallback>
                  <p:oleObj name="AutoCAD Drawing" r:id="rId4" imgW="12077640" imgH="6886440" progId="AutoCAD.Drawing.21">
                    <p:embed/>
                    <p:pic>
                      <p:nvPicPr>
                        <p:cNvPr id="4" name="Object 3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025447" y="466339"/>
                          <a:ext cx="7566388" cy="343460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Oval 10"/>
            <p:cNvSpPr/>
            <p:nvPr/>
          </p:nvSpPr>
          <p:spPr>
            <a:xfrm>
              <a:off x="7512998" y="1305494"/>
              <a:ext cx="142064" cy="1050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/>
            <p:cNvCxnSpPr>
              <a:stCxn id="14" idx="2"/>
            </p:cNvCxnSpPr>
            <p:nvPr/>
          </p:nvCxnSpPr>
          <p:spPr>
            <a:xfrm flipH="1">
              <a:off x="7655062" y="828534"/>
              <a:ext cx="265806" cy="4769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017656" y="530413"/>
              <a:ext cx="1806422" cy="29812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1">
                      <a:lumMod val="50000"/>
                    </a:schemeClr>
                  </a:solidFill>
                </a:rPr>
                <a:t>FCC experimental point.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730413" y="1861874"/>
              <a:ext cx="692767" cy="2769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1">
                      <a:lumMod val="50000"/>
                    </a:schemeClr>
                  </a:solidFill>
                </a:rPr>
                <a:t>Linac.</a:t>
              </a:r>
            </a:p>
          </p:txBody>
        </p:sp>
        <p:cxnSp>
          <p:nvCxnSpPr>
            <p:cNvPr id="18" name="Straight Arrow Connector 17"/>
            <p:cNvCxnSpPr>
              <a:stCxn id="16" idx="2"/>
            </p:cNvCxnSpPr>
            <p:nvPr/>
          </p:nvCxnSpPr>
          <p:spPr>
            <a:xfrm flipH="1">
              <a:off x="7017656" y="2138873"/>
              <a:ext cx="1059141" cy="8226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6" idx="0"/>
            </p:cNvCxnSpPr>
            <p:nvPr/>
          </p:nvCxnSpPr>
          <p:spPr>
            <a:xfrm flipH="1" flipV="1">
              <a:off x="7252799" y="1448639"/>
              <a:ext cx="823998" cy="4132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892231" y="1058837"/>
              <a:ext cx="510462" cy="2769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1">
                      <a:lumMod val="50000"/>
                    </a:schemeClr>
                  </a:solidFill>
                </a:rPr>
                <a:t>BDS</a:t>
              </a:r>
            </a:p>
          </p:txBody>
        </p:sp>
        <p:cxnSp>
          <p:nvCxnSpPr>
            <p:cNvPr id="21" name="Straight Arrow Connector 20"/>
            <p:cNvCxnSpPr>
              <a:stCxn id="20" idx="3"/>
            </p:cNvCxnSpPr>
            <p:nvPr/>
          </p:nvCxnSpPr>
          <p:spPr>
            <a:xfrm>
              <a:off x="5402693" y="1197337"/>
              <a:ext cx="777623" cy="1616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445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08proj\XX01_WTC-Dubai\Bilder\FCC-eh_Single tunne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7" r="12011"/>
          <a:stretch/>
        </p:blipFill>
        <p:spPr bwMode="auto">
          <a:xfrm>
            <a:off x="6542826" y="1029763"/>
            <a:ext cx="5649174" cy="418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/>
          <p:cNvSpPr/>
          <p:nvPr/>
        </p:nvSpPr>
        <p:spPr>
          <a:xfrm>
            <a:off x="8046720" y="1120140"/>
            <a:ext cx="1470660" cy="1350291"/>
          </a:xfrm>
          <a:prstGeom prst="ellipse">
            <a:avLst/>
          </a:prstGeom>
          <a:noFill/>
          <a:ln w="508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>
            <a:endCxn id="13" idx="2"/>
          </p:cNvCxnSpPr>
          <p:nvPr/>
        </p:nvCxnSpPr>
        <p:spPr>
          <a:xfrm flipV="1">
            <a:off x="6083837" y="1795286"/>
            <a:ext cx="1962883" cy="56742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2"/>
          <p:cNvSpPr txBox="1">
            <a:spLocks/>
          </p:cNvSpPr>
          <p:nvPr/>
        </p:nvSpPr>
        <p:spPr>
          <a:xfrm>
            <a:off x="3851238" y="-48442"/>
            <a:ext cx="4496695" cy="764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Structure schedule for FCC-eh 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486238" y="1340782"/>
            <a:ext cx="5696519" cy="4086322"/>
            <a:chOff x="486238" y="1340782"/>
            <a:chExt cx="5696519" cy="408632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6238" y="1340782"/>
              <a:ext cx="5696519" cy="4086322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656492" y="4420669"/>
              <a:ext cx="812800" cy="24622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GB" sz="950" dirty="0" smtClean="0">
                  <a:solidFill>
                    <a:srgbClr val="0E0C18"/>
                  </a:solidFill>
                </a:rPr>
                <a:t>RF Galleries</a:t>
              </a:r>
              <a:endParaRPr lang="en-GB" sz="950" dirty="0">
                <a:solidFill>
                  <a:srgbClr val="0E0C1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471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8814" y="-48442"/>
            <a:ext cx="4098663" cy="764178"/>
          </a:xfrm>
        </p:spPr>
        <p:txBody>
          <a:bodyPr>
            <a:noAutofit/>
          </a:bodyPr>
          <a:lstStyle/>
          <a:p>
            <a:r>
              <a:rPr lang="en-GB" dirty="0" smtClean="0"/>
              <a:t>Scope of FCC-eh Structures</a:t>
            </a:r>
            <a:endParaRPr lang="en-GB" dirty="0"/>
          </a:p>
        </p:txBody>
      </p:sp>
      <p:pic>
        <p:nvPicPr>
          <p:cNvPr id="6" name="Picture 2" descr="C:\08proj\XX01_WTC-Dubai\Bilder\FCC-eh_Single tunne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6" r="19065"/>
          <a:stretch/>
        </p:blipFill>
        <p:spPr bwMode="auto">
          <a:xfrm>
            <a:off x="9426080" y="807999"/>
            <a:ext cx="2765919" cy="232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2" name="Group 61"/>
          <p:cNvGrpSpPr/>
          <p:nvPr/>
        </p:nvGrpSpPr>
        <p:grpSpPr>
          <a:xfrm>
            <a:off x="4289000" y="899942"/>
            <a:ext cx="7009263" cy="4334988"/>
            <a:chOff x="4296168" y="241653"/>
            <a:chExt cx="7009263" cy="4334988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3"/>
            <a:srcRect t="561" r="1111"/>
            <a:stretch/>
          </p:blipFill>
          <p:spPr>
            <a:xfrm>
              <a:off x="4296168" y="1268963"/>
              <a:ext cx="2809482" cy="3307678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6434406" y="241653"/>
              <a:ext cx="4871025" cy="1409761"/>
              <a:chOff x="6434406" y="241653"/>
              <a:chExt cx="4871025" cy="1409761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10049717" y="241653"/>
                <a:ext cx="1255714" cy="958848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" name="Straight Arrow Connector 3"/>
              <p:cNvCxnSpPr>
                <a:endCxn id="5" idx="2"/>
              </p:cNvCxnSpPr>
              <p:nvPr/>
            </p:nvCxnSpPr>
            <p:spPr>
              <a:xfrm flipV="1">
                <a:off x="6434406" y="721077"/>
                <a:ext cx="3615311" cy="93033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Group 62"/>
          <p:cNvGrpSpPr/>
          <p:nvPr/>
        </p:nvGrpSpPr>
        <p:grpSpPr>
          <a:xfrm>
            <a:off x="6466114" y="2312909"/>
            <a:ext cx="4096088" cy="1767694"/>
            <a:chOff x="6419976" y="4270924"/>
            <a:chExt cx="4096088" cy="1767694"/>
          </a:xfrm>
        </p:grpSpPr>
        <p:grpSp>
          <p:nvGrpSpPr>
            <p:cNvPr id="8" name="Gruppieren 80"/>
            <p:cNvGrpSpPr/>
            <p:nvPr/>
          </p:nvGrpSpPr>
          <p:grpSpPr>
            <a:xfrm>
              <a:off x="7454836" y="4270924"/>
              <a:ext cx="3061228" cy="1767694"/>
              <a:chOff x="6209266" y="4661246"/>
              <a:chExt cx="2182409" cy="1434423"/>
            </a:xfrm>
          </p:grpSpPr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09266" y="4661246"/>
                <a:ext cx="954445" cy="9378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Rechteck 62"/>
              <p:cNvSpPr/>
              <p:nvPr/>
            </p:nvSpPr>
            <p:spPr>
              <a:xfrm>
                <a:off x="7060096" y="5321444"/>
                <a:ext cx="1331579" cy="774225"/>
              </a:xfrm>
              <a:prstGeom prst="rect">
                <a:avLst/>
              </a:prstGeom>
            </p:spPr>
            <p:txBody>
              <a:bodyPr wrap="square" lIns="36000" tIns="0" rIns="36000" bIns="0">
                <a:spAutoFit/>
              </a:bodyPr>
              <a:lstStyle/>
              <a:p>
                <a:r>
                  <a:rPr lang="en-GB" sz="1400" b="1" dirty="0" smtClean="0"/>
                  <a:t>Tunnels: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9.091 km of 5.5m dia. machine tunnel.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 2 x 1.04 km of 5.5m </a:t>
                </a:r>
                <a:r>
                  <a:rPr lang="en-GB" sz="1200" dirty="0" err="1" smtClean="0"/>
                  <a:t>dia</a:t>
                </a:r>
                <a:r>
                  <a:rPr lang="en-GB" sz="1200" dirty="0" smtClean="0"/>
                  <a:t> RF tunnel.</a:t>
                </a:r>
                <a:endParaRPr lang="en-GB" sz="1200" dirty="0"/>
              </a:p>
            </p:txBody>
          </p:sp>
        </p:grpSp>
        <p:cxnSp>
          <p:nvCxnSpPr>
            <p:cNvPr id="52" name="Straight Arrow Connector 51"/>
            <p:cNvCxnSpPr>
              <a:stCxn id="11" idx="1"/>
            </p:cNvCxnSpPr>
            <p:nvPr/>
          </p:nvCxnSpPr>
          <p:spPr>
            <a:xfrm flipH="1">
              <a:off x="6419976" y="4848827"/>
              <a:ext cx="1034860" cy="4402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11" idx="1"/>
            </p:cNvCxnSpPr>
            <p:nvPr/>
          </p:nvCxnSpPr>
          <p:spPr>
            <a:xfrm flipH="1" flipV="1">
              <a:off x="6550605" y="4617239"/>
              <a:ext cx="904231" cy="2315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644505" y="3558754"/>
            <a:ext cx="4285094" cy="1776859"/>
            <a:chOff x="644505" y="3558754"/>
            <a:chExt cx="4285094" cy="1776859"/>
          </a:xfrm>
        </p:grpSpPr>
        <p:grpSp>
          <p:nvGrpSpPr>
            <p:cNvPr id="39" name="Gruppieren 76"/>
            <p:cNvGrpSpPr/>
            <p:nvPr/>
          </p:nvGrpSpPr>
          <p:grpSpPr>
            <a:xfrm>
              <a:off x="644505" y="3616479"/>
              <a:ext cx="3058548" cy="1719134"/>
              <a:chOff x="115257" y="522875"/>
              <a:chExt cx="3058548" cy="1719134"/>
            </a:xfrm>
          </p:grpSpPr>
          <p:pic>
            <p:nvPicPr>
              <p:cNvPr id="42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9737" y="522875"/>
                <a:ext cx="1864068" cy="1719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1" name="Rechteck 75"/>
              <p:cNvSpPr/>
              <p:nvPr/>
            </p:nvSpPr>
            <p:spPr>
              <a:xfrm>
                <a:off x="115257" y="574487"/>
                <a:ext cx="1194481" cy="769441"/>
              </a:xfrm>
              <a:prstGeom prst="rect">
                <a:avLst/>
              </a:prstGeom>
            </p:spPr>
            <p:txBody>
              <a:bodyPr wrap="square" lIns="36000" tIns="0" rIns="36000" bIns="0">
                <a:spAutoFit/>
              </a:bodyPr>
              <a:lstStyle/>
              <a:p>
                <a:r>
                  <a:rPr lang="en-GB" sz="1400" b="1" dirty="0" smtClean="0"/>
                  <a:t>Shafts:</a:t>
                </a:r>
              </a:p>
              <a:p>
                <a:r>
                  <a:rPr lang="en-GB" sz="1200" dirty="0" smtClean="0"/>
                  <a:t>2 x Service shafts:</a:t>
                </a:r>
              </a:p>
              <a:p>
                <a:r>
                  <a:rPr lang="en-GB" sz="1200" dirty="0" smtClean="0"/>
                  <a:t>9 m dia. x 175 m depth</a:t>
                </a:r>
              </a:p>
            </p:txBody>
          </p:sp>
        </p:grpSp>
        <p:cxnSp>
          <p:nvCxnSpPr>
            <p:cNvPr id="68" name="Straight Arrow Connector 67"/>
            <p:cNvCxnSpPr/>
            <p:nvPr/>
          </p:nvCxnSpPr>
          <p:spPr>
            <a:xfrm flipV="1">
              <a:off x="3617604" y="3558754"/>
              <a:ext cx="1311995" cy="3274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1171222" y="1030471"/>
            <a:ext cx="3579925" cy="2001629"/>
            <a:chOff x="1164143" y="268258"/>
            <a:chExt cx="3579925" cy="2001629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2510101" y="1302794"/>
              <a:ext cx="2233967" cy="9670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4143" y="321332"/>
              <a:ext cx="1393970" cy="1582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7" name="Rechteck 66"/>
            <p:cNvSpPr/>
            <p:nvPr/>
          </p:nvSpPr>
          <p:spPr>
            <a:xfrm>
              <a:off x="2168041" y="268258"/>
              <a:ext cx="2136153" cy="400110"/>
            </a:xfrm>
            <a:prstGeom prst="rect">
              <a:avLst/>
            </a:prstGeom>
          </p:spPr>
          <p:txBody>
            <a:bodyPr wrap="none" lIns="36000" tIns="0" rIns="36000" bIns="0">
              <a:spAutoFit/>
            </a:bodyPr>
            <a:lstStyle/>
            <a:p>
              <a:r>
                <a:rPr lang="en-GB" sz="1400" b="1" dirty="0" smtClean="0"/>
                <a:t>Small Experimental Caverns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30 m x 35 m x 66m</a:t>
              </a:r>
              <a:endParaRPr lang="en-GB" sz="1200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892790" y="575679"/>
            <a:ext cx="3441973" cy="3744290"/>
            <a:chOff x="4892790" y="575679"/>
            <a:chExt cx="3441973" cy="3744290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 rotWithShape="1">
            <a:blip r:embed="rId7"/>
            <a:srcRect t="5991" b="6082"/>
            <a:stretch/>
          </p:blipFill>
          <p:spPr>
            <a:xfrm>
              <a:off x="4892790" y="575679"/>
              <a:ext cx="1861556" cy="1392970"/>
            </a:xfrm>
            <a:prstGeom prst="rect">
              <a:avLst/>
            </a:prstGeom>
          </p:spPr>
        </p:pic>
        <p:cxnSp>
          <p:nvCxnSpPr>
            <p:cNvPr id="56" name="Straight Arrow Connector 55"/>
            <p:cNvCxnSpPr/>
            <p:nvPr/>
          </p:nvCxnSpPr>
          <p:spPr>
            <a:xfrm flipH="1">
              <a:off x="4892790" y="1844534"/>
              <a:ext cx="899740" cy="10129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>
              <a:off x="4908800" y="1874746"/>
              <a:ext cx="873944" cy="236250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5791799" y="1874746"/>
              <a:ext cx="767102" cy="24452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hteck 74"/>
            <p:cNvSpPr/>
            <p:nvPr/>
          </p:nvSpPr>
          <p:spPr>
            <a:xfrm>
              <a:off x="6670277" y="682162"/>
              <a:ext cx="1664486" cy="984885"/>
            </a:xfrm>
            <a:prstGeom prst="rect">
              <a:avLst/>
            </a:prstGeom>
          </p:spPr>
          <p:txBody>
            <a:bodyPr wrap="none" lIns="36000" tIns="0" rIns="36000" bIns="0">
              <a:spAutoFit/>
            </a:bodyPr>
            <a:lstStyle/>
            <a:p>
              <a:r>
                <a:rPr lang="en-GB" sz="1400" b="1" dirty="0" smtClean="0"/>
                <a:t>Junction Caverns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16.8 m x 15 m x 100 m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25  m x 15 m x 50 m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16.8 m x 15 m x 90 m </a:t>
              </a:r>
            </a:p>
            <a:p>
              <a:endParaRPr lang="en-GB" sz="1400" b="1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6477000" y="3703321"/>
            <a:ext cx="3954290" cy="2204565"/>
            <a:chOff x="6477000" y="3703321"/>
            <a:chExt cx="3954290" cy="2204565"/>
          </a:xfrm>
        </p:grpSpPr>
        <p:grpSp>
          <p:nvGrpSpPr>
            <p:cNvPr id="32" name="Gruppieren 73"/>
            <p:cNvGrpSpPr/>
            <p:nvPr/>
          </p:nvGrpSpPr>
          <p:grpSpPr>
            <a:xfrm>
              <a:off x="7021564" y="4482177"/>
              <a:ext cx="3409726" cy="1425709"/>
              <a:chOff x="57662" y="4317901"/>
              <a:chExt cx="2953499" cy="1484902"/>
            </a:xfrm>
          </p:grpSpPr>
          <p:pic>
            <p:nvPicPr>
              <p:cNvPr id="37" name="Picture 2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372" t="29222"/>
              <a:stretch/>
            </p:blipFill>
            <p:spPr bwMode="auto">
              <a:xfrm>
                <a:off x="57662" y="4317901"/>
                <a:ext cx="1681124" cy="14849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" name="Rechteck 74"/>
              <p:cNvSpPr/>
              <p:nvPr/>
            </p:nvSpPr>
            <p:spPr>
              <a:xfrm>
                <a:off x="1738786" y="4501664"/>
                <a:ext cx="1272375" cy="641110"/>
              </a:xfrm>
              <a:prstGeom prst="rect">
                <a:avLst/>
              </a:prstGeom>
            </p:spPr>
            <p:txBody>
              <a:bodyPr wrap="none" lIns="36000" tIns="0" rIns="36000" bIns="0">
                <a:spAutoFit/>
              </a:bodyPr>
              <a:lstStyle/>
              <a:p>
                <a:r>
                  <a:rPr lang="en-GB" sz="1400" b="1" dirty="0" smtClean="0"/>
                  <a:t>Service Caverns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25 m x 15 m x 50 m</a:t>
                </a:r>
              </a:p>
              <a:p>
                <a:endParaRPr lang="en-GB" sz="1400" b="1" dirty="0"/>
              </a:p>
            </p:txBody>
          </p:sp>
        </p:grpSp>
        <p:cxnSp>
          <p:nvCxnSpPr>
            <p:cNvPr id="45" name="Straight Arrow Connector 44"/>
            <p:cNvCxnSpPr/>
            <p:nvPr/>
          </p:nvCxnSpPr>
          <p:spPr>
            <a:xfrm flipH="1" flipV="1">
              <a:off x="6477000" y="3703321"/>
              <a:ext cx="1022939" cy="116453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0393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65837" y="-89479"/>
            <a:ext cx="4464401" cy="764178"/>
          </a:xfrm>
        </p:spPr>
        <p:txBody>
          <a:bodyPr>
            <a:noAutofit/>
          </a:bodyPr>
          <a:lstStyle/>
          <a:p>
            <a:r>
              <a:rPr lang="en-GB" dirty="0" smtClean="0"/>
              <a:t>Typical tunnel cross-section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847" y="930649"/>
            <a:ext cx="6562383" cy="5556738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6200994" y="4306895"/>
            <a:ext cx="1727200" cy="1234831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905465" y="5326801"/>
            <a:ext cx="1863346" cy="584257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Pre-cast concrete element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873486" y="5432310"/>
            <a:ext cx="1031979" cy="29408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4570838" y="2001358"/>
            <a:ext cx="3076002" cy="547076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878717" y="926742"/>
            <a:ext cx="2805724" cy="214923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GB" dirty="0" smtClean="0">
                <a:solidFill>
                  <a:schemeClr val="tx1"/>
                </a:solidFill>
              </a:rPr>
              <a:t>Steel structure with passive fire protection</a:t>
            </a:r>
            <a:r>
              <a:rPr lang="en-GB" dirty="0">
                <a:solidFill>
                  <a:schemeClr val="tx1"/>
                </a:solidFill>
              </a:rPr>
              <a:t>.</a:t>
            </a:r>
            <a:r>
              <a:rPr lang="en-GB" dirty="0" smtClean="0">
                <a:solidFill>
                  <a:schemeClr val="tx1"/>
                </a:solidFill>
              </a:rPr>
              <a:t> Connection: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50050" y="3079880"/>
            <a:ext cx="2176236" cy="57052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Pre-cast concrete segmental lining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100133" y="3278726"/>
            <a:ext cx="949917" cy="8641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39148" y="4756280"/>
            <a:ext cx="2176236" cy="570521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 smtClean="0">
                <a:solidFill>
                  <a:schemeClr val="tx1"/>
                </a:solidFill>
              </a:rPr>
              <a:t>Cast-in-situ concrete invert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2929061" y="4924310"/>
            <a:ext cx="2451318" cy="16043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068" y="1586671"/>
            <a:ext cx="2523586" cy="1368638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3684441" y="2126402"/>
            <a:ext cx="860400" cy="14458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Connector 20"/>
          <p:cNvSpPr/>
          <p:nvPr/>
        </p:nvSpPr>
        <p:spPr>
          <a:xfrm>
            <a:off x="5323718" y="4885233"/>
            <a:ext cx="87923" cy="88032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Connector 21"/>
          <p:cNvSpPr/>
          <p:nvPr/>
        </p:nvSpPr>
        <p:spPr>
          <a:xfrm>
            <a:off x="8060919" y="3333878"/>
            <a:ext cx="87923" cy="88032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39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13133" y="-86061"/>
            <a:ext cx="4316467" cy="764178"/>
          </a:xfrm>
        </p:spPr>
        <p:txBody>
          <a:bodyPr>
            <a:normAutofit/>
          </a:bodyPr>
          <a:lstStyle/>
          <a:p>
            <a:r>
              <a:rPr lang="en-GB" dirty="0" smtClean="0"/>
              <a:t>Junction cavern refinement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885470" y="2291162"/>
            <a:ext cx="1999256" cy="1479176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4550717" y="2016993"/>
            <a:ext cx="1807829" cy="1931922"/>
            <a:chOff x="4279532" y="1481512"/>
            <a:chExt cx="1963088" cy="1915160"/>
          </a:xfrm>
        </p:grpSpPr>
        <p:pic>
          <p:nvPicPr>
            <p:cNvPr id="6" name="Picture 5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360344" y="1481512"/>
              <a:ext cx="1801465" cy="1164705"/>
            </a:xfrm>
            <a:prstGeom prst="rect">
              <a:avLst/>
            </a:prstGeom>
          </p:spPr>
        </p:pic>
        <p:pic>
          <p:nvPicPr>
            <p:cNvPr id="7" name="Picture 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279532" y="2463107"/>
              <a:ext cx="1963088" cy="933565"/>
            </a:xfrm>
            <a:prstGeom prst="rect">
              <a:avLst/>
            </a:prstGeom>
          </p:spPr>
        </p:pic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47" y="4805849"/>
            <a:ext cx="1438210" cy="115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93" y="4687849"/>
            <a:ext cx="1932332" cy="153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777" y="4477856"/>
            <a:ext cx="2147024" cy="1683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520" y="2279413"/>
            <a:ext cx="1318449" cy="1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Down Arrow 15"/>
          <p:cNvSpPr/>
          <p:nvPr/>
        </p:nvSpPr>
        <p:spPr bwMode="auto">
          <a:xfrm>
            <a:off x="5294497" y="4133203"/>
            <a:ext cx="286465" cy="529467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339966"/>
              </a:solidFill>
              <a:effectLst/>
              <a:latin typeface="Gill Sans" charset="0"/>
              <a:sym typeface="Gill Sans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77500" y="9525"/>
            <a:ext cx="545669" cy="5826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/>
        </p:nvSpPr>
        <p:spPr>
          <a:xfrm>
            <a:off x="312822" y="822163"/>
            <a:ext cx="11706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Junction caverns are required for structural stability when tunnels of similar size connect.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By evaluating each case individually, it was possible to omit some junction caverns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remaining caverns have been grouped into 3 types. (Type 1 below indicates no cavern is needed)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Types 2, 3 and 4 are utilised for the FCC-eh machine.</a:t>
            </a:r>
            <a:endParaRPr lang="en-GB" dirty="0"/>
          </a:p>
        </p:txBody>
      </p:sp>
      <p:sp>
        <p:nvSpPr>
          <p:cNvPr id="19" name="Down Arrow 18"/>
          <p:cNvSpPr/>
          <p:nvPr/>
        </p:nvSpPr>
        <p:spPr bwMode="auto">
          <a:xfrm>
            <a:off x="1741865" y="3965155"/>
            <a:ext cx="286465" cy="529467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339966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>
            <a:off x="9592513" y="3695752"/>
            <a:ext cx="286465" cy="529467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339966"/>
              </a:solidFill>
              <a:effectLst/>
              <a:latin typeface="Gill Sans" charset="0"/>
              <a:sym typeface="Gill San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5308" y="2279413"/>
            <a:ext cx="2302137" cy="377846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50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Content Placeholder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37" t="44095"/>
          <a:stretch/>
        </p:blipFill>
        <p:spPr>
          <a:xfrm>
            <a:off x="8586685" y="3484846"/>
            <a:ext cx="3440678" cy="276206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13133" y="-86061"/>
            <a:ext cx="4316467" cy="764178"/>
          </a:xfrm>
        </p:spPr>
        <p:txBody>
          <a:bodyPr>
            <a:normAutofit/>
          </a:bodyPr>
          <a:lstStyle/>
          <a:p>
            <a:r>
              <a:rPr lang="en-GB" dirty="0" smtClean="0"/>
              <a:t>Alignment and Geology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00" y="9525"/>
            <a:ext cx="545669" cy="5826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/>
        </p:nvSpPr>
        <p:spPr>
          <a:xfrm>
            <a:off x="565316" y="791284"/>
            <a:ext cx="50148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After another round of alignment and geological optimisation the FCC-eh machine remains at FCC experimental point L provides the following benefits: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Lowest </a:t>
            </a:r>
            <a:r>
              <a:rPr lang="en-GB" dirty="0"/>
              <a:t>risk for </a:t>
            </a:r>
            <a:r>
              <a:rPr lang="en-GB" dirty="0" smtClean="0"/>
              <a:t>construction, lowest geological risk.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Fastest and cheapest construction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Close to existing CERN land.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21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83" y="3021672"/>
            <a:ext cx="8257675" cy="3114195"/>
          </a:xfrm>
        </p:spPr>
      </p:pic>
      <p:cxnSp>
        <p:nvCxnSpPr>
          <p:cNvPr id="10" name="Straight Connector 9"/>
          <p:cNvCxnSpPr/>
          <p:nvPr/>
        </p:nvCxnSpPr>
        <p:spPr>
          <a:xfrm>
            <a:off x="7215382" y="5306502"/>
            <a:ext cx="261938" cy="476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6720424" y="4666728"/>
            <a:ext cx="1874076" cy="958848"/>
            <a:chOff x="10049717" y="241653"/>
            <a:chExt cx="1874076" cy="958848"/>
          </a:xfrm>
        </p:grpSpPr>
        <p:sp>
          <p:nvSpPr>
            <p:cNvPr id="26" name="Oval 25"/>
            <p:cNvSpPr/>
            <p:nvPr/>
          </p:nvSpPr>
          <p:spPr>
            <a:xfrm>
              <a:off x="10049717" y="241653"/>
              <a:ext cx="1255714" cy="958848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/>
            <p:cNvCxnSpPr>
              <a:stCxn id="26" idx="6"/>
              <a:endCxn id="30" idx="1"/>
            </p:cNvCxnSpPr>
            <p:nvPr/>
          </p:nvCxnSpPr>
          <p:spPr>
            <a:xfrm>
              <a:off x="11305431" y="721077"/>
              <a:ext cx="618362" cy="35469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131283" y="3639423"/>
            <a:ext cx="6176322" cy="2607489"/>
            <a:chOff x="123468" y="3004457"/>
            <a:chExt cx="6176322" cy="2607489"/>
          </a:xfrm>
        </p:grpSpPr>
        <p:sp>
          <p:nvSpPr>
            <p:cNvPr id="39" name="Rectangle 38"/>
            <p:cNvSpPr/>
            <p:nvPr/>
          </p:nvSpPr>
          <p:spPr>
            <a:xfrm>
              <a:off x="123468" y="3004457"/>
              <a:ext cx="5801471" cy="2496444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924940" y="3502089"/>
              <a:ext cx="374850" cy="2109857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0213853" y="4387816"/>
            <a:ext cx="395287" cy="542449"/>
            <a:chOff x="10206038" y="3752850"/>
            <a:chExt cx="395287" cy="542449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10206038" y="4286250"/>
              <a:ext cx="395287" cy="9049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10347007" y="3752850"/>
              <a:ext cx="1906" cy="531336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10448607" y="3752850"/>
              <a:ext cx="318" cy="537687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2991" y="678117"/>
            <a:ext cx="2398848" cy="276833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 rot="18564880">
            <a:off x="9356292" y="1678791"/>
            <a:ext cx="312615" cy="203200"/>
          </a:xfrm>
          <a:prstGeom prst="ellipse">
            <a:avLst/>
          </a:prstGeom>
          <a:solidFill>
            <a:srgbClr val="FF0000">
              <a:alpha val="4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99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</TotalTime>
  <Words>1019</Words>
  <Application>Microsoft Office PowerPoint</Application>
  <PresentationFormat>Widescreen</PresentationFormat>
  <Paragraphs>216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Gill Sans</vt:lpstr>
      <vt:lpstr>Office Theme</vt:lpstr>
      <vt:lpstr>AutoCAD Drawing</vt:lpstr>
      <vt:lpstr>FCC-eh Civil Engineering Developments </vt:lpstr>
      <vt:lpstr>Agenda</vt:lpstr>
      <vt:lpstr>Study progress 2017/18</vt:lpstr>
      <vt:lpstr>PowerPoint Presentation</vt:lpstr>
      <vt:lpstr>PowerPoint Presentation</vt:lpstr>
      <vt:lpstr>Scope of FCC-eh Structures</vt:lpstr>
      <vt:lpstr>Typical tunnel cross-section</vt:lpstr>
      <vt:lpstr>Junction cavern refinement</vt:lpstr>
      <vt:lpstr>Alignment and Geology</vt:lpstr>
      <vt:lpstr>Geological Uncertainty along Alignment</vt:lpstr>
      <vt:lpstr>Experimental point layout options</vt:lpstr>
      <vt:lpstr>Cost and schedule study progress</vt:lpstr>
      <vt:lpstr>Construction Schedule</vt:lpstr>
      <vt:lpstr>Cost Update</vt:lpstr>
      <vt:lpstr>Spoil Management</vt:lpstr>
      <vt:lpstr>Ground Investigation Planning</vt:lpstr>
      <vt:lpstr>Other Future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Engineering Developments</dc:title>
  <dc:creator>Joanna Louise Stanyard</dc:creator>
  <cp:lastModifiedBy>John Andrew Osborne</cp:lastModifiedBy>
  <cp:revision>100</cp:revision>
  <dcterms:created xsi:type="dcterms:W3CDTF">2018-03-22T13:18:26Z</dcterms:created>
  <dcterms:modified xsi:type="dcterms:W3CDTF">2018-04-11T12:41:55Z</dcterms:modified>
</cp:coreProperties>
</file>