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76" r:id="rId4"/>
    <p:sldId id="278" r:id="rId5"/>
    <p:sldId id="274" r:id="rId6"/>
    <p:sldId id="280" r:id="rId7"/>
    <p:sldId id="281" r:id="rId8"/>
    <p:sldId id="285" r:id="rId9"/>
    <p:sldId id="261" r:id="rId10"/>
    <p:sldId id="269" r:id="rId11"/>
    <p:sldId id="273" r:id="rId12"/>
    <p:sldId id="283" r:id="rId13"/>
    <p:sldId id="268" r:id="rId14"/>
    <p:sldId id="284" r:id="rId15"/>
    <p:sldId id="2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636" y="1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77375-3EB5-DC49-9109-9EF53F412D14}" type="datetime1">
              <a:rPr lang="pt-PT" smtClean="0"/>
              <a:t>11/04/2018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42C5E-5BFC-C042-9297-8F4479464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9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74B1D-0CA7-D143-9110-DE043CD2A966}" type="datetime1">
              <a:rPr lang="pt-PT" smtClean="0"/>
              <a:t>11/04/2018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75ADF-FB62-FF40-8898-B97134393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1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75ADF-FB62-FF40-8898-B971343939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7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0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4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0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9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6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1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52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8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53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74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11/04/2018, FCC Week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M.J. Barnes, Marx prototype pulse generator design and initial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153A1-0662-E548-91F3-C150CFB9E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9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package" Target="../embeddings/Microsoft_Word_Document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590634"/>
            <a:ext cx="7772400" cy="200981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Marx prototype pulse generator design and initial results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M.J. Barnes (</a:t>
            </a:r>
            <a:r>
              <a:rPr lang="en-GB" sz="16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r>
              <a:rPr lang="en-GB" sz="16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L.M. Redondo (</a:t>
            </a:r>
            <a:r>
              <a:rPr lang="pt-BR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Instituto Superior de Engenharia de Lisboa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Portugal)</a:t>
            </a:r>
          </a:p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Kandratsyeu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(Energy Pulse Systems, Portugal)</a:t>
            </a:r>
          </a:p>
          <a:p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Fowler (CERN)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34842"/>
              </p:ext>
            </p:extLst>
          </p:nvPr>
        </p:nvGraphicFramePr>
        <p:xfrm>
          <a:off x="2343945" y="406519"/>
          <a:ext cx="7369552" cy="1184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Document" r:id="rId4" imgW="6007100" imgH="965200" progId="Word.Document.12">
                  <p:embed/>
                </p:oleObj>
              </mc:Choice>
              <mc:Fallback>
                <p:oleObj name="Document" r:id="rId4" imgW="6007100" imgH="96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43945" y="406519"/>
                        <a:ext cx="7369552" cy="1184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43731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347412" y="1343737"/>
            <a:ext cx="3959604" cy="2969703"/>
            <a:chOff x="4347412" y="1343737"/>
            <a:chExt cx="3959604" cy="2969703"/>
          </a:xfrm>
        </p:grpSpPr>
        <p:pic>
          <p:nvPicPr>
            <p:cNvPr id="5" name="Picture 4" descr="Pulse - Marx.BMP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7412" y="1343737"/>
              <a:ext cx="3959604" cy="2969703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6491771-FA8D-4155-97FE-4C828D5CBB5B}"/>
                </a:ext>
              </a:extLst>
            </p:cNvPr>
            <p:cNvSpPr/>
            <p:nvPr/>
          </p:nvSpPr>
          <p:spPr>
            <a:xfrm>
              <a:off x="5088550" y="1581053"/>
              <a:ext cx="100745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3200A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10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9054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550" y="0"/>
            <a:ext cx="10877550" cy="949250"/>
          </a:xfrm>
        </p:spPr>
        <p:txBody>
          <a:bodyPr>
            <a:normAutofit/>
          </a:bodyPr>
          <a:lstStyle/>
          <a:p>
            <a:r>
              <a:rPr lang="en-US" u="sng" dirty="0"/>
              <a:t>One</a:t>
            </a:r>
            <a:r>
              <a:rPr lang="en-US" dirty="0"/>
              <a:t> MOSFET Marx stage: measurements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368027" y="978307"/>
            <a:ext cx="7766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Operating conditions: </a:t>
            </a:r>
            <a:r>
              <a:rPr lang="en-GB" i="1" dirty="0" err="1">
                <a:solidFill>
                  <a:srgbClr val="002060"/>
                </a:solidFill>
              </a:rPr>
              <a:t>U</a:t>
            </a:r>
            <a:r>
              <a:rPr lang="en-GB" dirty="0" err="1">
                <a:solidFill>
                  <a:srgbClr val="002060"/>
                </a:solidFill>
              </a:rPr>
              <a:t>dc</a:t>
            </a:r>
            <a:r>
              <a:rPr lang="en-GB" dirty="0">
                <a:solidFill>
                  <a:srgbClr val="002060"/>
                </a:solidFill>
              </a:rPr>
              <a:t>=800V, </a:t>
            </a:r>
            <a:r>
              <a:rPr lang="en-GB" i="1" dirty="0" err="1">
                <a:solidFill>
                  <a:srgbClr val="002060"/>
                </a:solidFill>
              </a:rPr>
              <a:t>R</a:t>
            </a:r>
            <a:r>
              <a:rPr lang="en-GB" dirty="0" err="1">
                <a:solidFill>
                  <a:srgbClr val="002060"/>
                </a:solidFill>
              </a:rPr>
              <a:t>load</a:t>
            </a:r>
            <a:r>
              <a:rPr lang="en-GB" dirty="0">
                <a:solidFill>
                  <a:srgbClr val="002060"/>
                </a:solidFill>
              </a:rPr>
              <a:t>=0.25Ω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 ~3200 A expected: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5" descr="Neg Edge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420" y="4365625"/>
            <a:ext cx="2640000" cy="1980000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cxnSpLocks/>
            <a:stCxn id="13" idx="1"/>
          </p:cNvCxnSpPr>
          <p:nvPr/>
        </p:nvCxnSpPr>
        <p:spPr>
          <a:xfrm flipH="1">
            <a:off x="3305728" y="2747072"/>
            <a:ext cx="1398692" cy="161326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  <a:stCxn id="27" idx="3"/>
          </p:cNvCxnSpPr>
          <p:nvPr/>
        </p:nvCxnSpPr>
        <p:spPr>
          <a:xfrm>
            <a:off x="7283453" y="2762250"/>
            <a:ext cx="1383368" cy="159264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307016" y="1334421"/>
            <a:ext cx="3418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Voltage “drop”: 40V</a:t>
            </a:r>
          </a:p>
          <a:p>
            <a:r>
              <a:rPr lang="en-GB" dirty="0">
                <a:solidFill>
                  <a:srgbClr val="002060"/>
                </a:solidFill>
              </a:rPr>
              <a:t>Voltage droop: 10V (~1.3%)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35849" y="3310712"/>
            <a:ext cx="2075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400A/div &amp; 500ns/div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D178A5-5708-4E7F-B774-2E6603DB5B28}"/>
              </a:ext>
            </a:extLst>
          </p:cNvPr>
          <p:cNvGrpSpPr/>
          <p:nvPr/>
        </p:nvGrpSpPr>
        <p:grpSpPr>
          <a:xfrm>
            <a:off x="494590" y="1291765"/>
            <a:ext cx="1915717" cy="3300379"/>
            <a:chOff x="3163874" y="1317402"/>
            <a:chExt cx="1674226" cy="2884341"/>
          </a:xfrm>
        </p:grpSpPr>
        <p:pic>
          <p:nvPicPr>
            <p:cNvPr id="11" name="Picture 10" descr="IMG_1172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163874" y="1690628"/>
              <a:ext cx="1674226" cy="2511115"/>
            </a:xfrm>
            <a:prstGeom prst="rect">
              <a:avLst/>
            </a:prstGeom>
          </p:spPr>
        </p:pic>
        <p:cxnSp>
          <p:nvCxnSpPr>
            <p:cNvPr id="28" name="Straight Arrow Connector 27"/>
            <p:cNvCxnSpPr/>
            <p:nvPr/>
          </p:nvCxnSpPr>
          <p:spPr>
            <a:xfrm>
              <a:off x="3609423" y="1596571"/>
              <a:ext cx="734763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3692671" y="1317402"/>
              <a:ext cx="629299" cy="2958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77mm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4A3627C-7F5E-436D-8232-D0CEB177D6C4}"/>
              </a:ext>
            </a:extLst>
          </p:cNvPr>
          <p:cNvSpPr/>
          <p:nvPr/>
        </p:nvSpPr>
        <p:spPr>
          <a:xfrm>
            <a:off x="4704420" y="1493644"/>
            <a:ext cx="408257" cy="2506856"/>
          </a:xfrm>
          <a:prstGeom prst="roundRect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Pos Edge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414" y="4371986"/>
            <a:ext cx="2630286" cy="197271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9ECD428-F375-4904-B372-5AB407763D2E}"/>
              </a:ext>
            </a:extLst>
          </p:cNvPr>
          <p:cNvSpPr/>
          <p:nvPr/>
        </p:nvSpPr>
        <p:spPr>
          <a:xfrm>
            <a:off x="1929698" y="5461589"/>
            <a:ext cx="2075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400A/div &amp; </a:t>
            </a:r>
            <a:r>
              <a:rPr lang="en-GB" dirty="0" smtClean="0">
                <a:solidFill>
                  <a:srgbClr val="FFFF00"/>
                </a:solidFill>
              </a:rPr>
              <a:t>50ns/div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A2BD072-3B0A-4C64-B51F-0DF6991EC601}"/>
              </a:ext>
            </a:extLst>
          </p:cNvPr>
          <p:cNvSpPr/>
          <p:nvPr/>
        </p:nvSpPr>
        <p:spPr>
          <a:xfrm>
            <a:off x="6875196" y="1523999"/>
            <a:ext cx="408257" cy="2476501"/>
          </a:xfrm>
          <a:prstGeom prst="roundRect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8AB6503-006C-4089-B349-D5D9D16A5979}"/>
              </a:ext>
            </a:extLst>
          </p:cNvPr>
          <p:cNvSpPr/>
          <p:nvPr/>
        </p:nvSpPr>
        <p:spPr>
          <a:xfrm>
            <a:off x="8346574" y="5381030"/>
            <a:ext cx="2075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400A/div &amp; </a:t>
            </a:r>
            <a:r>
              <a:rPr lang="en-GB" dirty="0" smtClean="0">
                <a:solidFill>
                  <a:srgbClr val="FFFF00"/>
                </a:solidFill>
              </a:rPr>
              <a:t>50ns/div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F05AB3-650A-4F58-80E3-21A21F2EBA6B}"/>
              </a:ext>
            </a:extLst>
          </p:cNvPr>
          <p:cNvSpPr txBox="1"/>
          <p:nvPr/>
        </p:nvSpPr>
        <p:spPr>
          <a:xfrm>
            <a:off x="3061836" y="2831046"/>
            <a:ext cx="1302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Rise time: </a:t>
            </a:r>
          </a:p>
          <a:p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65ns (10-90%)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1282FF-198D-45A9-8044-09FDD04F1DBD}"/>
              </a:ext>
            </a:extLst>
          </p:cNvPr>
          <p:cNvSpPr txBox="1"/>
          <p:nvPr/>
        </p:nvSpPr>
        <p:spPr>
          <a:xfrm>
            <a:off x="8346574" y="3574970"/>
            <a:ext cx="1302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 time: </a:t>
            </a:r>
          </a:p>
          <a:p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39ns (90-10%)</a:t>
            </a:r>
          </a:p>
        </p:txBody>
      </p:sp>
      <p:sp>
        <p:nvSpPr>
          <p:cNvPr id="33" name="Date Placeholder 1">
            <a:extLst>
              <a:ext uri="{FF2B5EF4-FFF2-40B4-BE49-F238E27FC236}">
                <a16:creationId xmlns:a16="http://schemas.microsoft.com/office/drawing/2014/main" id="{148C65F4-9F15-40CB-925A-50F5F1D69C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</p:spTree>
    <p:extLst>
      <p:ext uri="{BB962C8B-B14F-4D97-AF65-F5344CB8AC3E}">
        <p14:creationId xmlns:p14="http://schemas.microsoft.com/office/powerpoint/2010/main" val="3695479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11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0"/>
            <a:ext cx="10848975" cy="949250"/>
          </a:xfrm>
        </p:spPr>
        <p:txBody>
          <a:bodyPr>
            <a:normAutofit/>
          </a:bodyPr>
          <a:lstStyle/>
          <a:p>
            <a:r>
              <a:rPr lang="en-US" u="sng" dirty="0"/>
              <a:t>Four</a:t>
            </a:r>
            <a:r>
              <a:rPr lang="en-US" dirty="0"/>
              <a:t> MOSFET Marx stages: measurements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366358" y="996063"/>
            <a:ext cx="4757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err="1">
                <a:solidFill>
                  <a:srgbClr val="002060"/>
                </a:solidFill>
              </a:rPr>
              <a:t>U</a:t>
            </a:r>
            <a:r>
              <a:rPr lang="en-GB" dirty="0" err="1">
                <a:solidFill>
                  <a:srgbClr val="002060"/>
                </a:solidFill>
              </a:rPr>
              <a:t>dc</a:t>
            </a:r>
            <a:r>
              <a:rPr lang="en-GB" dirty="0">
                <a:solidFill>
                  <a:srgbClr val="002060"/>
                </a:solidFill>
              </a:rPr>
              <a:t>=800V, </a:t>
            </a:r>
            <a:r>
              <a:rPr lang="en-GB" i="1" dirty="0">
                <a:solidFill>
                  <a:srgbClr val="002060"/>
                </a:solidFill>
              </a:rPr>
              <a:t>R</a:t>
            </a:r>
            <a:r>
              <a:rPr lang="en-GB" dirty="0">
                <a:solidFill>
                  <a:srgbClr val="002060"/>
                </a:solidFill>
              </a:rPr>
              <a:t>load≈1.175Ω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 ~2700 A expected: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7248" y="5150392"/>
            <a:ext cx="114213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Circuit time constant of 24 ns with a load of 1.175 Ω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 </a:t>
            </a:r>
            <a:r>
              <a:rPr lang="en-GB" dirty="0">
                <a:solidFill>
                  <a:srgbClr val="002060"/>
                </a:solidFill>
              </a:rPr>
              <a:t>four stage Marx circuit inductance of ~28 </a:t>
            </a:r>
            <a:r>
              <a:rPr lang="en-GB" dirty="0" err="1">
                <a:solidFill>
                  <a:srgbClr val="002060"/>
                </a:solidFill>
              </a:rPr>
              <a:t>nH</a:t>
            </a:r>
            <a:r>
              <a:rPr lang="en-GB" dirty="0">
                <a:solidFill>
                  <a:srgbClr val="002060"/>
                </a:solidFill>
              </a:rPr>
              <a:t> (~7nH/stage).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002060"/>
                </a:solidFill>
              </a:rPr>
              <a:t>Current magnitude (2.7kA) meets specification (2.4kA),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002060"/>
                </a:solidFill>
              </a:rPr>
              <a:t>Current rise time (53ns, 10-90%) is in </a:t>
            </a:r>
            <a:r>
              <a:rPr lang="en-GB" sz="2000" b="1" dirty="0" smtClean="0">
                <a:solidFill>
                  <a:srgbClr val="002060"/>
                </a:solidFill>
              </a:rPr>
              <a:t>the right </a:t>
            </a:r>
            <a:r>
              <a:rPr lang="en-GB" sz="2000" b="1" dirty="0">
                <a:solidFill>
                  <a:srgbClr val="002060"/>
                </a:solidFill>
              </a:rPr>
              <a:t>“ball-park” (75ns);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002060"/>
                </a:solidFill>
              </a:rPr>
              <a:t>Current flattop duration close to requirement (2µs).</a:t>
            </a:r>
            <a:endParaRPr lang="en-US" sz="2000" b="1" dirty="0">
              <a:solidFill>
                <a:srgbClr val="00206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2F9E26-C22C-48F6-82B1-1C7A977C5C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r="833"/>
          <a:stretch/>
        </p:blipFill>
        <p:spPr>
          <a:xfrm>
            <a:off x="345585" y="1394282"/>
            <a:ext cx="5375384" cy="3749217"/>
          </a:xfrm>
          <a:prstGeom prst="rect">
            <a:avLst/>
          </a:prstGeom>
        </p:spPr>
      </p:pic>
      <p:sp>
        <p:nvSpPr>
          <p:cNvPr id="22" name="Date Placeholder 1">
            <a:extLst>
              <a:ext uri="{FF2B5EF4-FFF2-40B4-BE49-F238E27FC236}">
                <a16:creationId xmlns:a16="http://schemas.microsoft.com/office/drawing/2014/main" id="{0356E381-B3E7-4427-B0B6-D730E6CA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6269" y="1115992"/>
            <a:ext cx="4882662" cy="37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 load voltage:</a:t>
            </a:r>
            <a:endParaRPr lang="en-GB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976423" y="1448993"/>
            <a:ext cx="5834381" cy="3598667"/>
            <a:chOff x="5976423" y="1448993"/>
            <a:chExt cx="5834381" cy="3598667"/>
          </a:xfrm>
        </p:grpSpPr>
        <p:grpSp>
          <p:nvGrpSpPr>
            <p:cNvPr id="21" name="Group 20"/>
            <p:cNvGrpSpPr/>
            <p:nvPr/>
          </p:nvGrpSpPr>
          <p:grpSpPr>
            <a:xfrm>
              <a:off x="5976423" y="1448993"/>
              <a:ext cx="5834381" cy="3598667"/>
              <a:chOff x="5976423" y="1106094"/>
              <a:chExt cx="5834381" cy="359866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6423" y="1229758"/>
                <a:ext cx="5805768" cy="3475003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267E176-8A3A-4D8F-9E2A-1D3B3464AFE0}"/>
                  </a:ext>
                </a:extLst>
              </p:cNvPr>
              <p:cNvSpPr txBox="1"/>
              <p:nvPr/>
            </p:nvSpPr>
            <p:spPr>
              <a:xfrm>
                <a:off x="7150719" y="2298396"/>
                <a:ext cx="1401080" cy="56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Rise time: </a:t>
                </a:r>
              </a:p>
              <a:p>
                <a:r>
                  <a:rPr lang="en-GB" sz="1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53ns (10-90%)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BDC182-0354-4AC3-A3BA-30D3426024B3}"/>
                  </a:ext>
                </a:extLst>
              </p:cNvPr>
              <p:cNvSpPr txBox="1"/>
              <p:nvPr/>
            </p:nvSpPr>
            <p:spPr>
              <a:xfrm>
                <a:off x="10381111" y="2092236"/>
                <a:ext cx="1401080" cy="56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Fall time: </a:t>
                </a:r>
              </a:p>
              <a:p>
                <a:r>
                  <a:rPr lang="en-GB" sz="1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28ns (90-10%)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F61B311F-0825-4D27-85E8-7DDA19A653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654" y="1890278"/>
                <a:ext cx="3112155" cy="0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1374012-4A5E-464F-9695-6A73737D5F9B}"/>
                  </a:ext>
                </a:extLst>
              </p:cNvPr>
              <p:cNvSpPr txBox="1"/>
              <p:nvPr/>
            </p:nvSpPr>
            <p:spPr>
              <a:xfrm>
                <a:off x="8085137" y="1845285"/>
                <a:ext cx="13049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2060"/>
                    </a:solidFill>
                  </a:rPr>
                  <a:t>~1.8µs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C250EB1-CFAC-4F8C-8EE4-DA385B2969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51731" y="1285052"/>
                <a:ext cx="787644" cy="3420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B3F563-1D7F-40ED-B7E2-75672A7FA457}"/>
                  </a:ext>
                </a:extLst>
              </p:cNvPr>
              <p:cNvSpPr txBox="1"/>
              <p:nvPr/>
            </p:nvSpPr>
            <p:spPr>
              <a:xfrm>
                <a:off x="10224537" y="1106094"/>
                <a:ext cx="15862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02060"/>
                    </a:solidFill>
                  </a:rPr>
                  <a:t>Droop&gt;&gt;±0.5%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253654" y="1653937"/>
              <a:ext cx="1047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3200V</a:t>
              </a:r>
              <a:endParaRPr lang="en-GB" dirty="0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5737034" y="2916199"/>
            <a:ext cx="402005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806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12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4" y="0"/>
            <a:ext cx="10963275" cy="949250"/>
          </a:xfrm>
        </p:spPr>
        <p:txBody>
          <a:bodyPr>
            <a:normAutofit/>
          </a:bodyPr>
          <a:lstStyle/>
          <a:p>
            <a:r>
              <a:rPr lang="en-US" dirty="0"/>
              <a:t>Solid-state Marx: ongoing R&amp;D/challenges</a:t>
            </a:r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2F9E26-C22C-48F6-82B1-1C7A977C5C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r="833"/>
          <a:stretch/>
        </p:blipFill>
        <p:spPr>
          <a:xfrm>
            <a:off x="345585" y="1089482"/>
            <a:ext cx="5375384" cy="37492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0AEAC6-22D0-4CDB-97C1-E25DE2BC9185}"/>
              </a:ext>
            </a:extLst>
          </p:cNvPr>
          <p:cNvSpPr txBox="1"/>
          <p:nvPr/>
        </p:nvSpPr>
        <p:spPr>
          <a:xfrm>
            <a:off x="6010275" y="1089482"/>
            <a:ext cx="58361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Studies to reduce flattop droop to within ±0.5%...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Low inductance is achieved with four </a:t>
            </a:r>
            <a:r>
              <a:rPr lang="en-GB" dirty="0" smtClean="0">
                <a:solidFill>
                  <a:srgbClr val="002060"/>
                </a:solidFill>
              </a:rPr>
              <a:t>return </a:t>
            </a:r>
            <a:r>
              <a:rPr lang="en-GB" dirty="0">
                <a:solidFill>
                  <a:srgbClr val="002060"/>
                </a:solidFill>
              </a:rPr>
              <a:t>wires on each side of Marx, close to “go” current paths: </a:t>
            </a:r>
          </a:p>
          <a:p>
            <a:r>
              <a:rPr lang="en-GB" dirty="0">
                <a:solidFill>
                  <a:srgbClr val="002060"/>
                </a:solidFill>
              </a:rPr>
              <a:t>	higher voltage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 more clearance reqd. for insulation </a:t>
            </a:r>
          </a:p>
          <a:p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				 higher circuit inductance </a:t>
            </a:r>
          </a:p>
          <a:p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				 increased rise time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Study of fault conditions (e.g. short-circuit in magnet) and limitation of current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Study of possible failure modes of Marx generator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Long-term reliability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…..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CBE45B83-601C-497D-B8C5-8A4A4981D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</p:spTree>
    <p:extLst>
      <p:ext uri="{BB962C8B-B14F-4D97-AF65-F5344CB8AC3E}">
        <p14:creationId xmlns:p14="http://schemas.microsoft.com/office/powerpoint/2010/main" val="22762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13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737" y="0"/>
            <a:ext cx="8229600" cy="94925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514350" y="935566"/>
            <a:ext cx="11229975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dirty="0">
                <a:solidFill>
                  <a:srgbClr val="002060"/>
                </a:solidFill>
              </a:rPr>
              <a:t>ISEL &amp; EPS have made very good progress </a:t>
            </a:r>
            <a:r>
              <a:rPr lang="en-GB" sz="2000" dirty="0" smtClean="0">
                <a:solidFill>
                  <a:srgbClr val="002060"/>
                </a:solidFill>
              </a:rPr>
              <a:t>carrying out R&amp;D for a </a:t>
            </a:r>
            <a:r>
              <a:rPr lang="en-GB" sz="2000" dirty="0">
                <a:solidFill>
                  <a:srgbClr val="002060"/>
                </a:solidFill>
              </a:rPr>
              <a:t>solid-state Marx generator for possible application to kicker systems: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2000" dirty="0" err="1">
                <a:solidFill>
                  <a:srgbClr val="002060"/>
                </a:solidFill>
              </a:rPr>
              <a:t>SiC</a:t>
            </a:r>
            <a:r>
              <a:rPr lang="en-GB" sz="2000" dirty="0">
                <a:solidFill>
                  <a:srgbClr val="002060"/>
                </a:solidFill>
              </a:rPr>
              <a:t> MOSFETs, connected in parallel, can be used in fast high current pulsed power applications: good current sharing. </a:t>
            </a:r>
          </a:p>
          <a:p>
            <a:pPr>
              <a:lnSpc>
                <a:spcPct val="110000"/>
              </a:lnSpc>
            </a:pPr>
            <a:endParaRPr lang="en-GB" sz="8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2000" dirty="0">
                <a:solidFill>
                  <a:srgbClr val="002060"/>
                </a:solidFill>
              </a:rPr>
              <a:t>Preliminary measurements with a solid-state Marx generator topology, with SiC MOSFETs, show that it is a promising candidate for generating fast, high current, </a:t>
            </a:r>
            <a:r>
              <a:rPr lang="en-GB" sz="2000" dirty="0" smtClean="0">
                <a:solidFill>
                  <a:srgbClr val="002060"/>
                </a:solidFill>
              </a:rPr>
              <a:t>pulses for kicker systems:</a:t>
            </a:r>
            <a:endParaRPr lang="en-GB" sz="20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endParaRPr lang="en-GB" sz="800" dirty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GB" sz="2000" dirty="0">
                <a:solidFill>
                  <a:srgbClr val="002060"/>
                </a:solidFill>
              </a:rPr>
              <a:t>One stage @ 800V </a:t>
            </a:r>
            <a:r>
              <a:rPr lang="en-GB" sz="2000" dirty="0">
                <a:solidFill>
                  <a:srgbClr val="002060"/>
                </a:solidFill>
                <a:sym typeface="Wingdings" panose="05000000000000000000" pitchFamily="2" charset="2"/>
              </a:rPr>
              <a:t> </a:t>
            </a:r>
            <a:r>
              <a:rPr lang="en-GB" sz="2000" dirty="0">
                <a:solidFill>
                  <a:srgbClr val="002060"/>
                </a:solidFill>
              </a:rPr>
              <a:t>3200A 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GB" sz="2000" dirty="0">
                <a:solidFill>
                  <a:srgbClr val="002060"/>
                </a:solidFill>
              </a:rPr>
              <a:t>Four stages @ 3200V </a:t>
            </a:r>
            <a:r>
              <a:rPr lang="en-GB" sz="2000" dirty="0">
                <a:solidFill>
                  <a:srgbClr val="002060"/>
                </a:solidFill>
                <a:sym typeface="Wingdings" panose="05000000000000000000" pitchFamily="2" charset="2"/>
              </a:rPr>
              <a:t> </a:t>
            </a:r>
            <a:r>
              <a:rPr lang="en-GB" sz="2000" dirty="0">
                <a:solidFill>
                  <a:srgbClr val="002060"/>
                </a:solidFill>
              </a:rPr>
              <a:t>2700A: measurements show good performance (rise and fall). 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sz="8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2000" b="1" dirty="0">
                <a:solidFill>
                  <a:srgbClr val="002060"/>
                </a:solidFill>
              </a:rPr>
              <a:t>The Marx generator topology is a promising candidate for replacing thyratrons and PFLs in kicker applications</a:t>
            </a:r>
            <a:r>
              <a:rPr lang="en-GB" sz="2000" dirty="0">
                <a:solidFill>
                  <a:srgbClr val="002060"/>
                </a:solidFill>
              </a:rPr>
              <a:t>. 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sz="20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2000" dirty="0">
                <a:solidFill>
                  <a:srgbClr val="002060"/>
                </a:solidFill>
              </a:rPr>
              <a:t>Future: 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GB" sz="2000" dirty="0">
                <a:solidFill>
                  <a:srgbClr val="002060"/>
                </a:solidFill>
              </a:rPr>
              <a:t>Assemble and test more stages and investigate the overall performance and reliability. 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Long term operation </a:t>
            </a:r>
            <a:r>
              <a:rPr lang="en-GB" sz="2000" dirty="0">
                <a:solidFill>
                  <a:srgbClr val="002060"/>
                </a:solidFill>
              </a:rPr>
              <a:t>with higher </a:t>
            </a:r>
            <a:r>
              <a:rPr lang="en-GB" sz="2000" dirty="0" smtClean="0">
                <a:solidFill>
                  <a:srgbClr val="002060"/>
                </a:solidFill>
              </a:rPr>
              <a:t>frequency; 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Behaviour under fault conditions (e.g. short circuit).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2D69088-D561-40D5-85E1-8C274ABC8D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</p:spTree>
    <p:extLst>
      <p:ext uri="{BB962C8B-B14F-4D97-AF65-F5344CB8AC3E}">
        <p14:creationId xmlns:p14="http://schemas.microsoft.com/office/powerpoint/2010/main" val="1941698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14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737" y="0"/>
            <a:ext cx="8229600" cy="949250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514350" y="1689511"/>
            <a:ext cx="11229975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4800" dirty="0">
                <a:solidFill>
                  <a:srgbClr val="002060"/>
                </a:solidFill>
              </a:rPr>
              <a:t>Thank you for your attention !</a:t>
            </a:r>
          </a:p>
          <a:p>
            <a:pPr algn="ctr">
              <a:lnSpc>
                <a:spcPct val="110000"/>
              </a:lnSpc>
            </a:pPr>
            <a:endParaRPr lang="en-GB" sz="4800" dirty="0">
              <a:solidFill>
                <a:srgbClr val="002060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en-GB" sz="4800" dirty="0">
                <a:solidFill>
                  <a:srgbClr val="002060"/>
                </a:solidFill>
              </a:rPr>
              <a:t>Questions ? 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4B85AFCD-714F-4081-89C1-F77866E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894861"/>
              </p:ext>
            </p:extLst>
          </p:nvPr>
        </p:nvGraphicFramePr>
        <p:xfrm>
          <a:off x="2578565" y="4959695"/>
          <a:ext cx="7369552" cy="1184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Document" r:id="rId3" imgW="6007100" imgH="965200" progId="Word.Document.12">
                  <p:embed/>
                </p:oleObj>
              </mc:Choice>
              <mc:Fallback>
                <p:oleObj name="Document" r:id="rId3" imgW="6007100" imgH="965200" progId="Word.Documen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78565" y="4959695"/>
                        <a:ext cx="7369552" cy="1184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2453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7AB007-034E-4DDF-9B89-DE4E11D0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11/04/2018, FCC Week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8A74A7-83AF-4587-9D91-DA335B465D55}"/>
              </a:ext>
            </a:extLst>
          </p:cNvPr>
          <p:cNvSpPr txBox="1"/>
          <p:nvPr/>
        </p:nvSpPr>
        <p:spPr>
          <a:xfrm>
            <a:off x="389362" y="1168325"/>
            <a:ext cx="11182350" cy="5209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J.A. Casey, F.O. Arntz, M.P.J. Gaudreau and M. Kempes, Solid-State Marx bank modulator for the Next Linear Collider, Pulsed Power Conference, 15−18 June 2003, pp. 641−644, https://doi.org/10.1109/PPC.2003.1277791.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Krasnykh, R. Akre, S. Gold and R. Koontz, A Solid-state Marx type modulator for driving a TWT, Power Modulator Symposium, 2000. Conference Record of the 2000 Twenty-Fourth International, Norfolk, VA, USA, 26−29 June 2000.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Phillips, M.P.J. Gaudreau, M. Kempkes, K. Ostlund and J. Casey, Affordable, short pulse Marx modulator, IEEE International Vacuum Electronics Conference, 22−24 April 2014, Monterey, CA, pp. 455−456.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S.C. Glidden and H.D. Sanders, Solid state Marx generator, Power Modulator Conference, Arlington, VA, USA, 14−18 May 2006, Arlington, https://doi.org/10.1109/MODSYM.2006.365246.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Beukers, C. Burkhart, M. Kemp, R. Larsen, M. Nguyen J. Olsen and T. Tang., P1-Marx modulator for the ILC, IEEE Power Modulator and High Voltage Conference, 23-27 May 2010, pp. 21−22.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M.A. Kemp, A. Benwell, C. Burkhart, D. MacNair and M. Nguyen, The SLAC P2 Marx, IEEE Power Modulator and High Voltage Conference, 2012, pp. 1721−1728.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L.M. Redondo and J. Fernando Silva, IEEE Trans. Plasma Sci., 37 (2009) 1632. https://doi.org/10.1109/TPS.2009.2023221.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L.M. Redondo, A. Kandratsyeu, M.J. Barnes, S. Calatroni and W. Wuensch, Solid-state Marx generator for CLIC breakdown studies, to be published in Proc. 2016 IEEE Power Modulator and High Voltage Conference, San Francisco, CA, USA, 5−9 July 2016, https://doi.org/10.1109/IPMHVC.2016.8012824.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L.M. Redondo, A. Kandratsyeu and M.J. Barnes, Marx generator prototype for kicker magnets based on SiC MOSFETs, IEEE Transactions on Plasma Science, 2018, DOI: 10.1109/TPS.2018.2808194.</a:t>
            </a:r>
            <a:endParaRPr lang="en-GB" sz="17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D63B89-6855-4644-9C06-531E7211903B}"/>
              </a:ext>
            </a:extLst>
          </p:cNvPr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1870C96-396C-47BF-A152-BCC687E88E0A}"/>
              </a:ext>
            </a:extLst>
          </p:cNvPr>
          <p:cNvSpPr txBox="1">
            <a:spLocks/>
          </p:cNvSpPr>
          <p:nvPr/>
        </p:nvSpPr>
        <p:spPr>
          <a:xfrm>
            <a:off x="1865737" y="0"/>
            <a:ext cx="8229600" cy="949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Bibliography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5926E6FD-D509-4226-987C-262A0033E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D07B2223-4FB2-455B-96A8-AA606E6AE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13153A1-0662-E548-91F3-C150CFB9EBE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34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E9E3FC-6A38-430D-815F-A2D76BB89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087E0F-E29A-4AB0-922B-F299A71C7E08}"/>
              </a:ext>
            </a:extLst>
          </p:cNvPr>
          <p:cNvSpPr txBox="1">
            <a:spLocks/>
          </p:cNvSpPr>
          <p:nvPr/>
        </p:nvSpPr>
        <p:spPr>
          <a:xfrm>
            <a:off x="1981200" y="1138143"/>
            <a:ext cx="8229600" cy="499172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5600" dirty="0" smtClean="0">
                <a:solidFill>
                  <a:srgbClr val="002060"/>
                </a:solidFill>
              </a:rPr>
              <a:t> Parameters </a:t>
            </a:r>
            <a:r>
              <a:rPr lang="en-US" sz="5600" dirty="0">
                <a:solidFill>
                  <a:srgbClr val="002060"/>
                </a:solidFill>
              </a:rPr>
              <a:t>of injection system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5600" dirty="0" smtClean="0">
                <a:solidFill>
                  <a:srgbClr val="002060"/>
                </a:solidFill>
              </a:rPr>
              <a:t> Pulse </a:t>
            </a:r>
            <a:r>
              <a:rPr lang="en-US" sz="5600" dirty="0">
                <a:solidFill>
                  <a:srgbClr val="002060"/>
                </a:solidFill>
              </a:rPr>
              <a:t>power generators for kicker magnets </a:t>
            </a:r>
          </a:p>
          <a:p>
            <a:pPr lvl="1">
              <a:lnSpc>
                <a:spcPct val="120000"/>
              </a:lnSpc>
            </a:pPr>
            <a:r>
              <a:rPr lang="en-US" sz="5100" dirty="0" smtClean="0">
                <a:solidFill>
                  <a:srgbClr val="002060"/>
                </a:solidFill>
              </a:rPr>
              <a:t>Parameters</a:t>
            </a:r>
          </a:p>
          <a:p>
            <a:pPr lvl="1">
              <a:lnSpc>
                <a:spcPct val="120000"/>
              </a:lnSpc>
            </a:pPr>
            <a:r>
              <a:rPr lang="en-US" sz="5100" dirty="0" smtClean="0">
                <a:solidFill>
                  <a:srgbClr val="002060"/>
                </a:solidFill>
              </a:rPr>
              <a:t>Motivation </a:t>
            </a:r>
            <a:r>
              <a:rPr lang="en-US" sz="5100" dirty="0">
                <a:solidFill>
                  <a:srgbClr val="002060"/>
                </a:solidFill>
              </a:rPr>
              <a:t>&amp; c</a:t>
            </a:r>
            <a:r>
              <a:rPr lang="en-US" sz="5100" dirty="0" smtClean="0">
                <a:solidFill>
                  <a:srgbClr val="002060"/>
                </a:solidFill>
              </a:rPr>
              <a:t>hallenges</a:t>
            </a:r>
            <a:endParaRPr lang="en-US" sz="5100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5100" dirty="0" smtClean="0">
                <a:solidFill>
                  <a:srgbClr val="002060"/>
                </a:solidFill>
              </a:rPr>
              <a:t>Application: kicker system </a:t>
            </a:r>
            <a:endParaRPr lang="en-US" sz="5100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5100" dirty="0">
                <a:solidFill>
                  <a:srgbClr val="002060"/>
                </a:solidFill>
              </a:rPr>
              <a:t>Marx generator concept &amp; </a:t>
            </a:r>
            <a:r>
              <a:rPr lang="en-US" sz="5100" dirty="0" smtClean="0">
                <a:solidFill>
                  <a:srgbClr val="002060"/>
                </a:solidFill>
              </a:rPr>
              <a:t>specifications</a:t>
            </a:r>
            <a:endParaRPr lang="en-US" sz="5100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5100" dirty="0">
                <a:solidFill>
                  <a:srgbClr val="002060"/>
                </a:solidFill>
              </a:rPr>
              <a:t>Marx </a:t>
            </a:r>
            <a:r>
              <a:rPr lang="en-US" sz="5100" dirty="0" smtClean="0">
                <a:solidFill>
                  <a:srgbClr val="002060"/>
                </a:solidFill>
              </a:rPr>
              <a:t>single switch </a:t>
            </a:r>
            <a:r>
              <a:rPr lang="en-US" sz="5100" dirty="0">
                <a:solidFill>
                  <a:srgbClr val="002060"/>
                </a:solidFill>
              </a:rPr>
              <a:t>unit </a:t>
            </a:r>
            <a:r>
              <a:rPr lang="en-US" sz="5100" dirty="0" smtClean="0">
                <a:solidFill>
                  <a:srgbClr val="002060"/>
                </a:solidFill>
              </a:rPr>
              <a:t>measurements</a:t>
            </a:r>
            <a:endParaRPr lang="en-US" sz="5100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5100" dirty="0">
                <a:solidFill>
                  <a:srgbClr val="002060"/>
                </a:solidFill>
              </a:rPr>
              <a:t>One &amp; four Marx stage measurements</a:t>
            </a:r>
          </a:p>
          <a:p>
            <a:pPr lvl="1">
              <a:lnSpc>
                <a:spcPct val="120000"/>
              </a:lnSpc>
            </a:pPr>
            <a:r>
              <a:rPr lang="en-US" sz="5100" dirty="0" smtClean="0">
                <a:solidFill>
                  <a:srgbClr val="002060"/>
                </a:solidFill>
              </a:rPr>
              <a:t>Ongoing </a:t>
            </a:r>
            <a:r>
              <a:rPr lang="en-US" sz="5100" dirty="0">
                <a:solidFill>
                  <a:srgbClr val="002060"/>
                </a:solidFill>
              </a:rPr>
              <a:t>R&amp;D</a:t>
            </a:r>
          </a:p>
          <a:p>
            <a:pPr lvl="1">
              <a:lnSpc>
                <a:spcPct val="120000"/>
              </a:lnSpc>
            </a:pPr>
            <a:r>
              <a:rPr lang="en-US" sz="5100" dirty="0">
                <a:solidFill>
                  <a:srgbClr val="002060"/>
                </a:solidFill>
              </a:rPr>
              <a:t>Conclusions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sz="5200" dirty="0">
              <a:solidFill>
                <a:srgbClr val="002060"/>
              </a:solidFill>
            </a:endParaRP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sz="5200" dirty="0">
              <a:solidFill>
                <a:srgbClr val="002060"/>
              </a:solidFill>
            </a:endParaRP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sz="5200" dirty="0">
              <a:solidFill>
                <a:srgbClr val="002060"/>
              </a:solidFill>
            </a:endParaRP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sz="5200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sz="5600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sz="5600" dirty="0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FC91EB-4992-49E7-B6DD-B053CC4002BC}"/>
              </a:ext>
            </a:extLst>
          </p:cNvPr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D8815BD-4FC7-44D5-B58C-4EF0C20CCD5A}"/>
              </a:ext>
            </a:extLst>
          </p:cNvPr>
          <p:cNvSpPr txBox="1">
            <a:spLocks/>
          </p:cNvSpPr>
          <p:nvPr/>
        </p:nvSpPr>
        <p:spPr>
          <a:xfrm>
            <a:off x="1865737" y="0"/>
            <a:ext cx="8229600" cy="949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Outline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6C04F81C-F3AD-482E-ABAE-187AADFA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9CA8A2A3-957C-4B44-91BA-96E63E09B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13153A1-0662-E548-91F3-C150CFB9EBE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569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3C1764B8-B8C6-4B52-AD33-55942500C4C1}"/>
              </a:ext>
            </a:extLst>
          </p:cNvPr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84024A-6237-429D-B744-D74859288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A3E15D4-89B8-4DCA-A95D-293570D6602C}"/>
              </a:ext>
            </a:extLst>
          </p:cNvPr>
          <p:cNvSpPr txBox="1">
            <a:spLocks/>
          </p:cNvSpPr>
          <p:nvPr/>
        </p:nvSpPr>
        <p:spPr>
          <a:xfrm>
            <a:off x="1981200" y="117971"/>
            <a:ext cx="8226854" cy="64819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Parameters of injection system</a:t>
            </a:r>
            <a:endParaRPr lang="en-GB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95AFCAC-D2F3-457A-B0DB-A33F24967D7B}"/>
              </a:ext>
            </a:extLst>
          </p:cNvPr>
          <p:cNvSpPr txBox="1"/>
          <p:nvPr/>
        </p:nvSpPr>
        <p:spPr>
          <a:xfrm>
            <a:off x="448743" y="4393608"/>
            <a:ext cx="112084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Injection kicker system must be highly reliable;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The baseline injection energy for the FCC-</a:t>
            </a:r>
            <a:r>
              <a:rPr lang="en-GB" dirty="0" err="1">
                <a:solidFill>
                  <a:srgbClr val="002060"/>
                </a:solidFill>
              </a:rPr>
              <a:t>hh</a:t>
            </a:r>
            <a:r>
              <a:rPr lang="en-GB" dirty="0">
                <a:solidFill>
                  <a:srgbClr val="002060"/>
                </a:solidFill>
              </a:rPr>
              <a:t> is 3.3 </a:t>
            </a:r>
            <a:r>
              <a:rPr lang="en-GB" dirty="0" err="1">
                <a:solidFill>
                  <a:srgbClr val="002060"/>
                </a:solidFill>
              </a:rPr>
              <a:t>TeV</a:t>
            </a:r>
            <a:r>
              <a:rPr lang="en-GB" dirty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For machine protection reasons, a maximum of 80-100 bunches </a:t>
            </a:r>
            <a:r>
              <a:rPr lang="en-GB" dirty="0" smtClean="0">
                <a:solidFill>
                  <a:srgbClr val="002060"/>
                </a:solidFill>
              </a:rPr>
              <a:t>can </a:t>
            </a:r>
            <a:r>
              <a:rPr lang="en-GB" dirty="0">
                <a:solidFill>
                  <a:srgbClr val="002060"/>
                </a:solidFill>
              </a:rPr>
              <a:t>be accepted by the </a:t>
            </a:r>
            <a:r>
              <a:rPr lang="en-GB" dirty="0" smtClean="0">
                <a:solidFill>
                  <a:srgbClr val="002060"/>
                </a:solidFill>
              </a:rPr>
              <a:t>injection protection </a:t>
            </a:r>
            <a:r>
              <a:rPr lang="en-GB" dirty="0">
                <a:solidFill>
                  <a:srgbClr val="002060"/>
                </a:solidFill>
              </a:rPr>
              <a:t>system and hence safely transferred into FCC at a </a:t>
            </a:r>
            <a:r>
              <a:rPr lang="en-GB" dirty="0" smtClean="0">
                <a:solidFill>
                  <a:srgbClr val="002060"/>
                </a:solidFill>
              </a:rPr>
              <a:t>time;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</a:rPr>
              <a:t>Each ring will be filled with 130 batches of </a:t>
            </a:r>
            <a:r>
              <a:rPr lang="en-GB" b="1" dirty="0">
                <a:solidFill>
                  <a:srgbClr val="002060"/>
                </a:solidFill>
              </a:rPr>
              <a:t>80</a:t>
            </a:r>
            <a:r>
              <a:rPr lang="en-GB" dirty="0">
                <a:solidFill>
                  <a:srgbClr val="002060"/>
                </a:solidFill>
              </a:rPr>
              <a:t> bunches (separated by 25 ns) 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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  <a:r>
              <a:rPr lang="en-GB" b="1" dirty="0">
                <a:solidFill>
                  <a:srgbClr val="002060"/>
                </a:solidFill>
              </a:rPr>
              <a:t>2 µs </a:t>
            </a:r>
            <a:r>
              <a:rPr lang="en-GB" dirty="0" smtClean="0">
                <a:solidFill>
                  <a:srgbClr val="002060"/>
                </a:solidFill>
              </a:rPr>
              <a:t>pulse</a:t>
            </a:r>
            <a:r>
              <a:rPr lang="en-GB" dirty="0">
                <a:solidFill>
                  <a:srgbClr val="002060"/>
                </a:solidFill>
              </a:rPr>
              <a:t>.</a:t>
            </a:r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BCBE4A4F-0F00-4CAA-822F-418AFC6B3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53685"/>
              </p:ext>
            </p:extLst>
          </p:nvPr>
        </p:nvGraphicFramePr>
        <p:xfrm>
          <a:off x="821428" y="1057296"/>
          <a:ext cx="4315324" cy="3236492"/>
        </p:xfrm>
        <a:graphic>
          <a:graphicData uri="http://schemas.openxmlformats.org/drawingml/2006/table">
            <a:tbl>
              <a:tblPr/>
              <a:tblGrid>
                <a:gridCol w="2449238">
                  <a:extLst>
                    <a:ext uri="{9D8B030D-6E8A-4147-A177-3AD203B41FA5}">
                      <a16:colId xmlns:a16="http://schemas.microsoft.com/office/drawing/2014/main" val="3571646190"/>
                    </a:ext>
                  </a:extLst>
                </a:gridCol>
                <a:gridCol w="933043">
                  <a:extLst>
                    <a:ext uri="{9D8B030D-6E8A-4147-A177-3AD203B41FA5}">
                      <a16:colId xmlns:a16="http://schemas.microsoft.com/office/drawing/2014/main" val="3254302158"/>
                    </a:ext>
                  </a:extLst>
                </a:gridCol>
                <a:gridCol w="933043">
                  <a:extLst>
                    <a:ext uri="{9D8B030D-6E8A-4147-A177-3AD203B41FA5}">
                      <a16:colId xmlns:a16="http://schemas.microsoft.com/office/drawing/2014/main" val="4281866779"/>
                    </a:ext>
                  </a:extLst>
                </a:gridCol>
              </a:tblGrid>
              <a:tr h="3061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Hardware parameter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Kicker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300134"/>
                  </a:ext>
                </a:extLst>
              </a:tr>
              <a:tr h="30615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Deflection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mrad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763996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Integrated field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T∙m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993305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Field rise time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µs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  <a:endParaRPr lang="en-GB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952240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Magnet single way delay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µs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0.355</a:t>
                      </a:r>
                      <a:endParaRPr lang="en-GB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427886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System impedance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6.25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100864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Magnet current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895768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Generator pulse rise time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701369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Generator output voltage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kV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207659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Flattop length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µs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840809"/>
                  </a:ext>
                </a:extLst>
              </a:tr>
              <a:tr h="291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Flattop stability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±0.5</a:t>
                      </a:r>
                      <a:endParaRPr lang="en-GB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579" marR="14579" marT="145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39613"/>
                  </a:ext>
                </a:extLst>
              </a:tr>
            </a:tbl>
          </a:graphicData>
        </a:graphic>
      </p:graphicFrame>
      <p:sp>
        <p:nvSpPr>
          <p:cNvPr id="52" name="Footer Placeholder 5">
            <a:extLst>
              <a:ext uri="{FF2B5EF4-FFF2-40B4-BE49-F238E27FC236}">
                <a16:creationId xmlns:a16="http://schemas.microsoft.com/office/drawing/2014/main" id="{CE259A4C-7119-4AA3-801E-E52B0D67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6B1A8E4D-C947-46D4-8446-E7CE55C1C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13153A1-0662-E548-91F3-C150CFB9EBEF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100" name="Group 99"/>
          <p:cNvGrpSpPr>
            <a:grpSpLocks noChangeAspect="1"/>
          </p:cNvGrpSpPr>
          <p:nvPr/>
        </p:nvGrpSpPr>
        <p:grpSpPr>
          <a:xfrm>
            <a:off x="6052948" y="1209196"/>
            <a:ext cx="5400000" cy="2857122"/>
            <a:chOff x="4044070" y="386412"/>
            <a:chExt cx="4828489" cy="2554737"/>
          </a:xfrm>
        </p:grpSpPr>
        <p:sp>
          <p:nvSpPr>
            <p:cNvPr id="101" name="Text Box 4">
              <a:extLst>
                <a:ext uri="{FF2B5EF4-FFF2-40B4-BE49-F238E27FC236}">
                  <a16:creationId xmlns:a16="http://schemas.microsoft.com/office/drawing/2014/main" id="{06EB7EA0-79E4-4041-ABD4-A2BFA19E6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432383" y="1099815"/>
              <a:ext cx="1197764" cy="2923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septum magnet</a:t>
              </a:r>
            </a:p>
          </p:txBody>
        </p:sp>
        <p:sp>
          <p:nvSpPr>
            <p:cNvPr id="102" name="Text Box 5">
              <a:extLst>
                <a:ext uri="{FF2B5EF4-FFF2-40B4-BE49-F238E27FC236}">
                  <a16:creationId xmlns:a16="http://schemas.microsoft.com/office/drawing/2014/main" id="{42FEE0F8-1880-40F6-ADA3-97EBEF237E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013910" y="2679539"/>
              <a:ext cx="1804664" cy="261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Injection </a:t>
              </a:r>
              <a:r>
                <a:rPr lang="en-US" sz="11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kicker </a:t>
              </a:r>
              <a:r>
                <a:rPr lang="en-US" sz="11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</a:t>
              </a:r>
              <a:endParaRPr lang="en-US" sz="1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7">
              <a:extLst>
                <a:ext uri="{FF2B5EF4-FFF2-40B4-BE49-F238E27FC236}">
                  <a16:creationId xmlns:a16="http://schemas.microsoft.com/office/drawing/2014/main" id="{9191E9F4-84C6-49EB-8473-1B31894C2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771" y="2212776"/>
              <a:ext cx="727600" cy="42981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0FF90C69-BC88-421D-BB5C-A690E6B658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">
              <a:off x="5415042" y="1968323"/>
              <a:ext cx="643371" cy="85961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BE7CA1A3-7ED3-4283-AEBD-3A17217EB4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">
              <a:off x="5672211" y="1455242"/>
              <a:ext cx="642475" cy="214008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FF2255F2-A3BC-4C72-AEDF-E63A9F31D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771" y="2683773"/>
              <a:ext cx="727600" cy="42981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7">
              <a:extLst>
                <a:ext uri="{FF2B5EF4-FFF2-40B4-BE49-F238E27FC236}">
                  <a16:creationId xmlns:a16="http://schemas.microsoft.com/office/drawing/2014/main" id="{FF5D92AC-BF3B-4101-BD96-2E09ACFAB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394" y="2113383"/>
              <a:ext cx="170251" cy="73067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Line 6">
              <a:extLst>
                <a:ext uri="{FF2B5EF4-FFF2-40B4-BE49-F238E27FC236}">
                  <a16:creationId xmlns:a16="http://schemas.microsoft.com/office/drawing/2014/main" id="{642785DD-7583-43A8-B379-4C07705CBD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4070" y="2482301"/>
              <a:ext cx="47652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66BE98C0-015E-4522-A3F2-A55356778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024" y="2097265"/>
              <a:ext cx="170251" cy="73067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 Box 41">
              <a:extLst>
                <a:ext uri="{FF2B5EF4-FFF2-40B4-BE49-F238E27FC236}">
                  <a16:creationId xmlns:a16="http://schemas.microsoft.com/office/drawing/2014/main" id="{DC16E24A-6D3E-4E05-9B99-3340172210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943714" y="2253485"/>
              <a:ext cx="1656223" cy="2923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FCC circulating beam</a:t>
              </a:r>
            </a:p>
          </p:txBody>
        </p:sp>
        <p:sp>
          <p:nvSpPr>
            <p:cNvPr id="111" name="Freeform 42">
              <a:extLst>
                <a:ext uri="{FF2B5EF4-FFF2-40B4-BE49-F238E27FC236}">
                  <a16:creationId xmlns:a16="http://schemas.microsoft.com/office/drawing/2014/main" id="{A167DDAE-7DF6-4DDB-A4E0-CD6F40C8F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101" y="813218"/>
              <a:ext cx="3864706" cy="1669083"/>
            </a:xfrm>
            <a:custGeom>
              <a:avLst/>
              <a:gdLst>
                <a:gd name="T0" fmla="*/ 0 w 4313"/>
                <a:gd name="T1" fmla="*/ 0 h 1864"/>
                <a:gd name="T2" fmla="*/ 1508125 w 4313"/>
                <a:gd name="T3" fmla="*/ 1897063 h 1864"/>
                <a:gd name="T4" fmla="*/ 3405188 w 4313"/>
                <a:gd name="T5" fmla="*/ 2655888 h 1864"/>
                <a:gd name="T6" fmla="*/ 5151437 w 4313"/>
                <a:gd name="T7" fmla="*/ 2959100 h 1864"/>
                <a:gd name="T8" fmla="*/ 6846888 w 4313"/>
                <a:gd name="T9" fmla="*/ 2957513 h 1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3"/>
                <a:gd name="T16" fmla="*/ 0 h 1864"/>
                <a:gd name="T17" fmla="*/ 4313 w 4313"/>
                <a:gd name="T18" fmla="*/ 1864 h 1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3" h="1864">
                  <a:moveTo>
                    <a:pt x="0" y="0"/>
                  </a:moveTo>
                  <a:lnTo>
                    <a:pt x="950" y="1195"/>
                  </a:lnTo>
                  <a:lnTo>
                    <a:pt x="2145" y="1673"/>
                  </a:lnTo>
                  <a:lnTo>
                    <a:pt x="3245" y="1864"/>
                  </a:lnTo>
                  <a:lnTo>
                    <a:pt x="4313" y="186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Line 44">
              <a:extLst>
                <a:ext uri="{FF2B5EF4-FFF2-40B4-BE49-F238E27FC236}">
                  <a16:creationId xmlns:a16="http://schemas.microsoft.com/office/drawing/2014/main" id="{852CD7A2-BABF-4FA5-BC48-CA1322AB6A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4070" y="2491746"/>
              <a:ext cx="32992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Text Box 43">
              <a:extLst>
                <a:ext uri="{FF2B5EF4-FFF2-40B4-BE49-F238E27FC236}">
                  <a16:creationId xmlns:a16="http://schemas.microsoft.com/office/drawing/2014/main" id="{D1360DF8-6EAA-4F33-B54B-2CC023645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35286" y="1880452"/>
              <a:ext cx="817206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quad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8E59F65-EFD6-4235-BC5D-585EA8F69C80}"/>
                </a:ext>
              </a:extLst>
            </p:cNvPr>
            <p:cNvGrpSpPr/>
            <p:nvPr/>
          </p:nvGrpSpPr>
          <p:grpSpPr>
            <a:xfrm>
              <a:off x="6611864" y="386412"/>
              <a:ext cx="2260695" cy="1477717"/>
              <a:chOff x="4946087" y="734565"/>
              <a:chExt cx="4005145" cy="2619828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7CA94317-A5D9-4451-9FC5-C44D97EB1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3518" y="1684339"/>
                <a:ext cx="303213" cy="379413"/>
              </a:xfrm>
              <a:prstGeom prst="rect">
                <a:avLst/>
              </a:prstGeom>
              <a:pattFill prst="ltUpDiag">
                <a:fgClr>
                  <a:srgbClr val="FF0000"/>
                </a:fgClr>
                <a:bgClr>
                  <a:schemeClr val="bg1"/>
                </a:bgClr>
              </a:patt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Freeform 20">
                <a:extLst>
                  <a:ext uri="{FF2B5EF4-FFF2-40B4-BE49-F238E27FC236}">
                    <a16:creationId xmlns:a16="http://schemas.microsoft.com/office/drawing/2014/main" id="{3BDEFCCE-C2C3-4A20-817D-D640C7568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9664" y="1684339"/>
                <a:ext cx="1593854" cy="379413"/>
              </a:xfrm>
              <a:custGeom>
                <a:avLst/>
                <a:gdLst>
                  <a:gd name="T0" fmla="*/ 0 w 1004"/>
                  <a:gd name="T1" fmla="*/ 239 h 239"/>
                  <a:gd name="T2" fmla="*/ 48 w 1004"/>
                  <a:gd name="T3" fmla="*/ 239 h 239"/>
                  <a:gd name="T4" fmla="*/ 48 w 1004"/>
                  <a:gd name="T5" fmla="*/ 0 h 239"/>
                  <a:gd name="T6" fmla="*/ 239 w 1004"/>
                  <a:gd name="T7" fmla="*/ 0 h 239"/>
                  <a:gd name="T8" fmla="*/ 239 w 1004"/>
                  <a:gd name="T9" fmla="*/ 239 h 239"/>
                  <a:gd name="T10" fmla="*/ 287 w 1004"/>
                  <a:gd name="T11" fmla="*/ 239 h 239"/>
                  <a:gd name="T12" fmla="*/ 287 w 1004"/>
                  <a:gd name="T13" fmla="*/ 0 h 239"/>
                  <a:gd name="T14" fmla="*/ 430 w 1004"/>
                  <a:gd name="T15" fmla="*/ 0 h 239"/>
                  <a:gd name="T16" fmla="*/ 478 w 1004"/>
                  <a:gd name="T17" fmla="*/ 0 h 239"/>
                  <a:gd name="T18" fmla="*/ 478 w 1004"/>
                  <a:gd name="T19" fmla="*/ 239 h 239"/>
                  <a:gd name="T20" fmla="*/ 526 w 1004"/>
                  <a:gd name="T21" fmla="*/ 239 h 239"/>
                  <a:gd name="T22" fmla="*/ 526 w 1004"/>
                  <a:gd name="T23" fmla="*/ 0 h 239"/>
                  <a:gd name="T24" fmla="*/ 717 w 1004"/>
                  <a:gd name="T25" fmla="*/ 0 h 239"/>
                  <a:gd name="T26" fmla="*/ 717 w 1004"/>
                  <a:gd name="T27" fmla="*/ 239 h 239"/>
                  <a:gd name="T28" fmla="*/ 765 w 1004"/>
                  <a:gd name="T29" fmla="*/ 239 h 239"/>
                  <a:gd name="T30" fmla="*/ 765 w 1004"/>
                  <a:gd name="T31" fmla="*/ 0 h 239"/>
                  <a:gd name="T32" fmla="*/ 956 w 1004"/>
                  <a:gd name="T33" fmla="*/ 0 h 239"/>
                  <a:gd name="T34" fmla="*/ 956 w 1004"/>
                  <a:gd name="T35" fmla="*/ 239 h 239"/>
                  <a:gd name="T36" fmla="*/ 1004 w 1004"/>
                  <a:gd name="T37" fmla="*/ 239 h 23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04"/>
                  <a:gd name="T58" fmla="*/ 0 h 239"/>
                  <a:gd name="T59" fmla="*/ 1004 w 1004"/>
                  <a:gd name="T60" fmla="*/ 239 h 23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04" h="239">
                    <a:moveTo>
                      <a:pt x="0" y="239"/>
                    </a:moveTo>
                    <a:lnTo>
                      <a:pt x="48" y="239"/>
                    </a:lnTo>
                    <a:lnTo>
                      <a:pt x="48" y="0"/>
                    </a:lnTo>
                    <a:lnTo>
                      <a:pt x="239" y="0"/>
                    </a:lnTo>
                    <a:lnTo>
                      <a:pt x="239" y="239"/>
                    </a:lnTo>
                    <a:lnTo>
                      <a:pt x="287" y="239"/>
                    </a:lnTo>
                    <a:lnTo>
                      <a:pt x="287" y="0"/>
                    </a:lnTo>
                    <a:lnTo>
                      <a:pt x="430" y="0"/>
                    </a:lnTo>
                    <a:lnTo>
                      <a:pt x="478" y="0"/>
                    </a:lnTo>
                    <a:lnTo>
                      <a:pt x="478" y="239"/>
                    </a:lnTo>
                    <a:lnTo>
                      <a:pt x="526" y="239"/>
                    </a:lnTo>
                    <a:lnTo>
                      <a:pt x="526" y="0"/>
                    </a:lnTo>
                    <a:lnTo>
                      <a:pt x="717" y="0"/>
                    </a:lnTo>
                    <a:lnTo>
                      <a:pt x="717" y="239"/>
                    </a:lnTo>
                    <a:lnTo>
                      <a:pt x="765" y="239"/>
                    </a:lnTo>
                    <a:lnTo>
                      <a:pt x="765" y="0"/>
                    </a:lnTo>
                    <a:lnTo>
                      <a:pt x="956" y="0"/>
                    </a:lnTo>
                    <a:lnTo>
                      <a:pt x="956" y="239"/>
                    </a:lnTo>
                    <a:lnTo>
                      <a:pt x="1004" y="23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Freeform 21">
                <a:extLst>
                  <a:ext uri="{FF2B5EF4-FFF2-40B4-BE49-F238E27FC236}">
                    <a16:creationId xmlns:a16="http://schemas.microsoft.com/office/drawing/2014/main" id="{7F35BB60-6C25-43F0-B27A-96A4606A0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3518" y="1684339"/>
                <a:ext cx="303213" cy="379413"/>
              </a:xfrm>
              <a:custGeom>
                <a:avLst/>
                <a:gdLst>
                  <a:gd name="T0" fmla="*/ 0 w 191"/>
                  <a:gd name="T1" fmla="*/ 239 h 239"/>
                  <a:gd name="T2" fmla="*/ 0 w 191"/>
                  <a:gd name="T3" fmla="*/ 0 h 239"/>
                  <a:gd name="T4" fmla="*/ 191 w 191"/>
                  <a:gd name="T5" fmla="*/ 0 h 239"/>
                  <a:gd name="T6" fmla="*/ 191 w 191"/>
                  <a:gd name="T7" fmla="*/ 239 h 2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239"/>
                  <a:gd name="T14" fmla="*/ 191 w 191"/>
                  <a:gd name="T15" fmla="*/ 239 h 2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239">
                    <a:moveTo>
                      <a:pt x="0" y="239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239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Freeform 25">
                <a:extLst>
                  <a:ext uri="{FF2B5EF4-FFF2-40B4-BE49-F238E27FC236}">
                    <a16:creationId xmlns:a16="http://schemas.microsoft.com/office/drawing/2014/main" id="{72EF5CCD-A4AC-4E94-A867-172C32F0D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9664" y="2443165"/>
                <a:ext cx="2505081" cy="379413"/>
              </a:xfrm>
              <a:custGeom>
                <a:avLst/>
                <a:gdLst>
                  <a:gd name="T0" fmla="*/ 0 w 1578"/>
                  <a:gd name="T1" fmla="*/ 239 h 239"/>
                  <a:gd name="T2" fmla="*/ 956 w 1578"/>
                  <a:gd name="T3" fmla="*/ 239 h 239"/>
                  <a:gd name="T4" fmla="*/ 1004 w 1578"/>
                  <a:gd name="T5" fmla="*/ 0 h 239"/>
                  <a:gd name="T6" fmla="*/ 1196 w 1578"/>
                  <a:gd name="T7" fmla="*/ 0 h 239"/>
                  <a:gd name="T8" fmla="*/ 1243 w 1578"/>
                  <a:gd name="T9" fmla="*/ 239 h 239"/>
                  <a:gd name="T10" fmla="*/ 1578 w 1578"/>
                  <a:gd name="T11" fmla="*/ 239 h 2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78"/>
                  <a:gd name="T19" fmla="*/ 0 h 239"/>
                  <a:gd name="T20" fmla="*/ 1578 w 1578"/>
                  <a:gd name="T21" fmla="*/ 239 h 2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78" h="239">
                    <a:moveTo>
                      <a:pt x="0" y="239"/>
                    </a:moveTo>
                    <a:lnTo>
                      <a:pt x="956" y="239"/>
                    </a:lnTo>
                    <a:lnTo>
                      <a:pt x="1004" y="0"/>
                    </a:lnTo>
                    <a:lnTo>
                      <a:pt x="1196" y="0"/>
                    </a:lnTo>
                    <a:lnTo>
                      <a:pt x="1243" y="239"/>
                    </a:lnTo>
                    <a:lnTo>
                      <a:pt x="1578" y="23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Line 26">
                <a:extLst>
                  <a:ext uri="{FF2B5EF4-FFF2-40B4-BE49-F238E27FC236}">
                    <a16:creationId xmlns:a16="http://schemas.microsoft.com/office/drawing/2014/main" id="{A6CF5441-6518-4BF6-90C0-A7443E65C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26741" y="3201993"/>
                <a:ext cx="6826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Text Box 27">
                <a:extLst>
                  <a:ext uri="{FF2B5EF4-FFF2-40B4-BE49-F238E27FC236}">
                    <a16:creationId xmlns:a16="http://schemas.microsoft.com/office/drawing/2014/main" id="{337E18E2-A08D-40B4-ACAE-B19E09FF5D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24300" y="2815187"/>
                <a:ext cx="726932" cy="437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</a:p>
            </p:txBody>
          </p:sp>
          <p:sp>
            <p:nvSpPr>
              <p:cNvPr id="125" name="Text Box 28">
                <a:extLst>
                  <a:ext uri="{FF2B5EF4-FFF2-40B4-BE49-F238E27FC236}">
                    <a16:creationId xmlns:a16="http://schemas.microsoft.com/office/drawing/2014/main" id="{2EFDE69B-727D-47BB-91AB-F47E76D830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49064" y="2304726"/>
                <a:ext cx="962325" cy="72895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kicker </a:t>
                </a:r>
              </a:p>
              <a:p>
                <a:pPr algn="ctr"/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field</a:t>
                </a:r>
              </a:p>
            </p:txBody>
          </p:sp>
          <p:sp>
            <p:nvSpPr>
              <p:cNvPr id="126" name="Text Box 29">
                <a:extLst>
                  <a:ext uri="{FF2B5EF4-FFF2-40B4-BE49-F238E27FC236}">
                    <a16:creationId xmlns:a16="http://schemas.microsoft.com/office/drawing/2014/main" id="{B061F5E2-1A11-4A80-82FE-4FD4751415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6087" y="1676400"/>
                <a:ext cx="1131906" cy="437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200" dirty="0">
                    <a:latin typeface="Times New Roman" panose="02020603050405020304" pitchFamily="18" charset="0"/>
                    <a:cs typeface="Times New Roman" pitchFamily="18" charset="0"/>
                  </a:rPr>
                  <a:t>intensity</a:t>
                </a:r>
              </a:p>
            </p:txBody>
          </p:sp>
          <p:sp>
            <p:nvSpPr>
              <p:cNvPr id="127" name="Line 30">
                <a:extLst>
                  <a:ext uri="{FF2B5EF4-FFF2-40B4-BE49-F238E27FC236}">
                    <a16:creationId xmlns:a16="http://schemas.microsoft.com/office/drawing/2014/main" id="{30ACEAE8-3B86-4506-8638-8D27587F6D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07318" y="1600202"/>
                <a:ext cx="0" cy="13716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Line 31">
                <a:extLst>
                  <a:ext uri="{FF2B5EF4-FFF2-40B4-BE49-F238E27FC236}">
                    <a16:creationId xmlns:a16="http://schemas.microsoft.com/office/drawing/2014/main" id="{032899C4-CD05-4E34-89E4-47CF14EC4B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3518" y="1600202"/>
                <a:ext cx="0" cy="13716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Rectangle 32">
                <a:extLst>
                  <a:ext uri="{FF2B5EF4-FFF2-40B4-BE49-F238E27FC236}">
                    <a16:creationId xmlns:a16="http://schemas.microsoft.com/office/drawing/2014/main" id="{103D8668-FAE8-4D2C-A11F-A94AD6C6B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029" y="1141565"/>
                <a:ext cx="3843931" cy="2212828"/>
              </a:xfrm>
              <a:prstGeom prst="rect">
                <a:avLst/>
              </a:prstGeom>
              <a:noFill/>
              <a:ln w="19050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Text Box 33">
                <a:extLst>
                  <a:ext uri="{FF2B5EF4-FFF2-40B4-BE49-F238E27FC236}">
                    <a16:creationId xmlns:a16="http://schemas.microsoft.com/office/drawing/2014/main" id="{17518D8D-950D-4350-8125-1177BEAF7B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76028" y="1023571"/>
                <a:ext cx="1550422" cy="68036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transferred </a:t>
                </a:r>
              </a:p>
              <a:p>
                <a:pPr algn="ctr"/>
                <a:r>
                  <a:rPr lang="en-US" sz="1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beam</a:t>
                </a:r>
              </a:p>
            </p:txBody>
          </p:sp>
          <p:sp>
            <p:nvSpPr>
              <p:cNvPr id="131" name="Line 34">
                <a:extLst>
                  <a:ext uri="{FF2B5EF4-FFF2-40B4-BE49-F238E27FC236}">
                    <a16:creationId xmlns:a16="http://schemas.microsoft.com/office/drawing/2014/main" id="{E74CC455-C6B0-4D54-A702-F7BD843BD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71616" y="1700784"/>
                <a:ext cx="0" cy="3032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Line 35">
                <a:extLst>
                  <a:ext uri="{FF2B5EF4-FFF2-40B4-BE49-F238E27FC236}">
                    <a16:creationId xmlns:a16="http://schemas.microsoft.com/office/drawing/2014/main" id="{8740DAA1-C0E7-43A4-9522-C9AD66544D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71616" y="2443165"/>
                <a:ext cx="0" cy="3032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Text Box 38">
                <a:extLst>
                  <a:ext uri="{FF2B5EF4-FFF2-40B4-BE49-F238E27FC236}">
                    <a16:creationId xmlns:a16="http://schemas.microsoft.com/office/drawing/2014/main" id="{5C301AE1-4A11-43D8-BAA0-E29A867965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99563" y="734565"/>
                <a:ext cx="2375107" cy="51837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‘boxcar’ stacking</a:t>
                </a:r>
              </a:p>
            </p:txBody>
          </p:sp>
          <p:grpSp>
            <p:nvGrpSpPr>
              <p:cNvPr id="134" name="Group 76">
                <a:extLst>
                  <a:ext uri="{FF2B5EF4-FFF2-40B4-BE49-F238E27FC236}">
                    <a16:creationId xmlns:a16="http://schemas.microsoft.com/office/drawing/2014/main" id="{29DAB814-444D-4C14-B6EF-71C088B66ADD}"/>
                  </a:ext>
                </a:extLst>
              </p:cNvPr>
              <p:cNvGrpSpPr/>
              <p:nvPr/>
            </p:nvGrpSpPr>
            <p:grpSpPr>
              <a:xfrm>
                <a:off x="7991856" y="1682496"/>
                <a:ext cx="456106" cy="384048"/>
                <a:chOff x="7991856" y="1682496"/>
                <a:chExt cx="456106" cy="384048"/>
              </a:xfrm>
            </p:grpSpPr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32D56905-60C2-44A8-A36F-922A68EA9959}"/>
                    </a:ext>
                  </a:extLst>
                </p:cNvPr>
                <p:cNvCxnSpPr>
                  <a:cxnSpLocks/>
                  <a:stCxn id="120" idx="13"/>
                  <a:endCxn id="120" idx="14"/>
                </p:cNvCxnSpPr>
                <p:nvPr/>
              </p:nvCxnSpPr>
              <p:spPr>
                <a:xfrm>
                  <a:off x="7991856" y="2063752"/>
                  <a:ext cx="76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2802C921-4F43-422E-9F27-0C1AEE484871}"/>
                    </a:ext>
                  </a:extLst>
                </p:cNvPr>
                <p:cNvCxnSpPr>
                  <a:cxnSpLocks/>
                  <a:stCxn id="120" idx="14"/>
                  <a:endCxn id="120" idx="15"/>
                </p:cNvCxnSpPr>
                <p:nvPr/>
              </p:nvCxnSpPr>
              <p:spPr>
                <a:xfrm flipV="1">
                  <a:off x="8068056" y="1684339"/>
                  <a:ext cx="0" cy="37941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35509448-FB0A-4051-A8C3-CE485FE1843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8179738" y="1874520"/>
                  <a:ext cx="381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26F4EA48-A517-4738-A923-EB24FC7617A2}"/>
                    </a:ext>
                  </a:extLst>
                </p:cNvPr>
                <p:cNvCxnSpPr/>
                <p:nvPr/>
              </p:nvCxnSpPr>
              <p:spPr>
                <a:xfrm>
                  <a:off x="8371762" y="2066544"/>
                  <a:ext cx="762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2DF53BCF-A4C6-4AC2-A5F8-93F7B7AB4905}"/>
                    </a:ext>
                  </a:extLst>
                </p:cNvPr>
                <p:cNvCxnSpPr/>
                <p:nvPr/>
              </p:nvCxnSpPr>
              <p:spPr>
                <a:xfrm>
                  <a:off x="8065008" y="1682496"/>
                  <a:ext cx="3048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D9D55ADF-A2C9-4A2E-BBB8-77498D4BBD4F}"/>
                  </a:ext>
                </a:extLst>
              </p:cNvPr>
              <p:cNvCxnSpPr/>
              <p:nvPr/>
            </p:nvCxnSpPr>
            <p:spPr>
              <a:xfrm>
                <a:off x="8467344" y="2066544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13ED49E9-8819-42CF-B215-11AB7854A5F4}"/>
                  </a:ext>
                </a:extLst>
              </p:cNvPr>
              <p:cNvCxnSpPr/>
              <p:nvPr/>
            </p:nvCxnSpPr>
            <p:spPr>
              <a:xfrm rot="16200000" flipH="1">
                <a:off x="7298245" y="2295144"/>
                <a:ext cx="13716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02F0C856-377C-4C2A-AE64-840306454BFE}"/>
                  </a:ext>
                </a:extLst>
              </p:cNvPr>
              <p:cNvCxnSpPr/>
              <p:nvPr/>
            </p:nvCxnSpPr>
            <p:spPr>
              <a:xfrm rot="16200000" flipH="1">
                <a:off x="7380541" y="2295144"/>
                <a:ext cx="13716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 Box 33">
                <a:extLst>
                  <a:ext uri="{FF2B5EF4-FFF2-40B4-BE49-F238E27FC236}">
                    <a16:creationId xmlns:a16="http://schemas.microsoft.com/office/drawing/2014/main" id="{2FB85B8A-1EDE-40DA-B7B3-D9389C8201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41895" y="1036695"/>
                <a:ext cx="1447800" cy="68036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circulating </a:t>
                </a:r>
              </a:p>
              <a:p>
                <a:pPr algn="ctr"/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beam</a:t>
                </a:r>
              </a:p>
            </p:txBody>
          </p:sp>
        </p:grpSp>
        <p:sp>
          <p:nvSpPr>
            <p:cNvPr id="115" name="Text Box 43">
              <a:extLst>
                <a:ext uri="{FF2B5EF4-FFF2-40B4-BE49-F238E27FC236}">
                  <a16:creationId xmlns:a16="http://schemas.microsoft.com/office/drawing/2014/main" id="{E1874B6E-DA14-45E1-8371-D2C3177C8C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480991" y="1876494"/>
              <a:ext cx="817206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quad</a:t>
              </a:r>
            </a:p>
          </p:txBody>
        </p:sp>
        <p:cxnSp>
          <p:nvCxnSpPr>
            <p:cNvPr id="116" name="Straight Connector 115"/>
            <p:cNvCxnSpPr>
              <a:stCxn id="111" idx="0"/>
            </p:cNvCxnSpPr>
            <p:nvPr/>
          </p:nvCxnSpPr>
          <p:spPr>
            <a:xfrm>
              <a:off x="4992101" y="813218"/>
              <a:ext cx="846948" cy="1094633"/>
            </a:xfrm>
            <a:prstGeom prst="line">
              <a:avLst/>
            </a:prstGeom>
            <a:ln w="107950">
              <a:solidFill>
                <a:schemeClr val="bg1"/>
              </a:solidFill>
            </a:ln>
            <a:effectLst>
              <a:outerShdw blurRad="40000" dist="20000" dir="5400000" rotWithShape="0">
                <a:schemeClr val="bg1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H="1" flipV="1">
              <a:off x="4592345" y="1272063"/>
              <a:ext cx="1323425" cy="635788"/>
            </a:xfrm>
            <a:prstGeom prst="line">
              <a:avLst/>
            </a:prstGeom>
            <a:ln w="22225">
              <a:solidFill>
                <a:srgbClr val="FF0000"/>
              </a:solidFill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 Box 39">
              <a:extLst>
                <a:ext uri="{FF2B5EF4-FFF2-40B4-BE49-F238E27FC236}">
                  <a16:creationId xmlns:a16="http://schemas.microsoft.com/office/drawing/2014/main" id="{0AAC24DD-B93B-408A-AAB3-1EFBDCA7ED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599314" flipH="1">
              <a:off x="4076037" y="1028179"/>
              <a:ext cx="1309974" cy="2923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transferred beam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0422" y="5897054"/>
            <a:ext cx="1120841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Oral presentation: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 FCC-</a:t>
            </a:r>
            <a:r>
              <a:rPr lang="en-GB" dirty="0" err="1">
                <a:solidFill>
                  <a:srgbClr val="002060"/>
                </a:solidFill>
                <a:sym typeface="Wingdings" panose="05000000000000000000" pitchFamily="2" charset="2"/>
              </a:rPr>
              <a:t>hh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 transfer line and 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injection design,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E. Renner, 11/04/2018, 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15:30hrs</a:t>
            </a:r>
            <a:r>
              <a:rPr lang="en-GB" dirty="0" smtClean="0">
                <a:sym typeface="Wingdings" panose="05000000000000000000" pitchFamily="2" charset="2"/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7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1B0B3A-98C1-4DDD-998E-1702999A9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68ECE5-DD64-4CF4-8227-DDC795B549DA}"/>
              </a:ext>
            </a:extLst>
          </p:cNvPr>
          <p:cNvSpPr txBox="1"/>
          <p:nvPr/>
        </p:nvSpPr>
        <p:spPr>
          <a:xfrm>
            <a:off x="439529" y="3580728"/>
            <a:ext cx="1121021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kicker systems today use </a:t>
            </a: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thyratron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(gas tube) switches and pulse forming networks/lines (PFNs/PFLs);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availability of </a:t>
            </a:r>
            <a:r>
              <a:rPr lang="en-GB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thyratrons</a:t>
            </a: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real concern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Thyratrons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exhibit unwanted, spontaneous, turn-on;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Thyratrons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 a PFN/PFL: the </a:t>
            </a: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availability of high-voltage PFL technology is a concern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Solid-state technology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topologies 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 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great promise for kicker application e.g.: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Inductive Adder 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ral </a:t>
            </a:r>
            <a:r>
              <a:rPr lang="en-GB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presentation: “Inductive adder prototype pulse generator for FCC-</a:t>
            </a:r>
            <a:r>
              <a:rPr lang="en-GB" sz="17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kickers”, </a:t>
            </a:r>
            <a:r>
              <a:rPr lang="en-GB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Woog</a:t>
            </a:r>
            <a:r>
              <a:rPr lang="en-GB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11/04/2018, </a:t>
            </a:r>
            <a:r>
              <a:rPr lang="en-GB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11:10hrs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Marx </a:t>
            </a:r>
            <a:r>
              <a:rPr lang="en-GB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Generator</a:t>
            </a:r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4CC160-88BB-49C0-B46C-EC525A4D94EC}"/>
              </a:ext>
            </a:extLst>
          </p:cNvPr>
          <p:cNvSpPr/>
          <p:nvPr/>
        </p:nvSpPr>
        <p:spPr>
          <a:xfrm>
            <a:off x="391167" y="5708936"/>
            <a:ext cx="10725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Goal: to achieve </a:t>
            </a:r>
            <a:r>
              <a:rPr lang="en-GB" sz="2000" dirty="0">
                <a:solidFill>
                  <a:srgbClr val="000000"/>
                </a:solidFill>
              </a:rPr>
              <a:t>reliable, fast</a:t>
            </a:r>
            <a:r>
              <a:rPr lang="en-GB" sz="2000" dirty="0">
                <a:solidFill>
                  <a:prstClr val="black"/>
                </a:solidFill>
              </a:rPr>
              <a:t>-switch technologies based on </a:t>
            </a:r>
            <a:r>
              <a:rPr lang="en-GB" sz="2000" dirty="0">
                <a:solidFill>
                  <a:srgbClr val="0000FF"/>
                </a:solidFill>
              </a:rPr>
              <a:t>semiconductor</a:t>
            </a:r>
            <a:r>
              <a:rPr lang="en-GB" sz="2000" dirty="0">
                <a:solidFill>
                  <a:prstClr val="black"/>
                </a:solidFill>
              </a:rPr>
              <a:t> devices. </a:t>
            </a:r>
            <a:r>
              <a:rPr lang="en-GB" sz="2000" b="1" dirty="0" smtClean="0">
                <a:solidFill>
                  <a:prstClr val="black"/>
                </a:solidFill>
              </a:rPr>
              <a:t>Both the </a:t>
            </a:r>
            <a:r>
              <a:rPr lang="en-GB" sz="2000" b="1" dirty="0">
                <a:solidFill>
                  <a:srgbClr val="0000FF"/>
                </a:solidFill>
              </a:rPr>
              <a:t>I</a:t>
            </a:r>
            <a:r>
              <a:rPr lang="en-GB" sz="2000" b="1" dirty="0" smtClean="0">
                <a:solidFill>
                  <a:srgbClr val="0000FF"/>
                </a:solidFill>
              </a:rPr>
              <a:t>nductive </a:t>
            </a:r>
            <a:r>
              <a:rPr lang="en-GB" sz="2000" b="1" dirty="0">
                <a:solidFill>
                  <a:srgbClr val="0000FF"/>
                </a:solidFill>
              </a:rPr>
              <a:t>A</a:t>
            </a:r>
            <a:r>
              <a:rPr lang="en-GB" sz="2000" b="1" dirty="0" smtClean="0">
                <a:solidFill>
                  <a:srgbClr val="0000FF"/>
                </a:solidFill>
              </a:rPr>
              <a:t>dder </a:t>
            </a:r>
            <a:r>
              <a:rPr lang="en-GB" sz="2000" b="1" dirty="0">
                <a:solidFill>
                  <a:prstClr val="black"/>
                </a:solidFill>
              </a:rPr>
              <a:t>(&lt;3us pulse width) and </a:t>
            </a:r>
            <a:r>
              <a:rPr lang="en-GB" sz="2000" b="1" dirty="0">
                <a:solidFill>
                  <a:srgbClr val="0000FF"/>
                </a:solidFill>
              </a:rPr>
              <a:t>Marx </a:t>
            </a:r>
            <a:r>
              <a:rPr lang="en-GB" sz="2000" b="1" dirty="0" smtClean="0">
                <a:solidFill>
                  <a:srgbClr val="0000FF"/>
                </a:solidFill>
              </a:rPr>
              <a:t>Generator technologies </a:t>
            </a:r>
            <a:r>
              <a:rPr lang="en-GB" sz="2000" b="1" dirty="0" smtClean="0">
                <a:solidFill>
                  <a:prstClr val="black"/>
                </a:solidFill>
              </a:rPr>
              <a:t>are </a:t>
            </a:r>
            <a:r>
              <a:rPr lang="en-GB" sz="2000" b="1" dirty="0">
                <a:solidFill>
                  <a:prstClr val="black"/>
                </a:solidFill>
              </a:rPr>
              <a:t>being actively pursued. </a:t>
            </a:r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EE5B6A-72BA-43B9-B836-DC156E836636}"/>
              </a:ext>
            </a:extLst>
          </p:cNvPr>
          <p:cNvSpPr/>
          <p:nvPr/>
        </p:nvSpPr>
        <p:spPr>
          <a:xfrm>
            <a:off x="0" y="0"/>
            <a:ext cx="12175067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364107-0553-4030-B76D-13B1ED3EBE37}"/>
              </a:ext>
            </a:extLst>
          </p:cNvPr>
          <p:cNvSpPr txBox="1">
            <a:spLocks/>
          </p:cNvSpPr>
          <p:nvPr/>
        </p:nvSpPr>
        <p:spPr>
          <a:xfrm>
            <a:off x="809625" y="0"/>
            <a:ext cx="10603035" cy="949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Pulse power generators for kicker magnets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F1AE890-C37A-4CF9-875B-134900821C54}"/>
              </a:ext>
            </a:extLst>
          </p:cNvPr>
          <p:cNvGrpSpPr/>
          <p:nvPr/>
        </p:nvGrpSpPr>
        <p:grpSpPr>
          <a:xfrm>
            <a:off x="178364" y="1028802"/>
            <a:ext cx="11793075" cy="2559419"/>
            <a:chOff x="178364" y="1028802"/>
            <a:chExt cx="11793075" cy="255941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6562BA7-51EA-474F-97FB-27E5E7D21349}"/>
                </a:ext>
              </a:extLst>
            </p:cNvPr>
            <p:cNvGrpSpPr/>
            <p:nvPr/>
          </p:nvGrpSpPr>
          <p:grpSpPr>
            <a:xfrm>
              <a:off x="178364" y="1028802"/>
              <a:ext cx="11793075" cy="2559419"/>
              <a:chOff x="130739" y="1028802"/>
              <a:chExt cx="11793075" cy="255941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5FE5DF5-F6A3-43E7-8D22-8374A61E87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372866" y="1028802"/>
                <a:ext cx="6030998" cy="2559419"/>
              </a:xfrm>
              <a:prstGeom prst="rect">
                <a:avLst/>
              </a:prstGeom>
            </p:spPr>
          </p:pic>
          <p:grpSp>
            <p:nvGrpSpPr>
              <p:cNvPr id="14" name="Group 4">
                <a:extLst>
                  <a:ext uri="{FF2B5EF4-FFF2-40B4-BE49-F238E27FC236}">
                    <a16:creationId xmlns:a16="http://schemas.microsoft.com/office/drawing/2014/main" id="{315C9D05-7609-45E6-937E-169224E2BF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9934996" y="360705"/>
                <a:ext cx="1282596" cy="2695040"/>
                <a:chOff x="3687" y="672"/>
                <a:chExt cx="1531" cy="3217"/>
              </a:xfrm>
            </p:grpSpPr>
            <p:pic>
              <p:nvPicPr>
                <p:cNvPr id="15" name="Picture 5" descr="thyratron2">
                  <a:extLst>
                    <a:ext uri="{FF2B5EF4-FFF2-40B4-BE49-F238E27FC236}">
                      <a16:creationId xmlns:a16="http://schemas.microsoft.com/office/drawing/2014/main" id="{790DA0B5-0F29-42BF-82A2-59E50E39B31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066"/>
                <a:stretch/>
              </p:blipFill>
              <p:spPr bwMode="auto">
                <a:xfrm>
                  <a:off x="3687" y="672"/>
                  <a:ext cx="1369" cy="32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Line 6">
                  <a:extLst>
                    <a:ext uri="{FF2B5EF4-FFF2-40B4-BE49-F238E27FC236}">
                      <a16:creationId xmlns:a16="http://schemas.microsoft.com/office/drawing/2014/main" id="{0C16EA8C-9612-4729-8328-533FE76387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789" y="1056"/>
                  <a:ext cx="0" cy="2208"/>
                </a:xfrm>
                <a:prstGeom prst="line">
                  <a:avLst/>
                </a:prstGeom>
                <a:noFill/>
                <a:ln w="25400">
                  <a:solidFill>
                    <a:srgbClr val="FFFF00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Text Box 7">
                  <a:extLst>
                    <a:ext uri="{FF2B5EF4-FFF2-40B4-BE49-F238E27FC236}">
                      <a16:creationId xmlns:a16="http://schemas.microsoft.com/office/drawing/2014/main" id="{1EB39E7D-EC3C-44F9-8698-A767755068C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04" y="1339"/>
                  <a:ext cx="514" cy="17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vert270" wrap="squar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600" b="1" dirty="0">
                      <a:solidFill>
                        <a:srgbClr val="FFFF00"/>
                      </a:solidFill>
                    </a:rPr>
                    <a:t>~340mm</a:t>
                  </a:r>
                </a:p>
              </p:txBody>
            </p:sp>
          </p:grpSp>
          <p:grpSp>
            <p:nvGrpSpPr>
              <p:cNvPr id="18" name="Group 4">
                <a:extLst>
                  <a:ext uri="{FF2B5EF4-FFF2-40B4-BE49-F238E27FC236}">
                    <a16:creationId xmlns:a16="http://schemas.microsoft.com/office/drawing/2014/main" id="{01A8F551-228A-4430-A2F9-157FEEA4D4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739" y="1066927"/>
                <a:ext cx="2982377" cy="2362073"/>
                <a:chOff x="288" y="480"/>
                <a:chExt cx="2303" cy="1824"/>
              </a:xfrm>
            </p:grpSpPr>
            <p:pic>
              <p:nvPicPr>
                <p:cNvPr id="19" name="Picture 5" descr="CableReels_7603192">
                  <a:extLst>
                    <a:ext uri="{FF2B5EF4-FFF2-40B4-BE49-F238E27FC236}">
                      <a16:creationId xmlns:a16="http://schemas.microsoft.com/office/drawing/2014/main" id="{3DCCF177-141E-4219-AF0B-516F322999D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8" y="480"/>
                  <a:ext cx="2303" cy="15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Line 6">
                  <a:extLst>
                    <a:ext uri="{FF2B5EF4-FFF2-40B4-BE49-F238E27FC236}">
                      <a16:creationId xmlns:a16="http://schemas.microsoft.com/office/drawing/2014/main" id="{6D182D93-9208-4A22-90D6-F1FFA29FFF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00" y="1872"/>
                  <a:ext cx="144" cy="288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 type="stealth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Text Box 7">
                  <a:extLst>
                    <a:ext uri="{FF2B5EF4-FFF2-40B4-BE49-F238E27FC236}">
                      <a16:creationId xmlns:a16="http://schemas.microsoft.com/office/drawing/2014/main" id="{34D71421-F2F6-4322-97DB-05B39E0BBF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4" y="2073"/>
                  <a:ext cx="120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GB" altLang="en-US">
                      <a:solidFill>
                        <a:srgbClr val="FF0000"/>
                      </a:solidFill>
                    </a:rPr>
                    <a:t>Reels of PFL</a:t>
                  </a:r>
                </a:p>
              </p:txBody>
            </p:sp>
          </p:grp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E1D3DF01-01AD-4B92-BEAC-A0B6707013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3116" y="1543776"/>
                <a:ext cx="2082853" cy="622406"/>
              </a:xfrm>
              <a:prstGeom prst="straightConnector1">
                <a:avLst/>
              </a:prstGeom>
              <a:ln w="28575">
                <a:tailEnd type="triangle" w="lg" len="lg"/>
              </a:ln>
              <a:effectLst>
                <a:glow rad="12700">
                  <a:schemeClr val="accent1"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0703707-E17F-4174-9F1E-4C2D087C06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88365" y="1592742"/>
                <a:ext cx="2840409" cy="459651"/>
              </a:xfrm>
              <a:prstGeom prst="straightConnector1">
                <a:avLst/>
              </a:prstGeom>
              <a:ln w="28575">
                <a:tailEnd type="triangle" w="lg" len="lg"/>
              </a:ln>
              <a:effectLst>
                <a:glow rad="12700">
                  <a:schemeClr val="accent1"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2E279FE-C7C3-435F-9FEF-27468D375DA5}"/>
                </a:ext>
              </a:extLst>
            </p:cNvPr>
            <p:cNvSpPr txBox="1"/>
            <p:nvPr/>
          </p:nvSpPr>
          <p:spPr>
            <a:xfrm>
              <a:off x="4629312" y="3054520"/>
              <a:ext cx="24001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00FF"/>
                  </a:solidFill>
                </a:rPr>
                <a:t>Max. pulse length = 2</a:t>
              </a:r>
              <a:r>
                <a:rPr lang="el-GR" sz="2000" i="1" dirty="0">
                  <a:solidFill>
                    <a:srgbClr val="0000FF"/>
                  </a:solidFill>
                </a:rPr>
                <a:t>τ</a:t>
              </a:r>
              <a:r>
                <a:rPr lang="en-GB" sz="2000" baseline="-25000" dirty="0">
                  <a:solidFill>
                    <a:srgbClr val="0000FF"/>
                  </a:solidFill>
                </a:rPr>
                <a:t>p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8349CE7-7599-460F-916D-142483C87DA9}"/>
                </a:ext>
              </a:extLst>
            </p:cNvPr>
            <p:cNvCxnSpPr>
              <a:cxnSpLocks/>
            </p:cNvCxnSpPr>
            <p:nvPr/>
          </p:nvCxnSpPr>
          <p:spPr>
            <a:xfrm>
              <a:off x="5387111" y="2854622"/>
              <a:ext cx="366631" cy="319591"/>
            </a:xfrm>
            <a:prstGeom prst="straightConnector1">
              <a:avLst/>
            </a:prstGeom>
            <a:ln w="28575">
              <a:tailEnd type="triangle" w="lg" len="lg"/>
            </a:ln>
            <a:effectLst>
              <a:glow rad="12700">
                <a:schemeClr val="accent1"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5B3CB723-0015-4E6F-90A9-EFBB3D188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876FBDBC-5946-460D-8A3E-029002DDE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13153A1-0662-E548-91F3-C150CFB9EBE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5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1AE5339-79DC-44EB-846A-DA0AAF03643D}"/>
              </a:ext>
            </a:extLst>
          </p:cNvPr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945736"/>
            <a:ext cx="11363325" cy="108019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200" dirty="0">
                <a:solidFill>
                  <a:srgbClr val="0000FF"/>
                </a:solidFill>
              </a:rPr>
              <a:t>Semiconductor switches, such as </a:t>
            </a:r>
            <a:r>
              <a:rPr lang="en-US" sz="2200" dirty="0" err="1">
                <a:solidFill>
                  <a:srgbClr val="0000FF"/>
                </a:solidFill>
              </a:rPr>
              <a:t>SiC</a:t>
            </a:r>
            <a:r>
              <a:rPr lang="en-US" sz="2200" dirty="0">
                <a:solidFill>
                  <a:srgbClr val="0000FF"/>
                </a:solidFill>
              </a:rPr>
              <a:t> MOSFETs (metal-oxide-semiconductor field-effect transistors), can potentially be used in fast high current pulsed power accelerator applications to replace </a:t>
            </a:r>
            <a:r>
              <a:rPr lang="en-US" sz="2200" dirty="0" err="1">
                <a:solidFill>
                  <a:srgbClr val="0000FF"/>
                </a:solidFill>
              </a:rPr>
              <a:t>thyratrons</a:t>
            </a:r>
            <a:r>
              <a:rPr lang="en-US" sz="2200" dirty="0">
                <a:solidFill>
                  <a:srgbClr val="0000FF"/>
                </a:solidFill>
              </a:rPr>
              <a:t> and PFLs.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737" y="0"/>
            <a:ext cx="8229600" cy="949250"/>
          </a:xfrm>
        </p:spPr>
        <p:txBody>
          <a:bodyPr/>
          <a:lstStyle/>
          <a:p>
            <a:r>
              <a:rPr lang="en-US" dirty="0"/>
              <a:t>Motivation &amp; challenges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6C9F4E-F3CB-401D-B34D-B16BEB597A5E}"/>
              </a:ext>
            </a:extLst>
          </p:cNvPr>
          <p:cNvGrpSpPr/>
          <p:nvPr/>
        </p:nvGrpSpPr>
        <p:grpSpPr>
          <a:xfrm>
            <a:off x="2377142" y="2191640"/>
            <a:ext cx="8967133" cy="3195856"/>
            <a:chOff x="891242" y="2544065"/>
            <a:chExt cx="8967133" cy="319585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79A9098-BE99-4BE9-A84F-906193728B83}"/>
                </a:ext>
              </a:extLst>
            </p:cNvPr>
            <p:cNvSpPr txBox="1"/>
            <p:nvPr/>
          </p:nvSpPr>
          <p:spPr>
            <a:xfrm>
              <a:off x="5980537" y="2545200"/>
              <a:ext cx="3877838" cy="319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u="sng" dirty="0">
                  <a:solidFill>
                    <a:srgbClr val="0000FF"/>
                  </a:solidFill>
                </a:rPr>
                <a:t>MOSFETs</a:t>
              </a:r>
              <a:r>
                <a:rPr lang="en-US" dirty="0">
                  <a:solidFill>
                    <a:srgbClr val="0000FF"/>
                  </a:solidFill>
                </a:rPr>
                <a:t>		</a:t>
              </a:r>
              <a:endParaRPr lang="en-US" u="sng" dirty="0">
                <a:solidFill>
                  <a:srgbClr val="0000FF"/>
                </a:solidFill>
              </a:endParaRP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Cost-effective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Easy to use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Off-the-shelf	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Flexible		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Modular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Maintainability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b="1" dirty="0"/>
                <a:t>Can be turned on and off (thus PFL/PFN is not required)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dirty="0"/>
                <a:t>Relatively low voltage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dirty="0" smtClean="0"/>
                <a:t>Relatively </a:t>
              </a:r>
              <a:r>
                <a:rPr lang="en-US" dirty="0"/>
                <a:t>low current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D0E0C41-5AEA-4E58-9B08-19D8B15A6990}"/>
                </a:ext>
              </a:extLst>
            </p:cNvPr>
            <p:cNvSpPr txBox="1"/>
            <p:nvPr/>
          </p:nvSpPr>
          <p:spPr>
            <a:xfrm>
              <a:off x="891242" y="2544065"/>
              <a:ext cx="4781549" cy="2363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u="sng" dirty="0" err="1">
                  <a:solidFill>
                    <a:srgbClr val="0000FF"/>
                  </a:solidFill>
                </a:rPr>
                <a:t>Thyratrons</a:t>
              </a:r>
              <a:endParaRPr lang="en-US" u="sng" dirty="0">
                <a:solidFill>
                  <a:srgbClr val="0000FF"/>
                </a:solidFill>
              </a:endParaRP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Generally reliable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Robust (fault tolerant)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/>
                <a:t>Relatively high voltage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dirty="0" smtClean="0"/>
                <a:t>Relatively </a:t>
              </a:r>
              <a:r>
                <a:rPr lang="en-US" dirty="0"/>
                <a:t>high current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dirty="0"/>
                <a:t>Long term availability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dirty="0"/>
                <a:t>Spontaneous turn on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dirty="0"/>
                <a:t>Can only be turned on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3724A48-32FE-47D6-893B-B0078926283D}"/>
                </a:ext>
              </a:extLst>
            </p:cNvPr>
            <p:cNvSpPr txBox="1"/>
            <p:nvPr/>
          </p:nvSpPr>
          <p:spPr>
            <a:xfrm>
              <a:off x="3771900" y="3619500"/>
              <a:ext cx="13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i="1" dirty="0">
                  <a:solidFill>
                    <a:srgbClr val="0000FF"/>
                  </a:solidFill>
                </a:rPr>
                <a:t>Versus:</a:t>
              </a:r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04E5AC-5BF5-47DD-888B-F5D4BC575D98}"/>
              </a:ext>
            </a:extLst>
          </p:cNvPr>
          <p:cNvSpPr txBox="1">
            <a:spLocks/>
          </p:cNvSpPr>
          <p:nvPr/>
        </p:nvSpPr>
        <p:spPr>
          <a:xfrm>
            <a:off x="552450" y="5276525"/>
            <a:ext cx="11029950" cy="1080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400" dirty="0">
                <a:solidFill>
                  <a:srgbClr val="0000FF"/>
                </a:solidFill>
              </a:rPr>
              <a:t>But…. Semiconductors have limited voltage and current rating. Hence, requires </a:t>
            </a:r>
            <a:r>
              <a:rPr lang="en-GB" sz="2400" b="1" dirty="0">
                <a:solidFill>
                  <a:srgbClr val="0000FF"/>
                </a:solidFill>
              </a:rPr>
              <a:t>series and parallel connection of power semiconductors</a:t>
            </a:r>
            <a:r>
              <a:rPr lang="en-GB" sz="2400" dirty="0">
                <a:solidFill>
                  <a:srgbClr val="0000FF"/>
                </a:solidFill>
              </a:rPr>
              <a:t> to achieve high pulsed power.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32628FA9-3BF4-44C6-BE39-E1C80FCC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</p:spTree>
    <p:extLst>
      <p:ext uri="{BB962C8B-B14F-4D97-AF65-F5344CB8AC3E}">
        <p14:creationId xmlns:p14="http://schemas.microsoft.com/office/powerpoint/2010/main" val="200814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2F4A12-F2F8-4DA2-89CE-D6493F35A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531C01-D4DE-41B7-8284-C182E28CC255}"/>
              </a:ext>
            </a:extLst>
          </p:cNvPr>
          <p:cNvSpPr txBox="1"/>
          <p:nvPr/>
        </p:nvSpPr>
        <p:spPr>
          <a:xfrm>
            <a:off x="400049" y="1056147"/>
            <a:ext cx="1149667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circuit first described by Erwin Otto Marx in 1924 – 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until recently the Marx did </a:t>
            </a:r>
            <a:r>
              <a:rPr lang="en-GB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 semiconductor switches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Concept: generate a high-voltage pulse from a low-voltage DC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supply and components.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0D91060-62E2-4F16-AB1C-727082EB937D}"/>
              </a:ext>
            </a:extLst>
          </p:cNvPr>
          <p:cNvGrpSpPr/>
          <p:nvPr/>
        </p:nvGrpSpPr>
        <p:grpSpPr>
          <a:xfrm>
            <a:off x="508000" y="2031173"/>
            <a:ext cx="11188700" cy="4350577"/>
            <a:chOff x="-1149350" y="1821623"/>
            <a:chExt cx="11188700" cy="4350577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52F55C2-3524-4170-830B-821D9A61D137}"/>
                </a:ext>
              </a:extLst>
            </p:cNvPr>
            <p:cNvGrpSpPr/>
            <p:nvPr/>
          </p:nvGrpSpPr>
          <p:grpSpPr>
            <a:xfrm>
              <a:off x="-1149350" y="1821623"/>
              <a:ext cx="11188700" cy="4350577"/>
              <a:chOff x="-1149350" y="1821623"/>
              <a:chExt cx="11188700" cy="4350577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79A9DB65-1BD5-47F2-9862-03E1A4273F70}"/>
                  </a:ext>
                </a:extLst>
              </p:cNvPr>
              <p:cNvGrpSpPr/>
              <p:nvPr/>
            </p:nvGrpSpPr>
            <p:grpSpPr>
              <a:xfrm>
                <a:off x="-1149350" y="1821623"/>
                <a:ext cx="11188700" cy="4350577"/>
                <a:chOff x="-1149350" y="1821623"/>
                <a:chExt cx="11188700" cy="4350577"/>
              </a:xfrm>
            </p:grpSpPr>
            <p:graphicFrame>
              <p:nvGraphicFramePr>
                <p:cNvPr id="7" name="Object 6">
                  <a:extLst>
                    <a:ext uri="{FF2B5EF4-FFF2-40B4-BE49-F238E27FC236}">
                      <a16:creationId xmlns:a16="http://schemas.microsoft.com/office/drawing/2014/main" id="{6CD4EFAA-C642-4705-A958-AAF6C5C068A1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04276252"/>
                    </p:ext>
                  </p:extLst>
                </p:nvPr>
              </p:nvGraphicFramePr>
              <p:xfrm>
                <a:off x="67800" y="3981329"/>
                <a:ext cx="9000000" cy="219087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11" name="Visio" r:id="rId3" imgW="7858167" imgH="1895400" progId="Visio.Drawing.11">
                        <p:embed/>
                      </p:oleObj>
                    </mc:Choice>
                    <mc:Fallback>
                      <p:oleObj name="Visio" r:id="rId3" imgW="7858167" imgH="1895400" progId="Visio.Drawing.11">
                        <p:embed/>
                        <p:pic>
                          <p:nvPicPr>
                            <p:cNvPr id="7" name="Object 6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7800" y="3981329"/>
                              <a:ext cx="9000000" cy="219087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6F155F0-C083-4839-AC92-8CDA77BDE82A}"/>
                    </a:ext>
                  </a:extLst>
                </p:cNvPr>
                <p:cNvSpPr txBox="1"/>
                <p:nvPr/>
              </p:nvSpPr>
              <p:spPr>
                <a:xfrm>
                  <a:off x="-1149350" y="1821623"/>
                  <a:ext cx="11188700" cy="646331"/>
                </a:xfrm>
                <a:prstGeom prst="rect">
                  <a:avLst/>
                </a:prstGeom>
                <a:noFill/>
                <a:ln w="9525">
                  <a:solidFill>
                    <a:srgbClr val="0000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The circuit operates by 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(1)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charging capacitors in parallel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then subsequently connecting them in series to generate a high-voltage output pulse.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64FE612A-5893-4A32-AE72-CB1FA668ED0E}"/>
                  </a:ext>
                </a:extLst>
              </p:cNvPr>
              <p:cNvGrpSpPr/>
              <p:nvPr/>
            </p:nvGrpSpPr>
            <p:grpSpPr>
              <a:xfrm>
                <a:off x="-1143644" y="3148083"/>
                <a:ext cx="10668644" cy="2663517"/>
                <a:chOff x="-1143644" y="3148083"/>
                <a:chExt cx="10668644" cy="2663517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94447AF7-1D1E-47ED-9846-DAE4F331C97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762000" y="4343984"/>
                  <a:ext cx="7560000" cy="1467616"/>
                  <a:chOff x="730969" y="3837036"/>
                  <a:chExt cx="7585447" cy="1472556"/>
                </a:xfrm>
              </p:grpSpPr>
              <p:cxnSp>
                <p:nvCxnSpPr>
                  <p:cNvPr id="12" name="Straight Arrow Connector 11">
                    <a:extLst>
                      <a:ext uri="{FF2B5EF4-FFF2-40B4-BE49-F238E27FC236}">
                        <a16:creationId xmlns:a16="http://schemas.microsoft.com/office/drawing/2014/main" id="{0A91EA2B-DD37-46F1-8F8F-BFCDA9642A4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30969" y="3837036"/>
                    <a:ext cx="23145" cy="1448545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ECACE530-B2EC-4A3D-9A28-B643D53012DA}"/>
                      </a:ext>
                    </a:extLst>
                  </p:cNvPr>
                  <p:cNvCxnSpPr/>
                  <p:nvPr/>
                </p:nvCxnSpPr>
                <p:spPr>
                  <a:xfrm>
                    <a:off x="784028" y="3844454"/>
                    <a:ext cx="655624" cy="16594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Arrow Connector 13">
                    <a:extLst>
                      <a:ext uri="{FF2B5EF4-FFF2-40B4-BE49-F238E27FC236}">
                        <a16:creationId xmlns:a16="http://schemas.microsoft.com/office/drawing/2014/main" id="{AC64D542-DACC-443B-85B2-871A0CCF78EE}"/>
                      </a:ext>
                    </a:extLst>
                  </p:cNvPr>
                  <p:cNvCxnSpPr/>
                  <p:nvPr/>
                </p:nvCxnSpPr>
                <p:spPr>
                  <a:xfrm>
                    <a:off x="1475656" y="3861048"/>
                    <a:ext cx="0" cy="140978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2DB8AFE5-A6C4-42D4-9BF1-82EC412F0E2C}"/>
                      </a:ext>
                    </a:extLst>
                  </p:cNvPr>
                  <p:cNvCxnSpPr/>
                  <p:nvPr/>
                </p:nvCxnSpPr>
                <p:spPr>
                  <a:xfrm>
                    <a:off x="1475656" y="3861048"/>
                    <a:ext cx="1656184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6036BBE9-A477-42B5-AFDE-923B9562777D}"/>
                      </a:ext>
                    </a:extLst>
                  </p:cNvPr>
                  <p:cNvCxnSpPr/>
                  <p:nvPr/>
                </p:nvCxnSpPr>
                <p:spPr>
                  <a:xfrm>
                    <a:off x="3092890" y="3861048"/>
                    <a:ext cx="0" cy="1422212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198E62BD-14DE-492B-A4B6-056EB579600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555776" y="5291532"/>
                    <a:ext cx="576064" cy="11993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FDEBCD99-5A3B-4A8E-9C1C-8A6333CAEB3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135840" y="4565425"/>
                    <a:ext cx="41993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1FA83A84-CF6B-4732-B043-62229ABA6E8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551616" y="4585146"/>
                    <a:ext cx="1" cy="652438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49358800-F0A3-42DF-9524-8228105F17C1}"/>
                      </a:ext>
                    </a:extLst>
                  </p:cNvPr>
                  <p:cNvCxnSpPr/>
                  <p:nvPr/>
                </p:nvCxnSpPr>
                <p:spPr>
                  <a:xfrm>
                    <a:off x="2157963" y="4585146"/>
                    <a:ext cx="0" cy="72444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C859A07A-6976-442F-B113-B4DB376502B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730969" y="5290884"/>
                    <a:ext cx="1392760" cy="372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07295648-550B-4E98-A7DC-B4F6339AB84C}"/>
                      </a:ext>
                    </a:extLst>
                  </p:cNvPr>
                  <p:cNvGrpSpPr/>
                  <p:nvPr/>
                </p:nvGrpSpPr>
                <p:grpSpPr>
                  <a:xfrm>
                    <a:off x="3083435" y="3861048"/>
                    <a:ext cx="1567167" cy="1442477"/>
                    <a:chOff x="3083435" y="3645024"/>
                    <a:chExt cx="1567167" cy="1442477"/>
                  </a:xfrm>
                </p:grpSpPr>
                <p:cxnSp>
                  <p:nvCxnSpPr>
                    <p:cNvPr id="41" name="Straight Arrow Connector 40">
                      <a:extLst>
                        <a:ext uri="{FF2B5EF4-FFF2-40B4-BE49-F238E27FC236}">
                          <a16:creationId xmlns:a16="http://schemas.microsoft.com/office/drawing/2014/main" id="{A0152A77-81B7-46CE-966F-26B0BE64DE9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203848" y="3645024"/>
                      <a:ext cx="14401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>
                      <a:extLst>
                        <a:ext uri="{FF2B5EF4-FFF2-40B4-BE49-F238E27FC236}">
                          <a16:creationId xmlns:a16="http://schemas.microsoft.com/office/drawing/2014/main" id="{1CD950FC-0F06-44E1-BD9D-3F81A4F31A8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644008" y="3645024"/>
                      <a:ext cx="6594" cy="140978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>
                      <a:extLst>
                        <a:ext uri="{FF2B5EF4-FFF2-40B4-BE49-F238E27FC236}">
                          <a16:creationId xmlns:a16="http://schemas.microsoft.com/office/drawing/2014/main" id="{A839BBAC-4DC0-40DF-B07E-4E8E717230B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4067944" y="5075508"/>
                      <a:ext cx="576064" cy="11993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>
                      <a:extLst>
                        <a:ext uri="{FF2B5EF4-FFF2-40B4-BE49-F238E27FC236}">
                          <a16:creationId xmlns:a16="http://schemas.microsoft.com/office/drawing/2014/main" id="{53F450C2-E79C-4BE4-A7E2-552951DA892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707904" y="4349401"/>
                      <a:ext cx="36004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Arrow Connector 44">
                      <a:extLst>
                        <a:ext uri="{FF2B5EF4-FFF2-40B4-BE49-F238E27FC236}">
                          <a16:creationId xmlns:a16="http://schemas.microsoft.com/office/drawing/2014/main" id="{3B743177-C15D-4147-A19C-323CE27B5A1E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067942" y="4369122"/>
                      <a:ext cx="13195" cy="64405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Arrow Connector 45">
                      <a:extLst>
                        <a:ext uri="{FF2B5EF4-FFF2-40B4-BE49-F238E27FC236}">
                          <a16:creationId xmlns:a16="http://schemas.microsoft.com/office/drawing/2014/main" id="{8330ACCC-CA68-4723-BB21-6940D276F9E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07904" y="4357945"/>
                      <a:ext cx="0" cy="661741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Arrow Connector 46">
                      <a:extLst>
                        <a:ext uri="{FF2B5EF4-FFF2-40B4-BE49-F238E27FC236}">
                          <a16:creationId xmlns:a16="http://schemas.microsoft.com/office/drawing/2014/main" id="{B12494E2-3BDF-4777-9230-9C9BA29805B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083435" y="5070985"/>
                      <a:ext cx="624470" cy="13517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99552C4C-22D3-46C5-BE98-77EB3808B15A}"/>
                      </a:ext>
                    </a:extLst>
                  </p:cNvPr>
                  <p:cNvGrpSpPr/>
                  <p:nvPr/>
                </p:nvGrpSpPr>
                <p:grpSpPr>
                  <a:xfrm>
                    <a:off x="4650602" y="3861048"/>
                    <a:ext cx="1550085" cy="1442477"/>
                    <a:chOff x="3138434" y="3645024"/>
                    <a:chExt cx="1550085" cy="1442477"/>
                  </a:xfrm>
                </p:grpSpPr>
                <p:cxnSp>
                  <p:nvCxnSpPr>
                    <p:cNvPr id="34" name="Straight Arrow Connector 33">
                      <a:extLst>
                        <a:ext uri="{FF2B5EF4-FFF2-40B4-BE49-F238E27FC236}">
                          <a16:creationId xmlns:a16="http://schemas.microsoft.com/office/drawing/2014/main" id="{B32EC60C-0594-4082-AC02-8D143EF9D5F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203848" y="3645024"/>
                      <a:ext cx="14401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Arrow Connector 34">
                      <a:extLst>
                        <a:ext uri="{FF2B5EF4-FFF2-40B4-BE49-F238E27FC236}">
                          <a16:creationId xmlns:a16="http://schemas.microsoft.com/office/drawing/2014/main" id="{EC61DA19-E688-4543-B6D6-7CC492FC5E3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685377" y="3650385"/>
                      <a:ext cx="3142" cy="140613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Arrow Connector 35">
                      <a:extLst>
                        <a:ext uri="{FF2B5EF4-FFF2-40B4-BE49-F238E27FC236}">
                          <a16:creationId xmlns:a16="http://schemas.microsoft.com/office/drawing/2014/main" id="{FCD22533-3DD8-4396-84A2-6651F294572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4067944" y="5075508"/>
                      <a:ext cx="576064" cy="11993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Arrow Connector 36">
                      <a:extLst>
                        <a:ext uri="{FF2B5EF4-FFF2-40B4-BE49-F238E27FC236}">
                          <a16:creationId xmlns:a16="http://schemas.microsoft.com/office/drawing/2014/main" id="{1ABC3CBE-53E6-4566-A279-FA0DCCBE3904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745816" y="4349401"/>
                      <a:ext cx="322128" cy="854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Arrow Connector 37">
                      <a:extLst>
                        <a:ext uri="{FF2B5EF4-FFF2-40B4-BE49-F238E27FC236}">
                          <a16:creationId xmlns:a16="http://schemas.microsoft.com/office/drawing/2014/main" id="{C9137CC5-E03D-4F24-B8A0-2FF973ADE9EC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081136" y="4347552"/>
                      <a:ext cx="1" cy="66562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Arrow Connector 38">
                      <a:extLst>
                        <a:ext uri="{FF2B5EF4-FFF2-40B4-BE49-F238E27FC236}">
                          <a16:creationId xmlns:a16="http://schemas.microsoft.com/office/drawing/2014/main" id="{4E85056B-8F6F-45EC-9595-8658233D70A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45816" y="4369122"/>
                      <a:ext cx="0" cy="65056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DF3DBCA8-547C-4800-B723-8C5182020AD7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138434" y="5070985"/>
                      <a:ext cx="576064" cy="1651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042FF4D5-982C-4E63-A145-A167CC949899}"/>
                      </a:ext>
                    </a:extLst>
                  </p:cNvPr>
                  <p:cNvGrpSpPr/>
                  <p:nvPr/>
                </p:nvGrpSpPr>
                <p:grpSpPr>
                  <a:xfrm>
                    <a:off x="6176053" y="3861048"/>
                    <a:ext cx="1492292" cy="1442477"/>
                    <a:chOff x="3151717" y="3645024"/>
                    <a:chExt cx="1492292" cy="1442477"/>
                  </a:xfrm>
                </p:grpSpPr>
                <p:cxnSp>
                  <p:nvCxnSpPr>
                    <p:cNvPr id="27" name="Straight Arrow Connector 26">
                      <a:extLst>
                        <a:ext uri="{FF2B5EF4-FFF2-40B4-BE49-F238E27FC236}">
                          <a16:creationId xmlns:a16="http://schemas.microsoft.com/office/drawing/2014/main" id="{3AAECA73-2D50-418C-9811-97FA78E7136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203848" y="3645024"/>
                      <a:ext cx="14401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Arrow Connector 27">
                      <a:extLst>
                        <a:ext uri="{FF2B5EF4-FFF2-40B4-BE49-F238E27FC236}">
                          <a16:creationId xmlns:a16="http://schemas.microsoft.com/office/drawing/2014/main" id="{78C12D67-5884-4B33-B8FC-7624616987D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644008" y="3708648"/>
                      <a:ext cx="1" cy="1366212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DF8C12BC-9DDF-4D11-93CC-E277E3CC57A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4146036" y="5081504"/>
                      <a:ext cx="497973" cy="5997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8C4C7FB0-EE73-45E9-A51C-0B53B8282E38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3783252" y="4349402"/>
                      <a:ext cx="377041" cy="8543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30">
                      <a:extLst>
                        <a:ext uri="{FF2B5EF4-FFF2-40B4-BE49-F238E27FC236}">
                          <a16:creationId xmlns:a16="http://schemas.microsoft.com/office/drawing/2014/main" id="{BB0721B5-8D2F-41E3-86A9-6F6F342248B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160292" y="4357945"/>
                      <a:ext cx="0" cy="72355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Arrow Connector 31">
                      <a:extLst>
                        <a:ext uri="{FF2B5EF4-FFF2-40B4-BE49-F238E27FC236}">
                          <a16:creationId xmlns:a16="http://schemas.microsoft.com/office/drawing/2014/main" id="{15F67E32-3493-423D-A1F5-59EFE932B56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808262" y="4357945"/>
                      <a:ext cx="0" cy="66948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Arrow Connector 32">
                      <a:extLst>
                        <a:ext uri="{FF2B5EF4-FFF2-40B4-BE49-F238E27FC236}">
                          <a16:creationId xmlns:a16="http://schemas.microsoft.com/office/drawing/2014/main" id="{DE8D82F7-4615-40C3-9046-6A1F336C1CC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151717" y="5067236"/>
                      <a:ext cx="660902" cy="20265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72292D45-C5B4-4382-8A29-BAAFDA6F3C7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316414" y="4555316"/>
                    <a:ext cx="2" cy="715518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49862A8D-4915-44C6-8489-0BEDCB31FE6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688222" y="5284559"/>
                    <a:ext cx="628192" cy="1896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289A152-83EA-4B67-9CDC-269E8751CA17}"/>
                    </a:ext>
                  </a:extLst>
                </p:cNvPr>
                <p:cNvSpPr txBox="1"/>
                <p:nvPr/>
              </p:nvSpPr>
              <p:spPr>
                <a:xfrm>
                  <a:off x="-1143644" y="3148083"/>
                  <a:ext cx="1066864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1b)  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The capacitors (</a:t>
                  </a:r>
                  <a:r>
                    <a:rPr lang="en-GB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r>
                    <a:rPr lang="en-GB" i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GB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r>
                    <a:rPr lang="en-GB" i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, … </a:t>
                  </a:r>
                  <a:r>
                    <a:rPr lang="en-GB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r>
                    <a:rPr lang="en-GB" i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are charged in parallel, from </a:t>
                  </a:r>
                  <a:r>
                    <a:rPr lang="en-GB" i="1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Vdc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by turning-on all the even numbered MOSFETs/IGBTs (i.e.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…) [</a:t>
                  </a:r>
                  <a:r>
                    <a:rPr lang="en-GB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  <a:r>
                    <a:rPr lang="en-GB" i="1" baseline="-250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Marx</a:t>
                  </a:r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≈ 0 V]:</a:t>
                  </a:r>
                </a:p>
              </p:txBody>
            </p: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D4A8642-8747-4DDC-87CC-BADF69FD1C91}"/>
                </a:ext>
              </a:extLst>
            </p:cNvPr>
            <p:cNvGrpSpPr/>
            <p:nvPr/>
          </p:nvGrpSpPr>
          <p:grpSpPr>
            <a:xfrm>
              <a:off x="-1149350" y="2588771"/>
              <a:ext cx="9692601" cy="2370764"/>
              <a:chOff x="-1149350" y="2588771"/>
              <a:chExt cx="9692601" cy="2370764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1E88B08-9E34-4039-A1CF-53CDEED978F9}"/>
                  </a:ext>
                </a:extLst>
              </p:cNvPr>
              <p:cNvSpPr txBox="1"/>
              <p:nvPr/>
            </p:nvSpPr>
            <p:spPr>
              <a:xfrm>
                <a:off x="-1149350" y="2588771"/>
                <a:ext cx="8229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</a:t>
                </a:r>
              </a:p>
              <a:p>
                <a:pPr algn="l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1a)  All the odd numbered MOSFETs/IGBTs (i.e.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…) are off.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73EE8ED-590A-4EAF-961F-15E2E8D15764}"/>
                  </a:ext>
                </a:extLst>
              </p:cNvPr>
              <p:cNvSpPr txBox="1"/>
              <p:nvPr/>
            </p:nvSpPr>
            <p:spPr>
              <a:xfrm>
                <a:off x="1752600" y="4436315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418C2C4-4294-4F40-945B-F33B383341DD}"/>
                  </a:ext>
                </a:extLst>
              </p:cNvPr>
              <p:cNvSpPr txBox="1"/>
              <p:nvPr/>
            </p:nvSpPr>
            <p:spPr>
              <a:xfrm>
                <a:off x="3283321" y="4417488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90395CB-87D4-47B2-A522-4EEA9F66C9A5}"/>
                  </a:ext>
                </a:extLst>
              </p:cNvPr>
              <p:cNvSpPr txBox="1"/>
              <p:nvPr/>
            </p:nvSpPr>
            <p:spPr>
              <a:xfrm>
                <a:off x="4809433" y="4426487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CFC1D9E-1885-44D0-9E2A-DC2D6E7AC757}"/>
                  </a:ext>
                </a:extLst>
              </p:cNvPr>
              <p:cNvSpPr txBox="1"/>
              <p:nvPr/>
            </p:nvSpPr>
            <p:spPr>
              <a:xfrm>
                <a:off x="6387300" y="4435002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C7D0A93-D221-499B-8E99-F4A00A939BBA}"/>
                  </a:ext>
                </a:extLst>
              </p:cNvPr>
              <p:cNvSpPr txBox="1"/>
              <p:nvPr/>
            </p:nvSpPr>
            <p:spPr>
              <a:xfrm>
                <a:off x="7924430" y="4426487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EF0E3C62-C286-4373-84B7-17151410F082}"/>
              </a:ext>
            </a:extLst>
          </p:cNvPr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0B8122F7-E639-4EB7-896B-33080E50E546}"/>
              </a:ext>
            </a:extLst>
          </p:cNvPr>
          <p:cNvSpPr txBox="1">
            <a:spLocks/>
          </p:cNvSpPr>
          <p:nvPr/>
        </p:nvSpPr>
        <p:spPr>
          <a:xfrm>
            <a:off x="1865737" y="0"/>
            <a:ext cx="8229600" cy="949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Solid-state Marx generator (1) </a:t>
            </a:r>
          </a:p>
        </p:txBody>
      </p:sp>
      <p:sp>
        <p:nvSpPr>
          <p:cNvPr id="61" name="Footer Placeholder 5">
            <a:extLst>
              <a:ext uri="{FF2B5EF4-FFF2-40B4-BE49-F238E27FC236}">
                <a16:creationId xmlns:a16="http://schemas.microsoft.com/office/drawing/2014/main" id="{BC91CB38-0483-4D45-AB30-B477125E1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62" name="Slide Number Placeholder 6">
            <a:extLst>
              <a:ext uri="{FF2B5EF4-FFF2-40B4-BE49-F238E27FC236}">
                <a16:creationId xmlns:a16="http://schemas.microsoft.com/office/drawing/2014/main" id="{2C452531-9AA9-49B8-8FB4-8C225525F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13153A1-0662-E548-91F3-C150CFB9EBE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807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F37A01-80A1-4833-9020-91001C6A9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11/04/2018, FCC Week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30EBC7-E06A-43C9-BBA0-AE3BD508E4C0}"/>
              </a:ext>
            </a:extLst>
          </p:cNvPr>
          <p:cNvSpPr txBox="1"/>
          <p:nvPr/>
        </p:nvSpPr>
        <p:spPr>
          <a:xfrm>
            <a:off x="381000" y="1100127"/>
            <a:ext cx="11477626" cy="646331"/>
          </a:xfrm>
          <a:prstGeom prst="rect">
            <a:avLst/>
          </a:prstGeom>
          <a:noFill/>
          <a:ln w="158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circuit operates by charging capacitors in parallel, then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subsequently connecting them in series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generate a high-voltage output pulse.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0F903FB-3BC2-4AE0-8881-50E3A7E7DC75}"/>
              </a:ext>
            </a:extLst>
          </p:cNvPr>
          <p:cNvGrpSpPr/>
          <p:nvPr/>
        </p:nvGrpSpPr>
        <p:grpSpPr>
          <a:xfrm>
            <a:off x="371475" y="1904878"/>
            <a:ext cx="11477626" cy="3886200"/>
            <a:chOff x="-1285875" y="1676400"/>
            <a:chExt cx="11477626" cy="388620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01063D0-04BD-4240-A171-CB734796A78B}"/>
                </a:ext>
              </a:extLst>
            </p:cNvPr>
            <p:cNvGrpSpPr/>
            <p:nvPr/>
          </p:nvGrpSpPr>
          <p:grpSpPr>
            <a:xfrm>
              <a:off x="-1285875" y="2518090"/>
              <a:ext cx="11277600" cy="3044510"/>
              <a:chOff x="-1285875" y="2518090"/>
              <a:chExt cx="11277600" cy="304451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63C0DEDF-42CA-4345-8308-6089D057BD0E}"/>
                  </a:ext>
                </a:extLst>
              </p:cNvPr>
              <p:cNvGrpSpPr/>
              <p:nvPr/>
            </p:nvGrpSpPr>
            <p:grpSpPr>
              <a:xfrm>
                <a:off x="-1285875" y="2518090"/>
                <a:ext cx="11277600" cy="2683571"/>
                <a:chOff x="-1285875" y="2518090"/>
                <a:chExt cx="11277600" cy="2683571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BFF7AE19-EF07-48D3-B873-32A19F80930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715800" y="3732667"/>
                  <a:ext cx="7560000" cy="1468994"/>
                  <a:chOff x="15902694" y="20315539"/>
                  <a:chExt cx="11888025" cy="2309978"/>
                </a:xfrm>
              </p:grpSpPr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F6CEA34D-61AD-4541-9B09-9E567F1B30E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5902694" y="22625517"/>
                    <a:ext cx="1170849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8D251808-BD21-4427-949D-C18951386BA2}"/>
                      </a:ext>
                    </a:extLst>
                  </p:cNvPr>
                  <p:cNvGrpSpPr/>
                  <p:nvPr/>
                </p:nvGrpSpPr>
                <p:grpSpPr>
                  <a:xfrm>
                    <a:off x="17073543" y="20315545"/>
                    <a:ext cx="2463745" cy="2309972"/>
                    <a:chOff x="1290004" y="3645024"/>
                    <a:chExt cx="1590981" cy="1491680"/>
                  </a:xfrm>
                </p:grpSpPr>
                <p:cxnSp>
                  <p:nvCxnSpPr>
                    <p:cNvPr id="37" name="Straight Arrow Connector 36">
                      <a:extLst>
                        <a:ext uri="{FF2B5EF4-FFF2-40B4-BE49-F238E27FC236}">
                          <a16:creationId xmlns:a16="http://schemas.microsoft.com/office/drawing/2014/main" id="{F560ED0B-4F7A-4759-B71A-DE2744F1065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290004" y="3645025"/>
                      <a:ext cx="6806" cy="147206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Arrow Connector 37">
                      <a:extLst>
                        <a:ext uri="{FF2B5EF4-FFF2-40B4-BE49-F238E27FC236}">
                          <a16:creationId xmlns:a16="http://schemas.microsoft.com/office/drawing/2014/main" id="{27F97013-C080-4A62-BC90-E186C1BEA3C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83525" y="5136704"/>
                      <a:ext cx="4974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Arrow Connector 38">
                      <a:extLst>
                        <a:ext uri="{FF2B5EF4-FFF2-40B4-BE49-F238E27FC236}">
                          <a16:creationId xmlns:a16="http://schemas.microsoft.com/office/drawing/2014/main" id="{DC72F8D7-9C31-440A-9D65-57EAEAB07A0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4349" y="4300190"/>
                      <a:ext cx="43258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F210ECE5-FE4B-4228-8A59-5F770530204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383525" y="4340423"/>
                      <a:ext cx="6598" cy="79628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>
                      <a:extLst>
                        <a:ext uri="{FF2B5EF4-FFF2-40B4-BE49-F238E27FC236}">
                          <a16:creationId xmlns:a16="http://schemas.microsoft.com/office/drawing/2014/main" id="{0E2312A4-CCC5-4070-8D1C-5B647336161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60914" y="3645024"/>
                      <a:ext cx="0" cy="65516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Arrow Connector 41">
                      <a:extLst>
                        <a:ext uri="{FF2B5EF4-FFF2-40B4-BE49-F238E27FC236}">
                          <a16:creationId xmlns:a16="http://schemas.microsoft.com/office/drawing/2014/main" id="{5DA17CEC-A3AB-456C-9894-F0717E88FDF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96811" y="3645024"/>
                      <a:ext cx="648072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290E5B15-D43D-4D4A-9E45-86B308300145}"/>
                      </a:ext>
                    </a:extLst>
                  </p:cNvPr>
                  <p:cNvGrpSpPr/>
                  <p:nvPr/>
                </p:nvGrpSpPr>
                <p:grpSpPr>
                  <a:xfrm>
                    <a:off x="19537288" y="20315545"/>
                    <a:ext cx="2453207" cy="2309972"/>
                    <a:chOff x="1296809" y="3645024"/>
                    <a:chExt cx="1584176" cy="1491680"/>
                  </a:xfrm>
                </p:grpSpPr>
                <p:cxnSp>
                  <p:nvCxnSpPr>
                    <p:cNvPr id="31" name="Straight Arrow Connector 30">
                      <a:extLst>
                        <a:ext uri="{FF2B5EF4-FFF2-40B4-BE49-F238E27FC236}">
                          <a16:creationId xmlns:a16="http://schemas.microsoft.com/office/drawing/2014/main" id="{AD63DCF5-E231-4597-B439-5C73B3ED7F9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296809" y="3645025"/>
                      <a:ext cx="1" cy="147206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Arrow Connector 31">
                      <a:extLst>
                        <a:ext uri="{FF2B5EF4-FFF2-40B4-BE49-F238E27FC236}">
                          <a16:creationId xmlns:a16="http://schemas.microsoft.com/office/drawing/2014/main" id="{EB6A6864-8DA0-44B1-9BB5-5F4436394B9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83525" y="5136704"/>
                      <a:ext cx="4974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Arrow Connector 32">
                      <a:extLst>
                        <a:ext uri="{FF2B5EF4-FFF2-40B4-BE49-F238E27FC236}">
                          <a16:creationId xmlns:a16="http://schemas.microsoft.com/office/drawing/2014/main" id="{6DA57AC6-85FD-4F83-920B-AA4D21C1980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4349" y="4300190"/>
                      <a:ext cx="43258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>
                      <a:extLst>
                        <a:ext uri="{FF2B5EF4-FFF2-40B4-BE49-F238E27FC236}">
                          <a16:creationId xmlns:a16="http://schemas.microsoft.com/office/drawing/2014/main" id="{0CA65D90-E5B7-4CB5-BA47-9D788EEA1D3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383525" y="4340423"/>
                      <a:ext cx="6598" cy="79628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Arrow Connector 34">
                      <a:extLst>
                        <a:ext uri="{FF2B5EF4-FFF2-40B4-BE49-F238E27FC236}">
                          <a16:creationId xmlns:a16="http://schemas.microsoft.com/office/drawing/2014/main" id="{C3F58B29-C3B4-4BFE-8D87-4A2DF2B1B8E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4349" y="3645024"/>
                      <a:ext cx="0" cy="65516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Arrow Connector 35">
                      <a:extLst>
                        <a:ext uri="{FF2B5EF4-FFF2-40B4-BE49-F238E27FC236}">
                          <a16:creationId xmlns:a16="http://schemas.microsoft.com/office/drawing/2014/main" id="{BFC78A7C-D77B-4AF0-9FF4-8310964E9B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96811" y="3645024"/>
                      <a:ext cx="648072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4A91199B-731D-4277-92ED-B8225C405346}"/>
                      </a:ext>
                    </a:extLst>
                  </p:cNvPr>
                  <p:cNvGrpSpPr/>
                  <p:nvPr/>
                </p:nvGrpSpPr>
                <p:grpSpPr>
                  <a:xfrm>
                    <a:off x="21990496" y="20315545"/>
                    <a:ext cx="2341701" cy="2309972"/>
                    <a:chOff x="1296809" y="3645024"/>
                    <a:chExt cx="1512170" cy="1491680"/>
                  </a:xfrm>
                </p:grpSpPr>
                <p:cxnSp>
                  <p:nvCxnSpPr>
                    <p:cNvPr id="25" name="Straight Arrow Connector 24">
                      <a:extLst>
                        <a:ext uri="{FF2B5EF4-FFF2-40B4-BE49-F238E27FC236}">
                          <a16:creationId xmlns:a16="http://schemas.microsoft.com/office/drawing/2014/main" id="{FD82CAEF-A1E4-4562-AA99-EBC240819C2C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296809" y="3645025"/>
                      <a:ext cx="1" cy="147206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91E0BC28-40AE-4C2D-9535-7136064BDA0D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2383527" y="5130708"/>
                      <a:ext cx="425452" cy="599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Arrow Connector 26">
                      <a:extLst>
                        <a:ext uri="{FF2B5EF4-FFF2-40B4-BE49-F238E27FC236}">
                          <a16:creationId xmlns:a16="http://schemas.microsoft.com/office/drawing/2014/main" id="{DB469541-32DB-4A69-BAEE-810194375B0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50946" y="4300190"/>
                      <a:ext cx="43258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Arrow Connector 27">
                      <a:extLst>
                        <a:ext uri="{FF2B5EF4-FFF2-40B4-BE49-F238E27FC236}">
                          <a16:creationId xmlns:a16="http://schemas.microsoft.com/office/drawing/2014/main" id="{6839E54A-8D6A-4078-B624-9C7A42B2B6A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90121" y="4300190"/>
                      <a:ext cx="1" cy="83051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4E39DA22-619C-498F-8962-F7F5A189F62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4349" y="3645024"/>
                      <a:ext cx="6597" cy="65516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E20655BE-CCFF-4824-B559-7416F438F7D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96811" y="3645024"/>
                      <a:ext cx="648072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id="{752F4F3E-D361-4726-87BE-0A7BDA08AF6B}"/>
                      </a:ext>
                    </a:extLst>
                  </p:cNvPr>
                  <p:cNvGrpSpPr/>
                  <p:nvPr/>
                </p:nvGrpSpPr>
                <p:grpSpPr>
                  <a:xfrm>
                    <a:off x="24332195" y="20315545"/>
                    <a:ext cx="2537470" cy="2309972"/>
                    <a:chOff x="1296810" y="3645024"/>
                    <a:chExt cx="1638589" cy="1491680"/>
                  </a:xfrm>
                </p:grpSpPr>
                <p:cxnSp>
                  <p:nvCxnSpPr>
                    <p:cNvPr id="19" name="Straight Arrow Connector 18">
                      <a:extLst>
                        <a:ext uri="{FF2B5EF4-FFF2-40B4-BE49-F238E27FC236}">
                          <a16:creationId xmlns:a16="http://schemas.microsoft.com/office/drawing/2014/main" id="{2C18DD53-E335-418C-B8DC-2F68B615A076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1296810" y="3645025"/>
                      <a:ext cx="1" cy="148568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Arrow Connector 19">
                      <a:extLst>
                        <a:ext uri="{FF2B5EF4-FFF2-40B4-BE49-F238E27FC236}">
                          <a16:creationId xmlns:a16="http://schemas.microsoft.com/office/drawing/2014/main" id="{73497983-4CBF-466D-8986-8FF22503584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14751" y="5136704"/>
                      <a:ext cx="520648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Arrow Connector 20">
                      <a:extLst>
                        <a:ext uri="{FF2B5EF4-FFF2-40B4-BE49-F238E27FC236}">
                          <a16:creationId xmlns:a16="http://schemas.microsoft.com/office/drawing/2014/main" id="{5C880F22-7682-43C9-B8A3-49C9E824E24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4349" y="4300190"/>
                      <a:ext cx="43258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Arrow Connector 21">
                      <a:extLst>
                        <a:ext uri="{FF2B5EF4-FFF2-40B4-BE49-F238E27FC236}">
                          <a16:creationId xmlns:a16="http://schemas.microsoft.com/office/drawing/2014/main" id="{BCEAEDEB-C2E5-40BC-9080-E4F81FA04571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390124" y="4291217"/>
                      <a:ext cx="2" cy="839491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Arrow Connector 22">
                      <a:extLst>
                        <a:ext uri="{FF2B5EF4-FFF2-40B4-BE49-F238E27FC236}">
                          <a16:creationId xmlns:a16="http://schemas.microsoft.com/office/drawing/2014/main" id="{84D58E5E-458B-49F5-B58D-ADEE664F3B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4349" y="3645024"/>
                      <a:ext cx="0" cy="65516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Arrow Connector 23">
                      <a:extLst>
                        <a:ext uri="{FF2B5EF4-FFF2-40B4-BE49-F238E27FC236}">
                          <a16:creationId xmlns:a16="http://schemas.microsoft.com/office/drawing/2014/main" id="{FFAF8ECA-EE01-4785-8950-6B9CD440721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96811" y="3645024"/>
                      <a:ext cx="648072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976790C0-1406-4E85-894B-F815DDC5534D}"/>
                      </a:ext>
                    </a:extLst>
                  </p:cNvPr>
                  <p:cNvGrpSpPr/>
                  <p:nvPr/>
                </p:nvGrpSpPr>
                <p:grpSpPr>
                  <a:xfrm>
                    <a:off x="26833755" y="20315539"/>
                    <a:ext cx="956964" cy="2279609"/>
                    <a:chOff x="1328034" y="3645020"/>
                    <a:chExt cx="617966" cy="1472073"/>
                  </a:xfrm>
                </p:grpSpPr>
                <p:cxnSp>
                  <p:nvCxnSpPr>
                    <p:cNvPr id="16" name="Straight Arrow Connector 15">
                      <a:extLst>
                        <a:ext uri="{FF2B5EF4-FFF2-40B4-BE49-F238E27FC236}">
                          <a16:creationId xmlns:a16="http://schemas.microsoft.com/office/drawing/2014/main" id="{8D99CA95-759B-493B-962D-DB0DAC0229BD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1328036" y="3645025"/>
                      <a:ext cx="23187" cy="147206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Arrow Connector 16">
                      <a:extLst>
                        <a:ext uri="{FF2B5EF4-FFF2-40B4-BE49-F238E27FC236}">
                          <a16:creationId xmlns:a16="http://schemas.microsoft.com/office/drawing/2014/main" id="{7FCE9C39-96E3-43FF-AA73-0481C4DA43C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45467" y="3645024"/>
                      <a:ext cx="533" cy="69426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>
                      <a:extLst>
                        <a:ext uri="{FF2B5EF4-FFF2-40B4-BE49-F238E27FC236}">
                          <a16:creationId xmlns:a16="http://schemas.microsoft.com/office/drawing/2014/main" id="{FA7FE7E3-420F-4B8B-AB8B-DAB0B3B83BD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328034" y="3645020"/>
                      <a:ext cx="617433" cy="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45C99F72-8690-44FA-A73B-30F6E0DD39A9}"/>
                    </a:ext>
                  </a:extLst>
                </p:cNvPr>
                <p:cNvSpPr txBox="1"/>
                <p:nvPr/>
              </p:nvSpPr>
              <p:spPr>
                <a:xfrm>
                  <a:off x="-1285875" y="2518090"/>
                  <a:ext cx="112776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2b) All the odd numbered MOSFETs/IGBTs (i.e.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…) are then turned on, to 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connect the capacitors in </a:t>
                  </a:r>
                  <a:r>
                    <a:rPr lang="en-GB" u="sng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series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Here: 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  <a:r>
                    <a:rPr lang="en-GB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MARX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≈ 5</a:t>
                  </a:r>
                  <a:r>
                    <a:rPr lang="en-GB" dirty="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∙</a:t>
                  </a:r>
                  <a:r>
                    <a:rPr lang="en-GB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  <a:r>
                    <a:rPr lang="en-GB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dc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p:grpSp>
          <p:graphicFrame>
            <p:nvGraphicFramePr>
              <p:cNvPr id="5" name="Object 4">
                <a:extLst>
                  <a:ext uri="{FF2B5EF4-FFF2-40B4-BE49-F238E27FC236}">
                    <a16:creationId xmlns:a16="http://schemas.microsoft.com/office/drawing/2014/main" id="{30497AB8-AD11-44EA-A004-CD86282450E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51673165"/>
                  </p:ext>
                </p:extLst>
              </p:nvPr>
            </p:nvGraphicFramePr>
            <p:xfrm>
              <a:off x="76200" y="3371728"/>
              <a:ext cx="9000000" cy="21908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35" name="Visio" r:id="rId3" imgW="7858167" imgH="1895400" progId="Visio.Drawing.11">
                      <p:embed/>
                    </p:oleObj>
                  </mc:Choice>
                  <mc:Fallback>
                    <p:oleObj name="Visio" r:id="rId3" imgW="7858167" imgH="1895400" progId="Visio.Drawing.11">
                      <p:embed/>
                      <p:pic>
                        <p:nvPicPr>
                          <p:cNvPr id="6" name="Object 5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76200" y="3371728"/>
                            <a:ext cx="9000000" cy="219087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2257C3E-8D4C-4F6C-881E-EF4037FC66F8}"/>
                </a:ext>
              </a:extLst>
            </p:cNvPr>
            <p:cNvGrpSpPr/>
            <p:nvPr/>
          </p:nvGrpSpPr>
          <p:grpSpPr>
            <a:xfrm>
              <a:off x="-1285875" y="1676400"/>
              <a:ext cx="11477626" cy="3486912"/>
              <a:chOff x="-1285875" y="2342734"/>
              <a:chExt cx="11477626" cy="3486912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08EFC0D-43BB-4410-9B41-3B431AEE952C}"/>
                  </a:ext>
                </a:extLst>
              </p:cNvPr>
              <p:cNvSpPr txBox="1"/>
              <p:nvPr/>
            </p:nvSpPr>
            <p:spPr>
              <a:xfrm>
                <a:off x="-1285875" y="2342734"/>
                <a:ext cx="1147762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2</a:t>
                </a: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2a)  Capacitors C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… C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have been charged to </a:t>
                </a:r>
                <a:r>
                  <a:rPr lang="en-GB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step (1b). All the even numbered MOSFETs/IGBTs (i.e. </a:t>
                </a:r>
                <a:r>
                  <a:rPr lang="en-GB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…) are then turned off.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32225A-1A4A-4105-9FDA-F5853114BF87}"/>
                  </a:ext>
                </a:extLst>
              </p:cNvPr>
              <p:cNvSpPr txBox="1"/>
              <p:nvPr/>
            </p:nvSpPr>
            <p:spPr>
              <a:xfrm>
                <a:off x="1739097" y="5306426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320935A-A3E7-4709-BDFC-C08D9D95D587}"/>
                  </a:ext>
                </a:extLst>
              </p:cNvPr>
              <p:cNvSpPr txBox="1"/>
              <p:nvPr/>
            </p:nvSpPr>
            <p:spPr>
              <a:xfrm>
                <a:off x="3308564" y="5299522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98FD27D-0B34-4F03-828A-613C803B6D6B}"/>
                  </a:ext>
                </a:extLst>
              </p:cNvPr>
              <p:cNvSpPr txBox="1"/>
              <p:nvPr/>
            </p:nvSpPr>
            <p:spPr>
              <a:xfrm>
                <a:off x="4838921" y="5292618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DA998E4-C6F9-4218-97F1-F6401D4E28E5}"/>
                  </a:ext>
                </a:extLst>
              </p:cNvPr>
              <p:cNvSpPr txBox="1"/>
              <p:nvPr/>
            </p:nvSpPr>
            <p:spPr>
              <a:xfrm>
                <a:off x="6396189" y="5292618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E7B604B-F329-4871-BC59-2D64AECE9B48}"/>
                  </a:ext>
                </a:extLst>
              </p:cNvPr>
              <p:cNvSpPr txBox="1"/>
              <p:nvPr/>
            </p:nvSpPr>
            <p:spPr>
              <a:xfrm>
                <a:off x="7945640" y="5299522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</p:grpSp>
        <p:sp>
          <p:nvSpPr>
            <p:cNvPr id="45" name="Rounded Rectangle 51">
              <a:extLst>
                <a:ext uri="{FF2B5EF4-FFF2-40B4-BE49-F238E27FC236}">
                  <a16:creationId xmlns:a16="http://schemas.microsoft.com/office/drawing/2014/main" id="{F6E1080A-993D-4303-960D-B80810933AEC}"/>
                </a:ext>
              </a:extLst>
            </p:cNvPr>
            <p:cNvSpPr/>
            <p:nvPr/>
          </p:nvSpPr>
          <p:spPr bwMode="auto">
            <a:xfrm>
              <a:off x="1219200" y="4266000"/>
              <a:ext cx="457200" cy="457200"/>
            </a:xfrm>
            <a:prstGeom prst="roundRect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Rounded Rectangle 52">
              <a:extLst>
                <a:ext uri="{FF2B5EF4-FFF2-40B4-BE49-F238E27FC236}">
                  <a16:creationId xmlns:a16="http://schemas.microsoft.com/office/drawing/2014/main" id="{FFD32AD9-279D-4552-A187-4B28FC5EA38F}"/>
                </a:ext>
              </a:extLst>
            </p:cNvPr>
            <p:cNvSpPr/>
            <p:nvPr/>
          </p:nvSpPr>
          <p:spPr bwMode="auto">
            <a:xfrm>
              <a:off x="2770402" y="4266000"/>
              <a:ext cx="457200" cy="457200"/>
            </a:xfrm>
            <a:prstGeom prst="roundRect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Rounded Rectangle 53">
              <a:extLst>
                <a:ext uri="{FF2B5EF4-FFF2-40B4-BE49-F238E27FC236}">
                  <a16:creationId xmlns:a16="http://schemas.microsoft.com/office/drawing/2014/main" id="{C78B1485-9E00-4E06-84D1-1117E703D5F5}"/>
                </a:ext>
              </a:extLst>
            </p:cNvPr>
            <p:cNvSpPr/>
            <p:nvPr/>
          </p:nvSpPr>
          <p:spPr bwMode="auto">
            <a:xfrm>
              <a:off x="4329380" y="4266000"/>
              <a:ext cx="457200" cy="457200"/>
            </a:xfrm>
            <a:prstGeom prst="roundRect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Rounded Rectangle 54">
              <a:extLst>
                <a:ext uri="{FF2B5EF4-FFF2-40B4-BE49-F238E27FC236}">
                  <a16:creationId xmlns:a16="http://schemas.microsoft.com/office/drawing/2014/main" id="{5DA2E2EA-413D-4FFF-9C41-D63227275DD9}"/>
                </a:ext>
              </a:extLst>
            </p:cNvPr>
            <p:cNvSpPr/>
            <p:nvPr/>
          </p:nvSpPr>
          <p:spPr bwMode="auto">
            <a:xfrm>
              <a:off x="5867400" y="4266000"/>
              <a:ext cx="457200" cy="457200"/>
            </a:xfrm>
            <a:prstGeom prst="roundRect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Rounded Rectangle 55">
              <a:extLst>
                <a:ext uri="{FF2B5EF4-FFF2-40B4-BE49-F238E27FC236}">
                  <a16:creationId xmlns:a16="http://schemas.microsoft.com/office/drawing/2014/main" id="{9875BE51-315C-43E0-A826-7BADDB3BDABB}"/>
                </a:ext>
              </a:extLst>
            </p:cNvPr>
            <p:cNvSpPr/>
            <p:nvPr/>
          </p:nvSpPr>
          <p:spPr bwMode="auto">
            <a:xfrm>
              <a:off x="7454003" y="4265412"/>
              <a:ext cx="457200" cy="457200"/>
            </a:xfrm>
            <a:prstGeom prst="roundRect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77A8349A-2BF7-4A05-8034-67ACBB1713E2}"/>
              </a:ext>
            </a:extLst>
          </p:cNvPr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6D08E383-5B7D-4C4C-BE06-20673A9A8459}"/>
              </a:ext>
            </a:extLst>
          </p:cNvPr>
          <p:cNvSpPr txBox="1">
            <a:spLocks/>
          </p:cNvSpPr>
          <p:nvPr/>
        </p:nvSpPr>
        <p:spPr>
          <a:xfrm>
            <a:off x="1865737" y="0"/>
            <a:ext cx="8229600" cy="949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Solid-state Marx generator (2)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07266F-8274-493C-B1A7-F6059A861462}"/>
              </a:ext>
            </a:extLst>
          </p:cNvPr>
          <p:cNvSpPr txBox="1"/>
          <p:nvPr/>
        </p:nvSpPr>
        <p:spPr>
          <a:xfrm>
            <a:off x="703064" y="5810391"/>
            <a:ext cx="1052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fast, rectangular, pulses </a:t>
            </a:r>
            <a:r>
              <a:rPr lang="en-GB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MOSFET technology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required.</a:t>
            </a:r>
          </a:p>
        </p:txBody>
      </p:sp>
      <p:sp>
        <p:nvSpPr>
          <p:cNvPr id="62" name="Footer Placeholder 5">
            <a:extLst>
              <a:ext uri="{FF2B5EF4-FFF2-40B4-BE49-F238E27FC236}">
                <a16:creationId xmlns:a16="http://schemas.microsoft.com/office/drawing/2014/main" id="{02AED1D3-A617-4D23-97C3-6F19D2763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sp>
        <p:nvSpPr>
          <p:cNvPr id="63" name="Slide Number Placeholder 6">
            <a:extLst>
              <a:ext uri="{FF2B5EF4-FFF2-40B4-BE49-F238E27FC236}">
                <a16:creationId xmlns:a16="http://schemas.microsoft.com/office/drawing/2014/main" id="{FDB9786D-560F-43BD-8C1D-1FBB8A29D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313153A1-0662-E548-91F3-C150CFB9EBE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75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57" y="0"/>
            <a:ext cx="11029068" cy="949250"/>
          </a:xfrm>
        </p:spPr>
        <p:txBody>
          <a:bodyPr>
            <a:normAutofit/>
          </a:bodyPr>
          <a:lstStyle/>
          <a:p>
            <a:r>
              <a:rPr lang="en-US" dirty="0"/>
              <a:t>Marx generator solid-state modular concept</a:t>
            </a:r>
          </a:p>
        </p:txBody>
      </p:sp>
      <p:sp>
        <p:nvSpPr>
          <p:cNvPr id="4" name="Rectangle 3"/>
          <p:cNvSpPr/>
          <p:nvPr/>
        </p:nvSpPr>
        <p:spPr>
          <a:xfrm>
            <a:off x="390525" y="1026237"/>
            <a:ext cx="98202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One MOSFET tested to date: CREE </a:t>
            </a:r>
            <a:r>
              <a:rPr lang="en-GB" sz="2000" dirty="0" err="1"/>
              <a:t>SiC</a:t>
            </a:r>
            <a:r>
              <a:rPr lang="en-GB" sz="2000" dirty="0"/>
              <a:t> MOSFET </a:t>
            </a:r>
            <a:r>
              <a:rPr lang="en-US" sz="2000" dirty="0">
                <a:solidFill>
                  <a:srgbClr val="0000FF"/>
                </a:solidFill>
              </a:rPr>
              <a:t>C3M0065090J</a:t>
            </a:r>
            <a:r>
              <a:rPr lang="en-US" sz="2000" dirty="0"/>
              <a:t>, 900V, </a:t>
            </a:r>
            <a:r>
              <a:rPr lang="en-US" sz="2000" dirty="0" err="1"/>
              <a:t>SiC</a:t>
            </a:r>
            <a:r>
              <a:rPr lang="en-US" sz="2000" dirty="0"/>
              <a:t> MOSFET, in D2PAK-7L package, with separate emitter for gate voltage (</a:t>
            </a:r>
            <a:r>
              <a:rPr lang="is-IS" sz="2000" dirty="0">
                <a:solidFill>
                  <a:srgbClr val="0000FF"/>
                </a:solidFill>
              </a:rPr>
              <a:t>C3M0065100J</a:t>
            </a:r>
            <a:r>
              <a:rPr lang="is-IS" sz="2000" dirty="0"/>
              <a:t>, 1000V, now available)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1775" y="995224"/>
            <a:ext cx="1485900" cy="246781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6656" y="3360960"/>
            <a:ext cx="98202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rgbClr val="0000FF"/>
                </a:solidFill>
              </a:rPr>
              <a:t>Each </a:t>
            </a:r>
            <a:r>
              <a:rPr lang="en-GB" sz="2000" dirty="0">
                <a:solidFill>
                  <a:srgbClr val="0000FF"/>
                </a:solidFill>
              </a:rPr>
              <a:t>switch unit </a:t>
            </a:r>
            <a:r>
              <a:rPr lang="en-GB" sz="2000" dirty="0" smtClean="0">
                <a:solidFill>
                  <a:srgbClr val="0000FF"/>
                </a:solidFill>
              </a:rPr>
              <a:t>consists of </a:t>
            </a:r>
            <a:r>
              <a:rPr lang="en-GB" sz="2000" dirty="0">
                <a:solidFill>
                  <a:srgbClr val="0000FF"/>
                </a:solidFill>
              </a:rPr>
              <a:t>a pulse capacitor and 3 </a:t>
            </a:r>
            <a:r>
              <a:rPr lang="en-GB" sz="2000" dirty="0" err="1">
                <a:solidFill>
                  <a:srgbClr val="0000FF"/>
                </a:solidFill>
              </a:rPr>
              <a:t>SiC</a:t>
            </a:r>
            <a:r>
              <a:rPr lang="en-GB" sz="2000" dirty="0">
                <a:solidFill>
                  <a:srgbClr val="0000FF"/>
                </a:solidFill>
              </a:rPr>
              <a:t> MOSFETs in parallel</a:t>
            </a:r>
          </a:p>
          <a:p>
            <a:pPr marL="342900" indent="-342900">
              <a:buFontTx/>
              <a:buChar char="-"/>
            </a:pPr>
            <a:r>
              <a:rPr lang="en-GB" sz="2000" i="1" dirty="0">
                <a:solidFill>
                  <a:srgbClr val="0000FF"/>
                </a:solidFill>
              </a:rPr>
              <a:t>n</a:t>
            </a:r>
            <a:r>
              <a:rPr lang="en-GB" sz="2000" dirty="0">
                <a:solidFill>
                  <a:srgbClr val="0000FF"/>
                </a:solidFill>
              </a:rPr>
              <a:t> staked (series) </a:t>
            </a:r>
            <a:r>
              <a:rPr lang="en-GB" sz="2000" dirty="0" smtClean="0">
                <a:solidFill>
                  <a:srgbClr val="0000FF"/>
                </a:solidFill>
              </a:rPr>
              <a:t>stages. </a:t>
            </a:r>
            <a:r>
              <a:rPr lang="en-GB" sz="2000" dirty="0">
                <a:solidFill>
                  <a:srgbClr val="0000FF"/>
                </a:solidFill>
              </a:rPr>
              <a:t>E</a:t>
            </a:r>
            <a:r>
              <a:rPr lang="en-GB" sz="2000" dirty="0" smtClean="0">
                <a:solidFill>
                  <a:srgbClr val="0000FF"/>
                </a:solidFill>
              </a:rPr>
              <a:t>ach </a:t>
            </a:r>
            <a:r>
              <a:rPr lang="en-GB" sz="2000" dirty="0">
                <a:solidFill>
                  <a:srgbClr val="0000FF"/>
                </a:solidFill>
              </a:rPr>
              <a:t>stage consists </a:t>
            </a:r>
            <a:r>
              <a:rPr lang="en-GB" sz="2000" dirty="0" smtClean="0">
                <a:solidFill>
                  <a:srgbClr val="0000FF"/>
                </a:solidFill>
              </a:rPr>
              <a:t>of </a:t>
            </a:r>
            <a:r>
              <a:rPr lang="en-GB" sz="2000" dirty="0">
                <a:solidFill>
                  <a:srgbClr val="0000FF"/>
                </a:solidFill>
              </a:rPr>
              <a:t>8 switch units  </a:t>
            </a: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FA97514-0BDD-4787-8E00-4BE58CDA776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17555" y="1715113"/>
          <a:ext cx="4467829" cy="1628708"/>
        </p:xfrm>
        <a:graphic>
          <a:graphicData uri="http://schemas.openxmlformats.org/drawingml/2006/table">
            <a:tbl>
              <a:tblPr/>
              <a:tblGrid>
                <a:gridCol w="3290915">
                  <a:extLst>
                    <a:ext uri="{9D8B030D-6E8A-4147-A177-3AD203B41FA5}">
                      <a16:colId xmlns:a16="http://schemas.microsoft.com/office/drawing/2014/main" val="2035474475"/>
                    </a:ext>
                  </a:extLst>
                </a:gridCol>
                <a:gridCol w="572913">
                  <a:extLst>
                    <a:ext uri="{9D8B030D-6E8A-4147-A177-3AD203B41FA5}">
                      <a16:colId xmlns:a16="http://schemas.microsoft.com/office/drawing/2014/main" val="3233672426"/>
                    </a:ext>
                  </a:extLst>
                </a:gridCol>
                <a:gridCol w="604001">
                  <a:extLst>
                    <a:ext uri="{9D8B030D-6E8A-4147-A177-3AD203B41FA5}">
                      <a16:colId xmlns:a16="http://schemas.microsoft.com/office/drawing/2014/main" val="2559570286"/>
                    </a:ext>
                  </a:extLst>
                </a:gridCol>
              </a:tblGrid>
              <a:tr h="280352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C3M0065090J data sheet parameter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Value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414632"/>
                  </a:ext>
                </a:extLst>
              </a:tr>
              <a:tr h="280352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Min. Drain-Source Breakdown Voltage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637808"/>
                  </a:ext>
                </a:extLst>
              </a:tr>
              <a:tr h="26700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Pulsed current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779537"/>
                  </a:ext>
                </a:extLst>
              </a:tr>
              <a:tr h="26700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On-State Resistance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  <a:r>
                        <a:rPr lang="el-G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514333"/>
                  </a:ext>
                </a:extLst>
              </a:tr>
              <a:tr h="26700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Rise time (90 - 10 %)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561534"/>
                  </a:ext>
                </a:extLst>
              </a:tr>
              <a:tr h="26700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 time (10 - 90 %)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13351" marR="13351" marT="133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982053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1532541" y="3985200"/>
            <a:ext cx="3395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u="sng" dirty="0"/>
              <a:t>Each switch unit</a:t>
            </a:r>
            <a:r>
              <a:rPr lang="en-GB" sz="2000" dirty="0"/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(3 MOSFETs)</a:t>
            </a:r>
            <a:r>
              <a:rPr lang="en-US" sz="2000" dirty="0">
                <a:sym typeface="Wingdings"/>
              </a:rPr>
              <a:t>:</a:t>
            </a:r>
            <a:endParaRPr lang="en-US" sz="2000" dirty="0"/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0C37B3C5-E268-43EA-9236-0C4DD24BA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452880" y="4339919"/>
            <a:ext cx="3096890" cy="2063750"/>
            <a:chOff x="609600" y="4339919"/>
            <a:chExt cx="3096890" cy="20637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682570" y="4356861"/>
              <a:ext cx="2012043" cy="2035794"/>
            </a:xfrm>
            <a:prstGeom prst="rect">
              <a:avLst/>
            </a:prstGeom>
          </p:spPr>
        </p:pic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7B392F70-CA3C-47CF-9858-0620C53A0161}"/>
                </a:ext>
              </a:extLst>
            </p:cNvPr>
            <p:cNvSpPr/>
            <p:nvPr/>
          </p:nvSpPr>
          <p:spPr>
            <a:xfrm>
              <a:off x="609600" y="4339919"/>
              <a:ext cx="3096890" cy="2063750"/>
            </a:xfrm>
            <a:prstGeom prst="roundRect">
              <a:avLst/>
            </a:prstGeom>
            <a:noFill/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1840" y="5293360"/>
              <a:ext cx="939174" cy="338554"/>
            </a:xfrm>
            <a:prstGeom prst="rect">
              <a:avLst/>
            </a:prstGeom>
            <a:noFill/>
            <a:ln w="15875">
              <a:solidFill>
                <a:srgbClr val="0000FF"/>
              </a:solidFill>
            </a:ln>
          </p:spPr>
          <p:txBody>
            <a:bodyPr wrap="square" lIns="18000" rIns="18000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Capacitor</a:t>
              </a:r>
              <a:endParaRPr lang="en-GB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68634" y="3984047"/>
            <a:ext cx="3899912" cy="2457104"/>
            <a:chOff x="6868634" y="3984047"/>
            <a:chExt cx="3899912" cy="2457104"/>
          </a:xfrm>
        </p:grpSpPr>
        <p:grpSp>
          <p:nvGrpSpPr>
            <p:cNvPr id="6" name="Group 5"/>
            <p:cNvGrpSpPr/>
            <p:nvPr/>
          </p:nvGrpSpPr>
          <p:grpSpPr>
            <a:xfrm>
              <a:off x="6868634" y="3984047"/>
              <a:ext cx="3899912" cy="2457104"/>
              <a:chOff x="683555" y="3947391"/>
              <a:chExt cx="3899912" cy="245710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833658" y="3947391"/>
                <a:ext cx="37498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b="1" u="sng" dirty="0"/>
                  <a:t>Each Marx stage</a:t>
                </a:r>
                <a:r>
                  <a:rPr lang="en-GB" sz="2000" b="1" dirty="0"/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(8 switch units )</a:t>
                </a:r>
                <a:r>
                  <a:rPr lang="en-GB" sz="2000" b="1" dirty="0"/>
                  <a:t>: </a:t>
                </a:r>
                <a:endParaRPr lang="en-US" sz="2000" b="1" dirty="0"/>
              </a:p>
            </p:txBody>
          </p:sp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55" y="4340745"/>
                <a:ext cx="2781300" cy="20637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4" name="Rectangle: Rounded Corners 21">
              <a:extLst>
                <a:ext uri="{FF2B5EF4-FFF2-40B4-BE49-F238E27FC236}">
                  <a16:creationId xmlns:a16="http://schemas.microsoft.com/office/drawing/2014/main" id="{7B392F70-CA3C-47CF-9858-0620C53A0161}"/>
                </a:ext>
              </a:extLst>
            </p:cNvPr>
            <p:cNvSpPr/>
            <p:nvPr/>
          </p:nvSpPr>
          <p:spPr>
            <a:xfrm>
              <a:off x="7305040" y="4378895"/>
              <a:ext cx="1818000" cy="504000"/>
            </a:xfrm>
            <a:prstGeom prst="roundRect">
              <a:avLst/>
            </a:prstGeom>
            <a:noFill/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/>
          <p:cNvCxnSpPr>
            <a:cxnSpLocks/>
            <a:stCxn id="22" idx="3"/>
          </p:cNvCxnSpPr>
          <p:nvPr/>
        </p:nvCxnSpPr>
        <p:spPr>
          <a:xfrm flipV="1">
            <a:off x="4549770" y="4683760"/>
            <a:ext cx="2755270" cy="68803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194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504344" y="3567223"/>
            <a:ext cx="3718837" cy="2789128"/>
            <a:chOff x="7504344" y="3567223"/>
            <a:chExt cx="3718837" cy="27891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04344" y="3567223"/>
              <a:ext cx="3718837" cy="278912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6491771-FA8D-4155-97FE-4C828D5CBB5B}"/>
                </a:ext>
              </a:extLst>
            </p:cNvPr>
            <p:cNvSpPr/>
            <p:nvPr/>
          </p:nvSpPr>
          <p:spPr>
            <a:xfrm>
              <a:off x="7535500" y="3656896"/>
              <a:ext cx="100745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500A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53A1-0662-E548-91F3-C150CFB9EBEF}" type="slidenum">
              <a:rPr lang="en-US" smtClean="0"/>
              <a:t>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949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10648950" cy="949250"/>
          </a:xfrm>
        </p:spPr>
        <p:txBody>
          <a:bodyPr>
            <a:normAutofit/>
          </a:bodyPr>
          <a:lstStyle/>
          <a:p>
            <a:r>
              <a:rPr lang="en-US" dirty="0"/>
              <a:t>Marx MOSFET switch unit: measurements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6700" y="1020584"/>
            <a:ext cx="4596248" cy="338554"/>
          </a:xfrm>
          <a:prstGeom prst="rect">
            <a:avLst/>
          </a:prstGeom>
        </p:spPr>
        <p:txBody>
          <a:bodyPr wrap="square" lIns="18000" rIns="18000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</a:rPr>
              <a:t>Switch unit:</a:t>
            </a:r>
            <a:r>
              <a:rPr lang="en-GB" sz="1600" dirty="0"/>
              <a:t> 3 parallel MOSFETs with a 60μF capacitor:</a:t>
            </a:r>
            <a:endParaRPr lang="en-US" sz="1600" b="1" dirty="0"/>
          </a:p>
        </p:txBody>
      </p:sp>
      <p:sp>
        <p:nvSpPr>
          <p:cNvPr id="5" name="Rectangle 4"/>
          <p:cNvSpPr/>
          <p:nvPr/>
        </p:nvSpPr>
        <p:spPr>
          <a:xfrm>
            <a:off x="7694845" y="3215726"/>
            <a:ext cx="3143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750 V pulse across 1.5Ω (500 A)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9296401" y="2988968"/>
            <a:ext cx="1" cy="28365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57175" y="2582898"/>
            <a:ext cx="4583491" cy="338554"/>
          </a:xfrm>
          <a:prstGeom prst="rect">
            <a:avLst/>
          </a:prstGeom>
        </p:spPr>
        <p:txBody>
          <a:bodyPr wrap="square" lIns="18000" rIns="18000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</a:rPr>
              <a:t>Switch unit: current sharing of 3 parallel </a:t>
            </a:r>
            <a:r>
              <a:rPr lang="en-GB" sz="1600" dirty="0" smtClean="0">
                <a:solidFill>
                  <a:srgbClr val="0000FF"/>
                </a:solidFill>
              </a:rPr>
              <a:t>MOSFETs: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>
            <a:cxnSpLocks/>
            <a:endCxn id="24" idx="1"/>
          </p:cNvCxnSpPr>
          <p:nvPr/>
        </p:nvCxnSpPr>
        <p:spPr>
          <a:xfrm>
            <a:off x="2124075" y="1334478"/>
            <a:ext cx="2738873" cy="47071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3020140"/>
            <a:ext cx="4239589" cy="2817276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09573" y="3153306"/>
            <a:ext cx="32004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FFFF00"/>
                </a:solidFill>
              </a:rPr>
              <a:t>Ldi</a:t>
            </a:r>
            <a:r>
              <a:rPr lang="en-GB" dirty="0">
                <a:solidFill>
                  <a:srgbClr val="FFFF00"/>
                </a:solidFill>
              </a:rPr>
              <a:t>/</a:t>
            </a:r>
            <a:r>
              <a:rPr lang="en-GB" dirty="0" err="1">
                <a:solidFill>
                  <a:srgbClr val="FFFF00"/>
                </a:solidFill>
              </a:rPr>
              <a:t>dt</a:t>
            </a:r>
            <a:r>
              <a:rPr lang="en-GB" dirty="0">
                <a:solidFill>
                  <a:srgbClr val="FFFF00"/>
                </a:solidFill>
              </a:rPr>
              <a:t> measured on drain pin 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715886"/>
              </p:ext>
            </p:extLst>
          </p:nvPr>
        </p:nvGraphicFramePr>
        <p:xfrm>
          <a:off x="4893489" y="2589794"/>
          <a:ext cx="249162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91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M1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166</a:t>
                      </a:r>
                      <a:r>
                        <a:rPr lang="en-US" b="0" baseline="0" dirty="0">
                          <a:solidFill>
                            <a:schemeClr val="tx1"/>
                          </a:solidFill>
                        </a:rPr>
                        <a:t> A (33%)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91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M2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152 A (31%)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91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M3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182 A (36%)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0282" y="6356351"/>
            <a:ext cx="6066119" cy="365125"/>
          </a:xfrm>
        </p:spPr>
        <p:txBody>
          <a:bodyPr/>
          <a:lstStyle/>
          <a:p>
            <a:r>
              <a:rPr lang="pt-PT"/>
              <a:t>M.J. Barnes, Marx prototype pulse generator design and initial results</a:t>
            </a:r>
            <a:endParaRPr lang="en-US" dirty="0"/>
          </a:p>
        </p:txBody>
      </p:sp>
      <p:pic>
        <p:nvPicPr>
          <p:cNvPr id="23" name="Picture 2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7" t="19512" r="17646" b="22764"/>
          <a:stretch/>
        </p:blipFill>
        <p:spPr bwMode="auto">
          <a:xfrm>
            <a:off x="7825044" y="1019430"/>
            <a:ext cx="2844801" cy="1939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4" name="Picture 2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948" y="1065098"/>
            <a:ext cx="2580251" cy="148018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6491771-FA8D-4155-97FE-4C828D5CBB5B}"/>
              </a:ext>
            </a:extLst>
          </p:cNvPr>
          <p:cNvSpPr/>
          <p:nvPr/>
        </p:nvSpPr>
        <p:spPr>
          <a:xfrm>
            <a:off x="7993960" y="5692415"/>
            <a:ext cx="2141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~67A/div &amp; 50ns/div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6" name="Date Placeholder 1">
            <a:extLst>
              <a:ext uri="{FF2B5EF4-FFF2-40B4-BE49-F238E27FC236}">
                <a16:creationId xmlns:a16="http://schemas.microsoft.com/office/drawing/2014/main" id="{590147DB-94C3-45D8-AD61-A6641B5B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r>
              <a:rPr lang="en-US" dirty="0"/>
              <a:t>11/04/2018, FCC Week</a:t>
            </a:r>
          </a:p>
        </p:txBody>
      </p:sp>
    </p:spTree>
    <p:extLst>
      <p:ext uri="{BB962C8B-B14F-4D97-AF65-F5344CB8AC3E}">
        <p14:creationId xmlns:p14="http://schemas.microsoft.com/office/powerpoint/2010/main" val="227467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1875</Words>
  <Application>Microsoft Office PowerPoint</Application>
  <PresentationFormat>Widescreen</PresentationFormat>
  <Paragraphs>280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Wingdings</vt:lpstr>
      <vt:lpstr>Office Theme</vt:lpstr>
      <vt:lpstr>Document</vt:lpstr>
      <vt:lpstr>Visio</vt:lpstr>
      <vt:lpstr>Marx prototype pulse generator design and initial results</vt:lpstr>
      <vt:lpstr>PowerPoint Presentation</vt:lpstr>
      <vt:lpstr>PowerPoint Presentation</vt:lpstr>
      <vt:lpstr>PowerPoint Presentation</vt:lpstr>
      <vt:lpstr>Motivation &amp; challenges</vt:lpstr>
      <vt:lpstr>PowerPoint Presentation</vt:lpstr>
      <vt:lpstr>PowerPoint Presentation</vt:lpstr>
      <vt:lpstr>Marx generator solid-state modular concept</vt:lpstr>
      <vt:lpstr>Marx MOSFET switch unit: measurements</vt:lpstr>
      <vt:lpstr>One MOSFET Marx stage: measurements</vt:lpstr>
      <vt:lpstr>Four MOSFET Marx stages: measurements</vt:lpstr>
      <vt:lpstr>Solid-state Marx: ongoing R&amp;D/challenges</vt:lpstr>
      <vt:lpstr>Conclusions</vt:lpstr>
      <vt:lpstr>Questions?</vt:lpstr>
      <vt:lpstr>PowerPoint Presentation</vt:lpstr>
    </vt:vector>
  </TitlesOfParts>
  <Company>Casa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Solid-State Marx Generator for the Compact Linear Collider Breakdown Studies </dc:title>
  <dc:creator>Luis Redondo</dc:creator>
  <cp:lastModifiedBy>Mike Barnes</cp:lastModifiedBy>
  <cp:revision>201</cp:revision>
  <dcterms:created xsi:type="dcterms:W3CDTF">2016-07-03T10:19:17Z</dcterms:created>
  <dcterms:modified xsi:type="dcterms:W3CDTF">2018-04-11T04:55:06Z</dcterms:modified>
</cp:coreProperties>
</file>