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68" r:id="rId2"/>
    <p:sldId id="256" r:id="rId3"/>
    <p:sldId id="258" r:id="rId4"/>
    <p:sldId id="259" r:id="rId5"/>
    <p:sldId id="261" r:id="rId6"/>
    <p:sldId id="276" r:id="rId7"/>
    <p:sldId id="278" r:id="rId8"/>
    <p:sldId id="257" r:id="rId9"/>
    <p:sldId id="266" r:id="rId10"/>
    <p:sldId id="277" r:id="rId11"/>
    <p:sldId id="274" r:id="rId12"/>
    <p:sldId id="275" r:id="rId13"/>
    <p:sldId id="272" r:id="rId14"/>
    <p:sldId id="267" r:id="rId15"/>
    <p:sldId id="270" r:id="rId16"/>
    <p:sldId id="260" r:id="rId17"/>
    <p:sldId id="262" r:id="rId18"/>
    <p:sldId id="263" r:id="rId19"/>
    <p:sldId id="26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647" autoAdjust="0"/>
  </p:normalViewPr>
  <p:slideViewPr>
    <p:cSldViewPr snapToGrid="0">
      <p:cViewPr varScale="1">
        <p:scale>
          <a:sx n="66" d="100"/>
          <a:sy n="66" d="100"/>
        </p:scale>
        <p:origin x="8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1252D-A143-4A11-A05E-5E728A9EA5D9}" type="datetimeFigureOut">
              <a:rPr lang="en-GB" smtClean="0"/>
              <a:t>12/04/2018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845EF-F0AD-49E2-ACC2-8E45A05F1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613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383EF-8123-44C9-9584-E9885196BE4C}" type="datetimeFigureOut">
              <a:rPr lang="en-GB" smtClean="0"/>
              <a:t>12/04/2018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A9089-D97C-48A0-B284-F9B572A40E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38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P0 ~30 – 50 bars</a:t>
            </a:r>
          </a:p>
          <a:p>
            <a:r>
              <a:rPr lang="fr-CH" dirty="0" smtClean="0"/>
              <a:t>T0 : 300 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A9089-D97C-48A0-B284-F9B572A40E8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319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Adiabatic</a:t>
            </a:r>
            <a:r>
              <a:rPr lang="fr-CH" dirty="0" smtClean="0"/>
              <a:t> </a:t>
            </a:r>
            <a:r>
              <a:rPr lang="fr-CH" dirty="0" err="1" smtClean="0"/>
              <a:t>shear</a:t>
            </a:r>
            <a:r>
              <a:rPr lang="fr-CH" dirty="0" smtClean="0"/>
              <a:t> </a:t>
            </a:r>
            <a:r>
              <a:rPr lang="fr-CH" smtClean="0"/>
              <a:t>instability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A9089-D97C-48A0-B284-F9B572A40E8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87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535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747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35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8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44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26100"/>
            <a:ext cx="228227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May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3"/>
            <a:ext cx="38608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33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20642" y="6519740"/>
            <a:ext cx="2236967" cy="338260"/>
          </a:xfrm>
          <a:prstGeom prst="rect">
            <a:avLst/>
          </a:prstGeom>
        </p:spPr>
        <p:txBody>
          <a:bodyPr/>
          <a:lstStyle/>
          <a:p>
            <a:fld id="{5BEFBFC5-FD7C-4263-BB28-031521330334}" type="datetimeFigureOut">
              <a:rPr lang="en-GB" smtClean="0"/>
              <a:t>12/04/2018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548439" y="6519740"/>
            <a:ext cx="3806024" cy="34512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23436" y="6519740"/>
            <a:ext cx="668565" cy="345126"/>
          </a:xfrm>
          <a:prstGeom prst="rect">
            <a:avLst/>
          </a:prstGeom>
        </p:spPr>
        <p:txBody>
          <a:bodyPr/>
          <a:lstStyle/>
          <a:p>
            <a:fld id="{A495494F-6F2C-4619-A583-C4C180CC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813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57575" y="6438105"/>
            <a:ext cx="339929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837474" y="6618644"/>
            <a:ext cx="28788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bg1"/>
                </a:solidFill>
              </a:rPr>
              <a:t>C. Garion, FCC week, 12</a:t>
            </a:r>
            <a:r>
              <a:rPr lang="en-GB" sz="800" baseline="30000" dirty="0" smtClean="0">
                <a:solidFill>
                  <a:schemeClr val="bg1"/>
                </a:solidFill>
              </a:rPr>
              <a:t>th</a:t>
            </a:r>
            <a:r>
              <a:rPr lang="en-GB" sz="800" dirty="0" smtClean="0">
                <a:solidFill>
                  <a:schemeClr val="bg1"/>
                </a:solidFill>
              </a:rPr>
              <a:t> April 2018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1405420" y="6649421"/>
            <a:ext cx="7865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0123171-5415-4DE8-BC5A-D8511C4C49A1}" type="slidenum">
              <a:rPr lang="en-GB" sz="800" smtClean="0">
                <a:solidFill>
                  <a:schemeClr val="bg1"/>
                </a:solidFill>
              </a:rPr>
              <a:pPr algn="r"/>
              <a:t>‹#›</a:t>
            </a:fld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88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2.tiff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1.png"/><Relationship Id="rId5" Type="http://schemas.openxmlformats.org/officeDocument/2006/relationships/image" Target="../media/image30.tiff"/><Relationship Id="rId4" Type="http://schemas.openxmlformats.org/officeDocument/2006/relationships/image" Target="../media/image29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tiff"/><Relationship Id="rId3" Type="http://schemas.openxmlformats.org/officeDocument/2006/relationships/image" Target="../media/image12.jpeg"/><Relationship Id="rId7" Type="http://schemas.openxmlformats.org/officeDocument/2006/relationships/image" Target="../media/image48.tif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tiff"/><Relationship Id="rId5" Type="http://schemas.microsoft.com/office/2007/relationships/hdphoto" Target="../media/hdphoto1.wdp"/><Relationship Id="rId4" Type="http://schemas.openxmlformats.org/officeDocument/2006/relationships/image" Target="../media/image46.png"/><Relationship Id="rId9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4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51232" y="1897743"/>
            <a:ext cx="58412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Requirements for UHV applications: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Outside vacuum chamber: </a:t>
            </a:r>
            <a:r>
              <a:rPr lang="en-GB" dirty="0"/>
              <a:t>not relevant.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vacuum applications: low outgassing </a:t>
            </a:r>
            <a:r>
              <a:rPr lang="en-GB" dirty="0"/>
              <a:t>rate.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Vacuum barrier: 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Low outgassing </a:t>
            </a:r>
            <a:r>
              <a:rPr lang="en-GB" dirty="0"/>
              <a:t>rate.</a:t>
            </a:r>
            <a:endParaRPr lang="en-GB" dirty="0"/>
          </a:p>
          <a:p>
            <a:pPr marL="742950" lvl="1" indent="-285750">
              <a:buFontTx/>
              <a:buChar char="-"/>
            </a:pPr>
            <a:r>
              <a:rPr lang="en-GB" dirty="0"/>
              <a:t>Leak </a:t>
            </a:r>
            <a:r>
              <a:rPr lang="en-GB" dirty="0"/>
              <a:t>tightness.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451232" y="4267203"/>
            <a:ext cx="8899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Ceramic plasma spray </a:t>
            </a:r>
            <a:r>
              <a:rPr lang="en-GB" dirty="0" err="1"/>
              <a:t>underlayer</a:t>
            </a:r>
            <a:r>
              <a:rPr lang="en-GB" dirty="0"/>
              <a:t> might be applied for some applications. Same requirements apply.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70708" y="180978"/>
            <a:ext cx="6915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/>
            </a:lvl1pPr>
          </a:lstStyle>
          <a:p>
            <a:r>
              <a:rPr lang="en-GB" dirty="0"/>
              <a:t>Application of Cold Spray for UHV system</a:t>
            </a:r>
          </a:p>
        </p:txBody>
      </p:sp>
    </p:spTree>
    <p:extLst>
      <p:ext uri="{BB962C8B-B14F-4D97-AF65-F5344CB8AC3E}">
        <p14:creationId xmlns:p14="http://schemas.microsoft.com/office/powerpoint/2010/main" val="148124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861" y="2494850"/>
            <a:ext cx="3554956" cy="2723432"/>
          </a:xfrm>
          <a:prstGeom prst="rect">
            <a:avLst/>
          </a:prstGeom>
        </p:spPr>
      </p:pic>
      <p:pic>
        <p:nvPicPr>
          <p:cNvPr id="1027" name="Picture 3" descr="IMG-209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0" t="-1" r="8165" b="22519"/>
          <a:stretch/>
        </p:blipFill>
        <p:spPr bwMode="auto">
          <a:xfrm>
            <a:off x="4660650" y="1522639"/>
            <a:ext cx="1747966" cy="2149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IMG_207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39"/>
          <a:stretch/>
        </p:blipFill>
        <p:spPr bwMode="auto">
          <a:xfrm>
            <a:off x="1039744" y="3959350"/>
            <a:ext cx="2667000" cy="1550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Users\ncersull\AppData\Local\Microsoft\Windows\INetCache\Content.Word\IMG_2081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02"/>
          <a:stretch/>
        </p:blipFill>
        <p:spPr bwMode="auto">
          <a:xfrm>
            <a:off x="3793052" y="3959351"/>
            <a:ext cx="2615565" cy="154268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545080" y="144254"/>
            <a:ext cx="4836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Vacuum </a:t>
            </a:r>
            <a:r>
              <a:rPr lang="en-GB" sz="2400" dirty="0"/>
              <a:t>Performance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45080" y="573169"/>
            <a:ext cx="483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Thermal outgassing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84138" y="1812740"/>
            <a:ext cx="4541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Measurements by accumulation method: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1543" y="1720471"/>
            <a:ext cx="4240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Substrate: 3 stainless steel tubes, vacuum fired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Titanium coating, grade 2, 0.5 mm thick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Copper, 99.95%, 0.5 mm thick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39744" y="5509851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Titanium coated samples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93049" y="5502036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Copper coated samples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60650" y="3668685"/>
            <a:ext cx="17479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Substrates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7896839" y="5342566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Set-up principle for thermal outgassing measurement by accumulation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16959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45080" y="144254"/>
            <a:ext cx="4836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Vacuum </a:t>
            </a:r>
            <a:r>
              <a:rPr lang="en-GB" sz="2400" dirty="0"/>
              <a:t>Performance</a:t>
            </a:r>
            <a:endParaRPr lang="en-GB" sz="24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820934"/>
              </p:ext>
            </p:extLst>
          </p:nvPr>
        </p:nvGraphicFramePr>
        <p:xfrm>
          <a:off x="2692191" y="3389015"/>
          <a:ext cx="6772923" cy="167787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771388426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3940797717"/>
                    </a:ext>
                  </a:extLst>
                </a:gridCol>
                <a:gridCol w="2191398">
                  <a:extLst>
                    <a:ext uri="{9D8B030D-6E8A-4147-A177-3AD203B41FA5}">
                      <a16:colId xmlns:a16="http://schemas.microsoft.com/office/drawing/2014/main" val="3966115631"/>
                    </a:ext>
                  </a:extLst>
                </a:gridCol>
              </a:tblGrid>
              <a:tr h="511914">
                <a:tc>
                  <a:txBody>
                    <a:bodyPr/>
                    <a:lstStyle/>
                    <a:p>
                      <a:pPr marL="0" algn="l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Total Outgassing [mbar·l·s</a:t>
                      </a:r>
                      <a:r>
                        <a:rPr lang="en-GB" sz="1200" baseline="30000" dirty="0" smtClean="0">
                          <a:effectLst/>
                        </a:rPr>
                        <a:t>-1</a:t>
                      </a:r>
                      <a:r>
                        <a:rPr lang="en-GB" sz="1200" baseline="0" dirty="0" smtClean="0">
                          <a:effectLst/>
                        </a:rPr>
                        <a:t>]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Specific Outgassing (H2) [mbar·l·s</a:t>
                      </a:r>
                      <a:r>
                        <a:rPr lang="en-GB" sz="1200" baseline="30000" dirty="0" smtClean="0">
                          <a:effectLst/>
                        </a:rPr>
                        <a:t>-1</a:t>
                      </a:r>
                      <a:r>
                        <a:rPr lang="en-GB" sz="1200" dirty="0" smtClean="0">
                          <a:effectLst/>
                        </a:rPr>
                        <a:t>·cm</a:t>
                      </a:r>
                      <a:r>
                        <a:rPr lang="en-GB" sz="1200" baseline="30000" dirty="0" smtClean="0">
                          <a:effectLst/>
                        </a:rPr>
                        <a:t>-2</a:t>
                      </a:r>
                      <a:r>
                        <a:rPr lang="en-GB" sz="1200" baseline="0" dirty="0" smtClean="0">
                          <a:effectLst/>
                        </a:rPr>
                        <a:t>]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5769373"/>
                  </a:ext>
                </a:extLst>
              </a:tr>
              <a:tr h="273376">
                <a:tc>
                  <a:txBody>
                    <a:bodyPr/>
                    <a:lstStyle/>
                    <a:p>
                      <a:pPr marL="0" algn="l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200" dirty="0">
                          <a:effectLst/>
                        </a:rPr>
                        <a:t>Background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3.9e-11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642713"/>
                  </a:ext>
                </a:extLst>
              </a:tr>
              <a:tr h="317411">
                <a:tc>
                  <a:txBody>
                    <a:bodyPr/>
                    <a:lstStyle/>
                    <a:p>
                      <a:pPr marL="0" algn="l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500" dirty="0">
                          <a:effectLst/>
                        </a:rPr>
                        <a:t> </a:t>
                      </a:r>
                      <a:r>
                        <a:rPr lang="en-GB" sz="1200" dirty="0" smtClean="0">
                          <a:effectLst/>
                        </a:rPr>
                        <a:t>Stainless steel substrate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6.37e-11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4.5e-14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380317"/>
                  </a:ext>
                </a:extLst>
              </a:tr>
              <a:tr h="301801">
                <a:tc>
                  <a:txBody>
                    <a:bodyPr/>
                    <a:lstStyle/>
                    <a:p>
                      <a:pPr marL="0" algn="l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400" dirty="0">
                          <a:effectLst/>
                        </a:rPr>
                        <a:t> </a:t>
                      </a:r>
                      <a:r>
                        <a:rPr lang="en-GB" sz="1200" dirty="0" smtClean="0">
                          <a:effectLst/>
                        </a:rPr>
                        <a:t>Copper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6.24e-11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3.9e-14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5299640"/>
                  </a:ext>
                </a:extLst>
              </a:tr>
              <a:tr h="273376">
                <a:tc>
                  <a:txBody>
                    <a:bodyPr/>
                    <a:lstStyle/>
                    <a:p>
                      <a:pPr marL="0" algn="l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200" dirty="0">
                          <a:effectLst/>
                        </a:rPr>
                        <a:t>Titanium #1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1.73e-11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8420149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740016" y="5131587"/>
            <a:ext cx="9740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Outgassing of H2 for copper is similar to bulk material.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Titanium outgassing is surprisingly low. Measurement to be redone.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Inert gas used during the powder fabrication may have a significant impact (high outgassing of N2 and </a:t>
            </a:r>
            <a:r>
              <a:rPr lang="en-GB" sz="1600" dirty="0" err="1"/>
              <a:t>Ar</a:t>
            </a:r>
            <a:r>
              <a:rPr lang="en-GB" sz="1600" dirty="0"/>
              <a:t> observed, for copper).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553" y="910264"/>
            <a:ext cx="3418585" cy="2283349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" t="2164" r="1443" b="6492"/>
          <a:stretch/>
        </p:blipFill>
        <p:spPr bwMode="auto">
          <a:xfrm>
            <a:off x="6276977" y="967970"/>
            <a:ext cx="4302125" cy="22903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400803" y="3155965"/>
            <a:ext cx="41782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RGA scan for copper samples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4" y="3079672"/>
            <a:ext cx="47434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Typical current (pressure) curves accumulation time and valve opening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45080" y="573169"/>
            <a:ext cx="483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Thermal outgassing</a:t>
            </a:r>
          </a:p>
        </p:txBody>
      </p:sp>
    </p:spTree>
    <p:extLst>
      <p:ext uri="{BB962C8B-B14F-4D97-AF65-F5344CB8AC3E}">
        <p14:creationId xmlns:p14="http://schemas.microsoft.com/office/powerpoint/2010/main" val="147993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45080" y="144254"/>
            <a:ext cx="4836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Vacuum </a:t>
            </a:r>
            <a:r>
              <a:rPr lang="en-GB" sz="2400" dirty="0"/>
              <a:t>Performance</a:t>
            </a:r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18" y="1125481"/>
            <a:ext cx="2085482" cy="15641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173" y="1112083"/>
            <a:ext cx="2109544" cy="1582158"/>
          </a:xfrm>
          <a:prstGeom prst="rect">
            <a:avLst/>
          </a:prstGeom>
        </p:spPr>
      </p:pic>
      <p:pic>
        <p:nvPicPr>
          <p:cNvPr id="12" name="AlOnAl202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81154" y="4325335"/>
            <a:ext cx="4182049" cy="215491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3486" y="1361268"/>
            <a:ext cx="5803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Present study program on aluminium </a:t>
            </a:r>
            <a:r>
              <a:rPr lang="en-GB" dirty="0"/>
              <a:t>coatings  </a:t>
            </a:r>
            <a:r>
              <a:rPr lang="en-GB" dirty="0"/>
              <a:t>(in collaboration with Mines </a:t>
            </a:r>
            <a:r>
              <a:rPr lang="en-GB" dirty="0" err="1"/>
              <a:t>ParisTech</a:t>
            </a:r>
            <a:r>
              <a:rPr lang="en-GB" dirty="0"/>
              <a:t>):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5086" y="2381358"/>
            <a:ext cx="55101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/>
              <a:t>Powder : 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Morphology, metallurgical characteristics, mechanical properties.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Pre-treatment</a:t>
            </a:r>
            <a:r>
              <a:rPr lang="en-GB" sz="1600" dirty="0"/>
              <a:t>. 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Processing parameters: 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Cold spray: gas pressure and temperature.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Post-treatment.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Coating microstructure.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Vacuum performance.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Mechanical testing.</a:t>
            </a:r>
          </a:p>
          <a:p>
            <a:pPr marL="285750" indent="-285750">
              <a:buFontTx/>
              <a:buChar char="-"/>
            </a:pPr>
            <a:r>
              <a:rPr lang="en-GB" sz="1600" dirty="0" err="1"/>
              <a:t>Modeling</a:t>
            </a:r>
            <a:r>
              <a:rPr lang="en-GB" sz="1600" dirty="0"/>
              <a:t> and numerical simulations.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18" y="2925380"/>
            <a:ext cx="1629842" cy="12140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77064" y="6218641"/>
            <a:ext cx="3386138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800" dirty="0"/>
              <a:t>Courtesy S. </a:t>
            </a:r>
            <a:r>
              <a:rPr lang="en-GB" sz="800" dirty="0" err="1"/>
              <a:t>Weiller</a:t>
            </a:r>
            <a:r>
              <a:rPr lang="en-GB" sz="800" dirty="0"/>
              <a:t>, F. </a:t>
            </a:r>
            <a:r>
              <a:rPr lang="en-GB" sz="800" dirty="0" err="1"/>
              <a:t>Delloro</a:t>
            </a:r>
            <a:r>
              <a:rPr lang="en-GB" sz="800" dirty="0"/>
              <a:t> (Mines </a:t>
            </a:r>
            <a:r>
              <a:rPr lang="en-GB" sz="800" dirty="0" err="1"/>
              <a:t>ParisTech</a:t>
            </a:r>
            <a:r>
              <a:rPr lang="en-GB" sz="800" dirty="0"/>
              <a:t>)</a:t>
            </a:r>
            <a:endParaRPr lang="en-GB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3545080" y="573169"/>
            <a:ext cx="4836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Leak tightness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296518" y="2675475"/>
            <a:ext cx="4239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Powder morphology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6296518" y="4074665"/>
            <a:ext cx="162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Aluminium Coating with “closed” porosities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6541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5080" y="144254"/>
            <a:ext cx="4836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6106" y="1077365"/>
            <a:ext cx="8401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Gas dynamic cold spray is a coating method based on supersonic jet of powders, heavily plastically deformed during the impact.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6106" y="2156385"/>
            <a:ext cx="8401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Ductile materials are well suitable for this manufacturing process.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6106" y="2958408"/>
            <a:ext cx="790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Cold sprayed copper coating has been successfully been applied on a first FCC-</a:t>
            </a:r>
            <a:r>
              <a:rPr lang="en-GB" dirty="0" err="1"/>
              <a:t>hh</a:t>
            </a:r>
            <a:r>
              <a:rPr lang="en-GB" dirty="0"/>
              <a:t> beam screen prototype.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6106" y="5116448"/>
            <a:ext cx="8651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study is carried out at CERN to assess the vacuum performance of cold sprayed materials.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1826106" y="4037428"/>
            <a:ext cx="8401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Other applications have been identified in different field of high energy particle accelerators. First tests are ongoing. </a:t>
            </a:r>
          </a:p>
        </p:txBody>
      </p:sp>
    </p:spTree>
    <p:extLst>
      <p:ext uri="{BB962C8B-B14F-4D97-AF65-F5344CB8AC3E}">
        <p14:creationId xmlns:p14="http://schemas.microsoft.com/office/powerpoint/2010/main" val="31146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04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820" y="469834"/>
            <a:ext cx="4166956" cy="25307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0124" y="2228210"/>
            <a:ext cx="2719453" cy="17439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0121" y="3977818"/>
            <a:ext cx="2821032" cy="17867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78086" y="2297406"/>
            <a:ext cx="122406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r>
              <a:rPr lang="en-GB" sz="1000" dirty="0"/>
              <a:t>Copper on copper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40124" y="5722967"/>
            <a:ext cx="2972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/>
              <a:t>Assadi</a:t>
            </a:r>
            <a:r>
              <a:rPr lang="en-GB" sz="800" dirty="0"/>
              <a:t> et al., Bonding mechanism in cold gas spraying, </a:t>
            </a:r>
            <a:r>
              <a:rPr lang="en-GB" sz="800" dirty="0" err="1"/>
              <a:t>Acta</a:t>
            </a:r>
            <a:r>
              <a:rPr lang="en-GB" sz="800" dirty="0"/>
              <a:t> </a:t>
            </a:r>
            <a:r>
              <a:rPr lang="en-GB" sz="800" dirty="0" err="1"/>
              <a:t>Materialia</a:t>
            </a:r>
            <a:r>
              <a:rPr lang="en-GB" sz="800" dirty="0"/>
              <a:t>, 51, 4379-4394, 2003</a:t>
            </a:r>
          </a:p>
        </p:txBody>
      </p:sp>
      <p:sp>
        <p:nvSpPr>
          <p:cNvPr id="8" name="Rectangle 7"/>
          <p:cNvSpPr/>
          <p:nvPr/>
        </p:nvSpPr>
        <p:spPr>
          <a:xfrm>
            <a:off x="1633306" y="2864946"/>
            <a:ext cx="4381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T. Schmidt et al., From Particle Acceleration to Impact and Bonding in Cold Spraying, Journal of Thermal Spray Technology, 18, 5-6, 794-808, 2009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7587" y="550649"/>
            <a:ext cx="3154251" cy="16775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46924" y="53379"/>
            <a:ext cx="355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Bounding mechanism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79188" y="2507378"/>
            <a:ext cx="119254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dirty="0"/>
              <a:t>Rebound zone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959690" y="3100205"/>
            <a:ext cx="914399" cy="5327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874086" y="2428211"/>
            <a:ext cx="235416" cy="6719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627236" y="3100204"/>
            <a:ext cx="246853" cy="4752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14626" y="4136317"/>
            <a:ext cx="83430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dirty="0"/>
              <a:t>Material jet</a:t>
            </a:r>
          </a:p>
        </p:txBody>
      </p:sp>
      <p:cxnSp>
        <p:nvCxnSpPr>
          <p:cNvPr id="20" name="Straight Arrow Connector 19"/>
          <p:cNvCxnSpPr>
            <a:stCxn id="18" idx="2"/>
          </p:cNvCxnSpPr>
          <p:nvPr/>
        </p:nvCxnSpPr>
        <p:spPr>
          <a:xfrm flipH="1">
            <a:off x="7742175" y="4382538"/>
            <a:ext cx="189600" cy="1879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959690" y="2770043"/>
            <a:ext cx="389239" cy="256373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633303" y="3145926"/>
            <a:ext cx="4507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Typical surface around the critical velocity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8820" y="3417076"/>
            <a:ext cx="5008764" cy="250561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652187" y="3761555"/>
            <a:ext cx="155533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A1050 powder on 2024-T3 substrate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68820" y="5855284"/>
            <a:ext cx="5008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Q. </a:t>
            </a:r>
            <a:r>
              <a:rPr lang="en-GB" sz="800" dirty="0" err="1"/>
              <a:t>Blochet</a:t>
            </a:r>
            <a:r>
              <a:rPr lang="en-GB" sz="800" dirty="0"/>
              <a:t>, Influence of substrate surface roughness on cold-sprayed coating-substrate bond strength in </a:t>
            </a:r>
            <a:r>
              <a:rPr lang="en-GB" sz="800" dirty="0" err="1"/>
              <a:t>aluminum</a:t>
            </a:r>
            <a:r>
              <a:rPr lang="en-GB" sz="800" dirty="0"/>
              <a:t>-based systems, PhD Thesis, Mines </a:t>
            </a:r>
            <a:r>
              <a:rPr lang="en-GB" sz="800" dirty="0" err="1"/>
              <a:t>ParisTech</a:t>
            </a:r>
            <a:r>
              <a:rPr lang="en-GB" sz="800" dirty="0"/>
              <a:t>, 2015 </a:t>
            </a:r>
          </a:p>
        </p:txBody>
      </p:sp>
    </p:spTree>
    <p:extLst>
      <p:ext uri="{BB962C8B-B14F-4D97-AF65-F5344CB8AC3E}">
        <p14:creationId xmlns:p14="http://schemas.microsoft.com/office/powerpoint/2010/main" val="217039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1" grpId="0" animBg="1"/>
      <p:bldP spid="18" grpId="0" animBg="1"/>
      <p:bldP spid="22" grpId="0" animBg="1"/>
      <p:bldP spid="24" grpId="0"/>
      <p:bldP spid="26" grpId="0" animBg="1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022" y="832051"/>
            <a:ext cx="4271667" cy="1972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8022" y="3656951"/>
            <a:ext cx="2571575" cy="18064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2537" y="3656950"/>
            <a:ext cx="2634906" cy="18064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7576" y="3325664"/>
            <a:ext cx="3755210" cy="20178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3758" y="847707"/>
            <a:ext cx="3106922" cy="6825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7182" y="1708353"/>
            <a:ext cx="3218018" cy="16703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16252" y="3380390"/>
            <a:ext cx="378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sz="800" dirty="0"/>
              <a:t>After Jeandin et al., Coating properties in Modern cold spray, Ed. J. </a:t>
            </a:r>
            <a:r>
              <a:rPr lang="en-GB" sz="800" dirty="0" err="1"/>
              <a:t>Villafuerte</a:t>
            </a:r>
            <a:r>
              <a:rPr lang="en-GB" sz="800" dirty="0"/>
              <a:t>, Springer, 2015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469" y="478372"/>
            <a:ext cx="354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Electrical conductivity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8748" y="478372"/>
            <a:ext cx="354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Bounding strength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0" y="3043810"/>
            <a:ext cx="354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Coating strength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76396" y="5627507"/>
            <a:ext cx="8979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Material properties are affected by the cold spray process but they can significantly be recovered by dedicated post treatment.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78829" y="9183"/>
            <a:ext cx="5298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Some properties: example of copper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76393" y="2771596"/>
            <a:ext cx="4657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T. </a:t>
            </a:r>
            <a:r>
              <a:rPr lang="en-GB" sz="800" dirty="0" err="1"/>
              <a:t>Stoltenhoff</a:t>
            </a:r>
            <a:r>
              <a:rPr lang="en-GB" sz="800" dirty="0"/>
              <a:t> et al., Microstructures and key properties of cold-prayed and thermally sprayed copper coatings, Surface &amp; coatings Technology, 200, 2006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6495058" y="997985"/>
            <a:ext cx="77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With helium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6439666" y="2228516"/>
            <a:ext cx="8884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With nitrogen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24940" y="5349631"/>
            <a:ext cx="4004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GB" sz="800" dirty="0"/>
              <a:t>C.H. Boyle, Mechanical performance of integrally bounded copper coatings for the long term disposal of used nuclear fuel, Nuclear Engineering and design, 293, 2015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692566" y="5355890"/>
            <a:ext cx="4909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F. </a:t>
            </a:r>
            <a:r>
              <a:rPr lang="en-GB" sz="800" dirty="0" err="1"/>
              <a:t>Gärtner</a:t>
            </a:r>
            <a:r>
              <a:rPr lang="en-GB" sz="800" dirty="0"/>
              <a:t>, Mechanical properties of cold-sprayed and thermally sprayed copper coatings, Surface &amp; Coatings Technology 200, 2006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10158" y="3763497"/>
            <a:ext cx="3443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N</a:t>
            </a:r>
            <a:r>
              <a:rPr lang="en-GB" sz="800" baseline="-25000" dirty="0"/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74012" y="3736696"/>
            <a:ext cx="3443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He</a:t>
            </a:r>
            <a:endParaRPr lang="en-GB" sz="800" baseline="-25000" dirty="0"/>
          </a:p>
        </p:txBody>
      </p:sp>
    </p:spTree>
    <p:extLst>
      <p:ext uri="{BB962C8B-B14F-4D97-AF65-F5344CB8AC3E}">
        <p14:creationId xmlns:p14="http://schemas.microsoft.com/office/powerpoint/2010/main" val="368082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9895" y="34442"/>
            <a:ext cx="5606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Application to FCC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4" t="6390" r="1960" b="7890"/>
          <a:stretch/>
        </p:blipFill>
        <p:spPr>
          <a:xfrm>
            <a:off x="4508430" y="1323163"/>
            <a:ext cx="3724373" cy="22483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4818" y="2342671"/>
            <a:ext cx="1845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Colaminated</a:t>
            </a:r>
            <a:r>
              <a:rPr lang="en-GB" sz="1200" dirty="0"/>
              <a:t> copper- stainless steel internal screen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14076" y="1335473"/>
            <a:ext cx="910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Cooling channel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72916" y="3294563"/>
            <a:ext cx="1110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Pumping holes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87471" y="2665836"/>
            <a:ext cx="1446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GB" dirty="0"/>
              <a:t>Copper strip for heat transfer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66827" y="3791855"/>
            <a:ext cx="8809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/>
              <a:t>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Copper material (thermal conductivity)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err="1"/>
              <a:t>Stainless</a:t>
            </a:r>
            <a:r>
              <a:rPr lang="fr-CH" sz="1600" dirty="0"/>
              <a:t> </a:t>
            </a:r>
            <a:r>
              <a:rPr lang="fr-CH" sz="1600" dirty="0" err="1"/>
              <a:t>steel</a:t>
            </a:r>
            <a:r>
              <a:rPr lang="fr-CH" sz="1600" dirty="0"/>
              <a:t> </a:t>
            </a:r>
            <a:r>
              <a:rPr lang="fr-CH" sz="1600" dirty="0" err="1"/>
              <a:t>substrate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Discountinuous</a:t>
            </a:r>
            <a:r>
              <a:rPr lang="en-GB" sz="1600" dirty="0"/>
              <a:t> (longitudinally </a:t>
            </a:r>
            <a:r>
              <a:rPr lang="en-GB" sz="1600" dirty="0">
                <a:sym typeface="Wingdings" panose="05000000000000000000" pitchFamily="2" charset="2"/>
              </a:rPr>
              <a:t> reduced Lorentz forces during a magnet quench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Continuous as close as possible to the cooling channel (better cooling and temperature control)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Done after beam screen assembly (welds)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 spray or coating contamination inside the beam 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Industrial process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66825" y="68077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/>
              <a:t>FCC-</a:t>
            </a:r>
            <a:r>
              <a:rPr lang="en-GB" b="1" u="sng" dirty="0" err="1"/>
              <a:t>hh</a:t>
            </a:r>
            <a:r>
              <a:rPr lang="en-GB" b="1" u="sng" dirty="0"/>
              <a:t> beam screen</a:t>
            </a:r>
          </a:p>
        </p:txBody>
      </p:sp>
      <p:cxnSp>
        <p:nvCxnSpPr>
          <p:cNvPr id="16" name="Straight Arrow Connector 15"/>
          <p:cNvCxnSpPr>
            <a:stCxn id="9" idx="3"/>
          </p:cNvCxnSpPr>
          <p:nvPr/>
        </p:nvCxnSpPr>
        <p:spPr>
          <a:xfrm>
            <a:off x="3930713" y="2665837"/>
            <a:ext cx="1018655" cy="359377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2"/>
          </p:cNvCxnSpPr>
          <p:nvPr/>
        </p:nvCxnSpPr>
        <p:spPr>
          <a:xfrm>
            <a:off x="5069290" y="1797135"/>
            <a:ext cx="78131" cy="723874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1" idx="1"/>
          </p:cNvCxnSpPr>
          <p:nvPr/>
        </p:nvCxnSpPr>
        <p:spPr>
          <a:xfrm flipH="1" flipV="1">
            <a:off x="5732981" y="2665837"/>
            <a:ext cx="439932" cy="859559"/>
          </a:xfrm>
          <a:prstGeom prst="line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1"/>
          </p:cNvCxnSpPr>
          <p:nvPr/>
        </p:nvCxnSpPr>
        <p:spPr>
          <a:xfrm flipH="1" flipV="1">
            <a:off x="6882213" y="2665836"/>
            <a:ext cx="1205258" cy="230833"/>
          </a:xfrm>
          <a:prstGeom prst="straightConnector1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72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73" t="24403" b="20969"/>
          <a:stretch/>
        </p:blipFill>
        <p:spPr>
          <a:xfrm>
            <a:off x="5030242" y="1347583"/>
            <a:ext cx="2252094" cy="14479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27" b="47280"/>
          <a:stretch/>
        </p:blipFill>
        <p:spPr>
          <a:xfrm>
            <a:off x="1524000" y="4754860"/>
            <a:ext cx="9144000" cy="290557"/>
          </a:xfrm>
          <a:prstGeom prst="rect">
            <a:avLst/>
          </a:prstGeom>
        </p:spPr>
      </p:pic>
      <p:pic>
        <p:nvPicPr>
          <p:cNvPr id="4" name="Picture 3" descr="\\cern.ch\dfs\Departments\EN\Groups\MME\MM\Metallurgy\activité microscopie\2016\Mickael_Crouvizier_on-going\250216_Garion_RQF0557496_EDMS1584559_copper_coating_SS_tube\a300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3309" y="2685844"/>
            <a:ext cx="2405851" cy="1901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996" y="550569"/>
            <a:ext cx="2379073" cy="17843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212" y="2745787"/>
            <a:ext cx="2455519" cy="18416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715" y="27464"/>
            <a:ext cx="5606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Application to FCC beam screen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21697" y="2836972"/>
            <a:ext cx="22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Cold sprayed copper on austenitic stainless steel.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209" y="640720"/>
            <a:ext cx="2430376" cy="18227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45209" y="2432649"/>
            <a:ext cx="24303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Surface preparation by blasting (Al2O3)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01357" y="5070956"/>
            <a:ext cx="57890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Possible improvements: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Surface preparation: laser treatment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Nozzle geometry: correct width</a:t>
            </a:r>
          </a:p>
          <a:p>
            <a:pPr marL="285750" indent="-285750">
              <a:buFontTx/>
              <a:buChar char="-"/>
            </a:pPr>
            <a:r>
              <a:rPr lang="fr-CH" sz="1600" dirty="0" err="1"/>
              <a:t>Process</a:t>
            </a:r>
            <a:r>
              <a:rPr lang="fr-CH" sz="1600" dirty="0"/>
              <a:t> </a:t>
            </a:r>
            <a:r>
              <a:rPr lang="fr-CH" sz="1600" dirty="0" err="1"/>
              <a:t>parameters</a:t>
            </a: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6" b="11068"/>
          <a:stretch/>
        </p:blipFill>
        <p:spPr>
          <a:xfrm>
            <a:off x="7390412" y="5226628"/>
            <a:ext cx="2259729" cy="138780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024749" y="1545125"/>
            <a:ext cx="101430" cy="936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472896" y="1540648"/>
            <a:ext cx="101430" cy="936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196356" y="2481486"/>
            <a:ext cx="101430" cy="936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60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2171" y="67516"/>
            <a:ext cx="6874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Cold </a:t>
            </a:r>
            <a:r>
              <a:rPr lang="en-GB" sz="3200" dirty="0"/>
              <a:t>Spray Additive Manufacturing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829736" y="1118335"/>
            <a:ext cx="8559801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Outline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Cold spray technology: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Principle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Advantage</a:t>
            </a:r>
          </a:p>
          <a:p>
            <a:endParaRPr lang="en-GB" dirty="0"/>
          </a:p>
          <a:p>
            <a:r>
              <a:rPr lang="en-GB" dirty="0"/>
              <a:t>Possible applications in accelerators: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Local </a:t>
            </a:r>
            <a:r>
              <a:rPr lang="fr-CH" sz="1400" dirty="0" err="1"/>
              <a:t>coating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Additive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New materials</a:t>
            </a:r>
          </a:p>
          <a:p>
            <a:endParaRPr lang="en-GB" dirty="0"/>
          </a:p>
          <a:p>
            <a:r>
              <a:rPr lang="en-GB" dirty="0"/>
              <a:t>Applications of </a:t>
            </a:r>
            <a:r>
              <a:rPr lang="en-GB" dirty="0"/>
              <a:t>cold </a:t>
            </a:r>
            <a:r>
              <a:rPr lang="en-GB" dirty="0"/>
              <a:t>s</a:t>
            </a:r>
            <a:r>
              <a:rPr lang="en-GB" dirty="0"/>
              <a:t>pray </a:t>
            </a:r>
            <a:r>
              <a:rPr lang="en-GB" dirty="0"/>
              <a:t>to UHV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Thermal outgassing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Leak tightness</a:t>
            </a:r>
          </a:p>
          <a:p>
            <a:endParaRPr lang="en-GB" dirty="0"/>
          </a:p>
          <a:p>
            <a:r>
              <a:rPr lang="en-GB" dirty="0"/>
              <a:t>Conclusion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69081" y="700644"/>
            <a:ext cx="3129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C. Garion</a:t>
            </a:r>
          </a:p>
        </p:txBody>
      </p:sp>
    </p:spTree>
    <p:extLst>
      <p:ext uri="{BB962C8B-B14F-4D97-AF65-F5344CB8AC3E}">
        <p14:creationId xmlns:p14="http://schemas.microsoft.com/office/powerpoint/2010/main" val="136548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5607116" y="1504897"/>
            <a:ext cx="3684761" cy="121885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80572" y="605801"/>
            <a:ext cx="9947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gas dynamic cold spray coating is based on the projection of solid powder at high velocity.</a:t>
            </a:r>
          </a:p>
        </p:txBody>
      </p:sp>
      <p:sp>
        <p:nvSpPr>
          <p:cNvPr id="4" name="Round Same Side Corner Rectangle 3"/>
          <p:cNvSpPr/>
          <p:nvPr/>
        </p:nvSpPr>
        <p:spPr>
          <a:xfrm>
            <a:off x="1799166" y="2531533"/>
            <a:ext cx="550334" cy="2133600"/>
          </a:xfrm>
          <a:prstGeom prst="round2SameRect">
            <a:avLst>
              <a:gd name="adj1" fmla="val 30513"/>
              <a:gd name="adj2" fmla="val 0"/>
            </a:avLst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Compressed gas</a:t>
            </a:r>
          </a:p>
        </p:txBody>
      </p:sp>
      <p:sp>
        <p:nvSpPr>
          <p:cNvPr id="5" name="Round Same Side Corner Rectangle 4"/>
          <p:cNvSpPr/>
          <p:nvPr/>
        </p:nvSpPr>
        <p:spPr>
          <a:xfrm>
            <a:off x="1945216" y="2209801"/>
            <a:ext cx="258234" cy="321732"/>
          </a:xfrm>
          <a:prstGeom prst="round2SameRect">
            <a:avLst>
              <a:gd name="adj1" fmla="val 33791"/>
              <a:gd name="adj2" fmla="val 0"/>
            </a:avLst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886200" y="3937000"/>
            <a:ext cx="560724" cy="1364574"/>
          </a:xfrm>
          <a:prstGeom prst="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Powder feeder</a:t>
            </a:r>
          </a:p>
        </p:txBody>
      </p:sp>
      <p:sp>
        <p:nvSpPr>
          <p:cNvPr id="7" name="Rectangle 6"/>
          <p:cNvSpPr/>
          <p:nvPr/>
        </p:nvSpPr>
        <p:spPr>
          <a:xfrm>
            <a:off x="4106333" y="2299319"/>
            <a:ext cx="1007534" cy="338666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2443174" y="1779434"/>
            <a:ext cx="262466" cy="262467"/>
            <a:chOff x="897467" y="2032000"/>
            <a:chExt cx="262466" cy="262467"/>
          </a:xfrm>
        </p:grpSpPr>
        <p:sp>
          <p:nvSpPr>
            <p:cNvPr id="8" name="Oval 7"/>
            <p:cNvSpPr/>
            <p:nvPr/>
          </p:nvSpPr>
          <p:spPr>
            <a:xfrm>
              <a:off x="897467" y="2032000"/>
              <a:ext cx="262466" cy="262467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974700" y="2109233"/>
              <a:ext cx="108000" cy="108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rapezoid 18"/>
          <p:cNvSpPr/>
          <p:nvPr/>
        </p:nvSpPr>
        <p:spPr>
          <a:xfrm rot="5400000">
            <a:off x="5979311" y="1640148"/>
            <a:ext cx="841972" cy="940805"/>
          </a:xfrm>
          <a:prstGeom prst="trapezoid">
            <a:avLst/>
          </a:prstGeom>
          <a:gradFill>
            <a:gsLst>
              <a:gs pos="0">
                <a:srgbClr val="FF0064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rapezoid 19"/>
          <p:cNvSpPr/>
          <p:nvPr/>
        </p:nvSpPr>
        <p:spPr>
          <a:xfrm rot="16200000">
            <a:off x="7660301" y="899961"/>
            <a:ext cx="841972" cy="2421172"/>
          </a:xfrm>
          <a:prstGeom prst="trapezoid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607116" y="1689563"/>
            <a:ext cx="322781" cy="841973"/>
          </a:xfrm>
          <a:prstGeom prst="rect">
            <a:avLst/>
          </a:prstGeom>
          <a:solidFill>
            <a:srgbClr val="FF0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>
            <a:stCxn id="5" idx="3"/>
          </p:cNvCxnSpPr>
          <p:nvPr/>
        </p:nvCxnSpPr>
        <p:spPr>
          <a:xfrm flipV="1">
            <a:off x="2074333" y="2073499"/>
            <a:ext cx="0" cy="136302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074336" y="2109457"/>
            <a:ext cx="1165925" cy="0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8" idx="4"/>
          </p:cNvCxnSpPr>
          <p:nvPr/>
        </p:nvCxnSpPr>
        <p:spPr>
          <a:xfrm>
            <a:off x="2574410" y="2041901"/>
            <a:ext cx="509" cy="6755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106333" y="2109457"/>
            <a:ext cx="1007534" cy="0"/>
          </a:xfrm>
          <a:prstGeom prst="line">
            <a:avLst/>
          </a:prstGeom>
          <a:ln w="63500">
            <a:gradFill flip="none" rotWithShape="1">
              <a:gsLst>
                <a:gs pos="0">
                  <a:schemeClr val="tx2"/>
                </a:gs>
                <a:gs pos="100000">
                  <a:srgbClr val="FF0064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22" idx="1"/>
          </p:cNvCxnSpPr>
          <p:nvPr/>
        </p:nvCxnSpPr>
        <p:spPr>
          <a:xfrm>
            <a:off x="5113867" y="2109458"/>
            <a:ext cx="493246" cy="4862"/>
          </a:xfrm>
          <a:prstGeom prst="line">
            <a:avLst/>
          </a:prstGeom>
          <a:ln w="63500">
            <a:solidFill>
              <a:srgbClr val="FF00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247295" y="2109457"/>
            <a:ext cx="859041" cy="0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endCxn id="6" idx="0"/>
          </p:cNvCxnSpPr>
          <p:nvPr/>
        </p:nvCxnSpPr>
        <p:spPr>
          <a:xfrm rot="16200000" flipH="1">
            <a:off x="2789638" y="2560076"/>
            <a:ext cx="1827544" cy="926304"/>
          </a:xfrm>
          <a:prstGeom prst="bentConnector3">
            <a:avLst>
              <a:gd name="adj1" fmla="val 50000"/>
            </a:avLst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6" idx="2"/>
          </p:cNvCxnSpPr>
          <p:nvPr/>
        </p:nvCxnSpPr>
        <p:spPr>
          <a:xfrm rot="5400000" flipH="1" flipV="1">
            <a:off x="3332297" y="3301385"/>
            <a:ext cx="2834456" cy="1165927"/>
          </a:xfrm>
          <a:prstGeom prst="bentConnector3">
            <a:avLst>
              <a:gd name="adj1" fmla="val -8065"/>
            </a:avLst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Lightning Bolt 48"/>
          <p:cNvSpPr/>
          <p:nvPr/>
        </p:nvSpPr>
        <p:spPr>
          <a:xfrm>
            <a:off x="4125144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Lightning Bolt 49"/>
          <p:cNvSpPr/>
          <p:nvPr/>
        </p:nvSpPr>
        <p:spPr>
          <a:xfrm>
            <a:off x="4232405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Lightning Bolt 50"/>
          <p:cNvSpPr/>
          <p:nvPr/>
        </p:nvSpPr>
        <p:spPr>
          <a:xfrm>
            <a:off x="4339666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Lightning Bolt 51"/>
          <p:cNvSpPr/>
          <p:nvPr/>
        </p:nvSpPr>
        <p:spPr>
          <a:xfrm>
            <a:off x="4446927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Lightning Bolt 52"/>
          <p:cNvSpPr/>
          <p:nvPr/>
        </p:nvSpPr>
        <p:spPr>
          <a:xfrm>
            <a:off x="4554188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Lightning Bolt 53"/>
          <p:cNvSpPr/>
          <p:nvPr/>
        </p:nvSpPr>
        <p:spPr>
          <a:xfrm>
            <a:off x="4661449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Lightning Bolt 54"/>
          <p:cNvSpPr/>
          <p:nvPr/>
        </p:nvSpPr>
        <p:spPr>
          <a:xfrm>
            <a:off x="4768710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Lightning Bolt 55"/>
          <p:cNvSpPr/>
          <p:nvPr/>
        </p:nvSpPr>
        <p:spPr>
          <a:xfrm>
            <a:off x="4875971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Lightning Bolt 56"/>
          <p:cNvSpPr/>
          <p:nvPr/>
        </p:nvSpPr>
        <p:spPr>
          <a:xfrm>
            <a:off x="4983233" y="2141652"/>
            <a:ext cx="112541" cy="154745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3886200" y="5000020"/>
            <a:ext cx="560724" cy="301557"/>
          </a:xfrm>
          <a:prstGeom prst="rect">
            <a:avLst/>
          </a:prstGeom>
          <a:pattFill prst="sphere">
            <a:fgClr>
              <a:schemeClr val="accent6">
                <a:lumMod val="5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10232264" y="1031135"/>
            <a:ext cx="295889" cy="25291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Substrate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238420" y="1494484"/>
            <a:ext cx="2421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De Laval Nozzle</a:t>
            </a:r>
          </a:p>
        </p:txBody>
      </p:sp>
      <p:sp>
        <p:nvSpPr>
          <p:cNvPr id="68" name="Oval 67"/>
          <p:cNvSpPr/>
          <p:nvPr/>
        </p:nvSpPr>
        <p:spPr>
          <a:xfrm>
            <a:off x="4145411" y="5322164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5321475" y="2370667"/>
            <a:ext cx="381519" cy="110726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4145411" y="5289712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4166561" y="5289712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5779301" y="2334667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5748900" y="2349727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10196261" y="212364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Oval 79"/>
          <p:cNvSpPr/>
          <p:nvPr/>
        </p:nvSpPr>
        <p:spPr>
          <a:xfrm>
            <a:off x="10196261" y="2160361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Oval 80"/>
          <p:cNvSpPr/>
          <p:nvPr/>
        </p:nvSpPr>
        <p:spPr>
          <a:xfrm>
            <a:off x="10196261" y="207588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Oval 81"/>
          <p:cNvSpPr/>
          <p:nvPr/>
        </p:nvSpPr>
        <p:spPr>
          <a:xfrm>
            <a:off x="10196261" y="203749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Oval 82"/>
          <p:cNvSpPr/>
          <p:nvPr/>
        </p:nvSpPr>
        <p:spPr>
          <a:xfrm>
            <a:off x="10160261" y="2062091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Oval 83"/>
          <p:cNvSpPr/>
          <p:nvPr/>
        </p:nvSpPr>
        <p:spPr>
          <a:xfrm>
            <a:off x="10160261" y="212081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5" name="Rectangle 84"/>
          <p:cNvSpPr/>
          <p:nvPr/>
        </p:nvSpPr>
        <p:spPr>
          <a:xfrm>
            <a:off x="5723806" y="2151225"/>
            <a:ext cx="205090" cy="342056"/>
          </a:xfrm>
          <a:prstGeom prst="rect">
            <a:avLst/>
          </a:prstGeom>
          <a:solidFill>
            <a:srgbClr val="FF0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4446924" y="53379"/>
            <a:ext cx="355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Principle of </a:t>
            </a:r>
            <a:r>
              <a:rPr lang="en-GB" sz="2400" dirty="0"/>
              <a:t>Cold Spray</a:t>
            </a:r>
            <a:endParaRPr lang="en-GB" sz="2400" dirty="0"/>
          </a:p>
        </p:txBody>
      </p:sp>
      <p:sp>
        <p:nvSpPr>
          <p:cNvPr id="87" name="TextBox 86"/>
          <p:cNvSpPr txBox="1"/>
          <p:nvPr/>
        </p:nvSpPr>
        <p:spPr>
          <a:xfrm>
            <a:off x="5607113" y="4021987"/>
            <a:ext cx="62365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A compressed gas is heated before entering in a </a:t>
            </a:r>
            <a:r>
              <a:rPr lang="en-GB" sz="1600" dirty="0" err="1"/>
              <a:t>DeLaval</a:t>
            </a:r>
            <a:r>
              <a:rPr lang="en-GB" sz="1600" dirty="0"/>
              <a:t> Nozzle.</a:t>
            </a:r>
          </a:p>
          <a:p>
            <a:pPr marL="342900" indent="-342900">
              <a:buAutoNum type="arabicPeriod"/>
            </a:pPr>
            <a:r>
              <a:rPr lang="en-GB" sz="1600" dirty="0"/>
              <a:t>The gas is accelerated in the nozzle.</a:t>
            </a:r>
          </a:p>
          <a:p>
            <a:pPr marL="342900" indent="-342900">
              <a:buAutoNum type="arabicPeriod"/>
            </a:pPr>
            <a:r>
              <a:rPr lang="en-GB" sz="1600" dirty="0"/>
              <a:t>Powder is injected in the gas stream and accelerated as well.</a:t>
            </a:r>
          </a:p>
          <a:p>
            <a:pPr marL="342900" indent="-342900">
              <a:buAutoNum type="arabicPeriod"/>
            </a:pPr>
            <a:r>
              <a:rPr lang="en-GB" sz="1600" dirty="0"/>
              <a:t>The powder reaches velocity up to 1200 m/s.</a:t>
            </a:r>
          </a:p>
          <a:p>
            <a:pPr marL="342900" indent="-342900">
              <a:buAutoNum type="arabicPeriod"/>
            </a:pPr>
            <a:r>
              <a:rPr lang="en-GB" sz="1600" dirty="0"/>
              <a:t>The powder is plastically deformed and the coating is building up.</a:t>
            </a:r>
          </a:p>
        </p:txBody>
      </p:sp>
      <p:sp>
        <p:nvSpPr>
          <p:cNvPr id="58" name="Oval 57"/>
          <p:cNvSpPr/>
          <p:nvPr/>
        </p:nvSpPr>
        <p:spPr>
          <a:xfrm>
            <a:off x="4155408" y="5289725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4145411" y="5293869"/>
            <a:ext cx="36000" cy="3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94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-0.00093 C -0.00121 0.00856 -0.00139 0.01782 -0.00139 0.02708 C 0.04723 0.0287 0.07882 0.02592 0.12743 0.02754 C 0.12795 0.01597 0.12726 -0.36273 0.12691 -0.41829 C 0.17552 -0.43426 0.15556 -0.42847 0.17552 -0.43588 " pathEditMode="fixed" rAng="0" ptsTypes="AAAAA">
                                      <p:cBhvr>
                                        <p:cTn id="6" dur="9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19" y="-20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7 -0.00162 C 0.00018 0.00949 0.00087 0.02084 0.00156 0.03218 L 0.12656 0.0301 C 0.12656 0.0176 0.12899 -0.35694 0.12899 -0.41157 C 0.14497 -0.41759 0.16163 -0.4206 0.17761 -0.42639 " pathEditMode="fixed" rAng="0" ptsTypes="AAAAA">
                                      <p:cBhvr>
                                        <p:cTn id="8" dur="9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-1956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88889E-6 -3.7037E-7 C -0.00105 0.00556 -0.0007 0.01968 -0.0007 0.03033 L 0.12708 0.03009 C 0.12708 0.01759 0.12552 -0.35648 0.12552 -0.40949 C 0.17274 -0.42662 0.14479 -0.41991 0.17257 -0.42662 " pathEditMode="fixed" rAng="0" ptsTypes="AAAAA">
                                      <p:cBhvr>
                                        <p:cTn id="10" dur="9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4" y="-1981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10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5.55556E-7 -3.7037E-7 C 0.00035 0.01111 0.00104 0.02245 0.00174 0.0338 L 0.12674 0.03171 C 0.12674 0.01921 0.12917 -0.35532 0.12917 -0.40995 C 0.14514 -0.41597 0.16181 -0.41898 0.17778 -0.42477 " pathEditMode="fixed" rAng="0" ptsTypes="AAAAA">
                                      <p:cBhvr>
                                        <p:cTn id="12" dur="9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-1956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10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2.5E-6 4.44444E-6 C 0.00035 0.01111 0.00104 0.02245 0.00174 0.03379 L 0.12674 0.03171 C 0.12674 0.01921 0.12917 -0.35533 0.12917 -0.40996 C 0.14514 -0.41598 0.16181 -0.41899 0.17778 -0.42477 " pathEditMode="fixed" rAng="0" ptsTypes="AAAAA">
                                      <p:cBhvr>
                                        <p:cTn id="14" dur="9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-1956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0.00191 -0.00024 C 0.04323 -0.01112 0.03629 -0.02408 0.11702 -0.02987 C 0.19792 -0.03542 0.36649 -0.0338 0.48316 -0.03426 " pathEditMode="relative" rAng="0" ptsTypes="AAA">
                                      <p:cBhvr>
                                        <p:cTn id="16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53" y="-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72" grpId="0" animBg="1"/>
      <p:bldP spid="73" grpId="0" animBg="1"/>
      <p:bldP spid="74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58" grpId="0" animBg="1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6924" y="53379"/>
            <a:ext cx="355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Principle of </a:t>
            </a:r>
            <a:r>
              <a:rPr lang="en-GB" sz="2400" dirty="0"/>
              <a:t>Cold Spray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685365" y="871369"/>
            <a:ext cx="4249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1D isentropic flow equations:</a:t>
            </a:r>
          </a:p>
        </p:txBody>
      </p:sp>
      <p:sp>
        <p:nvSpPr>
          <p:cNvPr id="4" name="Rectangle 3"/>
          <p:cNvSpPr/>
          <p:nvPr/>
        </p:nvSpPr>
        <p:spPr>
          <a:xfrm>
            <a:off x="5077750" y="881530"/>
            <a:ext cx="3684761" cy="121885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rapezoid 4"/>
          <p:cNvSpPr/>
          <p:nvPr/>
        </p:nvSpPr>
        <p:spPr>
          <a:xfrm rot="5400000">
            <a:off x="5449945" y="1016781"/>
            <a:ext cx="841972" cy="940805"/>
          </a:xfrm>
          <a:prstGeom prst="trapezoid">
            <a:avLst/>
          </a:prstGeom>
          <a:gradFill>
            <a:gsLst>
              <a:gs pos="0">
                <a:srgbClr val="FF0064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rapezoid 5"/>
          <p:cNvSpPr/>
          <p:nvPr/>
        </p:nvSpPr>
        <p:spPr>
          <a:xfrm rot="16200000">
            <a:off x="7130935" y="276594"/>
            <a:ext cx="841972" cy="2421172"/>
          </a:xfrm>
          <a:prstGeom prst="trapezoid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0070C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077750" y="1066196"/>
            <a:ext cx="322781" cy="841973"/>
          </a:xfrm>
          <a:prstGeom prst="rect">
            <a:avLst/>
          </a:prstGeom>
          <a:solidFill>
            <a:srgbClr val="FF0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709054" y="871117"/>
            <a:ext cx="2421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De Laval Nozzle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36746" y="1001989"/>
            <a:ext cx="591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0</a:t>
            </a:r>
            <a:r>
              <a:rPr lang="en-GB" dirty="0"/>
              <a:t>, v</a:t>
            </a:r>
            <a:r>
              <a:rPr lang="en-GB" baseline="-25000" dirty="0"/>
              <a:t>0</a:t>
            </a:r>
            <a:r>
              <a:rPr lang="en-GB" dirty="0"/>
              <a:t>, T</a:t>
            </a:r>
            <a:r>
              <a:rPr lang="en-GB" baseline="-25000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783008" y="887017"/>
            <a:ext cx="5912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1</a:t>
            </a:r>
            <a:r>
              <a:rPr lang="en-GB" dirty="0"/>
              <a:t>, v</a:t>
            </a:r>
            <a:r>
              <a:rPr lang="en-GB" baseline="-25000" dirty="0"/>
              <a:t>1</a:t>
            </a:r>
            <a:r>
              <a:rPr lang="en-GB" dirty="0"/>
              <a:t>, T</a:t>
            </a:r>
            <a:r>
              <a:rPr lang="en-GB" baseline="-25000" dirty="0"/>
              <a:t>1</a:t>
            </a:r>
            <a:r>
              <a:rPr lang="en-GB" dirty="0"/>
              <a:t>,</a:t>
            </a:r>
          </a:p>
          <a:p>
            <a:r>
              <a:rPr lang="en-GB" dirty="0"/>
              <a:t>A</a:t>
            </a:r>
            <a:r>
              <a:rPr lang="en-GB" baseline="-25000" dirty="0"/>
              <a:t>1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1757539" y="2318108"/>
                <a:ext cx="2196691" cy="669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num>
                            <m:den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539" y="2318108"/>
                <a:ext cx="2196691" cy="669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4872998" y="2414299"/>
                <a:ext cx="1660134" cy="5028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998" y="2414299"/>
                <a:ext cx="1660134" cy="5028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7286228" y="2398998"/>
                <a:ext cx="1714252" cy="5254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6228" y="2398998"/>
                <a:ext cx="1714252" cy="525465"/>
              </a:xfrm>
              <a:prstGeom prst="rect">
                <a:avLst/>
              </a:prstGeom>
              <a:blipFill>
                <a:blip r:embed="rId5"/>
                <a:stretch>
                  <a:fillRect l="-1779" b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1757536" y="4042199"/>
                <a:ext cx="711092" cy="5280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536" y="4042199"/>
                <a:ext cx="711092" cy="5280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935884" y="4062910"/>
            <a:ext cx="4531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ymbol" panose="05050102010706020507" pitchFamily="18" charset="2"/>
              </a:rPr>
              <a:t>g</a:t>
            </a:r>
            <a:r>
              <a:rPr lang="en-GB" sz="1600" dirty="0"/>
              <a:t>=5/3 (1.67) for monoatomic perfect gas </a:t>
            </a:r>
          </a:p>
          <a:p>
            <a:r>
              <a:rPr lang="en-GB" sz="1600" dirty="0">
                <a:latin typeface="Symbol" panose="05050102010706020507" pitchFamily="18" charset="2"/>
              </a:rPr>
              <a:t>g</a:t>
            </a:r>
            <a:r>
              <a:rPr lang="en-GB" sz="1600" dirty="0"/>
              <a:t>=7/5 (1.4) for diatomic perfect gas and </a:t>
            </a:r>
          </a:p>
          <a:p>
            <a:r>
              <a:rPr lang="en-GB" sz="1600" dirty="0">
                <a:latin typeface="Symbol" panose="05050102010706020507" pitchFamily="18" charset="2"/>
              </a:rPr>
              <a:t>g</a:t>
            </a:r>
            <a:r>
              <a:rPr lang="en-GB" sz="1600" dirty="0"/>
              <a:t>=1,33 for polyatomic perfect gas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85365" y="5145526"/>
            <a:ext cx="5455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R</a:t>
            </a:r>
            <a:r>
              <a:rPr lang="en-GB" i="1" baseline="-25000" dirty="0" err="1"/>
              <a:t>s</a:t>
            </a:r>
            <a:r>
              <a:rPr lang="en-GB" dirty="0"/>
              <a:t> is the specific gas constant given by R/</a:t>
            </a:r>
            <a:r>
              <a:rPr lang="en-GB" dirty="0" err="1"/>
              <a:t>M</a:t>
            </a:r>
            <a:r>
              <a:rPr lang="en-GB" baseline="-25000" dirty="0" err="1"/>
              <a:t>molar</a:t>
            </a:r>
            <a:endParaRPr lang="en-GB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6247333" y="1663222"/>
            <a:ext cx="59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GB" baseline="30000" dirty="0"/>
              <a:t>*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1757536" y="3122445"/>
                <a:ext cx="3378874" cy="688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+1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num>
                                    <m:den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den>
                          </m:f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536" y="3122445"/>
                <a:ext cx="3378874" cy="6888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685365" y="5589148"/>
            <a:ext cx="7983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Nitrogen is commonly used. Helium is used to reach higher velocity.</a:t>
            </a:r>
          </a:p>
        </p:txBody>
      </p:sp>
    </p:spTree>
    <p:extLst>
      <p:ext uri="{BB962C8B-B14F-4D97-AF65-F5344CB8AC3E}">
        <p14:creationId xmlns:p14="http://schemas.microsoft.com/office/powerpoint/2010/main" val="96700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8114" y="128190"/>
            <a:ext cx="7924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Cold </a:t>
            </a:r>
            <a:r>
              <a:rPr lang="en-GB" sz="2400" dirty="0"/>
              <a:t>Spray Advantages </a:t>
            </a:r>
            <a:r>
              <a:rPr lang="en-GB" sz="2400" dirty="0"/>
              <a:t>and </a:t>
            </a:r>
            <a:r>
              <a:rPr lang="en-GB" sz="2400" dirty="0"/>
              <a:t>Limitations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788923" y="1206151"/>
            <a:ext cx="691354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powder </a:t>
            </a:r>
            <a:r>
              <a:rPr lang="en-GB" dirty="0"/>
              <a:t>melting.</a:t>
            </a:r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No phase </a:t>
            </a:r>
            <a:r>
              <a:rPr lang="en-GB" dirty="0">
                <a:sym typeface="Wingdings" panose="05000000000000000000" pitchFamily="2" charset="2"/>
              </a:rPr>
              <a:t>change.</a:t>
            </a:r>
            <a:endParaRPr lang="en-GB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No grain </a:t>
            </a:r>
            <a:r>
              <a:rPr lang="en-GB" dirty="0">
                <a:sym typeface="Wingdings" panose="05000000000000000000" pitchFamily="2" charset="2"/>
              </a:rPr>
              <a:t>growth.</a:t>
            </a:r>
            <a:endParaRPr lang="en-GB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Low heating of the </a:t>
            </a:r>
            <a:r>
              <a:rPr lang="en-GB" dirty="0">
                <a:sym typeface="Wingdings" panose="05000000000000000000" pitchFamily="2" charset="2"/>
              </a:rPr>
              <a:t>substrate.</a:t>
            </a: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significant impact on the oxide content w.r.t. initial </a:t>
            </a:r>
            <a:r>
              <a:rPr lang="en-GB" dirty="0"/>
              <a:t>material.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Powder mixture </a:t>
            </a:r>
            <a:r>
              <a:rPr lang="en-GB" dirty="0"/>
              <a:t>possible.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Compressive residual stress (fatigue life increase</a:t>
            </a:r>
            <a:r>
              <a:rPr lang="en-GB" dirty="0"/>
              <a:t>).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Nozzle geometry can be tuned for a given jet </a:t>
            </a:r>
            <a:r>
              <a:rPr lang="en-GB" dirty="0"/>
              <a:t>size.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Thick </a:t>
            </a:r>
            <a:r>
              <a:rPr lang="en-GB" dirty="0"/>
              <a:t>coating.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deposition </a:t>
            </a:r>
            <a:r>
              <a:rPr lang="en-GB" dirty="0"/>
              <a:t>rate.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88920" y="4869432"/>
            <a:ext cx="5460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One constituent has to be </a:t>
            </a:r>
            <a:r>
              <a:rPr lang="en-GB" dirty="0"/>
              <a:t>ductile.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Accessibility to the surface to be </a:t>
            </a:r>
            <a:r>
              <a:rPr lang="en-GB" dirty="0"/>
              <a:t>coated.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091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43458" y="76915"/>
            <a:ext cx="5586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Possible </a:t>
            </a:r>
            <a:r>
              <a:rPr lang="en-GB" sz="2400" dirty="0"/>
              <a:t>Applications </a:t>
            </a:r>
            <a:r>
              <a:rPr lang="en-GB" sz="2400" dirty="0"/>
              <a:t>in </a:t>
            </a:r>
            <a:r>
              <a:rPr lang="en-GB" sz="2400" dirty="0"/>
              <a:t>Accelerators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57463" y="1057425"/>
            <a:ext cx="591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Local coating: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5078" t="17836" b="17295"/>
          <a:stretch/>
        </p:blipFill>
        <p:spPr>
          <a:xfrm>
            <a:off x="3635341" y="4644517"/>
            <a:ext cx="8556659" cy="12336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481339" y="3659138"/>
            <a:ext cx="87947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Electrode: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Measurement of electrons for the FCC-</a:t>
            </a:r>
            <a:r>
              <a:rPr lang="en-GB" sz="1600" dirty="0" err="1"/>
              <a:t>hh</a:t>
            </a:r>
            <a:r>
              <a:rPr lang="en-GB" sz="1600" dirty="0"/>
              <a:t> beam screen prototype experiment at ANKA.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Clearing electrode (optimisation of ceramic layer required for non-baked system</a:t>
            </a:r>
            <a:r>
              <a:rPr lang="en-GB" sz="1600" dirty="0"/>
              <a:t>). 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989026" y="5902897"/>
            <a:ext cx="697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Copper and aluminium cold spray coating on ceramic insulated copper coated stainless steel sheet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27" b="47280"/>
          <a:stretch/>
        </p:blipFill>
        <p:spPr>
          <a:xfrm>
            <a:off x="557463" y="3182788"/>
            <a:ext cx="10633100" cy="3378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6" b="11068"/>
          <a:stretch/>
        </p:blipFill>
        <p:spPr>
          <a:xfrm>
            <a:off x="6942013" y="1358679"/>
            <a:ext cx="2754911" cy="169192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81339" y="1426757"/>
            <a:ext cx="462327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Heat transfer: </a:t>
            </a:r>
            <a:endParaRPr lang="en-GB" dirty="0"/>
          </a:p>
          <a:p>
            <a:r>
              <a:rPr lang="en-GB" sz="1600" dirty="0"/>
              <a:t>Copper </a:t>
            </a:r>
            <a:r>
              <a:rPr lang="en-GB" sz="1600" dirty="0"/>
              <a:t>trips on </a:t>
            </a:r>
            <a:r>
              <a:rPr lang="en-GB" sz="1600" dirty="0"/>
              <a:t>FCC-</a:t>
            </a:r>
            <a:r>
              <a:rPr lang="en-GB" sz="1600" dirty="0" err="1"/>
              <a:t>hh</a:t>
            </a:r>
            <a:r>
              <a:rPr lang="en-GB" sz="1600" dirty="0"/>
              <a:t> </a:t>
            </a:r>
            <a:r>
              <a:rPr lang="en-GB" sz="1600" dirty="0"/>
              <a:t>beam screen </a:t>
            </a:r>
            <a:r>
              <a:rPr lang="en-GB" sz="1600" dirty="0"/>
              <a:t>prototype.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2" t="25818" r="24816" b="35199"/>
          <a:stretch/>
        </p:blipFill>
        <p:spPr>
          <a:xfrm>
            <a:off x="263937" y="4520912"/>
            <a:ext cx="3253294" cy="1332616"/>
          </a:xfrm>
          <a:prstGeom prst="rect">
            <a:avLst/>
          </a:prstGeom>
          <a:ln w="3492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1224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t="3983" r="1546"/>
          <a:stretch/>
        </p:blipFill>
        <p:spPr>
          <a:xfrm>
            <a:off x="5379593" y="1576842"/>
            <a:ext cx="5153025" cy="300731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5924981" y="3681775"/>
            <a:ext cx="888951" cy="64473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5944515" y="3972394"/>
            <a:ext cx="869414" cy="36144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813932" y="4243475"/>
            <a:ext cx="1127885" cy="156018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Connectors</a:t>
            </a:r>
            <a:endParaRPr lang="en-US" sz="12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8022236" y="2873730"/>
            <a:ext cx="598281" cy="6515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620514" y="3412773"/>
            <a:ext cx="1030320" cy="225096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Titanium heating track</a:t>
            </a:r>
            <a:endParaRPr lang="en-US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646882" y="2626367"/>
            <a:ext cx="32580" cy="81306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439557" y="2285222"/>
            <a:ext cx="856070" cy="341144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Copper pipe</a:t>
            </a:r>
            <a:endParaRPr lang="en-US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686471" y="2198441"/>
            <a:ext cx="378367" cy="9951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849366" y="1943730"/>
            <a:ext cx="1205446" cy="254713"/>
          </a:xfrm>
          <a:prstGeom prst="rect">
            <a:avLst/>
          </a:prstGeom>
          <a:ln w="254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Ceramic insulation layer</a:t>
            </a:r>
            <a:endParaRPr lang="en-US" sz="12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729" y="1452743"/>
            <a:ext cx="2561744" cy="192130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89704" y="3393125"/>
            <a:ext cx="3503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Copper plate with plasma sprayed ceramic and 0.2 mm thick cold sprayed titanium heating track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21571" y="1039002"/>
            <a:ext cx="609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Heating element for bake out in or outside vacuum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31" y="3972394"/>
            <a:ext cx="3079274" cy="188565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953283" y="5837647"/>
            <a:ext cx="3100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Measurement of </a:t>
            </a:r>
            <a:r>
              <a:rPr lang="en-GB" sz="1200" dirty="0"/>
              <a:t>the temperature </a:t>
            </a:r>
            <a:r>
              <a:rPr lang="en-GB" sz="1200" dirty="0"/>
              <a:t>field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43458" y="76915"/>
            <a:ext cx="5586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Possible </a:t>
            </a:r>
            <a:r>
              <a:rPr lang="en-GB" sz="2400" dirty="0"/>
              <a:t>Applications </a:t>
            </a:r>
            <a:r>
              <a:rPr lang="en-GB" sz="2400" dirty="0"/>
              <a:t>in </a:t>
            </a:r>
            <a:r>
              <a:rPr lang="en-GB" sz="2400" dirty="0"/>
              <a:t>Accelerators</a:t>
            </a:r>
            <a:endParaRPr lang="en-GB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642622" y="1039002"/>
            <a:ext cx="591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Local coating: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009899" y="4399492"/>
            <a:ext cx="69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019968" y="1389676"/>
            <a:ext cx="69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284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39557" y="4716742"/>
            <a:ext cx="5143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Expected temperature profile on a copper tube, ID 80 mm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17643" y="5105838"/>
            <a:ext cx="6855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 </a:t>
            </a:r>
            <a:r>
              <a:rPr lang="en-GB" sz="1600" dirty="0"/>
              <a:t>prototype of a </a:t>
            </a:r>
            <a:r>
              <a:rPr lang="en-GB" sz="1600" dirty="0"/>
              <a:t>copper tube </a:t>
            </a:r>
            <a:r>
              <a:rPr lang="en-GB" sz="1600" dirty="0"/>
              <a:t>with </a:t>
            </a:r>
            <a:r>
              <a:rPr lang="en-GB" sz="1600" dirty="0"/>
              <a:t>permanent radiation tolerant bake out </a:t>
            </a:r>
            <a:r>
              <a:rPr lang="en-GB" sz="1600" dirty="0"/>
              <a:t>system is in fabrication.</a:t>
            </a:r>
            <a:endParaRPr lang="en-GB" sz="1600" dirty="0"/>
          </a:p>
          <a:p>
            <a:r>
              <a:rPr lang="en-GB" sz="1600" dirty="0"/>
              <a:t>A study will be carried out for heating system in a vacuum </a:t>
            </a:r>
            <a:r>
              <a:rPr lang="en-GB" sz="1600" dirty="0"/>
              <a:t>vessel (low outgassing of ceramic coating).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2797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99" y="971561"/>
            <a:ext cx="2293041" cy="17197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284" y="1487451"/>
            <a:ext cx="68273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Additive manufacturing </a:t>
            </a:r>
            <a:r>
              <a:rPr lang="en-GB" dirty="0"/>
              <a:t>for:</a:t>
            </a:r>
          </a:p>
          <a:p>
            <a:pPr marL="285750" indent="-285750">
              <a:buFontTx/>
              <a:buChar char="-"/>
            </a:pPr>
            <a:r>
              <a:rPr lang="en-GB" dirty="0"/>
              <a:t>Joining of dissimilar materials</a:t>
            </a:r>
          </a:p>
          <a:p>
            <a:pPr marL="285750" indent="-285750">
              <a:buFontTx/>
              <a:buChar char="-"/>
            </a:pPr>
            <a:r>
              <a:rPr lang="en-GB" dirty="0"/>
              <a:t>New feature</a:t>
            </a:r>
          </a:p>
          <a:p>
            <a:pPr marL="285750" indent="-285750">
              <a:buFontTx/>
              <a:buChar char="-"/>
            </a:pPr>
            <a:r>
              <a:rPr lang="en-GB" dirty="0"/>
              <a:t>Repair</a:t>
            </a:r>
          </a:p>
          <a:p>
            <a:pPr marL="285750" indent="-285750">
              <a:buFontTx/>
              <a:buChar char="-"/>
            </a:pPr>
            <a:r>
              <a:rPr lang="en-GB" dirty="0"/>
              <a:t>Local reinforcement of thin walled structure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27196" y="2691342"/>
            <a:ext cx="2421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Titanium on glassy carbon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9383" y="94007"/>
            <a:ext cx="429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New </a:t>
            </a:r>
            <a:r>
              <a:rPr lang="en-GB" sz="2400" dirty="0"/>
              <a:t>Manufacturing Process</a:t>
            </a:r>
            <a:endParaRPr lang="en-GB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055" y="3566954"/>
            <a:ext cx="5057775" cy="167659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408596" y="5243551"/>
            <a:ext cx="384192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262626"/>
                </a:solidFill>
              </a:rPr>
              <a:t>J. </a:t>
            </a:r>
            <a:r>
              <a:rPr lang="en-GB" sz="1000" dirty="0" err="1">
                <a:solidFill>
                  <a:srgbClr val="262626"/>
                </a:solidFill>
              </a:rPr>
              <a:t>Villafuerte</a:t>
            </a:r>
            <a:r>
              <a:rPr lang="en-GB" sz="1000" dirty="0">
                <a:solidFill>
                  <a:srgbClr val="262626"/>
                </a:solidFill>
              </a:rPr>
              <a:t>, ADVANCED MATERIALS &amp; PROCESSES, 2014</a:t>
            </a:r>
            <a:endParaRPr lang="en-GB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99" y="3055473"/>
            <a:ext cx="2937447" cy="2434299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6751310" y="4161892"/>
            <a:ext cx="597771" cy="380106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685042" y="5580466"/>
            <a:ext cx="242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FCC-</a:t>
            </a:r>
            <a:r>
              <a:rPr lang="en-GB" sz="1200" dirty="0" err="1"/>
              <a:t>ee</a:t>
            </a:r>
            <a:r>
              <a:rPr lang="en-GB" sz="1200" dirty="0"/>
              <a:t> </a:t>
            </a:r>
            <a:r>
              <a:rPr lang="en-GB" sz="1200" dirty="0"/>
              <a:t>quadrupole </a:t>
            </a:r>
            <a:r>
              <a:rPr lang="en-GB" sz="1200" dirty="0"/>
              <a:t>chamber with BPM</a:t>
            </a:r>
          </a:p>
        </p:txBody>
      </p:sp>
    </p:spTree>
    <p:extLst>
      <p:ext uri="{BB962C8B-B14F-4D97-AF65-F5344CB8AC3E}">
        <p14:creationId xmlns:p14="http://schemas.microsoft.com/office/powerpoint/2010/main" val="26304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8417" y="1350767"/>
            <a:ext cx="2785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Metallization of polymer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772237"/>
            <a:ext cx="4518976" cy="2197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388" y="2085813"/>
            <a:ext cx="2616003" cy="35702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18623" y="1538048"/>
            <a:ext cx="39994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>
                <a:latin typeface="Arial" panose="020B0604020202020204" pitchFamily="34" charset="0"/>
              </a:rPr>
              <a:t>Shuo</a:t>
            </a:r>
            <a:r>
              <a:rPr lang="en-GB" sz="1000" dirty="0">
                <a:latin typeface="Arial" panose="020B0604020202020204" pitchFamily="34" charset="0"/>
              </a:rPr>
              <a:t> Yin, Barry </a:t>
            </a:r>
            <a:r>
              <a:rPr lang="en-GB" sz="1000" dirty="0" err="1">
                <a:latin typeface="Arial" panose="020B0604020202020204" pitchFamily="34" charset="0"/>
              </a:rPr>
              <a:t>Aldwell</a:t>
            </a:r>
            <a:r>
              <a:rPr lang="en-GB" sz="1000" dirty="0">
                <a:latin typeface="Arial" panose="020B0604020202020204" pitchFamily="34" charset="0"/>
              </a:rPr>
              <a:t> and Rocco </a:t>
            </a:r>
            <a:r>
              <a:rPr lang="en-GB" sz="1000" dirty="0" err="1">
                <a:latin typeface="Arial" panose="020B0604020202020204" pitchFamily="34" charset="0"/>
              </a:rPr>
              <a:t>Lupoi</a:t>
            </a:r>
            <a:r>
              <a:rPr lang="en-GB" sz="1000" dirty="0">
                <a:latin typeface="Arial" panose="020B0604020202020204" pitchFamily="34" charset="0"/>
              </a:rPr>
              <a:t>, </a:t>
            </a:r>
            <a:r>
              <a:rPr lang="en-GB" sz="1000" dirty="0"/>
              <a:t>Advanced diamond-reinforced copper composite coatings via cold spray and material characterization, </a:t>
            </a:r>
            <a:r>
              <a:rPr lang="en-GB" sz="1000" dirty="0">
                <a:latin typeface="Arial" panose="020B0604020202020204" pitchFamily="34" charset="0"/>
              </a:rPr>
              <a:t>Trinity College Dublin 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545080" y="144254"/>
            <a:ext cx="4836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New </a:t>
            </a:r>
            <a:r>
              <a:rPr lang="en-GB" sz="2400" dirty="0"/>
              <a:t>Materials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348621" y="839687"/>
            <a:ext cx="4319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Composite material</a:t>
            </a:r>
            <a:r>
              <a:rPr lang="en-GB" dirty="0"/>
              <a:t>: </a:t>
            </a:r>
          </a:p>
          <a:p>
            <a:r>
              <a:rPr lang="en-GB" dirty="0"/>
              <a:t>Example of diamond copper composite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0" y="3993589"/>
            <a:ext cx="45189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D. Giraud, Etude des composantes mécanique et métallurgique dans la liaison revêtement-substrat par projection dynamique pas gaz froid pour les systèmes aluminium/Polyamide6,6 et titane/TA6V, Mines </a:t>
            </a:r>
            <a:r>
              <a:rPr lang="fr-FR" sz="1000" dirty="0" err="1"/>
              <a:t>ParisTech</a:t>
            </a:r>
            <a:r>
              <a:rPr lang="fr-FR" sz="1000" dirty="0"/>
              <a:t>, 2014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4686" y="4664694"/>
            <a:ext cx="4838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Could it be </a:t>
            </a:r>
            <a:r>
              <a:rPr lang="en-GB" sz="1400" dirty="0"/>
              <a:t>a candidate </a:t>
            </a:r>
            <a:r>
              <a:rPr lang="en-GB" sz="1400" dirty="0"/>
              <a:t>for experimental vacuum chamber?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48528" y="5711363"/>
            <a:ext cx="4219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Could it be a candidate for collimator material?</a:t>
            </a:r>
          </a:p>
        </p:txBody>
      </p:sp>
    </p:spTree>
    <p:extLst>
      <p:ext uri="{BB962C8B-B14F-4D97-AF65-F5344CB8AC3E}">
        <p14:creationId xmlns:p14="http://schemas.microsoft.com/office/powerpoint/2010/main" val="149369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1271</Words>
  <Application>Microsoft Office PowerPoint</Application>
  <PresentationFormat>Widescreen</PresentationFormat>
  <Paragraphs>209</Paragraphs>
  <Slides>19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Symbol</vt:lpstr>
      <vt:lpstr>Times New Roman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151</cp:revision>
  <dcterms:created xsi:type="dcterms:W3CDTF">2017-04-11T05:23:12Z</dcterms:created>
  <dcterms:modified xsi:type="dcterms:W3CDTF">2018-04-12T07:47:25Z</dcterms:modified>
</cp:coreProperties>
</file>