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4"/>
  </p:notesMasterIdLst>
  <p:sldIdLst>
    <p:sldId id="256" r:id="rId2"/>
    <p:sldId id="290" r:id="rId3"/>
    <p:sldId id="291" r:id="rId4"/>
    <p:sldId id="311" r:id="rId5"/>
    <p:sldId id="347" r:id="rId6"/>
    <p:sldId id="312" r:id="rId7"/>
    <p:sldId id="313" r:id="rId8"/>
    <p:sldId id="314" r:id="rId9"/>
    <p:sldId id="341" r:id="rId10"/>
    <p:sldId id="342" r:id="rId11"/>
    <p:sldId id="343" r:id="rId12"/>
    <p:sldId id="344" r:id="rId13"/>
    <p:sldId id="345" r:id="rId14"/>
    <p:sldId id="346" r:id="rId15"/>
    <p:sldId id="349" r:id="rId16"/>
    <p:sldId id="355" r:id="rId17"/>
    <p:sldId id="350" r:id="rId18"/>
    <p:sldId id="351" r:id="rId19"/>
    <p:sldId id="352" r:id="rId20"/>
    <p:sldId id="353" r:id="rId21"/>
    <p:sldId id="354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03" r:id="rId30"/>
    <p:sldId id="348" r:id="rId31"/>
    <p:sldId id="366" r:id="rId32"/>
    <p:sldId id="337" r:id="rId33"/>
    <p:sldId id="338" r:id="rId34"/>
    <p:sldId id="339" r:id="rId35"/>
    <p:sldId id="336" r:id="rId36"/>
    <p:sldId id="363" r:id="rId37"/>
    <p:sldId id="364" r:id="rId38"/>
    <p:sldId id="333" r:id="rId39"/>
    <p:sldId id="308" r:id="rId40"/>
    <p:sldId id="335" r:id="rId41"/>
    <p:sldId id="368" r:id="rId42"/>
    <p:sldId id="258" r:id="rId4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FF9966"/>
    <a:srgbClr val="0C377B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1" autoAdjust="0"/>
    <p:restoredTop sz="86780" autoAdjust="0"/>
  </p:normalViewPr>
  <p:slideViewPr>
    <p:cSldViewPr snapToGrid="0" snapToObjects="1">
      <p:cViewPr varScale="1">
        <p:scale>
          <a:sx n="91" d="100"/>
          <a:sy n="91" d="100"/>
        </p:scale>
        <p:origin x="484" y="4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sascha\Presentations\DAC_VisitsStats_20160615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Visitors at CERN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Besucher</c:v>
                </c:pt>
              </c:strCache>
            </c:strRef>
          </c:tx>
          <c:spPr>
            <a:ln w="19050" cap="rnd">
              <a:solidFill>
                <a:srgbClr val="0053A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3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53A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89D-4991-8F02-2A5F1EBB7E0E}"/>
              </c:ext>
            </c:extLst>
          </c:dPt>
          <c:xVal>
            <c:numRef>
              <c:f>Sheet1!$A$2:$A$16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</c:numCache>
            </c:numRef>
          </c:xVal>
          <c:yVal>
            <c:numRef>
              <c:f>Sheet1!$B$2:$B$16</c:f>
              <c:numCache>
                <c:formatCode>General</c:formatCode>
                <c:ptCount val="15"/>
                <c:pt idx="0">
                  <c:v>18756</c:v>
                </c:pt>
                <c:pt idx="1">
                  <c:v>21706</c:v>
                </c:pt>
                <c:pt idx="2">
                  <c:v>24360</c:v>
                </c:pt>
                <c:pt idx="3">
                  <c:v>26060</c:v>
                </c:pt>
                <c:pt idx="4">
                  <c:v>25419</c:v>
                </c:pt>
                <c:pt idx="5">
                  <c:v>23693</c:v>
                </c:pt>
                <c:pt idx="6">
                  <c:v>37632</c:v>
                </c:pt>
                <c:pt idx="7">
                  <c:v>55875</c:v>
                </c:pt>
                <c:pt idx="8">
                  <c:v>75403</c:v>
                </c:pt>
                <c:pt idx="9">
                  <c:v>85108</c:v>
                </c:pt>
                <c:pt idx="10">
                  <c:v>88268</c:v>
                </c:pt>
                <c:pt idx="11">
                  <c:v>104375</c:v>
                </c:pt>
                <c:pt idx="12">
                  <c:v>107036</c:v>
                </c:pt>
                <c:pt idx="13">
                  <c:v>115701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89D-4991-8F02-2A5F1EBB7E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6945984"/>
        <c:axId val="59694637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D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dPt>
                  <c:idx val="13"/>
                  <c:marker>
                    <c:symbol val="circle"/>
                    <c:size val="5"/>
                    <c:spPr>
                      <a:solidFill>
                        <a:schemeClr val="accent2"/>
                      </a:solidFill>
                      <a:ln w="9525">
                        <a:solidFill>
                          <a:schemeClr val="accent2"/>
                        </a:solidFill>
                      </a:ln>
                      <a:effectLst/>
                    </c:spPr>
                  </c:marker>
                  <c:bubble3D val="0"/>
                  <c:spPr>
                    <a:ln w="19050" cap="rnd">
                      <a:solidFill>
                        <a:schemeClr val="accent2"/>
                      </a:solidFill>
                      <a:prstDash val="sysDot"/>
                      <a:round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4-D89D-4991-8F02-2A5F1EBB7E0E}"/>
                    </c:ext>
                  </c:extLst>
                </c:dPt>
                <c:xVal>
                  <c:numRef>
                    <c:extLst>
                      <c:ext uri="{02D57815-91ED-43cb-92C2-25804820EDAC}">
                        <c15:formulaRef>
                          <c15:sqref>Sheet1!$A$2:$A$16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Sheet1!$C$2:$C$16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1519</c:v>
                      </c:pt>
                      <c:pt idx="1">
                        <c:v>1149</c:v>
                      </c:pt>
                      <c:pt idx="2">
                        <c:v>1819</c:v>
                      </c:pt>
                      <c:pt idx="3">
                        <c:v>1666</c:v>
                      </c:pt>
                      <c:pt idx="4">
                        <c:v>2316</c:v>
                      </c:pt>
                      <c:pt idx="5">
                        <c:v>2106</c:v>
                      </c:pt>
                      <c:pt idx="6">
                        <c:v>3534</c:v>
                      </c:pt>
                      <c:pt idx="7">
                        <c:v>5148</c:v>
                      </c:pt>
                      <c:pt idx="8">
                        <c:v>5242</c:v>
                      </c:pt>
                      <c:pt idx="9">
                        <c:v>6518</c:v>
                      </c:pt>
                      <c:pt idx="10">
                        <c:v>7024</c:v>
                      </c:pt>
                      <c:pt idx="11">
                        <c:v>7388</c:v>
                      </c:pt>
                      <c:pt idx="12">
                        <c:v>7202</c:v>
                      </c:pt>
                      <c:pt idx="13">
                        <c:v>6618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5-D89D-4991-8F02-2A5F1EBB7E0E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deutsch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dPt>
                  <c:idx val="13"/>
                  <c:marker>
                    <c:symbol val="circle"/>
                    <c:size val="5"/>
                    <c:spPr>
                      <a:solidFill>
                        <a:schemeClr val="accent3"/>
                      </a:solidFill>
                      <a:ln w="9525">
                        <a:solidFill>
                          <a:schemeClr val="accent3"/>
                        </a:solidFill>
                      </a:ln>
                      <a:effectLst/>
                    </c:spPr>
                  </c:marker>
                  <c:bubble3D val="0"/>
                  <c:spPr>
                    <a:ln w="19050" cap="rnd">
                      <a:solidFill>
                        <a:schemeClr val="accent3"/>
                      </a:solidFill>
                      <a:prstDash val="sysDot"/>
                      <a:round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07-D89D-4991-8F02-2A5F1EBB7E0E}"/>
                    </c:ext>
                  </c:extLst>
                </c:dPt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Sheet1!$A$2:$A$16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2003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Sheet1!$D$2:$D$16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2584</c:v>
                      </c:pt>
                      <c:pt idx="1">
                        <c:v>2543</c:v>
                      </c:pt>
                      <c:pt idx="2">
                        <c:v>3331</c:v>
                      </c:pt>
                      <c:pt idx="3">
                        <c:v>4076</c:v>
                      </c:pt>
                      <c:pt idx="4">
                        <c:v>4188</c:v>
                      </c:pt>
                      <c:pt idx="5">
                        <c:v>4374</c:v>
                      </c:pt>
                      <c:pt idx="6">
                        <c:v>5761</c:v>
                      </c:pt>
                      <c:pt idx="7">
                        <c:v>7778</c:v>
                      </c:pt>
                      <c:pt idx="8">
                        <c:v>7361</c:v>
                      </c:pt>
                      <c:pt idx="9">
                        <c:v>8734</c:v>
                      </c:pt>
                      <c:pt idx="10">
                        <c:v>10880</c:v>
                      </c:pt>
                      <c:pt idx="11">
                        <c:v>10500</c:v>
                      </c:pt>
                      <c:pt idx="12">
                        <c:v>9816</c:v>
                      </c:pt>
                      <c:pt idx="13">
                        <c:v>8189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89D-4991-8F02-2A5F1EBB7E0E}"/>
                  </c:ext>
                </c:extLst>
              </c15:ser>
            </c15:filteredScatterSeries>
          </c:ext>
        </c:extLst>
      </c:scatterChart>
      <c:valAx>
        <c:axId val="596945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946376"/>
        <c:crosses val="autoZero"/>
        <c:crossBetween val="midCat"/>
      </c:valAx>
      <c:valAx>
        <c:axId val="596946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945984"/>
        <c:crosses val="autoZero"/>
        <c:crossBetween val="midCat"/>
        <c:majorUnit val="10000"/>
        <c:min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[2017_Bulgarian_HSSIP_aplicants.xlsx]age!PivotTable8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age!$B$3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age!$A$4:$A$8</c:f>
              <c:strCache>
                <c:ptCount val="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</c:strCache>
            </c:strRef>
          </c:cat>
          <c:val>
            <c:numRef>
              <c:f>age!$B$4:$B$8</c:f>
              <c:numCache>
                <c:formatCode>General</c:formatCode>
                <c:ptCount val="4"/>
                <c:pt idx="0">
                  <c:v>115</c:v>
                </c:pt>
                <c:pt idx="1">
                  <c:v>148</c:v>
                </c:pt>
                <c:pt idx="2">
                  <c:v>59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46-4605-809E-F23129BC0C0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5985704"/>
        <c:axId val="175990408"/>
      </c:barChart>
      <c:catAx>
        <c:axId val="17598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0408"/>
        <c:crosses val="autoZero"/>
        <c:auto val="1"/>
        <c:lblAlgn val="ctr"/>
        <c:lblOffset val="100"/>
        <c:noMultiLvlLbl val="0"/>
      </c:catAx>
      <c:valAx>
        <c:axId val="175990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85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[2017_Bulgarian_HSSIP_aplicants.xlsx]city!PivotTable17</c:name>
    <c:fmtId val="21"/>
  </c:pivotSource>
  <c:chart>
    <c:autoTitleDeleted val="1"/>
    <c:pivotFmts>
      <c:pivotFmt>
        <c:idx val="0"/>
        <c:spPr>
          <a:gradFill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gradFill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gradFill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2.9040511192460951E-2"/>
          <c:y val="6.1267286073300641E-2"/>
          <c:w val="0.94646452859738384"/>
          <c:h val="0.6485229669406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city!$B$3</c:f>
              <c:strCache>
                <c:ptCount val="1"/>
                <c:pt idx="0">
                  <c:v>Total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city!$A$4:$A$51</c:f>
              <c:strCache>
                <c:ptCount val="47"/>
                <c:pt idx="0">
                  <c:v>Aytos</c:v>
                </c:pt>
                <c:pt idx="1">
                  <c:v>Belovo</c:v>
                </c:pt>
                <c:pt idx="2">
                  <c:v>Blagoevgrad</c:v>
                </c:pt>
                <c:pt idx="3">
                  <c:v>Botevgrad</c:v>
                </c:pt>
                <c:pt idx="4">
                  <c:v>Bourgas</c:v>
                </c:pt>
                <c:pt idx="5">
                  <c:v>Bozhurishte</c:v>
                </c:pt>
                <c:pt idx="6">
                  <c:v>Breznik</c:v>
                </c:pt>
                <c:pt idx="7">
                  <c:v>Burgas</c:v>
                </c:pt>
                <c:pt idx="8">
                  <c:v>Dimitrovgrad</c:v>
                </c:pt>
                <c:pt idx="9">
                  <c:v>Dobrich</c:v>
                </c:pt>
                <c:pt idx="10">
                  <c:v>Dupnitsa</c:v>
                </c:pt>
                <c:pt idx="11">
                  <c:v>Elena</c:v>
                </c:pt>
                <c:pt idx="12">
                  <c:v>Gabrovo</c:v>
                </c:pt>
                <c:pt idx="13">
                  <c:v>Gorna Oryahovitsa</c:v>
                </c:pt>
                <c:pt idx="14">
                  <c:v>Haskovo</c:v>
                </c:pt>
                <c:pt idx="15">
                  <c:v>Karnobat</c:v>
                </c:pt>
                <c:pt idx="16">
                  <c:v>Kazanlak</c:v>
                </c:pt>
                <c:pt idx="17">
                  <c:v>Kozloduy</c:v>
                </c:pt>
                <c:pt idx="18">
                  <c:v>Kubrat</c:v>
                </c:pt>
                <c:pt idx="19">
                  <c:v>Kyustendil</c:v>
                </c:pt>
                <c:pt idx="20">
                  <c:v>Levski</c:v>
                </c:pt>
                <c:pt idx="21">
                  <c:v>Lovech</c:v>
                </c:pt>
                <c:pt idx="22">
                  <c:v>Madan</c:v>
                </c:pt>
                <c:pt idx="23">
                  <c:v>Nova Zagora</c:v>
                </c:pt>
                <c:pt idx="24">
                  <c:v>Panagyurishte</c:v>
                </c:pt>
                <c:pt idx="25">
                  <c:v>Pazardzhik</c:v>
                </c:pt>
                <c:pt idx="26">
                  <c:v>Pernik</c:v>
                </c:pt>
                <c:pt idx="27">
                  <c:v>Pirdop</c:v>
                </c:pt>
                <c:pt idx="28">
                  <c:v>Pleven</c:v>
                </c:pt>
                <c:pt idx="29">
                  <c:v>Plovdiv</c:v>
                </c:pt>
                <c:pt idx="30">
                  <c:v>Pravets</c:v>
                </c:pt>
                <c:pt idx="31">
                  <c:v>Razlog</c:v>
                </c:pt>
                <c:pt idx="32">
                  <c:v>Rousse</c:v>
                </c:pt>
                <c:pt idx="33">
                  <c:v>Sandanski</c:v>
                </c:pt>
                <c:pt idx="34">
                  <c:v>Shumen</c:v>
                </c:pt>
                <c:pt idx="35">
                  <c:v>Silistra</c:v>
                </c:pt>
                <c:pt idx="36">
                  <c:v>Sliven</c:v>
                </c:pt>
                <c:pt idx="37">
                  <c:v>Smolian</c:v>
                </c:pt>
                <c:pt idx="38">
                  <c:v>Sofia</c:v>
                </c:pt>
                <c:pt idx="39">
                  <c:v>Svishtov</c:v>
                </c:pt>
                <c:pt idx="40">
                  <c:v>Troyan</c:v>
                </c:pt>
                <c:pt idx="41">
                  <c:v>Tryavna</c:v>
                </c:pt>
                <c:pt idx="42">
                  <c:v>Varna</c:v>
                </c:pt>
                <c:pt idx="43">
                  <c:v>Veliko Tarnovo</c:v>
                </c:pt>
                <c:pt idx="44">
                  <c:v>Vidin</c:v>
                </c:pt>
                <c:pt idx="45">
                  <c:v>Vratsa</c:v>
                </c:pt>
                <c:pt idx="46">
                  <c:v>Yambol</c:v>
                </c:pt>
              </c:strCache>
            </c:strRef>
          </c:cat>
          <c:val>
            <c:numRef>
              <c:f>city!$B$4:$B$51</c:f>
              <c:numCache>
                <c:formatCode>General</c:formatCode>
                <c:ptCount val="47"/>
                <c:pt idx="0">
                  <c:v>1</c:v>
                </c:pt>
                <c:pt idx="1">
                  <c:v>1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9</c:v>
                </c:pt>
                <c:pt idx="8">
                  <c:v>6</c:v>
                </c:pt>
                <c:pt idx="9">
                  <c:v>4</c:v>
                </c:pt>
                <c:pt idx="10">
                  <c:v>2</c:v>
                </c:pt>
                <c:pt idx="11">
                  <c:v>4</c:v>
                </c:pt>
                <c:pt idx="12">
                  <c:v>7</c:v>
                </c:pt>
                <c:pt idx="13">
                  <c:v>4</c:v>
                </c:pt>
                <c:pt idx="14">
                  <c:v>3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7</c:v>
                </c:pt>
                <c:pt idx="19">
                  <c:v>3</c:v>
                </c:pt>
                <c:pt idx="20">
                  <c:v>1</c:v>
                </c:pt>
                <c:pt idx="21">
                  <c:v>11</c:v>
                </c:pt>
                <c:pt idx="22">
                  <c:v>1</c:v>
                </c:pt>
                <c:pt idx="23">
                  <c:v>1</c:v>
                </c:pt>
                <c:pt idx="24">
                  <c:v>10</c:v>
                </c:pt>
                <c:pt idx="25">
                  <c:v>17</c:v>
                </c:pt>
                <c:pt idx="26">
                  <c:v>3</c:v>
                </c:pt>
                <c:pt idx="27">
                  <c:v>1</c:v>
                </c:pt>
                <c:pt idx="28">
                  <c:v>9</c:v>
                </c:pt>
                <c:pt idx="29">
                  <c:v>23</c:v>
                </c:pt>
                <c:pt idx="30">
                  <c:v>3</c:v>
                </c:pt>
                <c:pt idx="31">
                  <c:v>1</c:v>
                </c:pt>
                <c:pt idx="32">
                  <c:v>8</c:v>
                </c:pt>
                <c:pt idx="33">
                  <c:v>2</c:v>
                </c:pt>
                <c:pt idx="34">
                  <c:v>10</c:v>
                </c:pt>
                <c:pt idx="35">
                  <c:v>11</c:v>
                </c:pt>
                <c:pt idx="36">
                  <c:v>3</c:v>
                </c:pt>
                <c:pt idx="37">
                  <c:v>6</c:v>
                </c:pt>
                <c:pt idx="38">
                  <c:v>54</c:v>
                </c:pt>
                <c:pt idx="39">
                  <c:v>4</c:v>
                </c:pt>
                <c:pt idx="40">
                  <c:v>1</c:v>
                </c:pt>
                <c:pt idx="41">
                  <c:v>1</c:v>
                </c:pt>
                <c:pt idx="42">
                  <c:v>51</c:v>
                </c:pt>
                <c:pt idx="43">
                  <c:v>11</c:v>
                </c:pt>
                <c:pt idx="44">
                  <c:v>2</c:v>
                </c:pt>
                <c:pt idx="45">
                  <c:v>5</c:v>
                </c:pt>
                <c:pt idx="4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2D-4953-806E-A1D534C3EFE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75988056"/>
        <c:axId val="175990016"/>
      </c:barChart>
      <c:catAx>
        <c:axId val="175988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0016"/>
        <c:crosses val="autoZero"/>
        <c:auto val="1"/>
        <c:lblAlgn val="ctr"/>
        <c:lblOffset val="100"/>
        <c:noMultiLvlLbl val="0"/>
      </c:catAx>
      <c:valAx>
        <c:axId val="175990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88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55F0A3-5CDA-4CFD-91F6-94D9F84ED640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8FA908CC-2B66-4B21-8F0E-C3FD83608231}">
      <dgm:prSet phldrT="[Text]"/>
      <dgm:spPr/>
      <dgm:t>
        <a:bodyPr/>
        <a:lstStyle/>
        <a:p>
          <a:r>
            <a:rPr lang="bg-BG" dirty="0" smtClean="0"/>
            <a:t>Цел</a:t>
          </a:r>
          <a:endParaRPr lang="en-GB" dirty="0"/>
        </a:p>
      </dgm:t>
    </dgm:pt>
    <dgm:pt modelId="{A90054FA-64B5-49E6-9344-22D0DDBCF41E}" type="parTrans" cxnId="{8A001B23-AB8C-42D5-9AE8-0987DAA242F7}">
      <dgm:prSet/>
      <dgm:spPr/>
      <dgm:t>
        <a:bodyPr/>
        <a:lstStyle/>
        <a:p>
          <a:endParaRPr lang="en-GB"/>
        </a:p>
      </dgm:t>
    </dgm:pt>
    <dgm:pt modelId="{D57EA016-A467-40C2-B81D-5B88064A6FF5}" type="sibTrans" cxnId="{8A001B23-AB8C-42D5-9AE8-0987DAA242F7}">
      <dgm:prSet/>
      <dgm:spPr/>
      <dgm:t>
        <a:bodyPr/>
        <a:lstStyle/>
        <a:p>
          <a:endParaRPr lang="en-GB"/>
        </a:p>
      </dgm:t>
    </dgm:pt>
    <dgm:pt modelId="{4533BF8E-E4AD-4F72-A3A5-70BF049530C0}">
      <dgm:prSet phldrT="[Text]"/>
      <dgm:spPr/>
      <dgm:t>
        <a:bodyPr/>
        <a:lstStyle/>
        <a:p>
          <a:r>
            <a:rPr lang="bg-BG" dirty="0" smtClean="0"/>
            <a:t>Как?</a:t>
          </a:r>
          <a:endParaRPr lang="en-GB" dirty="0"/>
        </a:p>
      </dgm:t>
    </dgm:pt>
    <dgm:pt modelId="{5FE3CA0A-E89A-44ED-974C-B6866532D5B0}" type="parTrans" cxnId="{BDAD6D32-AC43-4218-AB70-AC9D1F3AA887}">
      <dgm:prSet/>
      <dgm:spPr/>
      <dgm:t>
        <a:bodyPr/>
        <a:lstStyle/>
        <a:p>
          <a:endParaRPr lang="en-GB"/>
        </a:p>
      </dgm:t>
    </dgm:pt>
    <dgm:pt modelId="{9A1D1468-CD60-48B8-B7A9-4257EBEB61FA}" type="sibTrans" cxnId="{BDAD6D32-AC43-4218-AB70-AC9D1F3AA887}">
      <dgm:prSet/>
      <dgm:spPr/>
      <dgm:t>
        <a:bodyPr/>
        <a:lstStyle/>
        <a:p>
          <a:endParaRPr lang="en-GB"/>
        </a:p>
      </dgm:t>
    </dgm:pt>
    <dgm:pt modelId="{D3BD5155-229A-4906-90B7-187C2735517D}">
      <dgm:prSet phldrT="[Text]"/>
      <dgm:spPr/>
      <dgm:t>
        <a:bodyPr/>
        <a:lstStyle/>
        <a:p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Защо?</a:t>
          </a:r>
          <a:endParaRPr lang="en-GB" dirty="0"/>
        </a:p>
      </dgm:t>
    </dgm:pt>
    <dgm:pt modelId="{4FD5058F-686B-4FAB-B017-B2255782A5FB}" type="parTrans" cxnId="{4EC6B708-D9BF-477B-A056-3EADAA2F447F}">
      <dgm:prSet/>
      <dgm:spPr/>
      <dgm:t>
        <a:bodyPr/>
        <a:lstStyle/>
        <a:p>
          <a:endParaRPr lang="en-GB"/>
        </a:p>
      </dgm:t>
    </dgm:pt>
    <dgm:pt modelId="{1FA84E50-64F0-45CB-82AA-E9A863171219}" type="sibTrans" cxnId="{4EC6B708-D9BF-477B-A056-3EADAA2F447F}">
      <dgm:prSet/>
      <dgm:spPr/>
      <dgm:t>
        <a:bodyPr/>
        <a:lstStyle/>
        <a:p>
          <a:endParaRPr lang="en-GB"/>
        </a:p>
      </dgm:t>
    </dgm:pt>
    <dgm:pt modelId="{322527F7-C487-48CE-A797-2C01C71B5C7C}">
      <dgm:prSet/>
      <dgm:spPr/>
      <dgm:t>
        <a:bodyPr/>
        <a:lstStyle/>
        <a:p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Да се събуди интерес в учениците към </a:t>
          </a:r>
          <a:b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</a:b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модерната наука, инженерни дисциплини и ИТ технологии </a:t>
          </a:r>
          <a:endParaRPr lang="en-GB" dirty="0"/>
        </a:p>
      </dgm:t>
    </dgm:pt>
    <dgm:pt modelId="{38F596C4-9A6B-4698-BF7A-53EBE44909C1}" type="parTrans" cxnId="{C0D51A89-0356-4DF3-93E8-CC784AAD5245}">
      <dgm:prSet/>
      <dgm:spPr/>
      <dgm:t>
        <a:bodyPr/>
        <a:lstStyle/>
        <a:p>
          <a:endParaRPr lang="en-GB"/>
        </a:p>
      </dgm:t>
    </dgm:pt>
    <dgm:pt modelId="{0C8875C5-A136-4F3C-B2E8-783D4D12E1A4}" type="sibTrans" cxnId="{C0D51A89-0356-4DF3-93E8-CC784AAD5245}">
      <dgm:prSet/>
      <dgm:spPr/>
      <dgm:t>
        <a:bodyPr/>
        <a:lstStyle/>
        <a:p>
          <a:endParaRPr lang="en-GB"/>
        </a:p>
      </dgm:t>
    </dgm:pt>
    <dgm:pt modelId="{0EE66B75-39EF-4580-B7E2-0CA77A598F33}">
      <dgm:prSet/>
      <dgm:spPr/>
      <dgm:t>
        <a:bodyPr/>
        <a:lstStyle/>
        <a:p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Да представим научни изследвания и инженерни достижения по начин, който учениците намират за</a:t>
          </a:r>
          <a:r>
            <a:rPr lang="en-US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интересен</a:t>
          </a:r>
          <a:b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</a:br>
          <a:r>
            <a:rPr lang="en-GB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 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=</a:t>
          </a:r>
          <a:r>
            <a:rPr lang="en-GB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&gt; 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Да представим това което </a:t>
          </a:r>
          <a:r>
            <a:rPr lang="en-GB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CERN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прави</a:t>
          </a:r>
          <a:endParaRPr lang="en-GB" dirty="0"/>
        </a:p>
      </dgm:t>
    </dgm:pt>
    <dgm:pt modelId="{0CC64CB2-5558-4118-A2BB-E20E14E3BDB5}" type="parTrans" cxnId="{DDD522D4-F03B-4CBC-A27E-DFC5614CF805}">
      <dgm:prSet/>
      <dgm:spPr/>
      <dgm:t>
        <a:bodyPr/>
        <a:lstStyle/>
        <a:p>
          <a:endParaRPr lang="en-GB"/>
        </a:p>
      </dgm:t>
    </dgm:pt>
    <dgm:pt modelId="{FE1AC1B0-58B5-48DC-88BE-4BE286546D3A}" type="sibTrans" cxnId="{DDD522D4-F03B-4CBC-A27E-DFC5614CF805}">
      <dgm:prSet/>
      <dgm:spPr/>
      <dgm:t>
        <a:bodyPr/>
        <a:lstStyle/>
        <a:p>
          <a:endParaRPr lang="en-GB"/>
        </a:p>
      </dgm:t>
    </dgm:pt>
    <dgm:pt modelId="{76A16E70-A0DD-474F-AB25-C087E911ED6C}">
      <dgm:prSet/>
      <dgm:spPr/>
      <dgm:t>
        <a:bodyPr/>
        <a:lstStyle/>
        <a:p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След като се породи интерес към модерната наука, учениците стават по-любознателни</a:t>
          </a:r>
          <a:r>
            <a:rPr lang="en-US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, 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подобряват резултатите си</a:t>
          </a:r>
          <a:r>
            <a:rPr lang="en-US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в училище</a:t>
          </a:r>
          <a:r>
            <a:rPr lang="en-US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</a:t>
          </a:r>
          <a:r>
            <a:rPr lang="bg-BG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и някои от тях продължават своето обучение в тези области</a:t>
          </a:r>
          <a:endParaRPr lang="en-GB" dirty="0"/>
        </a:p>
      </dgm:t>
    </dgm:pt>
    <dgm:pt modelId="{DC3416EE-F0C9-4830-A3B3-D0FCC3AEDAB2}" type="parTrans" cxnId="{10DF88BA-69D6-4E9B-AD8E-2D80457DEB4D}">
      <dgm:prSet/>
      <dgm:spPr/>
      <dgm:t>
        <a:bodyPr/>
        <a:lstStyle/>
        <a:p>
          <a:endParaRPr lang="en-GB"/>
        </a:p>
      </dgm:t>
    </dgm:pt>
    <dgm:pt modelId="{753EA649-CCB9-41E2-872C-0EE292C0FEB0}" type="sibTrans" cxnId="{10DF88BA-69D6-4E9B-AD8E-2D80457DEB4D}">
      <dgm:prSet/>
      <dgm:spPr/>
      <dgm:t>
        <a:bodyPr/>
        <a:lstStyle/>
        <a:p>
          <a:endParaRPr lang="en-GB"/>
        </a:p>
      </dgm:t>
    </dgm:pt>
    <dgm:pt modelId="{C48489CB-6DA7-49B9-A3F8-AC6FE3A1CD69}" type="pres">
      <dgm:prSet presAssocID="{9F55F0A3-5CDA-4CFD-91F6-94D9F84ED6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F46667-E7EA-4EAF-BBE0-264FF57188B2}" type="pres">
      <dgm:prSet presAssocID="{8FA908CC-2B66-4B21-8F0E-C3FD83608231}" presName="parentLin" presStyleCnt="0"/>
      <dgm:spPr/>
      <dgm:t>
        <a:bodyPr/>
        <a:lstStyle/>
        <a:p>
          <a:endParaRPr lang="en-US"/>
        </a:p>
      </dgm:t>
    </dgm:pt>
    <dgm:pt modelId="{3A65A686-F14A-44A4-8290-63B918FA4CE8}" type="pres">
      <dgm:prSet presAssocID="{8FA908CC-2B66-4B21-8F0E-C3FD83608231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E1A4DC28-4503-409A-963E-22A9A5CE2913}" type="pres">
      <dgm:prSet presAssocID="{8FA908CC-2B66-4B21-8F0E-C3FD8360823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EA6E68-10D7-49FD-AA5F-98BC248B2DE7}" type="pres">
      <dgm:prSet presAssocID="{8FA908CC-2B66-4B21-8F0E-C3FD83608231}" presName="negativeSpace" presStyleCnt="0"/>
      <dgm:spPr/>
      <dgm:t>
        <a:bodyPr/>
        <a:lstStyle/>
        <a:p>
          <a:endParaRPr lang="en-US"/>
        </a:p>
      </dgm:t>
    </dgm:pt>
    <dgm:pt modelId="{0D99D365-2D7E-42B6-BD41-ABF9F651912D}" type="pres">
      <dgm:prSet presAssocID="{8FA908CC-2B66-4B21-8F0E-C3FD8360823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90F245-598E-44EC-9EB1-CE5A082AB9CF}" type="pres">
      <dgm:prSet presAssocID="{D57EA016-A467-40C2-B81D-5B88064A6FF5}" presName="spaceBetweenRectangles" presStyleCnt="0"/>
      <dgm:spPr/>
      <dgm:t>
        <a:bodyPr/>
        <a:lstStyle/>
        <a:p>
          <a:endParaRPr lang="en-US"/>
        </a:p>
      </dgm:t>
    </dgm:pt>
    <dgm:pt modelId="{E39B00B0-F96E-4FD1-BD8A-E7B86672D5B0}" type="pres">
      <dgm:prSet presAssocID="{4533BF8E-E4AD-4F72-A3A5-70BF049530C0}" presName="parentLin" presStyleCnt="0"/>
      <dgm:spPr/>
      <dgm:t>
        <a:bodyPr/>
        <a:lstStyle/>
        <a:p>
          <a:endParaRPr lang="en-US"/>
        </a:p>
      </dgm:t>
    </dgm:pt>
    <dgm:pt modelId="{047D5224-83EF-4C1A-BE6A-2F8475FD6F58}" type="pres">
      <dgm:prSet presAssocID="{4533BF8E-E4AD-4F72-A3A5-70BF049530C0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B2C26FB4-9FFE-403E-8709-8670CD0BFC6B}" type="pres">
      <dgm:prSet presAssocID="{4533BF8E-E4AD-4F72-A3A5-70BF049530C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03A704-9310-4645-B410-E8E8159B73F9}" type="pres">
      <dgm:prSet presAssocID="{4533BF8E-E4AD-4F72-A3A5-70BF049530C0}" presName="negativeSpace" presStyleCnt="0"/>
      <dgm:spPr/>
      <dgm:t>
        <a:bodyPr/>
        <a:lstStyle/>
        <a:p>
          <a:endParaRPr lang="en-US"/>
        </a:p>
      </dgm:t>
    </dgm:pt>
    <dgm:pt modelId="{E22C55CC-3A83-49BF-85B7-9BB3C51B33A0}" type="pres">
      <dgm:prSet presAssocID="{4533BF8E-E4AD-4F72-A3A5-70BF049530C0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983310-827B-42EA-8735-CE017D0EDDE2}" type="pres">
      <dgm:prSet presAssocID="{9A1D1468-CD60-48B8-B7A9-4257EBEB61FA}" presName="spaceBetweenRectangles" presStyleCnt="0"/>
      <dgm:spPr/>
      <dgm:t>
        <a:bodyPr/>
        <a:lstStyle/>
        <a:p>
          <a:endParaRPr lang="en-US"/>
        </a:p>
      </dgm:t>
    </dgm:pt>
    <dgm:pt modelId="{B0AADAB7-67B2-4031-A81F-63DE1D167144}" type="pres">
      <dgm:prSet presAssocID="{D3BD5155-229A-4906-90B7-187C2735517D}" presName="parentLin" presStyleCnt="0"/>
      <dgm:spPr/>
      <dgm:t>
        <a:bodyPr/>
        <a:lstStyle/>
        <a:p>
          <a:endParaRPr lang="en-US"/>
        </a:p>
      </dgm:t>
    </dgm:pt>
    <dgm:pt modelId="{9734AAB4-59C5-4283-9B45-1BB6E3D40E93}" type="pres">
      <dgm:prSet presAssocID="{D3BD5155-229A-4906-90B7-187C2735517D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B91F2B08-597A-48DA-B803-D14588EAAF6E}" type="pres">
      <dgm:prSet presAssocID="{D3BD5155-229A-4906-90B7-187C2735517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57C328-8B44-413C-9B77-F880BAC5BCAB}" type="pres">
      <dgm:prSet presAssocID="{D3BD5155-229A-4906-90B7-187C2735517D}" presName="negativeSpace" presStyleCnt="0"/>
      <dgm:spPr/>
      <dgm:t>
        <a:bodyPr/>
        <a:lstStyle/>
        <a:p>
          <a:endParaRPr lang="en-US"/>
        </a:p>
      </dgm:t>
    </dgm:pt>
    <dgm:pt modelId="{26559CD4-832B-431F-AD21-2A09692F5C8A}" type="pres">
      <dgm:prSet presAssocID="{D3BD5155-229A-4906-90B7-187C2735517D}" presName="childText" presStyleLbl="conFgAcc1" presStyleIdx="2" presStyleCnt="3" custLinFactY="97467" custLinFactNeighborX="28738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DAD6D32-AC43-4218-AB70-AC9D1F3AA887}" srcId="{9F55F0A3-5CDA-4CFD-91F6-94D9F84ED640}" destId="{4533BF8E-E4AD-4F72-A3A5-70BF049530C0}" srcOrd="1" destOrd="0" parTransId="{5FE3CA0A-E89A-44ED-974C-B6866532D5B0}" sibTransId="{9A1D1468-CD60-48B8-B7A9-4257EBEB61FA}"/>
    <dgm:cxn modelId="{CA57989A-96D9-4EB5-9590-1ED4CBE79742}" type="presOf" srcId="{D3BD5155-229A-4906-90B7-187C2735517D}" destId="{9734AAB4-59C5-4283-9B45-1BB6E3D40E93}" srcOrd="0" destOrd="0" presId="urn:microsoft.com/office/officeart/2005/8/layout/list1"/>
    <dgm:cxn modelId="{DDD522D4-F03B-4CBC-A27E-DFC5614CF805}" srcId="{4533BF8E-E4AD-4F72-A3A5-70BF049530C0}" destId="{0EE66B75-39EF-4580-B7E2-0CA77A598F33}" srcOrd="0" destOrd="0" parTransId="{0CC64CB2-5558-4118-A2BB-E20E14E3BDB5}" sibTransId="{FE1AC1B0-58B5-48DC-88BE-4BE286546D3A}"/>
    <dgm:cxn modelId="{C0D51A89-0356-4DF3-93E8-CC784AAD5245}" srcId="{8FA908CC-2B66-4B21-8F0E-C3FD83608231}" destId="{322527F7-C487-48CE-A797-2C01C71B5C7C}" srcOrd="0" destOrd="0" parTransId="{38F596C4-9A6B-4698-BF7A-53EBE44909C1}" sibTransId="{0C8875C5-A136-4F3C-B2E8-783D4D12E1A4}"/>
    <dgm:cxn modelId="{041C4373-5534-4BF9-8C05-B7C79C491BC1}" type="presOf" srcId="{8FA908CC-2B66-4B21-8F0E-C3FD83608231}" destId="{E1A4DC28-4503-409A-963E-22A9A5CE2913}" srcOrd="1" destOrd="0" presId="urn:microsoft.com/office/officeart/2005/8/layout/list1"/>
    <dgm:cxn modelId="{4BDE09E0-7E18-48EA-A458-6ADC61BCCF5F}" type="presOf" srcId="{9F55F0A3-5CDA-4CFD-91F6-94D9F84ED640}" destId="{C48489CB-6DA7-49B9-A3F8-AC6FE3A1CD69}" srcOrd="0" destOrd="0" presId="urn:microsoft.com/office/officeart/2005/8/layout/list1"/>
    <dgm:cxn modelId="{2188CB40-75D7-4BAA-8671-7FCD7642D28A}" type="presOf" srcId="{8FA908CC-2B66-4B21-8F0E-C3FD83608231}" destId="{3A65A686-F14A-44A4-8290-63B918FA4CE8}" srcOrd="0" destOrd="0" presId="urn:microsoft.com/office/officeart/2005/8/layout/list1"/>
    <dgm:cxn modelId="{4EC6B708-D9BF-477B-A056-3EADAA2F447F}" srcId="{9F55F0A3-5CDA-4CFD-91F6-94D9F84ED640}" destId="{D3BD5155-229A-4906-90B7-187C2735517D}" srcOrd="2" destOrd="0" parTransId="{4FD5058F-686B-4FAB-B017-B2255782A5FB}" sibTransId="{1FA84E50-64F0-45CB-82AA-E9A863171219}"/>
    <dgm:cxn modelId="{D52A9A6C-E428-4E29-B44D-42B12E877660}" type="presOf" srcId="{76A16E70-A0DD-474F-AB25-C087E911ED6C}" destId="{26559CD4-832B-431F-AD21-2A09692F5C8A}" srcOrd="0" destOrd="0" presId="urn:microsoft.com/office/officeart/2005/8/layout/list1"/>
    <dgm:cxn modelId="{DDFF29AF-BE03-4BAC-A479-198B49A56B76}" type="presOf" srcId="{4533BF8E-E4AD-4F72-A3A5-70BF049530C0}" destId="{047D5224-83EF-4C1A-BE6A-2F8475FD6F58}" srcOrd="0" destOrd="0" presId="urn:microsoft.com/office/officeart/2005/8/layout/list1"/>
    <dgm:cxn modelId="{10DF88BA-69D6-4E9B-AD8E-2D80457DEB4D}" srcId="{D3BD5155-229A-4906-90B7-187C2735517D}" destId="{76A16E70-A0DD-474F-AB25-C087E911ED6C}" srcOrd="0" destOrd="0" parTransId="{DC3416EE-F0C9-4830-A3B3-D0FCC3AEDAB2}" sibTransId="{753EA649-CCB9-41E2-872C-0EE292C0FEB0}"/>
    <dgm:cxn modelId="{93755763-D661-470B-A52B-B0E5E41B0A09}" type="presOf" srcId="{322527F7-C487-48CE-A797-2C01C71B5C7C}" destId="{0D99D365-2D7E-42B6-BD41-ABF9F651912D}" srcOrd="0" destOrd="0" presId="urn:microsoft.com/office/officeart/2005/8/layout/list1"/>
    <dgm:cxn modelId="{B419B161-A5B5-4771-BE1F-2D52F916D264}" type="presOf" srcId="{D3BD5155-229A-4906-90B7-187C2735517D}" destId="{B91F2B08-597A-48DA-B803-D14588EAAF6E}" srcOrd="1" destOrd="0" presId="urn:microsoft.com/office/officeart/2005/8/layout/list1"/>
    <dgm:cxn modelId="{20C95B3A-AC2F-4CC6-9886-F8C8DF2AB3D8}" type="presOf" srcId="{0EE66B75-39EF-4580-B7E2-0CA77A598F33}" destId="{E22C55CC-3A83-49BF-85B7-9BB3C51B33A0}" srcOrd="0" destOrd="0" presId="urn:microsoft.com/office/officeart/2005/8/layout/list1"/>
    <dgm:cxn modelId="{8A001B23-AB8C-42D5-9AE8-0987DAA242F7}" srcId="{9F55F0A3-5CDA-4CFD-91F6-94D9F84ED640}" destId="{8FA908CC-2B66-4B21-8F0E-C3FD83608231}" srcOrd="0" destOrd="0" parTransId="{A90054FA-64B5-49E6-9344-22D0DDBCF41E}" sibTransId="{D57EA016-A467-40C2-B81D-5B88064A6FF5}"/>
    <dgm:cxn modelId="{5BEB85E1-4E58-425C-9227-C22031CFD792}" type="presOf" srcId="{4533BF8E-E4AD-4F72-A3A5-70BF049530C0}" destId="{B2C26FB4-9FFE-403E-8709-8670CD0BFC6B}" srcOrd="1" destOrd="0" presId="urn:microsoft.com/office/officeart/2005/8/layout/list1"/>
    <dgm:cxn modelId="{87027BB4-8A44-40C8-AACD-55017ED7D89D}" type="presParOf" srcId="{C48489CB-6DA7-49B9-A3F8-AC6FE3A1CD69}" destId="{09F46667-E7EA-4EAF-BBE0-264FF57188B2}" srcOrd="0" destOrd="0" presId="urn:microsoft.com/office/officeart/2005/8/layout/list1"/>
    <dgm:cxn modelId="{B8B29E8D-FB66-47C6-8190-A563C4C65268}" type="presParOf" srcId="{09F46667-E7EA-4EAF-BBE0-264FF57188B2}" destId="{3A65A686-F14A-44A4-8290-63B918FA4CE8}" srcOrd="0" destOrd="0" presId="urn:microsoft.com/office/officeart/2005/8/layout/list1"/>
    <dgm:cxn modelId="{8A757ABB-ABFA-4AD4-BD6A-7665CAB2DEB3}" type="presParOf" srcId="{09F46667-E7EA-4EAF-BBE0-264FF57188B2}" destId="{E1A4DC28-4503-409A-963E-22A9A5CE2913}" srcOrd="1" destOrd="0" presId="urn:microsoft.com/office/officeart/2005/8/layout/list1"/>
    <dgm:cxn modelId="{7C3BA1A4-C481-4D6D-8C86-E209439669C0}" type="presParOf" srcId="{C48489CB-6DA7-49B9-A3F8-AC6FE3A1CD69}" destId="{F6EA6E68-10D7-49FD-AA5F-98BC248B2DE7}" srcOrd="1" destOrd="0" presId="urn:microsoft.com/office/officeart/2005/8/layout/list1"/>
    <dgm:cxn modelId="{8AFB9012-B8E1-4EC2-8E5D-4737C73BED12}" type="presParOf" srcId="{C48489CB-6DA7-49B9-A3F8-AC6FE3A1CD69}" destId="{0D99D365-2D7E-42B6-BD41-ABF9F651912D}" srcOrd="2" destOrd="0" presId="urn:microsoft.com/office/officeart/2005/8/layout/list1"/>
    <dgm:cxn modelId="{20109BCC-9246-448E-8B00-804B64458C4F}" type="presParOf" srcId="{C48489CB-6DA7-49B9-A3F8-AC6FE3A1CD69}" destId="{F890F245-598E-44EC-9EB1-CE5A082AB9CF}" srcOrd="3" destOrd="0" presId="urn:microsoft.com/office/officeart/2005/8/layout/list1"/>
    <dgm:cxn modelId="{40422079-D116-4DD3-A8DA-F99BECB98B7A}" type="presParOf" srcId="{C48489CB-6DA7-49B9-A3F8-AC6FE3A1CD69}" destId="{E39B00B0-F96E-4FD1-BD8A-E7B86672D5B0}" srcOrd="4" destOrd="0" presId="urn:microsoft.com/office/officeart/2005/8/layout/list1"/>
    <dgm:cxn modelId="{691762A5-51A4-475D-A751-26033E622347}" type="presParOf" srcId="{E39B00B0-F96E-4FD1-BD8A-E7B86672D5B0}" destId="{047D5224-83EF-4C1A-BE6A-2F8475FD6F58}" srcOrd="0" destOrd="0" presId="urn:microsoft.com/office/officeart/2005/8/layout/list1"/>
    <dgm:cxn modelId="{6CF251AD-9E7E-4D6F-8101-18CEFB3BCCF3}" type="presParOf" srcId="{E39B00B0-F96E-4FD1-BD8A-E7B86672D5B0}" destId="{B2C26FB4-9FFE-403E-8709-8670CD0BFC6B}" srcOrd="1" destOrd="0" presId="urn:microsoft.com/office/officeart/2005/8/layout/list1"/>
    <dgm:cxn modelId="{6CA736C8-5A87-4BA6-A56C-E70AF181E486}" type="presParOf" srcId="{C48489CB-6DA7-49B9-A3F8-AC6FE3A1CD69}" destId="{1003A704-9310-4645-B410-E8E8159B73F9}" srcOrd="5" destOrd="0" presId="urn:microsoft.com/office/officeart/2005/8/layout/list1"/>
    <dgm:cxn modelId="{0529F9C5-74B3-4CC0-B7BB-46A33FE691A7}" type="presParOf" srcId="{C48489CB-6DA7-49B9-A3F8-AC6FE3A1CD69}" destId="{E22C55CC-3A83-49BF-85B7-9BB3C51B33A0}" srcOrd="6" destOrd="0" presId="urn:microsoft.com/office/officeart/2005/8/layout/list1"/>
    <dgm:cxn modelId="{8B0B3709-7DE6-4C88-964E-A3E8652EB282}" type="presParOf" srcId="{C48489CB-6DA7-49B9-A3F8-AC6FE3A1CD69}" destId="{03983310-827B-42EA-8735-CE017D0EDDE2}" srcOrd="7" destOrd="0" presId="urn:microsoft.com/office/officeart/2005/8/layout/list1"/>
    <dgm:cxn modelId="{719ED4BB-0EA1-4986-BE20-99806C693A82}" type="presParOf" srcId="{C48489CB-6DA7-49B9-A3F8-AC6FE3A1CD69}" destId="{B0AADAB7-67B2-4031-A81F-63DE1D167144}" srcOrd="8" destOrd="0" presId="urn:microsoft.com/office/officeart/2005/8/layout/list1"/>
    <dgm:cxn modelId="{2E953CEA-82BC-44FA-96D4-3E3ACCE75AAF}" type="presParOf" srcId="{B0AADAB7-67B2-4031-A81F-63DE1D167144}" destId="{9734AAB4-59C5-4283-9B45-1BB6E3D40E93}" srcOrd="0" destOrd="0" presId="urn:microsoft.com/office/officeart/2005/8/layout/list1"/>
    <dgm:cxn modelId="{A6A406FE-408F-4B05-AA07-40F908A9787B}" type="presParOf" srcId="{B0AADAB7-67B2-4031-A81F-63DE1D167144}" destId="{B91F2B08-597A-48DA-B803-D14588EAAF6E}" srcOrd="1" destOrd="0" presId="urn:microsoft.com/office/officeart/2005/8/layout/list1"/>
    <dgm:cxn modelId="{A4588131-F8C5-4C08-B58D-43BEF6C02E77}" type="presParOf" srcId="{C48489CB-6DA7-49B9-A3F8-AC6FE3A1CD69}" destId="{2957C328-8B44-413C-9B77-F880BAC5BCAB}" srcOrd="9" destOrd="0" presId="urn:microsoft.com/office/officeart/2005/8/layout/list1"/>
    <dgm:cxn modelId="{582654A5-D838-4D47-99F5-C37869F6B405}" type="presParOf" srcId="{C48489CB-6DA7-49B9-A3F8-AC6FE3A1CD69}" destId="{26559CD4-832B-431F-AD21-2A09692F5C8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99D365-2D7E-42B6-BD41-ABF9F651912D}">
      <dsp:nvSpPr>
        <dsp:cNvPr id="0" name=""/>
        <dsp:cNvSpPr/>
      </dsp:nvSpPr>
      <dsp:spPr>
        <a:xfrm>
          <a:off x="0" y="335597"/>
          <a:ext cx="5750282" cy="793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6286" tIns="291592" rIns="4462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Да се събуди интерес в учениците към </a:t>
          </a:r>
          <a:b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</a:b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модерната наука, инженерни дисциплини и ИТ технологии </a:t>
          </a:r>
          <a:endParaRPr lang="en-GB" sz="1400" kern="1200" dirty="0"/>
        </a:p>
      </dsp:txBody>
      <dsp:txXfrm>
        <a:off x="0" y="335597"/>
        <a:ext cx="5750282" cy="793800"/>
      </dsp:txXfrm>
    </dsp:sp>
    <dsp:sp modelId="{E1A4DC28-4503-409A-963E-22A9A5CE2913}">
      <dsp:nvSpPr>
        <dsp:cNvPr id="0" name=""/>
        <dsp:cNvSpPr/>
      </dsp:nvSpPr>
      <dsp:spPr>
        <a:xfrm>
          <a:off x="287514" y="128957"/>
          <a:ext cx="4025197" cy="4132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143" tIns="0" rIns="15214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kern="1200" dirty="0" smtClean="0"/>
            <a:t>Цел</a:t>
          </a:r>
          <a:endParaRPr lang="en-GB" sz="1400" kern="1200" dirty="0"/>
        </a:p>
      </dsp:txBody>
      <dsp:txXfrm>
        <a:off x="307689" y="149132"/>
        <a:ext cx="3984847" cy="372930"/>
      </dsp:txXfrm>
    </dsp:sp>
    <dsp:sp modelId="{E22C55CC-3A83-49BF-85B7-9BB3C51B33A0}">
      <dsp:nvSpPr>
        <dsp:cNvPr id="0" name=""/>
        <dsp:cNvSpPr/>
      </dsp:nvSpPr>
      <dsp:spPr>
        <a:xfrm>
          <a:off x="0" y="1411637"/>
          <a:ext cx="5750282" cy="99225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6286" tIns="291592" rIns="4462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Да представим научни изследвания и инженерни достижения по начин, който учениците намират за</a:t>
          </a:r>
          <a:r>
            <a:rPr lang="en-US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интересен</a:t>
          </a:r>
          <a:b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</a:br>
          <a:r>
            <a:rPr lang="en-GB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 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=</a:t>
          </a:r>
          <a:r>
            <a:rPr lang="en-GB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&gt; 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Да представим това което </a:t>
          </a:r>
          <a:r>
            <a:rPr lang="en-GB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CERN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прави</a:t>
          </a:r>
          <a:endParaRPr lang="en-GB" sz="1400" kern="1200" dirty="0"/>
        </a:p>
      </dsp:txBody>
      <dsp:txXfrm>
        <a:off x="0" y="1411637"/>
        <a:ext cx="5750282" cy="992250"/>
      </dsp:txXfrm>
    </dsp:sp>
    <dsp:sp modelId="{B2C26FB4-9FFE-403E-8709-8670CD0BFC6B}">
      <dsp:nvSpPr>
        <dsp:cNvPr id="0" name=""/>
        <dsp:cNvSpPr/>
      </dsp:nvSpPr>
      <dsp:spPr>
        <a:xfrm>
          <a:off x="287514" y="1204997"/>
          <a:ext cx="4025197" cy="4132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143" tIns="0" rIns="15214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kern="1200" dirty="0" smtClean="0"/>
            <a:t>Как?</a:t>
          </a:r>
          <a:endParaRPr lang="en-GB" sz="1400" kern="1200" dirty="0"/>
        </a:p>
      </dsp:txBody>
      <dsp:txXfrm>
        <a:off x="307689" y="1225172"/>
        <a:ext cx="3984847" cy="372930"/>
      </dsp:txXfrm>
    </dsp:sp>
    <dsp:sp modelId="{26559CD4-832B-431F-AD21-2A09692F5C8A}">
      <dsp:nvSpPr>
        <dsp:cNvPr id="0" name=""/>
        <dsp:cNvSpPr/>
      </dsp:nvSpPr>
      <dsp:spPr>
        <a:xfrm>
          <a:off x="0" y="2815085"/>
          <a:ext cx="5750282" cy="11907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6286" tIns="291592" rIns="446286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След като се породи интерес към модерната наука, учениците стават по-любознателни</a:t>
          </a:r>
          <a:r>
            <a:rPr lang="en-US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, 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подобряват резултатите си</a:t>
          </a:r>
          <a:r>
            <a:rPr lang="en-US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в училище</a:t>
          </a:r>
          <a:r>
            <a:rPr lang="en-US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 </a:t>
          </a: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и някои от тях продължават своето обучение в тези области</a:t>
          </a:r>
          <a:endParaRPr lang="en-GB" sz="1400" kern="1200" dirty="0"/>
        </a:p>
      </dsp:txBody>
      <dsp:txXfrm>
        <a:off x="0" y="2815085"/>
        <a:ext cx="5750282" cy="1190700"/>
      </dsp:txXfrm>
    </dsp:sp>
    <dsp:sp modelId="{B91F2B08-597A-48DA-B803-D14588EAAF6E}">
      <dsp:nvSpPr>
        <dsp:cNvPr id="0" name=""/>
        <dsp:cNvSpPr/>
      </dsp:nvSpPr>
      <dsp:spPr>
        <a:xfrm>
          <a:off x="287514" y="2479487"/>
          <a:ext cx="4025197" cy="41328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143" tIns="0" rIns="152143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kern="1200" dirty="0" smtClean="0"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rPr>
            <a:t>Защо?</a:t>
          </a:r>
          <a:endParaRPr lang="en-GB" sz="1400" kern="1200" dirty="0"/>
        </a:p>
      </dsp:txBody>
      <dsp:txXfrm>
        <a:off x="307689" y="2499662"/>
        <a:ext cx="3984847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0.79779</cdr:x>
      <cdr:y>0.22474</cdr:y>
    </cdr:from>
    <cdr:to>
      <cdr:x>0.84603</cdr:x>
      <cdr:y>0.27826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4369334" y="725295"/>
          <a:ext cx="264160" cy="17272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A4A62-7845-4F09-BD9A-F650CE0DF07A}" type="datetimeFigureOut">
              <a:rPr lang="en-GB" smtClean="0"/>
              <a:t>26/07/2018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D18A6-5D31-4692-B154-07D432B62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953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7E3D4E9-1D72-49DE-8A67-B202141877EE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163600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99753E-6669-4B90-9D4D-357BC3C39F3F}" type="slidenum">
              <a:rPr lang="en-US" altLang="en-US" sz="1200">
                <a:solidFill>
                  <a:srgbClr val="000000"/>
                </a:solidFill>
              </a:rPr>
              <a:pPr/>
              <a:t>7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89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46AA51-06A8-4BD8-ADAD-3A1DC7D77F97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461392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F2F84C3-1CED-4312-AB5A-D9BD5AA98893}" type="slidenum">
              <a:rPr lang="en-US" altLang="en-US" sz="1200"/>
              <a:pPr/>
              <a:t>31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1138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0212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9796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791656-A987-4F28-A7E7-7BBB600C8964}" type="slidenum">
              <a:rPr lang="en-US" altLang="en-US" sz="1200">
                <a:solidFill>
                  <a:srgbClr val="000000"/>
                </a:solidFill>
              </a:rPr>
              <a:pPr/>
              <a:t>41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20051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653688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20" y="4767263"/>
            <a:ext cx="56396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Образователни програми и българското участие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43"/>
          <p:cNvSpPr>
            <a:spLocks noChangeArrowheads="1"/>
          </p:cNvSpPr>
          <p:nvPr userDrawn="1"/>
        </p:nvSpPr>
        <p:spPr bwMode="auto">
          <a:xfrm>
            <a:off x="55929" y="516811"/>
            <a:ext cx="9008650" cy="36514"/>
          </a:xfrm>
          <a:prstGeom prst="rect">
            <a:avLst/>
          </a:prstGeom>
          <a:gradFill rotWithShape="1">
            <a:gsLst>
              <a:gs pos="0">
                <a:srgbClr val="003366">
                  <a:alpha val="10001"/>
                </a:srgbClr>
              </a:gs>
              <a:gs pos="50000">
                <a:schemeClr val="tx1"/>
              </a:gs>
              <a:gs pos="100000">
                <a:srgbClr val="003366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GB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Зорница Захариева, CERN, Образователни програми и българското участие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Зорница Захариева, CERN, Образователни програми и българското участие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3"/>
          <p:cNvSpPr>
            <a:spLocks noChangeArrowheads="1"/>
          </p:cNvSpPr>
          <p:nvPr userDrawn="1"/>
        </p:nvSpPr>
        <p:spPr bwMode="auto">
          <a:xfrm>
            <a:off x="42075" y="522685"/>
            <a:ext cx="9008650" cy="27386"/>
          </a:xfrm>
          <a:prstGeom prst="rect">
            <a:avLst/>
          </a:prstGeom>
          <a:gradFill rotWithShape="1">
            <a:gsLst>
              <a:gs pos="0">
                <a:srgbClr val="003366">
                  <a:alpha val="10001"/>
                </a:srgbClr>
              </a:gs>
              <a:gs pos="50000">
                <a:schemeClr val="tx1"/>
              </a:gs>
              <a:gs pos="100000">
                <a:srgbClr val="003366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68537" tIns="34269" rIns="68537" bIns="34269" anchor="ctr"/>
          <a:lstStyle/>
          <a:p>
            <a:pPr>
              <a:defRPr/>
            </a:pPr>
            <a:endParaRPr lang="en-GB" sz="1350">
              <a:latin typeface="Arial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05.10.2017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Зорница Захариева, CERN, Образователни програми и българското участие</a:t>
            </a: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95469-09F4-466C-81E4-790C5BC6316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83097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Зорница Захариева, CERN, Образователни програми и българското участие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Зорница Захариева, CERN, Образователни програми и българското участие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Зорница Захариева, CERN, Образователни програми и българското участие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05.10.2017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Зорница Захариева, CERN, Образователни програми и българското участие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pn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indico.cern.ch/e/BGHSSIP17" TargetMode="Externa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indico.cern.ch/e/BGHSSIP17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9.png"/><Relationship Id="rId4" Type="http://schemas.openxmlformats.org/officeDocument/2006/relationships/hyperlink" Target="https://indico.cern.ch/e/BGHSSIP17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indico.cern.ch/event/633914/timetable/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://cern.ch/bl4s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hyperlink" Target="http://cern.ch/schoollab" TargetMode="Externa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s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-programmes.web.cern.ch/ntp/bulgaria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education" TargetMode="External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02.png"/><Relationship Id="rId7" Type="http://schemas.openxmlformats.org/officeDocument/2006/relationships/image" Target="../media/image11.jpeg"/><Relationship Id="rId12" Type="http://schemas.openxmlformats.org/officeDocument/2006/relationships/image" Target="../media/image10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11" Type="http://schemas.openxmlformats.org/officeDocument/2006/relationships/image" Target="../media/image106.jpeg"/><Relationship Id="rId5" Type="http://schemas.openxmlformats.org/officeDocument/2006/relationships/image" Target="../media/image8.jpeg"/><Relationship Id="rId10" Type="http://schemas.openxmlformats.org/officeDocument/2006/relationships/image" Target="../media/image105.jpeg"/><Relationship Id="rId4" Type="http://schemas.openxmlformats.org/officeDocument/2006/relationships/image" Target="../media/image7.jpeg"/><Relationship Id="rId9" Type="http://schemas.openxmlformats.org/officeDocument/2006/relationships/image" Target="../media/image10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10</a:t>
            </a:fld>
            <a:endParaRPr lang="en-US" dirty="0"/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143000" y="141685"/>
            <a:ext cx="68580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</a:t>
            </a: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изити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</a:t>
            </a: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за български 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52228" name="Picture 36" descr="THECERNlogo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797" y="54769"/>
            <a:ext cx="451247" cy="45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67524" y="632178"/>
            <a:ext cx="8592568" cy="243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bg-BG" altLang="en-US" sz="1700" dirty="0"/>
              <a:t>Ученици</a:t>
            </a:r>
            <a:r>
              <a:rPr lang="en-GB" altLang="en-US" sz="1700" dirty="0"/>
              <a:t> </a:t>
            </a:r>
            <a:r>
              <a:rPr lang="bg-BG" altLang="en-US" sz="1700" dirty="0"/>
              <a:t>от цяла България – Варна, София, Пловдив, Велико Търново, Благоевград, Бургас, Белослав, Разград, Стара Загора и други</a:t>
            </a:r>
            <a:r>
              <a:rPr lang="en-GB" altLang="en-US" sz="1700" dirty="0"/>
              <a:t> </a:t>
            </a:r>
            <a:r>
              <a:rPr lang="en-GB" altLang="en-US" sz="1700" dirty="0" smtClean="0"/>
              <a:t>…</a:t>
            </a:r>
            <a:endParaRPr lang="en-GB" altLang="en-US" sz="1700" dirty="0"/>
          </a:p>
          <a:p>
            <a:pPr>
              <a:buFont typeface="Wingdings" panose="05000000000000000000" pitchFamily="2" charset="2"/>
              <a:buChar char="Ø"/>
            </a:pPr>
            <a:endParaRPr lang="bg-BG" altLang="en-US" sz="1700" dirty="0"/>
          </a:p>
          <a:p>
            <a:pPr>
              <a:buFont typeface="Wingdings" panose="05000000000000000000" pitchFamily="2" charset="2"/>
              <a:buChar char="Ø"/>
            </a:pPr>
            <a:r>
              <a:rPr lang="bg-BG" altLang="en-US" sz="1700" dirty="0"/>
              <a:t>Подготвя се </a:t>
            </a:r>
            <a:r>
              <a:rPr lang="bg-BG" altLang="en-US" sz="1700" dirty="0" smtClean="0"/>
              <a:t>програма от българската общност в </a:t>
            </a:r>
            <a:r>
              <a:rPr lang="en-US" altLang="en-US" sz="1700" dirty="0" smtClean="0"/>
              <a:t>CERN </a:t>
            </a:r>
            <a:r>
              <a:rPr lang="bg-BG" altLang="en-US" sz="1700" dirty="0" smtClean="0"/>
              <a:t>със съдействието на Образователната група в </a:t>
            </a:r>
            <a:r>
              <a:rPr lang="en-US" altLang="en-US" sz="1700" dirty="0" smtClean="0"/>
              <a:t>CERN</a:t>
            </a:r>
            <a:r>
              <a:rPr lang="bg-BG" altLang="en-US" sz="1700" dirty="0" smtClean="0"/>
              <a:t> </a:t>
            </a:r>
            <a:r>
              <a:rPr lang="bg-BG" altLang="en-US" sz="1700" dirty="0"/>
              <a:t>в рамките на </a:t>
            </a:r>
            <a:r>
              <a:rPr lang="en-US" altLang="en-US" sz="1700" dirty="0" smtClean="0"/>
              <a:t>1.5</a:t>
            </a:r>
            <a:r>
              <a:rPr lang="bg-BG" altLang="en-US" sz="1700" dirty="0" smtClean="0"/>
              <a:t> </a:t>
            </a:r>
            <a:r>
              <a:rPr lang="bg-BG" altLang="en-US" sz="1700" dirty="0"/>
              <a:t>дни</a:t>
            </a:r>
          </a:p>
          <a:p>
            <a:pPr>
              <a:buFont typeface="Wingdings" panose="05000000000000000000" pitchFamily="2" charset="2"/>
              <a:buChar char="Ø"/>
            </a:pPr>
            <a:endParaRPr lang="bg-BG" altLang="en-US" sz="1700" dirty="0"/>
          </a:p>
          <a:p>
            <a:pPr>
              <a:buFont typeface="Wingdings" panose="05000000000000000000" pitchFamily="2" charset="2"/>
              <a:buChar char="Ø"/>
            </a:pPr>
            <a:r>
              <a:rPr lang="bg-BG" altLang="en-US" sz="1700" dirty="0"/>
              <a:t>Програмата съдържа 3 модула – лекции, визити на установки и експозиции и </a:t>
            </a:r>
            <a:r>
              <a:rPr lang="bg-BG" altLang="en-US" sz="1700" dirty="0" smtClean="0"/>
              <a:t>при възможност участие </a:t>
            </a:r>
            <a:r>
              <a:rPr lang="bg-BG" altLang="en-US" sz="1700" dirty="0"/>
              <a:t>в практикум</a:t>
            </a:r>
            <a:r>
              <a:rPr lang="bg-BG" altLang="en-US" sz="1800" dirty="0"/>
              <a:t/>
            </a:r>
            <a:br>
              <a:rPr lang="bg-BG" altLang="en-US" sz="1800" dirty="0"/>
            </a:br>
            <a:endParaRPr lang="bg-BG" altLang="en-US" sz="1800" dirty="0"/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482" y="2565868"/>
            <a:ext cx="4341655" cy="2490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05" y="2761060"/>
            <a:ext cx="2403645" cy="1558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2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364" y="3818081"/>
            <a:ext cx="1674019" cy="1254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007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11</a:t>
            </a:fld>
            <a:endParaRPr lang="en-US" dirty="0"/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143000" y="141685"/>
            <a:ext cx="68580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Визити </a:t>
            </a: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за български 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sp>
        <p:nvSpPr>
          <p:cNvPr id="53252" name="TextBox 2"/>
          <p:cNvSpPr txBox="1">
            <a:spLocks noChangeArrowheads="1"/>
          </p:cNvSpPr>
          <p:nvPr/>
        </p:nvSpPr>
        <p:spPr bwMode="auto">
          <a:xfrm>
            <a:off x="258266" y="681038"/>
            <a:ext cx="8739151" cy="228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85850" indent="-342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bg-BG" altLang="en-US" sz="1800" dirty="0"/>
              <a:t> Лекции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altLang="en-US" sz="1800" dirty="0"/>
              <a:t>Въведение в </a:t>
            </a:r>
            <a:r>
              <a:rPr lang="en-GB" altLang="en-US" sz="1800" dirty="0"/>
              <a:t>CERN</a:t>
            </a:r>
            <a:endParaRPr lang="bg-BG" altLang="en-US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bg-BG" altLang="en-US" sz="1800" dirty="0"/>
              <a:t>Въведение в </a:t>
            </a:r>
            <a:r>
              <a:rPr lang="bg-BG" altLang="en-US" sz="1800" dirty="0" smtClean="0"/>
              <a:t>ускорителите </a:t>
            </a:r>
            <a:r>
              <a:rPr lang="bg-BG" altLang="en-US" sz="1800" dirty="0"/>
              <a:t/>
            </a:r>
            <a:br>
              <a:rPr lang="bg-BG" altLang="en-US" sz="1800" dirty="0"/>
            </a:br>
            <a:r>
              <a:rPr lang="bg-BG" altLang="en-US" sz="1800" dirty="0"/>
              <a:t>на </a:t>
            </a:r>
            <a:r>
              <a:rPr lang="en-GB" altLang="en-US" sz="1800" dirty="0"/>
              <a:t>CERN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bg-BG" alt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GB" alt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bg-BG" altLang="en-US" sz="1800" dirty="0"/>
              <a:t>Дискусии с български</a:t>
            </a:r>
            <a:br>
              <a:rPr lang="bg-BG" altLang="en-US" sz="1800" dirty="0"/>
            </a:br>
            <a:r>
              <a:rPr lang="bg-BG" altLang="en-US" sz="1800" dirty="0"/>
              <a:t>учени и инженери по време на програмата</a:t>
            </a:r>
          </a:p>
        </p:txBody>
      </p:sp>
      <p:pic>
        <p:nvPicPr>
          <p:cNvPr id="5325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815" y="578712"/>
            <a:ext cx="1874047" cy="140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31" y="601549"/>
            <a:ext cx="2032757" cy="1524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12" y="3159781"/>
            <a:ext cx="2542521" cy="190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048" y="3283654"/>
            <a:ext cx="2376488" cy="178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7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47" y="3177631"/>
            <a:ext cx="2518287" cy="1888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502" y="1573626"/>
            <a:ext cx="1950348" cy="167117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974274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12</a:t>
            </a:fld>
            <a:endParaRPr lang="en-US" dirty="0"/>
          </a:p>
        </p:txBody>
      </p:sp>
      <p:pic>
        <p:nvPicPr>
          <p:cNvPr id="54274" name="Picture 36" descr="THECERNlogo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797" y="54769"/>
            <a:ext cx="451247" cy="45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6" name="TextBox 2"/>
          <p:cNvSpPr txBox="1">
            <a:spLocks noChangeArrowheads="1"/>
          </p:cNvSpPr>
          <p:nvPr/>
        </p:nvSpPr>
        <p:spPr bwMode="auto">
          <a:xfrm>
            <a:off x="258265" y="573882"/>
            <a:ext cx="8585587" cy="345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57175" indent="-257175">
              <a:buFont typeface="Wingdings" pitchFamily="2" charset="2"/>
              <a:buChar char="Ø"/>
              <a:defRPr/>
            </a:pPr>
            <a:r>
              <a:rPr lang="bg-BG" sz="1800" dirty="0"/>
              <a:t>Посещения на различни установки и експерименти</a:t>
            </a:r>
          </a:p>
          <a:p>
            <a:pPr marL="814388" lvl="1" indent="-257175">
              <a:lnSpc>
                <a:spcPts val="1950"/>
              </a:lnSpc>
              <a:buFont typeface="Arial" pitchFamily="34" charset="0"/>
              <a:buChar char="•"/>
              <a:defRPr/>
            </a:pPr>
            <a:r>
              <a:rPr lang="bg-BG" sz="1500" dirty="0"/>
              <a:t>посещение на ускорители – </a:t>
            </a:r>
            <a:r>
              <a:rPr lang="en-GB" sz="1500" dirty="0"/>
              <a:t>LINAC2, LEAR</a:t>
            </a:r>
            <a:endParaRPr lang="bg-BG" sz="1500" dirty="0"/>
          </a:p>
          <a:p>
            <a:pPr marL="814388" lvl="1" indent="-257175">
              <a:lnSpc>
                <a:spcPts val="1950"/>
              </a:lnSpc>
              <a:buFont typeface="Arial" pitchFamily="34" charset="0"/>
              <a:buChar char="•"/>
              <a:defRPr/>
            </a:pPr>
            <a:r>
              <a:rPr lang="bg-BG" sz="1500" dirty="0"/>
              <a:t>посещение на </a:t>
            </a:r>
            <a:r>
              <a:rPr lang="en-GB" sz="1500" dirty="0"/>
              <a:t>SM18 – </a:t>
            </a:r>
            <a:r>
              <a:rPr lang="bg-BG" sz="1500" dirty="0"/>
              <a:t>тестове не магнитни модули</a:t>
            </a:r>
            <a:r>
              <a:rPr lang="en-GB" sz="1500" dirty="0"/>
              <a:t> </a:t>
            </a:r>
            <a:endParaRPr lang="bg-BG" sz="1500" dirty="0"/>
          </a:p>
          <a:p>
            <a:pPr marL="814388" lvl="1" indent="-257175">
              <a:lnSpc>
                <a:spcPts val="1950"/>
              </a:lnSpc>
              <a:buFont typeface="Arial" pitchFamily="34" charset="0"/>
              <a:buChar char="•"/>
              <a:defRPr/>
            </a:pPr>
            <a:r>
              <a:rPr lang="bg-BG" sz="1500" dirty="0"/>
              <a:t>посещение на </a:t>
            </a:r>
            <a:r>
              <a:rPr lang="en-GB" sz="1500" dirty="0"/>
              <a:t>CERN Controls Centre</a:t>
            </a:r>
          </a:p>
          <a:p>
            <a:pPr marL="557213" lvl="1" indent="0">
              <a:defRPr/>
            </a:pPr>
            <a:r>
              <a:rPr lang="bg-BG" sz="2250" dirty="0"/>
              <a:t/>
            </a:r>
            <a:br>
              <a:rPr lang="bg-BG" sz="2250" dirty="0"/>
            </a:br>
            <a:endParaRPr lang="bg-BG" sz="2250" dirty="0"/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bg-BG" sz="1800" dirty="0"/>
          </a:p>
          <a:p>
            <a:pPr lvl="1" indent="0">
              <a:defRPr/>
            </a:pPr>
            <a:endParaRPr lang="bg-BG" sz="2100" dirty="0"/>
          </a:p>
          <a:p>
            <a:pPr marL="814388" lvl="1" indent="-257175">
              <a:lnSpc>
                <a:spcPts val="1950"/>
              </a:lnSpc>
              <a:buFont typeface="Arial" pitchFamily="34" charset="0"/>
              <a:buChar char="•"/>
              <a:defRPr/>
            </a:pPr>
            <a:r>
              <a:rPr lang="bg-BG" sz="1500" dirty="0"/>
              <a:t>посещение на </a:t>
            </a:r>
            <a:r>
              <a:rPr lang="en-GB" sz="1500" dirty="0"/>
              <a:t>Computing Centre</a:t>
            </a:r>
            <a:endParaRPr lang="bg-BG" sz="1500" dirty="0"/>
          </a:p>
          <a:p>
            <a:pPr marL="814388" lvl="1" indent="-257175">
              <a:lnSpc>
                <a:spcPts val="1950"/>
              </a:lnSpc>
              <a:buFont typeface="Arial" pitchFamily="34" charset="0"/>
              <a:buChar char="•"/>
              <a:defRPr/>
            </a:pPr>
            <a:r>
              <a:rPr lang="bg-BG" sz="1500" dirty="0"/>
              <a:t>посещение на детектори – </a:t>
            </a:r>
            <a:r>
              <a:rPr lang="en-GB" sz="1500" dirty="0" smtClean="0"/>
              <a:t>ATLAS </a:t>
            </a:r>
            <a:r>
              <a:rPr lang="en-GB" sz="1500" dirty="0"/>
              <a:t>visiting centre (3D </a:t>
            </a:r>
            <a:r>
              <a:rPr lang="bg-BG" sz="1500" dirty="0"/>
              <a:t>филм</a:t>
            </a:r>
            <a:r>
              <a:rPr lang="en-GB" sz="1500" dirty="0"/>
              <a:t>)</a:t>
            </a:r>
            <a:r>
              <a:rPr lang="bg-BG" sz="1500" dirty="0"/>
              <a:t>, </a:t>
            </a:r>
            <a:r>
              <a:rPr lang="en-GB" sz="1500" dirty="0"/>
              <a:t/>
            </a:r>
            <a:br>
              <a:rPr lang="en-GB" sz="1500" dirty="0"/>
            </a:br>
            <a:r>
              <a:rPr lang="en-GB" sz="1500" dirty="0"/>
              <a:t>AMS Controls Centre</a:t>
            </a:r>
            <a:endParaRPr lang="bg-BG" sz="1500" dirty="0"/>
          </a:p>
          <a:p>
            <a:pPr>
              <a:defRPr/>
            </a:pPr>
            <a:r>
              <a:rPr lang="en-GB" sz="1800" dirty="0"/>
              <a:t>	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141685"/>
            <a:ext cx="682704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Визити </a:t>
            </a: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за български 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grpSp>
        <p:nvGrpSpPr>
          <p:cNvPr id="54277" name="Group 13"/>
          <p:cNvGrpSpPr>
            <a:grpSpLocks/>
          </p:cNvGrpSpPr>
          <p:nvPr/>
        </p:nvGrpSpPr>
        <p:grpSpPr bwMode="auto">
          <a:xfrm>
            <a:off x="1138238" y="1735931"/>
            <a:ext cx="3542110" cy="1094185"/>
            <a:chOff x="-1139" y="658"/>
            <a:chExt cx="4482" cy="2126"/>
          </a:xfrm>
        </p:grpSpPr>
        <p:pic>
          <p:nvPicPr>
            <p:cNvPr id="54285" name="Picture 11" descr="linac2_H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39" y="672"/>
              <a:ext cx="1576" cy="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6" name="Picture 12" descr="linac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" y="658"/>
              <a:ext cx="2832" cy="2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4278" name="Picture 8" descr="LEI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504" y="1600200"/>
            <a:ext cx="129659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462" y="761360"/>
            <a:ext cx="2189916" cy="1643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9" descr="control_cent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745" y="2480368"/>
            <a:ext cx="1950942" cy="1271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598" y="3827860"/>
            <a:ext cx="1782366" cy="133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84" y="3899893"/>
            <a:ext cx="1272779" cy="12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653" y="3907301"/>
            <a:ext cx="2014538" cy="123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6" y="3875485"/>
            <a:ext cx="2289572" cy="12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6705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27</a:t>
            </a:r>
            <a:r>
              <a:rPr lang="en-US" dirty="0" smtClean="0"/>
              <a:t>.</a:t>
            </a:r>
            <a:r>
              <a:rPr lang="bg-BG" dirty="0" smtClean="0"/>
              <a:t>07</a:t>
            </a:r>
            <a:r>
              <a:rPr lang="en-US" dirty="0" smtClean="0"/>
              <a:t>.201</a:t>
            </a:r>
            <a:r>
              <a:rPr lang="bg-BG" dirty="0" smtClean="0"/>
              <a:t>8</a:t>
            </a:r>
            <a:endParaRPr lang="en-US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13</a:t>
            </a:fld>
            <a:endParaRPr lang="en-US" dirty="0"/>
          </a:p>
        </p:txBody>
      </p:sp>
      <p:sp>
        <p:nvSpPr>
          <p:cNvPr id="55298" name="Rectangle 23"/>
          <p:cNvSpPr>
            <a:spLocks noChangeArrowheads="1"/>
          </p:cNvSpPr>
          <p:nvPr/>
        </p:nvSpPr>
        <p:spPr bwMode="auto">
          <a:xfrm>
            <a:off x="5922169" y="4839891"/>
            <a:ext cx="702469" cy="323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sz="1800"/>
          </a:p>
        </p:txBody>
      </p:sp>
      <p:pic>
        <p:nvPicPr>
          <p:cNvPr id="55299" name="Picture 36" descr="THECERNlogo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797" y="54769"/>
            <a:ext cx="451247" cy="45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6" name="TextBox 2"/>
          <p:cNvSpPr txBox="1">
            <a:spLocks noChangeArrowheads="1"/>
          </p:cNvSpPr>
          <p:nvPr/>
        </p:nvSpPr>
        <p:spPr bwMode="auto">
          <a:xfrm>
            <a:off x="268514" y="573881"/>
            <a:ext cx="7300290" cy="378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57175" indent="-257175">
              <a:buFont typeface="Wingdings" pitchFamily="2" charset="2"/>
              <a:buChar char="Ø"/>
              <a:defRPr/>
            </a:pPr>
            <a:r>
              <a:rPr lang="bg-BG" sz="1800" dirty="0"/>
              <a:t>Посещения на експозиции</a:t>
            </a:r>
          </a:p>
          <a:p>
            <a:pPr marL="814388" lvl="1" indent="-257175">
              <a:buFont typeface="Arial" pitchFamily="34" charset="0"/>
              <a:buChar char="•"/>
              <a:defRPr/>
            </a:pPr>
            <a:r>
              <a:rPr lang="en-GB" sz="1650" dirty="0" err="1"/>
              <a:t>MicroCosm</a:t>
            </a:r>
            <a:endParaRPr lang="en-GB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en-GB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r>
              <a:rPr lang="en-GB" sz="1650" dirty="0"/>
              <a:t>Globe – </a:t>
            </a:r>
            <a:r>
              <a:rPr lang="bg-BG" sz="1650" dirty="0"/>
              <a:t>Светът на елементарните частици</a:t>
            </a:r>
            <a:r>
              <a:rPr lang="bg-BG" sz="2250" dirty="0"/>
              <a:t/>
            </a:r>
            <a:br>
              <a:rPr lang="bg-BG" sz="2250" dirty="0"/>
            </a:br>
            <a:endParaRPr lang="bg-BG" sz="2250" dirty="0"/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bg-BG" sz="1800" dirty="0"/>
          </a:p>
          <a:p>
            <a:pPr lvl="1" indent="0">
              <a:defRPr/>
            </a:pPr>
            <a:endParaRPr lang="bg-BG" sz="1650" dirty="0"/>
          </a:p>
          <a:p>
            <a:pPr>
              <a:defRPr/>
            </a:pPr>
            <a:r>
              <a:rPr lang="en-GB" sz="1800" dirty="0"/>
              <a:t>	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141685"/>
            <a:ext cx="682704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Визити </a:t>
            </a: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за български 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55302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897" y="735806"/>
            <a:ext cx="2318147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466" y="1194198"/>
            <a:ext cx="1952625" cy="146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104" y="1168004"/>
            <a:ext cx="1990725" cy="149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235" y="2486740"/>
            <a:ext cx="1690688" cy="13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3346847"/>
            <a:ext cx="5174456" cy="181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630" y="3898888"/>
            <a:ext cx="1540669" cy="1253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8787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14</a:t>
            </a:fld>
            <a:endParaRPr lang="en-US" dirty="0"/>
          </a:p>
        </p:txBody>
      </p:sp>
      <p:sp>
        <p:nvSpPr>
          <p:cNvPr id="56322" name="Rectangle 18"/>
          <p:cNvSpPr>
            <a:spLocks noChangeArrowheads="1"/>
          </p:cNvSpPr>
          <p:nvPr/>
        </p:nvSpPr>
        <p:spPr bwMode="auto">
          <a:xfrm>
            <a:off x="7393782" y="2619375"/>
            <a:ext cx="621506" cy="97274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sz="1800"/>
          </a:p>
        </p:txBody>
      </p:sp>
      <p:sp>
        <p:nvSpPr>
          <p:cNvPr id="56323" name="Rectangle 16"/>
          <p:cNvSpPr>
            <a:spLocks noChangeArrowheads="1"/>
          </p:cNvSpPr>
          <p:nvPr/>
        </p:nvSpPr>
        <p:spPr bwMode="auto">
          <a:xfrm>
            <a:off x="7487841" y="3430191"/>
            <a:ext cx="498872" cy="600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sz="1800"/>
          </a:p>
        </p:txBody>
      </p:sp>
      <p:pic>
        <p:nvPicPr>
          <p:cNvPr id="56324" name="Picture 36" descr="THECERNlogo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797" y="54769"/>
            <a:ext cx="451247" cy="45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6" name="TextBox 2"/>
          <p:cNvSpPr txBox="1">
            <a:spLocks noChangeArrowheads="1"/>
          </p:cNvSpPr>
          <p:nvPr/>
        </p:nvSpPr>
        <p:spPr bwMode="auto">
          <a:xfrm>
            <a:off x="258266" y="615554"/>
            <a:ext cx="8464948" cy="394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57175" indent="-257175">
              <a:buFont typeface="Wingdings" pitchFamily="2" charset="2"/>
              <a:buChar char="Ø"/>
              <a:defRPr/>
            </a:pPr>
            <a:r>
              <a:rPr lang="bg-BG" sz="1800" dirty="0" smtClean="0"/>
              <a:t>(при възможност) Участие </a:t>
            </a:r>
            <a:r>
              <a:rPr lang="bg-BG" sz="1800" dirty="0"/>
              <a:t>в </a:t>
            </a:r>
            <a:r>
              <a:rPr lang="bg-BG" sz="1800" dirty="0" smtClean="0"/>
              <a:t>практикум</a:t>
            </a:r>
            <a:r>
              <a:rPr lang="en-US" sz="1800" dirty="0" smtClean="0"/>
              <a:t> </a:t>
            </a:r>
            <a:r>
              <a:rPr lang="en-GB" sz="1800" dirty="0" smtClean="0"/>
              <a:t>‘Building </a:t>
            </a:r>
            <a:r>
              <a:rPr lang="en-GB" sz="1800" dirty="0"/>
              <a:t>a Cloud Chamber’</a:t>
            </a:r>
            <a:r>
              <a:rPr lang="bg-BG" sz="1800" dirty="0"/>
              <a:t> </a:t>
            </a:r>
            <a:r>
              <a:rPr lang="en-US" sz="1800" dirty="0" smtClean="0"/>
              <a:t>- </a:t>
            </a:r>
            <a:r>
              <a:rPr lang="en-GB" sz="1800" dirty="0" smtClean="0"/>
              <a:t>‘</a:t>
            </a:r>
            <a:r>
              <a:rPr lang="bg-BG" sz="1800" dirty="0"/>
              <a:t>Изгаждане на детектор - камера на Уилсън</a:t>
            </a:r>
            <a:r>
              <a:rPr lang="en-GB" sz="1800" dirty="0" smtClean="0"/>
              <a:t>’</a:t>
            </a:r>
            <a:r>
              <a:rPr lang="bg-BG" sz="1800" dirty="0" smtClean="0"/>
              <a:t> в </a:t>
            </a:r>
            <a:r>
              <a:rPr lang="en-US" sz="1800" dirty="0" err="1" smtClean="0"/>
              <a:t>S’Cool</a:t>
            </a:r>
            <a:r>
              <a:rPr lang="en-US" sz="1800" dirty="0" smtClean="0"/>
              <a:t> Lab</a:t>
            </a:r>
            <a:r>
              <a:rPr lang="bg-BG" sz="1800" dirty="0"/>
              <a:t/>
            </a:r>
            <a:br>
              <a:rPr lang="bg-BG" sz="1800" dirty="0"/>
            </a:br>
            <a:endParaRPr lang="bg-BG" sz="750" dirty="0"/>
          </a:p>
          <a:p>
            <a:pPr marL="814388" lvl="1" indent="-257175">
              <a:buFont typeface="Arial" pitchFamily="34" charset="0"/>
              <a:buChar char="•"/>
              <a:defRPr/>
            </a:pPr>
            <a:r>
              <a:rPr lang="bg-BG" sz="1500" dirty="0"/>
              <a:t>Практикум, които лесно би могъл да се </a:t>
            </a:r>
            <a:r>
              <a:rPr lang="bg-BG" sz="1500" dirty="0" smtClean="0"/>
              <a:t>направи </a:t>
            </a:r>
            <a:r>
              <a:rPr lang="bg-BG" sz="1500" dirty="0"/>
              <a:t>в училищата в </a:t>
            </a:r>
            <a:r>
              <a:rPr lang="bg-BG" sz="1500" dirty="0" smtClean="0"/>
              <a:t>България!</a:t>
            </a:r>
            <a:br>
              <a:rPr lang="bg-BG" sz="1500" dirty="0" smtClean="0"/>
            </a:br>
            <a:r>
              <a:rPr lang="bg-BG" sz="1500" dirty="0" smtClean="0"/>
              <a:t>(с подръчни материали и сух лед)</a:t>
            </a:r>
            <a:endParaRPr lang="bg-BG" sz="1500" dirty="0"/>
          </a:p>
          <a:p>
            <a:pPr lvl="1" indent="0">
              <a:defRPr/>
            </a:pPr>
            <a:endParaRPr lang="bg-BG" sz="150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lvl="1" indent="0">
              <a:defRPr/>
            </a:pPr>
            <a:r>
              <a:rPr lang="bg-BG" sz="2250" dirty="0"/>
              <a:t/>
            </a:r>
            <a:br>
              <a:rPr lang="bg-BG" sz="2250" dirty="0"/>
            </a:br>
            <a:endParaRPr lang="bg-BG" sz="2250" dirty="0"/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bg-BG" sz="1800" dirty="0"/>
          </a:p>
          <a:p>
            <a:pPr lvl="1" indent="0">
              <a:defRPr/>
            </a:pPr>
            <a:endParaRPr lang="bg-BG" sz="1650" dirty="0"/>
          </a:p>
          <a:p>
            <a:pPr>
              <a:defRPr/>
            </a:pPr>
            <a:r>
              <a:rPr lang="en-GB" sz="1800" dirty="0"/>
              <a:t>	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141685"/>
            <a:ext cx="682704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Визити </a:t>
            </a: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за български 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5632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56" y="1917422"/>
            <a:ext cx="3267867" cy="18379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9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14" y="3574731"/>
            <a:ext cx="2075259" cy="15561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3" r="6648"/>
          <a:stretch/>
        </p:blipFill>
        <p:spPr>
          <a:xfrm>
            <a:off x="4136448" y="1810591"/>
            <a:ext cx="4882687" cy="2736737"/>
          </a:xfrm>
          <a:prstGeom prst="rect">
            <a:avLst/>
          </a:prstGeom>
        </p:spPr>
      </p:pic>
      <p:pic>
        <p:nvPicPr>
          <p:cNvPr id="56328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628" y="3574731"/>
            <a:ext cx="2688822" cy="15113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27</a:t>
            </a:r>
            <a:r>
              <a:rPr lang="en-US" dirty="0" smtClean="0"/>
              <a:t>.</a:t>
            </a:r>
            <a:r>
              <a:rPr lang="bg-BG" dirty="0" smtClean="0"/>
              <a:t>07</a:t>
            </a:r>
            <a:r>
              <a:rPr lang="en-US" dirty="0" smtClean="0"/>
              <a:t>.201</a:t>
            </a:r>
            <a:r>
              <a:rPr lang="bg-BG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693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202" y="601098"/>
            <a:ext cx="8129378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700" dirty="0" smtClean="0"/>
              <a:t>Bulgarian High School Student Internship Program </a:t>
            </a:r>
            <a:r>
              <a:rPr lang="en-US" sz="1600" dirty="0" smtClean="0"/>
              <a:t>(</a:t>
            </a:r>
            <a:r>
              <a:rPr lang="en-GB" sz="1600" b="1" dirty="0">
                <a:hlinkClick r:id="rId2"/>
              </a:rPr>
              <a:t>https://indico.cern.ch/e/BGHSSIP17</a:t>
            </a:r>
            <a:r>
              <a:rPr lang="en-US" sz="1600" dirty="0" smtClean="0"/>
              <a:t>)</a:t>
            </a:r>
            <a:endParaRPr lang="en-US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bg-BG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500" dirty="0" smtClean="0"/>
              <a:t>За първа година Образователния отдел организира двуседмично обучение за ученици само от 5 страни членки на </a:t>
            </a:r>
            <a:r>
              <a:rPr lang="en-US" sz="1500" dirty="0" smtClean="0"/>
              <a:t>CERN</a:t>
            </a:r>
            <a:r>
              <a:rPr lang="bg-BG" sz="1500" dirty="0" smtClean="0"/>
              <a:t> (България, Норвегия, Португалия,Унгария, Франция)</a:t>
            </a:r>
            <a:br>
              <a:rPr lang="bg-BG" sz="1500" dirty="0" smtClean="0"/>
            </a:br>
            <a:endParaRPr lang="bg-BG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500" dirty="0"/>
              <a:t>Разноските по транспорта, престоя, храната и обучението на учениците </a:t>
            </a:r>
            <a:r>
              <a:rPr lang="ru-RU" sz="1500" dirty="0" smtClean="0"/>
              <a:t>се пое </a:t>
            </a:r>
            <a:r>
              <a:rPr lang="ru-RU" sz="1500" dirty="0"/>
              <a:t>изцяло от </a:t>
            </a:r>
            <a:r>
              <a:rPr lang="ru-RU" sz="1500" dirty="0" smtClean="0"/>
              <a:t>ЦЕРН</a:t>
            </a:r>
            <a:r>
              <a:rPr lang="bg-BG" sz="1500" dirty="0" smtClean="0"/>
              <a:t/>
            </a:r>
            <a:br>
              <a:rPr lang="bg-BG" sz="1500" dirty="0" smtClean="0"/>
            </a:br>
            <a:endParaRPr lang="en-US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500" dirty="0" smtClean="0"/>
              <a:t>Българската програма се проведе от 3-ти до 16-ти септември 2017</a:t>
            </a:r>
            <a:endParaRPr lang="bg-BG" sz="1500" dirty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885" y="4282446"/>
            <a:ext cx="5193230" cy="83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202" y="601098"/>
            <a:ext cx="9015858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700" dirty="0" smtClean="0"/>
              <a:t>Bulgarian High School Student Internship Program </a:t>
            </a:r>
            <a:r>
              <a:rPr lang="en-US" sz="1600" dirty="0" smtClean="0"/>
              <a:t>(</a:t>
            </a:r>
            <a:r>
              <a:rPr lang="en-GB" sz="1600" b="1" dirty="0">
                <a:hlinkClick r:id="rId2"/>
              </a:rPr>
              <a:t>https://indico.cern.ch/e/BGHSSIP17</a:t>
            </a:r>
            <a:r>
              <a:rPr lang="en-US" sz="1600" dirty="0" smtClean="0"/>
              <a:t>)</a:t>
            </a:r>
            <a:endParaRPr lang="bg-BG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500" dirty="0"/>
              <a:t>Програмата </a:t>
            </a:r>
            <a:r>
              <a:rPr lang="ru-RU" sz="1500" dirty="0" smtClean="0"/>
              <a:t>се </a:t>
            </a:r>
            <a:r>
              <a:rPr lang="ru-RU" sz="1500" dirty="0"/>
              <a:t>изпълни от български </a:t>
            </a:r>
            <a:r>
              <a:rPr lang="ru-RU" sz="1500" dirty="0" smtClean="0"/>
              <a:t>учени от:</a:t>
            </a:r>
            <a:endParaRPr lang="ru-RU" sz="15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CERN</a:t>
            </a:r>
            <a:endParaRPr lang="ru-RU" sz="15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1500" dirty="0"/>
              <a:t>СУ „Климент Охридски</a:t>
            </a:r>
            <a:r>
              <a:rPr lang="ru-RU" sz="1500" dirty="0" smtClean="0"/>
              <a:t>“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1500" dirty="0" smtClean="0"/>
              <a:t>Българска академия на науките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1500" dirty="0" smtClean="0"/>
              <a:t>НАОП </a:t>
            </a:r>
            <a:r>
              <a:rPr lang="ru-RU" sz="1500" dirty="0"/>
              <a:t>„Николай Коперник</a:t>
            </a:r>
            <a:r>
              <a:rPr lang="ru-RU" sz="1600" dirty="0" smtClean="0"/>
              <a:t>“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885" y="4282446"/>
            <a:ext cx="5193230" cy="8339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6754" y="1503696"/>
            <a:ext cx="4719476" cy="270698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37904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8887" y="3016754"/>
            <a:ext cx="3651400" cy="2126746"/>
          </a:xfrm>
          <a:prstGeom prst="rect">
            <a:avLst/>
          </a:prstGeom>
        </p:spPr>
      </p:pic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17</a:t>
            </a:fld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363803"/>
              </p:ext>
            </p:extLst>
          </p:nvPr>
        </p:nvGraphicFramePr>
        <p:xfrm>
          <a:off x="5285919" y="1919015"/>
          <a:ext cx="3723911" cy="2081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164" y="601098"/>
            <a:ext cx="8957171" cy="2639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700" dirty="0" smtClean="0"/>
              <a:t>Процес за кандидатстване</a:t>
            </a:r>
            <a:endParaRPr lang="en-US" sz="17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Изпраихме писмо, уведомяващо Министерство на </a:t>
            </a:r>
            <a:r>
              <a:rPr lang="en-US" sz="1400" dirty="0" smtClean="0"/>
              <a:t>o</a:t>
            </a:r>
            <a:r>
              <a:rPr lang="bg-BG" sz="1400" dirty="0" smtClean="0"/>
              <a:t>бразованието и </a:t>
            </a:r>
            <a:r>
              <a:rPr lang="bg-BG" sz="1400" dirty="0"/>
              <a:t>н</a:t>
            </a:r>
            <a:r>
              <a:rPr lang="bg-BG" sz="1400" dirty="0" smtClean="0"/>
              <a:t>ауката за програмата, което от своя страна предаде информацията до училищата.</a:t>
            </a:r>
            <a:br>
              <a:rPr lang="bg-BG" sz="1400" dirty="0" smtClean="0"/>
            </a:br>
            <a:r>
              <a:rPr lang="bg-BG" sz="1400" dirty="0"/>
              <a:t>Б</a:t>
            </a:r>
            <a:r>
              <a:rPr lang="bg-BG" sz="1400" dirty="0" smtClean="0"/>
              <a:t>лагодарим за съдействието!</a:t>
            </a:r>
            <a:br>
              <a:rPr lang="bg-BG" sz="1400" dirty="0" smtClean="0"/>
            </a:br>
            <a:endParaRPr lang="bg-BG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Кандидастването беше </a:t>
            </a:r>
            <a:r>
              <a:rPr lang="en-US" sz="1400" dirty="0" smtClean="0"/>
              <a:t>on-line </a:t>
            </a:r>
            <a:r>
              <a:rPr lang="bg-BG" sz="1400" dirty="0" smtClean="0"/>
              <a:t>през </a:t>
            </a:r>
            <a:br>
              <a:rPr lang="bg-BG" sz="1400" dirty="0" smtClean="0"/>
            </a:br>
            <a:r>
              <a:rPr lang="bg-BG" sz="1400" dirty="0" smtClean="0"/>
              <a:t>уеб-сайта на програмата </a:t>
            </a:r>
            <a:br>
              <a:rPr lang="bg-BG" sz="1400" dirty="0" smtClean="0"/>
            </a:br>
            <a:r>
              <a:rPr lang="bg-BG" sz="1400" dirty="0" smtClean="0"/>
              <a:t>(</a:t>
            </a:r>
            <a:r>
              <a:rPr lang="en-GB" sz="1400" dirty="0">
                <a:hlinkClick r:id="rId4"/>
              </a:rPr>
              <a:t>https://</a:t>
            </a:r>
            <a:r>
              <a:rPr lang="en-GB" sz="1400" dirty="0" smtClean="0">
                <a:hlinkClick r:id="rId4"/>
              </a:rPr>
              <a:t>indico.cern.ch/e/BGHSSIP17</a:t>
            </a:r>
            <a:r>
              <a:rPr lang="bg-BG" sz="1400" dirty="0" smtClean="0"/>
              <a:t> 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bg-BG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Кандидатсваха 324 ученици</a:t>
            </a:r>
            <a:br>
              <a:rPr lang="bg-BG" sz="1400" dirty="0" smtClean="0"/>
            </a:br>
            <a:endParaRPr lang="en-US" sz="14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66929" y="3813140"/>
            <a:ext cx="1019398" cy="266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4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164" y="601098"/>
            <a:ext cx="8957171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700" dirty="0" smtClean="0"/>
              <a:t>Кандидати от 47 населени места</a:t>
            </a:r>
            <a:br>
              <a:rPr lang="bg-BG" sz="1700" dirty="0" smtClean="0"/>
            </a:br>
            <a:r>
              <a:rPr lang="bg-BG" sz="1500" dirty="0" smtClean="0"/>
              <a:t/>
            </a:r>
            <a:br>
              <a:rPr lang="bg-BG" sz="1500" dirty="0" smtClean="0"/>
            </a:br>
            <a:endParaRPr lang="en-US" sz="15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6672814"/>
              </p:ext>
            </p:extLst>
          </p:nvPr>
        </p:nvGraphicFramePr>
        <p:xfrm>
          <a:off x="307126" y="1242467"/>
          <a:ext cx="8704652" cy="2764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149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164" y="601098"/>
            <a:ext cx="8957171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700" dirty="0" smtClean="0"/>
              <a:t>Кандидати – едномесечен срок за кандидатсване</a:t>
            </a:r>
            <a:br>
              <a:rPr lang="bg-BG" sz="1700" dirty="0" smtClean="0"/>
            </a:br>
            <a:r>
              <a:rPr lang="bg-BG" sz="1500" dirty="0" smtClean="0"/>
              <a:t/>
            </a:r>
            <a:br>
              <a:rPr lang="bg-BG" sz="1500" dirty="0" smtClean="0"/>
            </a:br>
            <a:endParaRPr lang="en-US" sz="15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523" y="1014376"/>
            <a:ext cx="6769565" cy="3402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77120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260" y="1533466"/>
            <a:ext cx="8226854" cy="705332"/>
          </a:xfrm>
        </p:spPr>
        <p:txBody>
          <a:bodyPr>
            <a:noAutofit/>
          </a:bodyPr>
          <a:lstStyle/>
          <a:p>
            <a:r>
              <a:rPr lang="bg-BG" sz="3000" dirty="0" smtClean="0"/>
              <a:t>Български програми за обучение в </a:t>
            </a:r>
            <a:r>
              <a:rPr lang="en-US" sz="3000" dirty="0" smtClean="0"/>
              <a:t>CERN</a:t>
            </a:r>
            <a:r>
              <a:rPr lang="bg-BG" sz="3000" dirty="0" smtClean="0"/>
              <a:t> и предоставените възможности за ученици </a:t>
            </a:r>
            <a:endParaRPr lang="en-GB" sz="3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2772076"/>
            <a:ext cx="4913698" cy="827772"/>
          </a:xfrm>
        </p:spPr>
        <p:txBody>
          <a:bodyPr>
            <a:noAutofit/>
          </a:bodyPr>
          <a:lstStyle/>
          <a:p>
            <a:r>
              <a:rPr lang="bg-BG" dirty="0" smtClean="0"/>
              <a:t>Инж. Зорница Захариева</a:t>
            </a:r>
            <a:r>
              <a:rPr lang="en-US" dirty="0" smtClean="0"/>
              <a:t>,</a:t>
            </a:r>
          </a:p>
          <a:p>
            <a:r>
              <a:rPr lang="bg-BG" dirty="0" smtClean="0"/>
              <a:t>Група по Планиране на Ресурси и Бюджетен </a:t>
            </a:r>
            <a:r>
              <a:rPr lang="bg-BG" dirty="0"/>
              <a:t>К</a:t>
            </a:r>
            <a:r>
              <a:rPr lang="bg-BG" dirty="0" smtClean="0"/>
              <a:t>онтрол</a:t>
            </a:r>
            <a:endParaRPr lang="en-US" dirty="0" smtClean="0"/>
          </a:p>
          <a:p>
            <a:r>
              <a:rPr lang="en-US" dirty="0" smtClean="0"/>
              <a:t>CERN</a:t>
            </a:r>
            <a:endParaRPr lang="en-GB" dirty="0"/>
          </a:p>
        </p:txBody>
      </p:sp>
      <p:pic>
        <p:nvPicPr>
          <p:cNvPr id="4" name="Picture 36" descr="THECERNlogo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60" y="3965609"/>
            <a:ext cx="606390" cy="60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95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01098"/>
            <a:ext cx="9102115" cy="468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500" dirty="0" smtClean="0"/>
              <a:t>Критерии за селекция (подредени по тежест на точките, които носят)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300" dirty="0"/>
              <a:t>Резултати при участия в национални и международни конкурси (олимпиади) по </a:t>
            </a:r>
            <a:r>
              <a:rPr lang="ru-RU" sz="1300" dirty="0" smtClean="0"/>
              <a:t>физика, астрономия и асто-физика, матекатика, информатика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300" dirty="0" smtClean="0"/>
              <a:t>Оценки по </a:t>
            </a:r>
            <a:r>
              <a:rPr lang="ru-RU" sz="1300" dirty="0"/>
              <a:t>физика, </a:t>
            </a:r>
            <a:r>
              <a:rPr lang="ru-RU" sz="1300" dirty="0" smtClean="0"/>
              <a:t>математика </a:t>
            </a:r>
            <a:r>
              <a:rPr lang="ru-RU" sz="1300" dirty="0"/>
              <a:t>и </a:t>
            </a:r>
            <a:r>
              <a:rPr lang="ru-RU" sz="1300" dirty="0" smtClean="0"/>
              <a:t>информатика от последната завършена година в училище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300" dirty="0" smtClean="0"/>
              <a:t>Участия по проекти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300" dirty="0"/>
              <a:t>Мотивационно писмо на учениците</a:t>
            </a:r>
            <a:endParaRPr lang="ru-RU" sz="1300" dirty="0" smtClean="0"/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300" dirty="0" smtClean="0"/>
              <a:t>Ниво на англииски език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500" dirty="0" smtClean="0"/>
              <a:t>Не сме взимали в предвид: пол, училище, населено място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500" dirty="0" smtClean="0"/>
              <a:t>Всяка апликация беше оценена от 3 учени (от </a:t>
            </a:r>
            <a:r>
              <a:rPr lang="en-US" sz="1500" dirty="0" smtClean="0"/>
              <a:t>CERN, </a:t>
            </a:r>
            <a:r>
              <a:rPr lang="bg-BG" sz="1500" dirty="0" smtClean="0"/>
              <a:t>БАН, СУ Климент Охридски, НАОП - Варна</a:t>
            </a:r>
            <a:r>
              <a:rPr lang="ru-RU" sz="1500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500" dirty="0" smtClean="0"/>
              <a:t>Много високо ниво на кандидатите –&gt; много задълбочен подбор</a:t>
            </a:r>
            <a:r>
              <a:rPr lang="bg-BG" sz="1700" dirty="0" smtClean="0"/>
              <a:t/>
            </a:r>
            <a:br>
              <a:rPr lang="bg-BG" sz="1700" dirty="0" smtClean="0"/>
            </a:br>
            <a:r>
              <a:rPr lang="bg-BG" sz="1500" dirty="0" smtClean="0"/>
              <a:t/>
            </a:r>
            <a:br>
              <a:rPr lang="bg-BG" sz="1500" dirty="0" smtClean="0"/>
            </a:br>
            <a:endParaRPr lang="en-US" sz="15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7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01098"/>
            <a:ext cx="9102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bg-BG" sz="1500" dirty="0" smtClean="0"/>
              <a:t>Селектирани – 24 ученици от 11 населени места - 7 момичета и 17 момчета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300" dirty="0" smtClean="0"/>
              <a:t>Двама ръководители </a:t>
            </a:r>
            <a:r>
              <a:rPr lang="bg-BG" sz="1300" dirty="0"/>
              <a:t>на </a:t>
            </a:r>
            <a:r>
              <a:rPr lang="bg-BG" sz="1300" dirty="0" smtClean="0"/>
              <a:t>групата, които бяха с учениците през цялото време: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300" dirty="0" smtClean="0"/>
              <a:t>Свежина Димитрова – НАОП Варна, Румяна Хаджийска - БАН</a:t>
            </a:r>
            <a:r>
              <a:rPr lang="bg-BG" sz="1700" dirty="0" smtClean="0"/>
              <a:t/>
            </a:r>
            <a:br>
              <a:rPr lang="bg-BG" sz="1700" dirty="0" smtClean="0"/>
            </a:br>
            <a:r>
              <a:rPr lang="bg-BG" sz="1500" dirty="0" smtClean="0"/>
              <a:t/>
            </a:r>
            <a:br>
              <a:rPr lang="bg-BG" sz="1500" dirty="0" smtClean="0"/>
            </a:br>
            <a:endParaRPr lang="en-US" sz="15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73" y="1471646"/>
            <a:ext cx="4869819" cy="36523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8913" y="1742112"/>
            <a:ext cx="4638108" cy="340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22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144254"/>
            <a:ext cx="2651295" cy="19884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10358"/>
            <a:ext cx="910211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bg-BG" sz="1700" dirty="0" smtClean="0"/>
              <a:t>Проекти – всеки двама ученика </a:t>
            </a:r>
            <a:br>
              <a:rPr lang="bg-BG" sz="1700" dirty="0" smtClean="0"/>
            </a:br>
            <a:r>
              <a:rPr lang="bg-BG" sz="1700" dirty="0" smtClean="0"/>
              <a:t>бяха прикрепени към даден </a:t>
            </a:r>
            <a:br>
              <a:rPr lang="bg-BG" sz="1700" dirty="0" smtClean="0"/>
            </a:br>
            <a:r>
              <a:rPr lang="bg-BG" sz="1700" dirty="0" smtClean="0"/>
              <a:t>сюпервайзър и проект</a:t>
            </a:r>
            <a:r>
              <a:rPr lang="bg-BG" sz="1300" dirty="0" smtClean="0"/>
              <a:t/>
            </a:r>
            <a:br>
              <a:rPr lang="bg-BG" sz="1300" dirty="0" smtClean="0"/>
            </a:br>
            <a:r>
              <a:rPr lang="bg-BG" sz="1300" dirty="0" smtClean="0"/>
              <a:t/>
            </a:r>
            <a:br>
              <a:rPr lang="bg-BG" sz="1300" dirty="0" smtClean="0"/>
            </a:br>
            <a:endParaRPr lang="en-US" sz="13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259" y="636588"/>
            <a:ext cx="5272856" cy="44647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33" y="1590449"/>
            <a:ext cx="2753671" cy="206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5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17338"/>
            <a:ext cx="910211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bg-BG" sz="1700" dirty="0" smtClean="0"/>
              <a:t>Проекти – основно проекти </a:t>
            </a:r>
            <a:br>
              <a:rPr lang="bg-BG" sz="1700" dirty="0" smtClean="0"/>
            </a:br>
            <a:r>
              <a:rPr lang="bg-BG" sz="1700" dirty="0" smtClean="0"/>
              <a:t>по физика, но имаше и по </a:t>
            </a:r>
            <a:br>
              <a:rPr lang="bg-BG" sz="1700" dirty="0" smtClean="0"/>
            </a:br>
            <a:r>
              <a:rPr lang="bg-BG" sz="1700" dirty="0" smtClean="0"/>
              <a:t>ИТ технологии и инженерни</a:t>
            </a:r>
            <a:br>
              <a:rPr lang="bg-BG" sz="1700" dirty="0" smtClean="0"/>
            </a:br>
            <a:r>
              <a:rPr lang="bg-BG" sz="1700" dirty="0" smtClean="0"/>
              <a:t>проблеми за ускорителите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3766" y="615276"/>
            <a:ext cx="5713249" cy="44920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61" y="2030487"/>
            <a:ext cx="2970045" cy="222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99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9418"/>
            <a:ext cx="9102115" cy="1134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700" dirty="0" smtClean="0"/>
              <a:t>Проекти</a:t>
            </a:r>
            <a:br>
              <a:rPr lang="bg-BG" sz="1700" dirty="0" smtClean="0"/>
            </a:br>
            <a:r>
              <a:rPr lang="bg-BG" sz="1500" dirty="0" smtClean="0"/>
              <a:t/>
            </a:r>
            <a:br>
              <a:rPr lang="bg-BG" sz="1500" dirty="0" smtClean="0"/>
            </a:br>
            <a:endParaRPr lang="en-US" sz="15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71188" y="2959588"/>
            <a:ext cx="11377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934" y="738155"/>
            <a:ext cx="4884181" cy="43692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1263406"/>
            <a:ext cx="3730892" cy="279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9418"/>
            <a:ext cx="9102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600" dirty="0" smtClean="0"/>
              <a:t>Лекции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600" dirty="0" smtClean="0"/>
              <a:t>Упражнения в </a:t>
            </a:r>
            <a:r>
              <a:rPr lang="en-US" sz="1600" dirty="0" err="1" smtClean="0"/>
              <a:t>S’Cool</a:t>
            </a:r>
            <a:r>
              <a:rPr lang="en-US" sz="1600" dirty="0" smtClean="0"/>
              <a:t> Lab</a:t>
            </a:r>
            <a:endParaRPr lang="bg-BG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600" dirty="0" smtClean="0"/>
              <a:t>Визити</a:t>
            </a:r>
            <a:endParaRPr lang="en-GB" sz="1300" dirty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" y="2123362"/>
            <a:ext cx="3978682" cy="29840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96" y="581847"/>
            <a:ext cx="3535447" cy="2651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520" y="2198747"/>
            <a:ext cx="4151479" cy="311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9418"/>
            <a:ext cx="91021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600" dirty="0" smtClean="0"/>
              <a:t>Специални дискусии с видни учени – чуждестранни гост лектори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00" dirty="0"/>
              <a:t>Peter Jenni, one of the founding fathers of the ATLAS experiment and a former spokesperson of the ATLAS </a:t>
            </a:r>
            <a:r>
              <a:rPr lang="en-GB" sz="1300" dirty="0" smtClean="0"/>
              <a:t>experiment</a:t>
            </a:r>
            <a:endParaRPr lang="bg-BG" sz="13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00" dirty="0" smtClean="0"/>
              <a:t>Jim </a:t>
            </a:r>
            <a:r>
              <a:rPr lang="en-GB" sz="1300" dirty="0" err="1"/>
              <a:t>Virdee</a:t>
            </a:r>
            <a:r>
              <a:rPr lang="en-GB" sz="1300" dirty="0"/>
              <a:t>, one of the founding fathers of the CMS experiment and a former spokesperson of the CMS experiment </a:t>
            </a:r>
            <a:endParaRPr lang="bg-BG" sz="13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00" dirty="0" smtClean="0"/>
              <a:t>Mike </a:t>
            </a:r>
            <a:r>
              <a:rPr lang="en-GB" sz="1300" dirty="0"/>
              <a:t>Lamont - former head of LHC Operation, deputy department head of Beams </a:t>
            </a:r>
            <a:r>
              <a:rPr lang="en-GB" sz="1300" dirty="0" smtClean="0"/>
              <a:t>department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00" dirty="0" smtClean="0"/>
              <a:t>Maria Fidecaro – the living memory of CERN – started working at CERN in 1954</a:t>
            </a:r>
            <a:endParaRPr lang="bg-BG" sz="13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00" dirty="0" smtClean="0"/>
              <a:t>John Ellis – one of the most renown theoretical physicists in the world</a:t>
            </a:r>
            <a:endParaRPr lang="en-GB" sz="1300" dirty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в</a:t>
            </a:r>
            <a:r>
              <a:rPr lang="en-US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267" y="2410759"/>
            <a:ext cx="2930501" cy="21978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84047"/>
            <a:ext cx="3364434" cy="25233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307" y="2499144"/>
            <a:ext cx="3525808" cy="264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9418"/>
            <a:ext cx="9102115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400" dirty="0" smtClean="0"/>
              <a:t>Изключително интензивна програма!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400" dirty="0" smtClean="0"/>
              <a:t>Учениците се справиха блестящо и накрая на програмата изнесоха презентации за своята работа (</a:t>
            </a:r>
            <a:r>
              <a:rPr lang="en-GB" sz="1400" dirty="0">
                <a:hlinkClick r:id="rId2"/>
              </a:rPr>
              <a:t>https://indico.cern.ch/event/633914/timetable</a:t>
            </a:r>
            <a:r>
              <a:rPr lang="en-GB" sz="1400" dirty="0" smtClean="0">
                <a:hlinkClick r:id="rId2"/>
              </a:rPr>
              <a:t>/</a:t>
            </a:r>
            <a:r>
              <a:rPr lang="bg-BG" sz="1400" dirty="0" smtClean="0"/>
              <a:t> 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300" dirty="0" smtClean="0"/>
              <a:t>Много високо ниво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300" dirty="0" smtClean="0"/>
              <a:t>Някои от презентациите бяха на английски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400" dirty="0" smtClean="0"/>
              <a:t>Изключителен успех за програмата!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400" dirty="0" smtClean="0"/>
              <a:t>Учениците успяха да се докоснат до съвременната наука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400" dirty="0"/>
              <a:t>Д</a:t>
            </a:r>
            <a:r>
              <a:rPr lang="bg-BG" sz="1400" dirty="0" smtClean="0"/>
              <a:t>а ги вдъхновим и мотивираме да продължат своето образование в областта на природните науки, инженерните дисциплини и </a:t>
            </a:r>
            <a:br>
              <a:rPr lang="bg-BG" sz="1400" dirty="0" smtClean="0"/>
            </a:br>
            <a:r>
              <a:rPr lang="bg-BG" sz="1400" dirty="0" smtClean="0"/>
              <a:t>ИТ технологии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 - резултати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8403" y="4167151"/>
            <a:ext cx="121628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4840" y="3092345"/>
            <a:ext cx="6039160" cy="20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9418"/>
            <a:ext cx="910211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200" dirty="0" smtClean="0"/>
              <a:t>Огромни благодарности към Образователната група в ЦЕРН (Ана Години и Саша Шмелинг) за предложението България да участва в тази програма и на Инес Напер и Ставрула </a:t>
            </a:r>
            <a:r>
              <a:rPr lang="en-US" sz="1200" dirty="0" err="1" smtClean="0"/>
              <a:t>Ko</a:t>
            </a:r>
            <a:r>
              <a:rPr lang="bg-BG" sz="1200" dirty="0" smtClean="0"/>
              <a:t>ци за техническата подкрепа</a:t>
            </a:r>
            <a:endParaRPr lang="en-US" sz="12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200" dirty="0" smtClean="0"/>
              <a:t>Благодарности към: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200" dirty="0"/>
              <a:t>Ц</a:t>
            </a:r>
            <a:r>
              <a:rPr lang="bg-BG" sz="1200" dirty="0" smtClean="0"/>
              <a:t>елия организационнен комитет на програмата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200" dirty="0"/>
              <a:t>В</a:t>
            </a:r>
            <a:r>
              <a:rPr lang="bg-BG" sz="1200" dirty="0" smtClean="0"/>
              <a:t>сички сюпервайзори, лектори и гидове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200" dirty="0" smtClean="0"/>
              <a:t>Чуждестранни гост-лектори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bg-BG" sz="1200" dirty="0" smtClean="0"/>
              <a:t>Българската общност в ЦЕРН, която </a:t>
            </a:r>
            <a:br>
              <a:rPr lang="bg-BG" sz="1200" dirty="0" smtClean="0"/>
            </a:br>
            <a:r>
              <a:rPr lang="bg-BG" sz="1200" dirty="0" smtClean="0"/>
              <a:t>подпомогна организацията на социалната </a:t>
            </a:r>
            <a:br>
              <a:rPr lang="bg-BG" sz="1200" dirty="0" smtClean="0"/>
            </a:br>
            <a:r>
              <a:rPr lang="bg-BG" sz="1200" dirty="0" smtClean="0"/>
              <a:t>програма</a:t>
            </a:r>
            <a:endParaRPr lang="bg-BG" sz="6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sz="1200" dirty="0" smtClean="0"/>
              <a:t>Благодаря на учениците за тяхното </a:t>
            </a:r>
            <a:br>
              <a:rPr lang="bg-BG" sz="1200" dirty="0" smtClean="0"/>
            </a:br>
            <a:r>
              <a:rPr lang="bg-BG" sz="1200" dirty="0" smtClean="0"/>
              <a:t>великолепно участие в програмата – </a:t>
            </a:r>
            <a:br>
              <a:rPr lang="bg-BG" sz="1200" dirty="0" smtClean="0"/>
            </a:br>
            <a:r>
              <a:rPr lang="bg-BG" sz="1200" dirty="0" smtClean="0"/>
              <a:t>мотивация, прилежност и усърден труд!</a:t>
            </a:r>
            <a:br>
              <a:rPr lang="bg-BG" sz="1200" dirty="0" smtClean="0"/>
            </a:br>
            <a:endParaRPr lang="bg-BG" sz="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bg-BG" sz="1200" b="1" dirty="0" smtClean="0">
                <a:solidFill>
                  <a:srgbClr val="FF9966"/>
                </a:solidFill>
              </a:rPr>
              <a:t>Остава отворен въпроса за бъдещото </a:t>
            </a:r>
            <a:br>
              <a:rPr lang="bg-BG" sz="1200" b="1" dirty="0" smtClean="0">
                <a:solidFill>
                  <a:srgbClr val="FF9966"/>
                </a:solidFill>
              </a:rPr>
            </a:br>
            <a:r>
              <a:rPr lang="bg-BG" sz="1200" b="1" dirty="0" smtClean="0">
                <a:solidFill>
                  <a:srgbClr val="FF9966"/>
                </a:solidFill>
              </a:rPr>
              <a:t>развитие</a:t>
            </a:r>
            <a:r>
              <a:rPr lang="bg-BG" sz="1200" b="1" dirty="0">
                <a:solidFill>
                  <a:srgbClr val="FF9966"/>
                </a:solidFill>
              </a:rPr>
              <a:t> </a:t>
            </a:r>
            <a:r>
              <a:rPr lang="bg-BG" sz="1200" b="1" dirty="0" smtClean="0">
                <a:solidFill>
                  <a:srgbClr val="FF9966"/>
                </a:solidFill>
              </a:rPr>
              <a:t>на програмата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bg-BG" sz="1400" dirty="0" smtClean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80921" y="141685"/>
            <a:ext cx="902119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Българска програма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 стажанти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433" y="4482992"/>
            <a:ext cx="3888345" cy="6243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115" y="1821820"/>
            <a:ext cx="5256885" cy="328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944" y="601098"/>
            <a:ext cx="6927495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700" dirty="0" err="1" smtClean="0"/>
              <a:t>BeamLine</a:t>
            </a:r>
            <a:r>
              <a:rPr lang="en-US" sz="1700" dirty="0" smtClean="0"/>
              <a:t> for Schools (</a:t>
            </a:r>
            <a:r>
              <a:rPr lang="en-US" sz="1700" dirty="0" smtClean="0">
                <a:hlinkClick r:id="rId2"/>
              </a:rPr>
              <a:t>http://cern.ch/bl4s</a:t>
            </a:r>
            <a:r>
              <a:rPr lang="en-US" sz="1700" dirty="0" smtClean="0"/>
              <a:t>)</a:t>
            </a:r>
            <a:r>
              <a:rPr lang="bg-BG" sz="1700" dirty="0" smtClean="0"/>
              <a:t/>
            </a:r>
            <a:br>
              <a:rPr lang="bg-BG" sz="1700" dirty="0" smtClean="0"/>
            </a:br>
            <a:endParaRPr lang="en-US" sz="17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500" dirty="0" smtClean="0"/>
              <a:t>Отборно състезание за гимназиални ученици от цял свят</a:t>
            </a:r>
            <a:br>
              <a:rPr lang="bg-BG" sz="1500" dirty="0" smtClean="0"/>
            </a:br>
            <a:endParaRPr lang="en-US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500" dirty="0" smtClean="0"/>
              <a:t>Всички отбори получават грамота за участие</a:t>
            </a:r>
            <a:br>
              <a:rPr lang="bg-BG" sz="1500" dirty="0" smtClean="0"/>
            </a:br>
            <a:endParaRPr lang="bg-BG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CERN </a:t>
            </a:r>
            <a:r>
              <a:rPr lang="bg-BG" sz="1500" dirty="0" smtClean="0"/>
              <a:t>награждава два отбора да дойдат в </a:t>
            </a:r>
            <a:r>
              <a:rPr lang="en-US" sz="1500" dirty="0" smtClean="0"/>
              <a:t>CERN </a:t>
            </a:r>
            <a:r>
              <a:rPr lang="bg-BG" sz="1500" dirty="0" smtClean="0"/>
              <a:t>и да извършат експериментите, които са предложили в рамките на две седмици</a:t>
            </a:r>
            <a:br>
              <a:rPr lang="bg-BG" sz="1500" dirty="0" smtClean="0"/>
            </a:br>
            <a:endParaRPr lang="bg-BG" sz="15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2017 </a:t>
            </a:r>
            <a:r>
              <a:rPr lang="bg-BG" sz="1500" dirty="0" smtClean="0"/>
              <a:t>г. за </a:t>
            </a:r>
            <a:r>
              <a:rPr lang="bg-BG" sz="1500" dirty="0" smtClean="0"/>
              <a:t>първи път имаше и българско участие </a:t>
            </a:r>
            <a:r>
              <a:rPr lang="bg-BG" sz="1500" dirty="0"/>
              <a:t>в състезанието </a:t>
            </a:r>
            <a:r>
              <a:rPr lang="bg-BG" sz="1500" dirty="0" smtClean="0"/>
              <a:t>(отбор от Враца) с подкрепа от д-р Венелин Кожухаров от факултета по физика към СУ ‚Климент Охридски‘ </a:t>
            </a:r>
            <a:endParaRPr lang="en-US" sz="15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690" y="2406519"/>
            <a:ext cx="2183425" cy="1971236"/>
          </a:xfrm>
          <a:prstGeom prst="rect">
            <a:avLst/>
          </a:prstGeom>
        </p:spPr>
      </p:pic>
      <p:sp>
        <p:nvSpPr>
          <p:cNvPr id="8" name="Rectangle 5"/>
          <p:cNvSpPr>
            <a:spLocks/>
          </p:cNvSpPr>
          <p:nvPr/>
        </p:nvSpPr>
        <p:spPr bwMode="auto">
          <a:xfrm>
            <a:off x="1143000" y="141685"/>
            <a:ext cx="682704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Международни програми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77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9906046_13-A4-at-144-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8856"/>
            <a:ext cx="2539734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epartments\AB\Groups\CO\sections\DM\dropbox\Puzzle\CERN-aeri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283" y="3598856"/>
            <a:ext cx="1691449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G:\Departments\AB\Groups\CO\sections\DM\dropbox\Puzzle\CMS-eve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580" y="3598856"/>
            <a:ext cx="228542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G:\Departments\AB\Groups\CO\sections\DM\dropbox\Puzzle\CCC-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73" y="3598856"/>
            <a:ext cx="256704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G:\Departments\AB\Groups\CO\sections\DM\dropbox\Puzzle\Alic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450" y="3598856"/>
            <a:ext cx="1228904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83765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/>
              <a:t> </a:t>
            </a:r>
            <a:r>
              <a:rPr lang="bg-BG" sz="2000" dirty="0" smtClean="0"/>
              <a:t> Съдържание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872519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200000"/>
              </a:lnSpc>
              <a:buAutoNum type="arabicPeriod"/>
            </a:pPr>
            <a:r>
              <a:rPr lang="bg-BG" dirty="0" smtClean="0"/>
              <a:t>Кратко представяне на </a:t>
            </a:r>
            <a:r>
              <a:rPr lang="en-US" dirty="0" smtClean="0"/>
              <a:t>CERN</a:t>
            </a:r>
          </a:p>
          <a:p>
            <a:pPr marL="800100" lvl="1" indent="-342900">
              <a:lnSpc>
                <a:spcPct val="200000"/>
              </a:lnSpc>
              <a:buAutoNum type="arabicPeriod"/>
            </a:pPr>
            <a:r>
              <a:rPr lang="bg-BG" dirty="0" smtClean="0"/>
              <a:t>Образователни програми в </a:t>
            </a:r>
            <a:r>
              <a:rPr lang="en-US" dirty="0" smtClean="0"/>
              <a:t>CERN</a:t>
            </a:r>
            <a:r>
              <a:rPr lang="bg-BG" dirty="0" smtClean="0"/>
              <a:t> и възможности за участие</a:t>
            </a:r>
            <a:endParaRPr lang="en-US" dirty="0" smtClean="0"/>
          </a:p>
          <a:p>
            <a:pPr marL="800100" lvl="1" indent="-342900">
              <a:lnSpc>
                <a:spcPct val="200000"/>
              </a:lnSpc>
              <a:buAutoNum type="arabicPeriod"/>
            </a:pPr>
            <a:r>
              <a:rPr lang="bg-BG" dirty="0" smtClean="0"/>
              <a:t>Програми за ученици</a:t>
            </a:r>
            <a:endParaRPr lang="en-US" dirty="0" smtClean="0"/>
          </a:p>
          <a:p>
            <a:pPr marL="342900" indent="-34290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76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27</a:t>
            </a:r>
            <a:r>
              <a:rPr lang="en-US" dirty="0" smtClean="0"/>
              <a:t>.</a:t>
            </a:r>
            <a:r>
              <a:rPr lang="bg-BG" dirty="0" smtClean="0"/>
              <a:t>07</a:t>
            </a:r>
            <a:r>
              <a:rPr lang="en-US" dirty="0" smtClean="0"/>
              <a:t>.201</a:t>
            </a:r>
            <a:r>
              <a:rPr lang="bg-BG" dirty="0" smtClean="0"/>
              <a:t>8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96626"/>
            <a:ext cx="705857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700" dirty="0" err="1" smtClean="0"/>
              <a:t>S’Cool</a:t>
            </a:r>
            <a:r>
              <a:rPr lang="en-US" sz="1700" dirty="0" smtClean="0"/>
              <a:t> Lab Summer Camp (</a:t>
            </a:r>
            <a:r>
              <a:rPr lang="en-US" sz="1700" dirty="0" smtClean="0">
                <a:hlinkClick r:id="rId2"/>
              </a:rPr>
              <a:t>http://cern.ch/schoollab</a:t>
            </a:r>
            <a:r>
              <a:rPr lang="en-US" sz="1700" dirty="0" smtClean="0"/>
              <a:t>)</a:t>
            </a:r>
            <a:r>
              <a:rPr lang="bg-BG" sz="1700" dirty="0" smtClean="0"/>
              <a:t/>
            </a:r>
            <a:br>
              <a:rPr lang="bg-BG" sz="1700" dirty="0" smtClean="0"/>
            </a:br>
            <a:endParaRPr lang="en-US" sz="17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Организиран за първи път </a:t>
            </a:r>
            <a:r>
              <a:rPr lang="bg-BG" sz="1600" dirty="0" smtClean="0"/>
              <a:t>2017</a:t>
            </a:r>
            <a:r>
              <a:rPr lang="bg-BG" sz="1600" dirty="0" smtClean="0"/>
              <a:t> </a:t>
            </a:r>
            <a:r>
              <a:rPr lang="bg-BG" sz="1600" dirty="0" smtClean="0"/>
              <a:t>година</a:t>
            </a:r>
            <a:br>
              <a:rPr lang="bg-BG" sz="1600" dirty="0" smtClean="0"/>
            </a:b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Участници - </a:t>
            </a:r>
            <a:r>
              <a:rPr lang="en-US" sz="1600" dirty="0" smtClean="0"/>
              <a:t>24 </a:t>
            </a:r>
            <a:r>
              <a:rPr lang="bg-BG" sz="1600" dirty="0" smtClean="0"/>
              <a:t>ученика</a:t>
            </a:r>
            <a:r>
              <a:rPr lang="en-US" sz="1600" dirty="0" smtClean="0"/>
              <a:t> – </a:t>
            </a:r>
            <a:r>
              <a:rPr lang="bg-BG" sz="1600" dirty="0" smtClean="0"/>
              <a:t>по </a:t>
            </a:r>
            <a:r>
              <a:rPr lang="en-US" sz="1600" dirty="0" smtClean="0"/>
              <a:t>1 </a:t>
            </a:r>
            <a:r>
              <a:rPr lang="bg-BG" sz="1600" dirty="0" smtClean="0"/>
              <a:t>ученик от страна членка на </a:t>
            </a:r>
            <a:br>
              <a:rPr lang="bg-BG" sz="1600" dirty="0" smtClean="0"/>
            </a:br>
            <a:r>
              <a:rPr lang="en-US" sz="1600" dirty="0" smtClean="0"/>
              <a:t>CERN + 2</a:t>
            </a:r>
            <a:r>
              <a:rPr lang="bg-BG" sz="1600" dirty="0" smtClean="0"/>
              <a:t> от други страни</a:t>
            </a:r>
            <a:br>
              <a:rPr lang="bg-BG" sz="1600" dirty="0" smtClean="0"/>
            </a:b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</a:t>
            </a:r>
            <a:r>
              <a:rPr lang="bg-BG" sz="1600" dirty="0" smtClean="0"/>
              <a:t> седмичен рестой в </a:t>
            </a:r>
            <a:r>
              <a:rPr lang="en-US" sz="1600" dirty="0" smtClean="0"/>
              <a:t>CERN </a:t>
            </a:r>
            <a:r>
              <a:rPr lang="bg-BG" sz="1600" dirty="0" smtClean="0"/>
              <a:t>работа по проекти в </a:t>
            </a:r>
            <a:r>
              <a:rPr lang="en-US" sz="1600" dirty="0" err="1" smtClean="0"/>
              <a:t>S’Cool</a:t>
            </a:r>
            <a:r>
              <a:rPr lang="en-US" sz="1600" dirty="0" smtClean="0"/>
              <a:t> Lab</a:t>
            </a:r>
            <a:r>
              <a:rPr lang="bg-BG" sz="1600" dirty="0" smtClean="0"/>
              <a:t> и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bg-BG" sz="1600" dirty="0" smtClean="0"/>
              <a:t>посещения на установки</a:t>
            </a:r>
            <a:br>
              <a:rPr lang="bg-BG" sz="1600" dirty="0" smtClean="0"/>
            </a:br>
            <a:endParaRPr lang="bg-BG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/>
              <a:t>М</a:t>
            </a:r>
            <a:r>
              <a:rPr lang="bg-BG" sz="1600" dirty="0" smtClean="0"/>
              <a:t>ного обстойна селекция за участие от международен екип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bg-BG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Българският </a:t>
            </a:r>
            <a:r>
              <a:rPr lang="bg-BG" sz="1600" dirty="0" smtClean="0"/>
              <a:t>участник 2017 </a:t>
            </a:r>
            <a:r>
              <a:rPr lang="bg-BG" sz="1600" dirty="0" smtClean="0"/>
              <a:t>– ученичка от Математическата </a:t>
            </a:r>
            <a:br>
              <a:rPr lang="bg-BG" sz="1600" dirty="0" smtClean="0"/>
            </a:br>
            <a:r>
              <a:rPr lang="bg-BG" sz="1600" dirty="0" smtClean="0"/>
              <a:t>гимназия във Варна</a:t>
            </a:r>
            <a:endParaRPr lang="en-US" sz="1600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16688" y="1155870"/>
            <a:ext cx="3355460" cy="2236973"/>
          </a:xfrm>
          <a:prstGeom prst="rect">
            <a:avLst/>
          </a:prstGeom>
          <a:ln>
            <a:noFill/>
          </a:ln>
        </p:spPr>
      </p:pic>
      <p:sp>
        <p:nvSpPr>
          <p:cNvPr id="8" name="Rectangle 5"/>
          <p:cNvSpPr>
            <a:spLocks/>
          </p:cNvSpPr>
          <p:nvPr/>
        </p:nvSpPr>
        <p:spPr bwMode="auto">
          <a:xfrm>
            <a:off x="1143000" y="141685"/>
            <a:ext cx="682704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Международни програми за </a:t>
            </a:r>
            <a:r>
              <a:rPr lang="ru-RU" sz="240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20847727">
            <a:off x="4580346" y="3960892"/>
            <a:ext cx="4547725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“CERN </a:t>
            </a:r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place where you </a:t>
            </a:r>
            <a:r>
              <a:rPr lang="en-GB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can't </a:t>
            </a:r>
            <a:r>
              <a:rPr lang="en-GB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falling in love with science..”</a:t>
            </a:r>
          </a:p>
        </p:txBody>
      </p:sp>
    </p:spTree>
    <p:extLst>
      <p:ext uri="{BB962C8B-B14F-4D97-AF65-F5344CB8AC3E}">
        <p14:creationId xmlns:p14="http://schemas.microsoft.com/office/powerpoint/2010/main" val="402023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31</a:t>
            </a:fld>
            <a:endParaRPr lang="en-US" dirty="0"/>
          </a:p>
        </p:txBody>
      </p:sp>
      <p:sp>
        <p:nvSpPr>
          <p:cNvPr id="99336" name="TextBox 2"/>
          <p:cNvSpPr txBox="1">
            <a:spLocks noChangeArrowheads="1"/>
          </p:cNvSpPr>
          <p:nvPr/>
        </p:nvSpPr>
        <p:spPr bwMode="auto">
          <a:xfrm>
            <a:off x="139603" y="519113"/>
            <a:ext cx="7861397" cy="3408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bg-BG" sz="75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bg-BG" sz="1600" dirty="0"/>
              <a:t>Учителите са тези, които имат досег до десетки ученици всяка година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endParaRPr lang="bg-BG" sz="160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bg-BG" sz="1600" dirty="0"/>
              <a:t>Учителите:</a:t>
            </a:r>
          </a:p>
          <a:p>
            <a:pPr lvl="2" indent="-285750">
              <a:buFont typeface="Wingdings" panose="05000000000000000000" pitchFamily="2" charset="2"/>
              <a:buChar char="ü"/>
              <a:defRPr/>
            </a:pPr>
            <a:r>
              <a:rPr lang="bg-BG" sz="1600" dirty="0"/>
              <a:t>Заемат изключително важно място, за да пренесат модерната наука в училище </a:t>
            </a:r>
          </a:p>
          <a:p>
            <a:pPr lvl="2" indent="-285750">
              <a:buFont typeface="Wingdings" panose="05000000000000000000" pitchFamily="2" charset="2"/>
              <a:buChar char="ü"/>
              <a:defRPr/>
            </a:pPr>
            <a:r>
              <a:rPr lang="bg-BG" sz="1600" dirty="0"/>
              <a:t>Модели на подръжание и вдъхновение за учениците</a:t>
            </a:r>
          </a:p>
          <a:p>
            <a:pPr lvl="2" indent="-285750">
              <a:buFont typeface="Wingdings" panose="05000000000000000000" pitchFamily="2" charset="2"/>
              <a:buChar char="ü"/>
              <a:defRPr/>
            </a:pPr>
            <a:endParaRPr lang="bg-BG" sz="1600" dirty="0"/>
          </a:p>
          <a:p>
            <a:pPr lvl="1" indent="0">
              <a:defRPr/>
            </a:pPr>
            <a:r>
              <a:rPr lang="bg-BG" sz="2250" dirty="0"/>
              <a:t/>
            </a:r>
            <a:br>
              <a:rPr lang="bg-BG" sz="2250" dirty="0"/>
            </a:br>
            <a:endParaRPr lang="bg-BG" sz="2250" dirty="0"/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bg-BG" sz="1800" dirty="0"/>
          </a:p>
          <a:p>
            <a:pPr lvl="1" indent="0">
              <a:defRPr/>
            </a:pPr>
            <a:endParaRPr lang="bg-BG" sz="1650" dirty="0"/>
          </a:p>
          <a:p>
            <a:pPr>
              <a:defRPr/>
            </a:pPr>
            <a:r>
              <a:rPr lang="en-GB" sz="1800" dirty="0"/>
              <a:t>	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141685"/>
            <a:ext cx="645318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Как да достигнем до повече ученици?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sp>
        <p:nvSpPr>
          <p:cNvPr id="61445" name="Rectangle 1"/>
          <p:cNvSpPr>
            <a:spLocks noChangeArrowheads="1"/>
          </p:cNvSpPr>
          <p:nvPr/>
        </p:nvSpPr>
        <p:spPr bwMode="auto">
          <a:xfrm>
            <a:off x="7704535" y="2733675"/>
            <a:ext cx="296465" cy="6012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 sz="1800"/>
          </a:p>
        </p:txBody>
      </p:sp>
      <p:pic>
        <p:nvPicPr>
          <p:cNvPr id="10" name="Picture 9" descr="G:\185043_486258361407148_214024038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722" y="2842022"/>
            <a:ext cx="3014663" cy="226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C:\Users\Svezhina\AppData\Local\Temp\Rar$DI11.942\P13708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316" y="3092054"/>
            <a:ext cx="2489597" cy="186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98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32</a:t>
            </a:fld>
            <a:endParaRPr lang="en-US" dirty="0"/>
          </a:p>
        </p:txBody>
      </p: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099612" y="20575"/>
            <a:ext cx="682283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bg-BG" sz="3000" dirty="0" smtClean="0">
                <a:solidFill>
                  <a:srgbClr val="0055A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Международни Програми </a:t>
            </a:r>
            <a:r>
              <a:rPr lang="bg-BG" sz="3000" dirty="0">
                <a:solidFill>
                  <a:srgbClr val="0055A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за Учители</a:t>
            </a:r>
            <a:endParaRPr lang="en-US" sz="3000" dirty="0">
              <a:solidFill>
                <a:srgbClr val="0055A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098" y="614479"/>
            <a:ext cx="8397851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55A0"/>
                </a:solidFill>
              </a:rPr>
              <a:t>International High School Teachers Programs (HST)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3</a:t>
            </a:r>
            <a:r>
              <a:rPr lang="bg-BG" dirty="0" smtClean="0">
                <a:solidFill>
                  <a:srgbClr val="0055A0"/>
                </a:solidFill>
              </a:rPr>
              <a:t> седмици през юли</a:t>
            </a:r>
            <a:endParaRPr lang="en-US" dirty="0" smtClean="0">
              <a:solidFill>
                <a:srgbClr val="0055A0"/>
              </a:solidFill>
            </a:endParaRPr>
          </a:p>
          <a:p>
            <a:pPr lvl="1"/>
            <a:endParaRPr lang="en-US" dirty="0" smtClean="0">
              <a:solidFill>
                <a:srgbClr val="0055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55A0"/>
                </a:solidFill>
              </a:rPr>
              <a:t>International Teacher Weeks </a:t>
            </a:r>
            <a:r>
              <a:rPr lang="bg-BG" dirty="0" smtClean="0">
                <a:solidFill>
                  <a:srgbClr val="0055A0"/>
                </a:solidFill>
              </a:rPr>
              <a:t/>
            </a:r>
            <a:br>
              <a:rPr lang="bg-BG" dirty="0" smtClean="0">
                <a:solidFill>
                  <a:srgbClr val="0055A0"/>
                </a:solidFill>
              </a:rPr>
            </a:br>
            <a:r>
              <a:rPr lang="en-US" dirty="0" smtClean="0">
                <a:solidFill>
                  <a:srgbClr val="0055A0"/>
                </a:solidFill>
              </a:rPr>
              <a:t>Program (ITW)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2</a:t>
            </a:r>
            <a:r>
              <a:rPr lang="bg-BG" dirty="0" smtClean="0">
                <a:solidFill>
                  <a:srgbClr val="0055A0"/>
                </a:solidFill>
              </a:rPr>
              <a:t> </a:t>
            </a:r>
            <a:r>
              <a:rPr lang="bg-BG" dirty="0">
                <a:solidFill>
                  <a:srgbClr val="0055A0"/>
                </a:solidFill>
              </a:rPr>
              <a:t>седмици </a:t>
            </a:r>
            <a:r>
              <a:rPr lang="bg-BG" dirty="0" smtClean="0">
                <a:solidFill>
                  <a:srgbClr val="0055A0"/>
                </a:solidFill>
              </a:rPr>
              <a:t>през</a:t>
            </a:r>
            <a:r>
              <a:rPr lang="en-US" dirty="0" smtClean="0">
                <a:solidFill>
                  <a:srgbClr val="0055A0"/>
                </a:solidFill>
              </a:rPr>
              <a:t> </a:t>
            </a:r>
            <a:r>
              <a:rPr lang="bg-BG" dirty="0" smtClean="0">
                <a:solidFill>
                  <a:srgbClr val="0055A0"/>
                </a:solidFill>
              </a:rPr>
              <a:t>август</a:t>
            </a:r>
            <a:endParaRPr lang="en-US" dirty="0">
              <a:solidFill>
                <a:srgbClr val="0055A0"/>
              </a:solidFill>
            </a:endParaRPr>
          </a:p>
          <a:p>
            <a:endParaRPr lang="bg-BG" dirty="0" smtClean="0">
              <a:solidFill>
                <a:srgbClr val="0055A0"/>
              </a:solidFill>
              <a:hlinkClick r:id="rId3"/>
            </a:endParaRPr>
          </a:p>
          <a:p>
            <a:endParaRPr lang="en-US" dirty="0">
              <a:solidFill>
                <a:srgbClr val="0055A0"/>
              </a:solidFill>
              <a:hlinkClick r:id="rId3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rgbClr val="0055A0"/>
                </a:solidFill>
                <a:hlinkClick r:id="rId3"/>
              </a:rPr>
              <a:t>http://teachers.cern.ch</a:t>
            </a:r>
            <a:r>
              <a:rPr lang="en-US" sz="1900" dirty="0" smtClean="0">
                <a:solidFill>
                  <a:srgbClr val="0055A0"/>
                </a:solidFill>
              </a:rPr>
              <a:t>   </a:t>
            </a:r>
            <a:endParaRPr lang="en-GB" sz="1900" dirty="0">
              <a:solidFill>
                <a:srgbClr val="0055A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4505" y="1039615"/>
            <a:ext cx="4533612" cy="1703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0905" y="3311116"/>
            <a:ext cx="5986653" cy="17662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340675">
            <a:off x="830834" y="3568985"/>
            <a:ext cx="2108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 smtClean="0">
                <a:solidFill>
                  <a:srgbClr val="C00000"/>
                </a:solidFill>
              </a:rPr>
              <a:t>Апликирайте!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0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196" y="2932398"/>
            <a:ext cx="6044804" cy="2211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132623" y="88106"/>
            <a:ext cx="8794992" cy="311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en-US" sz="2025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Bulgarian National High School Teachers Programs @ CERN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132623" y="547035"/>
            <a:ext cx="8962516" cy="306170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0019" lvl="1" indent="-165497">
              <a:spcBef>
                <a:spcPts val="225"/>
              </a:spcBef>
              <a:buClr>
                <a:srgbClr val="4F81BD"/>
              </a:buClr>
            </a:pPr>
            <a:r>
              <a:rPr lang="bg-BG" sz="1300" dirty="0" smtClean="0">
                <a:solidFill>
                  <a:sysClr val="windowText" lastClr="000000"/>
                </a:solidFill>
              </a:rPr>
              <a:t>Част от Националните програми за учители в </a:t>
            </a:r>
            <a:r>
              <a:rPr lang="en-GB" sz="1300" dirty="0" smtClean="0">
                <a:solidFill>
                  <a:sysClr val="windowText" lastClr="000000"/>
                </a:solidFill>
              </a:rPr>
              <a:t>CERN</a:t>
            </a:r>
            <a:endParaRPr lang="en-GB" sz="1300" dirty="0">
              <a:solidFill>
                <a:sysClr val="windowText" lastClr="000000"/>
              </a:solidFill>
            </a:endParaRPr>
          </a:p>
          <a:p>
            <a:pPr marL="402431" lvl="2" indent="-134541">
              <a:spcBef>
                <a:spcPts val="225"/>
              </a:spcBef>
              <a:buClr>
                <a:srgbClr val="4F81BD"/>
              </a:buClr>
              <a:tabLst>
                <a:tab pos="402431" algn="l"/>
              </a:tabLst>
            </a:pPr>
            <a:r>
              <a:rPr lang="en-GB" sz="1100" dirty="0">
                <a:solidFill>
                  <a:sysClr val="windowText" lastClr="000000"/>
                </a:solidFill>
              </a:rPr>
              <a:t>CERN’s web-site: </a:t>
            </a:r>
            <a:r>
              <a:rPr lang="en-GB" sz="1100" dirty="0">
                <a:solidFill>
                  <a:sysClr val="windowText" lastClr="000000"/>
                </a:solidFill>
                <a:hlinkClick r:id="rId3"/>
              </a:rPr>
              <a:t>http://teacher-programmes.web.cern.ch/ntp/bulgaria</a:t>
            </a:r>
            <a:endParaRPr lang="en-GB" sz="1100" dirty="0">
              <a:solidFill>
                <a:sysClr val="windowText" lastClr="000000"/>
              </a:solidFill>
            </a:endParaRPr>
          </a:p>
          <a:p>
            <a:pPr marL="402431" lvl="2" indent="-134541">
              <a:spcBef>
                <a:spcPts val="225"/>
              </a:spcBef>
              <a:buClr>
                <a:srgbClr val="4F81BD"/>
              </a:buClr>
              <a:tabLst>
                <a:tab pos="402431" algn="l"/>
              </a:tabLst>
            </a:pPr>
            <a:r>
              <a:rPr lang="bg-BG" sz="1100" dirty="0" smtClean="0">
                <a:solidFill>
                  <a:sysClr val="windowText" lastClr="000000"/>
                </a:solidFill>
              </a:rPr>
              <a:t>Учители от гимназии </a:t>
            </a:r>
            <a:r>
              <a:rPr lang="en-GB" sz="1100" dirty="0" smtClean="0">
                <a:solidFill>
                  <a:sysClr val="windowText" lastClr="000000"/>
                </a:solidFill>
              </a:rPr>
              <a:t>(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възраст на учениците </a:t>
            </a:r>
            <a:r>
              <a:rPr lang="en-GB" sz="1100" dirty="0" smtClean="0">
                <a:solidFill>
                  <a:sysClr val="windowText" lastClr="000000"/>
                </a:solidFill>
              </a:rPr>
              <a:t>- </a:t>
            </a:r>
            <a:r>
              <a:rPr lang="en-GB" sz="1100" dirty="0">
                <a:solidFill>
                  <a:sysClr val="windowText" lastClr="000000"/>
                </a:solidFill>
              </a:rPr>
              <a:t>14 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до</a:t>
            </a:r>
            <a:r>
              <a:rPr lang="en-GB" sz="1100" dirty="0" smtClean="0">
                <a:solidFill>
                  <a:sysClr val="windowText" lastClr="000000"/>
                </a:solidFill>
              </a:rPr>
              <a:t> </a:t>
            </a:r>
            <a:r>
              <a:rPr lang="en-GB" sz="1100" dirty="0">
                <a:solidFill>
                  <a:sysClr val="windowText" lastClr="000000"/>
                </a:solidFill>
              </a:rPr>
              <a:t>19 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години</a:t>
            </a:r>
            <a:r>
              <a:rPr lang="en-GB" sz="1100" dirty="0" smtClean="0">
                <a:solidFill>
                  <a:sysClr val="windowText" lastClr="000000"/>
                </a:solidFill>
              </a:rPr>
              <a:t>)</a:t>
            </a:r>
            <a:endParaRPr lang="en-GB" sz="1100" dirty="0">
              <a:solidFill>
                <a:sysClr val="windowText" lastClr="000000"/>
              </a:solidFill>
            </a:endParaRPr>
          </a:p>
          <a:p>
            <a:pPr marL="402431" lvl="2" indent="-134541">
              <a:spcBef>
                <a:spcPts val="225"/>
              </a:spcBef>
              <a:buClr>
                <a:srgbClr val="4F81BD"/>
              </a:buClr>
              <a:tabLst>
                <a:tab pos="402431" algn="l"/>
              </a:tabLst>
            </a:pPr>
            <a:r>
              <a:rPr lang="en-GB" sz="1100" b="1" dirty="0" smtClean="0">
                <a:solidFill>
                  <a:schemeClr val="tx2"/>
                </a:solidFill>
              </a:rPr>
              <a:t>5</a:t>
            </a:r>
            <a:r>
              <a:rPr lang="bg-BG" sz="1100" b="1" dirty="0" smtClean="0">
                <a:solidFill>
                  <a:schemeClr val="tx2"/>
                </a:solidFill>
              </a:rPr>
              <a:t>7</a:t>
            </a:r>
            <a:r>
              <a:rPr lang="en-GB" sz="1100" b="1" dirty="0" smtClean="0">
                <a:solidFill>
                  <a:schemeClr val="tx2"/>
                </a:solidFill>
              </a:rPr>
              <a:t>8 </a:t>
            </a:r>
            <a:r>
              <a:rPr lang="bg-BG" sz="1100" b="1" dirty="0" smtClean="0">
                <a:solidFill>
                  <a:schemeClr val="tx2"/>
                </a:solidFill>
              </a:rPr>
              <a:t>учасници</a:t>
            </a:r>
            <a:r>
              <a:rPr lang="en-GB" sz="1100" b="1" dirty="0" smtClean="0">
                <a:solidFill>
                  <a:schemeClr val="tx2"/>
                </a:solidFill>
              </a:rPr>
              <a:t> 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за</a:t>
            </a:r>
            <a:r>
              <a:rPr lang="en-GB" sz="1100" dirty="0" smtClean="0">
                <a:solidFill>
                  <a:sysClr val="windowText" lastClr="000000"/>
                </a:solidFill>
              </a:rPr>
              <a:t> 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периода </a:t>
            </a:r>
            <a:r>
              <a:rPr lang="en-GB" sz="1100" dirty="0" smtClean="0">
                <a:solidFill>
                  <a:sysClr val="windowText" lastClr="000000"/>
                </a:solidFill>
              </a:rPr>
              <a:t>2008 </a:t>
            </a:r>
            <a:r>
              <a:rPr lang="en-GB" sz="1100" dirty="0">
                <a:solidFill>
                  <a:sysClr val="windowText" lastClr="000000"/>
                </a:solidFill>
              </a:rPr>
              <a:t>– 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август</a:t>
            </a:r>
            <a:r>
              <a:rPr lang="en-US" sz="1100" dirty="0" smtClean="0">
                <a:solidFill>
                  <a:sysClr val="windowText" lastClr="000000"/>
                </a:solidFill>
              </a:rPr>
              <a:t> </a:t>
            </a:r>
            <a:r>
              <a:rPr lang="en-GB" sz="1100" dirty="0" smtClean="0">
                <a:solidFill>
                  <a:sysClr val="windowText" lastClr="000000"/>
                </a:solidFill>
              </a:rPr>
              <a:t>201</a:t>
            </a:r>
            <a:r>
              <a:rPr lang="bg-BG" sz="1100" dirty="0" smtClean="0">
                <a:solidFill>
                  <a:sysClr val="windowText" lastClr="000000"/>
                </a:solidFill>
              </a:rPr>
              <a:t>7</a:t>
            </a:r>
            <a:endParaRPr lang="en-GB" sz="1100" dirty="0">
              <a:solidFill>
                <a:sysClr val="windowText" lastClr="000000"/>
              </a:solidFill>
            </a:endParaRPr>
          </a:p>
          <a:p>
            <a:pPr marL="150019" lvl="1" indent="-165497">
              <a:spcBef>
                <a:spcPts val="675"/>
              </a:spcBef>
              <a:buClr>
                <a:srgbClr val="4F81BD"/>
              </a:buClr>
            </a:pPr>
            <a:r>
              <a:rPr lang="bg-BG" sz="1300" dirty="0" smtClean="0">
                <a:solidFill>
                  <a:schemeClr val="tx2"/>
                </a:solidFill>
              </a:rPr>
              <a:t>Програма за учители по физика и природни науки</a:t>
            </a:r>
            <a:r>
              <a:rPr lang="en-GB" sz="1300" dirty="0" smtClean="0">
                <a:solidFill>
                  <a:schemeClr val="tx2"/>
                </a:solidFill>
              </a:rPr>
              <a:t> </a:t>
            </a:r>
            <a:r>
              <a:rPr lang="en-GB" sz="1300" dirty="0"/>
              <a:t>– </a:t>
            </a:r>
            <a:r>
              <a:rPr lang="en-GB" sz="1300" dirty="0" smtClean="0"/>
              <a:t>10 </a:t>
            </a:r>
            <a:r>
              <a:rPr lang="bg-BG" sz="1300" dirty="0" smtClean="0"/>
              <a:t>издания</a:t>
            </a:r>
            <a:r>
              <a:rPr lang="en-GB" sz="1300" dirty="0" smtClean="0"/>
              <a:t>, </a:t>
            </a:r>
            <a:r>
              <a:rPr lang="bg-BG" sz="1300" dirty="0" smtClean="0"/>
              <a:t>начало през</a:t>
            </a:r>
            <a:r>
              <a:rPr lang="en-GB" sz="1300" dirty="0" smtClean="0"/>
              <a:t> 2008, </a:t>
            </a:r>
            <a:r>
              <a:rPr lang="bg-BG" sz="1300" dirty="0" smtClean="0"/>
              <a:t/>
            </a:r>
            <a:br>
              <a:rPr lang="bg-BG" sz="1300" dirty="0" smtClean="0"/>
            </a:br>
            <a:r>
              <a:rPr lang="bg-BG" sz="1300" dirty="0" smtClean="0"/>
              <a:t>национален контакт: доц. Пламен Яйджиев (Институт за ядрени изследвания и ядрена енергетика, БАН) </a:t>
            </a:r>
            <a:endParaRPr lang="en-GB" sz="1300" dirty="0"/>
          </a:p>
          <a:p>
            <a:pPr marL="150019" lvl="1" indent="-165497">
              <a:spcBef>
                <a:spcPts val="675"/>
              </a:spcBef>
              <a:buClr>
                <a:srgbClr val="4F81BD"/>
              </a:buClr>
            </a:pPr>
            <a:r>
              <a:rPr lang="bg-BG" sz="1300" dirty="0" smtClean="0">
                <a:solidFill>
                  <a:schemeClr val="tx2"/>
                </a:solidFill>
              </a:rPr>
              <a:t>Програма за учители по инженерни и ИТ специалности</a:t>
            </a:r>
            <a:r>
              <a:rPr lang="en-GB" sz="1300" dirty="0" smtClean="0">
                <a:solidFill>
                  <a:schemeClr val="tx2"/>
                </a:solidFill>
              </a:rPr>
              <a:t> </a:t>
            </a:r>
            <a:r>
              <a:rPr lang="en-GB" sz="1300" dirty="0"/>
              <a:t>– 3 </a:t>
            </a:r>
            <a:r>
              <a:rPr lang="bg-BG" sz="1300" dirty="0" smtClean="0"/>
              <a:t>издания</a:t>
            </a:r>
            <a:r>
              <a:rPr lang="en-GB" sz="1300" dirty="0" smtClean="0"/>
              <a:t>, </a:t>
            </a:r>
            <a:r>
              <a:rPr lang="bg-BG" sz="1300" dirty="0" smtClean="0">
                <a:solidFill>
                  <a:srgbClr val="0055A0"/>
                </a:solidFill>
              </a:rPr>
              <a:t>начало през</a:t>
            </a:r>
            <a:r>
              <a:rPr lang="en-GB" sz="1300" dirty="0" smtClean="0">
                <a:solidFill>
                  <a:srgbClr val="0055A0"/>
                </a:solidFill>
              </a:rPr>
              <a:t> 2014</a:t>
            </a:r>
            <a:r>
              <a:rPr lang="bg-BG" sz="1300" dirty="0" smtClean="0">
                <a:solidFill>
                  <a:sysClr val="windowText" lastClr="000000"/>
                </a:solidFill>
              </a:rPr>
              <a:t/>
            </a:r>
            <a:br>
              <a:rPr lang="bg-BG" sz="1300" dirty="0" smtClean="0">
                <a:solidFill>
                  <a:sysClr val="windowText" lastClr="000000"/>
                </a:solidFill>
              </a:rPr>
            </a:br>
            <a:r>
              <a:rPr lang="bg-BG" sz="1300" dirty="0"/>
              <a:t>национален контакт</a:t>
            </a:r>
            <a:r>
              <a:rPr lang="bg-BG" sz="1300" dirty="0" smtClean="0"/>
              <a:t>: проф. Роман Захариев (Институт по роботика, БАН)</a:t>
            </a:r>
            <a:endParaRPr lang="en-GB" sz="1300" dirty="0"/>
          </a:p>
          <a:p>
            <a:pPr marL="402431" lvl="2" indent="-165497">
              <a:spcBef>
                <a:spcPts val="225"/>
              </a:spcBef>
              <a:buClr>
                <a:srgbClr val="4F81BD"/>
              </a:buClr>
            </a:pPr>
            <a:r>
              <a:rPr lang="bg-BG" sz="1100" dirty="0" smtClean="0">
                <a:solidFill>
                  <a:sysClr val="windowText" lastClr="000000"/>
                </a:solidFill>
              </a:rPr>
              <a:t>Приветсвана горещо през 2014 от Образователната група и Генералния Директор на </a:t>
            </a:r>
            <a:r>
              <a:rPr lang="en-GB" sz="1100" dirty="0" smtClean="0">
                <a:solidFill>
                  <a:sysClr val="windowText" lastClr="000000"/>
                </a:solidFill>
              </a:rPr>
              <a:t>CERN</a:t>
            </a:r>
            <a:r>
              <a:rPr lang="bg-BG" sz="1100" dirty="0" smtClean="0">
                <a:solidFill>
                  <a:sysClr val="windowText" lastClr="000000"/>
                </a:solidFill>
              </a:rPr>
              <a:t>.Това е първата и единствена програма в </a:t>
            </a:r>
            <a:r>
              <a:rPr lang="en-US" sz="1100" dirty="0" smtClean="0">
                <a:solidFill>
                  <a:sysClr val="windowText" lastClr="000000"/>
                </a:solidFill>
              </a:rPr>
              <a:t>CE</a:t>
            </a:r>
            <a:r>
              <a:rPr lang="en-GB" sz="1100" dirty="0" smtClean="0">
                <a:solidFill>
                  <a:sysClr val="windowText" lastClr="000000"/>
                </a:solidFill>
              </a:rPr>
              <a:t>RN </a:t>
            </a:r>
            <a:r>
              <a:rPr lang="bg-BG" sz="1100" dirty="0" smtClean="0">
                <a:solidFill>
                  <a:sysClr val="windowText" lastClr="000000"/>
                </a:solidFill>
              </a:rPr>
              <a:t>за учители по инженерни и ИТ дисциплини</a:t>
            </a:r>
            <a:endParaRPr lang="en-GB" sz="1100" dirty="0">
              <a:solidFill>
                <a:sysClr val="windowText" lastClr="000000"/>
              </a:solidFill>
            </a:endParaRPr>
          </a:p>
          <a:p>
            <a:pPr marL="150019" lvl="1" indent="-165497">
              <a:spcBef>
                <a:spcPts val="675"/>
              </a:spcBef>
              <a:buClr>
                <a:srgbClr val="4F81BD"/>
              </a:buClr>
            </a:pPr>
            <a:r>
              <a:rPr lang="bg-BG" sz="1200" dirty="0" smtClean="0">
                <a:solidFill>
                  <a:sysClr val="windowText" lastClr="000000"/>
                </a:solidFill>
              </a:rPr>
              <a:t>През</a:t>
            </a:r>
            <a:r>
              <a:rPr lang="en-GB" sz="1200" dirty="0" smtClean="0">
                <a:solidFill>
                  <a:sysClr val="windowText" lastClr="000000"/>
                </a:solidFill>
              </a:rPr>
              <a:t> </a:t>
            </a:r>
            <a:r>
              <a:rPr lang="en-GB" sz="1200" dirty="0">
                <a:solidFill>
                  <a:sysClr val="windowText" lastClr="000000"/>
                </a:solidFill>
              </a:rPr>
              <a:t>2010 – </a:t>
            </a:r>
            <a:r>
              <a:rPr lang="bg-BG" sz="1200" dirty="0" smtClean="0">
                <a:solidFill>
                  <a:sysClr val="windowText" lastClr="000000"/>
                </a:solidFill>
              </a:rPr>
              <a:t>една</a:t>
            </a:r>
            <a:r>
              <a:rPr lang="en-GB" sz="1200" dirty="0" smtClean="0">
                <a:solidFill>
                  <a:sysClr val="windowText" lastClr="000000"/>
                </a:solidFill>
              </a:rPr>
              <a:t> </a:t>
            </a:r>
            <a:r>
              <a:rPr lang="bg-BG" sz="1200" dirty="0" smtClean="0">
                <a:solidFill>
                  <a:sysClr val="windowText" lastClr="000000"/>
                </a:solidFill>
              </a:rPr>
              <a:t>допълнителна</a:t>
            </a:r>
            <a:br>
              <a:rPr lang="bg-BG" sz="1200" dirty="0" smtClean="0">
                <a:solidFill>
                  <a:sysClr val="windowText" lastClr="000000"/>
                </a:solidFill>
              </a:rPr>
            </a:br>
            <a:r>
              <a:rPr lang="bg-BG" sz="1200" dirty="0" smtClean="0">
                <a:solidFill>
                  <a:sysClr val="windowText" lastClr="000000"/>
                </a:solidFill>
              </a:rPr>
              <a:t>програма за</a:t>
            </a:r>
            <a:r>
              <a:rPr lang="en-GB" sz="1200" dirty="0" smtClean="0">
                <a:solidFill>
                  <a:sysClr val="windowText" lastClr="000000"/>
                </a:solidFill>
              </a:rPr>
              <a:t> ‘</a:t>
            </a:r>
            <a:r>
              <a:rPr lang="bg-BG" sz="1200" dirty="0" smtClean="0">
                <a:solidFill>
                  <a:sysClr val="windowText" lastClr="000000"/>
                </a:solidFill>
              </a:rPr>
              <a:t>Директори на </a:t>
            </a:r>
            <a:br>
              <a:rPr lang="bg-BG" sz="1200" dirty="0" smtClean="0">
                <a:solidFill>
                  <a:sysClr val="windowText" lastClr="000000"/>
                </a:solidFill>
              </a:rPr>
            </a:br>
            <a:r>
              <a:rPr lang="bg-BG" sz="1200" dirty="0" smtClean="0">
                <a:solidFill>
                  <a:sysClr val="windowText" lastClr="000000"/>
                </a:solidFill>
              </a:rPr>
              <a:t>математически и </a:t>
            </a:r>
            <a:br>
              <a:rPr lang="bg-BG" sz="1200" dirty="0" smtClean="0">
                <a:solidFill>
                  <a:sysClr val="windowText" lastClr="000000"/>
                </a:solidFill>
              </a:rPr>
            </a:br>
            <a:r>
              <a:rPr lang="bg-BG" sz="1200" dirty="0" smtClean="0">
                <a:solidFill>
                  <a:sysClr val="windowText" lastClr="000000"/>
                </a:solidFill>
              </a:rPr>
              <a:t>природо-математически гимназии</a:t>
            </a:r>
            <a:r>
              <a:rPr lang="en-GB" sz="1200" dirty="0" smtClean="0">
                <a:solidFill>
                  <a:sysClr val="windowText" lastClr="000000"/>
                </a:solidFill>
              </a:rPr>
              <a:t>’</a:t>
            </a:r>
            <a:r>
              <a:rPr lang="en-GB" sz="1200" i="1" dirty="0">
                <a:solidFill>
                  <a:sysClr val="windowText" lastClr="000000"/>
                </a:solidFill>
              </a:rPr>
              <a:t/>
            </a:r>
            <a:br>
              <a:rPr lang="en-GB" sz="1200" i="1" dirty="0">
                <a:solidFill>
                  <a:sysClr val="windowText" lastClr="000000"/>
                </a:solidFill>
              </a:rPr>
            </a:br>
            <a:endParaRPr lang="en-GB" sz="1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0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34</a:t>
            </a:fld>
            <a:endParaRPr lang="en-US" dirty="0"/>
          </a:p>
        </p:txBody>
      </p:sp>
      <p:pic>
        <p:nvPicPr>
          <p:cNvPr id="16" name="Picture 2" descr="https://scontent-fra3-1.xx.fbcdn.net/hphotos-xpa1/v/t1.0-9/10458473_10205311963345010_9024342294870735426_n.jpg?oh=24acf5a09ae447b9ac8a1a595d90d75e&amp;oe=562A0D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419" y="3989431"/>
            <a:ext cx="1675664" cy="11206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1143000" y="88106"/>
            <a:ext cx="6777372" cy="311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en-US" sz="2025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Organization of the Bulgarian National Teachers Programs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188464" y="564663"/>
            <a:ext cx="8878754" cy="24391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3122" lvl="1" indent="-228600">
              <a:spcBef>
                <a:spcPts val="225"/>
              </a:spcBef>
              <a:buClr>
                <a:srgbClr val="4F81BD"/>
              </a:buClr>
            </a:pPr>
            <a:r>
              <a:rPr lang="bg-BG" sz="1400" dirty="0" smtClean="0">
                <a:solidFill>
                  <a:sysClr val="windowText" lastClr="000000"/>
                </a:solidFill>
              </a:rPr>
              <a:t>От </a:t>
            </a:r>
            <a:r>
              <a:rPr lang="en-GB" sz="1400" dirty="0" smtClean="0">
                <a:solidFill>
                  <a:sysClr val="windowText" lastClr="000000"/>
                </a:solidFill>
              </a:rPr>
              <a:t>2011</a:t>
            </a:r>
            <a:r>
              <a:rPr lang="bg-BG" sz="1400" dirty="0" smtClean="0">
                <a:solidFill>
                  <a:sysClr val="windowText" lastClr="000000"/>
                </a:solidFill>
              </a:rPr>
              <a:t> програмите са официално подпомагани от Министерство на образованието и науката</a:t>
            </a:r>
          </a:p>
          <a:p>
            <a:pPr marL="213122" lvl="1" indent="-228600" defTabSz="685800">
              <a:spcBef>
                <a:spcPts val="900"/>
              </a:spcBef>
              <a:buClr>
                <a:srgbClr val="4F81BD"/>
              </a:buClr>
              <a:defRPr/>
            </a:pPr>
            <a:r>
              <a:rPr lang="bg-BG" sz="1400" dirty="0" smtClean="0">
                <a:solidFill>
                  <a:sysClr val="windowText" lastClr="000000"/>
                </a:solidFill>
              </a:rPr>
              <a:t>Програмите са организирани от Образователната група в </a:t>
            </a:r>
            <a:r>
              <a:rPr lang="en-GB" sz="1400" dirty="0" smtClean="0">
                <a:solidFill>
                  <a:sysClr val="windowText" lastClr="000000"/>
                </a:solidFill>
              </a:rPr>
              <a:t>CERN</a:t>
            </a:r>
            <a:r>
              <a:rPr lang="bg-BG" sz="1400" dirty="0" smtClean="0">
                <a:solidFill>
                  <a:sysClr val="windowText" lastClr="000000"/>
                </a:solidFill>
              </a:rPr>
              <a:t> и от българската общност в </a:t>
            </a:r>
            <a:r>
              <a:rPr lang="en-GB" sz="1400" dirty="0" smtClean="0">
                <a:solidFill>
                  <a:sysClr val="windowText" lastClr="000000"/>
                </a:solidFill>
              </a:rPr>
              <a:t>CERN</a:t>
            </a:r>
            <a:endParaRPr lang="en-GB" sz="1400" dirty="0">
              <a:solidFill>
                <a:sysClr val="windowText" lastClr="000000"/>
              </a:solidFill>
            </a:endParaRPr>
          </a:p>
          <a:p>
            <a:pPr marL="213122" lvl="1" indent="-228600">
              <a:spcBef>
                <a:spcPts val="900"/>
              </a:spcBef>
              <a:buClr>
                <a:srgbClr val="4F81BD"/>
              </a:buClr>
            </a:pPr>
            <a:r>
              <a:rPr lang="bg-BG" sz="1400" dirty="0" smtClean="0">
                <a:solidFill>
                  <a:sysClr val="windowText" lastClr="000000"/>
                </a:solidFill>
              </a:rPr>
              <a:t>Всяка програма е от 5 дни и се провежда на български</a:t>
            </a:r>
            <a:endParaRPr lang="en-GB" sz="1400" dirty="0">
              <a:solidFill>
                <a:sysClr val="windowText" lastClr="000000"/>
              </a:solidFill>
            </a:endParaRPr>
          </a:p>
          <a:p>
            <a:pPr marL="213122" lvl="1" indent="-228600" defTabSz="685800">
              <a:spcBef>
                <a:spcPts val="900"/>
              </a:spcBef>
              <a:buClr>
                <a:srgbClr val="4F81BD"/>
              </a:buClr>
              <a:defRPr/>
            </a:pPr>
            <a:r>
              <a:rPr lang="bg-BG" sz="1400" dirty="0" smtClean="0">
                <a:solidFill>
                  <a:sysClr val="windowText" lastClr="000000"/>
                </a:solidFill>
              </a:rPr>
              <a:t>Програмата вкючва 4 модула</a:t>
            </a:r>
            <a:r>
              <a:rPr lang="en-GB" sz="1400" dirty="0" smtClean="0">
                <a:solidFill>
                  <a:sysClr val="windowText" lastClr="000000"/>
                </a:solidFill>
              </a:rPr>
              <a:t>:</a:t>
            </a:r>
            <a:endParaRPr lang="en-GB" sz="1400" dirty="0">
              <a:solidFill>
                <a:sysClr val="windowText" lastClr="000000"/>
              </a:solidFill>
            </a:endParaRPr>
          </a:p>
          <a:p>
            <a:pPr marL="269081" lvl="2" indent="-142875">
              <a:spcBef>
                <a:spcPts val="225"/>
              </a:spcBef>
              <a:buClr>
                <a:srgbClr val="4F81BD"/>
              </a:buClr>
              <a:buSzPct val="90000"/>
            </a:pPr>
            <a:r>
              <a:rPr lang="bg-BG" sz="1125" dirty="0" smtClean="0">
                <a:solidFill>
                  <a:schemeClr val="tx2"/>
                </a:solidFill>
              </a:rPr>
              <a:t>Лекции и дискусии </a:t>
            </a:r>
            <a:r>
              <a:rPr lang="bg-BG" sz="1125" dirty="0" smtClean="0">
                <a:solidFill>
                  <a:sysClr val="windowText" lastClr="000000"/>
                </a:solidFill>
              </a:rPr>
              <a:t>с български учени, инженери и ИТ специалности</a:t>
            </a:r>
            <a:endParaRPr lang="en-GB" sz="1125" dirty="0">
              <a:solidFill>
                <a:sysClr val="windowText" lastClr="000000"/>
              </a:solidFill>
            </a:endParaRPr>
          </a:p>
          <a:p>
            <a:pPr marL="269081" lvl="2" indent="-142875">
              <a:spcBef>
                <a:spcPts val="225"/>
              </a:spcBef>
              <a:buClr>
                <a:srgbClr val="4F81BD"/>
              </a:buClr>
              <a:buSzPct val="90000"/>
            </a:pPr>
            <a:r>
              <a:rPr lang="bg-BG" sz="1125" dirty="0" smtClean="0">
                <a:solidFill>
                  <a:schemeClr val="tx2"/>
                </a:solidFill>
              </a:rPr>
              <a:t>Визити на установки в </a:t>
            </a:r>
            <a:r>
              <a:rPr lang="en-GB" sz="1125" dirty="0" smtClean="0">
                <a:solidFill>
                  <a:schemeClr val="tx2"/>
                </a:solidFill>
              </a:rPr>
              <a:t>CERN</a:t>
            </a:r>
            <a:r>
              <a:rPr lang="en-GB" sz="1125" dirty="0" smtClean="0">
                <a:solidFill>
                  <a:sysClr val="windowText" lastClr="000000"/>
                </a:solidFill>
              </a:rPr>
              <a:t>, </a:t>
            </a:r>
            <a:r>
              <a:rPr lang="en-GB" sz="1125" dirty="0">
                <a:solidFill>
                  <a:sysClr val="windowText" lastClr="000000"/>
                </a:solidFill>
              </a:rPr>
              <a:t>e.g. CMS, ATLAS, SM18, CERN Control Centre, Linac2, Lear, IT Data Centre, etc.</a:t>
            </a:r>
          </a:p>
          <a:p>
            <a:pPr marL="269081" lvl="2" indent="-142875">
              <a:spcBef>
                <a:spcPts val="225"/>
              </a:spcBef>
              <a:buClr>
                <a:srgbClr val="4F81BD"/>
              </a:buClr>
              <a:buSzPct val="90000"/>
            </a:pPr>
            <a:r>
              <a:rPr lang="bg-BG" sz="1125" dirty="0" smtClean="0">
                <a:solidFill>
                  <a:schemeClr val="tx2"/>
                </a:solidFill>
              </a:rPr>
              <a:t>Визити на експозиции в </a:t>
            </a:r>
            <a:r>
              <a:rPr lang="en-GB" sz="1125" dirty="0" smtClean="0">
                <a:solidFill>
                  <a:schemeClr val="tx2"/>
                </a:solidFill>
              </a:rPr>
              <a:t>CERN</a:t>
            </a:r>
            <a:r>
              <a:rPr lang="en-GB" sz="1125" dirty="0" smtClean="0">
                <a:solidFill>
                  <a:sysClr val="windowText" lastClr="000000"/>
                </a:solidFill>
              </a:rPr>
              <a:t>: </a:t>
            </a:r>
            <a:r>
              <a:rPr lang="en-GB" sz="1125" dirty="0">
                <a:solidFill>
                  <a:sysClr val="windowText" lastClr="000000"/>
                </a:solidFill>
              </a:rPr>
              <a:t>Microcosm and Globe - Universe of Particles</a:t>
            </a:r>
          </a:p>
          <a:p>
            <a:pPr marL="269081" lvl="2" indent="-142875">
              <a:spcBef>
                <a:spcPts val="225"/>
              </a:spcBef>
              <a:buClr>
                <a:srgbClr val="4F81BD"/>
              </a:buClr>
              <a:buSzPct val="90000"/>
            </a:pPr>
            <a:r>
              <a:rPr lang="bg-BG" sz="1125" dirty="0" smtClean="0">
                <a:solidFill>
                  <a:sysClr val="windowText" lastClr="000000"/>
                </a:solidFill>
              </a:rPr>
              <a:t>Използване на </a:t>
            </a:r>
            <a:r>
              <a:rPr lang="en-GB" sz="1125" dirty="0" err="1" smtClean="0">
                <a:solidFill>
                  <a:schemeClr val="tx2"/>
                </a:solidFill>
              </a:rPr>
              <a:t>S’Cool</a:t>
            </a:r>
            <a:r>
              <a:rPr lang="en-GB" sz="1125" dirty="0" smtClean="0">
                <a:solidFill>
                  <a:schemeClr val="tx2"/>
                </a:solidFill>
              </a:rPr>
              <a:t> Lab</a:t>
            </a:r>
            <a:r>
              <a:rPr lang="en-GB" sz="1125" dirty="0" smtClean="0">
                <a:solidFill>
                  <a:sysClr val="windowText" lastClr="000000"/>
                </a:solidFill>
              </a:rPr>
              <a:t>, </a:t>
            </a:r>
            <a:r>
              <a:rPr lang="en-GB" sz="1125" dirty="0">
                <a:solidFill>
                  <a:sysClr val="windowText" lastClr="000000"/>
                </a:solidFill>
              </a:rPr>
              <a:t>e.g. Building a Cloud Chamber</a:t>
            </a:r>
            <a:endParaRPr lang="en-GB" sz="900" i="1" dirty="0">
              <a:solidFill>
                <a:sysClr val="windowText" lastClr="000000"/>
              </a:solidFill>
              <a:latin typeface="Arial"/>
            </a:endParaRPr>
          </a:p>
          <a:p>
            <a:pPr marL="469106" lvl="2">
              <a:spcBef>
                <a:spcPts val="225"/>
              </a:spcBef>
              <a:buClr>
                <a:srgbClr val="4F81BD"/>
              </a:buClr>
              <a:buSzPct val="90000"/>
            </a:pPr>
            <a:endParaRPr lang="en-GB" sz="900" i="1" dirty="0">
              <a:solidFill>
                <a:sysClr val="windowText" lastClr="000000"/>
              </a:solidFill>
              <a:latin typeface="Arial"/>
            </a:endParaRPr>
          </a:p>
          <a:p>
            <a:pPr marL="328517" lvl="1">
              <a:spcBef>
                <a:spcPts val="225"/>
              </a:spcBef>
              <a:buClr>
                <a:srgbClr val="4F81BD"/>
              </a:buClr>
            </a:pPr>
            <a:endParaRPr lang="en-GB" sz="1200" i="1" dirty="0">
              <a:solidFill>
                <a:sysClr val="windowText" lastClr="000000"/>
              </a:solidFill>
              <a:latin typeface="Arial"/>
            </a:endParaRPr>
          </a:p>
          <a:p>
            <a:pPr marL="469106" lvl="2">
              <a:spcBef>
                <a:spcPts val="900"/>
              </a:spcBef>
              <a:buClr>
                <a:srgbClr val="4F81BD"/>
              </a:buClr>
              <a:buSzPct val="90000"/>
            </a:pPr>
            <a:endParaRPr lang="en-GB" sz="1050" i="1" dirty="0">
              <a:solidFill>
                <a:sysClr val="windowText" lastClr="000000"/>
              </a:solidFill>
              <a:latin typeface="Arial"/>
            </a:endParaRPr>
          </a:p>
          <a:p>
            <a:pPr marL="211931" lvl="2" indent="0" defTabSz="685800">
              <a:spcBef>
                <a:spcPts val="900"/>
              </a:spcBef>
              <a:buClr>
                <a:srgbClr val="C0504D"/>
              </a:buClr>
              <a:buNone/>
              <a:defRPr/>
            </a:pPr>
            <a:r>
              <a:rPr lang="en-GB" sz="1200" i="1" dirty="0">
                <a:solidFill>
                  <a:sysClr val="windowText" lastClr="000000"/>
                </a:solidFill>
                <a:latin typeface="Arial"/>
              </a:rPr>
              <a:t/>
            </a:r>
            <a:br>
              <a:rPr lang="en-GB" sz="1200" i="1" dirty="0">
                <a:solidFill>
                  <a:sysClr val="windowText" lastClr="000000"/>
                </a:solidFill>
                <a:latin typeface="Arial"/>
              </a:rPr>
            </a:br>
            <a:endParaRPr lang="en-GB" sz="12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12" name="Picture 2" descr="F:\CERN2\DSC006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3748" y="3170746"/>
            <a:ext cx="1458162" cy="109381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4" descr="G:\DSCF8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1" y="3853753"/>
            <a:ext cx="1717178" cy="128788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1" descr="G:\IMG_16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5240" y="3170746"/>
            <a:ext cx="1640976" cy="109398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Picture 3" descr="I:\DCIM\101MSDCF\DSC050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180" y="3808648"/>
            <a:ext cx="1754033" cy="13155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44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35</a:t>
            </a:fld>
            <a:endParaRPr lang="en-US" dirty="0"/>
          </a:p>
        </p:txBody>
      </p: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2087166" y="57150"/>
            <a:ext cx="520584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000" dirty="0">
                <a:solidFill>
                  <a:srgbClr val="0055A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</a:t>
            </a:r>
            <a:r>
              <a:rPr lang="bg-BG" sz="3000" dirty="0">
                <a:solidFill>
                  <a:srgbClr val="0055A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Програми за Учители</a:t>
            </a:r>
            <a:endParaRPr lang="en-US" sz="3000" dirty="0">
              <a:solidFill>
                <a:srgbClr val="0055A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12" y="611148"/>
            <a:ext cx="6510289" cy="448013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190193" y="2182455"/>
            <a:ext cx="1026319" cy="27027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350">
              <a:noFill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321" y="1848706"/>
            <a:ext cx="3050381" cy="20050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09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36</a:t>
            </a:fld>
            <a:endParaRPr lang="en-US" dirty="0"/>
          </a:p>
        </p:txBody>
      </p:sp>
      <p:sp>
        <p:nvSpPr>
          <p:cNvPr id="99336" name="TextBox 2"/>
          <p:cNvSpPr txBox="1">
            <a:spLocks noChangeArrowheads="1"/>
          </p:cNvSpPr>
          <p:nvPr/>
        </p:nvSpPr>
        <p:spPr bwMode="auto">
          <a:xfrm>
            <a:off x="167524" y="604838"/>
            <a:ext cx="8753111" cy="460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lang="bg-BG" sz="750" dirty="0">
              <a:solidFill>
                <a:srgbClr val="000000"/>
              </a:solidFill>
            </a:endParaRPr>
          </a:p>
          <a:p>
            <a:pPr lvl="1" indent="0">
              <a:defRPr/>
            </a:pPr>
            <a:r>
              <a:rPr lang="en-GB" sz="1500" b="1" i="1" dirty="0">
                <a:solidFill>
                  <a:srgbClr val="C00000"/>
                </a:solidFill>
                <a:latin typeface="Times New Roman" pitchFamily="18" charset="0"/>
              </a:rPr>
              <a:t>     “</a:t>
            </a:r>
            <a:r>
              <a:rPr lang="bg-BG" sz="1500" b="1" i="1" dirty="0">
                <a:solidFill>
                  <a:srgbClr val="C00000"/>
                </a:solidFill>
                <a:latin typeface="Times New Roman" pitchFamily="18" charset="0"/>
              </a:rPr>
              <a:t>Да направим науката физика по-достъпна и разбираема за нашите </a:t>
            </a:r>
            <a:r>
              <a:rPr lang="en-GB" sz="1500" b="1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pPr lvl="1" indent="0">
              <a:defRPr/>
            </a:pPr>
            <a:r>
              <a:rPr lang="en-GB" sz="1500" b="1" i="1" dirty="0">
                <a:solidFill>
                  <a:srgbClr val="C00000"/>
                </a:solidFill>
                <a:latin typeface="Times New Roman" pitchFamily="18" charset="0"/>
              </a:rPr>
              <a:t>       </a:t>
            </a:r>
            <a:r>
              <a:rPr lang="bg-BG" sz="1500" b="1" i="1" dirty="0">
                <a:solidFill>
                  <a:srgbClr val="C00000"/>
                </a:solidFill>
                <a:latin typeface="Times New Roman" pitchFamily="18" charset="0"/>
              </a:rPr>
              <a:t>ученици и да им придадем част от магията на ЦЕРН.</a:t>
            </a:r>
            <a:r>
              <a:rPr lang="en-GB" sz="1500" b="1" i="1" dirty="0">
                <a:solidFill>
                  <a:srgbClr val="C00000"/>
                </a:solidFill>
                <a:latin typeface="Times New Roman" pitchFamily="18" charset="0"/>
              </a:rPr>
              <a:t>”</a:t>
            </a:r>
            <a:r>
              <a:rPr lang="bg-BG" sz="1500" b="1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endParaRPr lang="en-US" sz="1500" b="1" i="1" dirty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lvl="1" indent="0">
              <a:defRPr/>
            </a:pPr>
            <a:endParaRPr lang="en-GB" sz="1500" dirty="0">
              <a:solidFill>
                <a:srgbClr val="000000"/>
              </a:solidFill>
            </a:endParaRP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055A0"/>
                </a:solidFill>
              </a:rPr>
              <a:t>Презентации на учителите пред учителските колективи и учениците си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055A0"/>
                </a:solidFill>
              </a:rPr>
              <a:t> Участие с тематиката на ЦЕРН в националните конкурси за </a:t>
            </a:r>
            <a:r>
              <a:rPr lang="ru-RU" sz="1500" dirty="0" smtClean="0">
                <a:solidFill>
                  <a:srgbClr val="0055A0"/>
                </a:solidFill>
              </a:rPr>
              <a:t>Интернет </a:t>
            </a:r>
            <a:r>
              <a:rPr lang="ru-RU" sz="1500" dirty="0">
                <a:solidFill>
                  <a:srgbClr val="0055A0"/>
                </a:solidFill>
              </a:rPr>
              <a:t>уроци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055A0"/>
                </a:solidFill>
              </a:rPr>
              <a:t>Подготвяне на научен театър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055A0"/>
                </a:solidFill>
              </a:rPr>
              <a:t>Подготовка за викторини и състезания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055A0"/>
                </a:solidFill>
              </a:rPr>
              <a:t>Училищни конференции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055A0"/>
                </a:solidFill>
              </a:rPr>
              <a:t>Семинари</a:t>
            </a:r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 smtClean="0">
                <a:solidFill>
                  <a:srgbClr val="0055A0"/>
                </a:solidFill>
              </a:rPr>
              <a:t>........</a:t>
            </a:r>
            <a:endParaRPr lang="bg-BG" sz="1500" dirty="0">
              <a:solidFill>
                <a:srgbClr val="0055A0"/>
              </a:solidFill>
            </a:endParaRPr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>
              <a:solidFill>
                <a:srgbClr val="000000"/>
              </a:solidFill>
            </a:endParaRPr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>
              <a:solidFill>
                <a:srgbClr val="000000"/>
              </a:solidFill>
            </a:endParaRPr>
          </a:p>
          <a:p>
            <a:pPr lvl="1" indent="0">
              <a:defRPr/>
            </a:pPr>
            <a:r>
              <a:rPr lang="bg-BG" sz="2250" dirty="0">
                <a:solidFill>
                  <a:srgbClr val="000000"/>
                </a:solidFill>
              </a:rPr>
              <a:t/>
            </a:r>
            <a:br>
              <a:rPr lang="bg-BG" sz="2250" dirty="0">
                <a:solidFill>
                  <a:srgbClr val="000000"/>
                </a:solidFill>
              </a:rPr>
            </a:br>
            <a:endParaRPr lang="bg-BG" sz="2250" dirty="0">
              <a:solidFill>
                <a:srgbClr val="000000"/>
              </a:solidFill>
            </a:endParaRPr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bg-BG" sz="1800" dirty="0">
              <a:solidFill>
                <a:srgbClr val="000000"/>
              </a:solidFill>
            </a:endParaRPr>
          </a:p>
          <a:p>
            <a:pPr lvl="1" indent="0">
              <a:defRPr/>
            </a:pPr>
            <a:endParaRPr lang="bg-BG" sz="165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GB" sz="180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86916"/>
            <a:ext cx="645318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Резултати от програмите за учители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7" name="Picture 5" descr="H:\FLASHKA SVEJINA\snimki maketi\DSCI0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915" y="3192567"/>
            <a:ext cx="1792568" cy="134418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H:\FLASHKA SVEJINA\DSC003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469" y="3192568"/>
            <a:ext cx="1971266" cy="14773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Контейнер за съдържание 10" descr="u4enici_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67" y="3192567"/>
            <a:ext cx="1878854" cy="14042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Samsung\Dropbox\Photos\New folder\12196267_10201054772287784_3960966938438011168_n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719109" y="3982977"/>
            <a:ext cx="1502741" cy="112705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2" name="Picture 3" descr="D:\pictures CERN\P90901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5592" y="3912893"/>
            <a:ext cx="1596499" cy="119713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2" descr="https://scontent-fra3-1.xx.fbcdn.net/hphotos-xaf1/v/t1.0-9/s526x296/10698433_817590688292264_1956311529603035228_n.jpg?oh=0c28d76c163d9cf802f3f9485adc9d4d&amp;oe=5612B76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9280" y="3976863"/>
            <a:ext cx="1512168" cy="113316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758234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37</a:t>
            </a:fld>
            <a:endParaRPr lang="en-US" dirty="0"/>
          </a:p>
        </p:txBody>
      </p:sp>
      <p:sp>
        <p:nvSpPr>
          <p:cNvPr id="99336" name="TextBox 2"/>
          <p:cNvSpPr txBox="1">
            <a:spLocks noChangeArrowheads="1"/>
          </p:cNvSpPr>
          <p:nvPr/>
        </p:nvSpPr>
        <p:spPr bwMode="auto">
          <a:xfrm>
            <a:off x="1" y="411957"/>
            <a:ext cx="8473904" cy="577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indent="0">
              <a:defRPr/>
            </a:pPr>
            <a:endParaRPr lang="en-GB" sz="150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/>
              <a:t>Развиване и подобряване квалификацията</a:t>
            </a:r>
            <a:r>
              <a:rPr lang="en-GB" sz="1500" dirty="0"/>
              <a:t>  </a:t>
            </a:r>
            <a:r>
              <a:rPr lang="bg-BG" sz="1500" dirty="0"/>
              <a:t>на учителите</a:t>
            </a:r>
          </a:p>
          <a:p>
            <a:pPr marL="914400" lvl="1" indent="-171450">
              <a:buFont typeface="Wingdings" panose="05000000000000000000" pitchFamily="2" charset="2"/>
              <a:buChar char="ü"/>
              <a:defRPr/>
            </a:pPr>
            <a:endParaRPr lang="bg-BG" sz="75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bg-BG" sz="1500" dirty="0"/>
              <a:t>Изграждане на мрежи между учителите</a:t>
            </a:r>
            <a:r>
              <a:rPr lang="ru-RU" sz="1500" dirty="0"/>
              <a:t/>
            </a:r>
            <a:br>
              <a:rPr lang="ru-RU" sz="1500" dirty="0"/>
            </a:br>
            <a:endParaRPr lang="ru-RU" sz="75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/>
              <a:t>Повишаване на научната и технологична </a:t>
            </a:r>
            <a:r>
              <a:rPr lang="ru-RU" sz="1500" dirty="0" smtClean="0"/>
              <a:t>култура</a:t>
            </a:r>
            <a:r>
              <a:rPr lang="ru-RU" sz="1500" dirty="0"/>
              <a:t/>
            </a:r>
            <a:br>
              <a:rPr lang="ru-RU" sz="1500" dirty="0"/>
            </a:br>
            <a:endParaRPr lang="ru-RU" sz="75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/>
              <a:t>Мотивиране за по-задълбочено и интересно преподаване на физика в училище</a:t>
            </a:r>
          </a:p>
          <a:p>
            <a:pPr marL="814388" lvl="1" indent="-257175">
              <a:buFont typeface="Wingdings" panose="05000000000000000000" pitchFamily="2" charset="2"/>
              <a:buChar char="ü"/>
              <a:defRPr/>
            </a:pPr>
            <a:endParaRPr lang="ru-RU" sz="750" dirty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/>
              <a:t>Подготвят бъдещото поколение </a:t>
            </a:r>
            <a:r>
              <a:rPr lang="ru-RU" sz="1500" dirty="0" smtClean="0"/>
              <a:t>физици</a:t>
            </a:r>
            <a:r>
              <a:rPr lang="en-US" sz="1500" dirty="0" smtClean="0"/>
              <a:t>, </a:t>
            </a:r>
            <a:r>
              <a:rPr lang="ru-RU" sz="1500" dirty="0" smtClean="0"/>
              <a:t>изследователи</a:t>
            </a:r>
            <a:r>
              <a:rPr lang="ru-RU" sz="1500" dirty="0"/>
              <a:t>, инженери и </a:t>
            </a:r>
            <a:r>
              <a:rPr lang="ru-RU" sz="1500" dirty="0" smtClean="0"/>
              <a:t>учители</a:t>
            </a:r>
            <a:endParaRPr lang="en-US" sz="1500" dirty="0" smtClean="0"/>
          </a:p>
          <a:p>
            <a:pPr marL="557213" lvl="1" indent="0">
              <a:defRPr/>
            </a:pPr>
            <a:endParaRPr lang="en-US" sz="1500" dirty="0" smtClean="0"/>
          </a:p>
          <a:p>
            <a:pPr marL="842963" lvl="1">
              <a:buFont typeface="Wingdings" panose="05000000000000000000" pitchFamily="2" charset="2"/>
              <a:buChar char="ü"/>
              <a:defRPr/>
            </a:pPr>
            <a:r>
              <a:rPr lang="ru-RU" sz="1500" dirty="0">
                <a:solidFill>
                  <a:srgbClr val="0B387C"/>
                </a:solidFill>
              </a:rPr>
              <a:t>Популяризиране на дейностите на ЦЕРН в медиите – </a:t>
            </a:r>
            <a:r>
              <a:rPr lang="en-US" sz="1500" dirty="0" smtClean="0">
                <a:solidFill>
                  <a:srgbClr val="0B387C"/>
                </a:solidFill>
              </a:rPr>
              <a:t/>
            </a:r>
            <a:br>
              <a:rPr lang="en-US" sz="1500" dirty="0" smtClean="0">
                <a:solidFill>
                  <a:srgbClr val="0B387C"/>
                </a:solidFill>
              </a:rPr>
            </a:br>
            <a:r>
              <a:rPr lang="ru-RU" sz="1500" dirty="0" smtClean="0">
                <a:solidFill>
                  <a:srgbClr val="0B387C"/>
                </a:solidFill>
              </a:rPr>
              <a:t>посланици </a:t>
            </a:r>
            <a:r>
              <a:rPr lang="ru-RU" sz="1500" dirty="0">
                <a:solidFill>
                  <a:srgbClr val="0B387C"/>
                </a:solidFill>
              </a:rPr>
              <a:t>на </a:t>
            </a:r>
            <a:r>
              <a:rPr lang="en-GB" sz="1500" dirty="0">
                <a:solidFill>
                  <a:srgbClr val="0B387C"/>
                </a:solidFill>
              </a:rPr>
              <a:t>CERN</a:t>
            </a:r>
            <a:endParaRPr lang="ru-RU" sz="1500" dirty="0"/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ru-RU" sz="1500" dirty="0"/>
          </a:p>
          <a:p>
            <a:pPr lvl="1" indent="0">
              <a:defRPr/>
            </a:pPr>
            <a:r>
              <a:rPr lang="en-GB" sz="1500" dirty="0" smtClean="0">
                <a:solidFill>
                  <a:srgbClr val="C00000"/>
                </a:solidFill>
              </a:rPr>
              <a:t/>
            </a:r>
            <a:br>
              <a:rPr lang="en-GB" sz="1500" dirty="0" smtClean="0">
                <a:solidFill>
                  <a:srgbClr val="C00000"/>
                </a:solidFill>
              </a:rPr>
            </a:br>
            <a:r>
              <a:rPr lang="en-GB" sz="1500" dirty="0" smtClean="0">
                <a:solidFill>
                  <a:srgbClr val="C00000"/>
                </a:solidFill>
              </a:rPr>
              <a:t>“</a:t>
            </a:r>
            <a:r>
              <a:rPr lang="ru-RU" sz="1500" i="1" dirty="0">
                <a:solidFill>
                  <a:srgbClr val="C00000"/>
                </a:solidFill>
              </a:rPr>
              <a:t>Добрите учители преподават.</a:t>
            </a:r>
            <a:br>
              <a:rPr lang="ru-RU" sz="1500" i="1" dirty="0">
                <a:solidFill>
                  <a:srgbClr val="C00000"/>
                </a:solidFill>
              </a:rPr>
            </a:br>
            <a:r>
              <a:rPr lang="ru-RU" sz="1500" i="1" dirty="0">
                <a:solidFill>
                  <a:srgbClr val="C00000"/>
                </a:solidFill>
              </a:rPr>
              <a:t> Великите учители вдъхновяват</a:t>
            </a:r>
            <a:r>
              <a:rPr lang="en-GB" sz="1500" i="1" dirty="0">
                <a:solidFill>
                  <a:srgbClr val="C00000"/>
                </a:solidFill>
              </a:rPr>
              <a:t>”</a:t>
            </a:r>
            <a:r>
              <a:rPr lang="bg-BG" sz="1500" dirty="0"/>
              <a:t/>
            </a:r>
            <a:br>
              <a:rPr lang="bg-BG" sz="1500" dirty="0"/>
            </a:br>
            <a:r>
              <a:rPr lang="bg-BG" sz="1500" dirty="0">
                <a:solidFill>
                  <a:srgbClr val="C00000"/>
                </a:solidFill>
              </a:rPr>
              <a:t>                                Уилям Уорд</a:t>
            </a:r>
            <a:endParaRPr lang="en-GB" sz="1500" dirty="0">
              <a:solidFill>
                <a:srgbClr val="C00000"/>
              </a:solidFill>
            </a:endParaRPr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marL="814388" lvl="1" indent="-257175">
              <a:buFont typeface="Arial" pitchFamily="34" charset="0"/>
              <a:buChar char="•"/>
              <a:defRPr/>
            </a:pPr>
            <a:endParaRPr lang="bg-BG" sz="1650" dirty="0"/>
          </a:p>
          <a:p>
            <a:pPr lvl="1" indent="0">
              <a:defRPr/>
            </a:pPr>
            <a:r>
              <a:rPr lang="bg-BG" sz="2250" dirty="0"/>
              <a:t/>
            </a:r>
            <a:br>
              <a:rPr lang="bg-BG" sz="2250" dirty="0"/>
            </a:br>
            <a:endParaRPr lang="bg-BG" sz="2250" dirty="0"/>
          </a:p>
          <a:p>
            <a:pPr marL="814388" lvl="1" indent="-257175">
              <a:buFont typeface="Wingdings" pitchFamily="2" charset="2"/>
              <a:buChar char="Ø"/>
              <a:defRPr/>
            </a:pPr>
            <a:endParaRPr lang="bg-BG" sz="1800" dirty="0"/>
          </a:p>
          <a:p>
            <a:pPr lvl="1" indent="0">
              <a:defRPr/>
            </a:pPr>
            <a:endParaRPr lang="bg-BG" sz="1650" dirty="0"/>
          </a:p>
          <a:p>
            <a:pPr>
              <a:defRPr/>
            </a:pPr>
            <a:r>
              <a:rPr lang="en-GB" sz="1800" dirty="0"/>
              <a:t>	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86916"/>
            <a:ext cx="645318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Резултати от програмите за учители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269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2" y="2407181"/>
            <a:ext cx="2700338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онтейнер за съдържание 6" descr="u4enici_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953" y="3457312"/>
            <a:ext cx="2106216" cy="157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1515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38</a:t>
            </a:fld>
            <a:endParaRPr lang="en-US" dirty="0"/>
          </a:p>
        </p:txBody>
      </p:sp>
      <p:pic>
        <p:nvPicPr>
          <p:cNvPr id="64520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91" y="3044615"/>
            <a:ext cx="2568178" cy="199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Espace réservé du numéro de diapositive 3"/>
          <p:cNvSpPr txBox="1">
            <a:spLocks noGrp="1"/>
          </p:cNvSpPr>
          <p:nvPr/>
        </p:nvSpPr>
        <p:spPr bwMode="auto">
          <a:xfrm>
            <a:off x="7627144" y="4855369"/>
            <a:ext cx="211931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188" tIns="24094" rIns="48188" bIns="24094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fld id="{3BF9AD5E-DEE3-40B0-B85A-E6F765F7B2B1}" type="slidenum">
              <a:rPr lang="en-US" altLang="en-US" sz="825" b="1">
                <a:solidFill>
                  <a:srgbClr val="FAFF00"/>
                </a:solidFill>
                <a:latin typeface="Verdana" panose="020B0604030504040204" pitchFamily="34" charset="0"/>
                <a:ea typeface="ヒラギノ角ゴ ProN W3"/>
                <a:cs typeface="ヒラギノ角ゴ ProN W3"/>
                <a:sym typeface="Verdana" panose="020B0604030504040204" pitchFamily="34" charset="0"/>
              </a:rPr>
              <a:pPr algn="ctr" eaLnBrk="1" hangingPunct="1"/>
              <a:t>38</a:t>
            </a:fld>
            <a:endParaRPr lang="en-US" altLang="en-US" sz="825" b="1">
              <a:solidFill>
                <a:srgbClr val="FAFF00"/>
              </a:solidFill>
              <a:latin typeface="Verdana" panose="020B0604030504040204" pitchFamily="34" charset="0"/>
              <a:ea typeface="ヒラギノ角ゴ ProN W3"/>
              <a:cs typeface="ヒラギノ角ゴ ProN W3"/>
              <a:sym typeface="Verdana" panose="020B0604030504040204" pitchFamily="34" charset="0"/>
            </a:endParaRPr>
          </a:p>
        </p:txBody>
      </p:sp>
      <p:sp>
        <p:nvSpPr>
          <p:cNvPr id="54278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24282" y="124998"/>
            <a:ext cx="8244230" cy="340519"/>
          </a:xfrm>
        </p:spPr>
        <p:txBody>
          <a:bodyPr vert="horz" lIns="26770" tIns="26770" rIns="87692" bIns="26770" anchor="ctr">
            <a:noAutofit/>
          </a:bodyPr>
          <a:lstStyle/>
          <a:p>
            <a:pPr marL="41645">
              <a:defRPr/>
            </a:pPr>
            <a:r>
              <a:rPr lang="bg-BG" sz="255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N W6"/>
                <a:cs typeface="ヒラギノ角ゴ ProN W6"/>
              </a:rPr>
              <a:t>Помощни материали за </a:t>
            </a:r>
            <a:r>
              <a:rPr lang="bg-BG" sz="2550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N W6"/>
                <a:cs typeface="ヒラギノ角ゴ ProN W6"/>
              </a:rPr>
              <a:t>ученици и учители</a:t>
            </a:r>
            <a:endParaRPr lang="en-US" sz="255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N W6"/>
              <a:cs typeface="ヒラギノ角ゴ ProN W6"/>
            </a:endParaRPr>
          </a:p>
        </p:txBody>
      </p:sp>
      <p:sp>
        <p:nvSpPr>
          <p:cNvPr id="64517" name="Rectangle 6"/>
          <p:cNvSpPr>
            <a:spLocks/>
          </p:cNvSpPr>
          <p:nvPr/>
        </p:nvSpPr>
        <p:spPr bwMode="auto">
          <a:xfrm>
            <a:off x="219456" y="627460"/>
            <a:ext cx="837590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0461" bIns="0"/>
          <a:lstStyle>
            <a:lvl1pPr marL="323850" indent="-285750" defTabSz="6413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413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413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413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413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75000"/>
              </a:lnSpc>
              <a:buFont typeface="Wingdings" panose="05000000000000000000" pitchFamily="2" charset="2"/>
              <a:buChar char="ü"/>
            </a:pPr>
            <a:r>
              <a:rPr lang="en-US" altLang="en-US" sz="1650" dirty="0">
                <a:solidFill>
                  <a:srgbClr val="0055A0"/>
                </a:solidFill>
                <a:ea typeface="ヒラギノ角ゴ ProN W3"/>
                <a:cs typeface="ヒラギノ角ゴ ProN W3"/>
                <a:sym typeface="Verdana" panose="020B0604030504040204" pitchFamily="34" charset="0"/>
              </a:rPr>
              <a:t> </a:t>
            </a:r>
            <a:r>
              <a:rPr lang="bg-BG" altLang="en-US" sz="1650" dirty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</a:rPr>
              <a:t>Всички лекции и материали се записват и архивират</a:t>
            </a:r>
            <a:endParaRPr lang="en-US" altLang="en-US" sz="1650" dirty="0">
              <a:solidFill>
                <a:srgbClr val="0055A0"/>
              </a:solidFill>
              <a:latin typeface="+mn-lt"/>
              <a:ea typeface="ヒラギノ角ゴ ProN W3"/>
              <a:cs typeface="ヒラギノ角ゴ ProN W3"/>
              <a:sym typeface="Verdana" panose="020B060403050404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en-US" sz="1650" dirty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</a:rPr>
              <a:t> </a:t>
            </a:r>
            <a:r>
              <a:rPr lang="bg-BG" altLang="en-US" sz="1650" dirty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</a:rPr>
              <a:t>Специални училищни материали, видео клипове, анимации, игри и много други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altLang="en-US" sz="1650" dirty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</a:rPr>
              <a:t> Образователен уебсайт на </a:t>
            </a:r>
            <a:r>
              <a:rPr lang="en-US" altLang="en-US" sz="1650" dirty="0" smtClean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</a:rPr>
              <a:t>CERN</a:t>
            </a:r>
            <a:r>
              <a:rPr lang="bg-BG" altLang="en-US" sz="1650" dirty="0" smtClean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</a:rPr>
              <a:t>: </a:t>
            </a:r>
            <a:r>
              <a:rPr lang="en-US" altLang="en-US" sz="1650" dirty="0" smtClean="0">
                <a:solidFill>
                  <a:srgbClr val="0055A0"/>
                </a:solidFill>
                <a:latin typeface="+mn-lt"/>
                <a:ea typeface="ヒラギノ角ゴ ProN W3"/>
                <a:cs typeface="ヒラギノ角ゴ ProN W3"/>
                <a:sym typeface="Verdana" panose="020B0604030504040204" pitchFamily="34" charset="0"/>
                <a:hlinkClick r:id="rId3"/>
              </a:rPr>
              <a:t>http://</a:t>
            </a:r>
            <a:r>
              <a:rPr lang="en-US" altLang="en-US" sz="1650" dirty="0" smtClean="0">
                <a:solidFill>
                  <a:srgbClr val="0055A0"/>
                </a:solidFill>
                <a:ea typeface="ヒラギノ角ゴ ProN W3"/>
                <a:cs typeface="ヒラギノ角ゴ ProN W3"/>
                <a:sym typeface="Verdana" panose="020B0604030504040204" pitchFamily="34" charset="0"/>
                <a:hlinkClick r:id="rId3"/>
              </a:rPr>
              <a:t>cern.ch/education</a:t>
            </a:r>
            <a:r>
              <a:rPr lang="en-US" altLang="en-US" sz="1650" dirty="0" smtClean="0">
                <a:solidFill>
                  <a:srgbClr val="0055A0"/>
                </a:solidFill>
                <a:ea typeface="ヒラギノ角ゴ ProN W3"/>
                <a:cs typeface="ヒラギノ角ゴ ProN W3"/>
                <a:sym typeface="Verdana" panose="020B0604030504040204" pitchFamily="34" charset="0"/>
              </a:rPr>
              <a:t> </a:t>
            </a:r>
            <a:endParaRPr lang="en-US" altLang="en-US" sz="1650" dirty="0">
              <a:solidFill>
                <a:srgbClr val="0055A0"/>
              </a:solidFill>
              <a:ea typeface="ヒラギノ角ゴ ProN W3"/>
              <a:cs typeface="ヒラギノ角ゴ ProN W3"/>
              <a:sym typeface="Verdana" panose="020B0604030504040204" pitchFamily="34" charset="0"/>
            </a:endParaRPr>
          </a:p>
        </p:txBody>
      </p:sp>
      <p:pic>
        <p:nvPicPr>
          <p:cNvPr id="64518" name="Picture 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8" y="2106216"/>
            <a:ext cx="2132410" cy="190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858" y="2765145"/>
            <a:ext cx="3013953" cy="19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5"/>
          <p:cNvSpPr>
            <a:spLocks/>
          </p:cNvSpPr>
          <p:nvPr/>
        </p:nvSpPr>
        <p:spPr bwMode="auto">
          <a:xfrm>
            <a:off x="6473952" y="1909267"/>
            <a:ext cx="2296455" cy="1447310"/>
          </a:xfrm>
          <a:prstGeom prst="rect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  <a:effectLst>
            <a:outerShdw blurRad="38100" dist="23000" dir="5400000" algn="ctr" rotWithShape="0">
              <a:schemeClr val="bg2">
                <a:alpha val="34999"/>
              </a:schemeClr>
            </a:outerShdw>
          </a:effectLst>
        </p:spPr>
        <p:txBody>
          <a:bodyPr lIns="0" tIns="0" rIns="0" bIns="0"/>
          <a:lstStyle/>
          <a:p>
            <a:pPr>
              <a:defRPr/>
            </a:pPr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2760371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39</a:t>
            </a:fld>
            <a:endParaRPr lang="en-US" dirty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88106"/>
            <a:ext cx="6453188" cy="311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025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Виртуални Визити и Видеоконферентни Връзки</a:t>
            </a:r>
            <a:endParaRPr lang="en-US" sz="2025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160935" y="581816"/>
            <a:ext cx="6261811" cy="31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417910" lvl="1" indent="-342900">
              <a:spcBef>
                <a:spcPts val="450"/>
              </a:spcBef>
              <a:buClr>
                <a:srgbClr val="4F81BD"/>
              </a:buClr>
              <a:buFont typeface="Wingdings" panose="05000000000000000000" pitchFamily="2" charset="2"/>
              <a:buChar char="ü"/>
              <a:defRPr/>
            </a:pPr>
            <a:r>
              <a:rPr lang="bg-BG" sz="1900" dirty="0" smtClean="0">
                <a:latin typeface="+mn-lt"/>
              </a:rPr>
              <a:t>Започнахме тяхното провеждане от 201</a:t>
            </a:r>
            <a:r>
              <a:rPr lang="en-US" sz="1900" dirty="0" smtClean="0">
                <a:latin typeface="+mn-lt"/>
              </a:rPr>
              <a:t>3</a:t>
            </a:r>
            <a:r>
              <a:rPr lang="bg-BG" sz="1900" dirty="0" smtClean="0">
                <a:latin typeface="+mn-lt"/>
              </a:rPr>
              <a:t/>
            </a:r>
            <a:br>
              <a:rPr lang="bg-BG" sz="1900" dirty="0" smtClean="0">
                <a:latin typeface="+mn-lt"/>
              </a:rPr>
            </a:br>
            <a:endParaRPr lang="bg-BG" sz="1900" dirty="0" smtClean="0">
              <a:latin typeface="+mn-lt"/>
            </a:endParaRPr>
          </a:p>
          <a:p>
            <a:pPr marL="417910" lvl="1" indent="-342900">
              <a:spcBef>
                <a:spcPts val="450"/>
              </a:spcBef>
              <a:buClr>
                <a:srgbClr val="4F81BD"/>
              </a:buClr>
              <a:buFont typeface="Wingdings" panose="05000000000000000000" pitchFamily="2" charset="2"/>
              <a:buChar char="ü"/>
              <a:defRPr/>
            </a:pPr>
            <a:r>
              <a:rPr lang="bg-BG" sz="1900" dirty="0" smtClean="0">
                <a:solidFill>
                  <a:schemeClr val="tx2"/>
                </a:solidFill>
                <a:latin typeface="+mn-lt"/>
              </a:rPr>
              <a:t>Организират се от българската общност в ЦЕРН</a:t>
            </a:r>
          </a:p>
          <a:p>
            <a:pPr marL="817960" lvl="2" indent="-342900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bg-BG" sz="1900" dirty="0" smtClean="0">
                <a:solidFill>
                  <a:schemeClr val="tx2"/>
                </a:solidFill>
                <a:latin typeface="+mn-lt"/>
              </a:rPr>
              <a:t>Специални благодарност за </a:t>
            </a:r>
            <a:r>
              <a:rPr lang="bg-BG" sz="1900" b="1" dirty="0" smtClean="0">
                <a:solidFill>
                  <a:schemeClr val="tx2"/>
                </a:solidFill>
                <a:latin typeface="+mn-lt"/>
              </a:rPr>
              <a:t>Атанас Батинков и Теодора Николова</a:t>
            </a:r>
            <a:r>
              <a:rPr lang="bg-BG" sz="1900" dirty="0" smtClean="0">
                <a:solidFill>
                  <a:schemeClr val="tx2"/>
                </a:solidFill>
                <a:latin typeface="+mn-lt"/>
              </a:rPr>
              <a:t>, </a:t>
            </a:r>
            <a:br>
              <a:rPr lang="bg-BG" sz="1900" dirty="0" smtClean="0">
                <a:solidFill>
                  <a:schemeClr val="tx2"/>
                </a:solidFill>
                <a:latin typeface="+mn-lt"/>
              </a:rPr>
            </a:br>
            <a:r>
              <a:rPr lang="bg-BG" sz="1900" dirty="0" smtClean="0">
                <a:solidFill>
                  <a:schemeClr val="tx2"/>
                </a:solidFill>
                <a:latin typeface="+mn-lt"/>
              </a:rPr>
              <a:t>които се заеха активно с </a:t>
            </a:r>
            <a:br>
              <a:rPr lang="bg-BG" sz="1900" dirty="0" smtClean="0">
                <a:solidFill>
                  <a:schemeClr val="tx2"/>
                </a:solidFill>
                <a:latin typeface="+mn-lt"/>
              </a:rPr>
            </a:br>
            <a:r>
              <a:rPr lang="bg-BG" sz="1900" dirty="0" smtClean="0">
                <a:solidFill>
                  <a:schemeClr val="tx2"/>
                </a:solidFill>
                <a:latin typeface="+mn-lt"/>
              </a:rPr>
              <a:t>тяхната организация от 2014</a:t>
            </a:r>
            <a:br>
              <a:rPr lang="bg-BG" sz="1900" dirty="0" smtClean="0">
                <a:solidFill>
                  <a:schemeClr val="tx2"/>
                </a:solidFill>
                <a:latin typeface="+mn-lt"/>
              </a:rPr>
            </a:br>
            <a:endParaRPr lang="bg-BG" sz="1900" dirty="0" smtClean="0">
              <a:solidFill>
                <a:schemeClr val="tx2"/>
              </a:solidFill>
              <a:latin typeface="+mn-lt"/>
            </a:endParaRPr>
          </a:p>
          <a:p>
            <a:pPr marL="417910" lvl="1" indent="-342900">
              <a:spcBef>
                <a:spcPts val="450"/>
              </a:spcBef>
              <a:buClr>
                <a:srgbClr val="4F81BD"/>
              </a:buClr>
              <a:buFont typeface="Wingdings" panose="05000000000000000000" pitchFamily="2" charset="2"/>
              <a:buChar char="ü"/>
              <a:defRPr/>
            </a:pPr>
            <a:r>
              <a:rPr lang="bg-BG" sz="1900" dirty="0" smtClean="0">
                <a:solidFill>
                  <a:schemeClr val="tx2"/>
                </a:solidFill>
                <a:latin typeface="+mn-lt"/>
              </a:rPr>
              <a:t>До момента са участвали училища от 23 населени места в България</a:t>
            </a:r>
            <a:endParaRPr lang="en-GB" sz="19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098" y="2039597"/>
            <a:ext cx="4429556" cy="299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9897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15616" y="62084"/>
            <a:ext cx="6858001" cy="51911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691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383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076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767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bg-BG" sz="1950" b="1" i="1" kern="0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Образователни програми за ученици в </a:t>
            </a:r>
            <a:r>
              <a:rPr lang="en-GB" sz="1950" b="1" i="1" kern="0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US" sz="1950" b="1" i="1" kern="0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977815"/>
              </p:ext>
            </p:extLst>
          </p:nvPr>
        </p:nvGraphicFramePr>
        <p:xfrm>
          <a:off x="262813" y="405281"/>
          <a:ext cx="5750282" cy="4005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349" y="813197"/>
            <a:ext cx="2300288" cy="169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1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477" y="3095092"/>
            <a:ext cx="2245519" cy="148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27</a:t>
            </a:r>
            <a:r>
              <a:rPr lang="en-US" dirty="0" smtClean="0"/>
              <a:t>.</a:t>
            </a:r>
            <a:r>
              <a:rPr lang="bg-BG" dirty="0" smtClean="0"/>
              <a:t>07</a:t>
            </a:r>
            <a:r>
              <a:rPr lang="en-US" dirty="0" smtClean="0"/>
              <a:t>.201</a:t>
            </a:r>
            <a:r>
              <a:rPr lang="bg-BG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92957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40</a:t>
            </a:fld>
            <a:endParaRPr lang="en-US" dirty="0"/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1143000" y="88106"/>
            <a:ext cx="6453188" cy="311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algn="ctr" defTabSz="481907">
              <a:defRPr/>
            </a:pPr>
            <a:r>
              <a:rPr lang="bg-BG" sz="2025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Виртуални Визити и Видеоконферентни Връзки</a:t>
            </a:r>
            <a:endParaRPr lang="en-US" sz="2025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040" y="2667582"/>
            <a:ext cx="3507866" cy="1693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7" descr="https://scontent-fra3-1.xx.fbcdn.net/hphotos-xpf1/v/t1.0-9/11041777_10205196042834889_8702087493823252825_n.jpg?oh=6c3e0a00ffa1c8568b743f3e89e32901&amp;oe=562898C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5728" y="3780815"/>
            <a:ext cx="1796832" cy="13476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Picture 2" descr="C:\Users\Samsung\Desktop\12371255_1096921530353284_4269247105600547273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06" y="3957030"/>
            <a:ext cx="2510066" cy="1119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4" descr="https://scontent-fra3-1.xx.fbcdn.net/hphotos-xat1/v/t1.0-9/11079046_890433931007939_6919066112252610118_n.jpg?oh=a7f3dc8cde63ea873e8fc70b0326d522&amp;oe=56129FD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8084" y="2708216"/>
            <a:ext cx="2149890" cy="16124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9" descr="https://scontent-fra3-1.xx.fbcdn.net/hphotos-xpf1/t31.0-8/10669293_10204726070928757_3648278751557714741_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2823" y="3646155"/>
            <a:ext cx="2344480" cy="14302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160935" y="537926"/>
            <a:ext cx="8845162" cy="208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60760" lvl="1">
              <a:spcBef>
                <a:spcPts val="450"/>
              </a:spcBef>
              <a:buClr>
                <a:srgbClr val="4F81BD"/>
              </a:buClr>
              <a:buFont typeface="Wingdings" panose="05000000000000000000" pitchFamily="2" charset="2"/>
              <a:buChar char="Ø"/>
              <a:defRPr/>
            </a:pPr>
            <a:r>
              <a:rPr lang="bg-BG" sz="1600" dirty="0" smtClean="0">
                <a:latin typeface="+mn-lt"/>
              </a:rPr>
              <a:t>Много голям интерес към всяко едно събитие</a:t>
            </a:r>
            <a:endParaRPr lang="en-GB" sz="1600" dirty="0">
              <a:latin typeface="+mn-lt"/>
            </a:endParaRPr>
          </a:p>
          <a:p>
            <a:pPr marL="632222" lvl="2" indent="-257175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bg-BG" sz="1500" dirty="0" smtClean="0">
                <a:latin typeface="+mn-lt"/>
              </a:rPr>
              <a:t>Пример</a:t>
            </a:r>
            <a:r>
              <a:rPr lang="bg-BG" sz="1500" dirty="0">
                <a:latin typeface="+mn-lt"/>
              </a:rPr>
              <a:t> </a:t>
            </a:r>
            <a:r>
              <a:rPr lang="bg-BG" sz="1500" dirty="0" smtClean="0">
                <a:latin typeface="+mn-lt"/>
              </a:rPr>
              <a:t>- декември</a:t>
            </a:r>
            <a:r>
              <a:rPr lang="en-GB" sz="1500" dirty="0" smtClean="0">
                <a:solidFill>
                  <a:schemeClr val="tx2"/>
                </a:solidFill>
                <a:latin typeface="+mn-lt"/>
              </a:rPr>
              <a:t> 2016</a:t>
            </a:r>
            <a:r>
              <a:rPr lang="bg-BG" sz="1500" dirty="0" smtClean="0">
                <a:solidFill>
                  <a:schemeClr val="tx2"/>
                </a:solidFill>
                <a:latin typeface="+mn-lt"/>
              </a:rPr>
              <a:t>:</a:t>
            </a:r>
            <a:endParaRPr lang="en-GB" sz="1500" dirty="0">
              <a:latin typeface="+mn-lt"/>
            </a:endParaRPr>
          </a:p>
          <a:p>
            <a:pPr marL="806054" lvl="3" indent="-134541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en-GB" sz="1500" dirty="0">
                <a:solidFill>
                  <a:schemeClr val="tx2"/>
                </a:solidFill>
                <a:latin typeface="+mn-lt"/>
              </a:rPr>
              <a:t>18 </a:t>
            </a:r>
            <a:r>
              <a:rPr lang="bg-BG" sz="1500" dirty="0" smtClean="0">
                <a:solidFill>
                  <a:schemeClr val="tx2"/>
                </a:solidFill>
                <a:latin typeface="+mn-lt"/>
              </a:rPr>
              <a:t>училища от цялата страна</a:t>
            </a:r>
            <a:endParaRPr lang="en-GB" sz="1500" dirty="0">
              <a:latin typeface="+mn-lt"/>
            </a:endParaRPr>
          </a:p>
          <a:p>
            <a:pPr marL="806054" lvl="3" indent="-134541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en-US" sz="1500" dirty="0" smtClean="0">
                <a:solidFill>
                  <a:schemeClr val="tx2"/>
                </a:solidFill>
                <a:latin typeface="+mn-lt"/>
              </a:rPr>
              <a:t>~ </a:t>
            </a:r>
            <a:r>
              <a:rPr lang="en-GB" sz="1500" dirty="0" smtClean="0">
                <a:solidFill>
                  <a:schemeClr val="tx2"/>
                </a:solidFill>
                <a:latin typeface="+mn-lt"/>
              </a:rPr>
              <a:t>1000 </a:t>
            </a:r>
            <a:r>
              <a:rPr lang="bg-BG" sz="1500" dirty="0" smtClean="0">
                <a:solidFill>
                  <a:schemeClr val="tx2"/>
                </a:solidFill>
                <a:latin typeface="+mn-lt"/>
              </a:rPr>
              <a:t>ученици</a:t>
            </a:r>
            <a:endParaRPr lang="en-GB" sz="1500" dirty="0">
              <a:latin typeface="+mn-lt"/>
            </a:endParaRPr>
          </a:p>
          <a:p>
            <a:pPr marL="806054" lvl="3" indent="-134541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bg-BG" sz="1500" dirty="0" smtClean="0">
                <a:latin typeface="+mn-lt"/>
              </a:rPr>
              <a:t>Времетраене </a:t>
            </a:r>
            <a:r>
              <a:rPr lang="en-US" sz="1500" dirty="0">
                <a:solidFill>
                  <a:schemeClr val="tx2"/>
                </a:solidFill>
                <a:latin typeface="+mn-lt"/>
              </a:rPr>
              <a:t>~ </a:t>
            </a:r>
            <a:r>
              <a:rPr lang="en-GB" sz="1500" dirty="0" smtClean="0">
                <a:solidFill>
                  <a:schemeClr val="tx2"/>
                </a:solidFill>
                <a:latin typeface="+mn-lt"/>
              </a:rPr>
              <a:t>3 </a:t>
            </a:r>
            <a:r>
              <a:rPr lang="bg-BG" sz="1500" dirty="0" smtClean="0">
                <a:solidFill>
                  <a:schemeClr val="tx2"/>
                </a:solidFill>
                <a:latin typeface="+mn-lt"/>
              </a:rPr>
              <a:t>часа</a:t>
            </a:r>
          </a:p>
          <a:p>
            <a:pPr marL="806054" lvl="3" indent="-134541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bg-BG" sz="1500" dirty="0" smtClean="0">
                <a:latin typeface="+mn-lt"/>
              </a:rPr>
              <a:t>Вируални посещения на </a:t>
            </a:r>
            <a:r>
              <a:rPr lang="en-GB" sz="1500" dirty="0" smtClean="0">
                <a:latin typeface="+mn-lt"/>
              </a:rPr>
              <a:t>CMS </a:t>
            </a:r>
            <a:r>
              <a:rPr lang="bg-BG" sz="1500" dirty="0" smtClean="0">
                <a:latin typeface="+mn-lt"/>
              </a:rPr>
              <a:t>детектора</a:t>
            </a:r>
            <a:r>
              <a:rPr lang="en-GB" sz="1500" dirty="0" smtClean="0">
                <a:latin typeface="+mn-lt"/>
              </a:rPr>
              <a:t>, </a:t>
            </a:r>
            <a:r>
              <a:rPr lang="en-GB" sz="1500" dirty="0">
                <a:latin typeface="+mn-lt"/>
              </a:rPr>
              <a:t>LHC </a:t>
            </a:r>
            <a:r>
              <a:rPr lang="bg-BG" sz="1500" dirty="0" smtClean="0">
                <a:latin typeface="+mn-lt"/>
              </a:rPr>
              <a:t>тунела</a:t>
            </a:r>
            <a:r>
              <a:rPr lang="en-GB" sz="1500" dirty="0" smtClean="0">
                <a:latin typeface="+mn-lt"/>
              </a:rPr>
              <a:t>, SM18</a:t>
            </a:r>
            <a:r>
              <a:rPr lang="bg-BG" sz="1500" dirty="0">
                <a:latin typeface="+mn-lt"/>
              </a:rPr>
              <a:t> </a:t>
            </a:r>
            <a:r>
              <a:rPr lang="bg-BG" sz="1500" dirty="0" smtClean="0">
                <a:latin typeface="+mn-lt"/>
              </a:rPr>
              <a:t>и т.н.</a:t>
            </a:r>
            <a:endParaRPr lang="en-GB" sz="1500" dirty="0">
              <a:latin typeface="+mn-lt"/>
            </a:endParaRPr>
          </a:p>
          <a:p>
            <a:pPr marL="806054" lvl="3" indent="-134541">
              <a:spcBef>
                <a:spcPts val="450"/>
              </a:spcBef>
              <a:buClr>
                <a:srgbClr val="4F81BD"/>
              </a:buClr>
              <a:buFont typeface="Arial" panose="020B0604020202020204" pitchFamily="34" charset="0"/>
              <a:buChar char="•"/>
              <a:defRPr/>
            </a:pPr>
            <a:r>
              <a:rPr lang="bg-BG" sz="1500" dirty="0" smtClean="0">
                <a:solidFill>
                  <a:schemeClr val="tx2"/>
                </a:solidFill>
                <a:latin typeface="+mn-lt"/>
              </a:rPr>
              <a:t>Сесия ‚Въпроси и Отговори‘ с учениците с помощта на 20 учени и инженери от</a:t>
            </a:r>
            <a:r>
              <a:rPr lang="en-US" sz="1500" dirty="0" smtClean="0">
                <a:solidFill>
                  <a:schemeClr val="tx2"/>
                </a:solidFill>
                <a:latin typeface="+mn-lt"/>
              </a:rPr>
              <a:t> CERN</a:t>
            </a:r>
            <a:endParaRPr lang="en-GB" sz="1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87500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spy-run139779-evt4994190-v1-Copyright-hir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37" y="3958068"/>
            <a:ext cx="2214562" cy="1193006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56324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3153398" y="925327"/>
            <a:ext cx="3053898" cy="248364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bg-BG" sz="2400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Въпроси ?</a:t>
            </a:r>
            <a:r>
              <a:rPr lang="bg-BG" sz="2400" dirty="0">
                <a:solidFill>
                  <a:srgbClr val="002F53"/>
                </a:solidFill>
              </a:rPr>
              <a:t/>
            </a:r>
            <a:br>
              <a:rPr lang="bg-BG" sz="2400" dirty="0">
                <a:solidFill>
                  <a:srgbClr val="002F53"/>
                </a:solidFill>
              </a:rPr>
            </a:br>
            <a:r>
              <a:rPr lang="en-GB" sz="2400" dirty="0">
                <a:solidFill>
                  <a:srgbClr val="002F53"/>
                </a:solidFill>
              </a:rPr>
              <a:t/>
            </a:r>
            <a:br>
              <a:rPr lang="en-GB" sz="2400" dirty="0">
                <a:solidFill>
                  <a:srgbClr val="002F53"/>
                </a:solidFill>
              </a:rPr>
            </a:br>
            <a:r>
              <a:rPr lang="en-GB" sz="750" dirty="0">
                <a:solidFill>
                  <a:srgbClr val="002F53"/>
                </a:solidFill>
              </a:rPr>
              <a:t/>
            </a:r>
            <a:br>
              <a:rPr lang="en-GB" sz="750" dirty="0">
                <a:solidFill>
                  <a:srgbClr val="002F53"/>
                </a:solidFill>
              </a:rPr>
            </a:br>
            <a:r>
              <a:rPr lang="bg-BG" sz="2400" dirty="0">
                <a:solidFill>
                  <a:srgbClr val="002F53"/>
                </a:solidFill>
              </a:rPr>
              <a:t/>
            </a:r>
            <a:br>
              <a:rPr lang="bg-BG" sz="2400" dirty="0">
                <a:solidFill>
                  <a:srgbClr val="002F53"/>
                </a:solidFill>
              </a:rPr>
            </a:br>
            <a:r>
              <a:rPr lang="en-GB" sz="2400" dirty="0">
                <a:solidFill>
                  <a:srgbClr val="002F53"/>
                </a:solidFill>
              </a:rPr>
              <a:t/>
            </a:r>
            <a:br>
              <a:rPr lang="en-GB" sz="2400" dirty="0">
                <a:solidFill>
                  <a:srgbClr val="002F53"/>
                </a:solidFill>
              </a:rPr>
            </a:br>
            <a:r>
              <a:rPr lang="bg-BG" sz="2400" dirty="0">
                <a:solidFill>
                  <a:srgbClr val="002F53"/>
                </a:solidFill>
              </a:rPr>
              <a:t/>
            </a:r>
            <a:br>
              <a:rPr lang="bg-BG" sz="2400" dirty="0">
                <a:solidFill>
                  <a:srgbClr val="002F53"/>
                </a:solidFill>
              </a:rPr>
            </a:br>
            <a:r>
              <a:rPr lang="en-GB" sz="2400" dirty="0">
                <a:solidFill>
                  <a:srgbClr val="002F53"/>
                </a:solidFill>
              </a:rPr>
              <a:t/>
            </a:r>
            <a:br>
              <a:rPr lang="en-GB" sz="2400" dirty="0">
                <a:solidFill>
                  <a:srgbClr val="002F53"/>
                </a:solidFill>
              </a:rPr>
            </a:br>
            <a:r>
              <a:rPr lang="en-GB" sz="1800" dirty="0">
                <a:solidFill>
                  <a:srgbClr val="002F53"/>
                </a:solidFill>
              </a:rPr>
              <a:t>Zornitsa.Zaharieva@cern.ch</a:t>
            </a:r>
            <a:endParaRPr lang="en-US" sz="1800" dirty="0">
              <a:solidFill>
                <a:srgbClr val="002F53"/>
              </a:solidFill>
            </a:endParaRPr>
          </a:p>
        </p:txBody>
      </p:sp>
      <p:pic>
        <p:nvPicPr>
          <p:cNvPr id="69636" name="Picture 10" descr="9906046_13-A4-at-144-dp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1" y="3965971"/>
            <a:ext cx="2249416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7" descr="G:\Departments\AB\Groups\CO\sections\DM\dropbox\Puzzle\CERN-aeri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497" y="3958068"/>
            <a:ext cx="1693564" cy="1207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9" descr="G:\Departments\AB\Groups\CO\sections\DM\dropbox\Puzzle\CCC-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061" y="3958068"/>
            <a:ext cx="1890826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9" name="Picture 10" descr="G:\Departments\AB\Groups\CO\sections\DM\dropbox\Puzzle\Alic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886" y="3965971"/>
            <a:ext cx="1073551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3"/>
          <p:cNvSpPr>
            <a:spLocks noChangeArrowheads="1"/>
          </p:cNvSpPr>
          <p:nvPr/>
        </p:nvSpPr>
        <p:spPr bwMode="auto">
          <a:xfrm>
            <a:off x="1174556" y="522685"/>
            <a:ext cx="6756488" cy="27386"/>
          </a:xfrm>
          <a:prstGeom prst="rect">
            <a:avLst/>
          </a:prstGeom>
          <a:gradFill rotWithShape="1">
            <a:gsLst>
              <a:gs pos="0">
                <a:srgbClr val="003366">
                  <a:alpha val="10001"/>
                </a:srgbClr>
              </a:gs>
              <a:gs pos="50000">
                <a:schemeClr val="tx1"/>
              </a:gs>
              <a:gs pos="100000">
                <a:srgbClr val="003366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68537" tIns="34269" rIns="68537" bIns="34269" anchor="ctr"/>
          <a:lstStyle/>
          <a:p>
            <a:pPr>
              <a:defRPr/>
            </a:pPr>
            <a:endParaRPr lang="en-GB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Rectangle 11"/>
          <p:cNvSpPr txBox="1">
            <a:spLocks noChangeArrowheads="1"/>
          </p:cNvSpPr>
          <p:nvPr/>
        </p:nvSpPr>
        <p:spPr bwMode="auto">
          <a:xfrm>
            <a:off x="1072753" y="108347"/>
            <a:ext cx="6858001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37" tIns="34269" rIns="68537" bIns="34269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691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383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076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767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bg-BG" sz="2400" kern="0" dirty="0">
                <a:solidFill>
                  <a:srgbClr val="002F53"/>
                </a:solidFill>
              </a:rPr>
              <a:t>Благодаря ви!</a:t>
            </a:r>
            <a:endParaRPr lang="en-US" sz="2400" kern="0" dirty="0">
              <a:solidFill>
                <a:srgbClr val="002F53"/>
              </a:solidFill>
            </a:endParaRPr>
          </a:p>
        </p:txBody>
      </p:sp>
      <p:pic>
        <p:nvPicPr>
          <p:cNvPr id="15" name="Picture 10" descr="globe_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166" y="945357"/>
            <a:ext cx="1407319" cy="97869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Content Placeholder 20" descr="computing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91" y="953691"/>
            <a:ext cx="1314450" cy="113228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LHCtunnel200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404938"/>
            <a:ext cx="1428750" cy="1058466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42" name="Picture 2" descr="C:\Conferences\Europe-territory_of_knowledge_2013\materials\cern_images\exhibition_globe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469" y="1383507"/>
            <a:ext cx="1654969" cy="1103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 descr="question_marks_bubbling_md_wht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119" y="1869281"/>
            <a:ext cx="1603772" cy="11715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25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6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315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5</a:t>
            </a:fld>
            <a:endParaRPr lang="en-US" dirty="0"/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868092" y="119063"/>
            <a:ext cx="5300873" cy="3462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30478" bIns="0">
            <a:spAutoFit/>
          </a:bodyPr>
          <a:lstStyle/>
          <a:p>
            <a:pPr marL="29766" defTabSz="482204">
              <a:defRPr/>
            </a:pP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Как</a:t>
            </a:r>
            <a:r>
              <a:rPr lang="fr-CH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</a:t>
            </a: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изглежда</a:t>
            </a:r>
            <a:r>
              <a:rPr lang="fr-CH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</a:t>
            </a: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физиката</a:t>
            </a:r>
            <a:r>
              <a:rPr lang="fr-CH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</a:t>
            </a: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за</a:t>
            </a:r>
            <a:r>
              <a:rPr lang="fr-CH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 </a:t>
            </a: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учени</a:t>
            </a: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  <a:sym typeface="Verdana" pitchFamily="34" charset="0"/>
              </a:rPr>
              <a:t>ци</a:t>
            </a:r>
            <a:r>
              <a:rPr lang="ru-RU" sz="2250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те</a:t>
            </a:r>
            <a:endParaRPr lang="en-US" sz="2250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pic>
        <p:nvPicPr>
          <p:cNvPr id="14342" name="Picture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1" y="1341835"/>
            <a:ext cx="4413647" cy="323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478170" y="388532"/>
            <a:ext cx="5585190" cy="4428157"/>
            <a:chOff x="1320" y="1344"/>
            <a:chExt cx="5272" cy="4165"/>
          </a:xfrm>
        </p:grpSpPr>
        <p:grpSp>
          <p:nvGrpSpPr>
            <p:cNvPr id="125958" name="Group 7"/>
            <p:cNvGrpSpPr>
              <a:grpSpLocks/>
            </p:cNvGrpSpPr>
            <p:nvPr/>
          </p:nvGrpSpPr>
          <p:grpSpPr bwMode="auto">
            <a:xfrm>
              <a:off x="1320" y="1344"/>
              <a:ext cx="5272" cy="4165"/>
              <a:chOff x="0" y="-55"/>
              <a:chExt cx="6008" cy="4776"/>
            </a:xfrm>
          </p:grpSpPr>
          <p:pic>
            <p:nvPicPr>
              <p:cNvPr id="125966" name="Picture 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20"/>
                <a:ext cx="6008" cy="4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967" name="Rectangle 9"/>
              <p:cNvSpPr>
                <a:spLocks/>
              </p:cNvSpPr>
              <p:nvPr/>
            </p:nvSpPr>
            <p:spPr bwMode="auto">
              <a:xfrm>
                <a:off x="2045" y="-55"/>
                <a:ext cx="93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30478" bIns="0">
                <a:spAutoFit/>
              </a:bodyPr>
              <a:lstStyle>
                <a:lvl1pPr marL="39688"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275" b="1">
                  <a:solidFill>
                    <a:srgbClr val="000090"/>
                  </a:solidFill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endParaRPr>
              </a:p>
            </p:txBody>
          </p:sp>
          <p:sp>
            <p:nvSpPr>
              <p:cNvPr id="125968" name="Rectangle 10"/>
              <p:cNvSpPr>
                <a:spLocks/>
              </p:cNvSpPr>
              <p:nvPr/>
            </p:nvSpPr>
            <p:spPr bwMode="auto">
              <a:xfrm>
                <a:off x="1296" y="2176"/>
                <a:ext cx="880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30478" bIns="0"/>
              <a:lstStyle>
                <a:lvl1pPr marL="39688"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75" b="1">
                    <a:solidFill>
                      <a:srgbClr val="FAFF00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M g h</a:t>
                </a:r>
              </a:p>
            </p:txBody>
          </p:sp>
          <p:grpSp>
            <p:nvGrpSpPr>
              <p:cNvPr id="125969" name="Group 11"/>
              <p:cNvGrpSpPr>
                <a:grpSpLocks/>
              </p:cNvGrpSpPr>
              <p:nvPr/>
            </p:nvGrpSpPr>
            <p:grpSpPr bwMode="auto">
              <a:xfrm>
                <a:off x="343" y="1015"/>
                <a:ext cx="1909" cy="3289"/>
                <a:chOff x="0" y="0"/>
                <a:chExt cx="1908" cy="3288"/>
              </a:xfrm>
            </p:grpSpPr>
            <p:sp>
              <p:nvSpPr>
                <p:cNvPr id="125971" name="AutoShape 12"/>
                <p:cNvSpPr>
                  <a:spLocks/>
                </p:cNvSpPr>
                <p:nvPr/>
              </p:nvSpPr>
              <p:spPr bwMode="auto">
                <a:xfrm>
                  <a:off x="44" y="0"/>
                  <a:ext cx="1864" cy="3058"/>
                </a:xfrm>
                <a:custGeom>
                  <a:avLst/>
                  <a:gdLst>
                    <a:gd name="T0" fmla="*/ 0 w 21292"/>
                    <a:gd name="T1" fmla="*/ 0 h 19876"/>
                    <a:gd name="T2" fmla="*/ 0 w 21292"/>
                    <a:gd name="T3" fmla="*/ 0 h 19876"/>
                    <a:gd name="T4" fmla="*/ 0 w 21292"/>
                    <a:gd name="T5" fmla="*/ 0 h 19876"/>
                    <a:gd name="T6" fmla="*/ 0 w 21292"/>
                    <a:gd name="T7" fmla="*/ 0 h 1987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292"/>
                    <a:gd name="T13" fmla="*/ 0 h 19876"/>
                    <a:gd name="T14" fmla="*/ 21292 w 21292"/>
                    <a:gd name="T15" fmla="*/ 19876 h 1987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292" h="19876">
                      <a:moveTo>
                        <a:pt x="21292" y="1844"/>
                      </a:moveTo>
                      <a:cubicBezTo>
                        <a:pt x="16347" y="327"/>
                        <a:pt x="11403" y="-1189"/>
                        <a:pt x="8020" y="1400"/>
                      </a:cubicBezTo>
                      <a:cubicBezTo>
                        <a:pt x="4637" y="3989"/>
                        <a:pt x="2294" y="14345"/>
                        <a:pt x="993" y="17378"/>
                      </a:cubicBezTo>
                      <a:cubicBezTo>
                        <a:pt x="-308" y="20411"/>
                        <a:pt x="-48" y="20004"/>
                        <a:pt x="212" y="19597"/>
                      </a:cubicBezTo>
                    </a:path>
                  </a:pathLst>
                </a:custGeom>
                <a:noFill/>
                <a:ln w="63500">
                  <a:solidFill>
                    <a:srgbClr val="FAFF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GB" sz="1350"/>
                </a:p>
              </p:txBody>
            </p:sp>
            <p:sp>
              <p:nvSpPr>
                <p:cNvPr id="125972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0" y="2947"/>
                  <a:ext cx="68" cy="341"/>
                </a:xfrm>
                <a:prstGeom prst="line">
                  <a:avLst/>
                </a:prstGeom>
                <a:noFill/>
                <a:ln w="76200">
                  <a:solidFill>
                    <a:srgbClr val="FA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 sz="1350"/>
                </a:p>
              </p:txBody>
            </p:sp>
          </p:grpSp>
          <p:sp>
            <p:nvSpPr>
              <p:cNvPr id="125970" name="Rectangle 14"/>
              <p:cNvSpPr>
                <a:spLocks/>
              </p:cNvSpPr>
              <p:nvPr/>
            </p:nvSpPr>
            <p:spPr bwMode="auto">
              <a:xfrm>
                <a:off x="680" y="552"/>
                <a:ext cx="1085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30478" bIns="0">
                <a:spAutoFit/>
              </a:bodyPr>
              <a:lstStyle>
                <a:lvl1pPr marL="39688"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275" b="1">
                    <a:solidFill>
                      <a:srgbClr val="FAFF00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1/2 mv</a:t>
                </a:r>
                <a:r>
                  <a:rPr lang="en-US" altLang="en-US" sz="1275" b="1" baseline="30000">
                    <a:solidFill>
                      <a:srgbClr val="FAFF00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125959" name="Group 15"/>
            <p:cNvGrpSpPr>
              <a:grpSpLocks/>
            </p:cNvGrpSpPr>
            <p:nvPr/>
          </p:nvGrpSpPr>
          <p:grpSpPr bwMode="auto">
            <a:xfrm>
              <a:off x="3479" y="1813"/>
              <a:ext cx="1972" cy="1259"/>
              <a:chOff x="0" y="0"/>
              <a:chExt cx="1972" cy="1259"/>
            </a:xfrm>
          </p:grpSpPr>
          <p:sp>
            <p:nvSpPr>
              <p:cNvPr id="125960" name="AutoShape 16"/>
              <p:cNvSpPr>
                <a:spLocks/>
              </p:cNvSpPr>
              <p:nvPr/>
            </p:nvSpPr>
            <p:spPr bwMode="auto">
              <a:xfrm>
                <a:off x="0" y="0"/>
                <a:ext cx="1972" cy="1028"/>
              </a:xfrm>
              <a:custGeom>
                <a:avLst/>
                <a:gdLst>
                  <a:gd name="T0" fmla="*/ 0 w 21263"/>
                  <a:gd name="T1" fmla="*/ 0 h 20623"/>
                  <a:gd name="T2" fmla="*/ 0 w 21263"/>
                  <a:gd name="T3" fmla="*/ 0 h 20623"/>
                  <a:gd name="T4" fmla="*/ 0 w 21263"/>
                  <a:gd name="T5" fmla="*/ 0 h 20623"/>
                  <a:gd name="T6" fmla="*/ 0 w 21263"/>
                  <a:gd name="T7" fmla="*/ 0 h 20623"/>
                  <a:gd name="T8" fmla="*/ 0 w 21263"/>
                  <a:gd name="T9" fmla="*/ 0 h 20623"/>
                  <a:gd name="T10" fmla="*/ 0 w 21263"/>
                  <a:gd name="T11" fmla="*/ 0 h 20623"/>
                  <a:gd name="T12" fmla="*/ 0 w 21263"/>
                  <a:gd name="T13" fmla="*/ 0 h 20623"/>
                  <a:gd name="T14" fmla="*/ 0 w 21263"/>
                  <a:gd name="T15" fmla="*/ 0 h 20623"/>
                  <a:gd name="T16" fmla="*/ 0 w 21263"/>
                  <a:gd name="T17" fmla="*/ 0 h 20623"/>
                  <a:gd name="T18" fmla="*/ 0 w 21263"/>
                  <a:gd name="T19" fmla="*/ 0 h 20623"/>
                  <a:gd name="T20" fmla="*/ 0 w 21263"/>
                  <a:gd name="T21" fmla="*/ 0 h 20623"/>
                  <a:gd name="T22" fmla="*/ 0 w 21263"/>
                  <a:gd name="T23" fmla="*/ 0 h 20623"/>
                  <a:gd name="T24" fmla="*/ 0 w 21263"/>
                  <a:gd name="T25" fmla="*/ 0 h 20623"/>
                  <a:gd name="T26" fmla="*/ 0 w 21263"/>
                  <a:gd name="T27" fmla="*/ 0 h 20623"/>
                  <a:gd name="T28" fmla="*/ 0 w 21263"/>
                  <a:gd name="T29" fmla="*/ 0 h 20623"/>
                  <a:gd name="T30" fmla="*/ 0 w 21263"/>
                  <a:gd name="T31" fmla="*/ 0 h 20623"/>
                  <a:gd name="T32" fmla="*/ 0 w 21263"/>
                  <a:gd name="T33" fmla="*/ 0 h 20623"/>
                  <a:gd name="T34" fmla="*/ 0 w 21263"/>
                  <a:gd name="T35" fmla="*/ 0 h 20623"/>
                  <a:gd name="T36" fmla="*/ 0 w 21263"/>
                  <a:gd name="T37" fmla="*/ 0 h 20623"/>
                  <a:gd name="T38" fmla="*/ 0 w 21263"/>
                  <a:gd name="T39" fmla="*/ 0 h 20623"/>
                  <a:gd name="T40" fmla="*/ 0 w 21263"/>
                  <a:gd name="T41" fmla="*/ 0 h 20623"/>
                  <a:gd name="T42" fmla="*/ 0 w 21263"/>
                  <a:gd name="T43" fmla="*/ 0 h 20623"/>
                  <a:gd name="T44" fmla="*/ 0 w 21263"/>
                  <a:gd name="T45" fmla="*/ 0 h 20623"/>
                  <a:gd name="T46" fmla="*/ 0 w 21263"/>
                  <a:gd name="T47" fmla="*/ 0 h 20623"/>
                  <a:gd name="T48" fmla="*/ 0 w 21263"/>
                  <a:gd name="T49" fmla="*/ 0 h 20623"/>
                  <a:gd name="T50" fmla="*/ 0 w 21263"/>
                  <a:gd name="T51" fmla="*/ 0 h 20623"/>
                  <a:gd name="T52" fmla="*/ 0 w 21263"/>
                  <a:gd name="T53" fmla="*/ 0 h 20623"/>
                  <a:gd name="T54" fmla="*/ 0 w 21263"/>
                  <a:gd name="T55" fmla="*/ 0 h 20623"/>
                  <a:gd name="T56" fmla="*/ 0 w 21263"/>
                  <a:gd name="T57" fmla="*/ 0 h 20623"/>
                  <a:gd name="T58" fmla="*/ 0 w 21263"/>
                  <a:gd name="T59" fmla="*/ 0 h 20623"/>
                  <a:gd name="T60" fmla="*/ 0 w 21263"/>
                  <a:gd name="T61" fmla="*/ 0 h 20623"/>
                  <a:gd name="T62" fmla="*/ 0 w 21263"/>
                  <a:gd name="T63" fmla="*/ 0 h 20623"/>
                  <a:gd name="T64" fmla="*/ 0 w 21263"/>
                  <a:gd name="T65" fmla="*/ 0 h 20623"/>
                  <a:gd name="T66" fmla="*/ 0 w 21263"/>
                  <a:gd name="T67" fmla="*/ 0 h 206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263"/>
                  <a:gd name="T103" fmla="*/ 0 h 20623"/>
                  <a:gd name="T104" fmla="*/ 21263 w 21263"/>
                  <a:gd name="T105" fmla="*/ 20623 h 206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263" h="20623">
                    <a:moveTo>
                      <a:pt x="1919" y="6857"/>
                    </a:moveTo>
                    <a:cubicBezTo>
                      <a:pt x="744" y="7018"/>
                      <a:pt x="-110" y="8412"/>
                      <a:pt x="11" y="9971"/>
                    </a:cubicBezTo>
                    <a:cubicBezTo>
                      <a:pt x="81" y="10871"/>
                      <a:pt x="470" y="11672"/>
                      <a:pt x="1058" y="12130"/>
                    </a:cubicBezTo>
                    <a:lnTo>
                      <a:pt x="1047" y="12097"/>
                    </a:lnTo>
                    <a:cubicBezTo>
                      <a:pt x="237" y="13237"/>
                      <a:pt x="282" y="15025"/>
                      <a:pt x="1147" y="16091"/>
                    </a:cubicBezTo>
                    <a:cubicBezTo>
                      <a:pt x="1608" y="16659"/>
                      <a:pt x="2236" y="16931"/>
                      <a:pt x="2864" y="16834"/>
                    </a:cubicBezTo>
                    <a:lnTo>
                      <a:pt x="2853" y="16853"/>
                    </a:lnTo>
                    <a:cubicBezTo>
                      <a:pt x="3897" y="19265"/>
                      <a:pt x="6219" y="20100"/>
                      <a:pt x="8040" y="18718"/>
                    </a:cubicBezTo>
                    <a:cubicBezTo>
                      <a:pt x="8063" y="18700"/>
                      <a:pt x="8086" y="18683"/>
                      <a:pt x="8108" y="18665"/>
                    </a:cubicBezTo>
                    <a:lnTo>
                      <a:pt x="8102" y="18668"/>
                    </a:lnTo>
                    <a:cubicBezTo>
                      <a:pt x="9122" y="20688"/>
                      <a:pt x="11186" y="21231"/>
                      <a:pt x="12712" y="19881"/>
                    </a:cubicBezTo>
                    <a:cubicBezTo>
                      <a:pt x="13352" y="19315"/>
                      <a:pt x="13823" y="18473"/>
                      <a:pt x="14046" y="17498"/>
                    </a:cubicBezTo>
                    <a:lnTo>
                      <a:pt x="14050" y="17522"/>
                    </a:lnTo>
                    <a:cubicBezTo>
                      <a:pt x="15384" y="18621"/>
                      <a:pt x="17141" y="18085"/>
                      <a:pt x="17974" y="16325"/>
                    </a:cubicBezTo>
                    <a:cubicBezTo>
                      <a:pt x="18252" y="15737"/>
                      <a:pt x="18401" y="15059"/>
                      <a:pt x="18406" y="14366"/>
                    </a:cubicBezTo>
                    <a:lnTo>
                      <a:pt x="18400" y="14357"/>
                    </a:lnTo>
                    <a:cubicBezTo>
                      <a:pt x="20223" y="14013"/>
                      <a:pt x="21490" y="11783"/>
                      <a:pt x="21229" y="9377"/>
                    </a:cubicBezTo>
                    <a:cubicBezTo>
                      <a:pt x="21148" y="8627"/>
                      <a:pt x="20922" y="7918"/>
                      <a:pt x="20573" y="7318"/>
                    </a:cubicBezTo>
                    <a:lnTo>
                      <a:pt x="20566" y="7316"/>
                    </a:lnTo>
                    <a:cubicBezTo>
                      <a:pt x="21137" y="5554"/>
                      <a:pt x="20520" y="3512"/>
                      <a:pt x="19188" y="2756"/>
                    </a:cubicBezTo>
                    <a:cubicBezTo>
                      <a:pt x="19076" y="2693"/>
                      <a:pt x="18961" y="2640"/>
                      <a:pt x="18843" y="2597"/>
                    </a:cubicBezTo>
                    <a:lnTo>
                      <a:pt x="18852" y="2591"/>
                    </a:lnTo>
                    <a:cubicBezTo>
                      <a:pt x="18618" y="879"/>
                      <a:pt x="17375" y="-258"/>
                      <a:pt x="16075" y="50"/>
                    </a:cubicBezTo>
                    <a:cubicBezTo>
                      <a:pt x="15529" y="180"/>
                      <a:pt x="15034" y="555"/>
                      <a:pt x="14675" y="1113"/>
                    </a:cubicBezTo>
                    <a:lnTo>
                      <a:pt x="14679" y="1117"/>
                    </a:lnTo>
                    <a:cubicBezTo>
                      <a:pt x="13960" y="-129"/>
                      <a:pt x="12611" y="-369"/>
                      <a:pt x="11668" y="582"/>
                    </a:cubicBezTo>
                    <a:cubicBezTo>
                      <a:pt x="11406" y="845"/>
                      <a:pt x="11194" y="1183"/>
                      <a:pt x="11048" y="1572"/>
                    </a:cubicBezTo>
                    <a:lnTo>
                      <a:pt x="11055" y="1618"/>
                    </a:lnTo>
                    <a:cubicBezTo>
                      <a:pt x="10022" y="274"/>
                      <a:pt x="8360" y="291"/>
                      <a:pt x="7343" y="1657"/>
                    </a:cubicBezTo>
                    <a:cubicBezTo>
                      <a:pt x="7165" y="1895"/>
                      <a:pt x="7014" y="2167"/>
                      <a:pt x="6895" y="2463"/>
                    </a:cubicBezTo>
                    <a:lnTo>
                      <a:pt x="6887" y="2485"/>
                    </a:lnTo>
                    <a:cubicBezTo>
                      <a:pt x="5303" y="1260"/>
                      <a:pt x="3266" y="1962"/>
                      <a:pt x="2338" y="4053"/>
                    </a:cubicBezTo>
                    <a:cubicBezTo>
                      <a:pt x="1962" y="4900"/>
                      <a:pt x="1812" y="5889"/>
                      <a:pt x="1913" y="6862"/>
                    </a:cubicBezTo>
                    <a:lnTo>
                      <a:pt x="1919" y="6857"/>
                    </a:lnTo>
                    <a:close/>
                    <a:moveTo>
                      <a:pt x="1919" y="6857"/>
                    </a:moveTo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GB" sz="1350"/>
              </a:p>
            </p:txBody>
          </p:sp>
          <p:sp>
            <p:nvSpPr>
              <p:cNvPr id="125961" name="AutoShape 17"/>
              <p:cNvSpPr>
                <a:spLocks/>
              </p:cNvSpPr>
              <p:nvPr/>
            </p:nvSpPr>
            <p:spPr bwMode="auto">
              <a:xfrm>
                <a:off x="177" y="941"/>
                <a:ext cx="285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GB" sz="1350"/>
              </a:p>
            </p:txBody>
          </p:sp>
          <p:sp>
            <p:nvSpPr>
              <p:cNvPr id="125962" name="AutoShape 18"/>
              <p:cNvSpPr>
                <a:spLocks/>
              </p:cNvSpPr>
              <p:nvPr/>
            </p:nvSpPr>
            <p:spPr bwMode="auto">
              <a:xfrm>
                <a:off x="96" y="1096"/>
                <a:ext cx="190" cy="11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GB" sz="1350"/>
              </a:p>
            </p:txBody>
          </p:sp>
          <p:sp>
            <p:nvSpPr>
              <p:cNvPr id="125963" name="AutoShape 19"/>
              <p:cNvSpPr>
                <a:spLocks/>
              </p:cNvSpPr>
              <p:nvPr/>
            </p:nvSpPr>
            <p:spPr bwMode="auto">
              <a:xfrm>
                <a:off x="56" y="1203"/>
                <a:ext cx="96" cy="5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GB" sz="1350"/>
              </a:p>
            </p:txBody>
          </p:sp>
          <p:sp>
            <p:nvSpPr>
              <p:cNvPr id="125964" name="AutoShape 20"/>
              <p:cNvSpPr>
                <a:spLocks/>
              </p:cNvSpPr>
              <p:nvPr/>
            </p:nvSpPr>
            <p:spPr bwMode="auto">
              <a:xfrm>
                <a:off x="84" y="55"/>
                <a:ext cx="1568" cy="8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1600"/>
                  <a:gd name="T67" fmla="*/ 0 h 21600"/>
                  <a:gd name="T68" fmla="*/ 21600 w 21600"/>
                  <a:gd name="T69" fmla="*/ 21600 h 2160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1600" h="21600">
                    <a:moveTo>
                      <a:pt x="0" y="13555"/>
                    </a:moveTo>
                    <a:cubicBezTo>
                      <a:pt x="417" y="13915"/>
                      <a:pt x="899" y="14078"/>
                      <a:pt x="1381" y="14023"/>
                    </a:cubicBezTo>
                    <a:moveTo>
                      <a:pt x="2000" y="19344"/>
                    </a:moveTo>
                    <a:cubicBezTo>
                      <a:pt x="2207" y="19308"/>
                      <a:pt x="2410" y="19233"/>
                      <a:pt x="2604" y="19120"/>
                    </a:cubicBezTo>
                    <a:moveTo>
                      <a:pt x="7435" y="20578"/>
                    </a:moveTo>
                    <a:cubicBezTo>
                      <a:pt x="7532" y="20937"/>
                      <a:pt x="7654" y="21279"/>
                      <a:pt x="7799" y="21600"/>
                    </a:cubicBezTo>
                    <a:moveTo>
                      <a:pt x="14381" y="20160"/>
                    </a:moveTo>
                    <a:cubicBezTo>
                      <a:pt x="14456" y="19795"/>
                      <a:pt x="14505" y="19419"/>
                      <a:pt x="14527" y="19039"/>
                    </a:cubicBezTo>
                    <a:moveTo>
                      <a:pt x="19208" y="16307"/>
                    </a:moveTo>
                    <a:cubicBezTo>
                      <a:pt x="19218" y="14526"/>
                      <a:pt x="18528" y="12895"/>
                      <a:pt x="17436" y="12115"/>
                    </a:cubicBezTo>
                    <a:moveTo>
                      <a:pt x="20811" y="9204"/>
                    </a:moveTo>
                    <a:cubicBezTo>
                      <a:pt x="21153" y="8777"/>
                      <a:pt x="21423" y="8239"/>
                      <a:pt x="21600" y="7632"/>
                    </a:cubicBezTo>
                    <a:moveTo>
                      <a:pt x="19744" y="2561"/>
                    </a:moveTo>
                    <a:cubicBezTo>
                      <a:pt x="19747" y="2312"/>
                      <a:pt x="19733" y="2063"/>
                      <a:pt x="19702" y="1818"/>
                    </a:cubicBezTo>
                    <a:moveTo>
                      <a:pt x="15078" y="0"/>
                    </a:moveTo>
                    <a:cubicBezTo>
                      <a:pt x="14912" y="285"/>
                      <a:pt x="14776" y="604"/>
                      <a:pt x="14673" y="947"/>
                    </a:cubicBezTo>
                    <a:moveTo>
                      <a:pt x="11061" y="564"/>
                    </a:moveTo>
                    <a:cubicBezTo>
                      <a:pt x="10973" y="823"/>
                      <a:pt x="10907" y="1098"/>
                      <a:pt x="10865" y="1381"/>
                    </a:cubicBezTo>
                    <a:moveTo>
                      <a:pt x="7163" y="2480"/>
                    </a:moveTo>
                    <a:cubicBezTo>
                      <a:pt x="6949" y="2175"/>
                      <a:pt x="6711" y="1909"/>
                      <a:pt x="6454" y="1688"/>
                    </a:cubicBezTo>
                    <a:moveTo>
                      <a:pt x="946" y="7074"/>
                    </a:moveTo>
                    <a:cubicBezTo>
                      <a:pt x="973" y="7356"/>
                      <a:pt x="1014" y="7635"/>
                      <a:pt x="1070" y="7907"/>
                    </a:cubicBezTo>
                  </a:path>
                </a:pathLst>
              </a:cu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 sz="1350"/>
              </a:p>
            </p:txBody>
          </p:sp>
          <p:sp>
            <p:nvSpPr>
              <p:cNvPr id="125965" name="Rectangle 21"/>
              <p:cNvSpPr>
                <a:spLocks/>
              </p:cNvSpPr>
              <p:nvPr/>
            </p:nvSpPr>
            <p:spPr bwMode="auto">
              <a:xfrm>
                <a:off x="110" y="374"/>
                <a:ext cx="1760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0091" tIns="20091" rIns="45766" bIns="20091" anchor="ctr">
                <a:spAutoFit/>
              </a:bodyPr>
              <a:lstStyle>
                <a:lvl1pPr marL="12700" defTabSz="642938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642938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642938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642938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642938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642938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en-US" sz="1125" b="1">
                    <a:solidFill>
                      <a:srgbClr val="120084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Какво</a:t>
                </a:r>
                <a:r>
                  <a:rPr lang="fr-CH" altLang="en-US" sz="1125" b="1">
                    <a:solidFill>
                      <a:srgbClr val="120084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 </a:t>
                </a:r>
                <a:r>
                  <a:rPr lang="ru-RU" altLang="en-US" sz="1125" b="1">
                    <a:solidFill>
                      <a:srgbClr val="120084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правя</a:t>
                </a:r>
                <a:r>
                  <a:rPr lang="fr-CH" altLang="en-US" sz="1125" b="1">
                    <a:solidFill>
                      <a:srgbClr val="120084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 </a:t>
                </a:r>
                <a:r>
                  <a:rPr lang="ru-RU" altLang="en-US" sz="1125" b="1">
                    <a:solidFill>
                      <a:srgbClr val="120084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тук</a:t>
                </a:r>
                <a:r>
                  <a:rPr lang="en-US" altLang="en-US" sz="1125" b="1">
                    <a:solidFill>
                      <a:srgbClr val="120084"/>
                    </a:solidFill>
                    <a:latin typeface="Verdana" panose="020B0604030504040204" pitchFamily="34" charset="0"/>
                    <a:ea typeface="ヒラギノ角ゴ ProN W3"/>
                    <a:cs typeface="ヒラギノ角ゴ ProN W3"/>
                    <a:sym typeface="Verdana" panose="020B0604030504040204" pitchFamily="34" charset="0"/>
                  </a:rPr>
                  <a:t>?</a:t>
                </a:r>
              </a:p>
            </p:txBody>
          </p:sp>
        </p:grpSp>
      </p:grpSp>
      <p:sp>
        <p:nvSpPr>
          <p:cNvPr id="23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27</a:t>
            </a:r>
            <a:r>
              <a:rPr lang="en-US" dirty="0" smtClean="0"/>
              <a:t>.</a:t>
            </a:r>
            <a:r>
              <a:rPr lang="bg-BG" dirty="0" smtClean="0"/>
              <a:t>07</a:t>
            </a:r>
            <a:r>
              <a:rPr lang="en-US" dirty="0" smtClean="0"/>
              <a:t>.201</a:t>
            </a:r>
            <a:r>
              <a:rPr lang="bg-BG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4919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054" y="570563"/>
            <a:ext cx="8770925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800" i="1" dirty="0"/>
              <a:t>“The whole art of teaching is only the art of awakening the natural curiosity of </a:t>
            </a:r>
            <a:r>
              <a:rPr lang="en-GB" altLang="en-US" sz="1800" i="1" dirty="0" smtClean="0"/>
              <a:t>young</a:t>
            </a:r>
            <a:endParaRPr lang="bg-BG" altLang="en-US" sz="1800" i="1" dirty="0" smtClean="0"/>
          </a:p>
          <a:p>
            <a:r>
              <a:rPr lang="en-GB" altLang="en-US" sz="1800" i="1" dirty="0" smtClean="0"/>
              <a:t>minds </a:t>
            </a:r>
            <a:r>
              <a:rPr lang="en-GB" altLang="en-US" sz="1800" i="1" dirty="0"/>
              <a:t>for the purpose of satisfying it afterwards.”</a:t>
            </a:r>
            <a:r>
              <a:rPr lang="bg-BG" altLang="en-US" sz="1800" i="1" dirty="0"/>
              <a:t> </a:t>
            </a:r>
            <a:endParaRPr lang="bg-BG" altLang="en-US" sz="1800" i="1" dirty="0" smtClean="0"/>
          </a:p>
          <a:p>
            <a:endParaRPr lang="bg-BG" altLang="en-US" sz="1800" i="1" dirty="0" smtClean="0"/>
          </a:p>
          <a:p>
            <a:r>
              <a:rPr lang="en-GB" altLang="en-US" sz="1800" i="1" dirty="0" smtClean="0"/>
              <a:t>Anatole </a:t>
            </a:r>
            <a:r>
              <a:rPr lang="en-GB" altLang="en-US" sz="1800" i="1" dirty="0"/>
              <a:t>France</a:t>
            </a:r>
            <a:endParaRPr lang="bg-BG" altLang="en-US" sz="1800" i="1" dirty="0"/>
          </a:p>
          <a:p>
            <a:endParaRPr lang="bg-BG" altLang="en-US" sz="1200" i="1" dirty="0" smtClean="0">
              <a:solidFill>
                <a:srgbClr val="C00000"/>
              </a:solidFill>
            </a:endParaRPr>
          </a:p>
          <a:p>
            <a:endParaRPr lang="bg-BG" altLang="en-US" sz="1200" i="1" dirty="0">
              <a:solidFill>
                <a:srgbClr val="C00000"/>
              </a:solidFill>
            </a:endParaRPr>
          </a:p>
          <a:p>
            <a:r>
              <a:rPr lang="en-GB" altLang="en-US" sz="1800" i="1" dirty="0" smtClean="0">
                <a:solidFill>
                  <a:srgbClr val="C00000"/>
                </a:solidFill>
              </a:rPr>
              <a:t>“</a:t>
            </a:r>
            <a:r>
              <a:rPr lang="bg-BG" altLang="en-US" sz="1800" i="1" dirty="0">
                <a:solidFill>
                  <a:srgbClr val="C00000"/>
                </a:solidFill>
              </a:rPr>
              <a:t>Изкуството да се </a:t>
            </a:r>
            <a:r>
              <a:rPr lang="bg-BG" altLang="en-US" sz="1800" i="1" dirty="0" smtClean="0">
                <a:solidFill>
                  <a:srgbClr val="C00000"/>
                </a:solidFill>
              </a:rPr>
              <a:t>преподава </a:t>
            </a:r>
            <a:r>
              <a:rPr lang="bg-BG" altLang="en-US" sz="1800" i="1" dirty="0">
                <a:solidFill>
                  <a:srgbClr val="C00000"/>
                </a:solidFill>
              </a:rPr>
              <a:t>е всъщност </a:t>
            </a:r>
            <a:r>
              <a:rPr lang="bg-BG" altLang="en-US" sz="1800" i="1" dirty="0" smtClean="0">
                <a:solidFill>
                  <a:srgbClr val="C00000"/>
                </a:solidFill>
              </a:rPr>
              <a:t>изкуството да </a:t>
            </a:r>
            <a:r>
              <a:rPr lang="bg-BG" altLang="en-US" sz="1800" i="1" dirty="0">
                <a:solidFill>
                  <a:srgbClr val="C00000"/>
                </a:solidFill>
              </a:rPr>
              <a:t>се </a:t>
            </a:r>
            <a:r>
              <a:rPr lang="bg-BG" altLang="en-US" sz="1800" i="1" dirty="0" smtClean="0">
                <a:solidFill>
                  <a:srgbClr val="C00000"/>
                </a:solidFill>
              </a:rPr>
              <a:t>разпали</a:t>
            </a:r>
          </a:p>
          <a:p>
            <a:r>
              <a:rPr lang="bg-BG" altLang="en-US" sz="1800" i="1" dirty="0" smtClean="0">
                <a:solidFill>
                  <a:srgbClr val="C00000"/>
                </a:solidFill>
              </a:rPr>
              <a:t>любознателността на </a:t>
            </a:r>
            <a:r>
              <a:rPr lang="bg-BG" altLang="en-US" sz="1800" i="1" dirty="0">
                <a:solidFill>
                  <a:srgbClr val="C00000"/>
                </a:solidFill>
              </a:rPr>
              <a:t>младите и тя </a:t>
            </a:r>
            <a:endParaRPr lang="bg-BG" altLang="en-US" sz="1800" i="1" dirty="0" smtClean="0">
              <a:solidFill>
                <a:srgbClr val="C00000"/>
              </a:solidFill>
            </a:endParaRPr>
          </a:p>
          <a:p>
            <a:r>
              <a:rPr lang="bg-BG" altLang="en-US" sz="1800" i="1" dirty="0" smtClean="0">
                <a:solidFill>
                  <a:srgbClr val="C00000"/>
                </a:solidFill>
              </a:rPr>
              <a:t>да </a:t>
            </a:r>
            <a:r>
              <a:rPr lang="bg-BG" altLang="en-US" sz="1800" i="1" dirty="0">
                <a:solidFill>
                  <a:srgbClr val="C00000"/>
                </a:solidFill>
              </a:rPr>
              <a:t>се </a:t>
            </a:r>
            <a:r>
              <a:rPr lang="bg-BG" altLang="en-US" sz="1800" i="1" dirty="0" smtClean="0">
                <a:solidFill>
                  <a:srgbClr val="C00000"/>
                </a:solidFill>
              </a:rPr>
              <a:t>задоволи </a:t>
            </a:r>
            <a:r>
              <a:rPr lang="bg-BG" altLang="en-US" sz="1800" i="1" dirty="0">
                <a:solidFill>
                  <a:srgbClr val="C00000"/>
                </a:solidFill>
              </a:rPr>
              <a:t>след това.</a:t>
            </a:r>
            <a:r>
              <a:rPr lang="en-GB" altLang="en-US" sz="1800" i="1" dirty="0" smtClean="0">
                <a:solidFill>
                  <a:srgbClr val="C00000"/>
                </a:solidFill>
              </a:rPr>
              <a:t>”</a:t>
            </a:r>
            <a:br>
              <a:rPr lang="en-GB" altLang="en-US" sz="1800" i="1" dirty="0" smtClean="0">
                <a:solidFill>
                  <a:srgbClr val="C00000"/>
                </a:solidFill>
              </a:rPr>
            </a:br>
            <a:endParaRPr lang="bg-BG" altLang="en-US" sz="1800" i="1" dirty="0">
              <a:solidFill>
                <a:srgbClr val="C00000"/>
              </a:solidFill>
            </a:endParaRPr>
          </a:p>
          <a:p>
            <a:r>
              <a:rPr lang="bg-BG" altLang="en-US" sz="1800" i="1" dirty="0" smtClean="0">
                <a:solidFill>
                  <a:srgbClr val="C00000"/>
                </a:solidFill>
              </a:rPr>
              <a:t>Анатол </a:t>
            </a:r>
            <a:r>
              <a:rPr lang="bg-BG" altLang="en-US" sz="1800" i="1" dirty="0">
                <a:solidFill>
                  <a:srgbClr val="C00000"/>
                </a:solidFill>
              </a:rPr>
              <a:t>Франс</a:t>
            </a: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109728" y="33338"/>
            <a:ext cx="8880653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30460" bIns="0">
            <a:spAutoFit/>
          </a:bodyPr>
          <a:lstStyle/>
          <a:p>
            <a:pPr marL="29748" defTabSz="481907">
              <a:defRPr/>
            </a:pPr>
            <a:r>
              <a:rPr lang="bg-BG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N W3"/>
                <a:cs typeface="ヒラギノ角ゴ ProN W3"/>
                <a:sym typeface="Verdana" pitchFamily="34" charset="0"/>
              </a:rPr>
              <a:t>Да вземем учениците на визита, </a:t>
            </a:r>
            <a:r>
              <a:rPr lang="bg-BG" b="1" i="1" dirty="0" smtClean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N W3"/>
                <a:cs typeface="ヒラギノ角ゴ ProN W3"/>
                <a:sym typeface="Verdana" pitchFamily="34" charset="0"/>
              </a:rPr>
              <a:t>за </a:t>
            </a:r>
            <a:r>
              <a:rPr lang="bg-BG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N W3"/>
                <a:cs typeface="ヒラギノ角ゴ ProN W3"/>
                <a:sym typeface="Verdana" pitchFamily="34" charset="0"/>
              </a:rPr>
              <a:t>да се насладят на хубавите гледки</a:t>
            </a:r>
            <a:r>
              <a:rPr lang="en-US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N W3"/>
                <a:cs typeface="ヒラギノ角ゴ ProN W3"/>
                <a:sym typeface="Verdana" pitchFamily="34" charset="0"/>
              </a:rPr>
              <a:t> …</a:t>
            </a:r>
          </a:p>
        </p:txBody>
      </p:sp>
      <p:grpSp>
        <p:nvGrpSpPr>
          <p:cNvPr id="48131" name="Group 7"/>
          <p:cNvGrpSpPr>
            <a:grpSpLocks/>
          </p:cNvGrpSpPr>
          <p:nvPr/>
        </p:nvGrpSpPr>
        <p:grpSpPr bwMode="auto">
          <a:xfrm>
            <a:off x="5165144" y="2481262"/>
            <a:ext cx="3978856" cy="2662238"/>
            <a:chOff x="0" y="0"/>
            <a:chExt cx="5851" cy="3776"/>
          </a:xfrm>
        </p:grpSpPr>
        <p:pic>
          <p:nvPicPr>
            <p:cNvPr id="48138" name="Picture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20" cy="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9" name="Rectangle 9"/>
            <p:cNvSpPr>
              <a:spLocks/>
            </p:cNvSpPr>
            <p:nvPr/>
          </p:nvSpPr>
          <p:spPr bwMode="auto">
            <a:xfrm>
              <a:off x="1808" y="64"/>
              <a:ext cx="1302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8" bIns="0">
              <a:spAutoFit/>
            </a:bodyPr>
            <a:lstStyle>
              <a:lvl1pPr marL="381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75" b="1"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rPr>
                <a:t>Big Bang</a:t>
              </a:r>
            </a:p>
          </p:txBody>
        </p:sp>
        <p:sp>
          <p:nvSpPr>
            <p:cNvPr id="48140" name="Rectangle 10"/>
            <p:cNvSpPr>
              <a:spLocks/>
            </p:cNvSpPr>
            <p:nvPr/>
          </p:nvSpPr>
          <p:spPr bwMode="auto">
            <a:xfrm>
              <a:off x="3424" y="2224"/>
              <a:ext cx="139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8" bIns="0">
              <a:spAutoFit/>
            </a:bodyPr>
            <a:lstStyle>
              <a:lvl1pPr marL="381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125" b="1">
                  <a:solidFill>
                    <a:srgbClr val="FF0000"/>
                  </a:solidFill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rPr>
                <a:t>Antimatter</a:t>
              </a:r>
            </a:p>
          </p:txBody>
        </p:sp>
        <p:sp>
          <p:nvSpPr>
            <p:cNvPr id="48141" name="Rectangle 11"/>
            <p:cNvSpPr>
              <a:spLocks/>
            </p:cNvSpPr>
            <p:nvPr/>
          </p:nvSpPr>
          <p:spPr bwMode="auto">
            <a:xfrm>
              <a:off x="1784" y="960"/>
              <a:ext cx="1712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8" bIns="0">
              <a:spAutoFit/>
            </a:bodyPr>
            <a:lstStyle>
              <a:lvl1pPr marL="381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75" b="1">
                  <a:solidFill>
                    <a:srgbClr val="000900"/>
                  </a:solidFill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rPr>
                <a:t>Dark Matter</a:t>
              </a:r>
            </a:p>
          </p:txBody>
        </p:sp>
        <p:sp>
          <p:nvSpPr>
            <p:cNvPr id="48142" name="Rectangle 12"/>
            <p:cNvSpPr>
              <a:spLocks/>
            </p:cNvSpPr>
            <p:nvPr/>
          </p:nvSpPr>
          <p:spPr bwMode="auto">
            <a:xfrm>
              <a:off x="168" y="568"/>
              <a:ext cx="1481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8" bIns="0">
              <a:spAutoFit/>
            </a:bodyPr>
            <a:lstStyle>
              <a:lvl1pPr marL="381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125" b="1">
                  <a:solidFill>
                    <a:srgbClr val="080000"/>
                  </a:solidFill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rPr>
                <a:t>Black Holes</a:t>
              </a:r>
            </a:p>
          </p:txBody>
        </p:sp>
        <p:sp>
          <p:nvSpPr>
            <p:cNvPr id="48143" name="Rectangle 13"/>
            <p:cNvSpPr>
              <a:spLocks/>
            </p:cNvSpPr>
            <p:nvPr/>
          </p:nvSpPr>
          <p:spPr bwMode="auto">
            <a:xfrm>
              <a:off x="3360" y="384"/>
              <a:ext cx="1542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8" bIns="0">
              <a:spAutoFit/>
            </a:bodyPr>
            <a:lstStyle>
              <a:lvl1pPr marL="381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050" b="1">
                  <a:solidFill>
                    <a:srgbClr val="2500FF"/>
                  </a:solidFill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rPr>
                <a:t>Dark Energy </a:t>
              </a:r>
            </a:p>
          </p:txBody>
        </p:sp>
        <p:sp>
          <p:nvSpPr>
            <p:cNvPr id="48144" name="Rectangle 14"/>
            <p:cNvSpPr>
              <a:spLocks/>
            </p:cNvSpPr>
            <p:nvPr/>
          </p:nvSpPr>
          <p:spPr bwMode="auto">
            <a:xfrm>
              <a:off x="4064" y="2832"/>
              <a:ext cx="1787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30478" bIns="0">
              <a:spAutoFit/>
            </a:bodyPr>
            <a:lstStyle>
              <a:lvl1pPr marL="381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413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413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125" b="1">
                  <a:solidFill>
                    <a:srgbClr val="5F63FF"/>
                  </a:solidFill>
                  <a:latin typeface="Verdana" panose="020B0604030504040204" pitchFamily="34" charset="0"/>
                  <a:ea typeface="ヒラギノ角ゴ ProN W3"/>
                  <a:cs typeface="ヒラギノ角ゴ ProN W3"/>
                  <a:sym typeface="Verdana" panose="020B0604030504040204" pitchFamily="34" charset="0"/>
                </a:rPr>
                <a:t>Dark Universe</a:t>
              </a:r>
            </a:p>
          </p:txBody>
        </p:sp>
      </p:grpSp>
      <p:pic>
        <p:nvPicPr>
          <p:cNvPr id="48132" name="Picture 1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572" y="1543571"/>
            <a:ext cx="1393031" cy="8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7603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2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7</a:t>
            </a:fld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168004" y="1"/>
            <a:ext cx="6428184" cy="564356"/>
          </a:xfrm>
        </p:spPr>
        <p:txBody>
          <a:bodyPr vert="horz" lIns="45720" rIns="7381" anchor="ctr">
            <a:normAutofit/>
          </a:bodyPr>
          <a:lstStyle/>
          <a:p>
            <a:pPr marL="29282">
              <a:defRPr/>
            </a:pPr>
            <a:r>
              <a:rPr lang="bg-BG" sz="19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Calibri" pitchFamily="34" charset="0"/>
              </a:rPr>
              <a:t>Областите на изследвания в </a:t>
            </a:r>
            <a:r>
              <a:rPr lang="en-GB" sz="19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Calibri" pitchFamily="34" charset="0"/>
              </a:rPr>
              <a:t>CERN</a:t>
            </a:r>
            <a:r>
              <a:rPr lang="bg-BG" sz="19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Calibri" pitchFamily="34" charset="0"/>
              </a:rPr>
              <a:t> са атрактивни</a:t>
            </a:r>
            <a:endParaRPr lang="en-US" sz="19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Calibri" pitchFamily="34" charset="0"/>
            </a:endParaRPr>
          </a:p>
        </p:txBody>
      </p:sp>
      <p:pic>
        <p:nvPicPr>
          <p:cNvPr id="49155" name="Picture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3" y="466800"/>
            <a:ext cx="768827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Rectangle 11"/>
          <p:cNvSpPr>
            <a:spLocks/>
          </p:cNvSpPr>
          <p:nvPr/>
        </p:nvSpPr>
        <p:spPr bwMode="auto">
          <a:xfrm>
            <a:off x="2385755" y="1384483"/>
            <a:ext cx="142280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Анти-материя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72" name="Rectangle 12"/>
          <p:cNvSpPr>
            <a:spLocks/>
          </p:cNvSpPr>
          <p:nvPr/>
        </p:nvSpPr>
        <p:spPr bwMode="auto">
          <a:xfrm>
            <a:off x="1076579" y="1770060"/>
            <a:ext cx="130950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Черни Дупки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73" name="Rectangle 13"/>
          <p:cNvSpPr>
            <a:spLocks/>
          </p:cNvSpPr>
          <p:nvPr/>
        </p:nvSpPr>
        <p:spPr bwMode="auto">
          <a:xfrm>
            <a:off x="1699295" y="2460970"/>
            <a:ext cx="161433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Тъмна Материя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74" name="Rectangle 14"/>
          <p:cNvSpPr>
            <a:spLocks/>
          </p:cNvSpPr>
          <p:nvPr/>
        </p:nvSpPr>
        <p:spPr bwMode="auto">
          <a:xfrm>
            <a:off x="4850384" y="1307810"/>
            <a:ext cx="188677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“Божията“ частица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75" name="Rectangle 15"/>
          <p:cNvSpPr>
            <a:spLocks/>
          </p:cNvSpPr>
          <p:nvPr/>
        </p:nvSpPr>
        <p:spPr bwMode="auto">
          <a:xfrm>
            <a:off x="6550056" y="2023976"/>
            <a:ext cx="154046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Тъмна енергия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76" name="Rectangle 16"/>
          <p:cNvSpPr>
            <a:spLocks/>
          </p:cNvSpPr>
          <p:nvPr/>
        </p:nvSpPr>
        <p:spPr bwMode="auto">
          <a:xfrm>
            <a:off x="3781090" y="2207054"/>
            <a:ext cx="163382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Големият Взрив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79" name="Rectangle 19"/>
          <p:cNvSpPr>
            <a:spLocks/>
          </p:cNvSpPr>
          <p:nvPr/>
        </p:nvSpPr>
        <p:spPr bwMode="auto">
          <a:xfrm>
            <a:off x="6094378" y="3063566"/>
            <a:ext cx="64278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WWW</a:t>
            </a:r>
          </a:p>
        </p:txBody>
      </p:sp>
      <p:sp>
        <p:nvSpPr>
          <p:cNvPr id="15380" name="Rectangle 20"/>
          <p:cNvSpPr>
            <a:spLocks/>
          </p:cNvSpPr>
          <p:nvPr/>
        </p:nvSpPr>
        <p:spPr bwMode="auto">
          <a:xfrm>
            <a:off x="6140496" y="3883069"/>
            <a:ext cx="17014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GRID</a:t>
            </a: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 технологии</a:t>
            </a:r>
            <a:endParaRPr lang="en-US" sz="1600" spc="38" dirty="0">
              <a:ln w="12700" cmpd="sng">
                <a:solidFill>
                  <a:srgbClr val="2D2D8A">
                    <a:satMod val="120000"/>
                    <a:shade val="80000"/>
                  </a:srgbClr>
                </a:solidFill>
                <a:prstDash val="solid"/>
              </a:ln>
              <a:solidFill>
                <a:srgbClr val="2D2D8A">
                  <a:tint val="1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81" name="Rectangle 21"/>
          <p:cNvSpPr>
            <a:spLocks/>
          </p:cNvSpPr>
          <p:nvPr/>
        </p:nvSpPr>
        <p:spPr bwMode="auto">
          <a:xfrm>
            <a:off x="2149657" y="4124038"/>
            <a:ext cx="13803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PET </a:t>
            </a: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 Скенери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15382" name="Rectangle 22"/>
          <p:cNvSpPr>
            <a:spLocks/>
          </p:cNvSpPr>
          <p:nvPr/>
        </p:nvSpPr>
        <p:spPr bwMode="auto">
          <a:xfrm>
            <a:off x="3832302" y="4654832"/>
            <a:ext cx="171448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Адронна терапия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Rectangle 13"/>
          <p:cNvSpPr>
            <a:spLocks/>
          </p:cNvSpPr>
          <p:nvPr/>
        </p:nvSpPr>
        <p:spPr bwMode="auto">
          <a:xfrm>
            <a:off x="1442067" y="3292504"/>
            <a:ext cx="118101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Ускорители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Rectangle 13"/>
          <p:cNvSpPr>
            <a:spLocks/>
          </p:cNvSpPr>
          <p:nvPr/>
        </p:nvSpPr>
        <p:spPr bwMode="auto">
          <a:xfrm>
            <a:off x="4360522" y="3283976"/>
            <a:ext cx="10661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30461" bIns="0">
            <a:spAutoFit/>
          </a:bodyPr>
          <a:lstStyle/>
          <a:p>
            <a:pPr marL="30119">
              <a:defRPr/>
            </a:pPr>
            <a:r>
              <a:rPr lang="bg-BG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itchFamily="34" charset="0"/>
                <a:cs typeface="Verdana" pitchFamily="34" charset="0"/>
              </a:rPr>
              <a:t>Детектори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08884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8</a:t>
            </a:fld>
            <a:endParaRPr lang="en-US" dirty="0"/>
          </a:p>
        </p:txBody>
      </p:sp>
      <p:sp>
        <p:nvSpPr>
          <p:cNvPr id="35841" name="Rectangle 1"/>
          <p:cNvSpPr>
            <a:spLocks/>
          </p:cNvSpPr>
          <p:nvPr/>
        </p:nvSpPr>
        <p:spPr bwMode="auto">
          <a:xfrm>
            <a:off x="308008" y="573881"/>
            <a:ext cx="4793381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214313" indent="-214313">
              <a:buFont typeface="Wingdings" pitchFamily="2" charset="2"/>
              <a:buChar char="ü"/>
              <a:defRPr/>
            </a:pPr>
            <a:endParaRPr lang="en-US" sz="1500" dirty="0">
              <a:solidFill>
                <a:srgbClr val="00000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214313" indent="-214313">
              <a:buFont typeface="Wingdings" pitchFamily="2" charset="2"/>
              <a:buChar char="ü"/>
              <a:defRPr/>
            </a:pPr>
            <a:r>
              <a:rPr lang="bg-BG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Стандартно посещение на </a:t>
            </a:r>
            <a:r>
              <a:rPr lang="en-GB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CERN</a:t>
            </a:r>
            <a:r>
              <a:rPr lang="bg-BG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- </a:t>
            </a:r>
            <a:r>
              <a:rPr lang="en-US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1/2 </a:t>
            </a:r>
            <a:r>
              <a:rPr lang="bg-BG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ден</a:t>
            </a:r>
          </a:p>
          <a:p>
            <a:pPr marL="214313" indent="-214313">
              <a:buFont typeface="Wingdings" pitchFamily="2" charset="2"/>
              <a:buChar char="ü"/>
              <a:defRPr/>
            </a:pPr>
            <a:endParaRPr lang="bg-BG" sz="1500" b="1" dirty="0">
              <a:solidFill>
                <a:srgbClr val="0055A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214313" indent="-214313">
              <a:buFont typeface="Wingdings" pitchFamily="2" charset="2"/>
              <a:buChar char="ü"/>
              <a:defRPr/>
            </a:pPr>
            <a:r>
              <a:rPr lang="bg-BG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Гидове - доброволци – служители на </a:t>
            </a:r>
            <a:r>
              <a:rPr lang="en-GB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CERN</a:t>
            </a:r>
            <a:br>
              <a:rPr lang="en-GB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</a:br>
            <a:endParaRPr lang="en-GB" sz="1500" b="1" dirty="0">
              <a:solidFill>
                <a:srgbClr val="0055A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214313" indent="-214313">
              <a:buFont typeface="Wingdings" pitchFamily="2" charset="2"/>
              <a:buChar char="ü"/>
              <a:defRPr/>
            </a:pPr>
            <a:endParaRPr lang="en-GB" sz="1350" b="1" dirty="0">
              <a:solidFill>
                <a:srgbClr val="00000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eaLnBrk="1" hangingPunct="1">
              <a:defRPr/>
            </a:pPr>
            <a:r>
              <a:rPr lang="bg-BG" sz="1950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Огромен интерес</a:t>
            </a:r>
            <a:r>
              <a:rPr lang="en-GB" sz="1950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!</a:t>
            </a:r>
            <a:br>
              <a:rPr lang="en-GB" sz="1950" dirty="0">
                <a:solidFill>
                  <a:srgbClr val="0000FF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</a:br>
            <a:endParaRPr lang="en-US" sz="2100" b="1" dirty="0">
              <a:solidFill>
                <a:srgbClr val="00000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bg-BG" sz="1500" b="1" dirty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Лист с чакащи – </a:t>
            </a:r>
            <a:r>
              <a:rPr lang="bg-BG" sz="1500" b="1" dirty="0" smtClean="0">
                <a:solidFill>
                  <a:srgbClr val="0055A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6-12 месеца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2625329" y="141685"/>
            <a:ext cx="304921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30460" bIns="0">
            <a:spAutoFit/>
          </a:bodyPr>
          <a:lstStyle/>
          <a:p>
            <a:pPr marL="29748" defTabSz="481907">
              <a:defRPr/>
            </a:pP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Посещения в </a:t>
            </a:r>
            <a:r>
              <a:rPr lang="en-GB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CERN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151686"/>
              </p:ext>
            </p:extLst>
          </p:nvPr>
        </p:nvGraphicFramePr>
        <p:xfrm>
          <a:off x="3667226" y="1916305"/>
          <a:ext cx="5476774" cy="322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610423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80919" y="4767263"/>
            <a:ext cx="649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Зорница Захариева, </a:t>
            </a:r>
            <a:r>
              <a:rPr lang="en-US" dirty="0" smtClean="0"/>
              <a:t>CERN, </a:t>
            </a:r>
            <a:r>
              <a:rPr lang="bg-BG" dirty="0" smtClean="0"/>
              <a:t>Български програми за обучение и възможности за ученици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7245397" y="4771783"/>
            <a:ext cx="1425087" cy="269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05.10.2017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D1566A-BDED-45E6-BF9A-CD1C5C1FE66D}" type="slidenum">
              <a:rPr lang="en-US" smtClean="0"/>
              <a:t>9</a:t>
            </a:fld>
            <a:endParaRPr lang="en-US" dirty="0"/>
          </a:p>
        </p:txBody>
      </p:sp>
      <p:sp>
        <p:nvSpPr>
          <p:cNvPr id="51202" name="Text Box 3"/>
          <p:cNvSpPr txBox="1">
            <a:spLocks noChangeArrowheads="1"/>
          </p:cNvSpPr>
          <p:nvPr/>
        </p:nvSpPr>
        <p:spPr bwMode="auto">
          <a:xfrm>
            <a:off x="7627144" y="4855369"/>
            <a:ext cx="211931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188" tIns="24094" rIns="48188" bIns="24094"/>
          <a:lstStyle>
            <a:lvl1pPr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42938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42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fld id="{5501207D-2402-49BA-BC04-8D3DC170315B}" type="slidenum">
              <a:rPr lang="en-US" altLang="en-US" sz="825" b="1">
                <a:solidFill>
                  <a:srgbClr val="000090"/>
                </a:solidFill>
                <a:latin typeface="Verdana" panose="020B0604030504040204" pitchFamily="34" charset="0"/>
                <a:ea typeface="ヒラギノ角ゴ ProN W3"/>
                <a:cs typeface="ヒラギノ角ゴ ProN W3"/>
                <a:sym typeface="Verdana" panose="020B0604030504040204" pitchFamily="34" charset="0"/>
              </a:rPr>
              <a:pPr algn="ctr" eaLnBrk="1" hangingPunct="1"/>
              <a:t>9</a:t>
            </a:fld>
            <a:endParaRPr lang="en-US" altLang="en-US" sz="825" b="1">
              <a:solidFill>
                <a:srgbClr val="000090"/>
              </a:solidFill>
              <a:latin typeface="Verdana" panose="020B0604030504040204" pitchFamily="34" charset="0"/>
              <a:ea typeface="ヒラギノ角ゴ ProN W3"/>
              <a:cs typeface="ヒラギノ角ゴ ProN W3"/>
              <a:sym typeface="Verdana" panose="020B0604030504040204" pitchFamily="34" charset="0"/>
            </a:endParaRP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1547813" y="141685"/>
            <a:ext cx="52387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30460" bIns="0">
            <a:spAutoFit/>
          </a:bodyPr>
          <a:lstStyle/>
          <a:p>
            <a:pPr marL="29748" defTabSz="481907">
              <a:defRPr/>
            </a:pPr>
            <a:r>
              <a:rPr lang="ru-RU" sz="2400" b="1" i="1" dirty="0">
                <a:solidFill>
                  <a:srgbClr val="002F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Verdana" pitchFamily="34" charset="0"/>
              </a:rPr>
              <a:t>Визити за български ученици</a:t>
            </a:r>
            <a:endParaRPr lang="en-US" sz="2400" b="1" i="1" dirty="0">
              <a:solidFill>
                <a:srgbClr val="002F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Verdana" pitchFamily="34" charset="0"/>
            </a:endParaRPr>
          </a:p>
        </p:txBody>
      </p:sp>
      <p:sp>
        <p:nvSpPr>
          <p:cNvPr id="51205" name="TextBox 2"/>
          <p:cNvSpPr txBox="1">
            <a:spLocks noChangeArrowheads="1"/>
          </p:cNvSpPr>
          <p:nvPr/>
        </p:nvSpPr>
        <p:spPr bwMode="auto">
          <a:xfrm>
            <a:off x="125644" y="573881"/>
            <a:ext cx="9004397" cy="203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69" rIns="68537" bIns="34269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altLang="en-US" sz="1700" dirty="0"/>
              <a:t>Първи български групи от ученици посетиха </a:t>
            </a:r>
            <a:r>
              <a:rPr lang="en-GB" altLang="en-US" sz="1700" dirty="0"/>
              <a:t>CERN </a:t>
            </a:r>
            <a:r>
              <a:rPr lang="bg-BG" altLang="en-US" sz="1700" dirty="0"/>
              <a:t> през </a:t>
            </a:r>
            <a:r>
              <a:rPr lang="bg-BG" altLang="en-US" sz="1700" dirty="0" smtClean="0"/>
              <a:t>20</a:t>
            </a:r>
            <a:r>
              <a:rPr lang="en-US" altLang="en-US" sz="1700" dirty="0" smtClean="0"/>
              <a:t>10</a:t>
            </a:r>
            <a:r>
              <a:rPr lang="bg-BG" altLang="en-US" sz="1700" dirty="0" smtClean="0"/>
              <a:t> </a:t>
            </a:r>
            <a:r>
              <a:rPr lang="bg-BG" altLang="en-US" sz="1700" dirty="0"/>
              <a:t>г.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en-US" sz="1700" dirty="0" smtClean="0"/>
              <a:t>~</a:t>
            </a:r>
            <a:r>
              <a:rPr lang="bg-BG" altLang="en-US" sz="1700" dirty="0" smtClean="0"/>
              <a:t> </a:t>
            </a:r>
            <a:r>
              <a:rPr lang="en-US" altLang="en-US" sz="1700" dirty="0" smtClean="0">
                <a:solidFill>
                  <a:srgbClr val="C00000"/>
                </a:solidFill>
              </a:rPr>
              <a:t>35</a:t>
            </a:r>
            <a:r>
              <a:rPr lang="bg-BG" altLang="en-US" sz="1700" dirty="0" smtClean="0">
                <a:solidFill>
                  <a:srgbClr val="C00000"/>
                </a:solidFill>
              </a:rPr>
              <a:t>00 </a:t>
            </a:r>
            <a:r>
              <a:rPr lang="bg-BG" altLang="en-US" sz="1700" dirty="0">
                <a:solidFill>
                  <a:srgbClr val="C00000"/>
                </a:solidFill>
              </a:rPr>
              <a:t>ученици и техните учители </a:t>
            </a:r>
            <a:r>
              <a:rPr lang="bg-BG" altLang="en-US" sz="1700" dirty="0"/>
              <a:t>са посетили </a:t>
            </a:r>
            <a:r>
              <a:rPr lang="en-GB" altLang="en-US" sz="1700" dirty="0"/>
              <a:t>CERN</a:t>
            </a:r>
            <a:r>
              <a:rPr lang="bg-BG" altLang="en-US" sz="1700" dirty="0"/>
              <a:t> за периода </a:t>
            </a:r>
            <a:r>
              <a:rPr lang="bg-BG" altLang="en-US" sz="1700" dirty="0" smtClean="0"/>
              <a:t>20</a:t>
            </a:r>
            <a:r>
              <a:rPr lang="en-US" altLang="en-US" sz="1700" dirty="0" smtClean="0"/>
              <a:t>10</a:t>
            </a:r>
            <a:r>
              <a:rPr lang="bg-BG" altLang="en-US" sz="1700" dirty="0" smtClean="0"/>
              <a:t> </a:t>
            </a:r>
            <a:r>
              <a:rPr lang="bg-BG" altLang="en-US" sz="1700" dirty="0"/>
              <a:t>– </a:t>
            </a:r>
            <a:r>
              <a:rPr lang="bg-BG" altLang="en-US" sz="1700" dirty="0" smtClean="0"/>
              <a:t>201</a:t>
            </a:r>
            <a:r>
              <a:rPr lang="en-US" altLang="en-US" sz="1700" dirty="0"/>
              <a:t>8</a:t>
            </a:r>
            <a:r>
              <a:rPr lang="bg-BG" altLang="en-US" sz="1700" dirty="0" smtClean="0"/>
              <a:t> </a:t>
            </a:r>
            <a:r>
              <a:rPr lang="bg-BG" altLang="en-US" sz="1700" dirty="0"/>
              <a:t>г.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altLang="en-US" sz="1700" dirty="0" smtClean="0"/>
              <a:t>От </a:t>
            </a:r>
            <a:r>
              <a:rPr lang="en-US" altLang="en-US" sz="1700" dirty="0" smtClean="0"/>
              <a:t>10</a:t>
            </a:r>
            <a:r>
              <a:rPr lang="bg-BG" altLang="en-US" sz="1700" dirty="0" smtClean="0"/>
              <a:t> до 1</a:t>
            </a:r>
            <a:r>
              <a:rPr lang="en-US" altLang="en-US" sz="1700" dirty="0"/>
              <a:t>4</a:t>
            </a:r>
            <a:r>
              <a:rPr lang="bg-BG" altLang="en-US" sz="1700" dirty="0" smtClean="0"/>
              <a:t> </a:t>
            </a:r>
            <a:r>
              <a:rPr lang="bg-BG" altLang="en-US" sz="1700" dirty="0"/>
              <a:t>групи идват на посещение в </a:t>
            </a:r>
            <a:r>
              <a:rPr lang="en-GB" altLang="en-US" sz="1700" dirty="0"/>
              <a:t>CERN </a:t>
            </a:r>
            <a:r>
              <a:rPr lang="bg-BG" altLang="en-US" sz="1700" dirty="0"/>
              <a:t>годишно.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g-BG" altLang="en-US" sz="1700" dirty="0"/>
              <a:t>Основен период за посещенията са пролетната ваканция (март-април) и лятната ваканция (юли-авгус).</a:t>
            </a:r>
          </a:p>
        </p:txBody>
      </p:sp>
      <p:pic>
        <p:nvPicPr>
          <p:cNvPr id="5120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384545"/>
            <a:ext cx="3706460" cy="2779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2693194"/>
            <a:ext cx="3294460" cy="247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9190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9054</TotalTime>
  <Words>2038</Words>
  <Application>Microsoft Office PowerPoint</Application>
  <PresentationFormat>On-screen Show (16:9)</PresentationFormat>
  <Paragraphs>418</Paragraphs>
  <Slides>42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MS PGothic</vt:lpstr>
      <vt:lpstr>Arial</vt:lpstr>
      <vt:lpstr>Calibri</vt:lpstr>
      <vt:lpstr>Helvetica Neue</vt:lpstr>
      <vt:lpstr>Times New Roman</vt:lpstr>
      <vt:lpstr>Verdana</vt:lpstr>
      <vt:lpstr>Wingdings</vt:lpstr>
      <vt:lpstr>ヒラギノ角ゴ ProN W3</vt:lpstr>
      <vt:lpstr>ヒラギノ角ゴ ProN W6</vt:lpstr>
      <vt:lpstr>CERNCorporate16-9</vt:lpstr>
      <vt:lpstr>PowerPoint Presentation</vt:lpstr>
      <vt:lpstr>Български програми за обучение в CERN и предоставените възможности за ученици </vt:lpstr>
      <vt:lpstr>PowerPoint Presentation</vt:lpstr>
      <vt:lpstr>PowerPoint Presentation</vt:lpstr>
      <vt:lpstr>PowerPoint Presentation</vt:lpstr>
      <vt:lpstr>PowerPoint Presentation</vt:lpstr>
      <vt:lpstr>Областите на изследвания в CERN са атрактивни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Помощни материали за ученици и учители</vt:lpstr>
      <vt:lpstr>PowerPoint Presentation</vt:lpstr>
      <vt:lpstr>PowerPoint Presentation</vt:lpstr>
      <vt:lpstr>Въпроси ?       Zornitsa.Zaharieva@cern.ch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Zornitsa Zaharieva</dc:creator>
  <cp:lastModifiedBy>Zornitsa Zaharieva</cp:lastModifiedBy>
  <cp:revision>161</cp:revision>
  <dcterms:created xsi:type="dcterms:W3CDTF">2017-06-02T10:49:02Z</dcterms:created>
  <dcterms:modified xsi:type="dcterms:W3CDTF">2018-07-27T09:22:23Z</dcterms:modified>
</cp:coreProperties>
</file>