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9" r:id="rId5"/>
    <p:sldId id="258" r:id="rId6"/>
    <p:sldId id="269" r:id="rId7"/>
    <p:sldId id="304" r:id="rId8"/>
    <p:sldId id="261" r:id="rId9"/>
    <p:sldId id="270" r:id="rId10"/>
    <p:sldId id="265" r:id="rId11"/>
    <p:sldId id="267" r:id="rId12"/>
    <p:sldId id="266" r:id="rId13"/>
    <p:sldId id="273" r:id="rId14"/>
    <p:sldId id="268" r:id="rId15"/>
    <p:sldId id="271" r:id="rId16"/>
    <p:sldId id="275" r:id="rId17"/>
    <p:sldId id="276" r:id="rId18"/>
    <p:sldId id="277" r:id="rId19"/>
    <p:sldId id="278" r:id="rId20"/>
    <p:sldId id="305" r:id="rId21"/>
    <p:sldId id="309" r:id="rId22"/>
    <p:sldId id="308" r:id="rId23"/>
    <p:sldId id="307" r:id="rId24"/>
    <p:sldId id="306" r:id="rId25"/>
    <p:sldId id="281" r:id="rId26"/>
    <p:sldId id="279" r:id="rId27"/>
    <p:sldId id="282" r:id="rId28"/>
    <p:sldId id="280" r:id="rId29"/>
    <p:sldId id="283" r:id="rId30"/>
    <p:sldId id="284" r:id="rId31"/>
    <p:sldId id="286" r:id="rId32"/>
    <p:sldId id="285" r:id="rId33"/>
    <p:sldId id="287" r:id="rId34"/>
    <p:sldId id="288" r:id="rId35"/>
    <p:sldId id="289" r:id="rId36"/>
    <p:sldId id="290" r:id="rId37"/>
    <p:sldId id="291" r:id="rId38"/>
    <p:sldId id="292" r:id="rId39"/>
    <p:sldId id="293" r:id="rId40"/>
    <p:sldId id="294" r:id="rId41"/>
    <p:sldId id="311" r:id="rId42"/>
    <p:sldId id="310" r:id="rId43"/>
    <p:sldId id="295" r:id="rId44"/>
    <p:sldId id="297" r:id="rId45"/>
    <p:sldId id="312" r:id="rId46"/>
    <p:sldId id="313" r:id="rId47"/>
    <p:sldId id="314" r:id="rId48"/>
    <p:sldId id="298" r:id="rId49"/>
    <p:sldId id="301" r:id="rId50"/>
    <p:sldId id="300" r:id="rId51"/>
    <p:sldId id="302" r:id="rId52"/>
    <p:sldId id="303"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6" autoAdjust="0"/>
    <p:restoredTop sz="94660"/>
  </p:normalViewPr>
  <p:slideViewPr>
    <p:cSldViewPr snapToGrid="0">
      <p:cViewPr varScale="1">
        <p:scale>
          <a:sx n="96" d="100"/>
          <a:sy n="96" d="100"/>
        </p:scale>
        <p:origin x="78" y="9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A2DFAD8-2C37-4766-B042-144E9A970706}"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338157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2DFAD8-2C37-4766-B042-144E9A970706}"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404233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2DFAD8-2C37-4766-B042-144E9A970706}"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4049757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2DFAD8-2C37-4766-B042-144E9A970706}"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5292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2DFAD8-2C37-4766-B042-144E9A970706}"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538652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A2DFAD8-2C37-4766-B042-144E9A970706}"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389163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A2DFAD8-2C37-4766-B042-144E9A970706}" type="datetimeFigureOut">
              <a:rPr lang="en-GB" smtClean="0"/>
              <a:t>02/03/2017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259552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A2DFAD8-2C37-4766-B042-144E9A970706}" type="datetimeFigureOut">
              <a:rPr lang="en-GB" smtClean="0"/>
              <a:t>02/03/2017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90600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2DFAD8-2C37-4766-B042-144E9A970706}" type="datetimeFigureOut">
              <a:rPr lang="en-GB" smtClean="0"/>
              <a:t>02/03/2017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364745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DFAD8-2C37-4766-B042-144E9A970706}"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2737795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DFAD8-2C37-4766-B042-144E9A970706}"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D3444B-5F52-4736-9E05-974F80BD9C34}" type="slidenum">
              <a:rPr lang="en-GB" smtClean="0"/>
              <a:t>‹#›</a:t>
            </a:fld>
            <a:endParaRPr lang="en-GB"/>
          </a:p>
        </p:txBody>
      </p:sp>
    </p:spTree>
    <p:extLst>
      <p:ext uri="{BB962C8B-B14F-4D97-AF65-F5344CB8AC3E}">
        <p14:creationId xmlns:p14="http://schemas.microsoft.com/office/powerpoint/2010/main" val="822674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2DFAD8-2C37-4766-B042-144E9A970706}" type="datetimeFigureOut">
              <a:rPr lang="en-GB" smtClean="0"/>
              <a:t>02/03/2017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3444B-5F52-4736-9E05-974F80BD9C34}" type="slidenum">
              <a:rPr lang="en-GB" smtClean="0"/>
              <a:t>‹#›</a:t>
            </a:fld>
            <a:endParaRPr lang="en-GB"/>
          </a:p>
        </p:txBody>
      </p:sp>
    </p:spTree>
    <p:extLst>
      <p:ext uri="{BB962C8B-B14F-4D97-AF65-F5344CB8AC3E}">
        <p14:creationId xmlns:p14="http://schemas.microsoft.com/office/powerpoint/2010/main" val="2279550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16.png"/><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0.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16.png"/><Relationship Id="rId4" Type="http://schemas.openxmlformats.org/officeDocument/2006/relationships/image" Target="../media/image15.jpg"/></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38.png"/><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16.png"/><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36.png"/><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image" Target="../media/image50.gif"/></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image" Target="../media/image50.gif"/></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wiki.c2.com/?GlobalVariablesAreBad" TargetMode="Externa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AQA for Developers</a:t>
            </a:r>
            <a:endParaRPr lang="en-GB" dirty="0"/>
          </a:p>
        </p:txBody>
      </p:sp>
      <p:sp>
        <p:nvSpPr>
          <p:cNvPr id="3" name="Subtitle 2"/>
          <p:cNvSpPr>
            <a:spLocks noGrp="1"/>
          </p:cNvSpPr>
          <p:nvPr>
            <p:ph type="subTitle" idx="1"/>
          </p:nvPr>
        </p:nvSpPr>
        <p:spPr/>
        <p:txBody>
          <a:bodyPr/>
          <a:lstStyle/>
          <a:p>
            <a:r>
              <a:rPr lang="en-US" dirty="0" smtClean="0"/>
              <a:t>M.F. GÓMEZ DE LA CRUZ</a:t>
            </a:r>
            <a:endParaRPr lang="en-GB" dirty="0"/>
          </a:p>
        </p:txBody>
      </p:sp>
    </p:spTree>
    <p:extLst>
      <p:ext uri="{BB962C8B-B14F-4D97-AF65-F5344CB8AC3E}">
        <p14:creationId xmlns:p14="http://schemas.microsoft.com/office/powerpoint/2010/main" val="112376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986704" y="1666819"/>
            <a:ext cx="6800850" cy="4676775"/>
          </a:xfrm>
          <a:prstGeom prst="rect">
            <a:avLst/>
          </a:prstGeom>
        </p:spPr>
      </p:pic>
      <p:sp>
        <p:nvSpPr>
          <p:cNvPr id="4" name="Title 3"/>
          <p:cNvSpPr>
            <a:spLocks noGrp="1"/>
          </p:cNvSpPr>
          <p:nvPr>
            <p:ph type="title"/>
          </p:nvPr>
        </p:nvSpPr>
        <p:spPr/>
        <p:txBody>
          <a:bodyPr/>
          <a:lstStyle/>
          <a:p>
            <a:pPr algn="ctr"/>
            <a:r>
              <a:rPr lang="en-US" dirty="0" smtClean="0"/>
              <a:t>SVN Structure</a:t>
            </a:r>
            <a:endParaRPr lang="en-GB" dirty="0"/>
          </a:p>
        </p:txBody>
      </p:sp>
      <p:sp>
        <p:nvSpPr>
          <p:cNvPr id="11" name="TextBox 10"/>
          <p:cNvSpPr txBox="1"/>
          <p:nvPr/>
        </p:nvSpPr>
        <p:spPr>
          <a:xfrm>
            <a:off x="82192" y="3043564"/>
            <a:ext cx="4756935" cy="1754326"/>
          </a:xfrm>
          <a:prstGeom prst="rect">
            <a:avLst/>
          </a:prstGeom>
          <a:noFill/>
        </p:spPr>
        <p:txBody>
          <a:bodyPr wrap="square" rtlCol="0">
            <a:spAutoFit/>
          </a:bodyPr>
          <a:lstStyle/>
          <a:p>
            <a:r>
              <a:rPr lang="en-US" b="1" dirty="0" smtClean="0"/>
              <a:t>trunk: </a:t>
            </a:r>
            <a:r>
              <a:rPr lang="en-GB" dirty="0" smtClean="0"/>
              <a:t>The </a:t>
            </a:r>
            <a:r>
              <a:rPr lang="en-GB" dirty="0"/>
              <a:t>trunk contains the most current development code at all times. The trunk should only be used to develop code that will be your next major release. Don't brand the trunk with version numbers or release names. Just keep the trunk in "development mode" at all times.</a:t>
            </a:r>
          </a:p>
        </p:txBody>
      </p:sp>
      <p:cxnSp>
        <p:nvCxnSpPr>
          <p:cNvPr id="14" name="Straight Arrow Connector 13"/>
          <p:cNvCxnSpPr>
            <a:stCxn id="11" idx="3"/>
          </p:cNvCxnSpPr>
          <p:nvPr/>
        </p:nvCxnSpPr>
        <p:spPr>
          <a:xfrm flipV="1">
            <a:off x="4839127" y="3531119"/>
            <a:ext cx="1068513" cy="3896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669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986704" y="1666818"/>
            <a:ext cx="6800850" cy="4676775"/>
          </a:xfrm>
          <a:prstGeom prst="rect">
            <a:avLst/>
          </a:prstGeom>
        </p:spPr>
      </p:pic>
      <p:sp>
        <p:nvSpPr>
          <p:cNvPr id="4" name="Title 3"/>
          <p:cNvSpPr>
            <a:spLocks noGrp="1"/>
          </p:cNvSpPr>
          <p:nvPr>
            <p:ph type="title"/>
          </p:nvPr>
        </p:nvSpPr>
        <p:spPr/>
        <p:txBody>
          <a:bodyPr/>
          <a:lstStyle/>
          <a:p>
            <a:pPr algn="ctr"/>
            <a:r>
              <a:rPr lang="en-US" dirty="0" smtClean="0"/>
              <a:t>SVN Structure</a:t>
            </a:r>
            <a:endParaRPr lang="en-GB" dirty="0"/>
          </a:p>
        </p:txBody>
      </p:sp>
      <p:sp>
        <p:nvSpPr>
          <p:cNvPr id="11" name="TextBox 10"/>
          <p:cNvSpPr txBox="1"/>
          <p:nvPr/>
        </p:nvSpPr>
        <p:spPr>
          <a:xfrm>
            <a:off x="82192" y="3043564"/>
            <a:ext cx="4756935" cy="1477328"/>
          </a:xfrm>
          <a:prstGeom prst="rect">
            <a:avLst/>
          </a:prstGeom>
          <a:noFill/>
        </p:spPr>
        <p:txBody>
          <a:bodyPr wrap="square" rtlCol="0">
            <a:spAutoFit/>
          </a:bodyPr>
          <a:lstStyle/>
          <a:p>
            <a:r>
              <a:rPr lang="en-US" b="1" dirty="0" smtClean="0"/>
              <a:t>branches: </a:t>
            </a:r>
            <a:r>
              <a:rPr lang="en-GB" dirty="0"/>
              <a:t>In the branches directory you can create paths for you code to travel to more specific goals like an upcoming release. The branches directory contains copies of your trunk at various stages of development.</a:t>
            </a:r>
          </a:p>
        </p:txBody>
      </p:sp>
      <p:cxnSp>
        <p:nvCxnSpPr>
          <p:cNvPr id="14" name="Straight Arrow Connector 13"/>
          <p:cNvCxnSpPr>
            <a:stCxn id="11" idx="3"/>
          </p:cNvCxnSpPr>
          <p:nvPr/>
        </p:nvCxnSpPr>
        <p:spPr>
          <a:xfrm flipV="1">
            <a:off x="4839127" y="3123344"/>
            <a:ext cx="606176" cy="658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743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986704" y="1666818"/>
            <a:ext cx="6800850" cy="4676775"/>
          </a:xfrm>
          <a:prstGeom prst="rect">
            <a:avLst/>
          </a:prstGeom>
        </p:spPr>
      </p:pic>
      <p:sp>
        <p:nvSpPr>
          <p:cNvPr id="4" name="Title 3"/>
          <p:cNvSpPr>
            <a:spLocks noGrp="1"/>
          </p:cNvSpPr>
          <p:nvPr>
            <p:ph type="title"/>
          </p:nvPr>
        </p:nvSpPr>
        <p:spPr/>
        <p:txBody>
          <a:bodyPr/>
          <a:lstStyle/>
          <a:p>
            <a:pPr algn="ctr"/>
            <a:r>
              <a:rPr lang="en-US" dirty="0" smtClean="0"/>
              <a:t>SVN Structure</a:t>
            </a:r>
            <a:endParaRPr lang="en-GB" dirty="0"/>
          </a:p>
        </p:txBody>
      </p:sp>
      <p:sp>
        <p:nvSpPr>
          <p:cNvPr id="11" name="TextBox 10"/>
          <p:cNvSpPr txBox="1"/>
          <p:nvPr/>
        </p:nvSpPr>
        <p:spPr>
          <a:xfrm>
            <a:off x="82192" y="3043564"/>
            <a:ext cx="4756935" cy="1200329"/>
          </a:xfrm>
          <a:prstGeom prst="rect">
            <a:avLst/>
          </a:prstGeom>
          <a:noFill/>
        </p:spPr>
        <p:txBody>
          <a:bodyPr wrap="square" rtlCol="0">
            <a:spAutoFit/>
          </a:bodyPr>
          <a:lstStyle/>
          <a:p>
            <a:r>
              <a:rPr lang="en-US" b="1" dirty="0" smtClean="0"/>
              <a:t>tags: </a:t>
            </a:r>
            <a:r>
              <a:rPr lang="en-GB" dirty="0"/>
              <a:t>Tags are, like branches, copies of your code. Tags, however, are not to be used for active development. They mark (tag) a certain state your code is in.</a:t>
            </a:r>
          </a:p>
        </p:txBody>
      </p:sp>
      <p:cxnSp>
        <p:nvCxnSpPr>
          <p:cNvPr id="14" name="Straight Arrow Connector 13"/>
          <p:cNvCxnSpPr>
            <a:stCxn id="11" idx="3"/>
          </p:cNvCxnSpPr>
          <p:nvPr/>
        </p:nvCxnSpPr>
        <p:spPr>
          <a:xfrm flipV="1">
            <a:off x="4839127" y="3043565"/>
            <a:ext cx="636999" cy="6001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848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AQA on SVN</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00471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4986704" y="1666820"/>
            <a:ext cx="6800850" cy="4676775"/>
          </a:xfrm>
          <a:prstGeom prst="rect">
            <a:avLst/>
          </a:prstGeom>
        </p:spPr>
      </p:pic>
      <p:sp>
        <p:nvSpPr>
          <p:cNvPr id="4" name="Title 3"/>
          <p:cNvSpPr>
            <a:spLocks noGrp="1"/>
          </p:cNvSpPr>
          <p:nvPr>
            <p:ph type="title"/>
          </p:nvPr>
        </p:nvSpPr>
        <p:spPr/>
        <p:txBody>
          <a:bodyPr/>
          <a:lstStyle/>
          <a:p>
            <a:pPr algn="ctr"/>
            <a:r>
              <a:rPr lang="en-US" dirty="0" smtClean="0"/>
              <a:t>URL</a:t>
            </a:r>
            <a:endParaRPr lang="en-GB" dirty="0"/>
          </a:p>
        </p:txBody>
      </p:sp>
      <p:cxnSp>
        <p:nvCxnSpPr>
          <p:cNvPr id="10" name="Straight Connector 9"/>
          <p:cNvCxnSpPr/>
          <p:nvPr/>
        </p:nvCxnSpPr>
        <p:spPr>
          <a:xfrm>
            <a:off x="6121686" y="2270588"/>
            <a:ext cx="3268895" cy="102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87676" y="3398888"/>
            <a:ext cx="4161034" cy="646331"/>
          </a:xfrm>
          <a:prstGeom prst="rect">
            <a:avLst/>
          </a:prstGeom>
          <a:noFill/>
        </p:spPr>
        <p:txBody>
          <a:bodyPr wrap="square" rtlCol="0">
            <a:spAutoFit/>
          </a:bodyPr>
          <a:lstStyle/>
          <a:p>
            <a:r>
              <a:rPr lang="en-US" dirty="0" smtClean="0"/>
              <a:t>AQA project directory into the SVN servers at CERN</a:t>
            </a:r>
            <a:endParaRPr lang="en-GB" dirty="0"/>
          </a:p>
        </p:txBody>
      </p:sp>
      <p:cxnSp>
        <p:nvCxnSpPr>
          <p:cNvPr id="14" name="Straight Arrow Connector 13"/>
          <p:cNvCxnSpPr>
            <a:stCxn id="11" idx="3"/>
          </p:cNvCxnSpPr>
          <p:nvPr/>
        </p:nvCxnSpPr>
        <p:spPr>
          <a:xfrm flipV="1">
            <a:off x="4448710" y="2270588"/>
            <a:ext cx="1672976" cy="14514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8804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016777" y="2271243"/>
            <a:ext cx="4457700" cy="3686175"/>
          </a:xfrm>
          <a:prstGeom prst="rect">
            <a:avLst/>
          </a:prstGeom>
        </p:spPr>
      </p:pic>
      <p:sp>
        <p:nvSpPr>
          <p:cNvPr id="4" name="Title 3"/>
          <p:cNvSpPr>
            <a:spLocks noGrp="1"/>
          </p:cNvSpPr>
          <p:nvPr>
            <p:ph type="title"/>
          </p:nvPr>
        </p:nvSpPr>
        <p:spPr/>
        <p:txBody>
          <a:bodyPr/>
          <a:lstStyle/>
          <a:p>
            <a:pPr algn="ctr"/>
            <a:r>
              <a:rPr lang="en-US" dirty="0" smtClean="0"/>
              <a:t>Checkout -&gt; Create a WC</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Checkout</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pic>
        <p:nvPicPr>
          <p:cNvPr id="57" name="Picture 56"/>
          <p:cNvPicPr>
            <a:picLocks noChangeAspect="1"/>
          </p:cNvPicPr>
          <p:nvPr/>
        </p:nvPicPr>
        <p:blipFill>
          <a:blip r:embed="rId5"/>
          <a:stretch>
            <a:fillRect/>
          </a:stretch>
        </p:blipFill>
        <p:spPr>
          <a:xfrm>
            <a:off x="3236801" y="3913731"/>
            <a:ext cx="2371725" cy="504825"/>
          </a:xfrm>
          <a:prstGeom prst="rect">
            <a:avLst/>
          </a:prstGeom>
        </p:spPr>
      </p:pic>
      <p:pic>
        <p:nvPicPr>
          <p:cNvPr id="58" name="Picture 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4382" y="5467349"/>
            <a:ext cx="383189" cy="340219"/>
          </a:xfrm>
          <a:prstGeom prst="rect">
            <a:avLst/>
          </a:prstGeom>
        </p:spPr>
      </p:pic>
      <p:sp>
        <p:nvSpPr>
          <p:cNvPr id="59" name="TextBox 58"/>
          <p:cNvSpPr txBox="1"/>
          <p:nvPr/>
        </p:nvSpPr>
        <p:spPr>
          <a:xfrm>
            <a:off x="3147081" y="5466545"/>
            <a:ext cx="2886853" cy="338554"/>
          </a:xfrm>
          <a:prstGeom prst="rect">
            <a:avLst/>
          </a:prstGeom>
          <a:noFill/>
        </p:spPr>
        <p:txBody>
          <a:bodyPr wrap="square" rtlCol="0">
            <a:spAutoFit/>
          </a:bodyPr>
          <a:lstStyle/>
          <a:p>
            <a:pPr algn="ctr"/>
            <a:r>
              <a:rPr lang="en-US" sz="1600" dirty="0">
                <a:solidFill>
                  <a:srgbClr val="FF0000"/>
                </a:solidFill>
              </a:rPr>
              <a:t>K</a:t>
            </a:r>
            <a:r>
              <a:rPr lang="en-US" sz="1600" dirty="0" smtClean="0">
                <a:solidFill>
                  <a:srgbClr val="FF0000"/>
                </a:solidFill>
              </a:rPr>
              <a:t>eep </a:t>
            </a:r>
            <a:r>
              <a:rPr lang="en-US" sz="1600" b="1" dirty="0" smtClean="0">
                <a:solidFill>
                  <a:srgbClr val="FF0000"/>
                </a:solidFill>
              </a:rPr>
              <a:t>one</a:t>
            </a:r>
            <a:r>
              <a:rPr lang="en-US" sz="1600" dirty="0" smtClean="0">
                <a:solidFill>
                  <a:srgbClr val="FF0000"/>
                </a:solidFill>
              </a:rPr>
              <a:t> working copy at a time</a:t>
            </a:r>
            <a:endParaRPr lang="en-GB" sz="1600" dirty="0">
              <a:solidFill>
                <a:srgbClr val="FF0000"/>
              </a:solidFill>
            </a:endParaRPr>
          </a:p>
        </p:txBody>
      </p:sp>
      <p:cxnSp>
        <p:nvCxnSpPr>
          <p:cNvPr id="60" name="Straight Connector 59"/>
          <p:cNvCxnSpPr/>
          <p:nvPr/>
        </p:nvCxnSpPr>
        <p:spPr>
          <a:xfrm>
            <a:off x="3209204" y="4121965"/>
            <a:ext cx="2399322" cy="133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391144" y="3206453"/>
            <a:ext cx="3268895" cy="102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830254" y="5805099"/>
            <a:ext cx="9918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277144" y="3585681"/>
            <a:ext cx="137369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064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776610" y="2022755"/>
            <a:ext cx="6743128" cy="3897344"/>
          </a:xfrm>
          <a:prstGeom prst="rect">
            <a:avLst/>
          </a:prstGeom>
        </p:spPr>
      </p:pic>
      <p:sp>
        <p:nvSpPr>
          <p:cNvPr id="4" name="Title 3"/>
          <p:cNvSpPr>
            <a:spLocks noGrp="1"/>
          </p:cNvSpPr>
          <p:nvPr>
            <p:ph type="title"/>
          </p:nvPr>
        </p:nvSpPr>
        <p:spPr/>
        <p:txBody>
          <a:bodyPr/>
          <a:lstStyle/>
          <a:p>
            <a:pPr algn="ctr"/>
            <a:r>
              <a:rPr lang="en-US" dirty="0" smtClean="0"/>
              <a:t>Update Your WC After Other Users’ Commit</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Update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84382" y="5467349"/>
            <a:ext cx="383189" cy="340219"/>
          </a:xfrm>
          <a:prstGeom prst="rect">
            <a:avLst/>
          </a:prstGeom>
        </p:spPr>
      </p:pic>
      <p:sp>
        <p:nvSpPr>
          <p:cNvPr id="59" name="TextBox 58"/>
          <p:cNvSpPr txBox="1"/>
          <p:nvPr/>
        </p:nvSpPr>
        <p:spPr>
          <a:xfrm>
            <a:off x="3147081" y="5466545"/>
            <a:ext cx="2886853" cy="338554"/>
          </a:xfrm>
          <a:prstGeom prst="rect">
            <a:avLst/>
          </a:prstGeom>
          <a:noFill/>
        </p:spPr>
        <p:txBody>
          <a:bodyPr wrap="square" rtlCol="0">
            <a:spAutoFit/>
          </a:bodyPr>
          <a:lstStyle/>
          <a:p>
            <a:r>
              <a:rPr lang="en-US" sz="1600" dirty="0" smtClean="0">
                <a:solidFill>
                  <a:srgbClr val="FF0000"/>
                </a:solidFill>
              </a:rPr>
              <a:t>WC must exist</a:t>
            </a:r>
            <a:endParaRPr lang="en-GB" sz="1600" dirty="0">
              <a:solidFill>
                <a:srgbClr val="FF0000"/>
              </a:solidFill>
            </a:endParaRPr>
          </a:p>
        </p:txBody>
      </p:sp>
      <p:cxnSp>
        <p:nvCxnSpPr>
          <p:cNvPr id="46" name="Straight Connector 45"/>
          <p:cNvCxnSpPr/>
          <p:nvPr/>
        </p:nvCxnSpPr>
        <p:spPr>
          <a:xfrm>
            <a:off x="7852497" y="3940363"/>
            <a:ext cx="7777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435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47081" y="1502135"/>
            <a:ext cx="5402390" cy="2977229"/>
          </a:xfrm>
          <a:prstGeom prst="rect">
            <a:avLst/>
          </a:prstGeom>
        </p:spPr>
      </p:pic>
      <p:pic>
        <p:nvPicPr>
          <p:cNvPr id="9" name="Picture 8"/>
          <p:cNvPicPr>
            <a:picLocks noChangeAspect="1"/>
          </p:cNvPicPr>
          <p:nvPr/>
        </p:nvPicPr>
        <p:blipFill>
          <a:blip r:embed="rId3"/>
          <a:stretch>
            <a:fillRect/>
          </a:stretch>
        </p:blipFill>
        <p:spPr>
          <a:xfrm>
            <a:off x="7958684" y="3283447"/>
            <a:ext cx="4061650" cy="3430714"/>
          </a:xfrm>
          <a:prstGeom prst="rect">
            <a:avLst/>
          </a:prstGeom>
        </p:spPr>
      </p:pic>
      <p:sp>
        <p:nvSpPr>
          <p:cNvPr id="4" name="Title 3"/>
          <p:cNvSpPr>
            <a:spLocks noGrp="1"/>
          </p:cNvSpPr>
          <p:nvPr>
            <p:ph type="title"/>
          </p:nvPr>
        </p:nvSpPr>
        <p:spPr/>
        <p:txBody>
          <a:bodyPr/>
          <a:lstStyle/>
          <a:p>
            <a:pPr algn="ctr"/>
            <a:r>
              <a:rPr lang="en-US" dirty="0" smtClean="0"/>
              <a:t>Commit Your Changes/Add New Files</a:t>
            </a:r>
            <a:endParaRPr lang="en-GB" dirty="0"/>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7" idx="0"/>
            <a:endCxn id="25" idx="2"/>
          </p:cNvCxnSpPr>
          <p:nvPr/>
        </p:nvCxnSpPr>
        <p:spPr>
          <a:xfrm flipH="1" flipV="1">
            <a:off x="1242820" y="3585681"/>
            <a:ext cx="1"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5694" y="3940363"/>
            <a:ext cx="1134600" cy="307777"/>
          </a:xfrm>
          <a:prstGeom prst="rect">
            <a:avLst/>
          </a:prstGeom>
          <a:noFill/>
        </p:spPr>
        <p:txBody>
          <a:bodyPr wrap="square" rtlCol="0">
            <a:spAutoFit/>
          </a:bodyPr>
          <a:lstStyle/>
          <a:p>
            <a:pPr algn="ctr"/>
            <a:r>
              <a:rPr lang="en-US" sz="1400" dirty="0" smtClean="0">
                <a:solidFill>
                  <a:schemeClr val="accent6"/>
                </a:solidFill>
              </a:rPr>
              <a:t>Commit/Add</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pic>
        <p:nvPicPr>
          <p:cNvPr id="58" name="Picture 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4382" y="5467349"/>
            <a:ext cx="383189" cy="340219"/>
          </a:xfrm>
          <a:prstGeom prst="rect">
            <a:avLst/>
          </a:prstGeom>
        </p:spPr>
      </p:pic>
      <p:sp>
        <p:nvSpPr>
          <p:cNvPr id="59" name="TextBox 58"/>
          <p:cNvSpPr txBox="1"/>
          <p:nvPr/>
        </p:nvSpPr>
        <p:spPr>
          <a:xfrm>
            <a:off x="3147081" y="5466545"/>
            <a:ext cx="2886853" cy="338554"/>
          </a:xfrm>
          <a:prstGeom prst="rect">
            <a:avLst/>
          </a:prstGeom>
          <a:noFill/>
        </p:spPr>
        <p:txBody>
          <a:bodyPr wrap="square" rtlCol="0">
            <a:spAutoFit/>
          </a:bodyPr>
          <a:lstStyle/>
          <a:p>
            <a:r>
              <a:rPr lang="en-US" sz="1600" dirty="0" smtClean="0">
                <a:solidFill>
                  <a:srgbClr val="FF0000"/>
                </a:solidFill>
              </a:rPr>
              <a:t>WC must exist</a:t>
            </a:r>
            <a:endParaRPr lang="en-GB" sz="1600" dirty="0">
              <a:solidFill>
                <a:srgbClr val="FF0000"/>
              </a:solidFill>
            </a:endParaRPr>
          </a:p>
        </p:txBody>
      </p:sp>
      <p:cxnSp>
        <p:nvCxnSpPr>
          <p:cNvPr id="15" name="Straight Connector 14"/>
          <p:cNvCxnSpPr/>
          <p:nvPr/>
        </p:nvCxnSpPr>
        <p:spPr>
          <a:xfrm>
            <a:off x="5807939" y="3529397"/>
            <a:ext cx="7777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96037" y="4268688"/>
            <a:ext cx="2065105"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4382" y="5927979"/>
            <a:ext cx="383189" cy="340219"/>
          </a:xfrm>
          <a:prstGeom prst="rect">
            <a:avLst/>
          </a:prstGeom>
        </p:spPr>
      </p:pic>
      <p:sp>
        <p:nvSpPr>
          <p:cNvPr id="22" name="TextBox 21"/>
          <p:cNvSpPr txBox="1"/>
          <p:nvPr/>
        </p:nvSpPr>
        <p:spPr>
          <a:xfrm>
            <a:off x="3147081" y="5927175"/>
            <a:ext cx="2886853" cy="338554"/>
          </a:xfrm>
          <a:prstGeom prst="rect">
            <a:avLst/>
          </a:prstGeom>
          <a:noFill/>
        </p:spPr>
        <p:txBody>
          <a:bodyPr wrap="square" rtlCol="0">
            <a:spAutoFit/>
          </a:bodyPr>
          <a:lstStyle/>
          <a:p>
            <a:r>
              <a:rPr lang="en-US" sz="1600" dirty="0" smtClean="0">
                <a:solidFill>
                  <a:srgbClr val="FF0000"/>
                </a:solidFill>
              </a:rPr>
              <a:t>Do not forget to select new files</a:t>
            </a:r>
            <a:endParaRPr lang="en-GB" sz="1600" dirty="0">
              <a:solidFill>
                <a:srgbClr val="FF0000"/>
              </a:solidFill>
            </a:endParaRPr>
          </a:p>
        </p:txBody>
      </p:sp>
      <p:cxnSp>
        <p:nvCxnSpPr>
          <p:cNvPr id="11" name="Straight Arrow Connector 10"/>
          <p:cNvCxnSpPr>
            <a:stCxn id="22" idx="3"/>
          </p:cNvCxnSpPr>
          <p:nvPr/>
        </p:nvCxnSpPr>
        <p:spPr>
          <a:xfrm flipV="1">
            <a:off x="6033934" y="5537267"/>
            <a:ext cx="2154569" cy="5591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4382" y="5004250"/>
            <a:ext cx="383189" cy="340219"/>
          </a:xfrm>
          <a:prstGeom prst="rect">
            <a:avLst/>
          </a:prstGeom>
        </p:spPr>
      </p:pic>
      <p:sp>
        <p:nvSpPr>
          <p:cNvPr id="29" name="TextBox 28"/>
          <p:cNvSpPr txBox="1"/>
          <p:nvPr/>
        </p:nvSpPr>
        <p:spPr>
          <a:xfrm>
            <a:off x="3147081" y="5013207"/>
            <a:ext cx="3978834" cy="338554"/>
          </a:xfrm>
          <a:prstGeom prst="rect">
            <a:avLst/>
          </a:prstGeom>
          <a:noFill/>
        </p:spPr>
        <p:txBody>
          <a:bodyPr wrap="square" rtlCol="0">
            <a:spAutoFit/>
          </a:bodyPr>
          <a:lstStyle/>
          <a:p>
            <a:r>
              <a:rPr lang="en-US" sz="1600" dirty="0" smtClean="0">
                <a:solidFill>
                  <a:srgbClr val="FF0000"/>
                </a:solidFill>
              </a:rPr>
              <a:t>Enter a descriptive message on every commit</a:t>
            </a:r>
            <a:endParaRPr lang="en-GB" sz="1600" dirty="0">
              <a:solidFill>
                <a:srgbClr val="FF0000"/>
              </a:solidFill>
            </a:endParaRPr>
          </a:p>
        </p:txBody>
      </p:sp>
      <p:cxnSp>
        <p:nvCxnSpPr>
          <p:cNvPr id="30" name="Straight Arrow Connector 29"/>
          <p:cNvCxnSpPr>
            <a:stCxn id="29" idx="3"/>
          </p:cNvCxnSpPr>
          <p:nvPr/>
        </p:nvCxnSpPr>
        <p:spPr>
          <a:xfrm flipV="1">
            <a:off x="7125915" y="4248140"/>
            <a:ext cx="970122" cy="9343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774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View Commit Log</a:t>
            </a:r>
            <a:endParaRPr lang="en-GB" dirty="0"/>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Log</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pic>
        <p:nvPicPr>
          <p:cNvPr id="2" name="Picture 1"/>
          <p:cNvPicPr>
            <a:picLocks noChangeAspect="1"/>
          </p:cNvPicPr>
          <p:nvPr/>
        </p:nvPicPr>
        <p:blipFill>
          <a:blip r:embed="rId4"/>
          <a:stretch>
            <a:fillRect/>
          </a:stretch>
        </p:blipFill>
        <p:spPr>
          <a:xfrm>
            <a:off x="3157592" y="1571067"/>
            <a:ext cx="3785616" cy="4738592"/>
          </a:xfrm>
          <a:prstGeom prst="rect">
            <a:avLst/>
          </a:prstGeom>
        </p:spPr>
      </p:pic>
      <p:cxnSp>
        <p:nvCxnSpPr>
          <p:cNvPr id="23" name="Straight Connector 22"/>
          <p:cNvCxnSpPr/>
          <p:nvPr/>
        </p:nvCxnSpPr>
        <p:spPr>
          <a:xfrm>
            <a:off x="5345604" y="2697190"/>
            <a:ext cx="7777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stretch>
            <a:fillRect/>
          </a:stretch>
        </p:blipFill>
        <p:spPr>
          <a:xfrm>
            <a:off x="7058144" y="1738581"/>
            <a:ext cx="5008055" cy="4074795"/>
          </a:xfrm>
          <a:prstGeom prst="rect">
            <a:avLst/>
          </a:prstGeom>
        </p:spPr>
      </p:pic>
      <p:sp>
        <p:nvSpPr>
          <p:cNvPr id="6" name="Oval Callout 5"/>
          <p:cNvSpPr/>
          <p:nvPr/>
        </p:nvSpPr>
        <p:spPr>
          <a:xfrm>
            <a:off x="10538860" y="624886"/>
            <a:ext cx="1271734" cy="794057"/>
          </a:xfrm>
          <a:prstGeom prst="wedgeEllipseCallout">
            <a:avLst>
              <a:gd name="adj1" fmla="val -48301"/>
              <a:gd name="adj2" fmla="val 173773"/>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Log History</a:t>
            </a:r>
            <a:endParaRPr lang="en-GB" dirty="0"/>
          </a:p>
        </p:txBody>
      </p:sp>
      <p:sp>
        <p:nvSpPr>
          <p:cNvPr id="33" name="Oval Callout 32"/>
          <p:cNvSpPr/>
          <p:nvPr/>
        </p:nvSpPr>
        <p:spPr>
          <a:xfrm>
            <a:off x="10620936" y="5950929"/>
            <a:ext cx="1435133" cy="794057"/>
          </a:xfrm>
          <a:prstGeom prst="wedgeEllipseCallout">
            <a:avLst>
              <a:gd name="adj1" fmla="val -87919"/>
              <a:gd name="adj2" fmla="val -301081"/>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Commit Message</a:t>
            </a:r>
            <a:endParaRPr lang="en-GB" dirty="0"/>
          </a:p>
        </p:txBody>
      </p:sp>
      <p:sp>
        <p:nvSpPr>
          <p:cNvPr id="34" name="Oval Callout 33"/>
          <p:cNvSpPr/>
          <p:nvPr/>
        </p:nvSpPr>
        <p:spPr>
          <a:xfrm>
            <a:off x="8075553" y="5977760"/>
            <a:ext cx="1413038" cy="794057"/>
          </a:xfrm>
          <a:prstGeom prst="wedgeEllipseCallout">
            <a:avLst>
              <a:gd name="adj1" fmla="val 60844"/>
              <a:gd name="adj2" fmla="val -244150"/>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Affected Files</a:t>
            </a:r>
            <a:endParaRPr lang="en-GB" dirty="0"/>
          </a:p>
        </p:txBody>
      </p:sp>
    </p:spTree>
    <p:extLst>
      <p:ext uri="{BB962C8B-B14F-4D97-AF65-F5344CB8AC3E}">
        <p14:creationId xmlns:p14="http://schemas.microsoft.com/office/powerpoint/2010/main" val="2721784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39495" y="1335126"/>
            <a:ext cx="3785616" cy="5330095"/>
          </a:xfrm>
          <a:prstGeom prst="rect">
            <a:avLst/>
          </a:prstGeom>
        </p:spPr>
      </p:pic>
      <p:sp>
        <p:nvSpPr>
          <p:cNvPr id="4" name="Title 3"/>
          <p:cNvSpPr>
            <a:spLocks noGrp="1"/>
          </p:cNvSpPr>
          <p:nvPr>
            <p:ph type="title"/>
          </p:nvPr>
        </p:nvSpPr>
        <p:spPr/>
        <p:txBody>
          <a:bodyPr/>
          <a:lstStyle/>
          <a:p>
            <a:pPr algn="ctr"/>
            <a:r>
              <a:rPr lang="en-US" dirty="0" smtClean="0"/>
              <a:t>Differences</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Diff</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5356787" y="1649227"/>
            <a:ext cx="151570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317788" y="1592671"/>
            <a:ext cx="5115864" cy="584775"/>
          </a:xfrm>
          <a:prstGeom prst="rect">
            <a:avLst/>
          </a:prstGeom>
          <a:noFill/>
        </p:spPr>
        <p:txBody>
          <a:bodyPr wrap="square" rtlCol="0">
            <a:spAutoFit/>
          </a:bodyPr>
          <a:lstStyle/>
          <a:p>
            <a:r>
              <a:rPr lang="en-US" sz="1600" dirty="0" smtClean="0">
                <a:solidFill>
                  <a:schemeClr val="accent5">
                    <a:lumMod val="75000"/>
                  </a:schemeClr>
                </a:solidFill>
              </a:rPr>
              <a:t>Right click the file you</a:t>
            </a:r>
          </a:p>
          <a:p>
            <a:r>
              <a:rPr lang="en-US" sz="1600" dirty="0" smtClean="0">
                <a:solidFill>
                  <a:schemeClr val="accent5">
                    <a:lumMod val="75000"/>
                  </a:schemeClr>
                </a:solidFill>
              </a:rPr>
              <a:t>want to see differences</a:t>
            </a:r>
            <a:endParaRPr lang="en-GB" sz="1600" dirty="0">
              <a:solidFill>
                <a:schemeClr val="accent5">
                  <a:lumMod val="75000"/>
                </a:schemeClr>
              </a:solidFill>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5088" y="1592671"/>
            <a:ext cx="362699" cy="338554"/>
          </a:xfrm>
          <a:prstGeom prst="rect">
            <a:avLst/>
          </a:prstGeom>
        </p:spPr>
      </p:pic>
      <p:pic>
        <p:nvPicPr>
          <p:cNvPr id="7" name="Picture 6"/>
          <p:cNvPicPr>
            <a:picLocks noChangeAspect="1"/>
          </p:cNvPicPr>
          <p:nvPr/>
        </p:nvPicPr>
        <p:blipFill>
          <a:blip r:embed="rId6"/>
          <a:stretch>
            <a:fillRect/>
          </a:stretch>
        </p:blipFill>
        <p:spPr>
          <a:xfrm>
            <a:off x="6034542" y="3585681"/>
            <a:ext cx="6157458" cy="3046321"/>
          </a:xfrm>
          <a:prstGeom prst="rect">
            <a:avLst/>
          </a:prstGeom>
        </p:spPr>
      </p:pic>
      <p:sp>
        <p:nvSpPr>
          <p:cNvPr id="34" name="Oval Callout 33"/>
          <p:cNvSpPr/>
          <p:nvPr/>
        </p:nvSpPr>
        <p:spPr>
          <a:xfrm>
            <a:off x="7453796" y="1337200"/>
            <a:ext cx="1413038" cy="794057"/>
          </a:xfrm>
          <a:prstGeom prst="wedgeEllipseCallout">
            <a:avLst>
              <a:gd name="adj1" fmla="val -18409"/>
              <a:gd name="adj2" fmla="val 356211"/>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Previous revision</a:t>
            </a:r>
            <a:endParaRPr lang="en-GB" dirty="0"/>
          </a:p>
        </p:txBody>
      </p:sp>
      <p:sp>
        <p:nvSpPr>
          <p:cNvPr id="6" name="Oval Callout 5"/>
          <p:cNvSpPr/>
          <p:nvPr/>
        </p:nvSpPr>
        <p:spPr>
          <a:xfrm>
            <a:off x="10469366" y="624886"/>
            <a:ext cx="1341228" cy="794057"/>
          </a:xfrm>
          <a:prstGeom prst="wedgeEllipseCallout">
            <a:avLst>
              <a:gd name="adj1" fmla="val 58131"/>
              <a:gd name="adj2" fmla="val 435136"/>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revision</a:t>
            </a:r>
            <a:endParaRPr lang="en-GB" dirty="0"/>
          </a:p>
        </p:txBody>
      </p:sp>
      <p:sp>
        <p:nvSpPr>
          <p:cNvPr id="19" name="Oval Callout 18"/>
          <p:cNvSpPr/>
          <p:nvPr/>
        </p:nvSpPr>
        <p:spPr>
          <a:xfrm>
            <a:off x="9113271" y="2462550"/>
            <a:ext cx="1413038" cy="794057"/>
          </a:xfrm>
          <a:prstGeom prst="wedgeEllipseCallout">
            <a:avLst>
              <a:gd name="adj1" fmla="val 75386"/>
              <a:gd name="adj2" fmla="val 310925"/>
            </a:avLst>
          </a:prstGeom>
          <a:solidFill>
            <a:schemeClr val="accent4">
              <a:lumMod val="75000"/>
              <a:alpha val="63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Diff</a:t>
            </a:r>
            <a:endParaRPr lang="en-GB" dirty="0"/>
          </a:p>
        </p:txBody>
      </p:sp>
      <p:cxnSp>
        <p:nvCxnSpPr>
          <p:cNvPr id="9" name="Curved Connector 8"/>
          <p:cNvCxnSpPr>
            <a:stCxn id="27" idx="0"/>
            <a:endCxn id="27" idx="1"/>
          </p:cNvCxnSpPr>
          <p:nvPr/>
        </p:nvCxnSpPr>
        <p:spPr>
          <a:xfrm rot="16200000" flipH="1" flipV="1">
            <a:off x="384251" y="4799921"/>
            <a:ext cx="1055670" cy="661471"/>
          </a:xfrm>
          <a:prstGeom prst="curvedConnector4">
            <a:avLst>
              <a:gd name="adj1" fmla="val -21654"/>
              <a:gd name="adj2" fmla="val 134559"/>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106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Tortoise SVN</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4040607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3531386" y="1947852"/>
            <a:ext cx="4383691" cy="4600575"/>
          </a:xfrm>
          <a:prstGeom prst="rect">
            <a:avLst/>
          </a:prstGeom>
        </p:spPr>
      </p:pic>
      <p:sp>
        <p:nvSpPr>
          <p:cNvPr id="4" name="Title 3"/>
          <p:cNvSpPr>
            <a:spLocks noGrp="1"/>
          </p:cNvSpPr>
          <p:nvPr>
            <p:ph type="title"/>
          </p:nvPr>
        </p:nvSpPr>
        <p:spPr/>
        <p:txBody>
          <a:bodyPr/>
          <a:lstStyle/>
          <a:p>
            <a:pPr algn="ctr"/>
            <a:r>
              <a:rPr lang="en-US" dirty="0" smtClean="0"/>
              <a:t>Rename File from Working Copy (method 1)</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Rename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6096000" y="4602822"/>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317788" y="1592671"/>
            <a:ext cx="3536064" cy="338554"/>
          </a:xfrm>
          <a:prstGeom prst="rect">
            <a:avLst/>
          </a:prstGeom>
          <a:noFill/>
        </p:spPr>
        <p:txBody>
          <a:bodyPr wrap="square" rtlCol="0">
            <a:spAutoFit/>
          </a:bodyPr>
          <a:lstStyle/>
          <a:p>
            <a:r>
              <a:rPr lang="en-US" sz="1600" dirty="0" smtClean="0">
                <a:solidFill>
                  <a:schemeClr val="accent5">
                    <a:lumMod val="75000"/>
                  </a:schemeClr>
                </a:solidFill>
              </a:rPr>
              <a:t>Right click the file </a:t>
            </a:r>
            <a:r>
              <a:rPr lang="en-US" sz="1600" dirty="0" smtClean="0">
                <a:solidFill>
                  <a:schemeClr val="accent5">
                    <a:lumMod val="75000"/>
                  </a:schemeClr>
                </a:solidFill>
              </a:rPr>
              <a:t>you want </a:t>
            </a:r>
            <a:r>
              <a:rPr lang="en-US" sz="1600" dirty="0" smtClean="0">
                <a:solidFill>
                  <a:schemeClr val="accent5">
                    <a:lumMod val="75000"/>
                  </a:schemeClr>
                </a:solidFill>
              </a:rPr>
              <a:t>to </a:t>
            </a:r>
            <a:r>
              <a:rPr lang="en-US" sz="1600" dirty="0" smtClean="0">
                <a:solidFill>
                  <a:schemeClr val="accent5">
                    <a:lumMod val="75000"/>
                  </a:schemeClr>
                </a:solidFill>
              </a:rPr>
              <a:t>rename</a:t>
            </a:r>
            <a:endParaRPr lang="en-GB" sz="1600" dirty="0">
              <a:solidFill>
                <a:schemeClr val="accent5">
                  <a:lumMod val="75000"/>
                </a:schemeClr>
              </a:solidFill>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5088" y="1592671"/>
            <a:ext cx="362699" cy="338554"/>
          </a:xfrm>
          <a:prstGeom prst="rect">
            <a:avLst/>
          </a:prstGeom>
        </p:spPr>
      </p:pic>
      <p:pic>
        <p:nvPicPr>
          <p:cNvPr id="13" name="Picture 12"/>
          <p:cNvPicPr>
            <a:picLocks noChangeAspect="1"/>
          </p:cNvPicPr>
          <p:nvPr/>
        </p:nvPicPr>
        <p:blipFill>
          <a:blip r:embed="rId6"/>
          <a:stretch>
            <a:fillRect/>
          </a:stretch>
        </p:blipFill>
        <p:spPr>
          <a:xfrm>
            <a:off x="3475619" y="5446897"/>
            <a:ext cx="2333149" cy="946404"/>
          </a:xfrm>
          <a:prstGeom prst="rect">
            <a:avLst/>
          </a:prstGeom>
        </p:spPr>
      </p:pic>
      <p:pic>
        <p:nvPicPr>
          <p:cNvPr id="14" name="Picture 13"/>
          <p:cNvPicPr>
            <a:picLocks noChangeAspect="1"/>
          </p:cNvPicPr>
          <p:nvPr/>
        </p:nvPicPr>
        <p:blipFill>
          <a:blip r:embed="rId7"/>
          <a:stretch>
            <a:fillRect/>
          </a:stretch>
        </p:blipFill>
        <p:spPr>
          <a:xfrm>
            <a:off x="8097333" y="2614360"/>
            <a:ext cx="3969639" cy="3391281"/>
          </a:xfrm>
          <a:prstGeom prst="rect">
            <a:avLst/>
          </a:prstGeom>
        </p:spPr>
      </p:pic>
      <p:cxnSp>
        <p:nvCxnSpPr>
          <p:cNvPr id="28" name="Straight Arrow Connector 27"/>
          <p:cNvCxnSpPr>
            <a:stCxn id="13" idx="0"/>
          </p:cNvCxnSpPr>
          <p:nvPr/>
        </p:nvCxnSpPr>
        <p:spPr>
          <a:xfrm flipV="1">
            <a:off x="4642194" y="4491091"/>
            <a:ext cx="1530006" cy="955806"/>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3" name="Oval Callout 32"/>
          <p:cNvSpPr/>
          <p:nvPr/>
        </p:nvSpPr>
        <p:spPr>
          <a:xfrm>
            <a:off x="10433996" y="5959855"/>
            <a:ext cx="1582407" cy="786208"/>
          </a:xfrm>
          <a:prstGeom prst="wedgeEllipseCallout">
            <a:avLst>
              <a:gd name="adj1" fmla="val -130649"/>
              <a:gd name="adj2" fmla="val -205345"/>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Old file to delete</a:t>
            </a:r>
            <a:endParaRPr lang="en-GB" dirty="0" smtClean="0"/>
          </a:p>
        </p:txBody>
      </p:sp>
      <p:sp>
        <p:nvSpPr>
          <p:cNvPr id="35" name="Oval Callout 34"/>
          <p:cNvSpPr/>
          <p:nvPr/>
        </p:nvSpPr>
        <p:spPr>
          <a:xfrm>
            <a:off x="8442306" y="6005641"/>
            <a:ext cx="1413038" cy="794057"/>
          </a:xfrm>
          <a:prstGeom prst="wedgeEllipseCallout">
            <a:avLst>
              <a:gd name="adj1" fmla="val -22629"/>
              <a:gd name="adj2" fmla="val -194532"/>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file to add</a:t>
            </a:r>
            <a:endParaRPr lang="en-GB" dirty="0"/>
          </a:p>
        </p:txBody>
      </p:sp>
      <p:sp>
        <p:nvSpPr>
          <p:cNvPr id="20" name="Oval Callout 19"/>
          <p:cNvSpPr/>
          <p:nvPr/>
        </p:nvSpPr>
        <p:spPr>
          <a:xfrm>
            <a:off x="8442306" y="1288797"/>
            <a:ext cx="2509525" cy="1151175"/>
          </a:xfrm>
          <a:prstGeom prst="wedgeEllipseCallout">
            <a:avLst>
              <a:gd name="adj1" fmla="val 28048"/>
              <a:gd name="adj2" fmla="val 931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After renaming: commit </a:t>
            </a:r>
            <a:endParaRPr lang="en-GB" dirty="0" smtClean="0"/>
          </a:p>
        </p:txBody>
      </p:sp>
    </p:spTree>
    <p:extLst>
      <p:ext uri="{BB962C8B-B14F-4D97-AF65-F5344CB8AC3E}">
        <p14:creationId xmlns:p14="http://schemas.microsoft.com/office/powerpoint/2010/main" val="3508078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62828" y="2411267"/>
            <a:ext cx="4107656" cy="3187541"/>
          </a:xfrm>
          <a:prstGeom prst="rect">
            <a:avLst/>
          </a:prstGeom>
        </p:spPr>
      </p:pic>
      <p:pic>
        <p:nvPicPr>
          <p:cNvPr id="3" name="Picture 2"/>
          <p:cNvPicPr>
            <a:picLocks noChangeAspect="1"/>
          </p:cNvPicPr>
          <p:nvPr/>
        </p:nvPicPr>
        <p:blipFill>
          <a:blip r:embed="rId3"/>
          <a:stretch>
            <a:fillRect/>
          </a:stretch>
        </p:blipFill>
        <p:spPr>
          <a:xfrm>
            <a:off x="3129353" y="1931225"/>
            <a:ext cx="3627882" cy="4587431"/>
          </a:xfrm>
          <a:prstGeom prst="rect">
            <a:avLst/>
          </a:prstGeom>
        </p:spPr>
      </p:pic>
      <p:sp>
        <p:nvSpPr>
          <p:cNvPr id="4" name="Title 3"/>
          <p:cNvSpPr>
            <a:spLocks noGrp="1"/>
          </p:cNvSpPr>
          <p:nvPr>
            <p:ph type="title"/>
          </p:nvPr>
        </p:nvSpPr>
        <p:spPr/>
        <p:txBody>
          <a:bodyPr/>
          <a:lstStyle/>
          <a:p>
            <a:pPr algn="ctr"/>
            <a:r>
              <a:rPr lang="en-US" dirty="0"/>
              <a:t>Rename </a:t>
            </a:r>
            <a:r>
              <a:rPr lang="en-US" dirty="0" smtClean="0"/>
              <a:t>File from Repository (method 2)</a:t>
            </a:r>
            <a:endParaRPr lang="en-GB" dirty="0"/>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7" idx="0"/>
            <a:endCxn id="25" idx="2"/>
          </p:cNvCxnSpPr>
          <p:nvPr/>
        </p:nvCxnSpPr>
        <p:spPr>
          <a:xfrm flipH="1" flipV="1">
            <a:off x="1242820" y="3585681"/>
            <a:ext cx="1" cy="1017141"/>
          </a:xfrm>
          <a:prstGeom prst="straightConnector1">
            <a:avLst/>
          </a:prstGeom>
          <a:ln>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82751" y="3940363"/>
            <a:ext cx="1661168" cy="307777"/>
          </a:xfrm>
          <a:prstGeom prst="rect">
            <a:avLst/>
          </a:prstGeom>
          <a:noFill/>
        </p:spPr>
        <p:txBody>
          <a:bodyPr wrap="square" rtlCol="0">
            <a:spAutoFit/>
          </a:bodyPr>
          <a:lstStyle/>
          <a:p>
            <a:pPr algn="ctr"/>
            <a:r>
              <a:rPr lang="en-US" sz="1400" dirty="0" smtClean="0">
                <a:solidFill>
                  <a:schemeClr val="accent6"/>
                </a:solidFill>
              </a:rPr>
              <a:t>Update (Rename)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4943294" y="2574734"/>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Oval Callout 19"/>
          <p:cNvSpPr/>
          <p:nvPr/>
        </p:nvSpPr>
        <p:spPr>
          <a:xfrm>
            <a:off x="9227789" y="1345182"/>
            <a:ext cx="2832556" cy="1036887"/>
          </a:xfrm>
          <a:prstGeom prst="wedgeEllipseCallout">
            <a:avLst>
              <a:gd name="adj1" fmla="val -11171"/>
              <a:gd name="adj2" fmla="val 819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Navigate until the file/folder to delete</a:t>
            </a:r>
            <a:endParaRPr lang="en-GB" dirty="0" smtClean="0"/>
          </a:p>
        </p:txBody>
      </p:sp>
      <p:cxnSp>
        <p:nvCxnSpPr>
          <p:cNvPr id="19" name="Straight Arrow Connector 18"/>
          <p:cNvCxnSpPr/>
          <p:nvPr/>
        </p:nvCxnSpPr>
        <p:spPr>
          <a:xfrm flipH="1">
            <a:off x="6649278" y="2484783"/>
            <a:ext cx="813550" cy="0"/>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224476" y="3706067"/>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Oval Callout 27"/>
          <p:cNvSpPr/>
          <p:nvPr/>
        </p:nvSpPr>
        <p:spPr>
          <a:xfrm>
            <a:off x="7670923" y="5458424"/>
            <a:ext cx="2337782" cy="1247883"/>
          </a:xfrm>
          <a:prstGeom prst="wedgeEllipseCallout">
            <a:avLst>
              <a:gd name="adj1" fmla="val -213559"/>
              <a:gd name="adj2" fmla="val -108002"/>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Update your WC after deleting</a:t>
            </a:r>
            <a:endParaRPr lang="en-GB" dirty="0" smtClean="0"/>
          </a:p>
        </p:txBody>
      </p:sp>
      <p:pic>
        <p:nvPicPr>
          <p:cNvPr id="5" name="Picture 4"/>
          <p:cNvPicPr>
            <a:picLocks noChangeAspect="1"/>
          </p:cNvPicPr>
          <p:nvPr/>
        </p:nvPicPr>
        <p:blipFill>
          <a:blip r:embed="rId6"/>
          <a:stretch>
            <a:fillRect/>
          </a:stretch>
        </p:blipFill>
        <p:spPr>
          <a:xfrm>
            <a:off x="10138446" y="3639738"/>
            <a:ext cx="1426178" cy="2681478"/>
          </a:xfrm>
          <a:prstGeom prst="rect">
            <a:avLst/>
          </a:prstGeom>
        </p:spPr>
      </p:pic>
      <p:cxnSp>
        <p:nvCxnSpPr>
          <p:cNvPr id="26" name="Straight Connector 25"/>
          <p:cNvCxnSpPr/>
          <p:nvPr/>
        </p:nvCxnSpPr>
        <p:spPr>
          <a:xfrm>
            <a:off x="10146280" y="4913394"/>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221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20258" y="2126730"/>
            <a:ext cx="4285107" cy="4587431"/>
          </a:xfrm>
          <a:prstGeom prst="rect">
            <a:avLst/>
          </a:prstGeom>
        </p:spPr>
      </p:pic>
      <p:sp>
        <p:nvSpPr>
          <p:cNvPr id="4" name="Title 3"/>
          <p:cNvSpPr>
            <a:spLocks noGrp="1"/>
          </p:cNvSpPr>
          <p:nvPr>
            <p:ph type="title"/>
          </p:nvPr>
        </p:nvSpPr>
        <p:spPr/>
        <p:txBody>
          <a:bodyPr/>
          <a:lstStyle/>
          <a:p>
            <a:pPr algn="ctr"/>
            <a:r>
              <a:rPr lang="en-US" dirty="0" smtClean="0"/>
              <a:t>Delete File from Working Copy (method 1)</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Delete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5821852" y="4909261"/>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317788" y="1592671"/>
            <a:ext cx="3261916" cy="338554"/>
          </a:xfrm>
          <a:prstGeom prst="rect">
            <a:avLst/>
          </a:prstGeom>
          <a:noFill/>
        </p:spPr>
        <p:txBody>
          <a:bodyPr wrap="square" rtlCol="0">
            <a:spAutoFit/>
          </a:bodyPr>
          <a:lstStyle/>
          <a:p>
            <a:r>
              <a:rPr lang="en-US" sz="1600" dirty="0" smtClean="0">
                <a:solidFill>
                  <a:schemeClr val="accent5">
                    <a:lumMod val="75000"/>
                  </a:schemeClr>
                </a:solidFill>
              </a:rPr>
              <a:t>Right click the file </a:t>
            </a:r>
            <a:r>
              <a:rPr lang="en-US" sz="1600" dirty="0" smtClean="0">
                <a:solidFill>
                  <a:schemeClr val="accent5">
                    <a:lumMod val="75000"/>
                  </a:schemeClr>
                </a:solidFill>
              </a:rPr>
              <a:t>you want </a:t>
            </a:r>
            <a:r>
              <a:rPr lang="en-US" sz="1600" dirty="0" smtClean="0">
                <a:solidFill>
                  <a:schemeClr val="accent5">
                    <a:lumMod val="75000"/>
                  </a:schemeClr>
                </a:solidFill>
              </a:rPr>
              <a:t>to </a:t>
            </a:r>
            <a:r>
              <a:rPr lang="en-US" sz="1600" dirty="0" smtClean="0">
                <a:solidFill>
                  <a:schemeClr val="accent5">
                    <a:lumMod val="75000"/>
                  </a:schemeClr>
                </a:solidFill>
              </a:rPr>
              <a:t>delete</a:t>
            </a:r>
            <a:endParaRPr lang="en-GB" sz="1600" dirty="0">
              <a:solidFill>
                <a:schemeClr val="accent5">
                  <a:lumMod val="75000"/>
                </a:schemeClr>
              </a:solidFill>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5088" y="1592671"/>
            <a:ext cx="362699" cy="338554"/>
          </a:xfrm>
          <a:prstGeom prst="rect">
            <a:avLst/>
          </a:prstGeom>
        </p:spPr>
      </p:pic>
      <p:sp>
        <p:nvSpPr>
          <p:cNvPr id="20" name="Oval Callout 19"/>
          <p:cNvSpPr/>
          <p:nvPr/>
        </p:nvSpPr>
        <p:spPr>
          <a:xfrm>
            <a:off x="9456839" y="2126730"/>
            <a:ext cx="2306215" cy="1458951"/>
          </a:xfrm>
          <a:prstGeom prst="wedgeEllipseCallout">
            <a:avLst>
              <a:gd name="adj1" fmla="val -236329"/>
              <a:gd name="adj2" fmla="val 418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After deleting: commit </a:t>
            </a:r>
            <a:endParaRPr lang="en-GB" dirty="0" smtClean="0"/>
          </a:p>
        </p:txBody>
      </p:sp>
    </p:spTree>
    <p:extLst>
      <p:ext uri="{BB962C8B-B14F-4D97-AF65-F5344CB8AC3E}">
        <p14:creationId xmlns:p14="http://schemas.microsoft.com/office/powerpoint/2010/main" val="10966393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420258" y="1832213"/>
            <a:ext cx="3857911" cy="1123855"/>
          </a:xfrm>
          <a:prstGeom prst="rect">
            <a:avLst/>
          </a:prstGeom>
        </p:spPr>
      </p:pic>
      <p:pic>
        <p:nvPicPr>
          <p:cNvPr id="6" name="Picture 5"/>
          <p:cNvPicPr>
            <a:picLocks noChangeAspect="1"/>
          </p:cNvPicPr>
          <p:nvPr/>
        </p:nvPicPr>
        <p:blipFill>
          <a:blip r:embed="rId3"/>
          <a:stretch>
            <a:fillRect/>
          </a:stretch>
        </p:blipFill>
        <p:spPr>
          <a:xfrm>
            <a:off x="4148242" y="2752953"/>
            <a:ext cx="1813941" cy="2990374"/>
          </a:xfrm>
          <a:prstGeom prst="rect">
            <a:avLst/>
          </a:prstGeom>
        </p:spPr>
      </p:pic>
      <p:sp>
        <p:nvSpPr>
          <p:cNvPr id="4" name="Title 3"/>
          <p:cNvSpPr>
            <a:spLocks noGrp="1"/>
          </p:cNvSpPr>
          <p:nvPr>
            <p:ph type="title"/>
          </p:nvPr>
        </p:nvSpPr>
        <p:spPr/>
        <p:txBody>
          <a:bodyPr/>
          <a:lstStyle/>
          <a:p>
            <a:pPr algn="ctr"/>
            <a:r>
              <a:rPr lang="en-US" dirty="0" smtClean="0"/>
              <a:t>Delete File from Working Copy (method 2)</a:t>
            </a:r>
            <a:endParaRPr lang="en-GB" dirty="0"/>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5" idx="2"/>
            <a:endCxn id="27" idx="0"/>
          </p:cNvCxnSpPr>
          <p:nvPr/>
        </p:nvCxnSpPr>
        <p:spPr>
          <a:xfrm>
            <a:off x="1242820" y="3585681"/>
            <a:ext cx="1" cy="1017141"/>
          </a:xfrm>
          <a:prstGeom prst="straightConnector1">
            <a:avLst/>
          </a:prstGeom>
          <a:ln>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6" y="3940363"/>
            <a:ext cx="1661168" cy="307777"/>
          </a:xfrm>
          <a:prstGeom prst="rect">
            <a:avLst/>
          </a:prstGeom>
          <a:noFill/>
        </p:spPr>
        <p:txBody>
          <a:bodyPr wrap="square" rtlCol="0">
            <a:spAutoFit/>
          </a:bodyPr>
          <a:lstStyle/>
          <a:p>
            <a:pPr algn="ctr"/>
            <a:r>
              <a:rPr lang="en-US" sz="1400" dirty="0" smtClean="0">
                <a:solidFill>
                  <a:schemeClr val="accent6"/>
                </a:solidFill>
              </a:rPr>
              <a:t>Delete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4148242" y="5385601"/>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Oval Callout 17"/>
          <p:cNvSpPr/>
          <p:nvPr/>
        </p:nvSpPr>
        <p:spPr>
          <a:xfrm>
            <a:off x="2058589" y="3272216"/>
            <a:ext cx="2038205" cy="1062265"/>
          </a:xfrm>
          <a:prstGeom prst="wedgeEllipseCallout">
            <a:avLst>
              <a:gd name="adj1" fmla="val 55390"/>
              <a:gd name="adj2" fmla="val 141625"/>
            </a:avLst>
          </a:prstGeom>
          <a:solidFill>
            <a:schemeClr val="accent6">
              <a:alpha val="63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Delete your file normally</a:t>
            </a:r>
            <a:endParaRPr lang="en-GB" dirty="0"/>
          </a:p>
        </p:txBody>
      </p:sp>
      <p:sp>
        <p:nvSpPr>
          <p:cNvPr id="20" name="Oval Callout 19"/>
          <p:cNvSpPr/>
          <p:nvPr/>
        </p:nvSpPr>
        <p:spPr>
          <a:xfrm>
            <a:off x="5849107" y="4194858"/>
            <a:ext cx="2306215" cy="1458951"/>
          </a:xfrm>
          <a:prstGeom prst="wedgeEllipseCallout">
            <a:avLst>
              <a:gd name="adj1" fmla="val -87644"/>
              <a:gd name="adj2" fmla="val -556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After deleting: commit </a:t>
            </a:r>
            <a:endParaRPr lang="en-GB" dirty="0" smtClean="0"/>
          </a:p>
        </p:txBody>
      </p:sp>
      <p:pic>
        <p:nvPicPr>
          <p:cNvPr id="7" name="Picture 6"/>
          <p:cNvPicPr>
            <a:picLocks noChangeAspect="1"/>
          </p:cNvPicPr>
          <p:nvPr/>
        </p:nvPicPr>
        <p:blipFill>
          <a:blip r:embed="rId6"/>
          <a:stretch>
            <a:fillRect/>
          </a:stretch>
        </p:blipFill>
        <p:spPr>
          <a:xfrm>
            <a:off x="8105627" y="2244722"/>
            <a:ext cx="3864483" cy="3391281"/>
          </a:xfrm>
          <a:prstGeom prst="rect">
            <a:avLst/>
          </a:prstGeom>
        </p:spPr>
      </p:pic>
      <p:sp>
        <p:nvSpPr>
          <p:cNvPr id="19" name="Oval Callout 18"/>
          <p:cNvSpPr/>
          <p:nvPr/>
        </p:nvSpPr>
        <p:spPr>
          <a:xfrm>
            <a:off x="7860942" y="5723263"/>
            <a:ext cx="2773928" cy="990898"/>
          </a:xfrm>
          <a:prstGeom prst="wedgeEllipseCallout">
            <a:avLst>
              <a:gd name="adj1" fmla="val -32894"/>
              <a:gd name="adj2" fmla="val -173651"/>
            </a:avLst>
          </a:prstGeom>
          <a:solidFill>
            <a:schemeClr val="accent4">
              <a:lumMod val="75000"/>
              <a:alpha val="63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Select the file to delete it  in the repository</a:t>
            </a:r>
            <a:endParaRPr lang="en-GB" dirty="0"/>
          </a:p>
        </p:txBody>
      </p:sp>
      <p:cxnSp>
        <p:nvCxnSpPr>
          <p:cNvPr id="21" name="Straight Connector 20"/>
          <p:cNvCxnSpPr/>
          <p:nvPr/>
        </p:nvCxnSpPr>
        <p:spPr>
          <a:xfrm>
            <a:off x="8203442" y="4467455"/>
            <a:ext cx="24481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619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29353" y="1931225"/>
            <a:ext cx="3627882" cy="4587431"/>
          </a:xfrm>
          <a:prstGeom prst="rect">
            <a:avLst/>
          </a:prstGeom>
        </p:spPr>
      </p:pic>
      <p:sp>
        <p:nvSpPr>
          <p:cNvPr id="4" name="Title 3"/>
          <p:cNvSpPr>
            <a:spLocks noGrp="1"/>
          </p:cNvSpPr>
          <p:nvPr>
            <p:ph type="title"/>
          </p:nvPr>
        </p:nvSpPr>
        <p:spPr/>
        <p:txBody>
          <a:bodyPr/>
          <a:lstStyle/>
          <a:p>
            <a:pPr algn="ctr"/>
            <a:r>
              <a:rPr lang="en-US" dirty="0" smtClean="0"/>
              <a:t>Delete File from Repository (method 3)</a:t>
            </a:r>
            <a:endParaRPr lang="en-GB" dirty="0"/>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31" y="1690688"/>
            <a:ext cx="2213777" cy="189499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cxnSp>
        <p:nvCxnSpPr>
          <p:cNvPr id="31" name="Straight Arrow Connector 30"/>
          <p:cNvCxnSpPr>
            <a:stCxn id="27" idx="0"/>
            <a:endCxn id="25" idx="2"/>
          </p:cNvCxnSpPr>
          <p:nvPr/>
        </p:nvCxnSpPr>
        <p:spPr>
          <a:xfrm flipH="1" flipV="1">
            <a:off x="1242820" y="3585681"/>
            <a:ext cx="1" cy="1017141"/>
          </a:xfrm>
          <a:prstGeom prst="straightConnector1">
            <a:avLst/>
          </a:prstGeom>
          <a:ln>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82751" y="3940363"/>
            <a:ext cx="1661168" cy="307777"/>
          </a:xfrm>
          <a:prstGeom prst="rect">
            <a:avLst/>
          </a:prstGeom>
          <a:noFill/>
        </p:spPr>
        <p:txBody>
          <a:bodyPr wrap="square" rtlCol="0">
            <a:spAutoFit/>
          </a:bodyPr>
          <a:lstStyle/>
          <a:p>
            <a:pPr algn="ctr"/>
            <a:r>
              <a:rPr lang="en-US" sz="1400" dirty="0" smtClean="0">
                <a:solidFill>
                  <a:schemeClr val="accent6"/>
                </a:solidFill>
              </a:rPr>
              <a:t>Update (Delete)</a:t>
            </a:r>
            <a:endParaRPr lang="en-GB" sz="1400" dirty="0">
              <a:solidFill>
                <a:schemeClr val="accent6"/>
              </a:solidFill>
            </a:endParaRPr>
          </a:p>
        </p:txBody>
      </p:sp>
      <p:sp>
        <p:nvSpPr>
          <p:cNvPr id="51" name="TextBox 50"/>
          <p:cNvSpPr txBox="1"/>
          <p:nvPr/>
        </p:nvSpPr>
        <p:spPr>
          <a:xfrm>
            <a:off x="1823327"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cxnSp>
        <p:nvCxnSpPr>
          <p:cNvPr id="23" name="Straight Connector 22"/>
          <p:cNvCxnSpPr/>
          <p:nvPr/>
        </p:nvCxnSpPr>
        <p:spPr>
          <a:xfrm>
            <a:off x="4943294" y="2574734"/>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a:stretch>
            <a:fillRect/>
          </a:stretch>
        </p:blipFill>
        <p:spPr>
          <a:xfrm>
            <a:off x="7210662" y="2408304"/>
            <a:ext cx="4863465" cy="3233547"/>
          </a:xfrm>
          <a:prstGeom prst="rect">
            <a:avLst/>
          </a:prstGeom>
        </p:spPr>
      </p:pic>
      <p:sp>
        <p:nvSpPr>
          <p:cNvPr id="20" name="Oval Callout 19"/>
          <p:cNvSpPr/>
          <p:nvPr/>
        </p:nvSpPr>
        <p:spPr>
          <a:xfrm>
            <a:off x="9241571" y="1304489"/>
            <a:ext cx="2832556" cy="1036887"/>
          </a:xfrm>
          <a:prstGeom prst="wedgeEllipseCallout">
            <a:avLst>
              <a:gd name="adj1" fmla="val 3566"/>
              <a:gd name="adj2" fmla="val 867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Navigate until the file/folder to delete</a:t>
            </a:r>
            <a:endParaRPr lang="en-GB" dirty="0" smtClean="0"/>
          </a:p>
        </p:txBody>
      </p:sp>
      <p:cxnSp>
        <p:nvCxnSpPr>
          <p:cNvPr id="19" name="Straight Arrow Connector 18"/>
          <p:cNvCxnSpPr/>
          <p:nvPr/>
        </p:nvCxnSpPr>
        <p:spPr>
          <a:xfrm flipH="1">
            <a:off x="6649278" y="2484783"/>
            <a:ext cx="543326" cy="0"/>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6"/>
          <a:stretch>
            <a:fillRect/>
          </a:stretch>
        </p:blipFill>
        <p:spPr>
          <a:xfrm>
            <a:off x="9907744" y="3629800"/>
            <a:ext cx="1426178" cy="2681478"/>
          </a:xfrm>
          <a:prstGeom prst="rect">
            <a:avLst/>
          </a:prstGeom>
        </p:spPr>
      </p:pic>
      <p:cxnSp>
        <p:nvCxnSpPr>
          <p:cNvPr id="24" name="Straight Connector 23"/>
          <p:cNvCxnSpPr/>
          <p:nvPr/>
        </p:nvCxnSpPr>
        <p:spPr>
          <a:xfrm>
            <a:off x="9055513" y="3706068"/>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9917683" y="5171809"/>
            <a:ext cx="757852" cy="6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Oval Callout 27"/>
          <p:cNvSpPr/>
          <p:nvPr/>
        </p:nvSpPr>
        <p:spPr>
          <a:xfrm>
            <a:off x="7670922" y="5920099"/>
            <a:ext cx="2665773" cy="845842"/>
          </a:xfrm>
          <a:prstGeom prst="wedgeEllipseCallout">
            <a:avLst>
              <a:gd name="adj1" fmla="val -193053"/>
              <a:gd name="adj2" fmla="val -191431"/>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Update your WC after deleting</a:t>
            </a:r>
            <a:endParaRPr lang="en-GB" dirty="0" smtClean="0"/>
          </a:p>
        </p:txBody>
      </p:sp>
    </p:spTree>
    <p:extLst>
      <p:ext uri="{BB962C8B-B14F-4D97-AF65-F5344CB8AC3E}">
        <p14:creationId xmlns:p14="http://schemas.microsoft.com/office/powerpoint/2010/main" val="37899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SVN File Conflict Sample</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25026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a:xfrm>
            <a:off x="838200" y="-415704"/>
            <a:ext cx="10515600" cy="1325563"/>
          </a:xfrm>
        </p:spPr>
        <p:txBody>
          <a:bodyPr/>
          <a:lstStyle/>
          <a:p>
            <a:pPr algn="ctr"/>
            <a:r>
              <a:rPr lang="en-US" dirty="0" smtClean="0"/>
              <a:t>Sequence Provoking A Conflict</a:t>
            </a:r>
            <a:endParaRPr lang="en-GB" dirty="0"/>
          </a:p>
        </p:txBody>
      </p:sp>
    </p:spTree>
    <p:extLst>
      <p:ext uri="{BB962C8B-B14F-4D97-AF65-F5344CB8AC3E}">
        <p14:creationId xmlns:p14="http://schemas.microsoft.com/office/powerpoint/2010/main" val="2117774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Editing Conflicts</a:t>
            </a:r>
            <a:endParaRPr lang="en-GB" dirty="0"/>
          </a:p>
        </p:txBody>
      </p:sp>
      <p:pic>
        <p:nvPicPr>
          <p:cNvPr id="3" name="Picture 2"/>
          <p:cNvPicPr>
            <a:picLocks noChangeAspect="1"/>
          </p:cNvPicPr>
          <p:nvPr/>
        </p:nvPicPr>
        <p:blipFill>
          <a:blip r:embed="rId2"/>
          <a:stretch>
            <a:fillRect/>
          </a:stretch>
        </p:blipFill>
        <p:spPr>
          <a:xfrm>
            <a:off x="1413272" y="1690688"/>
            <a:ext cx="9365456" cy="4633436"/>
          </a:xfrm>
          <a:prstGeom prst="rect">
            <a:avLst/>
          </a:prstGeom>
        </p:spPr>
      </p:pic>
      <p:sp>
        <p:nvSpPr>
          <p:cNvPr id="9" name="Rounded Rectangular Callout 8"/>
          <p:cNvSpPr/>
          <p:nvPr/>
        </p:nvSpPr>
        <p:spPr>
          <a:xfrm>
            <a:off x="428372" y="904126"/>
            <a:ext cx="1726773" cy="519703"/>
          </a:xfrm>
          <a:prstGeom prst="wedgeRoundRectCallout">
            <a:avLst>
              <a:gd name="adj1" fmla="val 53541"/>
              <a:gd name="adj2" fmla="val 298585"/>
              <a:gd name="adj3" fmla="val 16667"/>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Repository</a:t>
            </a:r>
            <a:endParaRPr lang="en-GB" dirty="0"/>
          </a:p>
        </p:txBody>
      </p:sp>
      <p:sp>
        <p:nvSpPr>
          <p:cNvPr id="10" name="Rounded Rectangular Callout 9"/>
          <p:cNvSpPr/>
          <p:nvPr/>
        </p:nvSpPr>
        <p:spPr>
          <a:xfrm>
            <a:off x="9879739" y="904126"/>
            <a:ext cx="1726773" cy="519703"/>
          </a:xfrm>
          <a:prstGeom prst="wedgeRoundRectCallout">
            <a:avLst>
              <a:gd name="adj1" fmla="val -74977"/>
              <a:gd name="adj2" fmla="val 298585"/>
              <a:gd name="adj3" fmla="val 16667"/>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Working Copy</a:t>
            </a:r>
            <a:endParaRPr lang="en-GB" dirty="0"/>
          </a:p>
        </p:txBody>
      </p:sp>
      <p:sp>
        <p:nvSpPr>
          <p:cNvPr id="11" name="Rounded Rectangular Callout 10"/>
          <p:cNvSpPr/>
          <p:nvPr/>
        </p:nvSpPr>
        <p:spPr>
          <a:xfrm>
            <a:off x="4130213" y="6379933"/>
            <a:ext cx="3274170" cy="422099"/>
          </a:xfrm>
          <a:prstGeom prst="wedgeRoundRectCallout">
            <a:avLst>
              <a:gd name="adj1" fmla="val -39481"/>
              <a:gd name="adj2" fmla="val -172541"/>
              <a:gd name="adj3" fmla="val 16667"/>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Merge (In your Working Copy)</a:t>
            </a:r>
            <a:endParaRPr lang="en-GB" dirty="0"/>
          </a:p>
        </p:txBody>
      </p:sp>
      <p:sp>
        <p:nvSpPr>
          <p:cNvPr id="12" name="Rounded Rectangular Callout 11"/>
          <p:cNvSpPr/>
          <p:nvPr/>
        </p:nvSpPr>
        <p:spPr>
          <a:xfrm>
            <a:off x="98103" y="2749392"/>
            <a:ext cx="1480193" cy="519703"/>
          </a:xfrm>
          <a:prstGeom prst="wedgeRoundRectCallout">
            <a:avLst>
              <a:gd name="adj1" fmla="val 73671"/>
              <a:gd name="adj2" fmla="val 55423"/>
              <a:gd name="adj3" fmla="val 16667"/>
            </a:avLst>
          </a:prstGeom>
          <a:solidFill>
            <a:srgbClr val="FFC000">
              <a:alpha val="70000"/>
            </a:srgb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Was equal in a previous revision</a:t>
            </a:r>
            <a:endParaRPr lang="en-GB" dirty="0"/>
          </a:p>
        </p:txBody>
      </p:sp>
      <p:sp>
        <p:nvSpPr>
          <p:cNvPr id="14" name="Rounded Rectangular Callout 13"/>
          <p:cNvSpPr/>
          <p:nvPr/>
        </p:nvSpPr>
        <p:spPr>
          <a:xfrm>
            <a:off x="98103" y="4007406"/>
            <a:ext cx="1480193" cy="519703"/>
          </a:xfrm>
          <a:prstGeom prst="wedgeRoundRectCallout">
            <a:avLst>
              <a:gd name="adj1" fmla="val 73671"/>
              <a:gd name="adj2" fmla="val -167970"/>
              <a:gd name="adj3" fmla="val 16667"/>
            </a:avLst>
          </a:prstGeom>
          <a:solidFill>
            <a:srgbClr val="FF0000">
              <a:alpha val="7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Actual content in conflict</a:t>
            </a:r>
            <a:endParaRPr lang="en-GB" dirty="0"/>
          </a:p>
        </p:txBody>
      </p:sp>
      <p:sp>
        <p:nvSpPr>
          <p:cNvPr id="15" name="Rounded Rectangular Callout 14"/>
          <p:cNvSpPr/>
          <p:nvPr/>
        </p:nvSpPr>
        <p:spPr>
          <a:xfrm>
            <a:off x="98103" y="5165765"/>
            <a:ext cx="1480193" cy="519703"/>
          </a:xfrm>
          <a:prstGeom prst="wedgeRoundRectCallout">
            <a:avLst>
              <a:gd name="adj1" fmla="val 71589"/>
              <a:gd name="adj2" fmla="val -118547"/>
              <a:gd name="adj3" fmla="val 16667"/>
            </a:avLst>
          </a:prstGeom>
          <a:solidFill>
            <a:schemeClr val="bg1">
              <a:alpha val="7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Common content</a:t>
            </a:r>
            <a:endParaRPr lang="en-GB" dirty="0">
              <a:solidFill>
                <a:schemeClr val="tx1"/>
              </a:solidFill>
            </a:endParaRPr>
          </a:p>
        </p:txBody>
      </p:sp>
    </p:spTree>
    <p:extLst>
      <p:ext uri="{BB962C8B-B14F-4D97-AF65-F5344CB8AC3E}">
        <p14:creationId xmlns:p14="http://schemas.microsoft.com/office/powerpoint/2010/main" val="3452931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Editing Conflicts</a:t>
            </a:r>
            <a:endParaRPr lang="en-GB" dirty="0"/>
          </a:p>
        </p:txBody>
      </p:sp>
      <p:pic>
        <p:nvPicPr>
          <p:cNvPr id="6" name="Picture 5"/>
          <p:cNvPicPr>
            <a:picLocks noChangeAspect="1"/>
          </p:cNvPicPr>
          <p:nvPr/>
        </p:nvPicPr>
        <p:blipFill>
          <a:blip r:embed="rId2"/>
          <a:stretch>
            <a:fillRect/>
          </a:stretch>
        </p:blipFill>
        <p:spPr>
          <a:xfrm>
            <a:off x="1416558" y="1690688"/>
            <a:ext cx="9358884" cy="4640009"/>
          </a:xfrm>
          <a:prstGeom prst="rect">
            <a:avLst/>
          </a:prstGeom>
        </p:spPr>
      </p:pic>
      <p:cxnSp>
        <p:nvCxnSpPr>
          <p:cNvPr id="7" name="Straight Connector 6"/>
          <p:cNvCxnSpPr/>
          <p:nvPr/>
        </p:nvCxnSpPr>
        <p:spPr>
          <a:xfrm>
            <a:off x="7971895" y="3543970"/>
            <a:ext cx="764498" cy="133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77537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416558" y="1693974"/>
            <a:ext cx="9365456" cy="4633436"/>
          </a:xfrm>
          <a:prstGeom prst="rect">
            <a:avLst/>
          </a:prstGeom>
        </p:spPr>
      </p:pic>
      <p:sp>
        <p:nvSpPr>
          <p:cNvPr id="2" name="Title 1"/>
          <p:cNvSpPr>
            <a:spLocks noGrp="1"/>
          </p:cNvSpPr>
          <p:nvPr>
            <p:ph type="title"/>
          </p:nvPr>
        </p:nvSpPr>
        <p:spPr/>
        <p:txBody>
          <a:bodyPr/>
          <a:lstStyle/>
          <a:p>
            <a:pPr algn="ctr"/>
            <a:r>
              <a:rPr lang="en-US" dirty="0" smtClean="0"/>
              <a:t>SVN Conflict Sample</a:t>
            </a:r>
            <a:endParaRPr lang="en-GB" dirty="0"/>
          </a:p>
        </p:txBody>
      </p:sp>
      <p:cxnSp>
        <p:nvCxnSpPr>
          <p:cNvPr id="8" name="Straight Connector 7"/>
          <p:cNvCxnSpPr/>
          <p:nvPr/>
        </p:nvCxnSpPr>
        <p:spPr>
          <a:xfrm>
            <a:off x="1497620" y="2424088"/>
            <a:ext cx="356644" cy="133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575943" y="6425553"/>
            <a:ext cx="5115864" cy="338554"/>
          </a:xfrm>
          <a:prstGeom prst="rect">
            <a:avLst/>
          </a:prstGeom>
          <a:noFill/>
        </p:spPr>
        <p:txBody>
          <a:bodyPr wrap="square" rtlCol="0">
            <a:spAutoFit/>
          </a:bodyPr>
          <a:lstStyle/>
          <a:p>
            <a:r>
              <a:rPr lang="en-US" sz="1600" dirty="0" smtClean="0">
                <a:solidFill>
                  <a:schemeClr val="accent5">
                    <a:lumMod val="75000"/>
                  </a:schemeClr>
                </a:solidFill>
              </a:rPr>
              <a:t>This only affects the WC. Commit after conflict correction.</a:t>
            </a:r>
            <a:endParaRPr lang="en-GB" sz="1600" dirty="0">
              <a:solidFill>
                <a:schemeClr val="accent5">
                  <a:lumMod val="75000"/>
                </a:schemeClr>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243" y="6425553"/>
            <a:ext cx="362699" cy="338554"/>
          </a:xfrm>
          <a:prstGeom prst="rect">
            <a:avLst/>
          </a:prstGeom>
        </p:spPr>
      </p:pic>
    </p:spTree>
    <p:extLst>
      <p:ext uri="{BB962C8B-B14F-4D97-AF65-F5344CB8AC3E}">
        <p14:creationId xmlns:p14="http://schemas.microsoft.com/office/powerpoint/2010/main" val="54062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668570" y="1542087"/>
            <a:ext cx="6854857" cy="4929188"/>
          </a:xfrm>
          <a:prstGeom prst="rect">
            <a:avLst/>
          </a:prstGeom>
        </p:spPr>
      </p:pic>
      <p:sp>
        <p:nvSpPr>
          <p:cNvPr id="4" name="Title 3"/>
          <p:cNvSpPr>
            <a:spLocks noGrp="1"/>
          </p:cNvSpPr>
          <p:nvPr>
            <p:ph type="title"/>
          </p:nvPr>
        </p:nvSpPr>
        <p:spPr/>
        <p:txBody>
          <a:bodyPr/>
          <a:lstStyle/>
          <a:p>
            <a:pPr algn="ctr"/>
            <a:r>
              <a:rPr lang="en-US" dirty="0" smtClean="0"/>
              <a:t>Downloading Tortoise SVN</a:t>
            </a:r>
            <a:endParaRPr lang="en-GB" dirty="0"/>
          </a:p>
        </p:txBody>
      </p:sp>
      <p:cxnSp>
        <p:nvCxnSpPr>
          <p:cNvPr id="7" name="Straight Connector 6"/>
          <p:cNvCxnSpPr/>
          <p:nvPr/>
        </p:nvCxnSpPr>
        <p:spPr>
          <a:xfrm>
            <a:off x="3154167" y="1921267"/>
            <a:ext cx="976044" cy="102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30211" y="2958957"/>
            <a:ext cx="6780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919609" y="5988121"/>
            <a:ext cx="1419546" cy="17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90534" y="5986408"/>
            <a:ext cx="1419546" cy="17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17084" y="5786353"/>
            <a:ext cx="995522" cy="400110"/>
          </a:xfrm>
          <a:prstGeom prst="rect">
            <a:avLst/>
          </a:prstGeom>
          <a:noFill/>
        </p:spPr>
        <p:txBody>
          <a:bodyPr wrap="square" rtlCol="0">
            <a:spAutoFit/>
          </a:bodyPr>
          <a:lstStyle/>
          <a:p>
            <a:pPr algn="ctr"/>
            <a:r>
              <a:rPr lang="en-US" sz="2000" b="1" dirty="0" smtClean="0">
                <a:solidFill>
                  <a:srgbClr val="FF0000"/>
                </a:solidFill>
              </a:rPr>
              <a:t>OR</a:t>
            </a:r>
            <a:endParaRPr lang="en-GB" sz="2000" b="1" dirty="0">
              <a:solidFill>
                <a:srgbClr val="FF0000"/>
              </a:solidFill>
            </a:endParaRPr>
          </a:p>
        </p:txBody>
      </p:sp>
    </p:spTree>
    <p:extLst>
      <p:ext uri="{BB962C8B-B14F-4D97-AF65-F5344CB8AC3E}">
        <p14:creationId xmlns:p14="http://schemas.microsoft.com/office/powerpoint/2010/main" val="1877999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together</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00927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Inform Other Developers</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13" name="Oval Callout 12"/>
          <p:cNvSpPr/>
          <p:nvPr/>
        </p:nvSpPr>
        <p:spPr>
          <a:xfrm>
            <a:off x="5743253" y="1667276"/>
            <a:ext cx="3123345" cy="1756881"/>
          </a:xfrm>
          <a:prstGeom prst="wedgeEllipseCallout">
            <a:avLst>
              <a:gd name="adj1" fmla="val 13936"/>
              <a:gd name="adj2" fmla="val 1797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 would like to implement ‘this’ in the module M1.</a:t>
            </a:r>
          </a:p>
          <a:p>
            <a:pPr algn="ctr"/>
            <a:r>
              <a:rPr lang="en-US" dirty="0" smtClean="0"/>
              <a:t>Please do not work on module M1</a:t>
            </a:r>
            <a:endParaRPr lang="en-GB" dirty="0" smtClean="0"/>
          </a:p>
        </p:txBody>
      </p:sp>
      <p:sp>
        <p:nvSpPr>
          <p:cNvPr id="14" name="Oval Callout 13"/>
          <p:cNvSpPr/>
          <p:nvPr/>
        </p:nvSpPr>
        <p:spPr>
          <a:xfrm>
            <a:off x="4259764" y="3159009"/>
            <a:ext cx="647272" cy="750601"/>
          </a:xfrm>
          <a:prstGeom prst="wedgeEllipseCallout">
            <a:avLst>
              <a:gd name="adj1" fmla="val -25641"/>
              <a:gd name="adj2" fmla="val 290238"/>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GB" dirty="0" smtClean="0"/>
          </a:p>
        </p:txBody>
      </p:sp>
      <p:sp>
        <p:nvSpPr>
          <p:cNvPr id="15" name="Oval Callout 14"/>
          <p:cNvSpPr/>
          <p:nvPr/>
        </p:nvSpPr>
        <p:spPr>
          <a:xfrm>
            <a:off x="1738110" y="3824701"/>
            <a:ext cx="1046523" cy="674721"/>
          </a:xfrm>
          <a:prstGeom prst="wedgeEllipseCallout">
            <a:avLst>
              <a:gd name="adj1" fmla="val -102696"/>
              <a:gd name="adj2" fmla="val 239326"/>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Fine</a:t>
            </a:r>
            <a:endParaRPr lang="en-GB" dirty="0" smtClean="0"/>
          </a:p>
        </p:txBody>
      </p:sp>
      <p:sp>
        <p:nvSpPr>
          <p:cNvPr id="16" name="Oval Callout 15"/>
          <p:cNvSpPr/>
          <p:nvPr/>
        </p:nvSpPr>
        <p:spPr>
          <a:xfrm>
            <a:off x="8167956" y="3534310"/>
            <a:ext cx="2199526" cy="2058063"/>
          </a:xfrm>
          <a:prstGeom prst="wedgeEllipseCallout">
            <a:avLst>
              <a:gd name="adj1" fmla="val 76192"/>
              <a:gd name="adj2" fmla="val 68237"/>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I’m almost done with a small correction on M1. Wait until my commit</a:t>
            </a:r>
            <a:endParaRPr lang="en-GB" dirty="0" smtClean="0"/>
          </a:p>
        </p:txBody>
      </p:sp>
      <p:sp>
        <p:nvSpPr>
          <p:cNvPr id="17" name="Oval Callout 16"/>
          <p:cNvSpPr/>
          <p:nvPr/>
        </p:nvSpPr>
        <p:spPr>
          <a:xfrm>
            <a:off x="6565186" y="5325904"/>
            <a:ext cx="900342" cy="532938"/>
          </a:xfrm>
          <a:prstGeom prst="wedgeEllipseCallout">
            <a:avLst>
              <a:gd name="adj1" fmla="val 63465"/>
              <a:gd name="adj2" fmla="val 650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GB" dirty="0" smtClean="0"/>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5137" y="5826107"/>
            <a:ext cx="562510" cy="562510"/>
          </a:xfrm>
          <a:prstGeom prst="rect">
            <a:avLst/>
          </a:prstGeom>
        </p:spPr>
      </p:pic>
    </p:spTree>
    <p:extLst>
      <p:ext uri="{BB962C8B-B14F-4D97-AF65-F5344CB8AC3E}">
        <p14:creationId xmlns:p14="http://schemas.microsoft.com/office/powerpoint/2010/main" val="26172183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Inform Other Developers</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13" name="Oval Callout 12"/>
          <p:cNvSpPr/>
          <p:nvPr/>
        </p:nvSpPr>
        <p:spPr>
          <a:xfrm>
            <a:off x="6497816" y="3161065"/>
            <a:ext cx="2250041" cy="1194665"/>
          </a:xfrm>
          <a:prstGeom prst="wedgeEllipseCallout">
            <a:avLst>
              <a:gd name="adj1" fmla="val 7087"/>
              <a:gd name="adj2" fmla="val 1642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 I’ll let you know when I’m done</a:t>
            </a:r>
            <a:endParaRPr lang="en-GB" dirty="0" smtClean="0"/>
          </a:p>
        </p:txBody>
      </p:sp>
      <p:sp>
        <p:nvSpPr>
          <p:cNvPr id="14" name="Oval Callout 13"/>
          <p:cNvSpPr/>
          <p:nvPr/>
        </p:nvSpPr>
        <p:spPr>
          <a:xfrm>
            <a:off x="5107383" y="4429338"/>
            <a:ext cx="1200950" cy="750601"/>
          </a:xfrm>
          <a:prstGeom prst="wedgeEllipseCallout">
            <a:avLst>
              <a:gd name="adj1" fmla="val -92308"/>
              <a:gd name="adj2" fmla="val 132827"/>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Alright</a:t>
            </a:r>
            <a:endParaRPr lang="en-GB" dirty="0" smtClean="0"/>
          </a:p>
        </p:txBody>
      </p:sp>
      <p:sp>
        <p:nvSpPr>
          <p:cNvPr id="15" name="Oval Callout 14"/>
          <p:cNvSpPr/>
          <p:nvPr/>
        </p:nvSpPr>
        <p:spPr>
          <a:xfrm>
            <a:off x="1522352" y="5426186"/>
            <a:ext cx="1046523" cy="674721"/>
          </a:xfrm>
          <a:prstGeom prst="wedgeEllipseCallout">
            <a:avLst>
              <a:gd name="adj1" fmla="val -76189"/>
              <a:gd name="adj2" fmla="val 33758"/>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GB" dirty="0" smtClean="0"/>
          </a:p>
        </p:txBody>
      </p:sp>
      <p:sp>
        <p:nvSpPr>
          <p:cNvPr id="16" name="Oval Callout 15"/>
          <p:cNvSpPr/>
          <p:nvPr/>
        </p:nvSpPr>
        <p:spPr>
          <a:xfrm>
            <a:off x="9334274" y="2118164"/>
            <a:ext cx="1413351" cy="890477"/>
          </a:xfrm>
          <a:prstGeom prst="wedgeEllipseCallout">
            <a:avLst>
              <a:gd name="adj1" fmla="val 68552"/>
              <a:gd name="adj2" fmla="val 366645"/>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I’m done</a:t>
            </a:r>
            <a:endParaRPr lang="en-GB" dirty="0" smtClean="0"/>
          </a:p>
        </p:txBody>
      </p:sp>
      <p:sp>
        <p:nvSpPr>
          <p:cNvPr id="17" name="Oval Callout 16"/>
          <p:cNvSpPr/>
          <p:nvPr/>
        </p:nvSpPr>
        <p:spPr>
          <a:xfrm>
            <a:off x="9106530" y="4804638"/>
            <a:ext cx="1413351" cy="890477"/>
          </a:xfrm>
          <a:prstGeom prst="wedgeEllipseCallout">
            <a:avLst>
              <a:gd name="adj1" fmla="val 71460"/>
              <a:gd name="adj2" fmla="val 83968"/>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GB" dirty="0" smtClean="0"/>
          </a:p>
        </p:txBody>
      </p:sp>
    </p:spTree>
    <p:extLst>
      <p:ext uri="{BB962C8B-B14F-4D97-AF65-F5344CB8AC3E}">
        <p14:creationId xmlns:p14="http://schemas.microsoft.com/office/powerpoint/2010/main" val="557881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Develop</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3" name="Cloud Callout 2"/>
          <p:cNvSpPr/>
          <p:nvPr/>
        </p:nvSpPr>
        <p:spPr>
          <a:xfrm>
            <a:off x="3679273" y="1875623"/>
            <a:ext cx="3759217" cy="3045699"/>
          </a:xfrm>
          <a:prstGeom prst="cloudCallout">
            <a:avLst>
              <a:gd name="adj1" fmla="val 52686"/>
              <a:gd name="adj2" fmla="val 719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n-US" dirty="0" smtClean="0"/>
              <a:t>Checkout or Update</a:t>
            </a:r>
          </a:p>
          <a:p>
            <a:pPr marL="342900" indent="-342900">
              <a:buAutoNum type="arabicPeriod"/>
            </a:pPr>
            <a:r>
              <a:rPr lang="en-US" dirty="0" smtClean="0"/>
              <a:t>Development</a:t>
            </a:r>
          </a:p>
          <a:p>
            <a:pPr marL="342900" indent="-342900">
              <a:buAutoNum type="arabicPeriod"/>
            </a:pPr>
            <a:r>
              <a:rPr lang="en-US" dirty="0" smtClean="0"/>
              <a:t>Testing</a:t>
            </a:r>
          </a:p>
          <a:p>
            <a:pPr marL="342900" indent="-342900">
              <a:buAutoNum type="arabicPeriod"/>
            </a:pPr>
            <a:r>
              <a:rPr lang="en-US" dirty="0" smtClean="0"/>
              <a:t>Validation</a:t>
            </a:r>
          </a:p>
          <a:p>
            <a:pPr marL="342900" indent="-342900">
              <a:buAutoNum type="arabicPeriod"/>
            </a:pPr>
            <a:r>
              <a:rPr lang="en-US" dirty="0" smtClean="0"/>
              <a:t>Commit</a:t>
            </a:r>
            <a:endParaRPr lang="en-GB"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6310" y="5854294"/>
            <a:ext cx="562510" cy="562510"/>
          </a:xfrm>
          <a:prstGeom prst="rect">
            <a:avLst/>
          </a:prstGeom>
        </p:spPr>
      </p:pic>
    </p:spTree>
    <p:extLst>
      <p:ext uri="{BB962C8B-B14F-4D97-AF65-F5344CB8AC3E}">
        <p14:creationId xmlns:p14="http://schemas.microsoft.com/office/powerpoint/2010/main" val="30261303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Inform Other Developers (Yes, again)</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13" name="Oval Callout 12"/>
          <p:cNvSpPr/>
          <p:nvPr/>
        </p:nvSpPr>
        <p:spPr>
          <a:xfrm>
            <a:off x="6565186" y="2131632"/>
            <a:ext cx="1571946" cy="824795"/>
          </a:xfrm>
          <a:prstGeom prst="wedgeEllipseCallout">
            <a:avLst>
              <a:gd name="adj1" fmla="val 25701"/>
              <a:gd name="adj2" fmla="val 3790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I’m done</a:t>
            </a:r>
            <a:endParaRPr lang="en-GB" dirty="0" smtClean="0"/>
          </a:p>
        </p:txBody>
      </p:sp>
      <p:sp>
        <p:nvSpPr>
          <p:cNvPr id="14" name="Oval Callout 13"/>
          <p:cNvSpPr/>
          <p:nvPr/>
        </p:nvSpPr>
        <p:spPr>
          <a:xfrm>
            <a:off x="5307728" y="4348243"/>
            <a:ext cx="647272" cy="750601"/>
          </a:xfrm>
          <a:prstGeom prst="wedgeEllipseCallout">
            <a:avLst>
              <a:gd name="adj1" fmla="val -166911"/>
              <a:gd name="adj2" fmla="val 138302"/>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OK</a:t>
            </a:r>
            <a:endParaRPr lang="en-GB" dirty="0" smtClean="0"/>
          </a:p>
        </p:txBody>
      </p:sp>
      <p:sp>
        <p:nvSpPr>
          <p:cNvPr id="15" name="Oval Callout 14"/>
          <p:cNvSpPr/>
          <p:nvPr/>
        </p:nvSpPr>
        <p:spPr>
          <a:xfrm>
            <a:off x="2241543" y="3347102"/>
            <a:ext cx="1046523" cy="674721"/>
          </a:xfrm>
          <a:prstGeom prst="wedgeEllipseCallout">
            <a:avLst>
              <a:gd name="adj1" fmla="val -149820"/>
              <a:gd name="adj2" fmla="val 312417"/>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Great</a:t>
            </a:r>
            <a:endParaRPr lang="en-GB" dirty="0" smtClean="0"/>
          </a:p>
        </p:txBody>
      </p:sp>
      <p:sp>
        <p:nvSpPr>
          <p:cNvPr id="16" name="Oval Callout 15"/>
          <p:cNvSpPr/>
          <p:nvPr/>
        </p:nvSpPr>
        <p:spPr>
          <a:xfrm>
            <a:off x="9606337" y="4980104"/>
            <a:ext cx="1089918" cy="691600"/>
          </a:xfrm>
          <a:prstGeom prst="wedgeEllipseCallout">
            <a:avLst>
              <a:gd name="adj1" fmla="val 76192"/>
              <a:gd name="adj2" fmla="val 68237"/>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Good</a:t>
            </a:r>
            <a:endParaRPr lang="en-GB" dirty="0" smtClean="0"/>
          </a:p>
        </p:txBody>
      </p:sp>
    </p:spTree>
    <p:extLst>
      <p:ext uri="{BB962C8B-B14F-4D97-AF65-F5344CB8AC3E}">
        <p14:creationId xmlns:p14="http://schemas.microsoft.com/office/powerpoint/2010/main" val="795048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Important</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13" name="Oval Callout 12"/>
          <p:cNvSpPr/>
          <p:nvPr/>
        </p:nvSpPr>
        <p:spPr>
          <a:xfrm>
            <a:off x="6233028" y="1789043"/>
            <a:ext cx="4163304" cy="1744376"/>
          </a:xfrm>
          <a:prstGeom prst="wedgeEllipseCallout">
            <a:avLst>
              <a:gd name="adj1" fmla="val -11928"/>
              <a:gd name="adj2" fmla="val 1760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 can delete and rename files and directories from the WC using the embedded commands of Tortoise SVN </a:t>
            </a:r>
            <a:endParaRPr lang="en-GB" dirty="0"/>
          </a:p>
        </p:txBody>
      </p:sp>
      <p:sp>
        <p:nvSpPr>
          <p:cNvPr id="14" name="Oval Callout 13"/>
          <p:cNvSpPr/>
          <p:nvPr/>
        </p:nvSpPr>
        <p:spPr>
          <a:xfrm>
            <a:off x="1932666" y="1458930"/>
            <a:ext cx="4109663" cy="1446712"/>
          </a:xfrm>
          <a:prstGeom prst="wedgeEllipseCallout">
            <a:avLst>
              <a:gd name="adj1" fmla="val 9305"/>
              <a:gd name="adj2" fmla="val 249529"/>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 careful when </a:t>
            </a:r>
            <a:r>
              <a:rPr lang="en-US" dirty="0" smtClean="0"/>
              <a:t>renaming or deleting files and directories.</a:t>
            </a:r>
            <a:r>
              <a:rPr lang="en-US" dirty="0" smtClean="0"/>
              <a:t> </a:t>
            </a:r>
            <a:endParaRPr lang="en-GB" dirty="0" smtClean="0"/>
          </a:p>
        </p:txBody>
      </p:sp>
      <p:sp>
        <p:nvSpPr>
          <p:cNvPr id="15" name="Oval Callout 14"/>
          <p:cNvSpPr/>
          <p:nvPr/>
        </p:nvSpPr>
        <p:spPr>
          <a:xfrm>
            <a:off x="350445" y="3481436"/>
            <a:ext cx="3164441" cy="1307828"/>
          </a:xfrm>
          <a:prstGeom prst="wedgeEllipseCallout">
            <a:avLst>
              <a:gd name="adj1" fmla="val -26173"/>
              <a:gd name="adj2" fmla="val 119708"/>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Remember to </a:t>
            </a:r>
            <a:r>
              <a:rPr lang="en-US" dirty="0" smtClean="0"/>
              <a:t>update your WC or commit </a:t>
            </a:r>
            <a:r>
              <a:rPr lang="en-US" dirty="0" smtClean="0"/>
              <a:t>your </a:t>
            </a:r>
            <a:r>
              <a:rPr lang="en-US" dirty="0" smtClean="0"/>
              <a:t>changes </a:t>
            </a:r>
            <a:r>
              <a:rPr lang="en-US" dirty="0" smtClean="0"/>
              <a:t>afterwards.</a:t>
            </a:r>
            <a:endParaRPr lang="en-GB" dirty="0" smtClean="0"/>
          </a:p>
        </p:txBody>
      </p:sp>
      <p:sp>
        <p:nvSpPr>
          <p:cNvPr id="16" name="Oval Callout 15"/>
          <p:cNvSpPr/>
          <p:nvPr/>
        </p:nvSpPr>
        <p:spPr>
          <a:xfrm>
            <a:off x="8465906" y="4233799"/>
            <a:ext cx="3450045" cy="1386720"/>
          </a:xfrm>
          <a:prstGeom prst="wedgeEllipseCallout">
            <a:avLst>
              <a:gd name="adj1" fmla="val 26447"/>
              <a:gd name="adj2" fmla="val 59998"/>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 can delete and rename files and directories from the SVN repository</a:t>
            </a:r>
            <a:endParaRPr lang="en-GB" dirty="0" smtClean="0"/>
          </a:p>
        </p:txBody>
      </p:sp>
      <p:pic>
        <p:nvPicPr>
          <p:cNvPr id="3" name="Picture 2"/>
          <p:cNvPicPr>
            <a:picLocks noChangeAspect="1"/>
          </p:cNvPicPr>
          <p:nvPr/>
        </p:nvPicPr>
        <p:blipFill>
          <a:blip r:embed="rId4"/>
          <a:stretch>
            <a:fillRect/>
          </a:stretch>
        </p:blipFill>
        <p:spPr>
          <a:xfrm>
            <a:off x="4622372" y="3945568"/>
            <a:ext cx="2839915" cy="1203770"/>
          </a:xfrm>
          <a:prstGeom prst="rect">
            <a:avLst/>
          </a:prstGeom>
        </p:spPr>
      </p:pic>
      <p:cxnSp>
        <p:nvCxnSpPr>
          <p:cNvPr id="17" name="Straight Connector 16"/>
          <p:cNvCxnSpPr/>
          <p:nvPr/>
        </p:nvCxnSpPr>
        <p:spPr>
          <a:xfrm>
            <a:off x="6271248" y="4898165"/>
            <a:ext cx="840948" cy="133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4244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Tips</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600" y="5826107"/>
            <a:ext cx="360000" cy="549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800" y="5826107"/>
            <a:ext cx="360000" cy="549600"/>
          </a:xfrm>
          <a:prstGeom prst="rect">
            <a:avLst/>
          </a:prstGeom>
        </p:spPr>
      </p:pic>
      <p:pic>
        <p:nvPicPr>
          <p:cNvPr id="11" name="Picture 1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223400" y="5826107"/>
            <a:ext cx="360000" cy="549600"/>
          </a:xfrm>
          <a:prstGeom prst="rect">
            <a:avLst/>
          </a:prstGeom>
        </p:spPr>
      </p:pic>
      <p:pic>
        <p:nvPicPr>
          <p:cNvPr id="12" name="Picture 11"/>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13" name="Oval Callout 12"/>
          <p:cNvSpPr/>
          <p:nvPr/>
        </p:nvSpPr>
        <p:spPr>
          <a:xfrm>
            <a:off x="6143947" y="2102837"/>
            <a:ext cx="4448710" cy="1430582"/>
          </a:xfrm>
          <a:prstGeom prst="wedgeEllipseCallout">
            <a:avLst>
              <a:gd name="adj1" fmla="val -11677"/>
              <a:gd name="adj2" fmla="val 2006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r>
              <a:rPr lang="en-US" dirty="0" smtClean="0"/>
              <a:t>o not work in the same issue/module/problem when you know other is already on it </a:t>
            </a:r>
            <a:endParaRPr lang="en-GB" dirty="0" smtClean="0"/>
          </a:p>
        </p:txBody>
      </p:sp>
      <p:sp>
        <p:nvSpPr>
          <p:cNvPr id="14" name="Oval Callout 13"/>
          <p:cNvSpPr/>
          <p:nvPr/>
        </p:nvSpPr>
        <p:spPr>
          <a:xfrm>
            <a:off x="2732926" y="3082247"/>
            <a:ext cx="4109663" cy="2243657"/>
          </a:xfrm>
          <a:prstGeom prst="wedgeEllipseCallout">
            <a:avLst>
              <a:gd name="adj1" fmla="val -8695"/>
              <a:gd name="adj2" fmla="val 69550"/>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 case of conflict you’ll need to go conflict by conflict. Check the SVN tutorials and be patient. SVN is still a better choice than not having a version control</a:t>
            </a:r>
            <a:endParaRPr lang="en-GB" dirty="0" smtClean="0"/>
          </a:p>
        </p:txBody>
      </p:sp>
      <p:sp>
        <p:nvSpPr>
          <p:cNvPr id="15" name="Oval Callout 14"/>
          <p:cNvSpPr/>
          <p:nvPr/>
        </p:nvSpPr>
        <p:spPr>
          <a:xfrm>
            <a:off x="407090" y="1445135"/>
            <a:ext cx="3385200" cy="1372993"/>
          </a:xfrm>
          <a:prstGeom prst="wedgeEllipseCallout">
            <a:avLst>
              <a:gd name="adj1" fmla="val -28590"/>
              <a:gd name="adj2" fmla="val 263190"/>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t>
            </a:r>
            <a:r>
              <a:rPr lang="en-US" dirty="0" smtClean="0"/>
              <a:t>ake small modifications at a time</a:t>
            </a:r>
            <a:endParaRPr lang="en-GB" dirty="0" smtClean="0"/>
          </a:p>
        </p:txBody>
      </p:sp>
      <p:sp>
        <p:nvSpPr>
          <p:cNvPr id="16" name="Oval Callout 15"/>
          <p:cNvSpPr/>
          <p:nvPr/>
        </p:nvSpPr>
        <p:spPr>
          <a:xfrm>
            <a:off x="8486454" y="3945568"/>
            <a:ext cx="3429497" cy="1788072"/>
          </a:xfrm>
          <a:prstGeom prst="wedgeEllipseCallout">
            <a:avLst>
              <a:gd name="adj1" fmla="val 22116"/>
              <a:gd name="adj2" fmla="val 53298"/>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Google “knows” almost everything. Most probably you are not the first one on having the issue</a:t>
            </a:r>
            <a:endParaRPr lang="en-GB" dirty="0" smtClean="0"/>
          </a:p>
        </p:txBody>
      </p:sp>
    </p:spTree>
    <p:extLst>
      <p:ext uri="{BB962C8B-B14F-4D97-AF65-F5344CB8AC3E}">
        <p14:creationId xmlns:p14="http://schemas.microsoft.com/office/powerpoint/2010/main" val="3096400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Conventions </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276161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File formatting</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Indentation: </a:t>
            </a:r>
          </a:p>
          <a:p>
            <a:pPr lvl="1"/>
            <a:r>
              <a:rPr lang="en-US" dirty="0" smtClean="0"/>
              <a:t>Use tabs. </a:t>
            </a:r>
          </a:p>
          <a:p>
            <a:pPr lvl="1"/>
            <a:r>
              <a:rPr lang="en-US" dirty="0" smtClean="0"/>
              <a:t>Never use blank spaces.</a:t>
            </a:r>
          </a:p>
          <a:p>
            <a:r>
              <a:rPr lang="en-US" dirty="0" smtClean="0"/>
              <a:t>Line length: </a:t>
            </a:r>
          </a:p>
          <a:p>
            <a:pPr lvl="1"/>
            <a:r>
              <a:rPr lang="en-US" dirty="0" smtClean="0"/>
              <a:t>Word-wrapping over scrolling.</a:t>
            </a:r>
          </a:p>
          <a:p>
            <a:pPr lvl="1"/>
            <a:r>
              <a:rPr lang="en-US" dirty="0" smtClean="0"/>
              <a:t>Use your best judgement to determine where to wrap the lines.</a:t>
            </a:r>
          </a:p>
          <a:p>
            <a:r>
              <a:rPr lang="en-US" dirty="0" smtClean="0"/>
              <a:t>Spacing:</a:t>
            </a:r>
          </a:p>
          <a:p>
            <a:pPr lvl="1"/>
            <a:r>
              <a:rPr lang="en-US" dirty="0" err="1" smtClean="0">
                <a:solidFill>
                  <a:srgbClr val="FF0000"/>
                </a:solidFill>
              </a:rPr>
              <a:t>Call˽Function</a:t>
            </a:r>
            <a:r>
              <a:rPr lang="en-US" dirty="0" smtClean="0">
                <a:solidFill>
                  <a:srgbClr val="FF0000"/>
                </a:solidFill>
              </a:rPr>
              <a:t>˽(Arg1,Arg2)</a:t>
            </a:r>
            <a:r>
              <a:rPr lang="en-US" dirty="0" smtClean="0"/>
              <a:t>	</a:t>
            </a:r>
            <a:r>
              <a:rPr lang="en-US" dirty="0" err="1">
                <a:solidFill>
                  <a:schemeClr val="accent6"/>
                </a:solidFill>
              </a:rPr>
              <a:t>Call˽Function</a:t>
            </a:r>
            <a:r>
              <a:rPr lang="en-US" dirty="0">
                <a:solidFill>
                  <a:schemeClr val="accent6"/>
                </a:solidFill>
              </a:rPr>
              <a:t>(Arg1</a:t>
            </a:r>
            <a:r>
              <a:rPr lang="en-US" dirty="0" smtClean="0">
                <a:solidFill>
                  <a:schemeClr val="accent6"/>
                </a:solidFill>
              </a:rPr>
              <a:t>,˽Arg2)</a:t>
            </a:r>
          </a:p>
          <a:p>
            <a:pPr lvl="1"/>
            <a:r>
              <a:rPr lang="en-US" dirty="0" err="1" smtClean="0">
                <a:solidFill>
                  <a:srgbClr val="FF0000"/>
                </a:solidFill>
              </a:rPr>
              <a:t>aiMyArray</a:t>
            </a:r>
            <a:r>
              <a:rPr lang="en-US" dirty="0" smtClean="0">
                <a:solidFill>
                  <a:srgbClr val="FF0000"/>
                </a:solidFill>
              </a:rPr>
              <a:t>(0)=1 	</a:t>
            </a:r>
            <a:r>
              <a:rPr lang="en-US" dirty="0" smtClean="0">
                <a:solidFill>
                  <a:schemeClr val="accent6"/>
                </a:solidFill>
              </a:rPr>
              <a:t>		</a:t>
            </a:r>
            <a:r>
              <a:rPr lang="en-US" dirty="0" err="1" smtClean="0">
                <a:solidFill>
                  <a:schemeClr val="accent6"/>
                </a:solidFill>
              </a:rPr>
              <a:t>aiMyArray</a:t>
            </a:r>
            <a:r>
              <a:rPr lang="en-US" dirty="0" smtClean="0">
                <a:solidFill>
                  <a:schemeClr val="accent6"/>
                </a:solidFill>
              </a:rPr>
              <a:t>(0)˽=˽1</a:t>
            </a:r>
          </a:p>
          <a:p>
            <a:pPr lvl="1"/>
            <a:r>
              <a:rPr lang="en-US" dirty="0" smtClean="0">
                <a:solidFill>
                  <a:srgbClr val="FF0000"/>
                </a:solidFill>
              </a:rPr>
              <a:t>a=b+6*x				</a:t>
            </a:r>
            <a:r>
              <a:rPr lang="en-US" dirty="0" smtClean="0">
                <a:solidFill>
                  <a:schemeClr val="accent6"/>
                </a:solidFill>
              </a:rPr>
              <a:t>a˽=˽b˽+˽6˽*˽x</a:t>
            </a:r>
          </a:p>
          <a:p>
            <a:pPr lvl="1"/>
            <a:r>
              <a:rPr lang="en-US" dirty="0" smtClean="0">
                <a:solidFill>
                  <a:srgbClr val="FF0000"/>
                </a:solidFill>
              </a:rPr>
              <a:t>If(</a:t>
            </a:r>
            <a:r>
              <a:rPr lang="en-US" dirty="0" err="1" smtClean="0">
                <a:solidFill>
                  <a:srgbClr val="FF0000"/>
                </a:solidFill>
              </a:rPr>
              <a:t>i</a:t>
            </a:r>
            <a:r>
              <a:rPr lang="en-US" dirty="0" smtClean="0">
                <a:solidFill>
                  <a:srgbClr val="FF0000"/>
                </a:solidFill>
              </a:rPr>
              <a:t>=0)Then</a:t>
            </a:r>
            <a:r>
              <a:rPr lang="en-US" dirty="0" smtClean="0">
                <a:solidFill>
                  <a:schemeClr val="accent6"/>
                </a:solidFill>
              </a:rPr>
              <a:t>			If˽(</a:t>
            </a:r>
            <a:r>
              <a:rPr lang="en-US" dirty="0" err="1" smtClean="0">
                <a:solidFill>
                  <a:schemeClr val="accent6"/>
                </a:solidFill>
              </a:rPr>
              <a:t>i</a:t>
            </a:r>
            <a:r>
              <a:rPr lang="en-US" dirty="0" smtClean="0">
                <a:solidFill>
                  <a:schemeClr val="accent6"/>
                </a:solidFill>
              </a:rPr>
              <a:t>˽=˽0)˽Then</a:t>
            </a:r>
          </a:p>
          <a:p>
            <a:pPr lvl="1"/>
            <a:r>
              <a:rPr lang="en-GB" dirty="0" err="1" smtClean="0">
                <a:solidFill>
                  <a:srgbClr val="FF0000"/>
                </a:solidFill>
              </a:rPr>
              <a:t>asShapes</a:t>
            </a:r>
            <a:r>
              <a:rPr lang="en-GB" dirty="0" smtClean="0">
                <a:solidFill>
                  <a:srgbClr val="FF0000"/>
                </a:solidFill>
              </a:rPr>
              <a:t>=Array</a:t>
            </a:r>
            <a:r>
              <a:rPr lang="en-GB" dirty="0">
                <a:solidFill>
                  <a:srgbClr val="FF0000"/>
                </a:solidFill>
              </a:rPr>
              <a:t>(“</a:t>
            </a:r>
            <a:r>
              <a:rPr lang="en-GB" dirty="0" err="1">
                <a:solidFill>
                  <a:srgbClr val="FF0000"/>
                </a:solidFill>
              </a:rPr>
              <a:t>circle</a:t>
            </a:r>
            <a:r>
              <a:rPr lang="en-GB" dirty="0" err="1" smtClean="0">
                <a:solidFill>
                  <a:srgbClr val="FF0000"/>
                </a:solidFill>
              </a:rPr>
              <a:t>”,“</a:t>
            </a:r>
            <a:r>
              <a:rPr lang="en-GB" dirty="0" err="1">
                <a:solidFill>
                  <a:srgbClr val="FF0000"/>
                </a:solidFill>
              </a:rPr>
              <a:t>square</a:t>
            </a:r>
            <a:r>
              <a:rPr lang="en-GB" dirty="0" err="1" smtClean="0">
                <a:solidFill>
                  <a:srgbClr val="FF0000"/>
                </a:solidFill>
              </a:rPr>
              <a:t>”,“</a:t>
            </a:r>
            <a:r>
              <a:rPr lang="en-GB" dirty="0" err="1">
                <a:solidFill>
                  <a:srgbClr val="FF0000"/>
                </a:solidFill>
              </a:rPr>
              <a:t>triangle</a:t>
            </a:r>
            <a:r>
              <a:rPr lang="en-GB" dirty="0" err="1" smtClean="0">
                <a:solidFill>
                  <a:srgbClr val="FF0000"/>
                </a:solidFill>
              </a:rPr>
              <a:t>”,“</a:t>
            </a:r>
            <a:r>
              <a:rPr lang="en-GB" dirty="0" err="1">
                <a:solidFill>
                  <a:srgbClr val="FF0000"/>
                </a:solidFill>
              </a:rPr>
              <a:t>hexagon</a:t>
            </a:r>
            <a:r>
              <a:rPr lang="en-GB" dirty="0" smtClean="0">
                <a:solidFill>
                  <a:srgbClr val="FF0000"/>
                </a:solidFill>
              </a:rPr>
              <a:t>”) </a:t>
            </a:r>
            <a:r>
              <a:rPr lang="en-GB" dirty="0" err="1" smtClean="0">
                <a:solidFill>
                  <a:schemeClr val="accent6"/>
                </a:solidFill>
              </a:rPr>
              <a:t>asShapes</a:t>
            </a:r>
            <a:r>
              <a:rPr lang="en-US" dirty="0" smtClean="0">
                <a:solidFill>
                  <a:schemeClr val="accent6"/>
                </a:solidFill>
              </a:rPr>
              <a:t>˽</a:t>
            </a:r>
            <a:r>
              <a:rPr lang="en-GB" dirty="0" smtClean="0">
                <a:solidFill>
                  <a:schemeClr val="accent6"/>
                </a:solidFill>
              </a:rPr>
              <a:t>=</a:t>
            </a:r>
            <a:r>
              <a:rPr lang="en-US" dirty="0" smtClean="0">
                <a:solidFill>
                  <a:schemeClr val="accent6"/>
                </a:solidFill>
              </a:rPr>
              <a:t>˽</a:t>
            </a:r>
            <a:r>
              <a:rPr lang="en-GB" dirty="0" smtClean="0">
                <a:solidFill>
                  <a:schemeClr val="accent6"/>
                </a:solidFill>
              </a:rPr>
              <a:t>Array(“circle”</a:t>
            </a:r>
            <a:r>
              <a:rPr lang="en-US" dirty="0" smtClean="0">
                <a:solidFill>
                  <a:schemeClr val="accent6"/>
                </a:solidFill>
              </a:rPr>
              <a:t>,˽</a:t>
            </a:r>
            <a:r>
              <a:rPr lang="en-GB" dirty="0" smtClean="0">
                <a:solidFill>
                  <a:schemeClr val="accent6"/>
                </a:solidFill>
              </a:rPr>
              <a:t>“square”,</a:t>
            </a:r>
            <a:r>
              <a:rPr lang="en-US" dirty="0" smtClean="0">
                <a:solidFill>
                  <a:schemeClr val="accent6"/>
                </a:solidFill>
              </a:rPr>
              <a:t>˽</a:t>
            </a:r>
            <a:r>
              <a:rPr lang="en-GB" dirty="0" smtClean="0">
                <a:solidFill>
                  <a:schemeClr val="accent6"/>
                </a:solidFill>
              </a:rPr>
              <a:t>“triangle”,</a:t>
            </a:r>
            <a:r>
              <a:rPr lang="en-US" dirty="0" smtClean="0">
                <a:solidFill>
                  <a:schemeClr val="accent6"/>
                </a:solidFill>
              </a:rPr>
              <a:t>˽</a:t>
            </a:r>
            <a:r>
              <a:rPr lang="en-GB" dirty="0" smtClean="0">
                <a:solidFill>
                  <a:schemeClr val="accent6"/>
                </a:solidFill>
              </a:rPr>
              <a:t>“hexagon”)</a:t>
            </a:r>
          </a:p>
          <a:p>
            <a:pPr lvl="1"/>
            <a:endParaRPr lang="en-GB" dirty="0" smtClean="0">
              <a:solidFill>
                <a:srgbClr val="FF0000"/>
              </a:solidFill>
            </a:endParaRPr>
          </a:p>
          <a:p>
            <a:pPr lvl="1"/>
            <a:endParaRPr lang="en-GB" dirty="0" smtClean="0">
              <a:solidFill>
                <a:schemeClr val="accent6"/>
              </a:solidFill>
            </a:endParaRPr>
          </a:p>
          <a:p>
            <a:pPr lvl="1"/>
            <a:endParaRPr lang="en-GB" dirty="0">
              <a:solidFill>
                <a:srgbClr val="FF0000"/>
              </a:solidFill>
            </a:endParaRPr>
          </a:p>
        </p:txBody>
      </p:sp>
    </p:spTree>
    <p:extLst>
      <p:ext uri="{BB962C8B-B14F-4D97-AF65-F5344CB8AC3E}">
        <p14:creationId xmlns:p14="http://schemas.microsoft.com/office/powerpoint/2010/main" val="3707208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DIAdem</a:t>
            </a:r>
            <a:r>
              <a:rPr lang="en-US" dirty="0" smtClean="0"/>
              <a:t> Script </a:t>
            </a:r>
            <a:r>
              <a:rPr lang="en-US" dirty="0" err="1" smtClean="0"/>
              <a:t>Configuratin</a:t>
            </a:r>
            <a:r>
              <a:rPr lang="en-US" dirty="0" smtClean="0"/>
              <a:t> (Tabs)</a:t>
            </a:r>
            <a:endParaRPr lang="en-GB" dirty="0"/>
          </a:p>
        </p:txBody>
      </p:sp>
      <p:pic>
        <p:nvPicPr>
          <p:cNvPr id="4" name="Picture 3"/>
          <p:cNvPicPr>
            <a:picLocks noChangeAspect="1"/>
          </p:cNvPicPr>
          <p:nvPr/>
        </p:nvPicPr>
        <p:blipFill>
          <a:blip r:embed="rId2"/>
          <a:stretch>
            <a:fillRect/>
          </a:stretch>
        </p:blipFill>
        <p:spPr>
          <a:xfrm>
            <a:off x="1590174" y="2151457"/>
            <a:ext cx="2530316" cy="2858929"/>
          </a:xfrm>
          <a:prstGeom prst="rect">
            <a:avLst/>
          </a:prstGeom>
        </p:spPr>
      </p:pic>
      <p:pic>
        <p:nvPicPr>
          <p:cNvPr id="5" name="Picture 4"/>
          <p:cNvPicPr>
            <a:picLocks noChangeAspect="1"/>
          </p:cNvPicPr>
          <p:nvPr/>
        </p:nvPicPr>
        <p:blipFill>
          <a:blip r:embed="rId3"/>
          <a:stretch>
            <a:fillRect/>
          </a:stretch>
        </p:blipFill>
        <p:spPr>
          <a:xfrm>
            <a:off x="4376502" y="2136828"/>
            <a:ext cx="5717858" cy="3818477"/>
          </a:xfrm>
          <a:prstGeom prst="rect">
            <a:avLst/>
          </a:prstGeom>
        </p:spPr>
      </p:pic>
      <p:cxnSp>
        <p:nvCxnSpPr>
          <p:cNvPr id="6" name="Straight Arrow Connector 5"/>
          <p:cNvCxnSpPr/>
          <p:nvPr/>
        </p:nvCxnSpPr>
        <p:spPr>
          <a:xfrm>
            <a:off x="3978373" y="2892768"/>
            <a:ext cx="398129" cy="0"/>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5763709" y="3461133"/>
            <a:ext cx="692799"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4"/>
          <a:stretch>
            <a:fillRect/>
          </a:stretch>
        </p:blipFill>
        <p:spPr>
          <a:xfrm>
            <a:off x="6764701" y="3279828"/>
            <a:ext cx="3128391" cy="2129409"/>
          </a:xfrm>
          <a:prstGeom prst="rect">
            <a:avLst/>
          </a:prstGeom>
        </p:spPr>
      </p:pic>
      <p:cxnSp>
        <p:nvCxnSpPr>
          <p:cNvPr id="9" name="Straight Arrow Connector 8"/>
          <p:cNvCxnSpPr/>
          <p:nvPr/>
        </p:nvCxnSpPr>
        <p:spPr>
          <a:xfrm>
            <a:off x="6361809" y="3364954"/>
            <a:ext cx="402892" cy="0"/>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6824864" y="4174285"/>
            <a:ext cx="277116"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718420" y="5922334"/>
            <a:ext cx="726581"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9166511" y="3674613"/>
            <a:ext cx="726581"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2"/>
          </p:cNvCxnSpPr>
          <p:nvPr/>
        </p:nvCxnSpPr>
        <p:spPr>
          <a:xfrm flipH="1">
            <a:off x="8328896" y="5409237"/>
            <a:ext cx="1" cy="333088"/>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7664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2668570" y="1542087"/>
            <a:ext cx="6854857" cy="4929188"/>
          </a:xfrm>
          <a:prstGeom prst="rect">
            <a:avLst/>
          </a:prstGeom>
        </p:spPr>
      </p:pic>
      <p:sp>
        <p:nvSpPr>
          <p:cNvPr id="4" name="Title 3"/>
          <p:cNvSpPr>
            <a:spLocks noGrp="1"/>
          </p:cNvSpPr>
          <p:nvPr>
            <p:ph type="title"/>
          </p:nvPr>
        </p:nvSpPr>
        <p:spPr/>
        <p:txBody>
          <a:bodyPr/>
          <a:lstStyle/>
          <a:p>
            <a:pPr algn="ctr"/>
            <a:r>
              <a:rPr lang="en-US" dirty="0" smtClean="0"/>
              <a:t>Downloading Tortoise SVN</a:t>
            </a:r>
            <a:endParaRPr lang="en-GB" dirty="0"/>
          </a:p>
        </p:txBody>
      </p:sp>
      <p:cxnSp>
        <p:nvCxnSpPr>
          <p:cNvPr id="10" name="Straight Connector 9"/>
          <p:cNvCxnSpPr/>
          <p:nvPr/>
        </p:nvCxnSpPr>
        <p:spPr>
          <a:xfrm flipV="1">
            <a:off x="7238465" y="6369978"/>
            <a:ext cx="415782" cy="48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1451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Variables and Constants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653670195"/>
              </p:ext>
            </p:extLst>
          </p:nvPr>
        </p:nvGraphicFramePr>
        <p:xfrm>
          <a:off x="375244" y="1852589"/>
          <a:ext cx="3519105" cy="3872352"/>
        </p:xfrm>
        <a:graphic>
          <a:graphicData uri="http://schemas.openxmlformats.org/drawingml/2006/table">
            <a:tbl>
              <a:tblPr firstRow="1" firstCol="1" bandRow="1">
                <a:tableStyleId>{5C22544A-7EE6-4342-B048-85BDC9FD1C3A}</a:tableStyleId>
              </a:tblPr>
              <a:tblGrid>
                <a:gridCol w="1376825">
                  <a:extLst>
                    <a:ext uri="{9D8B030D-6E8A-4147-A177-3AD203B41FA5}">
                      <a16:colId xmlns:a16="http://schemas.microsoft.com/office/drawing/2014/main" val="20000"/>
                    </a:ext>
                  </a:extLst>
                </a:gridCol>
                <a:gridCol w="776576">
                  <a:extLst>
                    <a:ext uri="{9D8B030D-6E8A-4147-A177-3AD203B41FA5}">
                      <a16:colId xmlns:a16="http://schemas.microsoft.com/office/drawing/2014/main" val="20001"/>
                    </a:ext>
                  </a:extLst>
                </a:gridCol>
                <a:gridCol w="1365704">
                  <a:extLst>
                    <a:ext uri="{9D8B030D-6E8A-4147-A177-3AD203B41FA5}">
                      <a16:colId xmlns:a16="http://schemas.microsoft.com/office/drawing/2014/main" val="20002"/>
                    </a:ext>
                  </a:extLst>
                </a:gridCol>
              </a:tblGrid>
              <a:tr h="242022">
                <a:tc>
                  <a:txBody>
                    <a:bodyPr/>
                    <a:lstStyle/>
                    <a:p>
                      <a:pPr marL="0" algn="ctr">
                        <a:lnSpc>
                          <a:spcPct val="130000"/>
                        </a:lnSpc>
                        <a:spcBef>
                          <a:spcPts val="600"/>
                        </a:spcBef>
                        <a:spcAft>
                          <a:spcPts val="0"/>
                        </a:spcAft>
                      </a:pPr>
                      <a:r>
                        <a:rPr lang="en-GB" sz="1200" dirty="0">
                          <a:effectLst/>
                        </a:rPr>
                        <a:t>Data Type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Prefix</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Example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42022">
                <a:tc>
                  <a:txBody>
                    <a:bodyPr/>
                    <a:lstStyle/>
                    <a:p>
                      <a:pPr marL="0" algn="ctr">
                        <a:lnSpc>
                          <a:spcPct val="130000"/>
                        </a:lnSpc>
                        <a:spcBef>
                          <a:spcPts val="600"/>
                        </a:spcBef>
                        <a:spcAft>
                          <a:spcPts val="0"/>
                        </a:spcAft>
                      </a:pPr>
                      <a:r>
                        <a:rPr lang="en-GB" sz="1200" dirty="0">
                          <a:effectLst/>
                        </a:rPr>
                        <a:t>Array</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a</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aWeekDays</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42022">
                <a:tc>
                  <a:txBody>
                    <a:bodyPr/>
                    <a:lstStyle/>
                    <a:p>
                      <a:pPr marL="0" algn="ctr">
                        <a:lnSpc>
                          <a:spcPct val="130000"/>
                        </a:lnSpc>
                        <a:spcBef>
                          <a:spcPts val="600"/>
                        </a:spcBef>
                        <a:spcAft>
                          <a:spcPts val="0"/>
                        </a:spcAft>
                      </a:pPr>
                      <a:r>
                        <a:rPr lang="en-GB" sz="1200" dirty="0">
                          <a:effectLst/>
                        </a:rPr>
                        <a:t>Boolean</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b</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bSend</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42022">
                <a:tc>
                  <a:txBody>
                    <a:bodyPr/>
                    <a:lstStyle/>
                    <a:p>
                      <a:pPr marL="0" algn="ctr">
                        <a:lnSpc>
                          <a:spcPct val="130000"/>
                        </a:lnSpc>
                        <a:spcBef>
                          <a:spcPts val="600"/>
                        </a:spcBef>
                        <a:spcAft>
                          <a:spcPts val="0"/>
                        </a:spcAft>
                      </a:pPr>
                      <a:r>
                        <a:rPr lang="en-GB" sz="1200" dirty="0">
                          <a:effectLst/>
                        </a:rPr>
                        <a:t>Byte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byt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BytRasterData</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42022">
                <a:tc>
                  <a:txBody>
                    <a:bodyPr/>
                    <a:lstStyle/>
                    <a:p>
                      <a:pPr marL="0" algn="ctr">
                        <a:lnSpc>
                          <a:spcPct val="130000"/>
                        </a:lnSpc>
                        <a:spcBef>
                          <a:spcPts val="600"/>
                        </a:spcBef>
                        <a:spcAft>
                          <a:spcPts val="0"/>
                        </a:spcAft>
                      </a:pPr>
                      <a:r>
                        <a:rPr lang="en-GB" sz="1200" dirty="0">
                          <a:effectLst/>
                        </a:rPr>
                        <a:t>Currency</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c</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cRevenue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42022">
                <a:tc>
                  <a:txBody>
                    <a:bodyPr/>
                    <a:lstStyle/>
                    <a:p>
                      <a:pPr marL="0" algn="ctr">
                        <a:lnSpc>
                          <a:spcPct val="130000"/>
                        </a:lnSpc>
                        <a:spcBef>
                          <a:spcPts val="600"/>
                        </a:spcBef>
                        <a:spcAft>
                          <a:spcPts val="0"/>
                        </a:spcAft>
                      </a:pPr>
                      <a:r>
                        <a:rPr lang="en-GB" sz="1200" dirty="0">
                          <a:effectLst/>
                        </a:rPr>
                        <a:t>Date (Time)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dt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dtStart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42022">
                <a:tc>
                  <a:txBody>
                    <a:bodyPr/>
                    <a:lstStyle/>
                    <a:p>
                      <a:pPr marL="0" algn="ctr">
                        <a:lnSpc>
                          <a:spcPct val="130000"/>
                        </a:lnSpc>
                        <a:spcBef>
                          <a:spcPts val="600"/>
                        </a:spcBef>
                        <a:spcAft>
                          <a:spcPts val="0"/>
                        </a:spcAft>
                      </a:pPr>
                      <a:r>
                        <a:rPr lang="en-GB" sz="1200" dirty="0">
                          <a:effectLst/>
                        </a:rPr>
                        <a:t>Double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d</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dTolerance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42022">
                <a:tc>
                  <a:txBody>
                    <a:bodyPr/>
                    <a:lstStyle/>
                    <a:p>
                      <a:pPr marL="0" algn="ctr">
                        <a:lnSpc>
                          <a:spcPct val="130000"/>
                        </a:lnSpc>
                        <a:spcBef>
                          <a:spcPts val="600"/>
                        </a:spcBef>
                        <a:spcAft>
                          <a:spcPts val="0"/>
                        </a:spcAft>
                      </a:pPr>
                      <a:r>
                        <a:rPr lang="en-GB" sz="1200" dirty="0">
                          <a:effectLst/>
                        </a:rPr>
                        <a:t>Error</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e</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eOrderNumber</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242022">
                <a:tc>
                  <a:txBody>
                    <a:bodyPr/>
                    <a:lstStyle/>
                    <a:p>
                      <a:pPr marL="0" algn="ctr">
                        <a:lnSpc>
                          <a:spcPct val="130000"/>
                        </a:lnSpc>
                        <a:spcBef>
                          <a:spcPts val="600"/>
                        </a:spcBef>
                        <a:spcAft>
                          <a:spcPts val="0"/>
                        </a:spcAft>
                      </a:pPr>
                      <a:r>
                        <a:rPr lang="en-GB" sz="1200" dirty="0">
                          <a:effectLst/>
                        </a:rPr>
                        <a:t>Handle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h</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hSend</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42022">
                <a:tc>
                  <a:txBody>
                    <a:bodyPr/>
                    <a:lstStyle/>
                    <a:p>
                      <a:pPr marL="0" algn="ctr">
                        <a:lnSpc>
                          <a:spcPct val="130000"/>
                        </a:lnSpc>
                        <a:spcBef>
                          <a:spcPts val="600"/>
                        </a:spcBef>
                        <a:spcAft>
                          <a:spcPts val="0"/>
                        </a:spcAft>
                      </a:pPr>
                      <a:r>
                        <a:rPr lang="en-GB" sz="1200" dirty="0">
                          <a:effectLst/>
                        </a:rPr>
                        <a:t>Integer</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i</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iSend</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242022">
                <a:tc>
                  <a:txBody>
                    <a:bodyPr/>
                    <a:lstStyle/>
                    <a:p>
                      <a:pPr marL="0" algn="ctr">
                        <a:lnSpc>
                          <a:spcPct val="130000"/>
                        </a:lnSpc>
                        <a:spcBef>
                          <a:spcPts val="600"/>
                        </a:spcBef>
                        <a:spcAft>
                          <a:spcPts val="0"/>
                        </a:spcAft>
                      </a:pPr>
                      <a:r>
                        <a:rPr lang="en-GB" sz="1200" dirty="0">
                          <a:effectLst/>
                        </a:rPr>
                        <a:t>Long</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l</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lDistance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242022">
                <a:tc>
                  <a:txBody>
                    <a:bodyPr/>
                    <a:lstStyle/>
                    <a:p>
                      <a:pPr marL="0" algn="ctr">
                        <a:lnSpc>
                          <a:spcPct val="130000"/>
                        </a:lnSpc>
                        <a:spcBef>
                          <a:spcPts val="600"/>
                        </a:spcBef>
                        <a:spcAft>
                          <a:spcPts val="0"/>
                        </a:spcAft>
                      </a:pPr>
                      <a:r>
                        <a:rPr lang="en-GB" sz="1200" dirty="0">
                          <a:effectLst/>
                        </a:rPr>
                        <a:t>Object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o</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oCurrent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r h="242022">
                <a:tc>
                  <a:txBody>
                    <a:bodyPr/>
                    <a:lstStyle/>
                    <a:p>
                      <a:pPr marL="0" algn="ctr">
                        <a:lnSpc>
                          <a:spcPct val="130000"/>
                        </a:lnSpc>
                        <a:spcBef>
                          <a:spcPts val="600"/>
                        </a:spcBef>
                        <a:spcAft>
                          <a:spcPts val="0"/>
                        </a:spcAft>
                      </a:pPr>
                      <a:r>
                        <a:rPr lang="en-GB" sz="1200" dirty="0">
                          <a:effectLst/>
                        </a:rPr>
                        <a:t>Single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f</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fAverage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2"/>
                  </a:ext>
                </a:extLst>
              </a:tr>
              <a:tr h="242022">
                <a:tc>
                  <a:txBody>
                    <a:bodyPr/>
                    <a:lstStyle/>
                    <a:p>
                      <a:pPr marL="0" algn="ctr">
                        <a:lnSpc>
                          <a:spcPct val="130000"/>
                        </a:lnSpc>
                        <a:spcBef>
                          <a:spcPts val="600"/>
                        </a:spcBef>
                        <a:spcAft>
                          <a:spcPts val="0"/>
                        </a:spcAft>
                      </a:pPr>
                      <a:r>
                        <a:rPr lang="en-GB" sz="1200" dirty="0">
                          <a:effectLst/>
                        </a:rPr>
                        <a:t>String</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s</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sName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3"/>
                  </a:ext>
                </a:extLst>
              </a:tr>
              <a:tr h="242022">
                <a:tc>
                  <a:txBody>
                    <a:bodyPr/>
                    <a:lstStyle/>
                    <a:p>
                      <a:pPr marL="0" algn="ctr">
                        <a:lnSpc>
                          <a:spcPct val="130000"/>
                        </a:lnSpc>
                        <a:spcBef>
                          <a:spcPts val="600"/>
                        </a:spcBef>
                        <a:spcAft>
                          <a:spcPts val="0"/>
                        </a:spcAft>
                      </a:pPr>
                      <a:r>
                        <a:rPr lang="en-GB" sz="1200" dirty="0">
                          <a:effectLst/>
                        </a:rPr>
                        <a:t>User-</a:t>
                      </a:r>
                      <a:r>
                        <a:rPr lang="en-GB" sz="1200" dirty="0" err="1">
                          <a:effectLst/>
                        </a:rPr>
                        <a:t>definet</a:t>
                      </a:r>
                      <a:r>
                        <a:rPr lang="en-GB" sz="1200" dirty="0">
                          <a:effectLst/>
                        </a:rPr>
                        <a:t>-type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udt</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udtEmployee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4"/>
                  </a:ext>
                </a:extLst>
              </a:tr>
              <a:tr h="242022">
                <a:tc>
                  <a:txBody>
                    <a:bodyPr/>
                    <a:lstStyle/>
                    <a:p>
                      <a:pPr marL="0" algn="ctr">
                        <a:lnSpc>
                          <a:spcPct val="130000"/>
                        </a:lnSpc>
                        <a:spcBef>
                          <a:spcPts val="600"/>
                        </a:spcBef>
                        <a:spcAft>
                          <a:spcPts val="0"/>
                        </a:spcAft>
                      </a:pPr>
                      <a:r>
                        <a:rPr lang="en-GB" sz="1200" dirty="0">
                          <a:effectLst/>
                        </a:rPr>
                        <a:t>Variant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vnt</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vntCheckSum</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1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446884478"/>
              </p:ext>
            </p:extLst>
          </p:nvPr>
        </p:nvGraphicFramePr>
        <p:xfrm>
          <a:off x="6053848" y="5157098"/>
          <a:ext cx="5569585" cy="1188720"/>
        </p:xfrm>
        <a:graphic>
          <a:graphicData uri="http://schemas.openxmlformats.org/drawingml/2006/table">
            <a:tbl>
              <a:tblPr firstRow="1" firstCol="1" bandRow="1">
                <a:tableStyleId>{5C22544A-7EE6-4342-B048-85BDC9FD1C3A}</a:tableStyleId>
              </a:tblPr>
              <a:tblGrid>
                <a:gridCol w="1376045">
                  <a:extLst>
                    <a:ext uri="{9D8B030D-6E8A-4147-A177-3AD203B41FA5}">
                      <a16:colId xmlns:a16="http://schemas.microsoft.com/office/drawing/2014/main" val="20000"/>
                    </a:ext>
                  </a:extLst>
                </a:gridCol>
                <a:gridCol w="1147576">
                  <a:extLst>
                    <a:ext uri="{9D8B030D-6E8A-4147-A177-3AD203B41FA5}">
                      <a16:colId xmlns:a16="http://schemas.microsoft.com/office/drawing/2014/main" val="20001"/>
                    </a:ext>
                  </a:extLst>
                </a:gridCol>
                <a:gridCol w="1272209">
                  <a:extLst>
                    <a:ext uri="{9D8B030D-6E8A-4147-A177-3AD203B41FA5}">
                      <a16:colId xmlns:a16="http://schemas.microsoft.com/office/drawing/2014/main" val="20002"/>
                    </a:ext>
                  </a:extLst>
                </a:gridCol>
                <a:gridCol w="1773755">
                  <a:extLst>
                    <a:ext uri="{9D8B030D-6E8A-4147-A177-3AD203B41FA5}">
                      <a16:colId xmlns:a16="http://schemas.microsoft.com/office/drawing/2014/main" val="20003"/>
                    </a:ext>
                  </a:extLst>
                </a:gridCol>
              </a:tblGrid>
              <a:tr h="0">
                <a:tc>
                  <a:txBody>
                    <a:bodyPr/>
                    <a:lstStyle/>
                    <a:p>
                      <a:pPr marL="0" algn="ctr">
                        <a:lnSpc>
                          <a:spcPct val="130000"/>
                        </a:lnSpc>
                        <a:spcBef>
                          <a:spcPts val="600"/>
                        </a:spcBef>
                        <a:spcAft>
                          <a:spcPts val="0"/>
                        </a:spcAft>
                      </a:pPr>
                      <a:r>
                        <a:rPr lang="en-GB" sz="1200" dirty="0">
                          <a:effectLst/>
                        </a:rPr>
                        <a:t>Data type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First prefix</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Second Prefix</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Example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marL="0" algn="ctr">
                        <a:lnSpc>
                          <a:spcPct val="130000"/>
                        </a:lnSpc>
                        <a:spcBef>
                          <a:spcPts val="600"/>
                        </a:spcBef>
                        <a:spcAft>
                          <a:spcPts val="0"/>
                        </a:spcAft>
                      </a:pPr>
                      <a:r>
                        <a:rPr lang="en-GB" sz="1200" dirty="0">
                          <a:effectLst/>
                        </a:rPr>
                        <a:t>Integer</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 </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i</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miUSER_LIST_MAX</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marL="0" algn="ctr">
                        <a:lnSpc>
                          <a:spcPct val="130000"/>
                        </a:lnSpc>
                        <a:spcBef>
                          <a:spcPts val="600"/>
                        </a:spcBef>
                        <a:spcAft>
                          <a:spcPts val="0"/>
                        </a:spcAft>
                      </a:pPr>
                      <a:r>
                        <a:rPr lang="en-GB" sz="1200" dirty="0">
                          <a:effectLst/>
                        </a:rPr>
                        <a:t>String</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 </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s</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gsNEW_LINE</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marL="0" algn="ctr">
                        <a:lnSpc>
                          <a:spcPct val="130000"/>
                        </a:lnSpc>
                        <a:spcBef>
                          <a:spcPts val="600"/>
                        </a:spcBef>
                        <a:spcAft>
                          <a:spcPts val="0"/>
                        </a:spcAft>
                      </a:pPr>
                      <a:r>
                        <a:rPr lang="en-GB" sz="1200" dirty="0">
                          <a:effectLst/>
                        </a:rPr>
                        <a:t>Global</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a:effectLst/>
                        </a:rPr>
                        <a:t>g</a:t>
                      </a:r>
                      <a:endParaRPr lang="en-GB" sz="24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 </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gsNEW_LINE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marL="0" algn="ctr">
                        <a:lnSpc>
                          <a:spcPct val="130000"/>
                        </a:lnSpc>
                        <a:spcBef>
                          <a:spcPts val="600"/>
                        </a:spcBef>
                        <a:spcAft>
                          <a:spcPts val="0"/>
                        </a:spcAft>
                      </a:pPr>
                      <a:r>
                        <a:rPr lang="en-GB" sz="1200" dirty="0">
                          <a:effectLst/>
                        </a:rPr>
                        <a:t>Local to module</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m</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a:effectLst/>
                        </a:rPr>
                        <a:t> </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a:lnSpc>
                          <a:spcPct val="130000"/>
                        </a:lnSpc>
                        <a:spcBef>
                          <a:spcPts val="600"/>
                        </a:spcBef>
                        <a:spcAft>
                          <a:spcPts val="0"/>
                        </a:spcAft>
                      </a:pPr>
                      <a:r>
                        <a:rPr lang="en-GB" sz="1200" dirty="0" err="1">
                          <a:effectLst/>
                        </a:rPr>
                        <a:t>miUSER_LIST_MAX</a:t>
                      </a:r>
                      <a:endParaRPr lang="en-GB" sz="24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7" name="Oval Callout 6"/>
          <p:cNvSpPr/>
          <p:nvPr/>
        </p:nvSpPr>
        <p:spPr>
          <a:xfrm>
            <a:off x="4246921" y="5157098"/>
            <a:ext cx="1560844" cy="718241"/>
          </a:xfrm>
          <a:prstGeom prst="wedgeEllipseCallout">
            <a:avLst>
              <a:gd name="adj1" fmla="val 62628"/>
              <a:gd name="adj2" fmla="val 52822"/>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Constants</a:t>
            </a:r>
            <a:endParaRPr lang="en-GB" dirty="0" smtClean="0"/>
          </a:p>
        </p:txBody>
      </p:sp>
      <p:sp>
        <p:nvSpPr>
          <p:cNvPr id="8" name="Oval Callout 7"/>
          <p:cNvSpPr/>
          <p:nvPr/>
        </p:nvSpPr>
        <p:spPr>
          <a:xfrm>
            <a:off x="4140433" y="1833747"/>
            <a:ext cx="1560844" cy="718240"/>
          </a:xfrm>
          <a:prstGeom prst="wedgeEllipseCallout">
            <a:avLst>
              <a:gd name="adj1" fmla="val -67631"/>
              <a:gd name="adj2" fmla="val 43442"/>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Variables</a:t>
            </a:r>
            <a:endParaRPr lang="en-GB" dirty="0" smtClean="0"/>
          </a:p>
        </p:txBody>
      </p:sp>
    </p:spTree>
    <p:extLst>
      <p:ext uri="{BB962C8B-B14F-4D97-AF65-F5344CB8AC3E}">
        <p14:creationId xmlns:p14="http://schemas.microsoft.com/office/powerpoint/2010/main" val="2498445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Local Variables</a:t>
            </a:r>
            <a:endParaRPr lang="en-GB" dirty="0"/>
          </a:p>
        </p:txBody>
      </p:sp>
      <p:sp>
        <p:nvSpPr>
          <p:cNvPr id="3" name="Content Placeholder 2"/>
          <p:cNvSpPr>
            <a:spLocks noGrp="1"/>
          </p:cNvSpPr>
          <p:nvPr>
            <p:ph idx="1"/>
          </p:nvPr>
        </p:nvSpPr>
        <p:spPr/>
        <p:txBody>
          <a:bodyPr>
            <a:normAutofit/>
          </a:bodyPr>
          <a:lstStyle/>
          <a:p>
            <a:pPr lvl="1"/>
            <a:r>
              <a:rPr lang="en-US" dirty="0" smtClean="0"/>
              <a:t>Have a </a:t>
            </a:r>
            <a:r>
              <a:rPr lang="en-US" b="1" dirty="0" smtClean="0"/>
              <a:t>local scope</a:t>
            </a:r>
          </a:p>
          <a:p>
            <a:pPr lvl="2"/>
            <a:r>
              <a:rPr lang="en-US" dirty="0" smtClean="0"/>
              <a:t>A function, </a:t>
            </a:r>
            <a:r>
              <a:rPr lang="en-US" dirty="0" err="1" smtClean="0">
                <a:latin typeface="Courier New" panose="02070309020205020404" pitchFamily="49" charset="0"/>
                <a:cs typeface="Courier New" panose="02070309020205020404" pitchFamily="49" charset="0"/>
              </a:rPr>
              <a:t>FunctionOne</a:t>
            </a:r>
            <a:r>
              <a:rPr lang="en-US" dirty="0" smtClean="0"/>
              <a:t>, that contains a local variable called </a:t>
            </a:r>
            <a:r>
              <a:rPr lang="en-US" dirty="0" err="1" smtClean="0">
                <a:latin typeface="Courier New" panose="02070309020205020404" pitchFamily="49" charset="0"/>
                <a:cs typeface="Courier New" panose="02070309020205020404" pitchFamily="49" charset="0"/>
              </a:rPr>
              <a:t>TheLocalVar</a:t>
            </a:r>
            <a:r>
              <a:rPr lang="en-US" dirty="0" smtClean="0"/>
              <a:t>, can call a function </a:t>
            </a:r>
            <a:r>
              <a:rPr lang="en-US" dirty="0" err="1">
                <a:latin typeface="Courier New" panose="02070309020205020404" pitchFamily="49" charset="0"/>
                <a:cs typeface="Courier New" panose="02070309020205020404" pitchFamily="49" charset="0"/>
              </a:rPr>
              <a:t>SubFunctionOne</a:t>
            </a:r>
            <a:r>
              <a:rPr lang="en-US" dirty="0" smtClean="0"/>
              <a:t> that contains a local variables called as well </a:t>
            </a:r>
            <a:r>
              <a:rPr lang="en-US" dirty="0" err="1">
                <a:latin typeface="Courier New" panose="02070309020205020404" pitchFamily="49" charset="0"/>
                <a:cs typeface="Courier New" panose="02070309020205020404" pitchFamily="49" charset="0"/>
              </a:rPr>
              <a:t>TheLocalVar</a:t>
            </a:r>
            <a:r>
              <a:rPr lang="en-US" dirty="0"/>
              <a:t>.</a:t>
            </a:r>
            <a:r>
              <a:rPr lang="en-US" dirty="0" smtClean="0"/>
              <a:t> These 2 variables are different, </a:t>
            </a:r>
            <a:r>
              <a:rPr lang="en-US" dirty="0" err="1" smtClean="0">
                <a:latin typeface="Courier New" panose="02070309020205020404" pitchFamily="49" charset="0"/>
                <a:cs typeface="Courier New" panose="02070309020205020404" pitchFamily="49" charset="0"/>
              </a:rPr>
              <a:t>SubFunctionOne</a:t>
            </a:r>
            <a:r>
              <a:rPr lang="en-US" dirty="0" smtClean="0"/>
              <a:t> doesn’t override the content of </a:t>
            </a:r>
            <a:r>
              <a:rPr lang="en-US" dirty="0" err="1">
                <a:latin typeface="Courier New" panose="02070309020205020404" pitchFamily="49" charset="0"/>
                <a:cs typeface="Courier New" panose="02070309020205020404" pitchFamily="49" charset="0"/>
              </a:rPr>
              <a:t>TheLocalVar</a:t>
            </a:r>
            <a:r>
              <a:rPr lang="en-US" dirty="0" smtClean="0"/>
              <a:t> in function </a:t>
            </a:r>
            <a:r>
              <a:rPr lang="en-US" dirty="0" err="1">
                <a:latin typeface="Courier New" panose="02070309020205020404" pitchFamily="49" charset="0"/>
                <a:cs typeface="Courier New" panose="02070309020205020404" pitchFamily="49" charset="0"/>
              </a:rPr>
              <a:t>FunctionOne</a:t>
            </a:r>
            <a:r>
              <a:rPr lang="en-US" dirty="0" smtClean="0"/>
              <a:t> or </a:t>
            </a:r>
            <a:r>
              <a:rPr lang="en-US" dirty="0" err="1" smtClean="0"/>
              <a:t>viceversa</a:t>
            </a:r>
            <a:r>
              <a:rPr lang="en-US" dirty="0" smtClean="0"/>
              <a:t>.</a:t>
            </a:r>
          </a:p>
          <a:p>
            <a:pPr lvl="2"/>
            <a:r>
              <a:rPr lang="en-US" dirty="0" smtClean="0"/>
              <a:t>Can be only accessed from the function or block where it has been declared</a:t>
            </a:r>
          </a:p>
          <a:p>
            <a:pPr lvl="1"/>
            <a:r>
              <a:rPr lang="en-US" dirty="0" smtClean="0"/>
              <a:t>Variables can be declared everywhere with the condition of being declared before it is used. It is </a:t>
            </a:r>
            <a:r>
              <a:rPr lang="en-US" b="1" dirty="0" smtClean="0"/>
              <a:t>recommended to declare all variables at the beginning of the function</a:t>
            </a:r>
            <a:r>
              <a:rPr lang="en-US" dirty="0" smtClean="0"/>
              <a:t>.</a:t>
            </a:r>
          </a:p>
        </p:txBody>
      </p:sp>
    </p:spTree>
    <p:extLst>
      <p:ext uri="{BB962C8B-B14F-4D97-AF65-F5344CB8AC3E}">
        <p14:creationId xmlns:p14="http://schemas.microsoft.com/office/powerpoint/2010/main" val="39565158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 Not Use Global Variables</a:t>
            </a:r>
            <a:endParaRPr lang="en-GB" dirty="0"/>
          </a:p>
        </p:txBody>
      </p:sp>
      <p:sp>
        <p:nvSpPr>
          <p:cNvPr id="3" name="Content Placeholder 2"/>
          <p:cNvSpPr>
            <a:spLocks noGrp="1"/>
          </p:cNvSpPr>
          <p:nvPr>
            <p:ph idx="1"/>
          </p:nvPr>
        </p:nvSpPr>
        <p:spPr>
          <a:xfrm>
            <a:off x="0" y="1930157"/>
            <a:ext cx="7600122" cy="1898374"/>
          </a:xfrm>
        </p:spPr>
        <p:txBody>
          <a:bodyPr>
            <a:normAutofit/>
          </a:bodyPr>
          <a:lstStyle/>
          <a:p>
            <a:pPr marL="0" indent="0" algn="ctr">
              <a:buNone/>
            </a:pPr>
            <a:r>
              <a:rPr lang="en-US" dirty="0" smtClean="0"/>
              <a:t>Just follow this article about global variables.</a:t>
            </a:r>
          </a:p>
          <a:p>
            <a:pPr marL="0" indent="0" algn="ctr">
              <a:buNone/>
            </a:pPr>
            <a:r>
              <a:rPr lang="en-US" dirty="0" smtClean="0"/>
              <a:t>The explanation is </a:t>
            </a:r>
            <a:r>
              <a:rPr lang="en-US" dirty="0"/>
              <a:t>very </a:t>
            </a:r>
            <a:r>
              <a:rPr lang="en-US" dirty="0" smtClean="0"/>
              <a:t>good:</a:t>
            </a:r>
          </a:p>
          <a:p>
            <a:pPr marL="0" indent="0" algn="ctr">
              <a:buNone/>
            </a:pPr>
            <a:r>
              <a:rPr lang="en-US" dirty="0" smtClean="0">
                <a:hlinkClick r:id="rId2"/>
              </a:rPr>
              <a:t>http</a:t>
            </a:r>
            <a:r>
              <a:rPr lang="en-US" dirty="0">
                <a:hlinkClick r:id="rId2"/>
              </a:rPr>
              <a:t>://wiki.c2.com/?</a:t>
            </a:r>
            <a:r>
              <a:rPr lang="en-US" dirty="0" smtClean="0">
                <a:hlinkClick r:id="rId2"/>
              </a:rPr>
              <a:t>GlobalVariablesAreBad</a:t>
            </a:r>
            <a:r>
              <a:rPr lang="en-US" dirty="0" smtClean="0"/>
              <a:t> </a:t>
            </a:r>
            <a:endParaRPr lang="en-GB" dirty="0" smtClean="0">
              <a:solidFill>
                <a:srgbClr val="FF0000"/>
              </a:solidFill>
            </a:endParaRPr>
          </a:p>
          <a:p>
            <a:pPr lvl="1"/>
            <a:endParaRPr lang="en-GB" dirty="0" smtClean="0">
              <a:solidFill>
                <a:schemeClr val="accent6"/>
              </a:solidFill>
            </a:endParaRPr>
          </a:p>
          <a:p>
            <a:pPr lvl="1"/>
            <a:endParaRPr lang="en-GB" dirty="0">
              <a:solidFill>
                <a:srgbClr val="FF0000"/>
              </a:solidFill>
            </a:endParaRPr>
          </a:p>
        </p:txBody>
      </p:sp>
      <p:pic>
        <p:nvPicPr>
          <p:cNvPr id="4" name="Picture 3" descr="Free vector graphic: &lt;strong&gt;Devil&lt;/strong&gt;, Icons, Matt, Smiley, Symbol - Free Image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7095" y="3727177"/>
            <a:ext cx="2778277" cy="217667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2688" y="5826107"/>
            <a:ext cx="360000" cy="5496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9932" y="5826107"/>
            <a:ext cx="360000" cy="549600"/>
          </a:xfrm>
          <a:prstGeom prst="rect">
            <a:avLst/>
          </a:prstGeom>
        </p:spPr>
      </p:pic>
      <p:pic>
        <p:nvPicPr>
          <p:cNvPr id="7" name="Picture 6"/>
          <p:cNvPicPr>
            <a:picLocks noChangeAspect="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3345444" y="5826107"/>
            <a:ext cx="360000" cy="549600"/>
          </a:xfrm>
          <a:prstGeom prst="rect">
            <a:avLst/>
          </a:prstGeom>
        </p:spPr>
      </p:pic>
      <p:pic>
        <p:nvPicPr>
          <p:cNvPr id="8" name="Picture 7"/>
          <p:cNvPicPr>
            <a:picLocks noChangeAspect="1"/>
          </p:cNvPicPr>
          <p:nvPr/>
        </p:nvPicPr>
        <p:blipFill>
          <a:blip r:embed="rId5"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38200" y="5826107"/>
            <a:ext cx="360000" cy="549600"/>
          </a:xfrm>
          <a:prstGeom prst="rect">
            <a:avLst/>
          </a:prstGeom>
        </p:spPr>
      </p:pic>
      <p:sp>
        <p:nvSpPr>
          <p:cNvPr id="9" name="Oval Callout 8"/>
          <p:cNvSpPr/>
          <p:nvPr/>
        </p:nvSpPr>
        <p:spPr>
          <a:xfrm>
            <a:off x="4643747" y="4600778"/>
            <a:ext cx="1539784" cy="924724"/>
          </a:xfrm>
          <a:prstGeom prst="wedgeEllipseCallout">
            <a:avLst>
              <a:gd name="adj1" fmla="val 34182"/>
              <a:gd name="adj2" fmla="val 737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t>
            </a:r>
            <a:endParaRPr lang="en-GB" sz="1400" dirty="0" smtClean="0"/>
          </a:p>
        </p:txBody>
      </p:sp>
      <p:sp>
        <p:nvSpPr>
          <p:cNvPr id="10" name="Oval Callout 9"/>
          <p:cNvSpPr/>
          <p:nvPr/>
        </p:nvSpPr>
        <p:spPr>
          <a:xfrm>
            <a:off x="2540770" y="3918909"/>
            <a:ext cx="1570717" cy="976522"/>
          </a:xfrm>
          <a:prstGeom prst="wedgeEllipseCallout">
            <a:avLst>
              <a:gd name="adj1" fmla="val 11554"/>
              <a:gd name="adj2" fmla="val 131636"/>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Don’t listen to him!</a:t>
            </a:r>
            <a:endParaRPr lang="en-GB" sz="1400" dirty="0" smtClean="0"/>
          </a:p>
        </p:txBody>
      </p:sp>
      <p:sp>
        <p:nvSpPr>
          <p:cNvPr id="11" name="Oval Callout 10"/>
          <p:cNvSpPr/>
          <p:nvPr/>
        </p:nvSpPr>
        <p:spPr>
          <a:xfrm>
            <a:off x="123992" y="3718160"/>
            <a:ext cx="2148416" cy="972070"/>
          </a:xfrm>
          <a:prstGeom prst="wedgeEllipseCallout">
            <a:avLst>
              <a:gd name="adj1" fmla="val -8741"/>
              <a:gd name="adj2" fmla="val 161422"/>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Global variables are so easy to use</a:t>
            </a:r>
            <a:endParaRPr lang="en-GB" sz="1400" dirty="0" smtClean="0"/>
          </a:p>
        </p:txBody>
      </p:sp>
      <p:sp>
        <p:nvSpPr>
          <p:cNvPr id="12" name="Oval Callout 11"/>
          <p:cNvSpPr/>
          <p:nvPr/>
        </p:nvSpPr>
        <p:spPr>
          <a:xfrm>
            <a:off x="6423300" y="4895431"/>
            <a:ext cx="1981022" cy="944033"/>
          </a:xfrm>
          <a:prstGeom prst="wedgeEllipseCallout">
            <a:avLst>
              <a:gd name="adj1" fmla="val 48707"/>
              <a:gd name="adj2" fmla="val 47434"/>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Global variables are evil</a:t>
            </a:r>
            <a:endParaRPr lang="en-GB" sz="1400" dirty="0" smtClean="0"/>
          </a:p>
        </p:txBody>
      </p:sp>
      <p:sp>
        <p:nvSpPr>
          <p:cNvPr id="14" name="Oval Callout 13"/>
          <p:cNvSpPr/>
          <p:nvPr/>
        </p:nvSpPr>
        <p:spPr>
          <a:xfrm>
            <a:off x="7553738" y="1292087"/>
            <a:ext cx="4376283" cy="2071106"/>
          </a:xfrm>
          <a:prstGeom prst="wedgeEllipseCallout">
            <a:avLst>
              <a:gd name="adj1" fmla="val 2027"/>
              <a:gd name="adj2" fmla="val 66006"/>
            </a:avLst>
          </a:prstGeom>
          <a:solidFill>
            <a:srgbClr val="FF0000">
              <a:alpha val="6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My name is Variable, Global Variable, but you can call me GV.</a:t>
            </a:r>
          </a:p>
          <a:p>
            <a:pPr algn="ctr"/>
            <a:r>
              <a:rPr lang="en-US" sz="1400" dirty="0" smtClean="0"/>
              <a:t>By the way, </a:t>
            </a:r>
            <a:r>
              <a:rPr lang="en-US" sz="1400" dirty="0"/>
              <a:t>w</a:t>
            </a:r>
            <a:r>
              <a:rPr lang="en-US" sz="1400" dirty="0" smtClean="0"/>
              <a:t>hat’s a local variable?</a:t>
            </a:r>
          </a:p>
          <a:p>
            <a:pPr algn="ctr"/>
            <a:r>
              <a:rPr lang="en-US" sz="1400" dirty="0" smtClean="0"/>
              <a:t>Use me, you don’t have to pass me around all the time.</a:t>
            </a:r>
          </a:p>
          <a:p>
            <a:pPr algn="ctr"/>
            <a:r>
              <a:rPr lang="en-US" sz="1400" dirty="0" smtClean="0"/>
              <a:t>I can be everywhere. I am everywhere for you.</a:t>
            </a:r>
            <a:endParaRPr lang="en-GB" sz="1400" dirty="0" smtClean="0"/>
          </a:p>
        </p:txBody>
      </p:sp>
    </p:spTree>
    <p:extLst>
      <p:ext uri="{BB962C8B-B14F-4D97-AF65-F5344CB8AC3E}">
        <p14:creationId xmlns:p14="http://schemas.microsoft.com/office/powerpoint/2010/main" val="26685166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Strings</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err="1"/>
              <a:t>sStringExample</a:t>
            </a:r>
            <a:r>
              <a:rPr lang="en-GB" dirty="0"/>
              <a:t> </a:t>
            </a:r>
            <a:r>
              <a:rPr lang="en-GB" dirty="0" smtClean="0"/>
              <a:t>		= </a:t>
            </a:r>
            <a:r>
              <a:rPr lang="en-GB" dirty="0"/>
              <a:t>“This is a string example</a:t>
            </a:r>
            <a:r>
              <a:rPr lang="en-GB" dirty="0" smtClean="0"/>
              <a:t>”</a:t>
            </a:r>
          </a:p>
          <a:p>
            <a:pPr marL="0" indent="0">
              <a:buNone/>
            </a:pPr>
            <a:endParaRPr lang="en-GB" dirty="0"/>
          </a:p>
          <a:p>
            <a:pPr marL="0" indent="0">
              <a:buNone/>
            </a:pPr>
            <a:r>
              <a:rPr lang="en-GB" dirty="0" err="1"/>
              <a:t>sCharacterExample</a:t>
            </a:r>
            <a:r>
              <a:rPr lang="en-GB" dirty="0"/>
              <a:t> </a:t>
            </a:r>
            <a:r>
              <a:rPr lang="en-GB" dirty="0" smtClean="0"/>
              <a:t>		= </a:t>
            </a:r>
            <a:r>
              <a:rPr lang="en-GB" dirty="0"/>
              <a:t>“</a:t>
            </a:r>
            <a:r>
              <a:rPr lang="en-GB" dirty="0" smtClean="0"/>
              <a:t>a”</a:t>
            </a:r>
          </a:p>
          <a:p>
            <a:pPr marL="0" indent="0">
              <a:buNone/>
            </a:pPr>
            <a:endParaRPr lang="en-GB" dirty="0" smtClean="0"/>
          </a:p>
          <a:p>
            <a:pPr marL="0" indent="0">
              <a:buNone/>
            </a:pPr>
            <a:r>
              <a:rPr lang="en-GB" dirty="0" err="1" smtClean="0"/>
              <a:t>sName</a:t>
            </a:r>
            <a:r>
              <a:rPr lang="en-GB" dirty="0" smtClean="0"/>
              <a:t> 			= </a:t>
            </a:r>
            <a:r>
              <a:rPr lang="en-GB" dirty="0"/>
              <a:t>“Will Smith</a:t>
            </a:r>
            <a:r>
              <a:rPr lang="en-GB" dirty="0" smtClean="0"/>
              <a:t>”</a:t>
            </a:r>
          </a:p>
          <a:p>
            <a:pPr marL="0" indent="0">
              <a:buNone/>
            </a:pPr>
            <a:endParaRPr lang="en-GB" dirty="0"/>
          </a:p>
          <a:p>
            <a:pPr marL="0" indent="0">
              <a:buNone/>
            </a:pPr>
            <a:r>
              <a:rPr lang="en-GB" dirty="0" err="1"/>
              <a:t>sStringConcatenation</a:t>
            </a:r>
            <a:r>
              <a:rPr lang="en-GB" dirty="0"/>
              <a:t> </a:t>
            </a:r>
            <a:r>
              <a:rPr lang="en-GB" dirty="0" smtClean="0"/>
              <a:t>	= </a:t>
            </a:r>
            <a:r>
              <a:rPr lang="en-GB" dirty="0"/>
              <a:t>“Hello ” &amp; </a:t>
            </a:r>
            <a:r>
              <a:rPr lang="en-GB" dirty="0" err="1"/>
              <a:t>sName</a:t>
            </a:r>
            <a:r>
              <a:rPr lang="en-GB" dirty="0"/>
              <a:t> &amp; “! How are you</a:t>
            </a:r>
            <a:r>
              <a:rPr lang="en-GB" dirty="0" smtClean="0"/>
              <a:t>”</a:t>
            </a:r>
          </a:p>
          <a:p>
            <a:pPr marL="0" indent="0">
              <a:buNone/>
            </a:pPr>
            <a:endParaRPr lang="en-GB" dirty="0" smtClean="0"/>
          </a:p>
          <a:p>
            <a:pPr marL="0" indent="0">
              <a:buNone/>
            </a:pPr>
            <a:r>
              <a:rPr lang="en-GB" dirty="0" err="1" smtClean="0"/>
              <a:t>sStringConcatenation</a:t>
            </a:r>
            <a:r>
              <a:rPr lang="en-GB" dirty="0" smtClean="0"/>
              <a:t> 	= “This is a string that needs to ” &amp; _</a:t>
            </a:r>
          </a:p>
          <a:p>
            <a:pPr marL="0" indent="0">
              <a:buNone/>
            </a:pPr>
            <a:r>
              <a:rPr lang="en-GB" dirty="0" smtClean="0"/>
              <a:t>	“wrap onto another line”</a:t>
            </a:r>
          </a:p>
          <a:p>
            <a:pPr marL="0" indent="0">
              <a:buNone/>
            </a:pPr>
            <a:endParaRPr lang="en-GB" dirty="0"/>
          </a:p>
        </p:txBody>
      </p:sp>
    </p:spTree>
    <p:extLst>
      <p:ext uri="{BB962C8B-B14F-4D97-AF65-F5344CB8AC3E}">
        <p14:creationId xmlns:p14="http://schemas.microsoft.com/office/powerpoint/2010/main" val="6422408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Classes and Objects (I)</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498484607"/>
              </p:ext>
            </p:extLst>
          </p:nvPr>
        </p:nvGraphicFramePr>
        <p:xfrm>
          <a:off x="1359613" y="1584589"/>
          <a:ext cx="9472773" cy="4922711"/>
        </p:xfrm>
        <a:graphic>
          <a:graphicData uri="http://schemas.openxmlformats.org/drawingml/2006/table">
            <a:tbl>
              <a:tblPr firstRow="1" firstCol="1" bandRow="1"/>
              <a:tblGrid>
                <a:gridCol w="437554">
                  <a:extLst>
                    <a:ext uri="{9D8B030D-6E8A-4147-A177-3AD203B41FA5}">
                      <a16:colId xmlns:a16="http://schemas.microsoft.com/office/drawing/2014/main" val="20000"/>
                    </a:ext>
                  </a:extLst>
                </a:gridCol>
                <a:gridCol w="9035219">
                  <a:extLst>
                    <a:ext uri="{9D8B030D-6E8A-4147-A177-3AD203B41FA5}">
                      <a16:colId xmlns:a16="http://schemas.microsoft.com/office/drawing/2014/main" val="20001"/>
                    </a:ext>
                  </a:extLst>
                </a:gridCol>
              </a:tblGrid>
              <a:tr h="0">
                <a:tc>
                  <a:txBody>
                    <a:bodyPr/>
                    <a:lstStyle/>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6</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8</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540385" algn="just">
                        <a:lnSpc>
                          <a:spcPct val="130000"/>
                        </a:lnSpc>
                        <a:spcBef>
                          <a:spcPts val="0"/>
                        </a:spcBef>
                        <a:spcAft>
                          <a:spcPts val="0"/>
                        </a:spcAft>
                      </a:pPr>
                      <a:r>
                        <a:rPr lang="en-GB" sz="1200" dirty="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Class </a:t>
                      </a: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cOneClass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Cannot use Dim statement, must use Public, Private or Protected</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Public </a:t>
                      </a: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vntFoo</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Private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sName</a:t>
                      </a:r>
                      <a:endPar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kern="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Private </a:t>
                      </a:r>
                      <a:r>
                        <a:rPr lang="en-GB" sz="1200" kern="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aArray</a:t>
                      </a:r>
                      <a:r>
                        <a:rPr lang="en-GB" sz="1200" kern="120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kern="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iArrayLength</a:t>
                      </a:r>
                      <a:endParaRPr lang="en-GB" sz="1200" kern="120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Private Sub </a:t>
                      </a:r>
                      <a:r>
                        <a:rPr lang="en-GB" sz="1200" dirty="0" err="1">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Class_Initialized</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Add class </a:t>
                      </a:r>
                      <a:r>
                        <a:rPr lang="en-GB" sz="1200" dirty="0" err="1">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contructor</a:t>
                      </a: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statements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End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Sub</a:t>
                      </a:r>
                    </a:p>
                    <a:p>
                      <a:pPr marL="540385" algn="just">
                        <a:lnSpc>
                          <a:spcPct val="130000"/>
                        </a:lnSpc>
                        <a:spcBef>
                          <a:spcPts val="0"/>
                        </a:spcBef>
                        <a:spcAft>
                          <a:spcPts val="0"/>
                        </a:spcAft>
                      </a:pPr>
                      <a:r>
                        <a:rPr lang="en-GB" sz="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Sub do not return values. </a:t>
                      </a:r>
                      <a:r>
                        <a:rPr lang="en-GB" sz="1200" dirty="0" err="1"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CamelCase</a:t>
                      </a:r>
                      <a:r>
                        <a:rPr lang="en-GB" sz="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First char is capitalised</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Public Sub </a:t>
                      </a:r>
                      <a:r>
                        <a:rPr lang="en-GB" sz="120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AddElementToArray</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iElement</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iArrayLength</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iArrayLength</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+ 1</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ReDim</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Preserve</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aArray</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iArrayLength</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aArray</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iArrayLength</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iElement</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End Sub</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Function do return values</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Public </a:t>
                      </a: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Function </a:t>
                      </a:r>
                      <a:r>
                        <a:rPr lang="en-GB" sz="120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iGetOneArrayElement</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iPosition</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iGetOneArrayElement</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aArray</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iPosition</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a:spcBef>
                          <a:spcPts val="0"/>
                        </a:spcBef>
                        <a:spcAft>
                          <a:spcPts val="0"/>
                        </a:spcAft>
                      </a:pPr>
                      <a:r>
                        <a:rPr lang="en-GB" sz="1200" dirty="0" smtClean="0">
                          <a:effectLst/>
                          <a:latin typeface="Courier New" panose="02070309020205020404" pitchFamily="49" charset="0"/>
                          <a:ea typeface="Times New Roman" panose="02020603050405020304" pitchFamily="18" charset="0"/>
                        </a:rPr>
                        <a:t>	</a:t>
                      </a:r>
                      <a:r>
                        <a:rPr lang="en-GB" sz="1200" dirty="0" smtClean="0">
                          <a:solidFill>
                            <a:srgbClr val="0070C0"/>
                          </a:solidFill>
                          <a:effectLst/>
                          <a:latin typeface="Courier New" panose="02070309020205020404" pitchFamily="49" charset="0"/>
                          <a:ea typeface="Times New Roman" panose="02020603050405020304" pitchFamily="18" charset="0"/>
                        </a:rPr>
                        <a:t>End Sub</a:t>
                      </a:r>
                      <a:endParaRPr lang="en-GB"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End </a:t>
                      </a:r>
                      <a:r>
                        <a:rPr lang="en-GB" sz="1200" dirty="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Class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801107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Classes and Objects (</a:t>
            </a:r>
            <a:r>
              <a:rPr lang="en-US" dirty="0" smtClean="0"/>
              <a:t>II)</a:t>
            </a:r>
            <a:endParaRPr lang="en-GB" dirty="0"/>
          </a:p>
        </p:txBody>
      </p:sp>
      <p:sp>
        <p:nvSpPr>
          <p:cNvPr id="3" name="Content Placeholder 2"/>
          <p:cNvSpPr>
            <a:spLocks noGrp="1"/>
          </p:cNvSpPr>
          <p:nvPr>
            <p:ph idx="1"/>
          </p:nvPr>
        </p:nvSpPr>
        <p:spPr/>
        <p:txBody>
          <a:bodyPr>
            <a:normAutofit/>
          </a:bodyPr>
          <a:lstStyle/>
          <a:p>
            <a:r>
              <a:rPr lang="en-US" dirty="0" smtClean="0"/>
              <a:t>A class is a template of code for objects.</a:t>
            </a:r>
          </a:p>
          <a:p>
            <a:pPr lvl="1"/>
            <a:r>
              <a:rPr lang="en-US" dirty="0" smtClean="0"/>
              <a:t>Members: are variables within a class. Define a state.</a:t>
            </a:r>
          </a:p>
          <a:p>
            <a:pPr lvl="1"/>
            <a:r>
              <a:rPr lang="en-US" dirty="0" smtClean="0"/>
              <a:t>Methods: are functions in the class scope. Define a behavior.</a:t>
            </a:r>
          </a:p>
          <a:p>
            <a:r>
              <a:rPr lang="en-US" dirty="0" smtClean="0"/>
              <a:t>An object is an instance of a class</a:t>
            </a:r>
            <a:endParaRPr lang="en-US" dirty="0"/>
          </a:p>
          <a:p>
            <a:pPr lvl="1"/>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703424650"/>
              </p:ext>
            </p:extLst>
          </p:nvPr>
        </p:nvGraphicFramePr>
        <p:xfrm>
          <a:off x="1359613" y="3602222"/>
          <a:ext cx="9472773" cy="3076956"/>
        </p:xfrm>
        <a:graphic>
          <a:graphicData uri="http://schemas.openxmlformats.org/drawingml/2006/table">
            <a:tbl>
              <a:tblPr firstRow="1" firstCol="1" bandRow="1"/>
              <a:tblGrid>
                <a:gridCol w="437554">
                  <a:extLst>
                    <a:ext uri="{9D8B030D-6E8A-4147-A177-3AD203B41FA5}">
                      <a16:colId xmlns:a16="http://schemas.microsoft.com/office/drawing/2014/main" val="20000"/>
                    </a:ext>
                  </a:extLst>
                </a:gridCol>
                <a:gridCol w="9035219">
                  <a:extLst>
                    <a:ext uri="{9D8B030D-6E8A-4147-A177-3AD203B41FA5}">
                      <a16:colId xmlns:a16="http://schemas.microsoft.com/office/drawing/2014/main" val="20001"/>
                    </a:ext>
                  </a:extLst>
                </a:gridCol>
              </a:tblGrid>
              <a:tr h="2033255">
                <a:tc>
                  <a:txBody>
                    <a:bodyPr/>
                    <a:lstStyle/>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6</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8</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Local variable declaration</a:t>
                      </a:r>
                    </a:p>
                    <a:p>
                      <a:pPr marL="540385" algn="just">
                        <a:lnSpc>
                          <a:spcPct val="130000"/>
                        </a:lnSpc>
                        <a:spcBef>
                          <a:spcPts val="0"/>
                        </a:spcBef>
                        <a:spcAft>
                          <a:spcPts val="0"/>
                        </a:spcAft>
                      </a:pPr>
                      <a:r>
                        <a:rPr lang="en-US"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Dim </a:t>
                      </a:r>
                      <a:r>
                        <a:rPr lang="en-GB"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o</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OneClass</a:t>
                      </a:r>
                      <a:endPar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endParaRPr lang="en-US"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Instantiate the object </a:t>
                      </a:r>
                      <a:r>
                        <a:rPr lang="en-US" sz="1200" kern="1200" dirty="0" err="1"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oOneClass</a:t>
                      </a: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Object</a:t>
                      </a:r>
                      <a:r>
                        <a:rPr lang="en-US" sz="1200" kern="1200" baseline="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creation</a:t>
                      </a: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o</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OneClass</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New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cOneClass</a:t>
                      </a:r>
                      <a:endPar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endParaRPr lang="en-US" sz="1200" dirty="0" smtClean="0">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Provide a name to </a:t>
                      </a:r>
                      <a:r>
                        <a:rPr lang="en-US" sz="1200" kern="1200" dirty="0" err="1"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oOneClass</a:t>
                      </a: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o</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OneClass.sName</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MyFirstObject</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a:t>
                      </a:r>
                    </a:p>
                    <a:p>
                      <a:pPr marL="540385" algn="just">
                        <a:lnSpc>
                          <a:spcPct val="130000"/>
                        </a:lnSpc>
                        <a:spcBef>
                          <a:spcPts val="0"/>
                        </a:spcBef>
                        <a:spcAft>
                          <a:spcPts val="0"/>
                        </a:spcAft>
                      </a:pP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a:t>
                      </a:r>
                    </a:p>
                    <a:p>
                      <a:pPr marL="540385" algn="just">
                        <a:lnSpc>
                          <a:spcPct val="130000"/>
                        </a:lnSpc>
                        <a:spcBef>
                          <a:spcPts val="0"/>
                        </a:spcBef>
                        <a:spcAft>
                          <a:spcPts val="0"/>
                        </a:spcAft>
                      </a:pP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Destroy the</a:t>
                      </a:r>
                      <a:r>
                        <a:rPr lang="en-US" sz="1200" kern="1200" baseline="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object</a:t>
                      </a: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o</a:t>
                      </a:r>
                      <a:r>
                        <a:rPr lang="en-GB" sz="1200" dirty="0" err="1" smtClean="0">
                          <a:effectLst/>
                          <a:latin typeface="Courier New" panose="02070309020205020404" pitchFamily="49" charset="0"/>
                          <a:ea typeface="Times New Roman" panose="02020603050405020304" pitchFamily="18" charset="0"/>
                          <a:cs typeface="Times New Roman" panose="02020603050405020304" pitchFamily="18" charset="0"/>
                        </a:rPr>
                        <a:t>OneClass</a:t>
                      </a:r>
                      <a:r>
                        <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Nothing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5250447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Error Management on VBS (I)</a:t>
            </a:r>
            <a:endParaRPr lang="en-GB" dirty="0"/>
          </a:p>
        </p:txBody>
      </p:sp>
      <p:sp>
        <p:nvSpPr>
          <p:cNvPr id="3" name="Content Placeholder 2"/>
          <p:cNvSpPr>
            <a:spLocks noGrp="1"/>
          </p:cNvSpPr>
          <p:nvPr>
            <p:ph idx="1"/>
          </p:nvPr>
        </p:nvSpPr>
        <p:spPr/>
        <p:txBody>
          <a:bodyPr>
            <a:normAutofit lnSpcReduction="10000"/>
          </a:bodyPr>
          <a:lstStyle/>
          <a:p>
            <a:r>
              <a:rPr lang="en-US" dirty="0" smtClean="0"/>
              <a:t>Script execution stops when an error occurs.</a:t>
            </a:r>
          </a:p>
          <a:p>
            <a:r>
              <a:rPr lang="en-US" dirty="0" smtClean="0"/>
              <a:t>Use </a:t>
            </a:r>
            <a:r>
              <a:rPr lang="en-US" dirty="0" smtClean="0">
                <a:solidFill>
                  <a:srgbClr val="0070C0"/>
                </a:solidFill>
              </a:rPr>
              <a:t>On Error Resume Next</a:t>
            </a:r>
            <a:r>
              <a:rPr lang="en-US" dirty="0" smtClean="0"/>
              <a:t>, you take the control of the error management. The script is not interrupted.</a:t>
            </a:r>
          </a:p>
          <a:p>
            <a:r>
              <a:rPr lang="en-US" dirty="0" smtClean="0"/>
              <a:t>Use </a:t>
            </a:r>
            <a:r>
              <a:rPr lang="en-US" dirty="0">
                <a:solidFill>
                  <a:srgbClr val="0070C0"/>
                </a:solidFill>
              </a:rPr>
              <a:t>On Error </a:t>
            </a:r>
            <a:r>
              <a:rPr lang="en-US" dirty="0" err="1">
                <a:solidFill>
                  <a:srgbClr val="0070C0"/>
                </a:solidFill>
              </a:rPr>
              <a:t>Goto</a:t>
            </a:r>
            <a:r>
              <a:rPr lang="en-US" dirty="0">
                <a:solidFill>
                  <a:srgbClr val="0070C0"/>
                </a:solidFill>
              </a:rPr>
              <a:t> 0 </a:t>
            </a:r>
            <a:r>
              <a:rPr lang="en-US" dirty="0" smtClean="0"/>
              <a:t>statement to give back the error handling to </a:t>
            </a:r>
            <a:r>
              <a:rPr lang="en-US" dirty="0" err="1" smtClean="0"/>
              <a:t>DIAdem</a:t>
            </a:r>
            <a:r>
              <a:rPr lang="en-US" dirty="0" smtClean="0"/>
              <a:t>.</a:t>
            </a:r>
          </a:p>
          <a:p>
            <a:r>
              <a:rPr lang="en-US" dirty="0" smtClean="0"/>
              <a:t>You decide what to do with the error:</a:t>
            </a:r>
          </a:p>
          <a:p>
            <a:pPr lvl="2"/>
            <a:r>
              <a:rPr lang="en-US" dirty="0" smtClean="0"/>
              <a:t>Inform the user</a:t>
            </a:r>
          </a:p>
          <a:p>
            <a:pPr lvl="2"/>
            <a:r>
              <a:rPr lang="en-US" dirty="0" smtClean="0"/>
              <a:t>Log the error</a:t>
            </a:r>
          </a:p>
          <a:p>
            <a:pPr lvl="2"/>
            <a:r>
              <a:rPr lang="en-US" dirty="0" smtClean="0"/>
              <a:t>Try to solve the error</a:t>
            </a:r>
          </a:p>
          <a:p>
            <a:pPr lvl="2"/>
            <a:r>
              <a:rPr lang="en-US" dirty="0" smtClean="0"/>
              <a:t>Ignore it</a:t>
            </a:r>
          </a:p>
          <a:p>
            <a:pPr lvl="2"/>
            <a:r>
              <a:rPr lang="en-US" dirty="0" smtClean="0"/>
              <a:t>…</a:t>
            </a:r>
          </a:p>
        </p:txBody>
      </p:sp>
    </p:spTree>
    <p:extLst>
      <p:ext uri="{BB962C8B-B14F-4D97-AF65-F5344CB8AC3E}">
        <p14:creationId xmlns:p14="http://schemas.microsoft.com/office/powerpoint/2010/main" val="123743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Error Management on VBS (II)</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22745426"/>
              </p:ext>
            </p:extLst>
          </p:nvPr>
        </p:nvGraphicFramePr>
        <p:xfrm>
          <a:off x="1359613" y="2151112"/>
          <a:ext cx="9472773" cy="3328416"/>
        </p:xfrm>
        <a:graphic>
          <a:graphicData uri="http://schemas.openxmlformats.org/drawingml/2006/table">
            <a:tbl>
              <a:tblPr firstRow="1" firstCol="1" bandRow="1"/>
              <a:tblGrid>
                <a:gridCol w="437554">
                  <a:extLst>
                    <a:ext uri="{9D8B030D-6E8A-4147-A177-3AD203B41FA5}">
                      <a16:colId xmlns:a16="http://schemas.microsoft.com/office/drawing/2014/main" val="20000"/>
                    </a:ext>
                  </a:extLst>
                </a:gridCol>
                <a:gridCol w="9035219">
                  <a:extLst>
                    <a:ext uri="{9D8B030D-6E8A-4147-A177-3AD203B41FA5}">
                      <a16:colId xmlns:a16="http://schemas.microsoft.com/office/drawing/2014/main" val="20001"/>
                    </a:ext>
                  </a:extLst>
                </a:gridCol>
              </a:tblGrid>
              <a:tr h="2033255">
                <a:tc>
                  <a:txBody>
                    <a:bodyPr/>
                    <a:lstStyle/>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6</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8</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Local variable declaration</a:t>
                      </a:r>
                    </a:p>
                    <a:p>
                      <a:pPr marL="540385" algn="just">
                        <a:lnSpc>
                          <a:spcPct val="130000"/>
                        </a:lnSpc>
                        <a:spcBef>
                          <a:spcPts val="0"/>
                        </a:spcBef>
                        <a:spcAft>
                          <a:spcPts val="0"/>
                        </a:spcAft>
                      </a:pPr>
                      <a:r>
                        <a:rPr lang="en-US"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Dim </a:t>
                      </a:r>
                      <a:r>
                        <a:rPr lang="en-GB"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fVar</a:t>
                      </a:r>
                      <a:endParaRPr lang="en-GB" sz="1200" dirty="0" smtClean="0">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endParaRPr lang="en-US" sz="120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a:t>
                      </a:r>
                      <a:r>
                        <a:rPr lang="en-US" sz="1200" kern="1200" baseline="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Get the error management control</a:t>
                      </a:r>
                    </a:p>
                    <a:p>
                      <a:pPr marL="540385" algn="just">
                        <a:lnSpc>
                          <a:spcPct val="130000"/>
                        </a:lnSpc>
                        <a:spcBef>
                          <a:spcPts val="0"/>
                        </a:spcBef>
                        <a:spcAft>
                          <a:spcPts val="0"/>
                        </a:spcAft>
                      </a:pPr>
                      <a:r>
                        <a:rPr lang="en-US"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On Error Resume Next</a:t>
                      </a:r>
                    </a:p>
                    <a:p>
                      <a:pPr marL="540385" algn="just">
                        <a:lnSpc>
                          <a:spcPct val="130000"/>
                        </a:lnSpc>
                        <a:spcBef>
                          <a:spcPts val="0"/>
                        </a:spcBef>
                        <a:spcAft>
                          <a:spcPts val="0"/>
                        </a:spcAft>
                      </a:pPr>
                      <a:endParaRPr lang="en-US"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Division by 0 provokes an</a:t>
                      </a:r>
                      <a:r>
                        <a:rPr lang="en-US" sz="1200" kern="1200" baseline="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error</a:t>
                      </a:r>
                      <a:endPar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fVar</a:t>
                      </a:r>
                      <a:r>
                        <a:rPr lang="en-US" sz="120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 = 1/0</a:t>
                      </a:r>
                    </a:p>
                    <a:p>
                      <a:pPr marL="540385" algn="just">
                        <a:lnSpc>
                          <a:spcPct val="130000"/>
                        </a:lnSpc>
                        <a:spcBef>
                          <a:spcPts val="0"/>
                        </a:spcBef>
                        <a:spcAft>
                          <a:spcPts val="0"/>
                        </a:spcAft>
                      </a:pPr>
                      <a:endParaRPr lang="en-US" sz="120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Display error to user</a:t>
                      </a:r>
                    </a:p>
                    <a:p>
                      <a:pPr marL="540385" algn="just">
                        <a:lnSpc>
                          <a:spcPct val="130000"/>
                        </a:lnSpc>
                        <a:spcBef>
                          <a:spcPts val="0"/>
                        </a:spcBef>
                        <a:spcAft>
                          <a:spcPts val="0"/>
                        </a:spcAft>
                      </a:pPr>
                      <a:r>
                        <a:rPr lang="en-US" sz="1200" kern="1200" baseline="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MsgBox</a:t>
                      </a:r>
                      <a:r>
                        <a:rPr lang="en-US" sz="1200" baseline="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a:t>
                      </a:r>
                      <a:r>
                        <a:rPr lang="en-US" sz="1200" kern="1200" baseline="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Err</a:t>
                      </a:r>
                      <a:r>
                        <a:rPr lang="en-US" sz="1200" baseline="0" dirty="0" err="1"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a:t>
                      </a:r>
                      <a:r>
                        <a:rPr lang="en-US" sz="1200" kern="1200" baseline="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Description</a:t>
                      </a:r>
                      <a:r>
                        <a:rPr lang="en-US" sz="1200" baseline="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rPr>
                        <a:t>)</a:t>
                      </a:r>
                    </a:p>
                    <a:p>
                      <a:pPr marL="540385" algn="just">
                        <a:lnSpc>
                          <a:spcPct val="130000"/>
                        </a:lnSpc>
                        <a:spcBef>
                          <a:spcPts val="0"/>
                        </a:spcBef>
                        <a:spcAft>
                          <a:spcPts val="0"/>
                        </a:spcAft>
                      </a:pPr>
                      <a:endParaRPr lang="en-US" sz="1200" baseline="0" dirty="0" smtClean="0">
                        <a:solidFill>
                          <a:schemeClr val="tx1"/>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algn="just" defTabSz="914400" rtl="0" eaLnBrk="1" latinLnBrk="0" hangingPunct="1">
                        <a:lnSpc>
                          <a:spcPct val="130000"/>
                        </a:lnSpc>
                        <a:spcBef>
                          <a:spcPts val="0"/>
                        </a:spcBef>
                        <a:spcAft>
                          <a:spcPts val="0"/>
                        </a:spcAft>
                      </a:pPr>
                      <a:r>
                        <a:rPr lang="en-US"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Give back the error management to </a:t>
                      </a:r>
                      <a:r>
                        <a:rPr lang="en-US" sz="1200" kern="1200" dirty="0" err="1"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DIAdem</a:t>
                      </a:r>
                      <a:endParaRPr lang="en-GB" sz="1200" kern="1200" dirty="0" smtClean="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endParaRPr>
                    </a:p>
                    <a:p>
                      <a:pPr marL="540385" marR="0" lvl="0" indent="0" algn="just" defTabSz="914400" rtl="0" eaLnBrk="1" fontAlgn="auto" latinLnBrk="0" hangingPunct="1">
                        <a:lnSpc>
                          <a:spcPct val="130000"/>
                        </a:lnSpc>
                        <a:spcBef>
                          <a:spcPts val="0"/>
                        </a:spcBef>
                        <a:spcAft>
                          <a:spcPts val="0"/>
                        </a:spcAft>
                        <a:buClrTx/>
                        <a:buSzTx/>
                        <a:buFontTx/>
                        <a:buNone/>
                        <a:tabLst/>
                        <a:defRPr/>
                      </a:pPr>
                      <a:r>
                        <a:rPr lang="en-US"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On Error </a:t>
                      </a:r>
                      <a:r>
                        <a:rPr lang="en-US" sz="1200" kern="1200" baseline="0" dirty="0" err="1"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Goto</a:t>
                      </a:r>
                      <a:r>
                        <a:rPr lang="en-US"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rPr>
                        <a:t> 0</a:t>
                      </a:r>
                      <a:endParaRPr lang="en-GB" sz="1200" kern="1200" baseline="0" dirty="0" smtClean="0">
                        <a:solidFill>
                          <a:srgbClr val="0070C0"/>
                        </a:solidFill>
                        <a:effectLst/>
                        <a:latin typeface="Courier New" panose="02070309020205020404" pitchFamily="49"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306344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Comments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967958625"/>
              </p:ext>
            </p:extLst>
          </p:nvPr>
        </p:nvGraphicFramePr>
        <p:xfrm>
          <a:off x="3311207" y="2786666"/>
          <a:ext cx="5569585" cy="3075623"/>
        </p:xfrm>
        <a:graphic>
          <a:graphicData uri="http://schemas.openxmlformats.org/drawingml/2006/table">
            <a:tbl>
              <a:tblPr firstRow="1" firstCol="1" bandRow="1"/>
              <a:tblGrid>
                <a:gridCol w="266700">
                  <a:extLst>
                    <a:ext uri="{9D8B030D-6E8A-4147-A177-3AD203B41FA5}">
                      <a16:colId xmlns:a16="http://schemas.microsoft.com/office/drawing/2014/main" val="20000"/>
                    </a:ext>
                  </a:extLst>
                </a:gridCol>
                <a:gridCol w="5302885">
                  <a:extLst>
                    <a:ext uri="{9D8B030D-6E8A-4147-A177-3AD203B41FA5}">
                      <a16:colId xmlns:a16="http://schemas.microsoft.com/office/drawing/2014/main" val="20001"/>
                    </a:ext>
                  </a:extLst>
                </a:gridCol>
              </a:tblGrid>
              <a:tr h="0">
                <a:tc>
                  <a:txBody>
                    <a:bodyPr/>
                    <a:lstStyle/>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6</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8</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r">
                        <a:lnSpc>
                          <a:spcPct val="130000"/>
                        </a:lnSpc>
                        <a:spcBef>
                          <a:spcPts val="600"/>
                        </a:spcBef>
                        <a:spcAft>
                          <a:spcPts val="0"/>
                        </a:spcAft>
                      </a:pPr>
                      <a:r>
                        <a:rPr lang="en-GB" sz="800" dirty="0">
                          <a:effectLst/>
                          <a:latin typeface="Courier New" panose="02070309020205020404" pitchFamily="49" charset="0"/>
                          <a:ea typeface="Times New Roman" panose="02020603050405020304" pitchFamily="18" charset="0"/>
                          <a:cs typeface="Times New Roman" panose="02020603050405020304" pitchFamily="18" charset="0"/>
                        </a:rPr>
                        <a:t>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540385" algn="just">
                        <a:lnSpc>
                          <a:spcPct val="130000"/>
                        </a:lnSpc>
                        <a:spcBef>
                          <a:spcPts val="0"/>
                        </a:spcBef>
                        <a:spcAft>
                          <a:spcPts val="0"/>
                        </a:spcAft>
                      </a:pP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This is a comment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REM This is another comment. After REM there is a space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Calculate the circumference. Correct comment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fCircumference</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2 * </a:t>
                      </a:r>
                      <a:r>
                        <a:rPr lang="en-GB" sz="1200" dirty="0">
                          <a:solidFill>
                            <a:srgbClr val="FF0000"/>
                          </a:solidFill>
                          <a:effectLst/>
                          <a:latin typeface="Courier New" panose="02070309020205020404" pitchFamily="49" charset="0"/>
                          <a:ea typeface="Times New Roman" panose="02020603050405020304" pitchFamily="18" charset="0"/>
                          <a:cs typeface="Times New Roman" panose="02020603050405020304" pitchFamily="18" charset="0"/>
                        </a:rPr>
                        <a:t>Pi</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fRadius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fCircumference</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2 * </a:t>
                      </a:r>
                      <a:r>
                        <a:rPr lang="en-GB" sz="1200" dirty="0">
                          <a:solidFill>
                            <a:srgbClr val="FF0000"/>
                          </a:solidFill>
                          <a:effectLst/>
                          <a:latin typeface="Courier New" panose="02070309020205020404" pitchFamily="49" charset="0"/>
                          <a:ea typeface="Times New Roman" panose="02020603050405020304" pitchFamily="18" charset="0"/>
                          <a:cs typeface="Times New Roman" panose="02020603050405020304" pitchFamily="18" charset="0"/>
                        </a:rPr>
                        <a:t>Pi</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fRadius</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 Calculate the circumference. Correct but discourage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a:solidFill>
                            <a:srgbClr val="00B050"/>
                          </a:solidFill>
                          <a:effectLst/>
                          <a:latin typeface="Courier New" panose="02070309020205020404" pitchFamily="49" charset="0"/>
                          <a:ea typeface="Times New Roman" panose="02020603050405020304" pitchFamily="18" charset="0"/>
                          <a:cs typeface="Times New Roman" panose="02020603050405020304" pitchFamily="18" charset="0"/>
                        </a:rPr>
                        <a:t>REM Calculate the circumference. Another correct example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fCircumference</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2 * </a:t>
                      </a:r>
                      <a:r>
                        <a:rPr lang="en-GB" sz="1200" dirty="0">
                          <a:solidFill>
                            <a:srgbClr val="FF0000"/>
                          </a:solidFill>
                          <a:effectLst/>
                          <a:latin typeface="Courier New" panose="02070309020205020404" pitchFamily="49" charset="0"/>
                          <a:ea typeface="Times New Roman" panose="02020603050405020304" pitchFamily="18" charset="0"/>
                          <a:cs typeface="Times New Roman" panose="02020603050405020304" pitchFamily="18" charset="0"/>
                        </a:rPr>
                        <a:t>Pi</a:t>
                      </a:r>
                      <a:r>
                        <a:rPr lang="en-GB" sz="1200"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GB" sz="1200" dirty="0" err="1">
                          <a:effectLst/>
                          <a:latin typeface="Courier New" panose="02070309020205020404" pitchFamily="49" charset="0"/>
                          <a:ea typeface="Times New Roman" panose="02020603050405020304" pitchFamily="18" charset="0"/>
                          <a:cs typeface="Times New Roman" panose="02020603050405020304" pitchFamily="18" charset="0"/>
                        </a:rPr>
                        <a:t>fRadius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5408299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Project Structure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531331830"/>
              </p:ext>
            </p:extLst>
          </p:nvPr>
        </p:nvGraphicFramePr>
        <p:xfrm>
          <a:off x="838200" y="1690688"/>
          <a:ext cx="5433240" cy="4981321"/>
        </p:xfrm>
        <a:graphic>
          <a:graphicData uri="http://schemas.openxmlformats.org/drawingml/2006/table">
            <a:tbl>
              <a:tblPr firstRow="1" firstCol="1" bandRow="1"/>
              <a:tblGrid>
                <a:gridCol w="5433240">
                  <a:extLst>
                    <a:ext uri="{9D8B030D-6E8A-4147-A177-3AD203B41FA5}">
                      <a16:colId xmlns:a16="http://schemas.microsoft.com/office/drawing/2014/main" val="20000"/>
                    </a:ext>
                  </a:extLst>
                </a:gridCol>
              </a:tblGrid>
              <a:tr h="4351338">
                <a:tc>
                  <a:txBody>
                    <a:bodyPr/>
                    <a:lstStyle/>
                    <a:p>
                      <a:pPr marL="540385" algn="just">
                        <a:lnSpc>
                          <a:spcPct val="130000"/>
                        </a:lnSpc>
                        <a:spcBef>
                          <a:spcPts val="0"/>
                        </a:spcBef>
                        <a:spcAft>
                          <a:spcPts val="0"/>
                        </a:spcAft>
                      </a:pPr>
                      <a:r>
                        <a:rPr lang="en-US" sz="900" dirty="0">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900" b="1" dirty="0" err="1">
                          <a:effectLst/>
                          <a:latin typeface="Courier New" panose="02070309020205020404" pitchFamily="49" charset="0"/>
                          <a:ea typeface="Times New Roman" panose="02020603050405020304" pitchFamily="18" charset="0"/>
                          <a:cs typeface="Times New Roman" panose="02020603050405020304" pitchFamily="18" charset="0"/>
                        </a:rPr>
                        <a:t>config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GB"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GB" sz="900" b="1" dirty="0" err="1">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CoilVoltage</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CoilVoltageGroupsToAnalyse.TXT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GB"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GB" sz="900" b="1" dirty="0" err="1">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DIAdem</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US" sz="900" b="1" dirty="0" err="1">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dataplugins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err="1">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DataPlugin_magnet.URI</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DataPlugin_magnet.VBS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err="1">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DataPlugin_QH_parameter.URI</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err="1">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DataPlugin</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_ QH_ parameter.VBS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reports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views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GB"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GB"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GUI</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err="1">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AqaDefaultConfig.CONFIG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err="1">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AqaLastUserConfig.CONFIG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US" sz="900" b="1" dirty="0" err="1">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MagnetParameters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MagnetTypeOrName</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.XLSX</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Order</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Order.TXT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RenameSmc.TXT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US" sz="900" b="1" dirty="0" err="1">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QuenchParameters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Limit_QH.XLSX</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dirty="0">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900" b="1" dirty="0">
                          <a:effectLst/>
                          <a:latin typeface="Courier New" panose="02070309020205020404" pitchFamily="49" charset="0"/>
                          <a:ea typeface="Times New Roman" panose="02020603050405020304" pitchFamily="18" charset="0"/>
                          <a:cs typeface="Times New Roman" panose="02020603050405020304" pitchFamily="18" charset="0"/>
                        </a:rPr>
                        <a:t>doc</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dirty="0">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GB" sz="900" b="1" dirty="0" err="1">
                          <a:effectLst/>
                          <a:latin typeface="Courier New" panose="02070309020205020404" pitchFamily="49" charset="0"/>
                          <a:ea typeface="Times New Roman" panose="02020603050405020304" pitchFamily="18" charset="0"/>
                          <a:cs typeface="Times New Roman" panose="02020603050405020304" pitchFamily="18" charset="0"/>
                        </a:rPr>
                        <a:t>img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DialogGraph.PNG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DialogGraph2.PNG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dirty="0">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fr-FR" sz="900" b="1" dirty="0">
                          <a:effectLst/>
                          <a:latin typeface="Courier New" panose="02070309020205020404" pitchFamily="49" charset="0"/>
                          <a:ea typeface="Times New Roman" panose="02020603050405020304" pitchFamily="18" charset="0"/>
                          <a:cs typeface="Times New Roman" panose="02020603050405020304" pitchFamily="18" charset="0"/>
                        </a:rPr>
                        <a:t>log</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Extended</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Simplified</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45943" marR="459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47444687"/>
              </p:ext>
            </p:extLst>
          </p:nvPr>
        </p:nvGraphicFramePr>
        <p:xfrm>
          <a:off x="6271440" y="1690686"/>
          <a:ext cx="5307535" cy="4979935"/>
        </p:xfrm>
        <a:graphic>
          <a:graphicData uri="http://schemas.openxmlformats.org/drawingml/2006/table">
            <a:tbl>
              <a:tblPr firstRow="1" firstCol="1" bandRow="1"/>
              <a:tblGrid>
                <a:gridCol w="5307535">
                  <a:extLst>
                    <a:ext uri="{9D8B030D-6E8A-4147-A177-3AD203B41FA5}">
                      <a16:colId xmlns:a16="http://schemas.microsoft.com/office/drawing/2014/main" val="20000"/>
                    </a:ext>
                  </a:extLst>
                </a:gridCol>
              </a:tblGrid>
              <a:tr h="4979935">
                <a:tc>
                  <a:txBody>
                    <a:bodyPr/>
                    <a:lstStyle/>
                    <a:p>
                      <a:pPr marL="540385" algn="just">
                        <a:lnSpc>
                          <a:spcPct val="130000"/>
                        </a:lnSpc>
                        <a:spcBef>
                          <a:spcPts val="0"/>
                        </a:spcBef>
                        <a:spcAft>
                          <a:spcPts val="0"/>
                        </a:spcAft>
                      </a:pPr>
                      <a:r>
                        <a:rPr lang="en-US" sz="900" dirty="0">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dirty="0">
                          <a:effectLst/>
                          <a:latin typeface="Courier New" panose="02070309020205020404" pitchFamily="49" charset="0"/>
                          <a:ea typeface="Times New Roman" panose="02020603050405020304" pitchFamily="18" charset="0"/>
                          <a:cs typeface="Times New Roman" panose="02020603050405020304" pitchFamily="18" charset="0"/>
                        </a:rPr>
                        <a:t> </a:t>
                      </a:r>
                      <a:r>
                        <a:rPr lang="fr-FR" sz="900" b="1" dirty="0" err="1">
                          <a:effectLst/>
                          <a:latin typeface="Courier New" panose="02070309020205020404" pitchFamily="49" charset="0"/>
                          <a:ea typeface="Times New Roman" panose="02020603050405020304" pitchFamily="18" charset="0"/>
                          <a:cs typeface="Times New Roman" panose="02020603050405020304" pitchFamily="18" charset="0"/>
                        </a:rPr>
                        <a:t>src</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fr-FR"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modules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323E4F"/>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323E4F"/>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fr-FR" sz="900" b="1" i="1" dirty="0" err="1">
                          <a:solidFill>
                            <a:srgbClr val="323E4F"/>
                          </a:solidFill>
                          <a:effectLst/>
                          <a:latin typeface="Courier New" panose="02070309020205020404" pitchFamily="49" charset="0"/>
                          <a:ea typeface="Times New Roman" panose="02020603050405020304" pitchFamily="18" charset="0"/>
                          <a:cs typeface="Times New Roman" panose="02020603050405020304" pitchFamily="18" charset="0"/>
                        </a:rPr>
                        <a:t>ModuleName</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dirty="0" err="1">
                          <a:solidFill>
                            <a:srgbClr val="8496B0"/>
                          </a:solidFill>
                          <a:effectLst/>
                          <a:latin typeface="Courier New" panose="02070309020205020404" pitchFamily="49" charset="0"/>
                          <a:ea typeface="Times New Roman" panose="02020603050405020304" pitchFamily="18" charset="0"/>
                          <a:cs typeface="Times New Roman" panose="02020603050405020304" pitchFamily="18" charset="0"/>
                        </a:rPr>
                        <a:t>Functions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[x]ModuleName_SubOrFunctionName1</a:t>
                      </a:r>
                      <a:r>
                        <a:rPr lang="fr-FR"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[x]ModuleName_SubOrFunctionName2</a:t>
                      </a:r>
                      <a:r>
                        <a:rPr lang="fr-FR"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fr-FR" sz="900" b="1" i="1" dirty="0">
                          <a:solidFill>
                            <a:srgbClr val="8496B0"/>
                          </a:solidFill>
                          <a:effectLst/>
                          <a:latin typeface="Courier New" panose="02070309020205020404" pitchFamily="49" charset="0"/>
                          <a:ea typeface="Times New Roman" panose="02020603050405020304" pitchFamily="18" charset="0"/>
                          <a:cs typeface="Times New Roman" panose="02020603050405020304" pitchFamily="18" charset="0"/>
                        </a:rPr>
                        <a:t>ModuleName_SubModuleName1</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fr-FR"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Functions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smtClean="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i="1" dirty="0" smtClean="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a:t>
                      </a:r>
                      <a:r>
                        <a:rPr lang="en-US" sz="900" b="1" i="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x]ModuleName_SubModuleName1_ SubOrFunctionName1</a:t>
                      </a:r>
                      <a:r>
                        <a:rPr lang="en-US" sz="900" b="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[x]ModuleName_SubModuleName1</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i="1" dirty="0">
                          <a:solidFill>
                            <a:srgbClr val="8496B0"/>
                          </a:solidFill>
                          <a:effectLst/>
                          <a:latin typeface="Courier New" panose="02070309020205020404" pitchFamily="49" charset="0"/>
                          <a:ea typeface="Times New Roman" panose="02020603050405020304" pitchFamily="18" charset="0"/>
                          <a:cs typeface="Times New Roman" panose="02020603050405020304" pitchFamily="18" charset="0"/>
                        </a:rPr>
                        <a:t>ModuleName_SubModuleName2</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Functions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smtClean="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i="1" dirty="0" smtClean="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a:t>
                      </a:r>
                      <a:r>
                        <a:rPr lang="en-US" sz="900" b="1" i="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x]ModuleName_SubModuleName2_ SubOrFunctionName1</a:t>
                      </a:r>
                      <a:r>
                        <a:rPr lang="en-US" sz="900" b="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BDD6EE"/>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BDD6EE"/>
                          </a:solidFill>
                          <a:effectLst/>
                          <a:latin typeface="Courier New" panose="02070309020205020404" pitchFamily="49" charset="0"/>
                          <a:ea typeface="Times New Roman" panose="02020603050405020304" pitchFamily="18" charset="0"/>
                          <a:cs typeface="Times New Roman" panose="02020603050405020304" pitchFamily="18" charset="0"/>
                        </a:rPr>
                        <a: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ACB9CA"/>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i="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[x]ModuleName_SubModuleName2</a:t>
                      </a:r>
                      <a:r>
                        <a:rPr lang="en-US" sz="900" b="1" dirty="0">
                          <a:solidFill>
                            <a:srgbClr val="ACB9CA"/>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en-US" sz="900" b="1" dirty="0">
                          <a:solidFill>
                            <a:srgbClr val="8496B0"/>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i="1" dirty="0">
                          <a:solidFill>
                            <a:srgbClr val="8496B0"/>
                          </a:solidFill>
                          <a:effectLst/>
                          <a:latin typeface="Courier New" panose="02070309020205020404" pitchFamily="49" charset="0"/>
                          <a:ea typeface="Times New Roman" panose="02020603050405020304" pitchFamily="18" charset="0"/>
                          <a:cs typeface="Times New Roman" panose="02020603050405020304" pitchFamily="18" charset="0"/>
                        </a:rPr>
                        <a:t>[x]ModuleName</a:t>
                      </a:r>
                      <a:r>
                        <a:rPr lang="en-US" sz="900" b="1" dirty="0">
                          <a:solidFill>
                            <a:srgbClr val="8496B0"/>
                          </a:solidFill>
                          <a:effectLst/>
                          <a:latin typeface="Courier New" panose="02070309020205020404" pitchFamily="49" charset="0"/>
                          <a:ea typeface="Times New Roman" panose="02020603050405020304" pitchFamily="18" charset="0"/>
                          <a:cs typeface="Times New Roman" panose="02020603050405020304" pitchFamily="18" charset="0"/>
                        </a:rPr>
                        <a:t>.VBS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lgn="just">
                        <a:lnSpc>
                          <a:spcPct val="130000"/>
                        </a:lnSpc>
                        <a:spcBef>
                          <a:spcPts val="0"/>
                        </a:spcBef>
                        <a:spcAft>
                          <a:spcPts val="0"/>
                        </a:spcAft>
                      </a:pPr>
                      <a:r>
                        <a:rPr lang="en-US" sz="900" b="1" dirty="0">
                          <a:solidFill>
                            <a:srgbClr val="222A35"/>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900" b="1" dirty="0">
                          <a:solidFill>
                            <a:srgbClr val="222A35"/>
                          </a:solidFill>
                          <a:effectLst/>
                          <a:latin typeface="Courier New" panose="02070309020205020404" pitchFamily="49" charset="0"/>
                          <a:ea typeface="Times New Roman" panose="02020603050405020304" pitchFamily="18" charset="0"/>
                          <a:cs typeface="Courier New" panose="02070309020205020404" pitchFamily="49" charset="0"/>
                          <a:sym typeface="Wingdings" panose="05000000000000000000" pitchFamily="2" charset="2"/>
                        </a:rPr>
                        <a:t></a:t>
                      </a:r>
                      <a:r>
                        <a:rPr lang="en-US" sz="900" b="1" dirty="0">
                          <a:solidFill>
                            <a:srgbClr val="222A35"/>
                          </a:solidFill>
                          <a:effectLst/>
                          <a:latin typeface="Courier New" panose="02070309020205020404" pitchFamily="49" charset="0"/>
                          <a:ea typeface="Times New Roman" panose="02020603050405020304" pitchFamily="18" charset="0"/>
                          <a:cs typeface="Times New Roman" panose="02020603050405020304" pitchFamily="18" charset="0"/>
                        </a:rPr>
                        <a:t> Main.VBS</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084" marR="680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50123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2636" y="1367429"/>
            <a:ext cx="3279553" cy="2550033"/>
          </a:xfrm>
          <a:prstGeom prst="rect">
            <a:avLst/>
          </a:prstGeom>
        </p:spPr>
      </p:pic>
      <p:sp>
        <p:nvSpPr>
          <p:cNvPr id="4" name="Title 3"/>
          <p:cNvSpPr>
            <a:spLocks noGrp="1"/>
          </p:cNvSpPr>
          <p:nvPr>
            <p:ph type="title"/>
          </p:nvPr>
        </p:nvSpPr>
        <p:spPr/>
        <p:txBody>
          <a:bodyPr/>
          <a:lstStyle/>
          <a:p>
            <a:pPr algn="ctr"/>
            <a:r>
              <a:rPr lang="en-US" dirty="0" smtClean="0"/>
              <a:t>Installation Steps</a:t>
            </a:r>
            <a:endParaRPr lang="en-GB" dirty="0"/>
          </a:p>
        </p:txBody>
      </p:sp>
      <p:cxnSp>
        <p:nvCxnSpPr>
          <p:cNvPr id="7" name="Straight Connector 6"/>
          <p:cNvCxnSpPr/>
          <p:nvPr/>
        </p:nvCxnSpPr>
        <p:spPr>
          <a:xfrm>
            <a:off x="2434976" y="3832263"/>
            <a:ext cx="518845"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a:stretch>
            <a:fillRect/>
          </a:stretch>
        </p:blipFill>
        <p:spPr>
          <a:xfrm>
            <a:off x="4456223" y="1361565"/>
            <a:ext cx="3279553" cy="2550033"/>
          </a:xfrm>
          <a:prstGeom prst="rect">
            <a:avLst/>
          </a:prstGeom>
        </p:spPr>
      </p:pic>
      <p:cxnSp>
        <p:nvCxnSpPr>
          <p:cNvPr id="14" name="Straight Connector 13"/>
          <p:cNvCxnSpPr/>
          <p:nvPr/>
        </p:nvCxnSpPr>
        <p:spPr>
          <a:xfrm>
            <a:off x="6523617" y="3832262"/>
            <a:ext cx="518845"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4"/>
          <a:stretch>
            <a:fillRect/>
          </a:stretch>
        </p:blipFill>
        <p:spPr>
          <a:xfrm>
            <a:off x="8549811" y="1361565"/>
            <a:ext cx="3279553" cy="2550033"/>
          </a:xfrm>
          <a:prstGeom prst="rect">
            <a:avLst/>
          </a:prstGeom>
        </p:spPr>
      </p:pic>
      <p:cxnSp>
        <p:nvCxnSpPr>
          <p:cNvPr id="19" name="Straight Connector 18"/>
          <p:cNvCxnSpPr/>
          <p:nvPr/>
        </p:nvCxnSpPr>
        <p:spPr>
          <a:xfrm>
            <a:off x="10626368" y="3832261"/>
            <a:ext cx="518845"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5"/>
          <a:stretch>
            <a:fillRect/>
          </a:stretch>
        </p:blipFill>
        <p:spPr>
          <a:xfrm>
            <a:off x="362636" y="4108593"/>
            <a:ext cx="3279553" cy="2550033"/>
          </a:xfrm>
          <a:prstGeom prst="rect">
            <a:avLst/>
          </a:prstGeom>
        </p:spPr>
      </p:pic>
      <p:cxnSp>
        <p:nvCxnSpPr>
          <p:cNvPr id="20" name="Straight Connector 19"/>
          <p:cNvCxnSpPr/>
          <p:nvPr/>
        </p:nvCxnSpPr>
        <p:spPr>
          <a:xfrm>
            <a:off x="2424702" y="6584024"/>
            <a:ext cx="518845"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6"/>
          <a:stretch>
            <a:fillRect/>
          </a:stretch>
        </p:blipFill>
        <p:spPr>
          <a:xfrm>
            <a:off x="4456223" y="4108593"/>
            <a:ext cx="3279553" cy="2550033"/>
          </a:xfrm>
          <a:prstGeom prst="rect">
            <a:avLst/>
          </a:prstGeom>
        </p:spPr>
      </p:pic>
      <p:pic>
        <p:nvPicPr>
          <p:cNvPr id="22" name="Picture 21"/>
          <p:cNvPicPr>
            <a:picLocks noChangeAspect="1"/>
          </p:cNvPicPr>
          <p:nvPr/>
        </p:nvPicPr>
        <p:blipFill>
          <a:blip r:embed="rId7"/>
          <a:stretch>
            <a:fillRect/>
          </a:stretch>
        </p:blipFill>
        <p:spPr>
          <a:xfrm>
            <a:off x="8549810" y="4108593"/>
            <a:ext cx="3279553" cy="2550033"/>
          </a:xfrm>
          <a:prstGeom prst="rect">
            <a:avLst/>
          </a:prstGeom>
        </p:spPr>
      </p:pic>
      <p:sp>
        <p:nvSpPr>
          <p:cNvPr id="23" name="TextBox 22"/>
          <p:cNvSpPr txBox="1"/>
          <p:nvPr/>
        </p:nvSpPr>
        <p:spPr>
          <a:xfrm>
            <a:off x="358837" y="2988268"/>
            <a:ext cx="534256" cy="923330"/>
          </a:xfrm>
          <a:prstGeom prst="rect">
            <a:avLst/>
          </a:prstGeom>
          <a:noFill/>
        </p:spPr>
        <p:txBody>
          <a:bodyPr wrap="square" rtlCol="0">
            <a:spAutoFit/>
          </a:bodyPr>
          <a:lstStyle/>
          <a:p>
            <a:r>
              <a:rPr lang="en-US" sz="5400" b="1" dirty="0" smtClean="0">
                <a:solidFill>
                  <a:srgbClr val="FF0000"/>
                </a:solidFill>
              </a:rPr>
              <a:t>1</a:t>
            </a:r>
            <a:endParaRPr lang="en-GB" sz="5400" b="1" dirty="0">
              <a:solidFill>
                <a:srgbClr val="FF0000"/>
              </a:solidFill>
            </a:endParaRPr>
          </a:p>
        </p:txBody>
      </p:sp>
      <p:sp>
        <p:nvSpPr>
          <p:cNvPr id="24" name="TextBox 23"/>
          <p:cNvSpPr txBox="1"/>
          <p:nvPr/>
        </p:nvSpPr>
        <p:spPr>
          <a:xfrm>
            <a:off x="4456223" y="2988268"/>
            <a:ext cx="534256" cy="923330"/>
          </a:xfrm>
          <a:prstGeom prst="rect">
            <a:avLst/>
          </a:prstGeom>
          <a:noFill/>
        </p:spPr>
        <p:txBody>
          <a:bodyPr wrap="square" rtlCol="0">
            <a:spAutoFit/>
          </a:bodyPr>
          <a:lstStyle/>
          <a:p>
            <a:r>
              <a:rPr lang="en-US" sz="5400" b="1" dirty="0" smtClean="0">
                <a:solidFill>
                  <a:srgbClr val="FF0000"/>
                </a:solidFill>
              </a:rPr>
              <a:t>2</a:t>
            </a:r>
            <a:endParaRPr lang="en-GB" sz="5400" b="1" dirty="0">
              <a:solidFill>
                <a:srgbClr val="FF0000"/>
              </a:solidFill>
            </a:endParaRPr>
          </a:p>
        </p:txBody>
      </p:sp>
      <p:sp>
        <p:nvSpPr>
          <p:cNvPr id="25" name="TextBox 24"/>
          <p:cNvSpPr txBox="1"/>
          <p:nvPr/>
        </p:nvSpPr>
        <p:spPr>
          <a:xfrm>
            <a:off x="8549810" y="2988268"/>
            <a:ext cx="534256" cy="923330"/>
          </a:xfrm>
          <a:prstGeom prst="rect">
            <a:avLst/>
          </a:prstGeom>
          <a:noFill/>
        </p:spPr>
        <p:txBody>
          <a:bodyPr wrap="square" rtlCol="0">
            <a:spAutoFit/>
          </a:bodyPr>
          <a:lstStyle/>
          <a:p>
            <a:r>
              <a:rPr lang="en-US" sz="5400" b="1" dirty="0" smtClean="0">
                <a:solidFill>
                  <a:srgbClr val="FF0000"/>
                </a:solidFill>
              </a:rPr>
              <a:t>3</a:t>
            </a:r>
            <a:endParaRPr lang="en-GB" sz="5400" b="1" dirty="0">
              <a:solidFill>
                <a:srgbClr val="FF0000"/>
              </a:solidFill>
            </a:endParaRPr>
          </a:p>
        </p:txBody>
      </p:sp>
      <p:sp>
        <p:nvSpPr>
          <p:cNvPr id="26" name="TextBox 25"/>
          <p:cNvSpPr txBox="1"/>
          <p:nvPr/>
        </p:nvSpPr>
        <p:spPr>
          <a:xfrm>
            <a:off x="358837" y="5733112"/>
            <a:ext cx="534256" cy="923330"/>
          </a:xfrm>
          <a:prstGeom prst="rect">
            <a:avLst/>
          </a:prstGeom>
          <a:noFill/>
        </p:spPr>
        <p:txBody>
          <a:bodyPr wrap="square" rtlCol="0">
            <a:spAutoFit/>
          </a:bodyPr>
          <a:lstStyle/>
          <a:p>
            <a:r>
              <a:rPr lang="en-US" sz="5400" b="1" dirty="0" smtClean="0">
                <a:solidFill>
                  <a:srgbClr val="FF0000"/>
                </a:solidFill>
              </a:rPr>
              <a:t>4</a:t>
            </a:r>
            <a:endParaRPr lang="en-GB" sz="5400" b="1" dirty="0">
              <a:solidFill>
                <a:srgbClr val="FF0000"/>
              </a:solidFill>
            </a:endParaRPr>
          </a:p>
        </p:txBody>
      </p:sp>
      <p:sp>
        <p:nvSpPr>
          <p:cNvPr id="27" name="TextBox 26"/>
          <p:cNvSpPr txBox="1"/>
          <p:nvPr/>
        </p:nvSpPr>
        <p:spPr>
          <a:xfrm>
            <a:off x="4456223" y="5733112"/>
            <a:ext cx="534256" cy="923330"/>
          </a:xfrm>
          <a:prstGeom prst="rect">
            <a:avLst/>
          </a:prstGeom>
          <a:noFill/>
        </p:spPr>
        <p:txBody>
          <a:bodyPr wrap="square" rtlCol="0">
            <a:spAutoFit/>
          </a:bodyPr>
          <a:lstStyle/>
          <a:p>
            <a:r>
              <a:rPr lang="en-US" sz="5400" b="1" dirty="0" smtClean="0">
                <a:solidFill>
                  <a:srgbClr val="FF0000"/>
                </a:solidFill>
              </a:rPr>
              <a:t>5</a:t>
            </a:r>
            <a:endParaRPr lang="en-GB" sz="5400" b="1" dirty="0">
              <a:solidFill>
                <a:srgbClr val="FF0000"/>
              </a:solidFill>
            </a:endParaRPr>
          </a:p>
        </p:txBody>
      </p:sp>
      <p:sp>
        <p:nvSpPr>
          <p:cNvPr id="28" name="TextBox 27"/>
          <p:cNvSpPr txBox="1"/>
          <p:nvPr/>
        </p:nvSpPr>
        <p:spPr>
          <a:xfrm>
            <a:off x="8545102" y="5733112"/>
            <a:ext cx="534256" cy="923330"/>
          </a:xfrm>
          <a:prstGeom prst="rect">
            <a:avLst/>
          </a:prstGeom>
          <a:noFill/>
        </p:spPr>
        <p:txBody>
          <a:bodyPr wrap="square" rtlCol="0">
            <a:spAutoFit/>
          </a:bodyPr>
          <a:lstStyle/>
          <a:p>
            <a:r>
              <a:rPr lang="en-US" sz="5400" b="1" dirty="0" smtClean="0">
                <a:solidFill>
                  <a:srgbClr val="FF0000"/>
                </a:solidFill>
              </a:rPr>
              <a:t>6</a:t>
            </a:r>
            <a:endParaRPr lang="en-GB" sz="5400" b="1" dirty="0">
              <a:solidFill>
                <a:srgbClr val="FF0000"/>
              </a:solidFill>
            </a:endParaRPr>
          </a:p>
        </p:txBody>
      </p:sp>
    </p:spTree>
    <p:extLst>
      <p:ext uri="{BB962C8B-B14F-4D97-AF65-F5344CB8AC3E}">
        <p14:creationId xmlns:p14="http://schemas.microsoft.com/office/powerpoint/2010/main" val="40684473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And Production Process</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400512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Create a Tag</a:t>
            </a:r>
            <a:endParaRPr lang="en-GB" dirty="0"/>
          </a:p>
        </p:txBody>
      </p:sp>
      <p:pic>
        <p:nvPicPr>
          <p:cNvPr id="5" name="Picture 4"/>
          <p:cNvPicPr>
            <a:picLocks noChangeAspect="1"/>
          </p:cNvPicPr>
          <p:nvPr/>
        </p:nvPicPr>
        <p:blipFill>
          <a:blip r:embed="rId2"/>
          <a:stretch>
            <a:fillRect/>
          </a:stretch>
        </p:blipFill>
        <p:spPr>
          <a:xfrm>
            <a:off x="144431" y="1961994"/>
            <a:ext cx="3779044" cy="4745165"/>
          </a:xfrm>
          <a:prstGeom prst="rect">
            <a:avLst/>
          </a:prstGeom>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bwMode="auto">
          <a:xfrm>
            <a:off x="4899694" y="5024871"/>
            <a:ext cx="4726626" cy="1520829"/>
          </a:xfrm>
          <a:prstGeom prst="rect">
            <a:avLst/>
          </a:prstGeom>
          <a:noFill/>
          <a:ln>
            <a:noFill/>
          </a:ln>
        </p:spPr>
      </p:pic>
      <p:pic>
        <p:nvPicPr>
          <p:cNvPr id="9" name="Picture 8"/>
          <p:cNvPicPr>
            <a:picLocks noChangeAspect="1"/>
          </p:cNvPicPr>
          <p:nvPr/>
        </p:nvPicPr>
        <p:blipFill>
          <a:blip r:embed="rId4"/>
          <a:stretch>
            <a:fillRect/>
          </a:stretch>
        </p:blipFill>
        <p:spPr>
          <a:xfrm>
            <a:off x="8279794" y="991449"/>
            <a:ext cx="3647599" cy="3825049"/>
          </a:xfrm>
          <a:prstGeom prst="rect">
            <a:avLst/>
          </a:prstGeom>
        </p:spPr>
      </p:pic>
      <p:sp>
        <p:nvSpPr>
          <p:cNvPr id="4" name="Content Placeholder 3"/>
          <p:cNvSpPr>
            <a:spLocks noGrp="1"/>
          </p:cNvSpPr>
          <p:nvPr>
            <p:ph idx="1"/>
          </p:nvPr>
        </p:nvSpPr>
        <p:spPr>
          <a:xfrm>
            <a:off x="2624315" y="1480926"/>
            <a:ext cx="5136284" cy="1423047"/>
          </a:xfrm>
        </p:spPr>
        <p:txBody>
          <a:bodyPr>
            <a:normAutofit fontScale="92500" lnSpcReduction="10000"/>
          </a:bodyPr>
          <a:lstStyle/>
          <a:p>
            <a:pPr marL="0" indent="0">
              <a:buNone/>
            </a:pPr>
            <a:r>
              <a:rPr lang="en-US" dirty="0" smtClean="0"/>
              <a:t>Once you have a tested and validated version that you want to put in production you must create a tag on SVN</a:t>
            </a:r>
            <a:endParaRPr lang="en-GB" dirty="0"/>
          </a:p>
        </p:txBody>
      </p:sp>
      <p:cxnSp>
        <p:nvCxnSpPr>
          <p:cNvPr id="10" name="Straight Connector 9"/>
          <p:cNvCxnSpPr/>
          <p:nvPr/>
        </p:nvCxnSpPr>
        <p:spPr>
          <a:xfrm>
            <a:off x="9281216" y="1825081"/>
            <a:ext cx="1972937" cy="89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299671" y="4655173"/>
            <a:ext cx="1630526" cy="89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418732" y="2538322"/>
            <a:ext cx="1972937" cy="89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0204680" y="4710148"/>
            <a:ext cx="571489" cy="89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9" idx="1"/>
          </p:cNvCxnSpPr>
          <p:nvPr/>
        </p:nvCxnSpPr>
        <p:spPr>
          <a:xfrm flipV="1">
            <a:off x="3930197" y="2903974"/>
            <a:ext cx="4349597" cy="1668026"/>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47978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 Will Deploy The Latest Tag</a:t>
            </a:r>
            <a:endParaRPr lang="en-GB" dirty="0"/>
          </a:p>
        </p:txBody>
      </p:sp>
      <p:sp>
        <p:nvSpPr>
          <p:cNvPr id="4" name="Content Placeholder 3"/>
          <p:cNvSpPr>
            <a:spLocks noGrp="1"/>
          </p:cNvSpPr>
          <p:nvPr>
            <p:ph idx="1"/>
          </p:nvPr>
        </p:nvSpPr>
        <p:spPr>
          <a:xfrm>
            <a:off x="2600020" y="2877645"/>
            <a:ext cx="7066493" cy="1081405"/>
          </a:xfrm>
        </p:spPr>
        <p:txBody>
          <a:bodyPr>
            <a:normAutofit/>
          </a:bodyPr>
          <a:lstStyle/>
          <a:p>
            <a:pPr marL="0" indent="0" algn="ctr">
              <a:buNone/>
            </a:pPr>
            <a:r>
              <a:rPr lang="en-US" dirty="0" smtClean="0"/>
              <a:t>When your tag is ready, inform us and we will deploy the latest lag</a:t>
            </a:r>
            <a:endParaRPr lang="en-GB" dirty="0"/>
          </a:p>
        </p:txBody>
      </p:sp>
      <p:sp>
        <p:nvSpPr>
          <p:cNvPr id="17" name="TextBox 16"/>
          <p:cNvSpPr txBox="1"/>
          <p:nvPr/>
        </p:nvSpPr>
        <p:spPr>
          <a:xfrm>
            <a:off x="4573947" y="4923934"/>
            <a:ext cx="2886853" cy="338554"/>
          </a:xfrm>
          <a:prstGeom prst="rect">
            <a:avLst/>
          </a:prstGeom>
          <a:noFill/>
        </p:spPr>
        <p:txBody>
          <a:bodyPr wrap="square" rtlCol="0">
            <a:spAutoFit/>
          </a:bodyPr>
          <a:lstStyle/>
          <a:p>
            <a:pPr algn="ctr"/>
            <a:r>
              <a:rPr lang="en-US" sz="1600" dirty="0" smtClean="0">
                <a:solidFill>
                  <a:srgbClr val="FF0000"/>
                </a:solidFill>
              </a:rPr>
              <a:t>Never commit changes to a tag</a:t>
            </a:r>
            <a:endParaRPr lang="en-GB" sz="1600" dirty="0">
              <a:solidFill>
                <a:srgbClr val="FF0000"/>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5358" y="4923932"/>
            <a:ext cx="339248" cy="338554"/>
          </a:xfrm>
          <a:prstGeom prst="rect">
            <a:avLst/>
          </a:prstGeom>
        </p:spPr>
      </p:pic>
    </p:spTree>
    <p:extLst>
      <p:ext uri="{BB962C8B-B14F-4D97-AF65-F5344CB8AC3E}">
        <p14:creationId xmlns:p14="http://schemas.microsoft.com/office/powerpoint/2010/main" val="63284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issues</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09139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Missing Icon Overlays</a:t>
            </a:r>
            <a:endParaRPr lang="en-GB" dirty="0"/>
          </a:p>
        </p:txBody>
      </p:sp>
      <p:pic>
        <p:nvPicPr>
          <p:cNvPr id="62" name="Picture 61"/>
          <p:cNvPicPr>
            <a:picLocks noChangeAspect="1"/>
          </p:cNvPicPr>
          <p:nvPr/>
        </p:nvPicPr>
        <p:blipFill>
          <a:blip r:embed="rId2"/>
          <a:stretch>
            <a:fillRect/>
          </a:stretch>
        </p:blipFill>
        <p:spPr>
          <a:xfrm>
            <a:off x="473976" y="278099"/>
            <a:ext cx="2372582" cy="2523744"/>
          </a:xfrm>
          <a:prstGeom prst="rect">
            <a:avLst/>
          </a:prstGeom>
        </p:spPr>
      </p:pic>
      <p:cxnSp>
        <p:nvCxnSpPr>
          <p:cNvPr id="63" name="Straight Connector 62"/>
          <p:cNvCxnSpPr/>
          <p:nvPr/>
        </p:nvCxnSpPr>
        <p:spPr>
          <a:xfrm>
            <a:off x="1609565" y="2495573"/>
            <a:ext cx="756620"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p:cNvPicPr>
          <p:nvPr/>
        </p:nvPicPr>
        <p:blipFill>
          <a:blip r:embed="rId3"/>
          <a:stretch>
            <a:fillRect/>
          </a:stretch>
        </p:blipFill>
        <p:spPr>
          <a:xfrm>
            <a:off x="225893" y="3337945"/>
            <a:ext cx="4659725" cy="3345275"/>
          </a:xfrm>
          <a:prstGeom prst="rect">
            <a:avLst/>
          </a:prstGeom>
        </p:spPr>
      </p:pic>
      <p:cxnSp>
        <p:nvCxnSpPr>
          <p:cNvPr id="66" name="Straight Connector 65"/>
          <p:cNvCxnSpPr/>
          <p:nvPr/>
        </p:nvCxnSpPr>
        <p:spPr>
          <a:xfrm>
            <a:off x="416047" y="4650667"/>
            <a:ext cx="68641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1869342" y="4011957"/>
            <a:ext cx="68641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869342" y="5234581"/>
            <a:ext cx="68641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2607125" y="6599332"/>
            <a:ext cx="68641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71" name="Picture 70"/>
          <p:cNvPicPr>
            <a:picLocks noChangeAspect="1"/>
          </p:cNvPicPr>
          <p:nvPr/>
        </p:nvPicPr>
        <p:blipFill>
          <a:blip r:embed="rId4"/>
          <a:stretch>
            <a:fillRect/>
          </a:stretch>
        </p:blipFill>
        <p:spPr>
          <a:xfrm>
            <a:off x="9346353" y="261166"/>
            <a:ext cx="2707767" cy="3016663"/>
          </a:xfrm>
          <a:prstGeom prst="rect">
            <a:avLst/>
          </a:prstGeom>
        </p:spPr>
      </p:pic>
      <p:cxnSp>
        <p:nvCxnSpPr>
          <p:cNvPr id="73" name="Straight Connector 72"/>
          <p:cNvCxnSpPr/>
          <p:nvPr/>
        </p:nvCxnSpPr>
        <p:spPr>
          <a:xfrm>
            <a:off x="9537538" y="1595095"/>
            <a:ext cx="756620"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1159143" y="2959846"/>
            <a:ext cx="756620"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75" name="Picture 74"/>
          <p:cNvPicPr>
            <a:picLocks noChangeAspect="1"/>
          </p:cNvPicPr>
          <p:nvPr/>
        </p:nvPicPr>
        <p:blipFill>
          <a:blip r:embed="rId5"/>
          <a:stretch>
            <a:fillRect/>
          </a:stretch>
        </p:blipFill>
        <p:spPr>
          <a:xfrm>
            <a:off x="5913263" y="2833160"/>
            <a:ext cx="2405444" cy="1314450"/>
          </a:xfrm>
          <a:prstGeom prst="rect">
            <a:avLst/>
          </a:prstGeom>
        </p:spPr>
      </p:pic>
      <p:cxnSp>
        <p:nvCxnSpPr>
          <p:cNvPr id="76" name="Straight Connector 75"/>
          <p:cNvCxnSpPr/>
          <p:nvPr/>
        </p:nvCxnSpPr>
        <p:spPr>
          <a:xfrm>
            <a:off x="6999770" y="4064221"/>
            <a:ext cx="756620"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77" name="Picture 76"/>
          <p:cNvPicPr>
            <a:picLocks noChangeAspect="1"/>
          </p:cNvPicPr>
          <p:nvPr/>
        </p:nvPicPr>
        <p:blipFill>
          <a:blip r:embed="rId6"/>
          <a:stretch>
            <a:fillRect/>
          </a:stretch>
        </p:blipFill>
        <p:spPr>
          <a:xfrm>
            <a:off x="9346353" y="3497935"/>
            <a:ext cx="2707767" cy="3016663"/>
          </a:xfrm>
          <a:prstGeom prst="rect">
            <a:avLst/>
          </a:prstGeom>
        </p:spPr>
      </p:pic>
      <p:pic>
        <p:nvPicPr>
          <p:cNvPr id="78" name="Picture 77"/>
          <p:cNvPicPr>
            <a:picLocks noChangeAspect="1"/>
          </p:cNvPicPr>
          <p:nvPr/>
        </p:nvPicPr>
        <p:blipFill>
          <a:blip r:embed="rId7"/>
          <a:stretch>
            <a:fillRect/>
          </a:stretch>
        </p:blipFill>
        <p:spPr>
          <a:xfrm>
            <a:off x="5758816" y="5289903"/>
            <a:ext cx="2714339" cy="1393317"/>
          </a:xfrm>
          <a:prstGeom prst="rect">
            <a:avLst/>
          </a:prstGeom>
        </p:spPr>
      </p:pic>
      <p:cxnSp>
        <p:nvCxnSpPr>
          <p:cNvPr id="80" name="Straight Connector 79"/>
          <p:cNvCxnSpPr/>
          <p:nvPr/>
        </p:nvCxnSpPr>
        <p:spPr>
          <a:xfrm>
            <a:off x="9833774" y="772547"/>
            <a:ext cx="507593"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9416189" y="4009317"/>
            <a:ext cx="507593"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1039372" y="6196616"/>
            <a:ext cx="507593"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164405" y="6082811"/>
            <a:ext cx="507593"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6540860" y="6547749"/>
            <a:ext cx="507593" cy="6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581644" y="840616"/>
            <a:ext cx="534256" cy="923330"/>
          </a:xfrm>
          <a:prstGeom prst="rect">
            <a:avLst/>
          </a:prstGeom>
          <a:noFill/>
        </p:spPr>
        <p:txBody>
          <a:bodyPr wrap="square" rtlCol="0">
            <a:spAutoFit/>
          </a:bodyPr>
          <a:lstStyle/>
          <a:p>
            <a:r>
              <a:rPr lang="en-US" sz="5400" b="1" dirty="0" smtClean="0">
                <a:solidFill>
                  <a:srgbClr val="FF0000"/>
                </a:solidFill>
              </a:rPr>
              <a:t>1</a:t>
            </a:r>
            <a:endParaRPr lang="en-GB" sz="5400" b="1" dirty="0">
              <a:solidFill>
                <a:srgbClr val="FF0000"/>
              </a:solidFill>
            </a:endParaRPr>
          </a:p>
        </p:txBody>
      </p:sp>
      <p:sp>
        <p:nvSpPr>
          <p:cNvPr id="90" name="TextBox 89"/>
          <p:cNvSpPr txBox="1"/>
          <p:nvPr/>
        </p:nvSpPr>
        <p:spPr>
          <a:xfrm>
            <a:off x="248774" y="3417323"/>
            <a:ext cx="534256" cy="923330"/>
          </a:xfrm>
          <a:prstGeom prst="rect">
            <a:avLst/>
          </a:prstGeom>
          <a:noFill/>
        </p:spPr>
        <p:txBody>
          <a:bodyPr wrap="square" rtlCol="0">
            <a:spAutoFit/>
          </a:bodyPr>
          <a:lstStyle/>
          <a:p>
            <a:r>
              <a:rPr lang="en-US" sz="5400" b="1" dirty="0" smtClean="0">
                <a:solidFill>
                  <a:srgbClr val="FF0000"/>
                </a:solidFill>
              </a:rPr>
              <a:t>2</a:t>
            </a:r>
            <a:endParaRPr lang="en-GB" sz="5400" b="1" dirty="0">
              <a:solidFill>
                <a:srgbClr val="FF0000"/>
              </a:solidFill>
            </a:endParaRPr>
          </a:p>
        </p:txBody>
      </p:sp>
      <p:sp>
        <p:nvSpPr>
          <p:cNvPr id="91" name="TextBox 90"/>
          <p:cNvSpPr txBox="1"/>
          <p:nvPr/>
        </p:nvSpPr>
        <p:spPr>
          <a:xfrm>
            <a:off x="9438801" y="2484482"/>
            <a:ext cx="534256" cy="923330"/>
          </a:xfrm>
          <a:prstGeom prst="rect">
            <a:avLst/>
          </a:prstGeom>
          <a:noFill/>
        </p:spPr>
        <p:txBody>
          <a:bodyPr wrap="square" rtlCol="0">
            <a:spAutoFit/>
          </a:bodyPr>
          <a:lstStyle/>
          <a:p>
            <a:r>
              <a:rPr lang="en-US" sz="5400" b="1" dirty="0" smtClean="0">
                <a:solidFill>
                  <a:srgbClr val="FF0000"/>
                </a:solidFill>
              </a:rPr>
              <a:t>4</a:t>
            </a:r>
            <a:endParaRPr lang="en-GB" sz="5400" b="1" dirty="0">
              <a:solidFill>
                <a:srgbClr val="FF0000"/>
              </a:solidFill>
            </a:endParaRPr>
          </a:p>
        </p:txBody>
      </p:sp>
      <p:sp>
        <p:nvSpPr>
          <p:cNvPr id="92" name="TextBox 91"/>
          <p:cNvSpPr txBox="1"/>
          <p:nvPr/>
        </p:nvSpPr>
        <p:spPr>
          <a:xfrm>
            <a:off x="5999573" y="3367962"/>
            <a:ext cx="534256" cy="923330"/>
          </a:xfrm>
          <a:prstGeom prst="rect">
            <a:avLst/>
          </a:prstGeom>
          <a:noFill/>
        </p:spPr>
        <p:txBody>
          <a:bodyPr wrap="square" rtlCol="0">
            <a:spAutoFit/>
          </a:bodyPr>
          <a:lstStyle/>
          <a:p>
            <a:r>
              <a:rPr lang="en-US" sz="5400" b="1" dirty="0" smtClean="0">
                <a:solidFill>
                  <a:srgbClr val="FF0000"/>
                </a:solidFill>
              </a:rPr>
              <a:t>5</a:t>
            </a:r>
            <a:endParaRPr lang="en-GB" sz="5400" b="1" dirty="0">
              <a:solidFill>
                <a:srgbClr val="FF0000"/>
              </a:solidFill>
            </a:endParaRPr>
          </a:p>
        </p:txBody>
      </p:sp>
      <p:sp>
        <p:nvSpPr>
          <p:cNvPr id="93" name="TextBox 92"/>
          <p:cNvSpPr txBox="1"/>
          <p:nvPr/>
        </p:nvSpPr>
        <p:spPr>
          <a:xfrm>
            <a:off x="9447690" y="5735083"/>
            <a:ext cx="534256" cy="923330"/>
          </a:xfrm>
          <a:prstGeom prst="rect">
            <a:avLst/>
          </a:prstGeom>
          <a:noFill/>
        </p:spPr>
        <p:txBody>
          <a:bodyPr wrap="square" rtlCol="0">
            <a:spAutoFit/>
          </a:bodyPr>
          <a:lstStyle/>
          <a:p>
            <a:r>
              <a:rPr lang="en-US" sz="5400" b="1" dirty="0" smtClean="0">
                <a:solidFill>
                  <a:srgbClr val="FF0000"/>
                </a:solidFill>
              </a:rPr>
              <a:t>6</a:t>
            </a:r>
            <a:endParaRPr lang="en-GB" sz="5400" b="1" dirty="0">
              <a:solidFill>
                <a:srgbClr val="FF0000"/>
              </a:solidFill>
            </a:endParaRPr>
          </a:p>
        </p:txBody>
      </p:sp>
      <p:sp>
        <p:nvSpPr>
          <p:cNvPr id="94" name="TextBox 93"/>
          <p:cNvSpPr txBox="1"/>
          <p:nvPr/>
        </p:nvSpPr>
        <p:spPr>
          <a:xfrm>
            <a:off x="5785811" y="5889874"/>
            <a:ext cx="534256" cy="923330"/>
          </a:xfrm>
          <a:prstGeom prst="rect">
            <a:avLst/>
          </a:prstGeom>
          <a:noFill/>
        </p:spPr>
        <p:txBody>
          <a:bodyPr wrap="square" rtlCol="0">
            <a:spAutoFit/>
          </a:bodyPr>
          <a:lstStyle/>
          <a:p>
            <a:r>
              <a:rPr lang="en-US" sz="5400" b="1" dirty="0" smtClean="0">
                <a:solidFill>
                  <a:srgbClr val="FF0000"/>
                </a:solidFill>
              </a:rPr>
              <a:t>7</a:t>
            </a:r>
            <a:endParaRPr lang="en-GB" sz="5400" b="1" dirty="0">
              <a:solidFill>
                <a:srgbClr val="FF0000"/>
              </a:solidFill>
            </a:endParaRPr>
          </a:p>
        </p:txBody>
      </p:sp>
      <p:sp>
        <p:nvSpPr>
          <p:cNvPr id="2" name="TextBox 1"/>
          <p:cNvSpPr txBox="1"/>
          <p:nvPr/>
        </p:nvSpPr>
        <p:spPr>
          <a:xfrm>
            <a:off x="6420112" y="1444638"/>
            <a:ext cx="1414775" cy="646331"/>
          </a:xfrm>
          <a:prstGeom prst="rect">
            <a:avLst/>
          </a:prstGeom>
          <a:noFill/>
        </p:spPr>
        <p:txBody>
          <a:bodyPr wrap="square" rtlCol="0">
            <a:spAutoFit/>
          </a:bodyPr>
          <a:lstStyle/>
          <a:p>
            <a:r>
              <a:rPr lang="en-US" dirty="0" smtClean="0"/>
              <a:t>Launch Task Manager</a:t>
            </a:r>
            <a:endParaRPr lang="en-GB" dirty="0"/>
          </a:p>
        </p:txBody>
      </p:sp>
      <p:sp>
        <p:nvSpPr>
          <p:cNvPr id="33" name="TextBox 32"/>
          <p:cNvSpPr txBox="1"/>
          <p:nvPr/>
        </p:nvSpPr>
        <p:spPr>
          <a:xfrm>
            <a:off x="5936659" y="1306707"/>
            <a:ext cx="534256" cy="923330"/>
          </a:xfrm>
          <a:prstGeom prst="rect">
            <a:avLst/>
          </a:prstGeom>
          <a:noFill/>
        </p:spPr>
        <p:txBody>
          <a:bodyPr wrap="square" rtlCol="0">
            <a:spAutoFit/>
          </a:bodyPr>
          <a:lstStyle/>
          <a:p>
            <a:r>
              <a:rPr lang="en-US" sz="5400" b="1" dirty="0" smtClean="0">
                <a:solidFill>
                  <a:srgbClr val="FF0000"/>
                </a:solidFill>
              </a:rPr>
              <a:t>3</a:t>
            </a:r>
            <a:endParaRPr lang="en-GB" sz="5400" b="1" dirty="0">
              <a:solidFill>
                <a:srgbClr val="FF0000"/>
              </a:solidFill>
            </a:endParaRPr>
          </a:p>
        </p:txBody>
      </p:sp>
    </p:spTree>
    <p:extLst>
      <p:ext uri="{BB962C8B-B14F-4D97-AF65-F5344CB8AC3E}">
        <p14:creationId xmlns:p14="http://schemas.microsoft.com/office/powerpoint/2010/main" val="2440204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SVN Basis</a:t>
            </a:r>
            <a:endParaRPr lang="en-GB" dirty="0"/>
          </a:p>
        </p:txBody>
      </p:sp>
      <p:sp>
        <p:nvSpPr>
          <p:cNvPr id="4" name="Text Placeholder 3"/>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00561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Basic Subversion Concepts</a:t>
            </a:r>
            <a:endParaRPr lang="en-GB" dirty="0"/>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436" y="1690688"/>
            <a:ext cx="2213777" cy="1894993"/>
          </a:xfrm>
          <a:prstGeom prst="rect">
            <a:avLst/>
          </a:prstGeom>
        </p:spPr>
      </p:pic>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350" y="4602822"/>
            <a:ext cx="1322941" cy="2111339"/>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4528" y="4602822"/>
            <a:ext cx="1322941" cy="2111339"/>
          </a:xfrm>
          <a:prstGeom prst="rect">
            <a:avLst/>
          </a:prstGeom>
        </p:spPr>
      </p:pic>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0856" y="4602821"/>
            <a:ext cx="1322941" cy="2111339"/>
          </a:xfrm>
          <a:prstGeom prst="rect">
            <a:avLst/>
          </a:prstGeom>
        </p:spPr>
      </p:pic>
      <p:cxnSp>
        <p:nvCxnSpPr>
          <p:cNvPr id="31" name="Straight Arrow Connector 30"/>
          <p:cNvCxnSpPr>
            <a:stCxn id="25" idx="1"/>
            <a:endCxn id="27" idx="0"/>
          </p:cNvCxnSpPr>
          <p:nvPr/>
        </p:nvCxnSpPr>
        <p:spPr>
          <a:xfrm rot="10800000" flipV="1">
            <a:off x="1242822" y="2638184"/>
            <a:ext cx="3744615" cy="1964637"/>
          </a:xfrm>
          <a:prstGeom prst="bentConnector2">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8" idx="0"/>
            <a:endCxn id="25" idx="2"/>
          </p:cNvCxnSpPr>
          <p:nvPr/>
        </p:nvCxnSpPr>
        <p:spPr>
          <a:xfrm flipH="1" flipV="1">
            <a:off x="6094325" y="3585681"/>
            <a:ext cx="1674" cy="1017141"/>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65249" y="6224400"/>
            <a:ext cx="955141" cy="369332"/>
          </a:xfrm>
          <a:prstGeom prst="rect">
            <a:avLst/>
          </a:prstGeom>
          <a:noFill/>
        </p:spPr>
        <p:txBody>
          <a:bodyPr wrap="square" rtlCol="0">
            <a:spAutoFit/>
          </a:bodyPr>
          <a:lstStyle/>
          <a:p>
            <a:pPr algn="ctr"/>
            <a:r>
              <a:rPr lang="en-US" dirty="0" smtClean="0"/>
              <a:t>User1</a:t>
            </a:r>
            <a:endParaRPr lang="en-GB" dirty="0"/>
          </a:p>
        </p:txBody>
      </p:sp>
      <p:sp>
        <p:nvSpPr>
          <p:cNvPr id="39" name="TextBox 38"/>
          <p:cNvSpPr txBox="1"/>
          <p:nvPr/>
        </p:nvSpPr>
        <p:spPr>
          <a:xfrm>
            <a:off x="5616753" y="6224400"/>
            <a:ext cx="955141" cy="369332"/>
          </a:xfrm>
          <a:prstGeom prst="rect">
            <a:avLst/>
          </a:prstGeom>
          <a:noFill/>
        </p:spPr>
        <p:txBody>
          <a:bodyPr wrap="square" rtlCol="0">
            <a:spAutoFit/>
          </a:bodyPr>
          <a:lstStyle/>
          <a:p>
            <a:pPr algn="ctr"/>
            <a:r>
              <a:rPr lang="en-US" dirty="0" smtClean="0"/>
              <a:t>User2</a:t>
            </a:r>
            <a:endParaRPr lang="en-GB" dirty="0"/>
          </a:p>
        </p:txBody>
      </p:sp>
      <p:sp>
        <p:nvSpPr>
          <p:cNvPr id="40" name="TextBox 39"/>
          <p:cNvSpPr txBox="1"/>
          <p:nvPr/>
        </p:nvSpPr>
        <p:spPr>
          <a:xfrm>
            <a:off x="10214755" y="6224400"/>
            <a:ext cx="955141" cy="369332"/>
          </a:xfrm>
          <a:prstGeom prst="rect">
            <a:avLst/>
          </a:prstGeom>
          <a:noFill/>
        </p:spPr>
        <p:txBody>
          <a:bodyPr wrap="square" rtlCol="0">
            <a:spAutoFit/>
          </a:bodyPr>
          <a:lstStyle/>
          <a:p>
            <a:pPr algn="ctr"/>
            <a:r>
              <a:rPr lang="en-US" dirty="0" err="1" smtClean="0"/>
              <a:t>UserN</a:t>
            </a:r>
            <a:endParaRPr lang="en-GB" dirty="0"/>
          </a:p>
        </p:txBody>
      </p:sp>
      <p:sp>
        <p:nvSpPr>
          <p:cNvPr id="41" name="TextBox 40"/>
          <p:cNvSpPr txBox="1"/>
          <p:nvPr/>
        </p:nvSpPr>
        <p:spPr>
          <a:xfrm>
            <a:off x="2551236" y="2392140"/>
            <a:ext cx="1661168" cy="307777"/>
          </a:xfrm>
          <a:prstGeom prst="rect">
            <a:avLst/>
          </a:prstGeom>
          <a:noFill/>
        </p:spPr>
        <p:txBody>
          <a:bodyPr wrap="square" rtlCol="0">
            <a:spAutoFit/>
          </a:bodyPr>
          <a:lstStyle/>
          <a:p>
            <a:pPr algn="ctr"/>
            <a:r>
              <a:rPr lang="en-US" sz="1400" dirty="0" smtClean="0">
                <a:solidFill>
                  <a:schemeClr val="accent6"/>
                </a:solidFill>
              </a:rPr>
              <a:t>Checkout/Update</a:t>
            </a:r>
            <a:endParaRPr lang="en-GB" sz="1400" dirty="0">
              <a:solidFill>
                <a:schemeClr val="accent6"/>
              </a:solidFill>
            </a:endParaRPr>
          </a:p>
        </p:txBody>
      </p:sp>
      <p:sp>
        <p:nvSpPr>
          <p:cNvPr id="43" name="TextBox 42"/>
          <p:cNvSpPr txBox="1"/>
          <p:nvPr/>
        </p:nvSpPr>
        <p:spPr>
          <a:xfrm>
            <a:off x="5801685" y="3945722"/>
            <a:ext cx="1661168" cy="307777"/>
          </a:xfrm>
          <a:prstGeom prst="rect">
            <a:avLst/>
          </a:prstGeom>
          <a:noFill/>
        </p:spPr>
        <p:txBody>
          <a:bodyPr wrap="square" rtlCol="0">
            <a:spAutoFit/>
          </a:bodyPr>
          <a:lstStyle/>
          <a:p>
            <a:pPr algn="ctr"/>
            <a:r>
              <a:rPr lang="en-US" sz="1400" dirty="0" smtClean="0">
                <a:solidFill>
                  <a:schemeClr val="accent6"/>
                </a:solidFill>
              </a:rPr>
              <a:t>Commit/Add</a:t>
            </a:r>
            <a:endParaRPr lang="en-GB" sz="1400" dirty="0">
              <a:solidFill>
                <a:schemeClr val="accent6"/>
              </a:solidFill>
            </a:endParaRPr>
          </a:p>
        </p:txBody>
      </p:sp>
      <p:sp>
        <p:nvSpPr>
          <p:cNvPr id="51" name="TextBox 50"/>
          <p:cNvSpPr txBox="1"/>
          <p:nvPr/>
        </p:nvSpPr>
        <p:spPr>
          <a:xfrm>
            <a:off x="6785754" y="2313793"/>
            <a:ext cx="1661168" cy="523220"/>
          </a:xfrm>
          <a:prstGeom prst="rect">
            <a:avLst/>
          </a:prstGeom>
          <a:noFill/>
        </p:spPr>
        <p:txBody>
          <a:bodyPr wrap="square" rtlCol="0">
            <a:spAutoFit/>
          </a:bodyPr>
          <a:lstStyle/>
          <a:p>
            <a:pPr algn="ctr"/>
            <a:r>
              <a:rPr lang="en-US" sz="1400" dirty="0" smtClean="0">
                <a:solidFill>
                  <a:schemeClr val="accent4">
                    <a:lumMod val="75000"/>
                  </a:schemeClr>
                </a:solidFill>
              </a:rPr>
              <a:t>Centralized repository</a:t>
            </a:r>
            <a:endParaRPr lang="en-GB" sz="1400" dirty="0">
              <a:solidFill>
                <a:schemeClr val="accent4">
                  <a:lumMod val="75000"/>
                </a:schemeClr>
              </a:solidFill>
            </a:endParaRPr>
          </a:p>
        </p:txBody>
      </p:sp>
      <p:sp>
        <p:nvSpPr>
          <p:cNvPr id="52" name="TextBox 51"/>
          <p:cNvSpPr txBox="1"/>
          <p:nvPr/>
        </p:nvSpPr>
        <p:spPr>
          <a:xfrm>
            <a:off x="172926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sp>
        <p:nvSpPr>
          <p:cNvPr id="55" name="TextBox 54"/>
          <p:cNvSpPr txBox="1"/>
          <p:nvPr/>
        </p:nvSpPr>
        <p:spPr>
          <a:xfrm>
            <a:off x="6580253" y="5399824"/>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sp>
        <p:nvSpPr>
          <p:cNvPr id="56" name="TextBox 55"/>
          <p:cNvSpPr txBox="1"/>
          <p:nvPr/>
        </p:nvSpPr>
        <p:spPr>
          <a:xfrm>
            <a:off x="11136070" y="5396879"/>
            <a:ext cx="1007800" cy="523220"/>
          </a:xfrm>
          <a:prstGeom prst="rect">
            <a:avLst/>
          </a:prstGeom>
          <a:noFill/>
        </p:spPr>
        <p:txBody>
          <a:bodyPr wrap="square" rtlCol="0">
            <a:spAutoFit/>
          </a:bodyPr>
          <a:lstStyle/>
          <a:p>
            <a:pPr algn="ctr"/>
            <a:r>
              <a:rPr lang="en-US" sz="1400" dirty="0" smtClean="0">
                <a:solidFill>
                  <a:schemeClr val="accent5"/>
                </a:solidFill>
              </a:rPr>
              <a:t>Working</a:t>
            </a:r>
          </a:p>
          <a:p>
            <a:pPr algn="ctr"/>
            <a:r>
              <a:rPr lang="en-US" sz="1400" dirty="0" smtClean="0">
                <a:solidFill>
                  <a:schemeClr val="accent5"/>
                </a:solidFill>
              </a:rPr>
              <a:t>Copy</a:t>
            </a:r>
            <a:endParaRPr lang="en-GB" sz="1400" dirty="0">
              <a:solidFill>
                <a:schemeClr val="accent5"/>
              </a:solidFill>
            </a:endParaRPr>
          </a:p>
        </p:txBody>
      </p:sp>
    </p:spTree>
    <p:extLst>
      <p:ext uri="{BB962C8B-B14F-4D97-AF65-F5344CB8AC3E}">
        <p14:creationId xmlns:p14="http://schemas.microsoft.com/office/powerpoint/2010/main" val="3355536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888</TotalTime>
  <Words>1548</Words>
  <Application>Microsoft Office PowerPoint</Application>
  <PresentationFormat>Widescreen</PresentationFormat>
  <Paragraphs>454</Paragraphs>
  <Slides>52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Arial</vt:lpstr>
      <vt:lpstr>Calibri</vt:lpstr>
      <vt:lpstr>Calibri Light</vt:lpstr>
      <vt:lpstr>Courier New</vt:lpstr>
      <vt:lpstr>Times New Roman</vt:lpstr>
      <vt:lpstr>Verdana</vt:lpstr>
      <vt:lpstr>Wingdings</vt:lpstr>
      <vt:lpstr>Office Theme</vt:lpstr>
      <vt:lpstr>AQA for Developers</vt:lpstr>
      <vt:lpstr>Installing Tortoise SVN</vt:lpstr>
      <vt:lpstr>Downloading Tortoise SVN</vt:lpstr>
      <vt:lpstr>Downloading Tortoise SVN</vt:lpstr>
      <vt:lpstr>Installation Steps</vt:lpstr>
      <vt:lpstr>Known issues</vt:lpstr>
      <vt:lpstr>Missing Icon Overlays</vt:lpstr>
      <vt:lpstr>SVN Basis</vt:lpstr>
      <vt:lpstr>Basic Subversion Concepts</vt:lpstr>
      <vt:lpstr>SVN Structure</vt:lpstr>
      <vt:lpstr>SVN Structure</vt:lpstr>
      <vt:lpstr>SVN Structure</vt:lpstr>
      <vt:lpstr>AQA on SVN</vt:lpstr>
      <vt:lpstr>URL</vt:lpstr>
      <vt:lpstr>Checkout -&gt; Create a WC</vt:lpstr>
      <vt:lpstr>Update Your WC After Other Users’ Commit</vt:lpstr>
      <vt:lpstr>Commit Your Changes/Add New Files</vt:lpstr>
      <vt:lpstr>View Commit Log</vt:lpstr>
      <vt:lpstr>Differences</vt:lpstr>
      <vt:lpstr>Rename File from Working Copy (method 1)</vt:lpstr>
      <vt:lpstr>Rename File from Repository (method 2)</vt:lpstr>
      <vt:lpstr>Delete File from Working Copy (method 1)</vt:lpstr>
      <vt:lpstr>Delete File from Working Copy (method 2)</vt:lpstr>
      <vt:lpstr>Delete File from Repository (method 3)</vt:lpstr>
      <vt:lpstr>SVN File Conflict Sample</vt:lpstr>
      <vt:lpstr>Sequence Provoking A Conflict</vt:lpstr>
      <vt:lpstr>Editing Conflicts</vt:lpstr>
      <vt:lpstr>Editing Conflicts</vt:lpstr>
      <vt:lpstr>SVN Conflict Sample</vt:lpstr>
      <vt:lpstr>Working together</vt:lpstr>
      <vt:lpstr>Inform Other Developers</vt:lpstr>
      <vt:lpstr>Inform Other Developers</vt:lpstr>
      <vt:lpstr>Develop</vt:lpstr>
      <vt:lpstr>Inform Other Developers (Yes, again)</vt:lpstr>
      <vt:lpstr>Important</vt:lpstr>
      <vt:lpstr>Tips</vt:lpstr>
      <vt:lpstr>Conventions </vt:lpstr>
      <vt:lpstr>File formatting</vt:lpstr>
      <vt:lpstr>DIAdem Script Configuratin (Tabs)</vt:lpstr>
      <vt:lpstr>Variables and Constants</vt:lpstr>
      <vt:lpstr>Local Variables</vt:lpstr>
      <vt:lpstr>Do Not Use Global Variables</vt:lpstr>
      <vt:lpstr>Strings</vt:lpstr>
      <vt:lpstr>Classes and Objects (I)</vt:lpstr>
      <vt:lpstr>Classes and Objects (II)</vt:lpstr>
      <vt:lpstr>Error Management on VBS (I)</vt:lpstr>
      <vt:lpstr>Error Management on VBS (II)</vt:lpstr>
      <vt:lpstr>Comments</vt:lpstr>
      <vt:lpstr>Project Structure</vt:lpstr>
      <vt:lpstr>Validation And Production Process</vt:lpstr>
      <vt:lpstr>Create a Tag</vt:lpstr>
      <vt:lpstr>We Will Deploy The Latest Tag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AQA for Developers</dc:title>
  <dc:creator>Fatima Gomez De La Cruz</dc:creator>
  <cp:lastModifiedBy>Fatima Gomez De La Cruz</cp:lastModifiedBy>
  <cp:revision>80</cp:revision>
  <dcterms:created xsi:type="dcterms:W3CDTF">2017-02-13T08:49:28Z</dcterms:created>
  <dcterms:modified xsi:type="dcterms:W3CDTF">2017-03-02T13:54:05Z</dcterms:modified>
</cp:coreProperties>
</file>