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71" r:id="rId6"/>
    <p:sldId id="277" r:id="rId7"/>
    <p:sldId id="263" r:id="rId8"/>
    <p:sldId id="272" r:id="rId9"/>
    <p:sldId id="273" r:id="rId10"/>
    <p:sldId id="274" r:id="rId11"/>
    <p:sldId id="278" r:id="rId12"/>
    <p:sldId id="27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2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892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8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0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27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0777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0" y="1323833"/>
            <a:ext cx="12192000" cy="27295"/>
          </a:xfrm>
          <a:prstGeom prst="lin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608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8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96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400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41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75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50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02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25E66-6B2D-471C-A4CC-55382AA5179A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E4EC-0A65-4DCE-A513-550FA7A408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48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62803"/>
            <a:ext cx="9144000" cy="2387600"/>
          </a:xfrm>
        </p:spPr>
        <p:txBody>
          <a:bodyPr/>
          <a:lstStyle/>
          <a:p>
            <a:pPr algn="l"/>
            <a:r>
              <a:rPr lang="it-IT" dirty="0" smtClean="0"/>
              <a:t>Assessment of Geant4 Software Quality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42477"/>
            <a:ext cx="9144000" cy="2923453"/>
          </a:xfrm>
        </p:spPr>
        <p:txBody>
          <a:bodyPr>
            <a:normAutofit/>
          </a:bodyPr>
          <a:lstStyle/>
          <a:p>
            <a:pPr algn="l"/>
            <a:r>
              <a:rPr lang="it-IT" sz="5200" dirty="0" smtClean="0"/>
              <a:t>What has been done so far</a:t>
            </a:r>
            <a:endParaRPr lang="it-IT" sz="4400" dirty="0" smtClean="0"/>
          </a:p>
          <a:p>
            <a:pPr algn="l"/>
            <a:endParaRPr lang="it-IT" sz="4400" dirty="0"/>
          </a:p>
          <a:p>
            <a:pPr algn="l"/>
            <a:r>
              <a:rPr lang="it-IT" sz="4000" dirty="0" smtClean="0"/>
              <a:t>Elisabetta Ronchieri, Maria Grazia Pia</a:t>
            </a:r>
          </a:p>
          <a:p>
            <a:pPr algn="l"/>
            <a:r>
              <a:rPr lang="it-IT" sz="4000" dirty="0" smtClean="0"/>
              <a:t>CERN, 7 August 2017</a:t>
            </a: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7508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8117"/>
            <a:ext cx="8229600" cy="4525963"/>
          </a:xfrm>
        </p:spPr>
        <p:txBody>
          <a:bodyPr/>
          <a:lstStyle/>
          <a:p>
            <a:r>
              <a:rPr lang="en-US" dirty="0" smtClean="0"/>
              <a:t>Gini index</a:t>
            </a:r>
          </a:p>
          <a:p>
            <a:r>
              <a:rPr lang="en-US" dirty="0" err="1" smtClean="0"/>
              <a:t>Pietra</a:t>
            </a:r>
            <a:r>
              <a:rPr lang="en-US" dirty="0" smtClean="0"/>
              <a:t> index</a:t>
            </a:r>
          </a:p>
          <a:p>
            <a:r>
              <a:rPr lang="en-US" dirty="0" smtClean="0"/>
              <a:t>Theil index</a:t>
            </a:r>
          </a:p>
          <a:p>
            <a:r>
              <a:rPr lang="en-US" dirty="0" smtClean="0"/>
              <a:t>Atkinson index</a:t>
            </a:r>
          </a:p>
          <a:p>
            <a:r>
              <a:rPr lang="en-US" dirty="0" smtClean="0"/>
              <a:t>others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006" y="1628800"/>
            <a:ext cx="4387443" cy="387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71784" y="4071548"/>
            <a:ext cx="1517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FF0000"/>
                </a:solidFill>
              </a:rPr>
              <a:t>LORENZ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95382" y="3169973"/>
            <a:ext cx="1517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</a:rPr>
              <a:t>PIETRA Index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54264" y="2699115"/>
            <a:ext cx="1517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½ GINI Index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9" name="Elbow Connector 8"/>
          <p:cNvCxnSpPr>
            <a:stCxn id="7" idx="2"/>
          </p:cNvCxnSpPr>
          <p:nvPr/>
        </p:nvCxnSpPr>
        <p:spPr>
          <a:xfrm rot="16200000" flipH="1">
            <a:off x="7710592" y="3252198"/>
            <a:ext cx="246222" cy="758880"/>
          </a:xfrm>
          <a:prstGeom prst="bentConnector2">
            <a:avLst/>
          </a:prstGeom>
          <a:ln w="508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>
            <a:off x="8371783" y="3046862"/>
            <a:ext cx="492150" cy="246222"/>
          </a:xfrm>
          <a:prstGeom prst="bentConnector3">
            <a:avLst>
              <a:gd name="adj1" fmla="val 50000"/>
            </a:avLst>
          </a:prstGeom>
          <a:ln w="508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6" idx="0"/>
          </p:cNvCxnSpPr>
          <p:nvPr/>
        </p:nvCxnSpPr>
        <p:spPr>
          <a:xfrm rot="16200000" flipV="1">
            <a:off x="8788895" y="3729778"/>
            <a:ext cx="310448" cy="373091"/>
          </a:xfrm>
          <a:prstGeom prst="bentConnector2">
            <a:avLst/>
          </a:prstGeom>
          <a:ln w="508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19536" y="637203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poster at IEEE NSS/MIC 2016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Results from Inequality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3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Focus on trend analysis</a:t>
            </a:r>
          </a:p>
          <a:p>
            <a:r>
              <a:rPr lang="en-US" dirty="0" smtClean="0"/>
              <a:t>Exploration of data analysis methods to aggregate trend information</a:t>
            </a:r>
          </a:p>
          <a:p>
            <a:r>
              <a:rPr lang="en-US" dirty="0" smtClean="0"/>
              <a:t>Evaluation of systematics</a:t>
            </a:r>
          </a:p>
          <a:p>
            <a:pPr lvl="1"/>
            <a:r>
              <a:rPr lang="en-US" dirty="0" smtClean="0"/>
              <a:t>Metric implementations</a:t>
            </a:r>
          </a:p>
          <a:p>
            <a:pPr lvl="1"/>
            <a:r>
              <a:rPr lang="en-US" dirty="0" smtClean="0"/>
              <a:t>Different trend tests</a:t>
            </a:r>
          </a:p>
          <a:p>
            <a:pPr lvl="1"/>
            <a:r>
              <a:rPr lang="en-US" dirty="0" smtClean="0"/>
              <a:t>Metric categories </a:t>
            </a:r>
          </a:p>
          <a:p>
            <a:r>
              <a:rPr lang="en-US" dirty="0" smtClean="0"/>
              <a:t>Assessment of function </a:t>
            </a:r>
            <a:r>
              <a:rPr lang="en-US" dirty="0" smtClean="0"/>
              <a:t>metrics</a:t>
            </a:r>
          </a:p>
          <a:p>
            <a:r>
              <a:rPr lang="en-US" dirty="0" err="1" smtClean="0"/>
              <a:t>Changepoint</a:t>
            </a:r>
            <a:r>
              <a:rPr lang="en-US" dirty="0" smtClean="0"/>
              <a:t> detection: exploration of methods and feasibility study</a:t>
            </a:r>
          </a:p>
          <a:p>
            <a:r>
              <a:rPr lang="en-US" dirty="0" smtClean="0"/>
              <a:t>Correlations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009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/>
            <a:r>
              <a:rPr lang="it-IT" dirty="0" smtClean="0"/>
              <a:t>Performed various explorative studies on quantitative analysis of </a:t>
            </a:r>
            <a:r>
              <a:rPr lang="it-IT" dirty="0" err="1" smtClean="0"/>
              <a:t>metrics</a:t>
            </a:r>
            <a:endParaRPr lang="it-IT" dirty="0" smtClean="0"/>
          </a:p>
          <a:p>
            <a:pPr marL="457200" indent="-457200"/>
            <a:r>
              <a:rPr lang="it-IT" dirty="0" smtClean="0"/>
              <a:t>Assessed feasibility and capability of producing valuable </a:t>
            </a:r>
            <a:r>
              <a:rPr lang="it-IT" dirty="0" smtClean="0"/>
              <a:t>density </a:t>
            </a:r>
            <a:r>
              <a:rPr lang="it-IT" dirty="0"/>
              <a:t>profile indicating the interfaces between the various phases as well as the amount of sand </a:t>
            </a:r>
            <a:r>
              <a:rPr lang="it-IT" dirty="0" smtClean="0"/>
              <a:t>results</a:t>
            </a:r>
          </a:p>
          <a:p>
            <a:pPr marL="457200" indent="-457200"/>
            <a:r>
              <a:rPr lang="it-IT" dirty="0" smtClean="0"/>
              <a:t>During this week we are going to finalize a first set </a:t>
            </a:r>
            <a:r>
              <a:rPr lang="it-IT" dirty="0" smtClean="0"/>
              <a:t>of results </a:t>
            </a:r>
            <a:r>
              <a:rPr lang="it-IT" dirty="0" smtClean="0"/>
              <a:t>in view of a coming conference presentation</a:t>
            </a:r>
          </a:p>
          <a:p>
            <a:pPr marL="914400" lvl="1" indent="-457200"/>
            <a:r>
              <a:rPr lang="it-IT" dirty="0" err="1" smtClean="0"/>
              <a:t>Comments</a:t>
            </a:r>
            <a:r>
              <a:rPr lang="it-IT" dirty="0" smtClean="0"/>
              <a:t> and </a:t>
            </a:r>
            <a:r>
              <a:rPr lang="it-IT" dirty="0" err="1" smtClean="0"/>
              <a:t>suggestions</a:t>
            </a:r>
            <a:r>
              <a:rPr lang="it-IT" dirty="0" smtClean="0"/>
              <a:t> are welcome </a:t>
            </a:r>
            <a:r>
              <a:rPr lang="it-IT" sz="2000" i="1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it-IT" sz="2000" i="1" dirty="0" err="1" smtClean="0">
                <a:solidFill>
                  <a:schemeClr val="bg1">
                    <a:lumMod val="50000"/>
                  </a:schemeClr>
                </a:solidFill>
              </a:rPr>
              <a:t>will</a:t>
            </a:r>
            <a:r>
              <a:rPr lang="it-IT" sz="2000" i="1" dirty="0" smtClean="0">
                <a:solidFill>
                  <a:schemeClr val="bg1">
                    <a:lumMod val="50000"/>
                  </a:schemeClr>
                </a:solidFill>
              </a:rPr>
              <a:t> be </a:t>
            </a:r>
            <a:r>
              <a:rPr lang="it-IT" sz="2000" i="1" dirty="0" err="1" smtClean="0">
                <a:solidFill>
                  <a:schemeClr val="bg1">
                    <a:lumMod val="50000"/>
                  </a:schemeClr>
                </a:solidFill>
              </a:rPr>
              <a:t>duly</a:t>
            </a:r>
            <a:r>
              <a:rPr lang="it-IT" sz="20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2000" i="1" dirty="0" err="1" smtClean="0">
                <a:solidFill>
                  <a:schemeClr val="bg1">
                    <a:lumMod val="50000"/>
                  </a:schemeClr>
                </a:solidFill>
              </a:rPr>
              <a:t>acknowledged</a:t>
            </a:r>
            <a:r>
              <a:rPr lang="it-IT" sz="20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457200" indent="-457200"/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would</a:t>
            </a:r>
            <a:r>
              <a:rPr lang="it-IT" dirty="0" smtClean="0"/>
              <a:t> be </a:t>
            </a:r>
            <a:r>
              <a:rPr lang="it-IT" dirty="0" err="1" smtClean="0"/>
              <a:t>interesting</a:t>
            </a:r>
            <a:r>
              <a:rPr lang="it-IT" dirty="0" smtClean="0"/>
              <a:t> to apply the same methodology to other </a:t>
            </a:r>
            <a:r>
              <a:rPr lang="it-IT" dirty="0" err="1" smtClean="0"/>
              <a:t>scientific</a:t>
            </a:r>
            <a:r>
              <a:rPr lang="it-IT" dirty="0" smtClean="0"/>
              <a:t> software</a:t>
            </a:r>
          </a:p>
          <a:p>
            <a:pPr marL="914400" lvl="1" indent="-457200"/>
            <a:r>
              <a:rPr lang="it-IT" dirty="0" err="1" smtClean="0"/>
              <a:t>Suggestions</a:t>
            </a:r>
            <a:r>
              <a:rPr lang="it-IT" dirty="0" smtClean="0"/>
              <a:t> are welcome</a:t>
            </a:r>
          </a:p>
          <a:p>
            <a:pPr marL="914400" lvl="1" indent="-457200"/>
            <a:r>
              <a:rPr lang="it-IT" dirty="0" smtClean="0"/>
              <a:t>Collaborative </a:t>
            </a:r>
            <a:r>
              <a:rPr lang="it-IT" dirty="0" err="1" smtClean="0"/>
              <a:t>effort</a:t>
            </a:r>
            <a:r>
              <a:rPr lang="it-IT" dirty="0" smtClean="0"/>
              <a:t> with code </a:t>
            </a:r>
            <a:r>
              <a:rPr lang="it-IT" dirty="0" err="1" smtClean="0"/>
              <a:t>developers</a:t>
            </a:r>
            <a:r>
              <a:rPr lang="it-IT" dirty="0" smtClean="0"/>
              <a:t> </a:t>
            </a:r>
            <a:endParaRPr lang="it-IT" dirty="0"/>
          </a:p>
          <a:p>
            <a:pPr marL="457200" indent="-457200"/>
            <a:endParaRPr lang="it-IT" dirty="0" smtClean="0"/>
          </a:p>
          <a:p>
            <a:pPr marL="457200" indent="-457200"/>
            <a:endParaRPr lang="it-IT" dirty="0" smtClean="0"/>
          </a:p>
          <a:p>
            <a:pPr marL="457200" indent="-457200"/>
            <a:endParaRPr lang="it-IT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1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364"/>
            <a:ext cx="10515600" cy="1325563"/>
          </a:xfrm>
        </p:spPr>
        <p:txBody>
          <a:bodyPr/>
          <a:lstStyle/>
          <a:p>
            <a:r>
              <a:rPr lang="it-IT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3488"/>
            <a:ext cx="10515600" cy="49946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 smtClean="0"/>
              <a:t>Existing literature shows various works about the use of metrics with different goals, such as</a:t>
            </a:r>
          </a:p>
          <a:p>
            <a:pPr lvl="1"/>
            <a:r>
              <a:rPr lang="it-IT" i="1" dirty="0" smtClean="0"/>
              <a:t>improving software quality (e.g., measuring usability, efficiency and maintainability) </a:t>
            </a:r>
          </a:p>
          <a:p>
            <a:pPr lvl="1"/>
            <a:r>
              <a:rPr lang="it-IT" i="1" dirty="0" smtClean="0"/>
              <a:t>improving reliability (e.g., measuring mean time to failire)</a:t>
            </a:r>
          </a:p>
          <a:p>
            <a:pPr marL="0" indent="0">
              <a:buNone/>
            </a:pPr>
            <a:r>
              <a:rPr lang="it-IT" dirty="0" smtClean="0"/>
              <a:t>Most of these studies</a:t>
            </a:r>
          </a:p>
          <a:p>
            <a:pPr lvl="1"/>
            <a:r>
              <a:rPr lang="it-IT" dirty="0"/>
              <a:t>a</a:t>
            </a:r>
            <a:r>
              <a:rPr lang="it-IT" dirty="0" smtClean="0"/>
              <a:t>re based on qualitative considerations (e.g., expert judgement)</a:t>
            </a:r>
          </a:p>
          <a:p>
            <a:pPr lvl="1"/>
            <a:r>
              <a:rPr lang="it-IT" dirty="0" smtClean="0"/>
              <a:t>often lack of quantitative analysis</a:t>
            </a:r>
          </a:p>
          <a:p>
            <a:pPr lvl="1"/>
            <a:r>
              <a:rPr lang="it-IT" dirty="0"/>
              <a:t>d</a:t>
            </a:r>
            <a:r>
              <a:rPr lang="it-IT" dirty="0" smtClean="0"/>
              <a:t>o not provide metric thresholds or ranges: if they do, their values can depend on specific domain and programming language characteristics </a:t>
            </a:r>
          </a:p>
          <a:p>
            <a:pPr lvl="1"/>
            <a:r>
              <a:rPr lang="it-IT" dirty="0" smtClean="0"/>
              <a:t>are applied to </a:t>
            </a:r>
            <a:r>
              <a:rPr lang="it-IT" dirty="0" smtClean="0"/>
              <a:t>academic </a:t>
            </a:r>
            <a:r>
              <a:rPr lang="it-IT" dirty="0" smtClean="0"/>
              <a:t>software and a sub-set of software releases  </a:t>
            </a:r>
          </a:p>
          <a:p>
            <a:pPr lvl="1"/>
            <a:endParaRPr lang="it-IT" dirty="0" smtClean="0"/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70109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370"/>
            <a:ext cx="10515600" cy="1325563"/>
          </a:xfrm>
        </p:spPr>
        <p:txBody>
          <a:bodyPr/>
          <a:lstStyle/>
          <a:p>
            <a:r>
              <a:rPr lang="it-IT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713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Define a research methodology in order to </a:t>
            </a:r>
          </a:p>
          <a:p>
            <a:r>
              <a:rPr lang="it-IT" sz="2400" dirty="0" smtClean="0"/>
              <a:t>assess </a:t>
            </a:r>
            <a:r>
              <a:rPr lang="it-IT" sz="2400" dirty="0"/>
              <a:t>the applicability of software quality metrics to large </a:t>
            </a:r>
            <a:r>
              <a:rPr lang="it-IT" sz="2400" dirty="0" smtClean="0"/>
              <a:t>scientific software</a:t>
            </a:r>
          </a:p>
          <a:p>
            <a:r>
              <a:rPr lang="it-IT" sz="2400" dirty="0" smtClean="0"/>
              <a:t>determine </a:t>
            </a:r>
            <a:r>
              <a:rPr lang="it-IT" sz="2400" dirty="0"/>
              <a:t>statistical methods that contribute identifying code </a:t>
            </a:r>
            <a:r>
              <a:rPr lang="it-IT" sz="2400" dirty="0" smtClean="0"/>
              <a:t>issues and suitable metrics</a:t>
            </a:r>
          </a:p>
          <a:p>
            <a:r>
              <a:rPr lang="it-IT" sz="2400" dirty="0"/>
              <a:t>i</a:t>
            </a:r>
            <a:r>
              <a:rPr lang="it-IT" sz="2400" dirty="0" smtClean="0"/>
              <a:t>dentify metrics suitable for certain software design</a:t>
            </a:r>
            <a:endParaRPr lang="it-IT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50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0277"/>
            <a:ext cx="10515600" cy="1325563"/>
          </a:xfrm>
        </p:spPr>
        <p:txBody>
          <a:bodyPr/>
          <a:lstStyle/>
          <a:p>
            <a:r>
              <a:rPr lang="it-IT" dirty="0" smtClean="0"/>
              <a:t>Work done so far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70776"/>
            <a:ext cx="10515600" cy="53872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Assessment of </a:t>
            </a:r>
            <a:r>
              <a:rPr lang="en-US" dirty="0" smtClean="0"/>
              <a:t>various software </a:t>
            </a:r>
            <a:r>
              <a:rPr lang="en-US" dirty="0"/>
              <a:t>quality tools (free and under licenses)</a:t>
            </a:r>
          </a:p>
          <a:p>
            <a:pPr lvl="1"/>
            <a:r>
              <a:rPr lang="en-US" dirty="0"/>
              <a:t>Selected Imagix4D to measure several product metrics at different levels</a:t>
            </a:r>
          </a:p>
          <a:p>
            <a:pPr lvl="1"/>
            <a:r>
              <a:rPr lang="en-US" dirty="0"/>
              <a:t>Under open evaluation </a:t>
            </a:r>
            <a:r>
              <a:rPr lang="en-US" dirty="0" smtClean="0"/>
              <a:t>license, extended three times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Identified </a:t>
            </a:r>
            <a:r>
              <a:rPr lang="en-US" dirty="0"/>
              <a:t>C++ metric </a:t>
            </a:r>
            <a:r>
              <a:rPr lang="en-US" dirty="0" smtClean="0"/>
              <a:t>thresholds from </a:t>
            </a:r>
            <a:br>
              <a:rPr lang="en-US" dirty="0" smtClean="0"/>
            </a:br>
            <a:r>
              <a:rPr lang="en-US" dirty="0" smtClean="0"/>
              <a:t>literature</a:t>
            </a:r>
          </a:p>
          <a:p>
            <a:pPr lvl="1"/>
            <a:r>
              <a:rPr lang="it-IT" b="1" dirty="0" smtClean="0"/>
              <a:t>Cons:</a:t>
            </a:r>
            <a:r>
              <a:rPr lang="it-IT" dirty="0" smtClean="0"/>
              <a:t> </a:t>
            </a:r>
            <a:r>
              <a:rPr lang="it-IT" b="1" dirty="0" smtClean="0"/>
              <a:t>Domain </a:t>
            </a:r>
            <a:r>
              <a:rPr lang="it-IT" b="1" dirty="0" smtClean="0"/>
              <a:t>specific</a:t>
            </a:r>
            <a:endParaRPr lang="en-US" b="1" dirty="0"/>
          </a:p>
          <a:p>
            <a:pPr marL="0" indent="0">
              <a:buNone/>
            </a:pPr>
            <a:r>
              <a:rPr lang="en-US" dirty="0"/>
              <a:t>Developed code to </a:t>
            </a:r>
            <a:r>
              <a:rPr lang="en-US" dirty="0" smtClean="0"/>
              <a:t>manipulate </a:t>
            </a:r>
            <a:r>
              <a:rPr lang="en-US" dirty="0"/>
              <a:t>raw </a:t>
            </a:r>
            <a:r>
              <a:rPr lang="en-US" dirty="0" smtClean="0"/>
              <a:t>data </a:t>
            </a:r>
            <a:br>
              <a:rPr lang="en-US" dirty="0" smtClean="0"/>
            </a:br>
            <a:r>
              <a:rPr lang="en-US" dirty="0" smtClean="0"/>
              <a:t>of code measurements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Evaluated statistical methods to analyze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data</a:t>
            </a:r>
          </a:p>
          <a:p>
            <a:pPr lvl="1"/>
            <a:r>
              <a:rPr lang="it-IT" dirty="0" smtClean="0"/>
              <a:t>i.e., </a:t>
            </a:r>
            <a:r>
              <a:rPr lang="it-IT" dirty="0" smtClean="0"/>
              <a:t>trend </a:t>
            </a:r>
            <a:r>
              <a:rPr lang="it-IT" dirty="0" smtClean="0"/>
              <a:t>and inequality analysis</a:t>
            </a:r>
            <a:endParaRPr lang="en-US" dirty="0" smtClean="0"/>
          </a:p>
          <a:p>
            <a:pPr marL="0" indent="0">
              <a:buNone/>
            </a:pPr>
            <a:endParaRPr lang="it-IT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86212"/>
              </p:ext>
            </p:extLst>
          </p:nvPr>
        </p:nvGraphicFramePr>
        <p:xfrm>
          <a:off x="7744417" y="2855168"/>
          <a:ext cx="3340360" cy="3217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333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Levels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#Metrics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33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Variable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33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22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33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Class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24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33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Directory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21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92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Namespace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333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Function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21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5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Metrics at class level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9614391"/>
              </p:ext>
            </p:extLst>
          </p:nvPr>
        </p:nvGraphicFramePr>
        <p:xfrm>
          <a:off x="838200" y="1470025"/>
          <a:ext cx="10968318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36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1444">
                  <a:extLst>
                    <a:ext uri="{9D8B030D-6E8A-4147-A177-3AD203B41FA5}">
                      <a16:colId xmlns:a16="http://schemas.microsoft.com/office/drawing/2014/main" val="21334128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Metric Name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Category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Class Hierarchy and Local </a:t>
                      </a:r>
                      <a:r>
                        <a:rPr lang="en-GB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Vars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Coupling </a:t>
                      </a:r>
                    </a:p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CK Coupling Between Objects, </a:t>
                      </a:r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CK Depth of Inheritance Tree, CK Lack of Cohesion of Methods,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CK Number of Children, </a:t>
                      </a:r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CK Response For a Class, CK Weighted Methods per Class</a:t>
                      </a:r>
                    </a:p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Depth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of Derived Classes</a:t>
                      </a:r>
                    </a:p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External Methods and Coupling</a:t>
                      </a:r>
                    </a:p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Fan In of Inherited Classes</a:t>
                      </a:r>
                    </a:p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Halstead Intelligent Content,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Halstead Mental Effort, Halstead Program Difficulty, Halstead Program Volume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McCabe Average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Cyclomatic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Complexity, McCabe Maximum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Cyclomatic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Complexity</a:t>
                      </a:r>
                    </a:p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Methods Called – External, Methods Called - Internal</a:t>
                      </a:r>
                    </a:p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Member Attributes, Number of Member Classes, Number of Member Methods, 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Member Private Methods</a:t>
                      </a:r>
                    </a:p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Member Types, Number of Total Members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Size</a:t>
                      </a:r>
                    </a:p>
                    <a:p>
                      <a:pPr algn="l" fontAlgn="b"/>
                      <a:r>
                        <a:rPr lang="it-IT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Object</a:t>
                      </a:r>
                      <a:r>
                        <a:rPr lang="it-IT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Orientation</a:t>
                      </a:r>
                    </a:p>
                    <a:p>
                      <a:pPr algn="l" fontAlgn="b"/>
                      <a:endParaRPr lang="it-IT" sz="200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it-IT" sz="2000" b="1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it-IT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Object Orientation</a:t>
                      </a:r>
                    </a:p>
                    <a:p>
                      <a:pPr algn="l" fontAlgn="b"/>
                      <a:r>
                        <a:rPr lang="it-IT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Design</a:t>
                      </a:r>
                    </a:p>
                    <a:p>
                      <a:pPr algn="l" fontAlgn="b"/>
                      <a:r>
                        <a:rPr lang="it-IT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Design</a:t>
                      </a:r>
                    </a:p>
                    <a:p>
                      <a:pPr algn="l" fontAlgn="b"/>
                      <a:r>
                        <a:rPr lang="it-IT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Complexity</a:t>
                      </a:r>
                    </a:p>
                    <a:p>
                      <a:pPr algn="l" fontAlgn="b"/>
                      <a:endParaRPr lang="it-IT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it-IT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Complexity</a:t>
                      </a:r>
                    </a:p>
                    <a:p>
                      <a:pPr algn="l" fontAlgn="b"/>
                      <a:endParaRPr lang="it-IT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Design</a:t>
                      </a:r>
                    </a:p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Size</a:t>
                      </a:r>
                    </a:p>
                    <a:p>
                      <a:pPr algn="l" fontAlgn="b"/>
                      <a:endParaRPr lang="it-IT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Size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838200" y="6496989"/>
            <a:ext cx="2688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i="1" u="sng" dirty="0" err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Chidamber</a:t>
            </a:r>
            <a:r>
              <a:rPr lang="en-GB" altLang="en-US" i="1" u="sng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&amp; </a:t>
            </a:r>
            <a:r>
              <a:rPr lang="en-GB" altLang="en-US" i="1" u="sng" dirty="0" err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Kemerer</a:t>
            </a:r>
            <a:r>
              <a:rPr lang="en-GB" altLang="en-US" i="1" u="sng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GB" altLang="en-US" i="1" u="sng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(CK)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40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Metrics at file level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642081"/>
              </p:ext>
            </p:extLst>
          </p:nvPr>
        </p:nvGraphicFramePr>
        <p:xfrm>
          <a:off x="838200" y="1470025"/>
          <a:ext cx="10474234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368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7360">
                  <a:extLst>
                    <a:ext uri="{9D8B030D-6E8A-4147-A177-3AD203B41FA5}">
                      <a16:colId xmlns:a16="http://schemas.microsoft.com/office/drawing/2014/main" val="32546452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Metric Name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 smtClean="0"/>
                        <a:t>Category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Comment </a:t>
                      </a:r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Ratio</a:t>
                      </a:r>
                    </a:p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Halstead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Intelligent Content,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Halstead Mental Effort, Halstead Program Difficulty, Halstead Program Volume</a:t>
                      </a:r>
                    </a:p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Inclusion –</a:t>
                      </a:r>
                      <a:r>
                        <a:rPr lang="en-GB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Directly Included Files, Inclusion – Files Where Directly Included, Inclusion – Files Where Transitively Included, Inclusion – Transitively Included </a:t>
                      </a:r>
                    </a:p>
                    <a:p>
                      <a:pPr algn="l" fontAlgn="b"/>
                      <a:r>
                        <a:rPr lang="en-GB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Files, Inclusion – Transitively Included Lines</a:t>
                      </a:r>
                    </a:p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McCabe Average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Cyclomatic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Complexity, McCabe Maximum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Cyclomatic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Complexity, McCabe Total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Cyclomatic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Complexity</a:t>
                      </a:r>
                    </a:p>
                    <a:p>
                      <a:pPr algn="l" fontAlgn="b"/>
                      <a:r>
                        <a:rPr lang="en-GB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Maintainability Index</a:t>
                      </a:r>
                    </a:p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Number of Declaration in File, Number of Functions in File, Number of Variables in File</a:t>
                      </a:r>
                    </a:p>
                    <a:p>
                      <a:pPr algn="l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Size</a:t>
                      </a:r>
                      <a:r>
                        <a:rPr lang="en-GB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– Bytes, Size – Lines of Comments, Size – Lines in File, Size – Lines of Source</a:t>
                      </a:r>
                    </a:p>
                    <a:p>
                      <a:pPr algn="l" fontAlgn="b"/>
                      <a:r>
                        <a:rPr lang="en-GB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Code, Size – Number of Statements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Size</a:t>
                      </a:r>
                    </a:p>
                    <a:p>
                      <a:pPr algn="l" fontAlgn="b"/>
                      <a:r>
                        <a:rPr lang="it-IT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Complexity</a:t>
                      </a:r>
                    </a:p>
                    <a:p>
                      <a:pPr algn="l" fontAlgn="b"/>
                      <a:endParaRPr lang="it-IT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Design</a:t>
                      </a:r>
                    </a:p>
                    <a:p>
                      <a:pPr algn="l" fontAlgn="b"/>
                      <a:endParaRPr lang="it-IT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Design</a:t>
                      </a:r>
                    </a:p>
                    <a:p>
                      <a:pPr algn="l" fontAlgn="b"/>
                      <a:r>
                        <a:rPr lang="it-IT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Complexity</a:t>
                      </a:r>
                    </a:p>
                    <a:p>
                      <a:pPr algn="l" fontAlgn="b"/>
                      <a:endParaRPr lang="it-IT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it-IT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Complexity</a:t>
                      </a:r>
                    </a:p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Size</a:t>
                      </a:r>
                    </a:p>
                    <a:p>
                      <a:pPr algn="l" fontAlgn="b"/>
                      <a:endParaRPr lang="it-IT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Size</a:t>
                      </a:r>
                    </a:p>
                    <a:p>
                      <a:pPr algn="l" fontAlgn="b"/>
                      <a:r>
                        <a:rPr lang="it-IT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Size</a:t>
                      </a:r>
                      <a:endParaRPr 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942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Software candidate: Geant4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0776"/>
            <a:ext cx="10515600" cy="498600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Considered several Geant4 releases from </a:t>
            </a:r>
            <a:r>
              <a:rPr lang="en-US" dirty="0" smtClean="0"/>
              <a:t>very beginning version up </a:t>
            </a:r>
            <a:r>
              <a:rPr lang="en-US" dirty="0"/>
              <a:t>to </a:t>
            </a:r>
            <a:r>
              <a:rPr lang="en-US" dirty="0" smtClean="0"/>
              <a:t>10.4.beta</a:t>
            </a:r>
            <a:endParaRPr lang="en-US" dirty="0"/>
          </a:p>
          <a:p>
            <a:pPr marL="0" indent="0">
              <a:buNone/>
            </a:pPr>
            <a:r>
              <a:rPr lang="en-US" b="1" dirty="0" err="1"/>
              <a:t>wget</a:t>
            </a:r>
            <a:r>
              <a:rPr lang="en-US" dirty="0"/>
              <a:t> data from the public source repository</a:t>
            </a:r>
          </a:p>
          <a:p>
            <a:pPr marL="0" indent="0">
              <a:buNone/>
            </a:pPr>
            <a:r>
              <a:rPr lang="en-US" dirty="0"/>
              <a:t>Recalculated metrics by using a </a:t>
            </a:r>
            <a:r>
              <a:rPr lang="en-US" b="1" dirty="0"/>
              <a:t>new version of </a:t>
            </a:r>
            <a:r>
              <a:rPr lang="en-US" b="1" dirty="0" smtClean="0"/>
              <a:t>Imagix4D 8.1.4</a:t>
            </a:r>
            <a:endParaRPr lang="en-US" b="1" dirty="0"/>
          </a:p>
          <a:p>
            <a:pPr lvl="1"/>
            <a:r>
              <a:rPr lang="en-US" dirty="0"/>
              <a:t>Came across bugs in Imagix4D </a:t>
            </a:r>
          </a:p>
          <a:p>
            <a:pPr lvl="1"/>
            <a:r>
              <a:rPr lang="en-US" dirty="0"/>
              <a:t>Received bug fixes for the open evaluated license </a:t>
            </a:r>
          </a:p>
          <a:p>
            <a:r>
              <a:rPr lang="en-US" b="1" dirty="0"/>
              <a:t>Checked raw data in a random sample</a:t>
            </a:r>
          </a:p>
          <a:p>
            <a:r>
              <a:rPr lang="en-US" dirty="0"/>
              <a:t>Met some issues in measuring metrics from 0.0 up to 3.2 due to </a:t>
            </a:r>
            <a:r>
              <a:rPr lang="en-US" dirty="0" smtClean="0"/>
              <a:t>lack </a:t>
            </a:r>
            <a:r>
              <a:rPr lang="en-US" dirty="0"/>
              <a:t>of some external </a:t>
            </a:r>
            <a:r>
              <a:rPr lang="en-US" dirty="0" smtClean="0"/>
              <a:t>dependencies </a:t>
            </a:r>
          </a:p>
          <a:p>
            <a:pPr lvl="1"/>
            <a:r>
              <a:rPr lang="en-US" dirty="0" smtClean="0"/>
              <a:t>Fixed in the last data production</a:t>
            </a:r>
            <a:endParaRPr lang="en-US" dirty="0" smtClean="0"/>
          </a:p>
          <a:p>
            <a:r>
              <a:rPr lang="it-IT" dirty="0" smtClean="0"/>
              <a:t>Used different metric implementations for the same metric to assess their impact on the analysis</a:t>
            </a:r>
          </a:p>
          <a:p>
            <a:pPr lvl="1"/>
            <a:r>
              <a:rPr lang="it-IT" dirty="0" smtClean="0"/>
              <a:t>Complexity, Lack of Cohesion and </a:t>
            </a:r>
            <a:r>
              <a:rPr lang="it-IT" dirty="0" err="1" smtClean="0"/>
              <a:t>Maintainability</a:t>
            </a:r>
            <a:r>
              <a:rPr lang="it-IT" dirty="0" smtClean="0"/>
              <a:t> </a:t>
            </a:r>
            <a:r>
              <a:rPr lang="it-IT" dirty="0"/>
              <a:t>I</a:t>
            </a:r>
            <a:r>
              <a:rPr lang="it-IT" dirty="0" smtClean="0"/>
              <a:t>ndex</a:t>
            </a:r>
          </a:p>
          <a:p>
            <a:r>
              <a:rPr lang="it-IT" dirty="0" smtClean="0"/>
              <a:t>Raised interest from other research </a:t>
            </a:r>
            <a:r>
              <a:rPr lang="it-IT" dirty="0" smtClean="0"/>
              <a:t>groups</a:t>
            </a:r>
          </a:p>
          <a:p>
            <a:pPr lvl="1"/>
            <a:r>
              <a:rPr lang="it-IT" dirty="0" smtClean="0"/>
              <a:t>like </a:t>
            </a:r>
            <a:r>
              <a:rPr lang="it-IT" dirty="0" smtClean="0"/>
              <a:t>the Atlas Software </a:t>
            </a:r>
            <a:r>
              <a:rPr lang="it-IT" dirty="0"/>
              <a:t>Q</a:t>
            </a:r>
            <a:r>
              <a:rPr lang="it-IT" dirty="0" smtClean="0"/>
              <a:t>uality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752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0777"/>
            <a:ext cx="10515600" cy="509797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 smtClean="0"/>
              <a:t>Identified statistical methods to perform quantitative analysis</a:t>
            </a:r>
          </a:p>
          <a:p>
            <a:pPr lvl="1">
              <a:lnSpc>
                <a:spcPct val="100000"/>
              </a:lnSpc>
            </a:pPr>
            <a:r>
              <a:rPr lang="en-US" b="1" dirty="0" smtClean="0"/>
              <a:t>Trend analysis</a:t>
            </a:r>
            <a:r>
              <a:rPr lang="en-US" dirty="0" smtClean="0"/>
              <a:t> to get information about the evolution of software to gain insight to the past and to use knowledge to shape the future</a:t>
            </a:r>
          </a:p>
          <a:p>
            <a:pPr lvl="1">
              <a:lnSpc>
                <a:spcPct val="100000"/>
              </a:lnSpc>
            </a:pPr>
            <a:r>
              <a:rPr lang="en-US" b="1" dirty="0" smtClean="0"/>
              <a:t>Inequality analysis </a:t>
            </a:r>
            <a:r>
              <a:rPr lang="en-US" dirty="0" smtClean="0"/>
              <a:t>to get information about the aggregation of software properties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it-IT" dirty="0" smtClean="0"/>
              <a:t>Produced over </a:t>
            </a:r>
            <a:r>
              <a:rPr lang="en-US" dirty="0" smtClean="0"/>
              <a:t>26581 plots on </a:t>
            </a:r>
            <a:r>
              <a:rPr lang="en-US" dirty="0" smtClean="0"/>
              <a:t>Geant4 with the first data production </a:t>
            </a: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smtClean="0"/>
              <a:t>considering metrics at file and class levels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without </a:t>
            </a:r>
            <a:r>
              <a:rPr lang="it-IT" dirty="0" smtClean="0"/>
              <a:t>the releases from 0.0 up to 3.2</a:t>
            </a:r>
            <a:endParaRPr lang="en-US" dirty="0" smtClean="0"/>
          </a:p>
          <a:p>
            <a:pPr marL="0" indent="0">
              <a:buNone/>
            </a:pPr>
            <a:r>
              <a:rPr lang="it-IT" dirty="0" smtClean="0"/>
              <a:t>	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Statistical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01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174" y="1500601"/>
            <a:ext cx="5477751" cy="2376264"/>
          </a:xfrm>
        </p:spPr>
        <p:txBody>
          <a:bodyPr>
            <a:normAutofit/>
          </a:bodyPr>
          <a:lstStyle/>
          <a:p>
            <a:r>
              <a:rPr lang="en-US" dirty="0" smtClean="0"/>
              <a:t>Test for randomness non parametric</a:t>
            </a:r>
          </a:p>
          <a:p>
            <a:pPr lvl="1"/>
            <a:r>
              <a:rPr lang="en-US" dirty="0" smtClean="0"/>
              <a:t>Mann-Kendall test</a:t>
            </a:r>
          </a:p>
          <a:p>
            <a:pPr lvl="1"/>
            <a:r>
              <a:rPr lang="en-US" dirty="0" smtClean="0"/>
              <a:t>Cox Stuart test</a:t>
            </a:r>
          </a:p>
          <a:p>
            <a:pPr lvl="1"/>
            <a:r>
              <a:rPr lang="en-US" dirty="0" smtClean="0"/>
              <a:t>Bartels test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64325" y="3356992"/>
            <a:ext cx="9063350" cy="2885380"/>
            <a:chOff x="0" y="2867493"/>
            <a:chExt cx="9063350" cy="2885380"/>
          </a:xfrm>
        </p:grpSpPr>
        <p:pic>
          <p:nvPicPr>
            <p:cNvPr id="5" name="Picture 4" descr="ckcbo_child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929122"/>
              <a:ext cx="3048000" cy="26924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980730" y="3265744"/>
              <a:ext cx="17693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5pPr>
              <a:lvl6pPr marL="22860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6pPr>
              <a:lvl7pPr marL="27432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7pPr>
              <a:lvl8pPr marL="32004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8pPr>
              <a:lvl9pPr marL="36576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9pPr>
            </a:lstStyle>
            <a:p>
              <a:pPr algn="l"/>
              <a:r>
                <a:rPr lang="en-US" b="1" dirty="0">
                  <a:solidFill>
                    <a:srgbClr val="FF0000"/>
                  </a:solidFill>
                </a:rPr>
                <a:t>Leaf</a:t>
              </a:r>
            </a:p>
            <a:p>
              <a:pPr algn="l"/>
              <a:r>
                <a:rPr lang="en-US" b="1" dirty="0"/>
                <a:t>H</a:t>
              </a:r>
              <a:r>
                <a:rPr lang="en-US" b="1" baseline="-25000" dirty="0"/>
                <a:t>0</a:t>
              </a:r>
              <a:r>
                <a:rPr lang="en-US" dirty="0"/>
                <a:t>: random</a:t>
              </a:r>
            </a:p>
            <a:p>
              <a:pPr algn="l"/>
              <a:r>
                <a:rPr lang="en-US" b="1" dirty="0"/>
                <a:t>H</a:t>
              </a:r>
              <a:r>
                <a:rPr lang="en-US" b="1" baseline="-25000" dirty="0"/>
                <a:t>1</a:t>
              </a:r>
              <a:r>
                <a:rPr lang="en-US" dirty="0"/>
                <a:t>: downward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728331" y="2867493"/>
              <a:ext cx="4335019" cy="2692400"/>
              <a:chOff x="4369372" y="2545590"/>
              <a:chExt cx="4335019" cy="2692400"/>
            </a:xfrm>
          </p:grpSpPr>
          <p:sp>
            <p:nvSpPr>
              <p:cNvPr id="13" name="TextBox 10"/>
              <p:cNvSpPr txBox="1"/>
              <p:nvPr/>
            </p:nvSpPr>
            <p:spPr>
              <a:xfrm>
                <a:off x="4369372" y="2685372"/>
                <a:ext cx="147492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ctr" rtl="0" fontAlgn="base">
                  <a:spcBef>
                    <a:spcPct val="0"/>
                  </a:spcBef>
                  <a:spcAft>
                    <a:spcPct val="0"/>
                  </a:spcAft>
                  <a:defRPr sz="2000"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+mn-cs"/>
                  </a:defRPr>
                </a:lvl1pPr>
                <a:lvl2pPr marL="457200" algn="ctr" rtl="0" fontAlgn="base">
                  <a:spcBef>
                    <a:spcPct val="0"/>
                  </a:spcBef>
                  <a:spcAft>
                    <a:spcPct val="0"/>
                  </a:spcAft>
                  <a:defRPr sz="2000"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+mn-cs"/>
                  </a:defRPr>
                </a:lvl2pPr>
                <a:lvl3pPr marL="914400" algn="ctr" rtl="0" fontAlgn="base">
                  <a:spcBef>
                    <a:spcPct val="0"/>
                  </a:spcBef>
                  <a:spcAft>
                    <a:spcPct val="0"/>
                  </a:spcAft>
                  <a:defRPr sz="2000"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+mn-cs"/>
                  </a:defRPr>
                </a:lvl3pPr>
                <a:lvl4pPr marL="1371600" algn="ctr" rtl="0" fontAlgn="base">
                  <a:spcBef>
                    <a:spcPct val="0"/>
                  </a:spcBef>
                  <a:spcAft>
                    <a:spcPct val="0"/>
                  </a:spcAft>
                  <a:defRPr sz="2000"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+mn-cs"/>
                  </a:defRPr>
                </a:lvl4pPr>
                <a:lvl5pPr marL="1828800" algn="ctr" rtl="0" fontAlgn="base">
                  <a:spcBef>
                    <a:spcPct val="0"/>
                  </a:spcBef>
                  <a:spcAft>
                    <a:spcPct val="0"/>
                  </a:spcAft>
                  <a:defRPr sz="2000"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+mn-cs"/>
                  </a:defRPr>
                </a:lvl5pPr>
                <a:lvl6pPr marL="2286000" algn="l" defTabSz="457200" rtl="0" eaLnBrk="1" latinLnBrk="0" hangingPunct="1">
                  <a:defRPr sz="2000"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+mn-cs"/>
                  </a:defRPr>
                </a:lvl6pPr>
                <a:lvl7pPr marL="2743200" algn="l" defTabSz="457200" rtl="0" eaLnBrk="1" latinLnBrk="0" hangingPunct="1">
                  <a:defRPr sz="2000"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+mn-cs"/>
                  </a:defRPr>
                </a:lvl7pPr>
                <a:lvl8pPr marL="3200400" algn="l" defTabSz="457200" rtl="0" eaLnBrk="1" latinLnBrk="0" hangingPunct="1">
                  <a:defRPr sz="2000"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+mn-cs"/>
                  </a:defRPr>
                </a:lvl8pPr>
                <a:lvl9pPr marL="3657600" algn="l" defTabSz="457200" rtl="0" eaLnBrk="1" latinLnBrk="0" hangingPunct="1">
                  <a:defRPr sz="2000" kern="12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+mn-cs"/>
                  </a:defRPr>
                </a:lvl9pPr>
              </a:lstStyle>
              <a:p>
                <a:pPr algn="r"/>
                <a:r>
                  <a:rPr lang="en-US" b="1" dirty="0">
                    <a:solidFill>
                      <a:srgbClr val="FF0000"/>
                    </a:solidFill>
                  </a:rPr>
                  <a:t>Abstract</a:t>
                </a:r>
              </a:p>
              <a:p>
                <a:pPr algn="r"/>
                <a:r>
                  <a:rPr lang="en-US" b="1" dirty="0"/>
                  <a:t>H</a:t>
                </a:r>
                <a:r>
                  <a:rPr lang="en-US" b="1" baseline="-25000" dirty="0"/>
                  <a:t>0</a:t>
                </a:r>
                <a:r>
                  <a:rPr lang="en-US" dirty="0"/>
                  <a:t>: random</a:t>
                </a:r>
              </a:p>
              <a:p>
                <a:pPr algn="r"/>
                <a:r>
                  <a:rPr lang="en-US" b="1" dirty="0"/>
                  <a:t>H</a:t>
                </a:r>
                <a:r>
                  <a:rPr lang="en-US" b="1" baseline="-25000" dirty="0"/>
                  <a:t>1</a:t>
                </a:r>
                <a:r>
                  <a:rPr lang="en-US" dirty="0"/>
                  <a:t>: </a:t>
                </a:r>
                <a:r>
                  <a:rPr lang="en-US" dirty="0">
                    <a:solidFill>
                      <a:srgbClr val="000000"/>
                    </a:solidFill>
                  </a:rPr>
                  <a:t>upward</a:t>
                </a:r>
              </a:p>
            </p:txBody>
          </p:sp>
          <p:pic>
            <p:nvPicPr>
              <p:cNvPr id="14" name="Picture 13" descr="ckcbo_abstract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56391" y="2545590"/>
                <a:ext cx="3048000" cy="2692400"/>
              </a:xfrm>
              <a:prstGeom prst="rect">
                <a:avLst/>
              </a:prstGeom>
            </p:spPr>
          </p:pic>
        </p:grpSp>
        <p:sp>
          <p:nvSpPr>
            <p:cNvPr id="8" name="TextBox 14"/>
            <p:cNvSpPr txBox="1"/>
            <p:nvPr/>
          </p:nvSpPr>
          <p:spPr>
            <a:xfrm>
              <a:off x="3595629" y="4471475"/>
              <a:ext cx="2251914" cy="40011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5pPr>
              <a:lvl6pPr marL="22860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6pPr>
              <a:lvl7pPr marL="27432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7pPr>
              <a:lvl8pPr marL="32004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8pPr>
              <a:lvl9pPr marL="36576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9pPr>
            </a:lstStyle>
            <a:p>
              <a:r>
                <a:rPr lang="en-US" dirty="0"/>
                <a:t>Mann-Kendall test</a:t>
              </a:r>
            </a:p>
          </p:txBody>
        </p:sp>
        <p:sp>
          <p:nvSpPr>
            <p:cNvPr id="9" name="Right Arrow 8"/>
            <p:cNvSpPr/>
            <p:nvPr/>
          </p:nvSpPr>
          <p:spPr bwMode="auto">
            <a:xfrm rot="2409588">
              <a:off x="5939003" y="4784258"/>
              <a:ext cx="539999" cy="251999"/>
            </a:xfrm>
            <a:prstGeom prst="rightArrow">
              <a:avLst/>
            </a:prstGeom>
            <a:solidFill>
              <a:srgbClr val="FF0000"/>
            </a:solidFill>
            <a:ln w="127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5pPr>
              <a:lvl6pPr marL="22860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6pPr>
              <a:lvl7pPr marL="27432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7pPr>
              <a:lvl8pPr marL="32004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8pPr>
              <a:lvl9pPr marL="36576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9pPr>
            </a:lstStyle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 rot="19336774" flipH="1">
              <a:off x="2954732" y="4763455"/>
              <a:ext cx="539999" cy="251999"/>
            </a:xfrm>
            <a:prstGeom prst="rightArrow">
              <a:avLst/>
            </a:prstGeom>
            <a:solidFill>
              <a:srgbClr val="FF0000"/>
            </a:solidFill>
            <a:ln w="1270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5pPr>
              <a:lvl6pPr marL="22860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6pPr>
              <a:lvl7pPr marL="27432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7pPr>
              <a:lvl8pPr marL="32004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8pPr>
              <a:lvl9pPr marL="36576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9pPr>
            </a:lstStyle>
            <a:p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303841" y="5342180"/>
              <a:ext cx="18173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5pPr>
              <a:lvl6pPr marL="22860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6pPr>
              <a:lvl7pPr marL="27432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7pPr>
              <a:lvl8pPr marL="32004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8pPr>
              <a:lvl9pPr marL="36576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9pPr>
            </a:lstStyle>
            <a:p>
              <a:pPr algn="l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p-value &lt; 0.01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271315" y="5352763"/>
              <a:ext cx="18173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5pPr>
              <a:lvl6pPr marL="22860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6pPr>
              <a:lvl7pPr marL="27432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7pPr>
              <a:lvl8pPr marL="32004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8pPr>
              <a:lvl9pPr marL="3657600" algn="l" defTabSz="4572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+mn-cs"/>
                </a:defRPr>
              </a:lvl9pPr>
            </a:lstStyle>
            <a:p>
              <a:pPr algn="l"/>
              <a:r>
                <a:rPr lang="en-US" dirty="0">
                  <a:solidFill>
                    <a:schemeClr val="accent1">
                      <a:lumMod val="75000"/>
                    </a:schemeClr>
                  </a:solidFill>
                </a:rPr>
                <a:t>p-value &lt; 0.01</a:t>
              </a: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6413925" y="1463287"/>
            <a:ext cx="417646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Statistical inference for upward/downward trend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19536" y="637203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Maria </a:t>
            </a:r>
            <a:r>
              <a:rPr lang="en-US" dirty="0" err="1"/>
              <a:t>Grazia</a:t>
            </a:r>
            <a:r>
              <a:rPr lang="en-US" dirty="0"/>
              <a:t>, INFN Genova, presentation at IEEE NSS/MIC 2016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Results from Trend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18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2522</TotalTime>
  <Words>860</Words>
  <Application>Microsoft Office PowerPoint</Application>
  <PresentationFormat>Widescreen</PresentationFormat>
  <Paragraphs>162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ＭＳ Ｐゴシック</vt:lpstr>
      <vt:lpstr>Arial</vt:lpstr>
      <vt:lpstr>Calibri</vt:lpstr>
      <vt:lpstr>Calibri Light</vt:lpstr>
      <vt:lpstr>Office Theme</vt:lpstr>
      <vt:lpstr>Assessment of Geant4 Software Quality</vt:lpstr>
      <vt:lpstr>Background</vt:lpstr>
      <vt:lpstr>Objectives</vt:lpstr>
      <vt:lpstr>Work done so far</vt:lpstr>
      <vt:lpstr>Metrics at class level</vt:lpstr>
      <vt:lpstr>Metrics at file level</vt:lpstr>
      <vt:lpstr>Software candidate: Geant4</vt:lpstr>
      <vt:lpstr>Statistical Methods</vt:lpstr>
      <vt:lpstr>Results from Trend Analysis</vt:lpstr>
      <vt:lpstr>Results from Inequality Analysis</vt:lpstr>
      <vt:lpstr>In progress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Geant4 Software Quality</dc:title>
  <dc:creator>Windows User</dc:creator>
  <cp:lastModifiedBy>Windows User</cp:lastModifiedBy>
  <cp:revision>39</cp:revision>
  <dcterms:created xsi:type="dcterms:W3CDTF">2017-08-01T14:32:51Z</dcterms:created>
  <dcterms:modified xsi:type="dcterms:W3CDTF">2017-08-07T07:02:50Z</dcterms:modified>
</cp:coreProperties>
</file>