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/>
          <p:nvPr>
            <p:ph type="body" sz="quarter" idx="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Helvetica"/>
              </a:defRPr>
            </a:lvl1pPr>
            <a:lvl2pPr marL="1099037" indent="-464038" algn="ctr">
              <a:spcBef>
                <a:spcPts val="0"/>
              </a:spcBef>
              <a:defRPr sz="3800">
                <a:latin typeface="+mn-lt"/>
                <a:ea typeface="+mn-ea"/>
                <a:cs typeface="+mn-cs"/>
                <a:sym typeface="Helvetica"/>
              </a:defRPr>
            </a:lvl2pPr>
            <a:lvl3pPr marL="1734037" indent="-464037" algn="ctr">
              <a:spcBef>
                <a:spcPts val="0"/>
              </a:spcBef>
              <a:defRPr sz="3800">
                <a:latin typeface="+mn-lt"/>
                <a:ea typeface="+mn-ea"/>
                <a:cs typeface="+mn-cs"/>
                <a:sym typeface="Helvetica"/>
              </a:defRPr>
            </a:lvl3pPr>
            <a:lvl4pPr marL="2369037" indent="-464037" algn="ctr">
              <a:spcBef>
                <a:spcPts val="0"/>
              </a:spcBef>
              <a:defRPr sz="3800">
                <a:latin typeface="+mn-lt"/>
                <a:ea typeface="+mn-ea"/>
                <a:cs typeface="+mn-cs"/>
                <a:sym typeface="Helvetica"/>
              </a:defRPr>
            </a:lvl4pPr>
            <a:lvl5pPr marL="3004037" indent="-464037" algn="ctr">
              <a:spcBef>
                <a:spcPts val="0"/>
              </a:spcBef>
              <a:defRPr sz="3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/>
          <p:nvPr>
            <p:ph type="body" sz="quarter" idx="13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5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6" y="673100"/>
            <a:ext cx="18135605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79" y="1104900"/>
            <a:ext cx="9525003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/>
          <p:nvPr>
            <p:ph type="sldNum" sz="quarter" idx="2"/>
          </p:nvPr>
        </p:nvSpPr>
        <p:spPr>
          <a:xfrm>
            <a:off x="11959031" y="13081000"/>
            <a:ext cx="453239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1.png"/><Relationship Id="rId4" Type="http://schemas.openxmlformats.org/officeDocument/2006/relationships/image" Target="../media/image2.tif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tif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"/><Relationship Id="rId3" Type="http://schemas.openxmlformats.org/officeDocument/2006/relationships/image" Target="../media/image20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software.intel.com/en-us/articles/the-modern-code-developer-challenge" TargetMode="External"/><Relationship Id="rId3" Type="http://schemas.openxmlformats.org/officeDocument/2006/relationships/image" Target="../media/image4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rxiv.org/pdf/1605.05396.pdf" TargetMode="External"/><Relationship Id="rId3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hyperlink" Target="https://arxiv.org/pdf/1701.00160v1.pdf" TargetMode="External"/><Relationship Id="rId4" Type="http://schemas.openxmlformats.org/officeDocument/2006/relationships/image" Target="../media/image4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lena Orlova, Higher School of Economics, Moscow, Russia…"/>
          <p:cNvSpPr/>
          <p:nvPr>
            <p:ph type="subTitle" sz="half" idx="1"/>
          </p:nvPr>
        </p:nvSpPr>
        <p:spPr>
          <a:xfrm>
            <a:off x="1778000" y="6736960"/>
            <a:ext cx="20828000" cy="5735469"/>
          </a:xfrm>
          <a:prstGeom prst="rect">
            <a:avLst/>
          </a:prstGeom>
        </p:spPr>
        <p:txBody>
          <a:bodyPr/>
          <a:lstStyle/>
          <a:p>
            <a:pPr defTabSz="817244">
              <a:defRPr sz="4300"/>
            </a:pPr>
            <a:r>
              <a:t>Elena Orlova, Higher School of Economics, Moscow, Russia</a:t>
            </a:r>
          </a:p>
          <a:p>
            <a:pPr defTabSz="817244">
              <a:defRPr sz="4300"/>
            </a:pPr>
          </a:p>
          <a:p>
            <a:pPr defTabSz="817244">
              <a:defRPr sz="4300"/>
            </a:pPr>
            <a:r>
              <a:t>Advised by Sofia Vallecorsa, Andrei Gheata</a:t>
            </a:r>
          </a:p>
          <a:p>
            <a:pPr defTabSz="817244">
              <a:defRPr sz="4300"/>
            </a:pPr>
          </a:p>
          <a:p>
            <a:pPr defTabSz="817244">
              <a:defRPr sz="4300"/>
            </a:pPr>
          </a:p>
          <a:p>
            <a:pPr defTabSz="817244">
              <a:defRPr sz="4300"/>
            </a:pPr>
          </a:p>
          <a:p>
            <a:pPr defTabSz="817244">
              <a:defRPr sz="3500"/>
            </a:pPr>
          </a:p>
          <a:p>
            <a:pPr defTabSz="817244">
              <a:defRPr sz="3500"/>
            </a:pPr>
          </a:p>
          <a:p>
            <a:pPr defTabSz="817244">
              <a:defRPr sz="3500"/>
            </a:pPr>
            <a:r>
              <a:t>14 August, 2017</a:t>
            </a:r>
          </a:p>
        </p:txBody>
      </p:sp>
      <p:sp>
        <p:nvSpPr>
          <p:cNvPr id="120" name="GANs for simulation: development for distributed computing systems"/>
          <p:cNvSpPr/>
          <p:nvPr>
            <p:ph type="ctrTitle"/>
          </p:nvPr>
        </p:nvSpPr>
        <p:spPr>
          <a:xfrm>
            <a:off x="1778000" y="3179351"/>
            <a:ext cx="20828000" cy="3094494"/>
          </a:xfrm>
          <a:prstGeom prst="rect">
            <a:avLst/>
          </a:prstGeom>
        </p:spPr>
        <p:txBody>
          <a:bodyPr/>
          <a:lstStyle>
            <a:lvl1pPr defTabSz="457200">
              <a:lnSpc>
                <a:spcPts val="10100"/>
              </a:lnSpc>
              <a:defRPr sz="720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GANs for simulation: development for distributed computing systems</a:t>
            </a:r>
          </a:p>
        </p:txBody>
      </p:sp>
      <p:sp>
        <p:nvSpPr>
          <p:cNvPr id="121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11855" y="1763322"/>
            <a:ext cx="1451949" cy="1420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35039" y="613450"/>
            <a:ext cx="2205579" cy="694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169010" y="792296"/>
            <a:ext cx="1296900" cy="22389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enerative Adversarial Networks"/>
          <p:cNvSpPr/>
          <p:nvPr>
            <p:ph type="title"/>
          </p:nvPr>
        </p:nvSpPr>
        <p:spPr>
          <a:xfrm>
            <a:off x="1682750" y="214771"/>
            <a:ext cx="21005800" cy="2286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Toy gaussian test</a:t>
            </a:r>
          </a:p>
        </p:txBody>
      </p:sp>
      <p:sp>
        <p:nvSpPr>
          <p:cNvPr id="193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4" name="Rectangle 1"/>
          <p:cNvSpPr/>
          <p:nvPr/>
        </p:nvSpPr>
        <p:spPr>
          <a:xfrm>
            <a:off x="838200" y="3623333"/>
            <a:ext cx="13990751" cy="3901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685800" indent="-685800" algn="l">
              <a:buSzPct val="100000"/>
              <a:buFont typeface="Arial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Generate  simplified 1D distribution to test GAN behavior</a:t>
            </a:r>
          </a:p>
          <a:p>
            <a:pPr lvl="3" marL="685800" indent="-685800" algn="l">
              <a:buSzPct val="100000"/>
              <a:buFont typeface="Arial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Two gaussians centered at x=0.</a:t>
            </a:r>
          </a:p>
          <a:p>
            <a:pPr lvl="3" marL="685800" indent="-685800" algn="l">
              <a:buSzPct val="100000"/>
              <a:buFont typeface="Arial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Fake a two classes (particles) signal</a:t>
            </a:r>
          </a:p>
          <a:p>
            <a:pPr lvl="3" marL="685800" indent="-685800" algn="l">
              <a:buSzPct val="100000"/>
              <a:buFont typeface="Arial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Reproduce distribution with GAN</a:t>
            </a: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32100" y="3415643"/>
            <a:ext cx="5906974" cy="5058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00364" y="8644059"/>
            <a:ext cx="6151360" cy="4580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532100" y="8814410"/>
            <a:ext cx="6517410" cy="4736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9677" y="7833018"/>
            <a:ext cx="7000310" cy="50609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sults"/>
          <p:cNvSpPr/>
          <p:nvPr>
            <p:ph type="title"/>
          </p:nvPr>
        </p:nvSpPr>
        <p:spPr>
          <a:xfrm>
            <a:off x="1689100" y="356116"/>
            <a:ext cx="21005800" cy="2286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LCD calorimeter showers</a:t>
            </a:r>
          </a:p>
        </p:txBody>
      </p:sp>
      <p:sp>
        <p:nvSpPr>
          <p:cNvPr id="201" name="Body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57175" indent="-257175" defTabSz="342900">
              <a:spcBef>
                <a:spcPts val="900"/>
              </a:spcBef>
              <a:buClr>
                <a:srgbClr val="353535"/>
              </a:buClr>
              <a:buSzPct val="100000"/>
              <a:buFont typeface="Century Gothic"/>
              <a:buChar char="´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</a:p>
        </p:txBody>
      </p:sp>
      <p:pic>
        <p:nvPicPr>
          <p:cNvPr id="202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rcRect l="8750" t="15830" r="58049" b="45850"/>
          <a:stretch>
            <a:fillRect/>
          </a:stretch>
        </p:blipFill>
        <p:spPr>
          <a:xfrm>
            <a:off x="2714721" y="3357763"/>
            <a:ext cx="19314462" cy="8217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07613" y="2566760"/>
            <a:ext cx="5980213" cy="4079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50972" y="9142900"/>
            <a:ext cx="5361184" cy="3459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604091" y="8334443"/>
            <a:ext cx="6127627" cy="4079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icture 2" descr="Picture 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359338" y="2440240"/>
            <a:ext cx="6279183" cy="40119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icture 2" descr="Picture 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585038" y="9091845"/>
            <a:ext cx="6611592" cy="4224345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extBox 1"/>
          <p:cNvSpPr/>
          <p:nvPr/>
        </p:nvSpPr>
        <p:spPr>
          <a:xfrm>
            <a:off x="10411665" y="2570977"/>
            <a:ext cx="465518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Single electrons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rcRect l="0" t="0" r="0" b="3709"/>
          <a:stretch>
            <a:fillRect/>
          </a:stretch>
        </p:blipFill>
        <p:spPr>
          <a:xfrm>
            <a:off x="1137538" y="3956760"/>
            <a:ext cx="7516653" cy="486290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76200" dir="2700000">
              <a:srgbClr val="000000">
                <a:alpha val="40000"/>
              </a:srgbClr>
            </a:outerShdw>
          </a:effectLst>
        </p:spPr>
      </p:pic>
      <p:sp>
        <p:nvSpPr>
          <p:cNvPr id="211" name="Shower longitudinal section"/>
          <p:cNvSpPr/>
          <p:nvPr/>
        </p:nvSpPr>
        <p:spPr>
          <a:xfrm>
            <a:off x="2691663" y="9140107"/>
            <a:ext cx="44085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914400">
              <a:defRPr sz="2400">
                <a:solidFill>
                  <a:srgbClr val="E833B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Shower longitudinal section</a:t>
            </a:r>
          </a:p>
        </p:txBody>
      </p:sp>
      <p:pic>
        <p:nvPicPr>
          <p:cNvPr id="212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99921" y="4066852"/>
            <a:ext cx="7923702" cy="500882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76200" dir="2700000">
              <a:srgbClr val="000000">
                <a:alpha val="40000"/>
              </a:srgbClr>
            </a:outerShdw>
          </a:effectLst>
        </p:spPr>
      </p:pic>
      <p:sp>
        <p:nvSpPr>
          <p:cNvPr id="213" name="Shower transverse section"/>
          <p:cNvSpPr/>
          <p:nvPr/>
        </p:nvSpPr>
        <p:spPr>
          <a:xfrm>
            <a:off x="18336437" y="9374120"/>
            <a:ext cx="440856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914400">
              <a:defRPr sz="2400">
                <a:solidFill>
                  <a:srgbClr val="E833B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Shower transverse section</a:t>
            </a:r>
          </a:p>
        </p:txBody>
      </p:sp>
      <p:pic>
        <p:nvPicPr>
          <p:cNvPr id="214" name="Picture 20" descr="Picture 2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27114" y="7062199"/>
            <a:ext cx="7182440" cy="5421362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6" name="Results"/>
          <p:cNvSpPr/>
          <p:nvPr/>
        </p:nvSpPr>
        <p:spPr>
          <a:xfrm>
            <a:off x="1689100" y="356116"/>
            <a:ext cx="21005800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sz="1120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LCD calorimeter showers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Improving training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Improving training</a:t>
            </a:r>
          </a:p>
        </p:txBody>
      </p:sp>
      <p:sp>
        <p:nvSpPr>
          <p:cNvPr id="219" name="1 day on GTX1080…"/>
          <p:cNvSpPr/>
          <p:nvPr/>
        </p:nvSpPr>
        <p:spPr>
          <a:xfrm>
            <a:off x="2029978" y="4787361"/>
            <a:ext cx="20698462" cy="378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1 day on GTX1080</a:t>
            </a:r>
          </a:p>
          <a:p>
            <a:pPr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  <a:p>
            <a:pPr algn="l"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Improving performance:</a:t>
            </a:r>
          </a:p>
          <a:p>
            <a:pPr lvl="1" marL="1245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hyperparameters</a:t>
            </a:r>
          </a:p>
          <a:p>
            <a:pPr lvl="1" marL="1245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train on CPU clusters not only GPU clusters</a:t>
            </a:r>
          </a:p>
        </p:txBody>
      </p:sp>
      <p:sp>
        <p:nvSpPr>
          <p:cNvPr id="220" name="neon"/>
          <p:cNvSpPr/>
          <p:nvPr/>
        </p:nvSpPr>
        <p:spPr>
          <a:xfrm>
            <a:off x="10934110" y="10120827"/>
            <a:ext cx="289020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7200"/>
            </a:lvl1pPr>
          </a:lstStyle>
          <a:p>
            <a:pPr/>
            <a:r>
              <a:t>neon</a:t>
            </a:r>
          </a:p>
        </p:txBody>
      </p:sp>
      <p:sp>
        <p:nvSpPr>
          <p:cNvPr id="221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ne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neon</a:t>
            </a:r>
          </a:p>
        </p:txBody>
      </p:sp>
      <p:sp>
        <p:nvSpPr>
          <p:cNvPr id="224" name="new deep learning framework committed to best performance on all hardware…"/>
          <p:cNvSpPr/>
          <p:nvPr>
            <p:ph type="body" idx="1"/>
          </p:nvPr>
        </p:nvSpPr>
        <p:spPr>
          <a:xfrm>
            <a:off x="1689100" y="2606668"/>
            <a:ext cx="21005800" cy="9207501"/>
          </a:xfrm>
          <a:prstGeom prst="rect">
            <a:avLst/>
          </a:prstGeom>
        </p:spPr>
        <p:txBody>
          <a:bodyPr/>
          <a:lstStyle/>
          <a:p>
            <a:pPr marL="781538" indent="-781538" defTabSz="457200">
              <a:lnSpc>
                <a:spcPts val="9400"/>
              </a:lnSpc>
              <a:spcBef>
                <a:spcPts val="0"/>
              </a:spcBef>
              <a:defRPr sz="6400"/>
            </a:pPr>
            <a:r>
              <a:t>new deep learning framework committed to best performance on all hardware</a:t>
            </a:r>
          </a:p>
          <a:p>
            <a:pPr marL="0" indent="0" defTabSz="457200">
              <a:lnSpc>
                <a:spcPts val="9400"/>
              </a:lnSpc>
              <a:spcBef>
                <a:spcPts val="0"/>
              </a:spcBef>
              <a:buSzTx/>
              <a:buNone/>
              <a:defRPr sz="6400"/>
            </a:pPr>
          </a:p>
          <a:p>
            <a:pPr marL="781538" indent="-781538" defTabSz="457200">
              <a:lnSpc>
                <a:spcPts val="9400"/>
              </a:lnSpc>
              <a:spcBef>
                <a:spcPts val="0"/>
              </a:spcBef>
              <a:defRPr sz="6400"/>
            </a:pPr>
            <a:r>
              <a:t>designed for ease-of-use,  extensibility and « out-of-the-box » scaling through multiple nodes.</a:t>
            </a:r>
          </a:p>
        </p:txBody>
      </p:sp>
      <p:sp>
        <p:nvSpPr>
          <p:cNvPr id="225" name="http://neon.nervanasys.com/index.html/"/>
          <p:cNvSpPr/>
          <p:nvPr/>
        </p:nvSpPr>
        <p:spPr>
          <a:xfrm>
            <a:off x="7831659" y="11936000"/>
            <a:ext cx="773801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5E5E5E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http://neon.nervanasys.com/index.html/</a:t>
            </a:r>
          </a:p>
        </p:txBody>
      </p:sp>
      <p:pic>
        <p:nvPicPr>
          <p:cNvPr id="22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rcRect l="13469" t="14066" r="12622" b="15995"/>
          <a:stretch>
            <a:fillRect/>
          </a:stretch>
        </p:blipFill>
        <p:spPr>
          <a:xfrm>
            <a:off x="21684704" y="476020"/>
            <a:ext cx="1967808" cy="1413755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Keras/ne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Keras/neon</a:t>
            </a:r>
          </a:p>
        </p:txBody>
      </p:sp>
      <p:sp>
        <p:nvSpPr>
          <p:cNvPr id="230" name="Keras…"/>
          <p:cNvSpPr/>
          <p:nvPr>
            <p:ph type="body" sz="half" idx="1"/>
          </p:nvPr>
        </p:nvSpPr>
        <p:spPr>
          <a:xfrm>
            <a:off x="1689100" y="2903571"/>
            <a:ext cx="10007600" cy="7366121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latin typeface="+mn-lt"/>
                <a:ea typeface="+mn-ea"/>
                <a:cs typeface="+mn-cs"/>
                <a:sym typeface="Helvetica"/>
              </a:defRPr>
            </a:pPr>
            <a:r>
              <a:t>Keras</a:t>
            </a:r>
          </a:p>
          <a:p>
            <a:pPr/>
            <a:r>
              <a:t>No 3D transpose convolutional layer: </a:t>
            </a:r>
          </a:p>
          <a:p>
            <a:pPr lvl="1"/>
            <a:r>
              <a:t>Conv + Upsampling</a:t>
            </a:r>
          </a:p>
        </p:txBody>
      </p:sp>
      <p:sp>
        <p:nvSpPr>
          <p:cNvPr id="231" name="Neon…"/>
          <p:cNvSpPr/>
          <p:nvPr/>
        </p:nvSpPr>
        <p:spPr>
          <a:xfrm>
            <a:off x="11850830" y="4246967"/>
            <a:ext cx="10202952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/>
            </a:pPr>
            <a:r>
              <a:t>Neon</a:t>
            </a:r>
          </a:p>
          <a:p>
            <a:pPr>
              <a:defRPr b="1"/>
            </a:pPr>
          </a:p>
          <a:p>
            <a:pPr marL="610576" indent="-610576" algn="l">
              <a:buSzPct val="75000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Transpose convolutional layer in 3D</a:t>
            </a:r>
          </a:p>
          <a:p>
            <a:pPr marL="610576" indent="-610576" algn="l">
              <a:buSzPct val="75000"/>
              <a:buChar char="•"/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GAN model is implemented</a:t>
            </a:r>
          </a:p>
        </p:txBody>
      </p:sp>
      <p:sp>
        <p:nvSpPr>
          <p:cNvPr id="232" name="Output:  1 + (W−F+2P)/S,…"/>
          <p:cNvSpPr/>
          <p:nvPr/>
        </p:nvSpPr>
        <p:spPr>
          <a:xfrm>
            <a:off x="3619182" y="10372945"/>
            <a:ext cx="17145636" cy="1625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Output:  </a:t>
            </a:r>
            <a:r>
              <a:rPr b="1" i="1">
                <a:latin typeface="+mn-lt"/>
                <a:ea typeface="+mn-ea"/>
                <a:cs typeface="+mn-cs"/>
                <a:sym typeface="Helvetica"/>
              </a:rPr>
              <a:t>1 + (W−F+2P)/S</a:t>
            </a:r>
            <a:r>
              <a:rPr i="1">
                <a:latin typeface="+mn-lt"/>
                <a:ea typeface="+mn-ea"/>
                <a:cs typeface="+mn-cs"/>
                <a:sym typeface="Helvetica"/>
              </a:rPr>
              <a:t>, </a:t>
            </a:r>
            <a:endParaRPr i="1">
              <a:latin typeface="+mn-lt"/>
              <a:ea typeface="+mn-ea"/>
              <a:cs typeface="+mn-cs"/>
              <a:sym typeface="Helvetica"/>
            </a:endParaRPr>
          </a:p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where W - input volume, F - filter size, P - padding, S - stride</a:t>
            </a:r>
          </a:p>
        </p:txBody>
      </p:sp>
      <p:sp>
        <p:nvSpPr>
          <p:cNvPr id="233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AN in 3D"/>
          <p:cNvSpPr/>
          <p:nvPr>
            <p:ph type="title"/>
          </p:nvPr>
        </p:nvSpPr>
        <p:spPr>
          <a:xfrm>
            <a:off x="1909368" y="0"/>
            <a:ext cx="21005802" cy="228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GAN in 3D</a:t>
            </a:r>
          </a:p>
        </p:txBody>
      </p:sp>
      <p:sp>
        <p:nvSpPr>
          <p:cNvPr id="236" name="Generator and Discriminator are based on 3D convolutions"/>
          <p:cNvSpPr/>
          <p:nvPr>
            <p:ph type="body" sz="quarter" idx="1"/>
          </p:nvPr>
        </p:nvSpPr>
        <p:spPr>
          <a:xfrm>
            <a:off x="828752" y="934413"/>
            <a:ext cx="21005802" cy="2703173"/>
          </a:xfrm>
          <a:prstGeom prst="rect">
            <a:avLst/>
          </a:prstGeom>
        </p:spPr>
        <p:txBody>
          <a:bodyPr/>
          <a:lstStyle>
            <a:lvl1pPr marL="586152" indent="-586152" defTabSz="342900">
              <a:spcBef>
                <a:spcPts val="900"/>
              </a:spcBef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Generator and Discriminator are based on 3D convolutions</a:t>
            </a:r>
          </a:p>
        </p:txBody>
      </p:sp>
      <p:sp>
        <p:nvSpPr>
          <p:cNvPr id="237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8" name="Screen Shot 2017-08-11 at 15.24.24.png" descr="Screen Shot 2017-08-11 at 15.24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8752" y="2573334"/>
            <a:ext cx="14366590" cy="5300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Screen Shot 2017-08-11 at 15.25.15.png" descr="Screen Shot 2017-08-11 at 15.25.1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4236" y="7888161"/>
            <a:ext cx="15596528" cy="5827839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Generator"/>
          <p:cNvSpPr/>
          <p:nvPr/>
        </p:nvSpPr>
        <p:spPr>
          <a:xfrm>
            <a:off x="17483222" y="4140198"/>
            <a:ext cx="297307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Generator</a:t>
            </a:r>
          </a:p>
        </p:txBody>
      </p:sp>
      <p:sp>
        <p:nvSpPr>
          <p:cNvPr id="241" name="Discriminator"/>
          <p:cNvSpPr/>
          <p:nvPr/>
        </p:nvSpPr>
        <p:spPr>
          <a:xfrm>
            <a:off x="17042849" y="10081393"/>
            <a:ext cx="385381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Discriminator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neon model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neon model</a:t>
            </a:r>
          </a:p>
        </p:txBody>
      </p:sp>
      <p:sp>
        <p:nvSpPr>
          <p:cNvPr id="244" name="I’ll draw it soon"/>
          <p:cNvSpPr/>
          <p:nvPr>
            <p:ph type="body" sz="quarter" idx="1"/>
          </p:nvPr>
        </p:nvSpPr>
        <p:spPr>
          <a:xfrm>
            <a:off x="17034496" y="9635511"/>
            <a:ext cx="4724359" cy="25855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4800"/>
            </a:lvl1pPr>
          </a:lstStyle>
          <a:p>
            <a:pPr/>
            <a:r>
              <a:t>Discriminator</a:t>
            </a:r>
          </a:p>
        </p:txBody>
      </p:sp>
      <p:pic>
        <p:nvPicPr>
          <p:cNvPr id="245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8221" y="4132424"/>
            <a:ext cx="10812142" cy="4400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Screen Shot 2017-08-11 at 15.25.15.png" descr="Screen Shot 2017-08-11 at 15.25.1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3274" y="8751048"/>
            <a:ext cx="11653419" cy="4354449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Generator"/>
          <p:cNvSpPr/>
          <p:nvPr/>
        </p:nvSpPr>
        <p:spPr>
          <a:xfrm>
            <a:off x="17127752" y="5172895"/>
            <a:ext cx="285872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Generator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rrent state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Current state</a:t>
            </a:r>
          </a:p>
        </p:txBody>
      </p:sp>
      <p:sp>
        <p:nvSpPr>
          <p:cNvPr id="250" name="Our case is non standard and common framework might not be optimised for it: we have to work  in collaboration with developers to fix issues: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57200">
              <a:spcBef>
                <a:spcPts val="1200"/>
              </a:spcBef>
              <a:buSzTx/>
              <a:buNone/>
              <a:defRPr sz="4800"/>
            </a:pPr>
            <a:r>
              <a:t>Our case is non standard and common framework might not be optimised for it: we have to work  in collaboration with developers to fix issues:</a:t>
            </a:r>
          </a:p>
          <a:p>
            <a:pPr marL="0" indent="0" defTabSz="457200">
              <a:spcBef>
                <a:spcPts val="1200"/>
              </a:spcBef>
              <a:buSzTx/>
              <a:buNone/>
              <a:defRPr sz="4800"/>
            </a:pPr>
          </a:p>
          <a:p>
            <a:pPr lvl="1" marL="1221152" indent="-586152" defTabSz="457200">
              <a:spcBef>
                <a:spcPts val="1200"/>
              </a:spcBef>
              <a:defRPr sz="4800"/>
            </a:pPr>
            <a:r>
              <a:t>3D deconv</a:t>
            </a:r>
          </a:p>
          <a:p>
            <a:pPr lvl="1" marL="1221152" indent="-586152" defTabSz="457200">
              <a:spcBef>
                <a:spcPts val="1200"/>
              </a:spcBef>
              <a:defRPr sz="4800"/>
            </a:pPr>
            <a:r>
              <a:t>“mkl” backend </a:t>
            </a:r>
          </a:p>
          <a:p>
            <a:pPr lvl="1" marL="1221152" indent="-586152" defTabSz="457200">
              <a:spcBef>
                <a:spcPts val="1200"/>
              </a:spcBef>
              <a:defRPr sz="4800"/>
            </a:pPr>
            <a:r>
              <a:t>no embedding layer</a:t>
            </a:r>
          </a:p>
        </p:txBody>
      </p:sp>
      <p:sp>
        <p:nvSpPr>
          <p:cNvPr id="251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onclusion and plan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Conclusion and plans</a:t>
            </a:r>
          </a:p>
        </p:txBody>
      </p:sp>
      <p:sp>
        <p:nvSpPr>
          <p:cNvPr id="254" name="keep working on implementation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keep working on implementation </a:t>
            </a:r>
          </a:p>
          <a:p>
            <a:pPr/>
            <a:r>
              <a:t>add parametrisation </a:t>
            </a:r>
          </a:p>
          <a:p>
            <a:pPr/>
            <a:r>
              <a:t>testing with different parameters on different architectures</a:t>
            </a:r>
          </a:p>
        </p:txBody>
      </p:sp>
      <p:sp>
        <p:nvSpPr>
          <p:cNvPr id="255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Outline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127" name="Introduction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  <a:p>
            <a:pPr lvl="1"/>
            <a:r>
              <a:t>Generative Adversarial Networks </a:t>
            </a:r>
          </a:p>
          <a:p>
            <a:pPr/>
            <a:r>
              <a:t>Implementation</a:t>
            </a:r>
          </a:p>
          <a:p>
            <a:pPr/>
            <a:r>
              <a:t>Summary</a:t>
            </a:r>
          </a:p>
        </p:txBody>
      </p:sp>
      <p:sp>
        <p:nvSpPr>
          <p:cNvPr id="128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Motivati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Motivation</a:t>
            </a:r>
          </a:p>
        </p:txBody>
      </p:sp>
      <p:sp>
        <p:nvSpPr>
          <p:cNvPr id="258" name="Historically simulation in particle physics has relied on Monte Carlo methods. Deep learning is a completely new approach.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0" indent="228600" algn="just" defTabSz="457200">
              <a:lnSpc>
                <a:spcPts val="7400"/>
              </a:lnSpc>
              <a:spcBef>
                <a:spcPts val="1000"/>
              </a:spcBef>
              <a:buSzTx/>
              <a:buNone/>
              <a:defRPr sz="4800"/>
            </a:pPr>
            <a:r>
              <a:t>Historically simulation in particle physics has relied on Monte Carlo methods. Deep learning is a completely new approach. </a:t>
            </a:r>
            <a:endParaRPr>
              <a:solidFill>
                <a:srgbClr val="333333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lvl="1" marL="0" indent="228600" algn="just" defTabSz="457200">
              <a:lnSpc>
                <a:spcPts val="7400"/>
              </a:lnSpc>
              <a:spcBef>
                <a:spcPts val="1000"/>
              </a:spcBef>
              <a:buSzTx/>
              <a:buNone/>
              <a:defRPr sz="4800"/>
            </a:pPr>
            <a:r>
              <a:t>It will allow physicist to produce a huge amount of simulated data , needed by the next high luminosity LHC experiments, using limited computing resources .</a:t>
            </a:r>
          </a:p>
        </p:txBody>
      </p:sp>
      <p:sp>
        <p:nvSpPr>
          <p:cNvPr id="259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hank you!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Thank you!</a:t>
            </a:r>
          </a:p>
        </p:txBody>
      </p:sp>
      <p:sp>
        <p:nvSpPr>
          <p:cNvPr id="262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Intel Competit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Intel Competiton</a:t>
            </a:r>
          </a:p>
        </p:txBody>
      </p:sp>
      <p:sp>
        <p:nvSpPr>
          <p:cNvPr id="265" name="The Modern Code Developer Challenge…"/>
          <p:cNvSpPr/>
          <p:nvPr>
            <p:ph type="body" idx="1"/>
          </p:nvPr>
        </p:nvSpPr>
        <p:spPr>
          <a:xfrm>
            <a:off x="1993312" y="3823526"/>
            <a:ext cx="22686026" cy="9207504"/>
          </a:xfrm>
          <a:prstGeom prst="rect">
            <a:avLst/>
          </a:prstGeom>
        </p:spPr>
        <p:txBody>
          <a:bodyPr/>
          <a:lstStyle/>
          <a:p>
            <a:pPr marL="0" marR="5168644" indent="425652" algn="just" defTabSz="364845">
              <a:lnSpc>
                <a:spcPts val="7300"/>
              </a:lnSpc>
              <a:spcBef>
                <a:spcPts val="1100"/>
              </a:spcBef>
              <a:buSzTx/>
              <a:buNone/>
              <a:defRPr b="1" sz="4000">
                <a:latin typeface="+mn-lt"/>
                <a:ea typeface="+mn-ea"/>
                <a:cs typeface="+mn-cs"/>
                <a:sym typeface="Helvetica"/>
              </a:defRPr>
            </a:pPr>
            <a:r>
              <a:t>The Modern Code Developer Challenge</a:t>
            </a:r>
          </a:p>
          <a:p>
            <a:pPr marL="0" indent="0" defTabSz="364845">
              <a:lnSpc>
                <a:spcPts val="7600"/>
              </a:lnSpc>
              <a:spcBef>
                <a:spcPts val="0"/>
              </a:spcBef>
              <a:buSzTx/>
              <a:buNone/>
              <a:defRPr sz="4000"/>
            </a:pPr>
          </a:p>
          <a:p>
            <a:pPr marL="893403" marR="5168644" indent="-467749" algn="just" defTabSz="364845">
              <a:lnSpc>
                <a:spcPts val="5800"/>
              </a:lnSpc>
              <a:spcBef>
                <a:spcPts val="1500"/>
              </a:spcBef>
              <a:defRPr sz="4000"/>
            </a:pPr>
            <a:r>
              <a:t>The goal for Intel is to give budding developers the opportunity to use modern programming methods to improve code that helps move science forward.</a:t>
            </a:r>
          </a:p>
          <a:p>
            <a:pPr marL="0" marR="5168644" indent="425652" algn="just" defTabSz="364845">
              <a:lnSpc>
                <a:spcPts val="7300"/>
              </a:lnSpc>
              <a:spcBef>
                <a:spcPts val="1100"/>
              </a:spcBef>
              <a:buSzTx/>
              <a:buNone/>
              <a:defRPr sz="2800"/>
            </a:pPr>
          </a:p>
          <a:p>
            <a:pPr marL="0" marR="5168644" indent="425652" algn="just" defTabSz="364845">
              <a:lnSpc>
                <a:spcPts val="7300"/>
              </a:lnSpc>
              <a:spcBef>
                <a:spcPts val="1100"/>
              </a:spcBef>
              <a:buSzTx/>
              <a:buNone/>
              <a:defRPr sz="2800"/>
            </a:pPr>
          </a:p>
          <a:p>
            <a:pPr marL="0" marR="5168644" indent="425652" algn="just" defTabSz="364845">
              <a:lnSpc>
                <a:spcPts val="7300"/>
              </a:lnSpc>
              <a:spcBef>
                <a:spcPts val="1100"/>
              </a:spcBef>
              <a:buSzTx/>
              <a:buNone/>
              <a:defRPr sz="2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2" invalidUrl="" action="" tgtFrame="" tooltip="" history="1" highlightClick="0" endSnd="0"/>
              </a:rPr>
              <a:t>https://software.intel.com/en-us/articles/the-modern-code-developer-challenge</a:t>
            </a:r>
          </a:p>
        </p:txBody>
      </p:sp>
      <p:sp>
        <p:nvSpPr>
          <p:cNvPr id="266" name="Slide Number"/>
          <p:cNvSpPr/>
          <p:nvPr>
            <p:ph type="sldNum" sz="quarter" idx="4294967295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7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13469" t="14066" r="12622" b="15993"/>
          <a:stretch>
            <a:fillRect/>
          </a:stretch>
        </p:blipFill>
        <p:spPr>
          <a:xfrm>
            <a:off x="21684704" y="476019"/>
            <a:ext cx="2425029" cy="17422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Introducti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131" name="Experiments need tools for fast simulation. Currently available solutions depend on the experiments.…"/>
          <p:cNvSpPr/>
          <p:nvPr>
            <p:ph type="body" idx="1"/>
          </p:nvPr>
        </p:nvSpPr>
        <p:spPr>
          <a:xfrm>
            <a:off x="1384883" y="3244850"/>
            <a:ext cx="21614236" cy="7738620"/>
          </a:xfrm>
          <a:prstGeom prst="rect">
            <a:avLst/>
          </a:prstGeom>
        </p:spPr>
        <p:txBody>
          <a:bodyPr/>
          <a:lstStyle/>
          <a:p>
            <a:pPr marL="0" indent="0" algn="just" defTabSz="457200">
              <a:lnSpc>
                <a:spcPts val="7100"/>
              </a:lnSpc>
              <a:spcBef>
                <a:spcPts val="0"/>
              </a:spcBef>
              <a:buSzTx/>
              <a:buNone/>
              <a:defRPr sz="4800"/>
            </a:pPr>
            <a:r>
              <a:t>Experiments need tools for fast simulation. Currently available solutions depend on the experiments.  </a:t>
            </a:r>
          </a:p>
          <a:p>
            <a:pPr marL="0" indent="0" defTabSz="457200">
              <a:lnSpc>
                <a:spcPct val="150000"/>
              </a:lnSpc>
              <a:spcBef>
                <a:spcPts val="0"/>
              </a:spcBef>
              <a:buSzTx/>
              <a:buNone/>
              <a:defRPr sz="4800"/>
            </a:pPr>
            <a:r>
              <a:t>We want to:</a:t>
            </a:r>
          </a:p>
          <a:p>
            <a:pPr lvl="1" marL="1074615" indent="-439614" defTabSz="457200">
              <a:lnSpc>
                <a:spcPct val="150000"/>
              </a:lnSpc>
              <a:spcBef>
                <a:spcPts val="0"/>
              </a:spcBef>
              <a:defRPr sz="4800"/>
            </a:pPr>
            <a:r>
              <a:t>have a generic interface in GeantV capable of using different fastsim options including ML based</a:t>
            </a:r>
          </a:p>
          <a:p>
            <a:pPr lvl="1" marL="1074615" indent="-439614" defTabSz="457200">
              <a:lnSpc>
                <a:spcPct val="150000"/>
              </a:lnSpc>
              <a:spcBef>
                <a:spcPts val="0"/>
              </a:spcBef>
              <a:defRPr sz="4800"/>
            </a:pPr>
            <a:r>
              <a:t>reproduce particle interactions with matter in a detector and provide related quantities such as energy or particle type</a:t>
            </a:r>
          </a:p>
        </p:txBody>
      </p:sp>
      <p:sp>
        <p:nvSpPr>
          <p:cNvPr id="132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3" name="Generative Adversarial Networks!"/>
          <p:cNvSpPr/>
          <p:nvPr/>
        </p:nvSpPr>
        <p:spPr>
          <a:xfrm>
            <a:off x="3304829" y="9440536"/>
            <a:ext cx="17774340" cy="2991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just" defTabSz="367404">
              <a:lnSpc>
                <a:spcPts val="5700"/>
              </a:lnSpc>
              <a:defRPr sz="900"/>
            </a:pPr>
          </a:p>
          <a:p>
            <a:pPr algn="just" defTabSz="367404">
              <a:lnSpc>
                <a:spcPts val="5700"/>
              </a:lnSpc>
              <a:defRPr sz="900"/>
            </a:pPr>
          </a:p>
          <a:p>
            <a:pPr defTabSz="367404">
              <a:lnSpc>
                <a:spcPts val="5700"/>
              </a:lnSpc>
              <a:defRPr sz="900"/>
            </a:pPr>
          </a:p>
          <a:p>
            <a:pPr defTabSz="367404">
              <a:lnSpc>
                <a:spcPts val="5700"/>
              </a:lnSpc>
              <a:defRPr b="1" sz="3900"/>
            </a:pPr>
            <a:r>
              <a:t>Generative Adversarial Networks!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DL for simulatio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42900">
              <a:defRPr>
                <a:solidFill>
                  <a:srgbClr val="0433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DL for simulation</a:t>
            </a:r>
          </a:p>
        </p:txBody>
      </p:sp>
      <p:sp>
        <p:nvSpPr>
          <p:cNvPr id="136" name="Generative models (Generative Stochastic Networks, Variational Auto-Enconders, Generative Adversarial Networks, ..) can be used for simulation…"/>
          <p:cNvSpPr/>
          <p:nvPr>
            <p:ph type="body" idx="1"/>
          </p:nvPr>
        </p:nvSpPr>
        <p:spPr>
          <a:xfrm>
            <a:off x="1689100" y="3238500"/>
            <a:ext cx="21005800" cy="8384803"/>
          </a:xfrm>
          <a:prstGeom prst="rect">
            <a:avLst/>
          </a:prstGeom>
        </p:spPr>
        <p:txBody>
          <a:bodyPr/>
          <a:lstStyle/>
          <a:p>
            <a:pPr marL="0" indent="0" defTabSz="342900">
              <a:spcBef>
                <a:spcPts val="700"/>
              </a:spcBef>
              <a:buSzTx/>
              <a:buNone/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Generative models (Generative Stochastic Networks, Variational Auto-Enconders, Generative Adversarial Networks, ..) can be used for simulation:</a:t>
            </a:r>
          </a:p>
          <a:p>
            <a:pPr lvl="1" marL="1221152" indent="-586152" defTabSz="342900">
              <a:spcBef>
                <a:spcPts val="700"/>
              </a:spcBef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Realistic generation of samples</a:t>
            </a:r>
          </a:p>
          <a:p>
            <a:pPr lvl="1" marL="1221152" indent="-586152" defTabSz="342900">
              <a:spcBef>
                <a:spcPts val="700"/>
              </a:spcBef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Use complicated probability distributions</a:t>
            </a:r>
          </a:p>
          <a:p>
            <a:pPr lvl="1" marL="1221152" indent="-586152" defTabSz="342900">
              <a:spcBef>
                <a:spcPts val="700"/>
              </a:spcBef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Optimize multiple output for a single input</a:t>
            </a:r>
          </a:p>
          <a:p>
            <a:pPr lvl="1" marL="1221152" indent="-586152" defTabSz="342900">
              <a:spcBef>
                <a:spcPts val="700"/>
              </a:spcBef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Work well with missing data</a:t>
            </a:r>
          </a:p>
        </p:txBody>
      </p:sp>
      <p:sp>
        <p:nvSpPr>
          <p:cNvPr id="137" name="https://arxiv.org/pdf/1605.05396.pdf"/>
          <p:cNvSpPr/>
          <p:nvPr/>
        </p:nvSpPr>
        <p:spPr>
          <a:xfrm>
            <a:off x="14415109" y="12074056"/>
            <a:ext cx="54212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defRPr sz="2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  <a:hlinkClick r:id="rId2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2" invalidUrl="" action="" tgtFrame="" tooltip="" history="1" highlightClick="0" endSnd="0"/>
              </a:rPr>
              <a:t>https://arxiv.org/pdf/1605.05396.pdf</a:t>
            </a:r>
          </a:p>
        </p:txBody>
      </p:sp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05977" y="10477500"/>
            <a:ext cx="9369724" cy="202213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Ranzato, Susskind, Mnih, Hinton, IEEE CVPR 2011"/>
          <p:cNvSpPr/>
          <p:nvPr/>
        </p:nvSpPr>
        <p:spPr>
          <a:xfrm>
            <a:off x="5696471" y="12479517"/>
            <a:ext cx="533783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Ranzato, Susskind, Mnih, Hinton, IEEE CVPR 2011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AN results"/>
          <p:cNvSpPr/>
          <p:nvPr>
            <p:ph type="title"/>
          </p:nvPr>
        </p:nvSpPr>
        <p:spPr>
          <a:xfrm>
            <a:off x="1689100" y="554680"/>
            <a:ext cx="21005800" cy="2286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GAN results</a:t>
            </a:r>
          </a:p>
        </p:txBody>
      </p:sp>
      <p:pic>
        <p:nvPicPr>
          <p:cNvPr id="142" name="Screen Shot 2017-08-11 at 22.17.16.png" descr="Screen Shot 2017-08-11 at 22.17.1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7527" y="3228888"/>
            <a:ext cx="8275057" cy="674206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amples of images of bedrooms generated by…"/>
          <p:cNvSpPr/>
          <p:nvPr/>
        </p:nvSpPr>
        <p:spPr>
          <a:xfrm>
            <a:off x="1572260" y="9837190"/>
            <a:ext cx="7245587" cy="1339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5000"/>
              </a:lnSpc>
              <a:defRPr sz="3000">
                <a:latin typeface="Times"/>
                <a:ea typeface="Times"/>
                <a:cs typeface="Times"/>
                <a:sym typeface="Times"/>
              </a:defRPr>
            </a:pPr>
            <a:r>
              <a:t>Samples of images of bedrooms generated by </a:t>
            </a:r>
          </a:p>
          <a:p>
            <a:pPr algn="l" defTabSz="457200">
              <a:lnSpc>
                <a:spcPts val="5000"/>
              </a:lnSpc>
              <a:defRPr sz="3000">
                <a:latin typeface="Times"/>
                <a:ea typeface="Times"/>
                <a:cs typeface="Times"/>
                <a:sym typeface="Times"/>
              </a:defRPr>
            </a:pPr>
            <a:r>
              <a:t>a DCGAN trained on the LSUN dataset.</a:t>
            </a:r>
          </a:p>
        </p:txBody>
      </p:sp>
      <p:sp>
        <p:nvSpPr>
          <p:cNvPr id="144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https://arxiv.org/pdf/1701.00160v1.pdf"/>
          <p:cNvSpPr/>
          <p:nvPr/>
        </p:nvSpPr>
        <p:spPr>
          <a:xfrm>
            <a:off x="1460718" y="12258912"/>
            <a:ext cx="505835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Light"/>
                <a:ea typeface="Helvetica Light"/>
                <a:cs typeface="Helvetica Light"/>
                <a:sym typeface="Helvetica Light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https://arxiv.org/pdf/1701.00160v1.pdf</a:t>
            </a:r>
          </a:p>
        </p:txBody>
      </p:sp>
      <p:pic>
        <p:nvPicPr>
          <p:cNvPr id="146" name="Screen Shot 2017-08-11 at 23.04.26.png" descr="Screen Shot 2017-08-11 at 23.04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864997" y="2619220"/>
            <a:ext cx="7436658" cy="7486824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amples drawn trained on the CIFAR-10 dataset"/>
          <p:cNvSpPr/>
          <p:nvPr/>
        </p:nvSpPr>
        <p:spPr>
          <a:xfrm>
            <a:off x="13596069" y="10154691"/>
            <a:ext cx="9120471" cy="704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5000"/>
              </a:lnSpc>
              <a:defRPr sz="30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Samples drawn trained on the CIFAR-10 dataset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enerative Adversarial Networks"/>
          <p:cNvSpPr/>
          <p:nvPr>
            <p:ph type="title"/>
          </p:nvPr>
        </p:nvSpPr>
        <p:spPr>
          <a:xfrm>
            <a:off x="1852908" y="1139709"/>
            <a:ext cx="21005802" cy="22860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Generative Adversarial Networks</a:t>
            </a:r>
          </a:p>
        </p:txBody>
      </p:sp>
      <p:sp>
        <p:nvSpPr>
          <p:cNvPr id="150" name="VS."/>
          <p:cNvSpPr/>
          <p:nvPr>
            <p:ph type="body" sz="quarter" idx="1"/>
          </p:nvPr>
        </p:nvSpPr>
        <p:spPr>
          <a:xfrm>
            <a:off x="11253785" y="7499105"/>
            <a:ext cx="1535222" cy="698991"/>
          </a:xfrm>
          <a:prstGeom prst="rect">
            <a:avLst/>
          </a:prstGeom>
        </p:spPr>
        <p:txBody>
          <a:bodyPr/>
          <a:lstStyle>
            <a:lvl1pPr marL="0" indent="0" algn="ctr" defTabSz="627379">
              <a:lnSpc>
                <a:spcPct val="90000"/>
              </a:lnSpc>
              <a:spcBef>
                <a:spcPts val="4400"/>
              </a:spcBef>
              <a:buSzTx/>
              <a:buNone/>
              <a:defRPr sz="3900"/>
            </a:lvl1pPr>
          </a:lstStyle>
          <a:p>
            <a:pPr/>
            <a:r>
              <a:t>VS.</a:t>
            </a:r>
          </a:p>
        </p:txBody>
      </p:sp>
      <p:sp>
        <p:nvSpPr>
          <p:cNvPr id="151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54" name="Generator"/>
          <p:cNvGrpSpPr/>
          <p:nvPr/>
        </p:nvGrpSpPr>
        <p:grpSpPr>
          <a:xfrm>
            <a:off x="2102933" y="5164873"/>
            <a:ext cx="8547580" cy="5023329"/>
            <a:chOff x="0" y="0"/>
            <a:chExt cx="8547578" cy="5023327"/>
          </a:xfrm>
        </p:grpSpPr>
        <p:sp>
          <p:nvSpPr>
            <p:cNvPr id="152" name="Rounded Rectangle"/>
            <p:cNvSpPr/>
            <p:nvPr/>
          </p:nvSpPr>
          <p:spPr>
            <a:xfrm>
              <a:off x="-1" y="0"/>
              <a:ext cx="8547579" cy="5023328"/>
            </a:xfrm>
            <a:prstGeom prst="roundRect">
              <a:avLst>
                <a:gd name="adj" fmla="val 16485"/>
              </a:avLst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1" sz="6400"/>
              </a:pPr>
            </a:p>
          </p:txBody>
        </p:sp>
        <p:sp>
          <p:nvSpPr>
            <p:cNvPr id="153" name="Generator"/>
            <p:cNvSpPr/>
            <p:nvPr/>
          </p:nvSpPr>
          <p:spPr>
            <a:xfrm>
              <a:off x="242540" y="1971912"/>
              <a:ext cx="8062497" cy="1079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 sz="6400"/>
              </a:lvl1pPr>
            </a:lstStyle>
            <a:p>
              <a:pPr/>
              <a:r>
                <a:t>Generator</a:t>
              </a:r>
            </a:p>
          </p:txBody>
        </p:sp>
      </p:grpSp>
      <p:grpSp>
        <p:nvGrpSpPr>
          <p:cNvPr id="157" name="Discriminator"/>
          <p:cNvGrpSpPr/>
          <p:nvPr/>
        </p:nvGrpSpPr>
        <p:grpSpPr>
          <a:xfrm>
            <a:off x="13392283" y="5009978"/>
            <a:ext cx="8547580" cy="5333121"/>
            <a:chOff x="0" y="0"/>
            <a:chExt cx="8547579" cy="5333119"/>
          </a:xfrm>
        </p:grpSpPr>
        <p:sp>
          <p:nvSpPr>
            <p:cNvPr id="155" name="Rounded Rectangle"/>
            <p:cNvSpPr/>
            <p:nvPr/>
          </p:nvSpPr>
          <p:spPr>
            <a:xfrm>
              <a:off x="-1" y="-1"/>
              <a:ext cx="8547581" cy="5333120"/>
            </a:xfrm>
            <a:prstGeom prst="roundRect">
              <a:avLst>
                <a:gd name="adj" fmla="val 15527"/>
              </a:avLst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1" sz="6400"/>
              </a:pPr>
            </a:p>
          </p:txBody>
        </p:sp>
        <p:sp>
          <p:nvSpPr>
            <p:cNvPr id="156" name="Discriminator"/>
            <p:cNvSpPr/>
            <p:nvPr/>
          </p:nvSpPr>
          <p:spPr>
            <a:xfrm>
              <a:off x="242534" y="2126808"/>
              <a:ext cx="8062512" cy="1079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 sz="6400"/>
              </a:lvl1pPr>
            </a:lstStyle>
            <a:p>
              <a:pPr/>
              <a:r>
                <a:t>Discriminator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enerative Adversarial Networks"/>
          <p:cNvSpPr/>
          <p:nvPr>
            <p:ph type="title"/>
          </p:nvPr>
        </p:nvSpPr>
        <p:spPr>
          <a:xfrm>
            <a:off x="1689100" y="716433"/>
            <a:ext cx="21005800" cy="1972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Generative Adversarial Networks</a:t>
            </a:r>
          </a:p>
        </p:txBody>
      </p:sp>
      <p:sp>
        <p:nvSpPr>
          <p:cNvPr id="160" name="Two models:…"/>
          <p:cNvSpPr/>
          <p:nvPr>
            <p:ph type="body" sz="half" idx="1"/>
          </p:nvPr>
        </p:nvSpPr>
        <p:spPr>
          <a:xfrm>
            <a:off x="1712501" y="2703015"/>
            <a:ext cx="17338128" cy="607385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buSzTx/>
              <a:buNone/>
              <a:defRPr sz="4400"/>
            </a:pPr>
            <a:r>
              <a:t>Two models: </a:t>
            </a:r>
          </a:p>
          <a:p>
            <a:pPr lvl="1">
              <a:lnSpc>
                <a:spcPct val="80000"/>
              </a:lnSpc>
              <a:defRPr sz="4400"/>
            </a:pPr>
            <a:r>
              <a:t>D(x) classifies images: fake or real</a:t>
            </a:r>
          </a:p>
          <a:p>
            <a:pPr lvl="1">
              <a:lnSpc>
                <a:spcPct val="80000"/>
              </a:lnSpc>
              <a:defRPr sz="4400"/>
            </a:pPr>
            <a:r>
              <a:t>G(x) produces images taking as input some random noise</a:t>
            </a:r>
          </a:p>
          <a:p>
            <a:pPr marL="0" indent="0" defTabSz="457200">
              <a:lnSpc>
                <a:spcPts val="7100"/>
              </a:lnSpc>
              <a:spcBef>
                <a:spcPts val="0"/>
              </a:spcBef>
              <a:buSzTx/>
              <a:buNone/>
              <a:defRPr sz="4400"/>
            </a:pPr>
          </a:p>
          <a:p>
            <a:pPr marL="0" indent="0" defTabSz="457200">
              <a:lnSpc>
                <a:spcPts val="7100"/>
              </a:lnSpc>
              <a:spcBef>
                <a:spcPts val="0"/>
              </a:spcBef>
              <a:buSzTx/>
              <a:buNone/>
              <a:defRPr sz="4400"/>
            </a:pPr>
            <a:r>
              <a:t>Training procedure for G(z) is to maximize the probability of D(x) making a mistake</a:t>
            </a:r>
          </a:p>
        </p:txBody>
      </p:sp>
      <p:grpSp>
        <p:nvGrpSpPr>
          <p:cNvPr id="163" name="Noise"/>
          <p:cNvGrpSpPr/>
          <p:nvPr/>
        </p:nvGrpSpPr>
        <p:grpSpPr>
          <a:xfrm>
            <a:off x="19298462" y="6057489"/>
            <a:ext cx="3019971" cy="1039741"/>
            <a:chOff x="0" y="0"/>
            <a:chExt cx="3019969" cy="1039739"/>
          </a:xfrm>
        </p:grpSpPr>
        <p:sp>
          <p:nvSpPr>
            <p:cNvPr id="161" name="Rounded Rectangle"/>
            <p:cNvSpPr/>
            <p:nvPr/>
          </p:nvSpPr>
          <p:spPr>
            <a:xfrm>
              <a:off x="0" y="0"/>
              <a:ext cx="3019970" cy="1039740"/>
            </a:xfrm>
            <a:prstGeom prst="roundRect">
              <a:avLst>
                <a:gd name="adj" fmla="val 18322"/>
              </a:avLst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1" sz="3200"/>
              </a:pPr>
            </a:p>
          </p:txBody>
        </p:sp>
        <p:sp>
          <p:nvSpPr>
            <p:cNvPr id="162" name="Noise"/>
            <p:cNvSpPr/>
            <p:nvPr/>
          </p:nvSpPr>
          <p:spPr>
            <a:xfrm>
              <a:off x="55796" y="227769"/>
              <a:ext cx="2908378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i="1" sz="3200"/>
              </a:lvl1pPr>
            </a:lstStyle>
            <a:p>
              <a:pPr/>
              <a:r>
                <a:t>Noise</a:t>
              </a:r>
            </a:p>
          </p:txBody>
        </p:sp>
      </p:grpSp>
      <p:grpSp>
        <p:nvGrpSpPr>
          <p:cNvPr id="166" name="Generator"/>
          <p:cNvGrpSpPr/>
          <p:nvPr/>
        </p:nvGrpSpPr>
        <p:grpSpPr>
          <a:xfrm>
            <a:off x="19298462" y="9282858"/>
            <a:ext cx="3019971" cy="1081227"/>
            <a:chOff x="0" y="0"/>
            <a:chExt cx="3019969" cy="1081226"/>
          </a:xfrm>
        </p:grpSpPr>
        <p:sp>
          <p:nvSpPr>
            <p:cNvPr id="164" name="Rounded Rectangle"/>
            <p:cNvSpPr/>
            <p:nvPr/>
          </p:nvSpPr>
          <p:spPr>
            <a:xfrm>
              <a:off x="0" y="-1"/>
              <a:ext cx="3019970" cy="1081228"/>
            </a:xfrm>
            <a:prstGeom prst="roundRect">
              <a:avLst>
                <a:gd name="adj" fmla="val 17619"/>
              </a:avLst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1" sz="3200"/>
              </a:pPr>
            </a:p>
          </p:txBody>
        </p:sp>
        <p:sp>
          <p:nvSpPr>
            <p:cNvPr id="165" name="Generator"/>
            <p:cNvSpPr/>
            <p:nvPr/>
          </p:nvSpPr>
          <p:spPr>
            <a:xfrm>
              <a:off x="55796" y="248511"/>
              <a:ext cx="2908378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i="1" sz="3200"/>
              </a:lvl1pPr>
            </a:lstStyle>
            <a:p>
              <a:pPr/>
              <a:r>
                <a:t>Generator</a:t>
              </a:r>
            </a:p>
          </p:txBody>
        </p:sp>
      </p:grpSp>
      <p:grpSp>
        <p:nvGrpSpPr>
          <p:cNvPr id="169" name="Discriminator"/>
          <p:cNvGrpSpPr/>
          <p:nvPr/>
        </p:nvGrpSpPr>
        <p:grpSpPr>
          <a:xfrm>
            <a:off x="13808446" y="9282858"/>
            <a:ext cx="3819450" cy="1081227"/>
            <a:chOff x="0" y="0"/>
            <a:chExt cx="3819448" cy="1081226"/>
          </a:xfrm>
        </p:grpSpPr>
        <p:sp>
          <p:nvSpPr>
            <p:cNvPr id="167" name="Rounded Rectangle"/>
            <p:cNvSpPr/>
            <p:nvPr/>
          </p:nvSpPr>
          <p:spPr>
            <a:xfrm>
              <a:off x="-1" y="-1"/>
              <a:ext cx="3819450" cy="1081228"/>
            </a:xfrm>
            <a:prstGeom prst="roundRect">
              <a:avLst>
                <a:gd name="adj" fmla="val 17619"/>
              </a:avLst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1" sz="3200"/>
              </a:pPr>
            </a:p>
          </p:txBody>
        </p:sp>
        <p:sp>
          <p:nvSpPr>
            <p:cNvPr id="168" name="Discriminator"/>
            <p:cNvSpPr/>
            <p:nvPr/>
          </p:nvSpPr>
          <p:spPr>
            <a:xfrm>
              <a:off x="55795" y="248511"/>
              <a:ext cx="3707858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i="1" sz="3200"/>
              </a:lvl1pPr>
            </a:lstStyle>
            <a:p>
              <a:pPr/>
              <a:r>
                <a:t>Discriminator</a:t>
              </a:r>
            </a:p>
          </p:txBody>
        </p:sp>
      </p:grpSp>
      <p:sp>
        <p:nvSpPr>
          <p:cNvPr id="170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73" name="Real Data"/>
          <p:cNvGrpSpPr/>
          <p:nvPr/>
        </p:nvGrpSpPr>
        <p:grpSpPr>
          <a:xfrm>
            <a:off x="8963059" y="9282858"/>
            <a:ext cx="3174821" cy="1081227"/>
            <a:chOff x="0" y="0"/>
            <a:chExt cx="3174819" cy="1081226"/>
          </a:xfrm>
        </p:grpSpPr>
        <p:sp>
          <p:nvSpPr>
            <p:cNvPr id="171" name="Rounded Rectangle"/>
            <p:cNvSpPr/>
            <p:nvPr/>
          </p:nvSpPr>
          <p:spPr>
            <a:xfrm>
              <a:off x="0" y="-1"/>
              <a:ext cx="3174820" cy="1081228"/>
            </a:xfrm>
            <a:prstGeom prst="roundRect">
              <a:avLst>
                <a:gd name="adj" fmla="val 17619"/>
              </a:avLst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1" sz="3200"/>
              </a:pPr>
            </a:p>
          </p:txBody>
        </p:sp>
        <p:sp>
          <p:nvSpPr>
            <p:cNvPr id="172" name="Real Data"/>
            <p:cNvSpPr/>
            <p:nvPr/>
          </p:nvSpPr>
          <p:spPr>
            <a:xfrm>
              <a:off x="55794" y="248511"/>
              <a:ext cx="3063231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i="1" sz="3200"/>
              </a:lvl1pPr>
            </a:lstStyle>
            <a:p>
              <a:pPr/>
              <a:r>
                <a:t>Real Data</a:t>
              </a:r>
            </a:p>
          </p:txBody>
        </p:sp>
      </p:grpSp>
      <p:grpSp>
        <p:nvGrpSpPr>
          <p:cNvPr id="176" name="Real/Fake"/>
          <p:cNvGrpSpPr/>
          <p:nvPr/>
        </p:nvGrpSpPr>
        <p:grpSpPr>
          <a:xfrm>
            <a:off x="13891310" y="11702001"/>
            <a:ext cx="3653722" cy="1039740"/>
            <a:chOff x="0" y="0"/>
            <a:chExt cx="3653721" cy="1039738"/>
          </a:xfrm>
        </p:grpSpPr>
        <p:sp>
          <p:nvSpPr>
            <p:cNvPr id="174" name="Rounded Rectangle"/>
            <p:cNvSpPr/>
            <p:nvPr/>
          </p:nvSpPr>
          <p:spPr>
            <a:xfrm>
              <a:off x="-1" y="0"/>
              <a:ext cx="3653723" cy="1039739"/>
            </a:xfrm>
            <a:prstGeom prst="roundRect">
              <a:avLst>
                <a:gd name="adj" fmla="val 18322"/>
              </a:avLst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1" sz="3200"/>
              </a:pPr>
            </a:p>
          </p:txBody>
        </p:sp>
        <p:sp>
          <p:nvSpPr>
            <p:cNvPr id="175" name="Real/Fake"/>
            <p:cNvSpPr/>
            <p:nvPr/>
          </p:nvSpPr>
          <p:spPr>
            <a:xfrm>
              <a:off x="55795" y="227768"/>
              <a:ext cx="3542131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i="1" sz="3200"/>
              </a:lvl1pPr>
            </a:lstStyle>
            <a:p>
              <a:pPr/>
              <a:r>
                <a:t>Real/Fake</a:t>
              </a:r>
            </a:p>
          </p:txBody>
        </p:sp>
      </p:grpSp>
      <p:sp>
        <p:nvSpPr>
          <p:cNvPr id="177" name="Line"/>
          <p:cNvSpPr/>
          <p:nvPr/>
        </p:nvSpPr>
        <p:spPr>
          <a:xfrm>
            <a:off x="20808444" y="7062196"/>
            <a:ext cx="3" cy="224721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78" name="Line"/>
          <p:cNvSpPr/>
          <p:nvPr/>
        </p:nvSpPr>
        <p:spPr>
          <a:xfrm flipH="1">
            <a:off x="17681058" y="9823470"/>
            <a:ext cx="1611042" cy="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79" name="Line"/>
          <p:cNvSpPr/>
          <p:nvPr/>
        </p:nvSpPr>
        <p:spPr>
          <a:xfrm>
            <a:off x="12257261" y="9823470"/>
            <a:ext cx="1498022" cy="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80" name="Line"/>
          <p:cNvSpPr/>
          <p:nvPr/>
        </p:nvSpPr>
        <p:spPr>
          <a:xfrm>
            <a:off x="15718169" y="10500473"/>
            <a:ext cx="3" cy="106513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enerative Adversarial Network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Generative Adversarial Networks</a:t>
            </a:r>
          </a:p>
        </p:txBody>
      </p:sp>
      <p:pic>
        <p:nvPicPr>
          <p:cNvPr id="183" name="Screen Shot 2017-08-10 at 22.28.45.png" descr="Screen Shot 2017-08-10 at 22.28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7705" y="3668069"/>
            <a:ext cx="21210217" cy="8361062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rain procedure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Train procedure</a:t>
            </a:r>
          </a:p>
        </p:txBody>
      </p:sp>
      <p:pic>
        <p:nvPicPr>
          <p:cNvPr id="187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0" t="0" r="13180" b="0"/>
          <a:stretch>
            <a:fillRect/>
          </a:stretch>
        </p:blipFill>
        <p:spPr>
          <a:xfrm>
            <a:off x="14966596" y="3231950"/>
            <a:ext cx="4380543" cy="9233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745099" y="3316944"/>
            <a:ext cx="4400756" cy="9063312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ample noise and generate images with G…"/>
          <p:cNvSpPr/>
          <p:nvPr/>
        </p:nvSpPr>
        <p:spPr>
          <a:xfrm>
            <a:off x="1321288" y="3492498"/>
            <a:ext cx="12699988" cy="673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10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Sample noise and generate images with G </a:t>
            </a:r>
          </a:p>
          <a:p>
            <a:pPr marL="610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Sample images from training dataset and train the D to recognize G data from real data </a:t>
            </a:r>
          </a:p>
          <a:p>
            <a:pPr marL="610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Train combined G + D to tell you that G data it is real </a:t>
            </a:r>
          </a:p>
          <a:p>
            <a:pPr marL="610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At this stage D weights are frozen. </a:t>
            </a:r>
          </a:p>
          <a:p>
            <a:pPr marL="610576" indent="-610576" algn="l">
              <a:buSzPct val="75000"/>
              <a:buChar char="•"/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Back feed info to discriminator and repeat for as many epochs as needed </a:t>
            </a:r>
          </a:p>
        </p:txBody>
      </p:sp>
      <p:sp>
        <p:nvSpPr>
          <p:cNvPr id="190" name="Slide Number"/>
          <p:cNvSpPr/>
          <p:nvPr>
            <p:ph type="sldNum" sz="quarter" idx="4294967295"/>
          </p:nvPr>
        </p:nvSpPr>
        <p:spPr>
          <a:xfrm>
            <a:off x="12043764" y="13081000"/>
            <a:ext cx="283769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