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7" r:id="rId3"/>
    <p:sldId id="257" r:id="rId4"/>
    <p:sldId id="258" r:id="rId5"/>
    <p:sldId id="268" r:id="rId6"/>
    <p:sldId id="267" r:id="rId7"/>
    <p:sldId id="270" r:id="rId8"/>
    <p:sldId id="262" r:id="rId9"/>
    <p:sldId id="261" r:id="rId10"/>
    <p:sldId id="263" r:id="rId11"/>
    <p:sldId id="278" r:id="rId12"/>
    <p:sldId id="274" r:id="rId13"/>
    <p:sldId id="275" r:id="rId14"/>
    <p:sldId id="271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9D14D-0698-D145-9FC1-1DDC726A1CBE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05716-074E-874C-BAC4-C3E4CCD32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07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76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008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7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79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3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0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5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0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0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7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5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7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AFF85-5390-5447-BC61-E3BD13818DD2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B9CDD-7424-554D-BBEA-31F1BD34C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7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79995/attachments/1403540/2143469/TDIS_review_form_final_APM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Updates on TDIS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86200"/>
            <a:ext cx="7892472" cy="175260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C. </a:t>
            </a:r>
            <a:r>
              <a:rPr lang="en-US" sz="2800" dirty="0" err="1" smtClean="0"/>
              <a:t>Bracco</a:t>
            </a:r>
            <a:r>
              <a:rPr lang="en-US" sz="2800" dirty="0" smtClean="0"/>
              <a:t>, A. </a:t>
            </a:r>
            <a:r>
              <a:rPr lang="en-US" sz="2800" dirty="0" err="1" smtClean="0"/>
              <a:t>Perillo</a:t>
            </a:r>
            <a:r>
              <a:rPr lang="en-US" sz="2800" dirty="0" smtClean="0"/>
              <a:t> </a:t>
            </a:r>
            <a:r>
              <a:rPr lang="en-US" sz="2800" dirty="0" err="1" smtClean="0"/>
              <a:t>Marcone</a:t>
            </a:r>
            <a:r>
              <a:rPr lang="en-US" sz="2800" dirty="0" smtClean="0"/>
              <a:t>, D. </a:t>
            </a:r>
            <a:r>
              <a:rPr lang="en-US" sz="2800" dirty="0" err="1" smtClean="0"/>
              <a:t>Carbajo</a:t>
            </a:r>
            <a:r>
              <a:rPr lang="en-US" sz="2800" dirty="0" smtClean="0"/>
              <a:t> Perez, </a:t>
            </a:r>
          </a:p>
          <a:p>
            <a:r>
              <a:rPr lang="en-US" sz="2800" dirty="0" smtClean="0"/>
              <a:t>L. </a:t>
            </a:r>
            <a:r>
              <a:rPr lang="en-US" sz="2800" dirty="0" err="1" smtClean="0"/>
              <a:t>Gentini</a:t>
            </a:r>
            <a:r>
              <a:rPr lang="en-US" sz="2800" dirty="0" smtClean="0"/>
              <a:t>, A. </a:t>
            </a:r>
            <a:r>
              <a:rPr lang="en-US" sz="2800" dirty="0" err="1" smtClean="0"/>
              <a:t>Lechner</a:t>
            </a:r>
            <a:r>
              <a:rPr lang="en-US" sz="2800" dirty="0" smtClean="0"/>
              <a:t>, M.I. </a:t>
            </a:r>
            <a:r>
              <a:rPr lang="en-US" sz="2800" dirty="0" err="1" smtClean="0"/>
              <a:t>Frankl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05556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42"/>
            <a:ext cx="8229600" cy="1143000"/>
          </a:xfrm>
        </p:spPr>
        <p:txBody>
          <a:bodyPr/>
          <a:lstStyle/>
          <a:p>
            <a:r>
              <a:rPr lang="en-US" dirty="0" smtClean="0"/>
              <a:t>Longitudinal RF fingers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2" t="361" r="22424"/>
          <a:stretch/>
        </p:blipFill>
        <p:spPr bwMode="auto">
          <a:xfrm>
            <a:off x="5943600" y="1371600"/>
            <a:ext cx="3030829" cy="283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7293306" y="3200400"/>
            <a:ext cx="143814" cy="5143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1000" y="5036130"/>
            <a:ext cx="82124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RF fingers location optimized</a:t>
            </a:r>
            <a:r>
              <a:rPr lang="en-US" dirty="0" smtClean="0"/>
              <a:t> in order to </a:t>
            </a:r>
            <a:r>
              <a:rPr lang="en-US" b="1" dirty="0" smtClean="0">
                <a:solidFill>
                  <a:schemeClr val="accent1"/>
                </a:solidFill>
              </a:rPr>
              <a:t>minimize the field communication with the tank volume </a:t>
            </a:r>
            <a:r>
              <a:rPr lang="en-US" dirty="0" smtClean="0"/>
              <a:t>below the jaws (thanks Luca).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No </a:t>
            </a:r>
            <a:r>
              <a:rPr lang="en-US" b="1" dirty="0">
                <a:solidFill>
                  <a:schemeClr val="accent1"/>
                </a:solidFill>
              </a:rPr>
              <a:t>visible HOMs in longitudinal impedance below 1.2 </a:t>
            </a:r>
            <a:r>
              <a:rPr lang="en-US" b="1" dirty="0" smtClean="0">
                <a:solidFill>
                  <a:schemeClr val="accent1"/>
                </a:solidFill>
              </a:rPr>
              <a:t>GHz</a:t>
            </a:r>
            <a:r>
              <a:rPr lang="en-US" dirty="0" smtClean="0"/>
              <a:t> thanks to granted continuity of image current flow.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Need to quantify the probability of contact failure of one/some RF fingers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Heat load</a:t>
            </a:r>
            <a:r>
              <a:rPr lang="en-US" dirty="0"/>
              <a:t> left is mainly due to the </a:t>
            </a:r>
            <a:r>
              <a:rPr lang="en-US" b="1" dirty="0">
                <a:solidFill>
                  <a:schemeClr val="accent1"/>
                </a:solidFill>
              </a:rPr>
              <a:t>resistive wall impedance of the jaw</a:t>
            </a:r>
            <a:r>
              <a:rPr lang="en-US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2" y="1085275"/>
            <a:ext cx="5334008" cy="400050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773484"/>
            <a:ext cx="1828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Salvant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79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105400"/>
            <a:ext cx="876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 </a:t>
            </a:r>
            <a:r>
              <a:rPr lang="en-US" b="1" dirty="0" smtClean="0">
                <a:solidFill>
                  <a:schemeClr val="accent1"/>
                </a:solidFill>
              </a:rPr>
              <a:t>average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expected  </a:t>
            </a:r>
            <a:r>
              <a:rPr lang="en-US" b="1" dirty="0" smtClean="0">
                <a:solidFill>
                  <a:schemeClr val="accent1"/>
                </a:solidFill>
              </a:rPr>
              <a:t>&lt; 100 W </a:t>
            </a:r>
            <a:r>
              <a:rPr lang="en-US" dirty="0" smtClean="0"/>
              <a:t>per spectral line.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Max values can reach  800 W</a:t>
            </a:r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Heating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is </a:t>
            </a:r>
            <a:r>
              <a:rPr lang="en-US" b="1" dirty="0" smtClean="0">
                <a:solidFill>
                  <a:schemeClr val="accent1"/>
                </a:solidFill>
              </a:rPr>
              <a:t>distributed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on different elements depending on </a:t>
            </a:r>
            <a:r>
              <a:rPr lang="en-US" b="1" dirty="0" smtClean="0">
                <a:solidFill>
                  <a:schemeClr val="accent1"/>
                </a:solidFill>
              </a:rPr>
              <a:t>different field patterns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Input needed </a:t>
            </a:r>
            <a:r>
              <a:rPr lang="en-US" dirty="0" smtClean="0"/>
              <a:t>on </a:t>
            </a:r>
            <a:r>
              <a:rPr lang="en-US" b="1" dirty="0" smtClean="0">
                <a:solidFill>
                  <a:schemeClr val="accent2"/>
                </a:solidFill>
              </a:rPr>
              <a:t>max allowed power deposited per  sensitive elements </a:t>
            </a:r>
            <a:r>
              <a:rPr lang="en-US" dirty="0" smtClean="0"/>
              <a:t>in the structure.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can then estimate the </a:t>
            </a:r>
            <a:r>
              <a:rPr lang="en-US" b="1" dirty="0" smtClean="0">
                <a:solidFill>
                  <a:schemeClr val="accent1"/>
                </a:solidFill>
              </a:rPr>
              <a:t>probability</a:t>
            </a:r>
            <a:r>
              <a:rPr lang="en-US" dirty="0" smtClean="0"/>
              <a:t> an HOM, if present, could be </a:t>
            </a:r>
            <a:r>
              <a:rPr lang="en-US" b="1" dirty="0" smtClean="0">
                <a:solidFill>
                  <a:schemeClr val="accent1"/>
                </a:solidFill>
              </a:rPr>
              <a:t>provoke deformation/damage</a:t>
            </a:r>
            <a:r>
              <a:rPr lang="en-US" dirty="0" smtClean="0"/>
              <a:t> on these part of the TDIS.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95401"/>
            <a:ext cx="5181600" cy="38862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-1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Evaluation of heating from HOMs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81400" y="4800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089767"/>
            <a:ext cx="1828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Salvant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35680" y="1120545"/>
            <a:ext cx="292608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/>
              <a:t>Transverse RF fingers</a:t>
            </a:r>
          </a:p>
        </p:txBody>
      </p:sp>
    </p:spTree>
    <p:extLst>
      <p:ext uri="{BB962C8B-B14F-4D97-AF65-F5344CB8AC3E}">
        <p14:creationId xmlns:p14="http://schemas.microsoft.com/office/powerpoint/2010/main" val="28437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5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HL-LHC </a:t>
            </a:r>
            <a:r>
              <a:rPr lang="en-US" sz="3000" dirty="0" err="1" smtClean="0"/>
              <a:t>octupole</a:t>
            </a:r>
            <a:r>
              <a:rPr lang="en-US" sz="3000" dirty="0" smtClean="0"/>
              <a:t> stability threshold </a:t>
            </a:r>
            <a:r>
              <a:rPr lang="en-US" sz="3200" dirty="0"/>
              <a:t>at 450 </a:t>
            </a:r>
            <a:r>
              <a:rPr lang="en-US" sz="3200" dirty="0" err="1"/>
              <a:t>GeV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5257800" cy="39433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4888227"/>
            <a:ext cx="8991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Assumed </a:t>
            </a:r>
            <a:r>
              <a:rPr lang="en-US" sz="1600" b="1" dirty="0">
                <a:solidFill>
                  <a:schemeClr val="accent1"/>
                </a:solidFill>
              </a:rPr>
              <a:t>Graphite </a:t>
            </a:r>
            <a:r>
              <a:rPr lang="en-US" sz="1600" b="1" dirty="0" smtClean="0">
                <a:solidFill>
                  <a:schemeClr val="accent1"/>
                </a:solidFill>
              </a:rPr>
              <a:t>jaw </a:t>
            </a:r>
            <a:r>
              <a:rPr lang="en-US" sz="1600" dirty="0" smtClean="0"/>
              <a:t>and </a:t>
            </a:r>
            <a:r>
              <a:rPr lang="en-US" sz="1600" b="1" dirty="0">
                <a:solidFill>
                  <a:schemeClr val="accent1"/>
                </a:solidFill>
              </a:rPr>
              <a:t>transverse HOMs </a:t>
            </a:r>
            <a:r>
              <a:rPr lang="en-US" sz="1600" b="1" dirty="0" smtClean="0">
                <a:solidFill>
                  <a:schemeClr val="accent1"/>
                </a:solidFill>
              </a:rPr>
              <a:t>as-they-are: </a:t>
            </a:r>
            <a:r>
              <a:rPr lang="en-US" sz="1600" b="1" dirty="0" smtClean="0">
                <a:solidFill>
                  <a:srgbClr val="FF0000"/>
                </a:solidFill>
              </a:rPr>
              <a:t>statistical </a:t>
            </a:r>
            <a:r>
              <a:rPr lang="en-US" sz="1600" b="1" dirty="0">
                <a:solidFill>
                  <a:srgbClr val="FF0000"/>
                </a:solidFill>
              </a:rPr>
              <a:t>simulations to be </a:t>
            </a:r>
            <a:r>
              <a:rPr lang="en-US" sz="1600" b="1" dirty="0" smtClean="0">
                <a:solidFill>
                  <a:srgbClr val="FF0000"/>
                </a:solidFill>
              </a:rPr>
              <a:t>done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to exploit the full impact of HOMs!</a:t>
            </a:r>
            <a:endParaRPr lang="en-US" sz="1600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</a:rPr>
              <a:t>10</a:t>
            </a:r>
            <a:r>
              <a:rPr lang="en-US" sz="1600" b="1" dirty="0">
                <a:solidFill>
                  <a:schemeClr val="accent1"/>
                </a:solidFill>
              </a:rPr>
              <a:t>% increase in coupled bunch instability </a:t>
            </a:r>
            <a:r>
              <a:rPr lang="en-US" sz="1600" dirty="0" smtClean="0"/>
              <a:t>threshold at injection </a:t>
            </a:r>
            <a:r>
              <a:rPr lang="en-US" sz="1600" b="1" dirty="0">
                <a:solidFill>
                  <a:schemeClr val="accent1"/>
                </a:solidFill>
              </a:rPr>
              <a:t>due to </a:t>
            </a:r>
            <a:r>
              <a:rPr lang="en-US" sz="1600" b="1" dirty="0" smtClean="0">
                <a:solidFill>
                  <a:schemeClr val="accent1"/>
                </a:solidFill>
              </a:rPr>
              <a:t>the HOMs</a:t>
            </a:r>
            <a:r>
              <a:rPr lang="en-US" sz="1600" dirty="0" smtClean="0"/>
              <a:t>.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Margins for impedance but  without </a:t>
            </a:r>
            <a:r>
              <a:rPr lang="en-US" sz="1600" b="1" dirty="0" err="1" smtClean="0">
                <a:solidFill>
                  <a:srgbClr val="FF0000"/>
                </a:solidFill>
              </a:rPr>
              <a:t>ecloud</a:t>
            </a:r>
            <a:r>
              <a:rPr lang="en-US" sz="1600" b="1" dirty="0" smtClean="0">
                <a:solidFill>
                  <a:srgbClr val="FF0000"/>
                </a:solidFill>
              </a:rPr>
              <a:t>!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If </a:t>
            </a:r>
            <a:r>
              <a:rPr lang="en-US" b="1" dirty="0">
                <a:solidFill>
                  <a:schemeClr val="accent1"/>
                </a:solidFill>
              </a:rPr>
              <a:t>Cu jaws, single bunch threshold 10% lower</a:t>
            </a:r>
            <a:r>
              <a:rPr lang="en-US" sz="1600" dirty="0" smtClean="0"/>
              <a:t>, CB may be </a:t>
            </a:r>
            <a:r>
              <a:rPr lang="en-US" b="1" dirty="0" smtClean="0">
                <a:solidFill>
                  <a:schemeClr val="accent1"/>
                </a:solidFill>
              </a:rPr>
              <a:t>unchanged </a:t>
            </a:r>
            <a:r>
              <a:rPr lang="en-US" dirty="0" smtClean="0"/>
              <a:t>as it is driven by HOMs</a:t>
            </a:r>
            <a:r>
              <a:rPr lang="en-US" sz="1600" dirty="0" smtClean="0"/>
              <a:t>.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/>
                </a:solidFill>
              </a:rPr>
              <a:t>No issues </a:t>
            </a:r>
            <a:r>
              <a:rPr lang="en-US" sz="1600" dirty="0" smtClean="0"/>
              <a:t>expected at</a:t>
            </a:r>
            <a:r>
              <a:rPr lang="en-US" sz="1600" b="1" dirty="0" smtClean="0">
                <a:solidFill>
                  <a:schemeClr val="accent1"/>
                </a:solidFill>
              </a:rPr>
              <a:t> flat top </a:t>
            </a:r>
            <a:r>
              <a:rPr lang="en-US" sz="1600" dirty="0" smtClean="0"/>
              <a:t>(&lt;0.1% w.r.t. total impedance)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2616" y="2667000"/>
            <a:ext cx="185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Coupled bunch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114800"/>
            <a:ext cx="1472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Single bunch</a:t>
            </a:r>
            <a:endParaRPr lang="en-US" b="1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06110" y="1611745"/>
                <a:ext cx="3962400" cy="258532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b="1" dirty="0" smtClean="0"/>
                  <a:t>Parameters:	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50 turns damper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8.1 cm bunch length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Gaussian transverse profile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 within </a:t>
                </a:r>
                <a:endParaRPr lang="en-US" sz="1600" b="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Injection optics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HLLHC impedance model with coated IP7 collimators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TDIS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half gap</a:t>
                </a:r>
                <a:r>
                  <a:rPr lang="en-US" sz="1600" dirty="0" smtClean="0"/>
                  <a:t> of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3.8 mm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TDIS jaw in </a:t>
                </a:r>
                <a:r>
                  <a:rPr lang="en-US" sz="1600" b="1" dirty="0">
                    <a:solidFill>
                      <a:schemeClr val="accent1"/>
                    </a:solidFill>
                  </a:rPr>
                  <a:t>graphite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6110" y="1611745"/>
                <a:ext cx="3962400" cy="25853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77348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Salvant</a:t>
            </a:r>
            <a:r>
              <a:rPr lang="en-US" dirty="0" smtClean="0"/>
              <a:t> &amp; N. </a:t>
            </a:r>
            <a:r>
              <a:rPr lang="en-US" dirty="0" err="1" smtClean="0"/>
              <a:t>Biancacci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02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03"/>
            <a:ext cx="8229600" cy="1143000"/>
          </a:xfrm>
        </p:spPr>
        <p:txBody>
          <a:bodyPr/>
          <a:lstStyle/>
          <a:p>
            <a:r>
              <a:rPr lang="en-US" dirty="0" smtClean="0"/>
              <a:t>Our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73" y="1154412"/>
            <a:ext cx="8751454" cy="51168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Calculations on TDIS design before internal review define in the worst case a maximum power loss of </a:t>
            </a:r>
            <a:r>
              <a:rPr lang="en-US" sz="2800" dirty="0" smtClean="0">
                <a:solidFill>
                  <a:srgbClr val="FF0000"/>
                </a:solidFill>
              </a:rPr>
              <a:t>800 W (HOM in case of no long. RF fingers) </a:t>
            </a:r>
            <a:r>
              <a:rPr lang="en-US" sz="2800" dirty="0" smtClean="0"/>
              <a:t>+ 676 W  (no Cu coating) + 250 W (e-cloud</a:t>
            </a:r>
            <a:r>
              <a:rPr lang="en-US" sz="2800" dirty="0" smtClean="0"/>
              <a:t>):</a:t>
            </a:r>
          </a:p>
          <a:p>
            <a:r>
              <a:rPr lang="en-US" sz="2800" dirty="0" smtClean="0"/>
              <a:t>Which range of frequencies do we have to consider?</a:t>
            </a:r>
            <a:endParaRPr lang="en-US" sz="2800" dirty="0" smtClean="0"/>
          </a:p>
          <a:p>
            <a:r>
              <a:rPr lang="en-US" sz="2800" dirty="0" smtClean="0"/>
              <a:t>Uniform heating?</a:t>
            </a:r>
          </a:p>
          <a:p>
            <a:r>
              <a:rPr lang="en-US" sz="2800" dirty="0" smtClean="0"/>
              <a:t>Local heating and/or outgassing? </a:t>
            </a:r>
          </a:p>
          <a:p>
            <a:r>
              <a:rPr lang="en-US" sz="2800" dirty="0" smtClean="0"/>
              <a:t>Other effects like beam instabilities?</a:t>
            </a:r>
          </a:p>
          <a:p>
            <a:r>
              <a:rPr lang="en-US" sz="2800" dirty="0" smtClean="0"/>
              <a:t>Possible to compensate (improved cooling, pumping, </a:t>
            </a:r>
            <a:r>
              <a:rPr lang="en-US" sz="2800" dirty="0" err="1" smtClean="0"/>
              <a:t>octupoles</a:t>
            </a:r>
            <a:r>
              <a:rPr lang="en-US" sz="2800" dirty="0" smtClean="0"/>
              <a:t>, transverse damper, </a:t>
            </a:r>
            <a:r>
              <a:rPr lang="en-US" sz="2800" dirty="0" err="1" smtClean="0"/>
              <a:t>etc</a:t>
            </a:r>
            <a:r>
              <a:rPr lang="en-US" sz="2800" dirty="0" smtClean="0"/>
              <a:t>)?</a:t>
            </a:r>
          </a:p>
          <a:p>
            <a:r>
              <a:rPr lang="en-US" sz="2800" dirty="0" smtClean="0"/>
              <a:t>For HOM, systematic or sporadic effects?</a:t>
            </a:r>
          </a:p>
          <a:p>
            <a:r>
              <a:rPr lang="en-US" sz="2800" dirty="0" smtClean="0"/>
              <a:t>Possible to define “absolute” thresholds and safety margins for different aspects?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0132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/>
              <a:t>W</a:t>
            </a:r>
            <a:r>
              <a:rPr lang="en-US" sz="4000" dirty="0" smtClean="0"/>
              <a:t>ish List for Impedance Calculations and Measurements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1" y="1380845"/>
            <a:ext cx="8993909" cy="4922973"/>
          </a:xfrm>
        </p:spPr>
        <p:txBody>
          <a:bodyPr>
            <a:noAutofit/>
          </a:bodyPr>
          <a:lstStyle/>
          <a:p>
            <a:r>
              <a:rPr lang="en-US" sz="2400" dirty="0" smtClean="0"/>
              <a:t>Identification of HOM and sites of power deposition for worst case scenario (reviewers’ recommendation) (</a:t>
            </a:r>
            <a:r>
              <a:rPr lang="en-US" sz="2400" dirty="0" smtClean="0">
                <a:solidFill>
                  <a:srgbClr val="0000FF"/>
                </a:solidFill>
              </a:rPr>
              <a:t>end 2017</a:t>
            </a:r>
            <a:r>
              <a:rPr lang="en-US" sz="2400" dirty="0" smtClean="0"/>
              <a:t>)  </a:t>
            </a:r>
          </a:p>
          <a:p>
            <a:r>
              <a:rPr lang="en-US" sz="2400" dirty="0" smtClean="0"/>
              <a:t>Impedance related aspects for (</a:t>
            </a:r>
            <a:r>
              <a:rPr lang="en-US" sz="2400" dirty="0" smtClean="0">
                <a:solidFill>
                  <a:srgbClr val="0000FF"/>
                </a:solidFill>
              </a:rPr>
              <a:t>end 2017</a:t>
            </a:r>
            <a:r>
              <a:rPr lang="en-US" sz="2400" dirty="0" smtClean="0"/>
              <a:t>):</a:t>
            </a:r>
          </a:p>
          <a:p>
            <a:pPr lvl="1"/>
            <a:r>
              <a:rPr lang="en-US" sz="2000" dirty="0" smtClean="0"/>
              <a:t>New design with RF fingers and Cu coating both jaws (ongoing studies, results will be presented at the next WP14 meeting on August 29</a:t>
            </a:r>
            <a:r>
              <a:rPr lang="en-US" sz="2000" baseline="30000" dirty="0" smtClean="0"/>
              <a:t>th</a:t>
            </a:r>
            <a:r>
              <a:rPr lang="en-US" sz="2000" dirty="0"/>
              <a:t>)</a:t>
            </a:r>
            <a:endParaRPr lang="en-US" sz="2000" dirty="0" smtClean="0"/>
          </a:p>
          <a:p>
            <a:pPr lvl="1"/>
            <a:r>
              <a:rPr lang="en-US" sz="2000" dirty="0" smtClean="0"/>
              <a:t>New design without longitudinal RF fingers and without Cu coating upper jaw only</a:t>
            </a:r>
          </a:p>
          <a:p>
            <a:pPr lvl="1"/>
            <a:r>
              <a:rPr lang="en-US" sz="2000" dirty="0" smtClean="0"/>
              <a:t>New design without longitudinal RF fingers and without Cu coating both jaws</a:t>
            </a:r>
          </a:p>
          <a:p>
            <a:r>
              <a:rPr lang="en-US" sz="2400" dirty="0" smtClean="0"/>
              <a:t>Transverse and longitudinal beam coupling impedance measurements with stretched wire test setup on prototype (reviewers’ recommendation) (</a:t>
            </a:r>
            <a:r>
              <a:rPr lang="en-US" sz="2400" dirty="0" smtClean="0">
                <a:solidFill>
                  <a:srgbClr val="0000FF"/>
                </a:solidFill>
              </a:rPr>
              <a:t>end 2018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Possible beam interference on temperature sensors in stretched wire test setup (reviewers’ recommendation) (</a:t>
            </a:r>
            <a:r>
              <a:rPr lang="en-US" sz="2400" dirty="0" smtClean="0">
                <a:solidFill>
                  <a:srgbClr val="0000FF"/>
                </a:solidFill>
              </a:rPr>
              <a:t>end 2018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4707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40436" cy="481907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mechanical design of the TDIS was modified as a consequence of the identification of weak points after the internal review held in December 2016 </a:t>
            </a:r>
            <a:r>
              <a:rPr lang="en-US" sz="2400" dirty="0" smtClean="0">
                <a:sym typeface="Wingdings"/>
              </a:rPr>
              <a:t> impact on impedance calculations</a:t>
            </a:r>
            <a:endParaRPr lang="en-US" sz="2400" dirty="0" smtClean="0"/>
          </a:p>
          <a:p>
            <a:r>
              <a:rPr lang="en-US" sz="2400" dirty="0" smtClean="0"/>
              <a:t>Pending issue: eliminate any risk of UFOs production due to melted Cu coating and friction between RF fingers and graphite (other materials?) </a:t>
            </a:r>
            <a:r>
              <a:rPr lang="en-US" sz="2400" dirty="0" smtClean="0">
                <a:sym typeface="Wingdings"/>
              </a:rPr>
              <a:t> several options under investigation between those the removal of the fingers from (at least) the upper jaw</a:t>
            </a:r>
            <a:endParaRPr lang="en-US" sz="2400" dirty="0" smtClean="0"/>
          </a:p>
          <a:p>
            <a:r>
              <a:rPr lang="en-US" sz="2400" dirty="0" smtClean="0"/>
              <a:t>The design for prototype to be frozen by end 2017 (including impedance studies)</a:t>
            </a:r>
          </a:p>
          <a:p>
            <a:r>
              <a:rPr lang="en-US" sz="2400" dirty="0" smtClean="0"/>
              <a:t>Tests on prototype (</a:t>
            </a:r>
            <a:r>
              <a:rPr lang="en-US" sz="2400" dirty="0" err="1" smtClean="0"/>
              <a:t>HiRadMat</a:t>
            </a:r>
            <a:r>
              <a:rPr lang="en-US" sz="2400" dirty="0" smtClean="0"/>
              <a:t> and impedance measurements with stretch wires) within end 2018 </a:t>
            </a:r>
            <a:r>
              <a:rPr lang="en-US" sz="2400" dirty="0" smtClean="0">
                <a:sym typeface="Wingdings"/>
              </a:rPr>
              <a:t> final design before LS2! 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167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Internal review motivation</a:t>
            </a:r>
          </a:p>
          <a:p>
            <a:r>
              <a:rPr lang="en-US" dirty="0" smtClean="0"/>
              <a:t>Relevant recommendations </a:t>
            </a:r>
          </a:p>
          <a:p>
            <a:r>
              <a:rPr lang="en-US" dirty="0"/>
              <a:t>M</a:t>
            </a:r>
            <a:r>
              <a:rPr lang="en-US" dirty="0" smtClean="0"/>
              <a:t>odifications applied to TDIS design</a:t>
            </a:r>
          </a:p>
          <a:p>
            <a:r>
              <a:rPr lang="en-US" dirty="0" smtClean="0"/>
              <a:t>Pending issue: risk of UFOs produced by friction of RF fingers against graphite </a:t>
            </a:r>
            <a:r>
              <a:rPr lang="en-US" dirty="0" smtClean="0">
                <a:sym typeface="Wingdings" panose="05000000000000000000" pitchFamily="2" charset="2"/>
              </a:rPr>
              <a:t> impact on impedance according to what presented at the internal review</a:t>
            </a:r>
            <a:endParaRPr lang="en-US" dirty="0" smtClean="0"/>
          </a:p>
          <a:p>
            <a:r>
              <a:rPr lang="en-US" dirty="0" smtClean="0"/>
              <a:t>Questions for impedance team </a:t>
            </a:r>
          </a:p>
          <a:p>
            <a:r>
              <a:rPr lang="en-US" dirty="0" smtClean="0"/>
              <a:t>Wish list (calculations and measurements) to be agreed with WP2</a:t>
            </a:r>
          </a:p>
          <a:p>
            <a:r>
              <a:rPr lang="en-US" dirty="0" smtClean="0"/>
              <a:t>Conclusions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8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Internal review on December 1</a:t>
            </a:r>
            <a:r>
              <a:rPr lang="en-US" baseline="30000" dirty="0" smtClean="0"/>
              <a:t>st</a:t>
            </a:r>
            <a:r>
              <a:rPr lang="en-US" dirty="0" smtClean="0"/>
              <a:t>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935"/>
            <a:ext cx="8229600" cy="4668982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en-US" sz="4400" dirty="0" smtClean="0"/>
              <a:t>Objectives:</a:t>
            </a:r>
          </a:p>
          <a:p>
            <a:pPr marL="0" lvl="0" indent="0">
              <a:buNone/>
            </a:pPr>
            <a:endParaRPr lang="en-US" dirty="0" smtClean="0"/>
          </a:p>
          <a:p>
            <a:pPr lvl="0"/>
            <a:r>
              <a:rPr lang="en-US" dirty="0" smtClean="0"/>
              <a:t>Validate </a:t>
            </a:r>
            <a:r>
              <a:rPr lang="en-US" dirty="0"/>
              <a:t>the technical choices made for the design of the new TDIS in terms of </a:t>
            </a:r>
            <a:r>
              <a:rPr lang="en-US" b="1" dirty="0">
                <a:solidFill>
                  <a:srgbClr val="FF0000"/>
                </a:solidFill>
              </a:rPr>
              <a:t>general mechanical/thermal concept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b="1" dirty="0">
                <a:solidFill>
                  <a:srgbClr val="FF0000"/>
                </a:solidFill>
              </a:rPr>
              <a:t>reliability of alignment and control for machine operation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b="1" dirty="0">
                <a:solidFill>
                  <a:srgbClr val="FF0000"/>
                </a:solidFill>
              </a:rPr>
              <a:t>exchange in case of failure. </a:t>
            </a:r>
          </a:p>
          <a:p>
            <a:pPr lvl="0"/>
            <a:r>
              <a:rPr lang="en-US" dirty="0"/>
              <a:t>Discuss the design by </a:t>
            </a:r>
            <a:r>
              <a:rPr lang="en-US" b="1" dirty="0">
                <a:solidFill>
                  <a:srgbClr val="FF0000"/>
                </a:solidFill>
              </a:rPr>
              <a:t>taking into account the past experience of operation </a:t>
            </a:r>
            <a:r>
              <a:rPr lang="en-US" dirty="0"/>
              <a:t>with the previous generation of TDI and </a:t>
            </a:r>
            <a:r>
              <a:rPr lang="en-US" b="1" dirty="0">
                <a:solidFill>
                  <a:srgbClr val="FF0000"/>
                </a:solidFill>
              </a:rPr>
              <a:t>confirm that the new design addresses the limitations encountered in the past</a:t>
            </a:r>
            <a:r>
              <a:rPr lang="en-US" dirty="0"/>
              <a:t>.</a:t>
            </a:r>
          </a:p>
          <a:p>
            <a:pPr lvl="0"/>
            <a:r>
              <a:rPr lang="en-US" b="1" dirty="0">
                <a:solidFill>
                  <a:srgbClr val="FF0000"/>
                </a:solidFill>
              </a:rPr>
              <a:t>Identify possible limitations and critical items </a:t>
            </a:r>
            <a:r>
              <a:rPr lang="en-US" dirty="0"/>
              <a:t>in the current design in terms of </a:t>
            </a:r>
            <a:r>
              <a:rPr lang="en-US" b="1" dirty="0">
                <a:solidFill>
                  <a:srgbClr val="FF0000"/>
                </a:solidFill>
              </a:rPr>
              <a:t>robustness with respect to thermo-mechanical efforts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compatibility with machine vacuum, compatibility with impedance requirements and beam quality, possible occurrence of high order RF modes (HOM), possible occurrence of electron cloud. </a:t>
            </a:r>
          </a:p>
          <a:p>
            <a:pPr lvl="0"/>
            <a:r>
              <a:rPr lang="en-US" b="1" dirty="0">
                <a:solidFill>
                  <a:srgbClr val="FF0000"/>
                </a:solidFill>
              </a:rPr>
              <a:t>Propose the tests </a:t>
            </a:r>
            <a:r>
              <a:rPr lang="en-US" dirty="0"/>
              <a:t>to be made on the prototype to validate the design before series </a:t>
            </a:r>
            <a:r>
              <a:rPr lang="en-US" dirty="0" smtClean="0"/>
              <a:t>production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r>
              <a:rPr lang="en-US" dirty="0" smtClean="0"/>
              <a:t>Reviewers: M. </a:t>
            </a:r>
            <a:r>
              <a:rPr lang="en-US" dirty="0" err="1" smtClean="0"/>
              <a:t>Taborelli</a:t>
            </a:r>
            <a:r>
              <a:rPr lang="en-US" dirty="0" smtClean="0"/>
              <a:t>, A. </a:t>
            </a:r>
            <a:r>
              <a:rPr lang="en-US" dirty="0" err="1" smtClean="0"/>
              <a:t>Dallocchio</a:t>
            </a:r>
            <a:r>
              <a:rPr lang="en-US" dirty="0" smtClean="0"/>
              <a:t>, A. </a:t>
            </a:r>
            <a:r>
              <a:rPr lang="en-US" dirty="0" err="1" smtClean="0"/>
              <a:t>Grudiev</a:t>
            </a:r>
            <a:r>
              <a:rPr lang="en-US" dirty="0" smtClean="0"/>
              <a:t>, V. </a:t>
            </a:r>
            <a:r>
              <a:rPr lang="en-US" dirty="0" err="1" smtClean="0"/>
              <a:t>Kain</a:t>
            </a:r>
            <a:r>
              <a:rPr lang="en-US" dirty="0" smtClean="0"/>
              <a:t> and S. </a:t>
            </a:r>
            <a:r>
              <a:rPr lang="en-US" dirty="0" err="1" smtClean="0"/>
              <a:t>Sgobba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7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8"/>
            <a:ext cx="8229600" cy="1143000"/>
          </a:xfrm>
        </p:spPr>
        <p:txBody>
          <a:bodyPr/>
          <a:lstStyle/>
          <a:p>
            <a:r>
              <a:rPr lang="en-US" dirty="0" smtClean="0"/>
              <a:t>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746" y="6299201"/>
            <a:ext cx="8490527" cy="2932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 smtClean="0">
                <a:hlinkClick r:id="rId2"/>
              </a:rPr>
              <a:t>https://indico.cern.ch/event/579995/attachments/1403540/2143469/TDIS_review_form_final_APM.pdf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34635"/>
            <a:ext cx="8229600" cy="4964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Full list of recommendations provided by the reviewers*, some brought to modify the mechanical design:</a:t>
            </a:r>
          </a:p>
          <a:p>
            <a:r>
              <a:rPr lang="en-US" sz="2800" dirty="0" smtClean="0"/>
              <a:t>“ </a:t>
            </a:r>
            <a:r>
              <a:rPr lang="en-US" sz="2400" i="1" dirty="0" smtClean="0"/>
              <a:t>The </a:t>
            </a:r>
            <a:r>
              <a:rPr lang="en-US" sz="2400" i="1" dirty="0"/>
              <a:t>panel </a:t>
            </a:r>
            <a:r>
              <a:rPr lang="en-US" sz="2400" b="1" i="1" dirty="0"/>
              <a:t>recommends</a:t>
            </a:r>
            <a:r>
              <a:rPr lang="en-US" sz="2400" i="1" dirty="0"/>
              <a:t> a simulation to verify the amount of </a:t>
            </a:r>
            <a:r>
              <a:rPr lang="en-US" sz="2400" b="1" i="1" dirty="0">
                <a:solidFill>
                  <a:srgbClr val="FF0000"/>
                </a:solidFill>
              </a:rPr>
              <a:t>energy deposited in the cooling water</a:t>
            </a:r>
            <a:r>
              <a:rPr lang="en-US" sz="2400" i="1" dirty="0">
                <a:solidFill>
                  <a:srgbClr val="FF0000"/>
                </a:solidFill>
              </a:rPr>
              <a:t> </a:t>
            </a:r>
            <a:r>
              <a:rPr lang="en-US" sz="2400" i="1" dirty="0"/>
              <a:t>as well as in the pipes itself in case of a beam impact on the jaw. The resulting </a:t>
            </a:r>
            <a:r>
              <a:rPr lang="en-US" sz="2400" b="1" i="1" dirty="0">
                <a:solidFill>
                  <a:srgbClr val="FF0000"/>
                </a:solidFill>
              </a:rPr>
              <a:t>mechanical stress/strain</a:t>
            </a:r>
            <a:r>
              <a:rPr lang="en-US" sz="2400" b="1" i="1" dirty="0"/>
              <a:t> </a:t>
            </a:r>
            <a:r>
              <a:rPr lang="en-US" sz="2400" i="1" dirty="0"/>
              <a:t>(due to possible water pressure instantaneous increase) </a:t>
            </a:r>
            <a:r>
              <a:rPr lang="en-US" sz="2400" b="1" i="1" dirty="0">
                <a:solidFill>
                  <a:srgbClr val="FF0000"/>
                </a:solidFill>
              </a:rPr>
              <a:t>on the cooling pipes</a:t>
            </a:r>
            <a:r>
              <a:rPr lang="en-US" sz="2400" b="1" i="1" dirty="0"/>
              <a:t> </a:t>
            </a:r>
            <a:r>
              <a:rPr lang="en-US" sz="2400" i="1" dirty="0"/>
              <a:t>should be carefully evaluated</a:t>
            </a:r>
            <a:r>
              <a:rPr lang="en-US" sz="2400" i="1" dirty="0" smtClean="0"/>
              <a:t>.”</a:t>
            </a:r>
            <a:endParaRPr lang="en-US" sz="2400" dirty="0"/>
          </a:p>
          <a:p>
            <a:r>
              <a:rPr lang="en-US" sz="2400" b="1" i="1" dirty="0" smtClean="0"/>
              <a:t>“The </a:t>
            </a:r>
            <a:r>
              <a:rPr lang="en-US" sz="2400" b="1" i="1" dirty="0"/>
              <a:t>panel recommends also to carefully verify the </a:t>
            </a:r>
            <a:r>
              <a:rPr lang="en-US" sz="2400" b="1" i="1" dirty="0">
                <a:solidFill>
                  <a:srgbClr val="FF0000"/>
                </a:solidFill>
              </a:rPr>
              <a:t>energy deposition on the aluminum alloy back stiffeners </a:t>
            </a:r>
            <a:r>
              <a:rPr lang="en-US" sz="2400" b="1" i="1" dirty="0"/>
              <a:t>of the TDIS in case of beam </a:t>
            </a:r>
            <a:r>
              <a:rPr lang="en-US" sz="2400" b="1" i="1" dirty="0" smtClean="0"/>
              <a:t>impact </a:t>
            </a:r>
            <a:r>
              <a:rPr lang="en-US" sz="2400" i="1" dirty="0" smtClean="0"/>
              <a:t>and </a:t>
            </a:r>
            <a:r>
              <a:rPr lang="en-US" sz="2400" i="1" dirty="0"/>
              <a:t>to evaluate possible permanent plastic deformations with consequent permanent sag of the </a:t>
            </a:r>
            <a:r>
              <a:rPr lang="en-US" sz="2400" i="1" dirty="0" smtClean="0"/>
              <a:t>jaw”</a:t>
            </a:r>
          </a:p>
          <a:p>
            <a:r>
              <a:rPr lang="en-US" sz="2400" i="1" dirty="0" smtClean="0"/>
              <a:t>“For </a:t>
            </a:r>
            <a:r>
              <a:rPr lang="en-US" sz="2400" i="1" dirty="0"/>
              <a:t>the high Z part </a:t>
            </a:r>
            <a:r>
              <a:rPr lang="en-US" sz="2400" b="1" i="1" dirty="0">
                <a:solidFill>
                  <a:srgbClr val="FF0000"/>
                </a:solidFill>
              </a:rPr>
              <a:t>Ti-6Al-4V</a:t>
            </a:r>
            <a:r>
              <a:rPr lang="en-US" sz="2400" i="1" dirty="0"/>
              <a:t> (Grade 5) </a:t>
            </a:r>
            <a:r>
              <a:rPr lang="en-US" sz="2400" b="1" i="1" dirty="0">
                <a:solidFill>
                  <a:srgbClr val="FF0000"/>
                </a:solidFill>
              </a:rPr>
              <a:t>blocks instead of aluminum alloy </a:t>
            </a:r>
            <a:r>
              <a:rPr lang="en-US" sz="2400" i="1" dirty="0"/>
              <a:t>would be preferable for mechanical reasons and also for conditioning with respect to e-cloud</a:t>
            </a:r>
            <a:r>
              <a:rPr lang="en-US" sz="2400" i="1" dirty="0" smtClean="0"/>
              <a:t>.”</a:t>
            </a:r>
          </a:p>
          <a:p>
            <a:r>
              <a:rPr lang="en-US" sz="2400" i="1" dirty="0" smtClean="0"/>
              <a:t>“The </a:t>
            </a:r>
            <a:r>
              <a:rPr lang="en-US" sz="2400" i="1" dirty="0"/>
              <a:t>benefit of a </a:t>
            </a:r>
            <a:r>
              <a:rPr lang="en-US" sz="2400" b="1" i="1" dirty="0"/>
              <a:t>copper coating </a:t>
            </a:r>
            <a:r>
              <a:rPr lang="en-US" sz="2400" i="1" dirty="0"/>
              <a:t>has to be compared with the risks of damages in case of grazing beam impact (the impact is more likely than for collimators). </a:t>
            </a:r>
            <a:r>
              <a:rPr lang="en-US" sz="2400" b="1" i="1" dirty="0" smtClean="0">
                <a:solidFill>
                  <a:srgbClr val="FF0000"/>
                </a:solidFill>
              </a:rPr>
              <a:t>The </a:t>
            </a:r>
            <a:r>
              <a:rPr lang="en-US" sz="2400" b="1" i="1" dirty="0">
                <a:solidFill>
                  <a:srgbClr val="FF0000"/>
                </a:solidFill>
              </a:rPr>
              <a:t>HRMT-35 test</a:t>
            </a:r>
            <a:r>
              <a:rPr lang="en-US" sz="2400" b="1" i="1" dirty="0"/>
              <a:t>, which is already foreseen, will enable a better evaluation of the risk of UFOs and the type of damage on the </a:t>
            </a:r>
            <a:r>
              <a:rPr lang="en-US" sz="2400" b="1" i="1" dirty="0" smtClean="0"/>
              <a:t>coating.”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6078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57200" y="9103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Updates on TDIS design overview</a:t>
            </a:r>
            <a:br>
              <a:rPr lang="en-US" sz="3200" dirty="0"/>
            </a:br>
            <a:r>
              <a:rPr lang="en-US" sz="3200" dirty="0"/>
              <a:t>Thermo-mechanical simulations results</a:t>
            </a:r>
            <a:endParaRPr lang="en-GB" sz="3200" dirty="0"/>
          </a:p>
        </p:txBody>
      </p:sp>
      <p:sp>
        <p:nvSpPr>
          <p:cNvPr id="9" name="Espace réservé du contenu 8"/>
          <p:cNvSpPr>
            <a:spLocks noGrp="1" noChangeAspect="1"/>
          </p:cNvSpPr>
          <p:nvPr>
            <p:ph idx="1"/>
          </p:nvPr>
        </p:nvSpPr>
        <p:spPr>
          <a:xfrm>
            <a:off x="457200" y="123076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Jaws design update – Simulations </a:t>
            </a:r>
            <a:r>
              <a:rPr lang="en-US" sz="2400" dirty="0" smtClean="0"/>
              <a:t>summary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6114472" y="6383406"/>
            <a:ext cx="2895600" cy="365125"/>
          </a:xfrm>
        </p:spPr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sp>
        <p:nvSpPr>
          <p:cNvPr id="105" name="Rectangle 104"/>
          <p:cNvSpPr/>
          <p:nvPr/>
        </p:nvSpPr>
        <p:spPr>
          <a:xfrm>
            <a:off x="4628368" y="4733271"/>
            <a:ext cx="728940" cy="9039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Rectangle 105"/>
          <p:cNvSpPr/>
          <p:nvPr/>
        </p:nvSpPr>
        <p:spPr>
          <a:xfrm rot="5400000">
            <a:off x="4460188" y="4483999"/>
            <a:ext cx="417451" cy="81092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Rectangle 106"/>
          <p:cNvSpPr/>
          <p:nvPr/>
        </p:nvSpPr>
        <p:spPr>
          <a:xfrm rot="5400000">
            <a:off x="5108037" y="4483999"/>
            <a:ext cx="417451" cy="81092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4953593" y="4642876"/>
            <a:ext cx="78491" cy="9039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4584930" y="4524545"/>
            <a:ext cx="0" cy="206377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0" name="Straight Arrow Connector 109"/>
          <p:cNvCxnSpPr/>
          <p:nvPr/>
        </p:nvCxnSpPr>
        <p:spPr>
          <a:xfrm rot="5400000" flipH="1">
            <a:off x="4519988" y="4888481"/>
            <a:ext cx="130760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11" name="TextBox 10"/>
          <p:cNvSpPr txBox="1"/>
          <p:nvPr/>
        </p:nvSpPr>
        <p:spPr>
          <a:xfrm>
            <a:off x="4465232" y="4531639"/>
            <a:ext cx="98071" cy="77703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cxnSp>
        <p:nvCxnSpPr>
          <p:cNvPr id="112" name="Straight Arrow Connector 111"/>
          <p:cNvCxnSpPr/>
          <p:nvPr/>
        </p:nvCxnSpPr>
        <p:spPr>
          <a:xfrm flipV="1">
            <a:off x="5529513" y="4315819"/>
            <a:ext cx="0" cy="417451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 w="sm" len="sm"/>
            <a:tailEnd type="triangle" w="sm" len="sm"/>
          </a:ln>
          <a:effectLst/>
        </p:spPr>
      </p:cxnSp>
      <p:sp>
        <p:nvSpPr>
          <p:cNvPr id="113" name="TextBox 10"/>
          <p:cNvSpPr txBox="1"/>
          <p:nvPr/>
        </p:nvSpPr>
        <p:spPr>
          <a:xfrm>
            <a:off x="5408956" y="4492789"/>
            <a:ext cx="98071" cy="77703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5349611" y="4315819"/>
            <a:ext cx="209346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5" name="Straight Connector 114"/>
          <p:cNvCxnSpPr/>
          <p:nvPr/>
        </p:nvCxnSpPr>
        <p:spPr>
          <a:xfrm flipH="1">
            <a:off x="4542628" y="4730923"/>
            <a:ext cx="8443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16" name="Rectangle 115"/>
          <p:cNvSpPr>
            <a:spLocks noChangeAspect="1"/>
          </p:cNvSpPr>
          <p:nvPr/>
        </p:nvSpPr>
        <p:spPr>
          <a:xfrm>
            <a:off x="4627058" y="4823102"/>
            <a:ext cx="730250" cy="754156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4698254" y="5577258"/>
            <a:ext cx="587858" cy="52837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 flipH="1">
            <a:off x="4415621" y="5630096"/>
            <a:ext cx="283984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9" name="Straight Arrow Connector 118"/>
          <p:cNvCxnSpPr/>
          <p:nvPr/>
        </p:nvCxnSpPr>
        <p:spPr>
          <a:xfrm flipV="1">
            <a:off x="4476655" y="4822386"/>
            <a:ext cx="0" cy="807709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 w="sm" len="sm"/>
            <a:tailEnd type="triangle" w="sm" len="sm"/>
          </a:ln>
          <a:effectLst/>
        </p:spPr>
      </p:cxnSp>
      <p:cxnSp>
        <p:nvCxnSpPr>
          <p:cNvPr id="120" name="Straight Arrow Connector 119"/>
          <p:cNvCxnSpPr/>
          <p:nvPr/>
        </p:nvCxnSpPr>
        <p:spPr>
          <a:xfrm flipH="1">
            <a:off x="4709708" y="4391250"/>
            <a:ext cx="206142" cy="338519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21" name="TextBox 10"/>
          <p:cNvSpPr txBox="1"/>
          <p:nvPr/>
        </p:nvSpPr>
        <p:spPr>
          <a:xfrm rot="18717295">
            <a:off x="4613868" y="4408086"/>
            <a:ext cx="408061" cy="92788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R2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 flipH="1">
            <a:off x="5037294" y="4556350"/>
            <a:ext cx="142875" cy="174625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23" name="TextBox 10"/>
          <p:cNvSpPr txBox="1"/>
          <p:nvPr/>
        </p:nvSpPr>
        <p:spPr>
          <a:xfrm rot="19230491">
            <a:off x="4958616" y="4474327"/>
            <a:ext cx="297234" cy="147459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R1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 flipV="1">
            <a:off x="4626427" y="5407299"/>
            <a:ext cx="0" cy="47713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5" name="Straight Arrow Connector 124"/>
          <p:cNvCxnSpPr/>
          <p:nvPr/>
        </p:nvCxnSpPr>
        <p:spPr>
          <a:xfrm>
            <a:off x="4625632" y="5825572"/>
            <a:ext cx="73167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 w="sm" len="sm"/>
            <a:tailEnd type="triangle" w="sm" len="sm"/>
          </a:ln>
          <a:effectLst/>
        </p:spPr>
      </p:cxnSp>
      <p:sp>
        <p:nvSpPr>
          <p:cNvPr id="126" name="TextBox 10"/>
          <p:cNvSpPr txBox="1"/>
          <p:nvPr/>
        </p:nvSpPr>
        <p:spPr>
          <a:xfrm>
            <a:off x="4934014" y="5733882"/>
            <a:ext cx="98071" cy="77703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cxnSp>
        <p:nvCxnSpPr>
          <p:cNvPr id="127" name="Straight Connector 126"/>
          <p:cNvCxnSpPr/>
          <p:nvPr/>
        </p:nvCxnSpPr>
        <p:spPr>
          <a:xfrm flipV="1">
            <a:off x="5355891" y="5407299"/>
            <a:ext cx="0" cy="47713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8" name="TextBox 10"/>
          <p:cNvSpPr txBox="1"/>
          <p:nvPr/>
        </p:nvSpPr>
        <p:spPr>
          <a:xfrm>
            <a:off x="4856739" y="4827248"/>
            <a:ext cx="328223" cy="141049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[1]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4950696" y="4801869"/>
            <a:ext cx="79801" cy="27304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 flipH="1">
            <a:off x="5147890" y="4733269"/>
            <a:ext cx="43437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46" name="TextBox 10"/>
          <p:cNvSpPr txBox="1"/>
          <p:nvPr/>
        </p:nvSpPr>
        <p:spPr>
          <a:xfrm>
            <a:off x="4302130" y="5056187"/>
            <a:ext cx="320579" cy="2540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150" name="Straight Connector 149"/>
          <p:cNvCxnSpPr/>
          <p:nvPr/>
        </p:nvCxnSpPr>
        <p:spPr>
          <a:xfrm flipH="1">
            <a:off x="4302130" y="4829173"/>
            <a:ext cx="32623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54" name="Espace réservé du contenu 8"/>
          <p:cNvSpPr txBox="1">
            <a:spLocks/>
          </p:cNvSpPr>
          <p:nvPr/>
        </p:nvSpPr>
        <p:spPr>
          <a:xfrm>
            <a:off x="5558957" y="5007423"/>
            <a:ext cx="1662362" cy="484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000" b="1" dirty="0" smtClean="0"/>
              <a:t>Jaw cross-section sketch</a:t>
            </a:r>
          </a:p>
          <a:p>
            <a:pPr marL="0" indent="0" algn="ctr">
              <a:buNone/>
            </a:pPr>
            <a:r>
              <a:rPr lang="en-GB" sz="1000" dirty="0" smtClean="0"/>
              <a:t>Stiffener + Absorbing block</a:t>
            </a:r>
            <a:endParaRPr lang="en-GB" sz="1200" dirty="0"/>
          </a:p>
        </p:txBody>
      </p:sp>
      <p:sp>
        <p:nvSpPr>
          <p:cNvPr id="155" name="Rectangle 154"/>
          <p:cNvSpPr/>
          <p:nvPr/>
        </p:nvSpPr>
        <p:spPr>
          <a:xfrm>
            <a:off x="4190661" y="4216856"/>
            <a:ext cx="3142559" cy="172819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224021"/>
              </p:ext>
            </p:extLst>
          </p:nvPr>
        </p:nvGraphicFramePr>
        <p:xfrm>
          <a:off x="505480" y="4270468"/>
          <a:ext cx="2348624" cy="508000"/>
        </p:xfrm>
        <a:graphic>
          <a:graphicData uri="http://schemas.openxmlformats.org/drawingml/2006/table">
            <a:tbl>
              <a:tblPr/>
              <a:tblGrid>
                <a:gridCol w="237894"/>
                <a:gridCol w="2110730"/>
              </a:tblGrid>
              <a:tr h="25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Modification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previous case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 @peak temperature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516285"/>
              </p:ext>
            </p:extLst>
          </p:nvPr>
        </p:nvGraphicFramePr>
        <p:xfrm>
          <a:off x="489317" y="2176254"/>
          <a:ext cx="8197484" cy="1473789"/>
        </p:xfrm>
        <a:graphic>
          <a:graphicData uri="http://schemas.openxmlformats.org/drawingml/2006/table">
            <a:tbl>
              <a:tblPr/>
              <a:tblGrid>
                <a:gridCol w="520985"/>
                <a:gridCol w="841589"/>
                <a:gridCol w="663351"/>
                <a:gridCol w="378618"/>
                <a:gridCol w="336636"/>
                <a:gridCol w="360681"/>
                <a:gridCol w="344651"/>
                <a:gridCol w="817544"/>
                <a:gridCol w="553045"/>
                <a:gridCol w="617166"/>
                <a:gridCol w="520985"/>
                <a:gridCol w="2242233"/>
              </a:tblGrid>
              <a:tr h="14471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Fluka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sim.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Simulation Input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Simulation output (Stiffener)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Tensile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Yield strength [MPa]*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Geometry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41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[mm]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[mm]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[mm]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 [mm]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temperature [°C]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stress [MPa]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stresses zones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factor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7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TDISv3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Alu 5083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37.1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145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R1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design, high stresses at R1 zone.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Plastic deformation expected.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TDISv11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 alloy - TZM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33.5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[1] </a:t>
                      </a:r>
                      <a:b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(no rib)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status.</a:t>
                      </a:r>
                    </a:p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stresses below yield strength.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22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42"/>
            <a:ext cx="8229600" cy="1143000"/>
          </a:xfrm>
        </p:spPr>
        <p:txBody>
          <a:bodyPr/>
          <a:lstStyle/>
          <a:p>
            <a:r>
              <a:rPr lang="en-US" dirty="0" smtClean="0"/>
              <a:t>High-Z Absorbing Blocks</a:t>
            </a:r>
            <a:endParaRPr lang="en-US" dirty="0"/>
          </a:p>
        </p:txBody>
      </p:sp>
      <p:pic>
        <p:nvPicPr>
          <p:cNvPr id="4" name="Content Placeholder 3" descr="Screen Shot 2017-08-08 at 09.22.26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9" r="-493"/>
          <a:stretch/>
        </p:blipFill>
        <p:spPr>
          <a:xfrm>
            <a:off x="150091" y="1048197"/>
            <a:ext cx="8901540" cy="5709729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141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M.I. </a:t>
            </a:r>
            <a:r>
              <a:rPr lang="en-US" dirty="0" err="1" smtClean="0"/>
              <a:t>Frankl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353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57200" y="4204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Updates on TDIS design overview</a:t>
            </a:r>
            <a:br>
              <a:rPr lang="en-US" sz="3200" dirty="0"/>
            </a:br>
            <a:r>
              <a:rPr lang="en-US" sz="3200" dirty="0"/>
              <a:t>Thermo-mechanical simulations results</a:t>
            </a:r>
            <a:endParaRPr lang="en-GB" sz="3200" dirty="0"/>
          </a:p>
        </p:txBody>
      </p:sp>
      <p:sp>
        <p:nvSpPr>
          <p:cNvPr id="9" name="Espace réservé du contenu 8"/>
          <p:cNvSpPr>
            <a:spLocks noGrp="1" noChangeAspect="1"/>
          </p:cNvSpPr>
          <p:nvPr>
            <p:ph idx="1"/>
          </p:nvPr>
        </p:nvSpPr>
        <p:spPr>
          <a:xfrm>
            <a:off x="457200" y="1223944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Jaws design update – Simulations </a:t>
            </a:r>
            <a:r>
              <a:rPr lang="en-US" sz="2400" dirty="0" smtClean="0"/>
              <a:t>summary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6248400" y="6444019"/>
            <a:ext cx="2895600" cy="365125"/>
          </a:xfrm>
        </p:spPr>
        <p:txBody>
          <a:bodyPr/>
          <a:lstStyle/>
          <a:p>
            <a:r>
              <a:rPr lang="fr-FR" noProof="0" dirty="0" smtClean="0"/>
              <a:t>David Carbajo Perez (EN-STI-TCD)</a:t>
            </a:r>
            <a:endParaRPr lang="en-GB" noProof="0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997364" y="5208166"/>
            <a:ext cx="3159675" cy="477821"/>
            <a:chOff x="4517381" y="3921415"/>
            <a:chExt cx="7411392" cy="840590"/>
          </a:xfrm>
        </p:grpSpPr>
        <p:sp>
          <p:nvSpPr>
            <p:cNvPr id="50" name="Rectangle 49"/>
            <p:cNvSpPr/>
            <p:nvPr/>
          </p:nvSpPr>
          <p:spPr>
            <a:xfrm>
              <a:off x="4518559" y="3921415"/>
              <a:ext cx="2268187" cy="315107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9054942" y="3921415"/>
              <a:ext cx="1900364" cy="315107"/>
            </a:xfrm>
            <a:prstGeom prst="rect">
              <a:avLst/>
            </a:prstGeom>
            <a:gradFill rotWithShape="1">
              <a:gsLst>
                <a:gs pos="0">
                  <a:srgbClr val="4472C4">
                    <a:lumMod val="110000"/>
                    <a:satMod val="105000"/>
                    <a:tint val="67000"/>
                  </a:srgbClr>
                </a:gs>
                <a:gs pos="50000">
                  <a:srgbClr val="4472C4">
                    <a:lumMod val="105000"/>
                    <a:satMod val="103000"/>
                    <a:tint val="73000"/>
                  </a:srgbClr>
                </a:gs>
                <a:gs pos="100000">
                  <a:srgbClr val="4472C4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127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0955306" y="3921415"/>
              <a:ext cx="973467" cy="315107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V="1">
              <a:off x="4517382" y="4239492"/>
              <a:ext cx="0" cy="522513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4517381" y="4701153"/>
              <a:ext cx="2268187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55" name="TextBox 10"/>
            <p:cNvSpPr txBox="1"/>
            <p:nvPr/>
          </p:nvSpPr>
          <p:spPr>
            <a:xfrm>
              <a:off x="5490008" y="4342855"/>
              <a:ext cx="365325" cy="297448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square" rtlCol="0" anchor="ctr" anchorCtr="0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6785569" y="4239492"/>
              <a:ext cx="0" cy="522513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7" name="Rectangle 56"/>
            <p:cNvSpPr/>
            <p:nvPr/>
          </p:nvSpPr>
          <p:spPr>
            <a:xfrm>
              <a:off x="6787922" y="3921415"/>
              <a:ext cx="2268187" cy="315107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9" name="Espace réservé du contenu 8"/>
          <p:cNvSpPr txBox="1">
            <a:spLocks/>
          </p:cNvSpPr>
          <p:nvPr/>
        </p:nvSpPr>
        <p:spPr>
          <a:xfrm>
            <a:off x="4779299" y="5911903"/>
            <a:ext cx="1038916" cy="253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000" b="1" dirty="0" smtClean="0"/>
              <a:t>Jaw length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881170" y="4860056"/>
            <a:ext cx="3422903" cy="134200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600551" y="4924458"/>
            <a:ext cx="6426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000" dirty="0" smtClean="0">
                <a:solidFill>
                  <a:prstClr val="black"/>
                </a:solidFill>
              </a:rPr>
              <a:t>Graphite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645602" y="4947958"/>
            <a:ext cx="6078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000" dirty="0" smtClean="0">
                <a:solidFill>
                  <a:prstClr val="black"/>
                </a:solidFill>
              </a:rPr>
              <a:t>CuCr1Zr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962581" y="4932568"/>
            <a:ext cx="7934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Ti6Al4V </a:t>
            </a:r>
            <a:endParaRPr lang="en-GB" sz="1050" dirty="0">
              <a:solidFill>
                <a:prstClr val="black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550322" y="5162936"/>
            <a:ext cx="728940" cy="9039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 rot="5400000">
            <a:off x="1382142" y="4913664"/>
            <a:ext cx="417451" cy="81092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 rot="5400000">
            <a:off x="2029991" y="4913664"/>
            <a:ext cx="417451" cy="81092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875547" y="5072541"/>
            <a:ext cx="78491" cy="9039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>
            <a:spLocks noChangeAspect="1"/>
          </p:cNvSpPr>
          <p:nvPr/>
        </p:nvSpPr>
        <p:spPr>
          <a:xfrm>
            <a:off x="1549012" y="5252767"/>
            <a:ext cx="730250" cy="754156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620208" y="6006923"/>
            <a:ext cx="587858" cy="52837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1337575" y="6059761"/>
            <a:ext cx="283984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4" name="Straight Arrow Connector 73"/>
          <p:cNvCxnSpPr/>
          <p:nvPr/>
        </p:nvCxnSpPr>
        <p:spPr>
          <a:xfrm flipV="1">
            <a:off x="1398609" y="5252051"/>
            <a:ext cx="0" cy="807709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 w="sm" len="sm"/>
            <a:tailEnd type="triangle" w="sm" len="sm"/>
          </a:ln>
          <a:effectLst/>
        </p:spPr>
      </p:cxnSp>
      <p:cxnSp>
        <p:nvCxnSpPr>
          <p:cNvPr id="75" name="Straight Connector 74"/>
          <p:cNvCxnSpPr/>
          <p:nvPr/>
        </p:nvCxnSpPr>
        <p:spPr>
          <a:xfrm flipV="1">
            <a:off x="1548381" y="5836964"/>
            <a:ext cx="0" cy="47713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6" name="Straight Arrow Connector 75"/>
          <p:cNvCxnSpPr/>
          <p:nvPr/>
        </p:nvCxnSpPr>
        <p:spPr>
          <a:xfrm>
            <a:off x="1547586" y="6255237"/>
            <a:ext cx="73167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triangle" w="sm" len="sm"/>
            <a:tailEnd type="triangle" w="sm" len="sm"/>
          </a:ln>
          <a:effectLst/>
        </p:spPr>
      </p:cxnSp>
      <p:sp>
        <p:nvSpPr>
          <p:cNvPr id="77" name="TextBox 10"/>
          <p:cNvSpPr txBox="1"/>
          <p:nvPr/>
        </p:nvSpPr>
        <p:spPr>
          <a:xfrm>
            <a:off x="1855968" y="6163547"/>
            <a:ext cx="98071" cy="77703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2277845" y="5836964"/>
            <a:ext cx="0" cy="47713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79" name="TextBox 10"/>
          <p:cNvSpPr txBox="1"/>
          <p:nvPr/>
        </p:nvSpPr>
        <p:spPr>
          <a:xfrm>
            <a:off x="1224084" y="5485852"/>
            <a:ext cx="320579" cy="2540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80" name="Straight Connector 79"/>
          <p:cNvCxnSpPr/>
          <p:nvPr/>
        </p:nvCxnSpPr>
        <p:spPr>
          <a:xfrm flipH="1">
            <a:off x="1224084" y="5258838"/>
            <a:ext cx="326238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1" name="Espace réservé du contenu 8"/>
          <p:cNvSpPr txBox="1">
            <a:spLocks/>
          </p:cNvSpPr>
          <p:nvPr/>
        </p:nvSpPr>
        <p:spPr>
          <a:xfrm>
            <a:off x="2480911" y="5437088"/>
            <a:ext cx="1662362" cy="484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000" b="1" dirty="0" smtClean="0"/>
              <a:t>Jaw cross-section sketch</a:t>
            </a:r>
          </a:p>
          <a:p>
            <a:pPr marL="0" indent="0" algn="ctr">
              <a:buNone/>
            </a:pPr>
            <a:r>
              <a:rPr lang="en-GB" sz="1000" dirty="0" smtClean="0"/>
              <a:t>Stiffener + Absorbing block</a:t>
            </a:r>
            <a:endParaRPr lang="en-GB" sz="1200" dirty="0"/>
          </a:p>
        </p:txBody>
      </p:sp>
      <p:sp>
        <p:nvSpPr>
          <p:cNvPr id="82" name="Rectangle 81"/>
          <p:cNvSpPr/>
          <p:nvPr/>
        </p:nvSpPr>
        <p:spPr>
          <a:xfrm>
            <a:off x="1112615" y="4646521"/>
            <a:ext cx="3142559" cy="172819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811641"/>
              </p:ext>
            </p:extLst>
          </p:nvPr>
        </p:nvGraphicFramePr>
        <p:xfrm>
          <a:off x="457199" y="1988576"/>
          <a:ext cx="8308950" cy="1583085"/>
        </p:xfrm>
        <a:graphic>
          <a:graphicData uri="http://schemas.openxmlformats.org/drawingml/2006/table">
            <a:tbl>
              <a:tblPr/>
              <a:tblGrid>
                <a:gridCol w="518058"/>
                <a:gridCol w="673687"/>
                <a:gridCol w="758976"/>
                <a:gridCol w="419100"/>
                <a:gridCol w="411480"/>
                <a:gridCol w="449580"/>
                <a:gridCol w="1042618"/>
                <a:gridCol w="725474"/>
                <a:gridCol w="423193"/>
                <a:gridCol w="2886784"/>
              </a:tblGrid>
              <a:tr h="1405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Fluka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sim.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Simulation Input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Simulation output (Stiffener)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Tensile 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Yield strength [MPa]*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Geometry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17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[mm]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 [mm]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 [mm]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temperature [°C]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VM stress [MPa]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Safety factor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2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TDISv3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Alloy 5083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965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145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design, high stresses in case of grazing impact.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Plastic deformation expected.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TDISv11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Ti6Al4V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965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365 </a:t>
                      </a:r>
                    </a:p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(large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impact parameter)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upgrade. 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 stresses below yield strength.</a:t>
                      </a:r>
                    </a:p>
                  </a:txBody>
                  <a:tcPr marL="7030" marR="7030" marT="70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674551"/>
              </p:ext>
            </p:extLst>
          </p:nvPr>
        </p:nvGraphicFramePr>
        <p:xfrm>
          <a:off x="491630" y="3812869"/>
          <a:ext cx="2348624" cy="508000"/>
        </p:xfrm>
        <a:graphic>
          <a:graphicData uri="http://schemas.openxmlformats.org/drawingml/2006/table">
            <a:tbl>
              <a:tblPr/>
              <a:tblGrid>
                <a:gridCol w="237894"/>
                <a:gridCol w="2110730"/>
              </a:tblGrid>
              <a:tr h="25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Modification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previous case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 @peak temperature</a:t>
                      </a:r>
                    </a:p>
                  </a:txBody>
                  <a:tcPr marL="9525" marR="9525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362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8"/>
            <a:ext cx="8229600" cy="1143000"/>
          </a:xfrm>
        </p:spPr>
        <p:txBody>
          <a:bodyPr/>
          <a:lstStyle/>
          <a:p>
            <a:r>
              <a:rPr lang="en-GB" dirty="0" smtClean="0"/>
              <a:t>TDIS Modified Design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77691"/>
            <a:ext cx="57062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Design modifications </a:t>
            </a:r>
            <a:r>
              <a:rPr lang="en-GB" dirty="0" smtClean="0"/>
              <a:t>according to </a:t>
            </a:r>
            <a:r>
              <a:rPr lang="en-GB" b="1" dirty="0" smtClean="0"/>
              <a:t>recommendations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b="1" dirty="0" smtClean="0">
                <a:sym typeface="Wingdings" panose="05000000000000000000" pitchFamily="2" charset="2"/>
              </a:rPr>
              <a:t>improve robustness </a:t>
            </a:r>
            <a:r>
              <a:rPr lang="en-GB" dirty="0" smtClean="0">
                <a:sym typeface="Wingdings" panose="05000000000000000000" pitchFamily="2" charset="2"/>
              </a:rPr>
              <a:t>and</a:t>
            </a:r>
            <a:r>
              <a:rPr lang="en-GB" b="1" dirty="0" smtClean="0">
                <a:sym typeface="Wingdings" panose="05000000000000000000" pitchFamily="2" charset="2"/>
              </a:rPr>
              <a:t> easier integration</a:t>
            </a:r>
            <a:endParaRPr lang="en-GB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Reduced jaw width to allow more space for jaw insertion inside the tank during assembly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Increased height of absorber block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Different back-stiffener material: </a:t>
            </a:r>
            <a:r>
              <a:rPr lang="en-GB" dirty="0" smtClean="0">
                <a:sym typeface="Wingdings" panose="05000000000000000000" pitchFamily="2" charset="2"/>
              </a:rPr>
              <a:t>TZM Mo-Alloy (high thermal shock resistance, stiffness and better shielding for the cooling pipes. Al 2219 as fall-back solution. Two prototypes, with Al and TZM, tested in parallel in </a:t>
            </a:r>
            <a:r>
              <a:rPr lang="en-GB" dirty="0" err="1" smtClean="0">
                <a:sym typeface="Wingdings" panose="05000000000000000000" pitchFamily="2" charset="2"/>
              </a:rPr>
              <a:t>HiRadMat</a:t>
            </a:r>
            <a:r>
              <a:rPr lang="en-GB" dirty="0" smtClean="0">
                <a:sym typeface="Wingdings" panose="05000000000000000000" pitchFamily="2" charset="2"/>
              </a:rPr>
              <a:t> in 2018)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Cooling pipe inner diameter decreased from 6mm to 4 mm, pure Cu to improve cooling efficiency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Clamps material upgrade (required due to higher energy deposition as result of jaw thinning): Stainless steel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Ti6Al4V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Change 3</a:t>
            </a:r>
            <a:r>
              <a:rPr lang="en-GB" baseline="30000" dirty="0" smtClean="0">
                <a:sym typeface="Wingdings" panose="05000000000000000000" pitchFamily="2" charset="2"/>
              </a:rPr>
              <a:t>rd</a:t>
            </a:r>
            <a:r>
              <a:rPr lang="en-GB" dirty="0" smtClean="0">
                <a:sym typeface="Wingdings" panose="05000000000000000000" pitchFamily="2" charset="2"/>
              </a:rPr>
              <a:t> jaw material: Al/Cu  Ti6Al4V/</a:t>
            </a:r>
            <a:r>
              <a:rPr lang="en-GB" dirty="0" err="1" smtClean="0">
                <a:sym typeface="Wingdings" panose="05000000000000000000" pitchFamily="2" charset="2"/>
              </a:rPr>
              <a:t>CuCrZr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HRMT-28 tests performed: graphite and 3D CC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both survived (material analysis will follow after cool down)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HRMT-35 will be performed in week 33: Cu coating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90"/>
          <a:stretch/>
        </p:blipFill>
        <p:spPr>
          <a:xfrm>
            <a:off x="5185470" y="860092"/>
            <a:ext cx="3586807" cy="27671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915" y="3555638"/>
            <a:ext cx="1419638" cy="2767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995" y="3555638"/>
            <a:ext cx="1272281" cy="27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5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03"/>
            <a:ext cx="8229600" cy="1143000"/>
          </a:xfrm>
        </p:spPr>
        <p:txBody>
          <a:bodyPr/>
          <a:lstStyle/>
          <a:p>
            <a:r>
              <a:rPr lang="en-US" dirty="0" smtClean="0"/>
              <a:t>Pending issue</a:t>
            </a:r>
            <a:r>
              <a:rPr lang="mr-IN" dirty="0" smtClean="0"/>
              <a:t>…</a:t>
            </a:r>
            <a:r>
              <a:rPr lang="en-US" dirty="0" smtClean="0"/>
              <a:t>..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9" t="1613" r="22474" b="22575"/>
          <a:stretch/>
        </p:blipFill>
        <p:spPr>
          <a:xfrm>
            <a:off x="4427353" y="1372334"/>
            <a:ext cx="3862262" cy="3821953"/>
          </a:xfrm>
          <a:prstGeom prst="rect">
            <a:avLst/>
          </a:prstGeom>
        </p:spPr>
      </p:pic>
      <p:sp>
        <p:nvSpPr>
          <p:cNvPr id="5" name="AutoShape 1"/>
          <p:cNvSpPr>
            <a:spLocks/>
          </p:cNvSpPr>
          <p:nvPr/>
        </p:nvSpPr>
        <p:spPr bwMode="auto">
          <a:xfrm>
            <a:off x="457200" y="1676462"/>
            <a:ext cx="2256764" cy="608525"/>
          </a:xfrm>
          <a:prstGeom prst="borderCallout2">
            <a:avLst>
              <a:gd name="adj1" fmla="val 56026"/>
              <a:gd name="adj2" fmla="val 100385"/>
              <a:gd name="adj3" fmla="val 55441"/>
              <a:gd name="adj4" fmla="val 117306"/>
              <a:gd name="adj5" fmla="val 260381"/>
              <a:gd name="adj6" fmla="val 258385"/>
            </a:avLst>
          </a:prstGeom>
          <a:ln w="15875">
            <a:solidFill>
              <a:srgbClr val="0070C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27000" tIns="27000" rIns="27000" bIns="27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ct val="0"/>
              </a:spcBef>
            </a:pPr>
            <a:r>
              <a:rPr lang="en-GB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Longitudinal jaw </a:t>
            </a:r>
            <a:r>
              <a:rPr lang="en-GB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fingers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184" y="2481252"/>
            <a:ext cx="4323444" cy="3035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081" lvl="1">
              <a:spcAft>
                <a:spcPts val="450"/>
              </a:spcAft>
            </a:pPr>
            <a:r>
              <a:rPr lang="en-US" dirty="0"/>
              <a:t>The longitudinal jaw </a:t>
            </a:r>
            <a:r>
              <a:rPr lang="en-US" dirty="0" smtClean="0"/>
              <a:t>fingers are installed </a:t>
            </a:r>
            <a:r>
              <a:rPr lang="en-US" dirty="0"/>
              <a:t>behind the absorber blocks</a:t>
            </a:r>
            <a:r>
              <a:rPr lang="en-US" dirty="0" smtClean="0"/>
              <a:t>. They admit a relative stroke between the jaws in operation of </a:t>
            </a:r>
            <a:r>
              <a:rPr lang="en-US" dirty="0"/>
              <a:t>+</a:t>
            </a:r>
            <a:r>
              <a:rPr lang="en-US" dirty="0" smtClean="0"/>
              <a:t>24mm -32mm</a:t>
            </a:r>
            <a:r>
              <a:rPr lang="en-US" dirty="0"/>
              <a:t>, over that:</a:t>
            </a:r>
          </a:p>
          <a:p>
            <a:pPr marL="269081" lvl="1">
              <a:spcAft>
                <a:spcPts val="450"/>
              </a:spcAft>
            </a:pPr>
            <a:r>
              <a:rPr lang="en-US" dirty="0"/>
              <a:t>1- The fingers can slide on </a:t>
            </a:r>
            <a:r>
              <a:rPr lang="en-US" dirty="0" smtClean="0"/>
              <a:t>the absorber blocks (graphite </a:t>
            </a:r>
            <a:r>
              <a:rPr lang="en-US" dirty="0"/>
              <a:t>or </a:t>
            </a:r>
            <a:r>
              <a:rPr lang="en-US" dirty="0" smtClean="0"/>
              <a:t>Aluminum). </a:t>
            </a:r>
            <a:endParaRPr lang="en-US" dirty="0"/>
          </a:p>
          <a:p>
            <a:pPr marL="269081" lvl="1">
              <a:spcAft>
                <a:spcPts val="450"/>
              </a:spcAft>
            </a:pPr>
            <a:r>
              <a:rPr lang="en-US" dirty="0" smtClean="0"/>
              <a:t>2- </a:t>
            </a:r>
            <a:r>
              <a:rPr lang="en-US" dirty="0"/>
              <a:t>We lose contact between the </a:t>
            </a:r>
            <a:r>
              <a:rPr lang="en-US" dirty="0" smtClean="0"/>
              <a:t>jaws.</a:t>
            </a:r>
            <a:endParaRPr lang="en-US" dirty="0"/>
          </a:p>
          <a:p>
            <a:pPr marL="269081" lvl="1">
              <a:spcAft>
                <a:spcPts val="450"/>
              </a:spcAft>
            </a:pPr>
            <a:r>
              <a:rPr lang="en-US" dirty="0"/>
              <a:t>In both cases no finger damage is </a:t>
            </a:r>
            <a:r>
              <a:rPr lang="en-US" dirty="0" smtClean="0"/>
              <a:t>expected but if fingers touch graphite </a:t>
            </a:r>
            <a:r>
              <a:rPr lang="en-US" dirty="0" smtClean="0">
                <a:sym typeface="Wingdings"/>
              </a:rPr>
              <a:t> dust  UFOs (upper jaw)!</a:t>
            </a:r>
            <a:endParaRPr lang="en-US" dirty="0"/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740157" y="1092839"/>
            <a:ext cx="2256764" cy="331526"/>
          </a:xfrm>
          <a:prstGeom prst="borderCallout2">
            <a:avLst>
              <a:gd name="adj1" fmla="val 56026"/>
              <a:gd name="adj2" fmla="val 100385"/>
              <a:gd name="adj3" fmla="val 55441"/>
              <a:gd name="adj4" fmla="val 109920"/>
              <a:gd name="adj5" fmla="val 236470"/>
              <a:gd name="adj6" fmla="val 255545"/>
            </a:avLst>
          </a:prstGeom>
          <a:ln w="15875">
            <a:solidFill>
              <a:srgbClr val="0070C0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27000" tIns="27000" rIns="27000" bIns="27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ct val="0"/>
              </a:spcBef>
            </a:pPr>
            <a:r>
              <a:rPr lang="en-GB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Absorber blocks</a:t>
            </a:r>
            <a:endParaRPr lang="en-GB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98089" y="1281552"/>
            <a:ext cx="1881911" cy="5772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6147" y="5630279"/>
            <a:ext cx="8057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Additional switches 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</a:t>
            </a:r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HW interlock (need full redesign of control system)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ym typeface="Zapf Dingbats"/>
              </a:rPr>
              <a:t>Add thin </a:t>
            </a:r>
            <a:r>
              <a:rPr lang="en-US" dirty="0" err="1">
                <a:sym typeface="Zapf Dingbats"/>
              </a:rPr>
              <a:t>Ti</a:t>
            </a:r>
            <a:r>
              <a:rPr lang="en-US" dirty="0">
                <a:sym typeface="Zapf Dingbats"/>
              </a:rPr>
              <a:t> sheet between fingers and graphite </a:t>
            </a:r>
            <a:r>
              <a:rPr lang="en-US" dirty="0" smtClean="0">
                <a:sym typeface="Zapf Dingbats"/>
              </a:rPr>
              <a:t>(being evaluated)</a:t>
            </a:r>
            <a:r>
              <a:rPr lang="en-US" dirty="0">
                <a:solidFill>
                  <a:srgbClr val="00FD00"/>
                </a:solidFill>
                <a:latin typeface="Zapf Dingbats"/>
                <a:ea typeface="Zapf Dingbats"/>
                <a:cs typeface="Zapf Dingbats"/>
                <a:sym typeface="Zapf Dingbats"/>
              </a:rPr>
              <a:t> ✔</a:t>
            </a:r>
            <a:r>
              <a:rPr lang="en-US" dirty="0">
                <a:solidFill>
                  <a:srgbClr val="FF66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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??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Zapf Dingbats"/>
                <a:sym typeface="Zapf Dingbats"/>
              </a:rPr>
              <a:t>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emoving RF fingers between modules (at least from upper jaws)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 </a:t>
            </a:r>
            <a:r>
              <a:rPr lang="en-US" dirty="0" smtClean="0">
                <a:solidFill>
                  <a:srgbClr val="00FD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</a:t>
            </a:r>
            <a:r>
              <a:rPr lang="en-US" dirty="0" smtClean="0">
                <a:latin typeface="+mj-lt"/>
                <a:ea typeface="Wingdings"/>
                <a:cs typeface="Wingdings"/>
                <a:sym typeface="Wingdings"/>
              </a:rPr>
              <a:t>??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46452" y="1372334"/>
            <a:ext cx="141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Gentini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6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wrap="square" rtlCol="0">
        <a:spAutoFit/>
      </a:bodyPr>
      <a:lstStyle>
        <a:defPPr>
          <a:defRPr sz="1600" b="1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1598</Words>
  <Application>Microsoft Office PowerPoint</Application>
  <PresentationFormat>On-screen Show (4:3)</PresentationFormat>
  <Paragraphs>222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Mangal</vt:lpstr>
      <vt:lpstr>Wingdings</vt:lpstr>
      <vt:lpstr>Zapf Dingbats</vt:lpstr>
      <vt:lpstr>Office Theme</vt:lpstr>
      <vt:lpstr>Updates on TDIS design</vt:lpstr>
      <vt:lpstr>Outline</vt:lpstr>
      <vt:lpstr>Internal review on December 1st 2017</vt:lpstr>
      <vt:lpstr> Recommendations</vt:lpstr>
      <vt:lpstr>Updates on TDIS design overview Thermo-mechanical simulations results</vt:lpstr>
      <vt:lpstr>High-Z Absorbing Blocks</vt:lpstr>
      <vt:lpstr>Updates on TDIS design overview Thermo-mechanical simulations results</vt:lpstr>
      <vt:lpstr>TDIS Modified Design</vt:lpstr>
      <vt:lpstr>Pending issue…..</vt:lpstr>
      <vt:lpstr>Longitudinal RF fingers</vt:lpstr>
      <vt:lpstr>Evaluation of heating from HOMs</vt:lpstr>
      <vt:lpstr>HL-LHC octupole stability threshold at 450 GeV</vt:lpstr>
      <vt:lpstr>Our Questions</vt:lpstr>
      <vt:lpstr>Wish List for Impedance Calculations and Measurements </vt:lpstr>
      <vt:lpstr>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TDIS Updates</dc:title>
  <dc:creator>Chiara BRACCO</dc:creator>
  <cp:lastModifiedBy>Chiara Bracco</cp:lastModifiedBy>
  <cp:revision>88</cp:revision>
  <dcterms:created xsi:type="dcterms:W3CDTF">2017-08-07T12:08:00Z</dcterms:created>
  <dcterms:modified xsi:type="dcterms:W3CDTF">2017-08-09T16:19:17Z</dcterms:modified>
</cp:coreProperties>
</file>