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383" r:id="rId3"/>
    <p:sldId id="382" r:id="rId4"/>
    <p:sldId id="369" r:id="rId5"/>
    <p:sldId id="371" r:id="rId6"/>
    <p:sldId id="376" r:id="rId7"/>
    <p:sldId id="370" r:id="rId8"/>
    <p:sldId id="386" r:id="rId9"/>
    <p:sldId id="387" r:id="rId10"/>
    <p:sldId id="388" r:id="rId11"/>
    <p:sldId id="377" r:id="rId12"/>
    <p:sldId id="368" r:id="rId13"/>
    <p:sldId id="389" r:id="rId14"/>
    <p:sldId id="296" r:id="rId15"/>
    <p:sldId id="385" r:id="rId16"/>
    <p:sldId id="38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0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479564-B975-4F6A-BF69-DAA0A2D0865F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60581E-3572-4C7A-B534-6F03BA5A5D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360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60581E-3572-4C7A-B534-6F03BA5A5DB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71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3117A8-D36E-49AA-AE7F-AC0059279F9E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200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C054E-FDBB-4460-9BD6-A705079BBE93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6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5A9F4-77D5-45F3-AB5D-ECBC816A6E2F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60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8939F-F9D6-4C60-9F01-C85ACF34BFFE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383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E7FA12-36B0-466B-84B4-7C8C1037CFCA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971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87F351-9547-44D8-BB78-EBDE43D4ABAB}" type="datetime1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471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A4BF3-6C07-400D-BBB9-4DD83733E190}" type="datetime1">
              <a:rPr lang="en-US" smtClean="0"/>
              <a:t>8/8/2017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935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486F34-B746-4102-B73A-9FA2087300CF}" type="datetime1">
              <a:rPr lang="en-US" smtClean="0"/>
              <a:t>8/8/2017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784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EBF1A-8C75-44ED-A4A1-4FB49E1A94B9}" type="datetime1">
              <a:rPr lang="en-US" smtClean="0"/>
              <a:t>8/8/2017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284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A3952-160A-4F5E-877D-5DEAF6406E9C}" type="datetime1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216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F1FC5F-4376-45D5-B708-748368818982}" type="datetime1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160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677D1-A186-475A-9F77-260A91173E93}" type="datetime1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0D1CE-BC33-4FA6-81BB-55BD9DE301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102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653098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indico.cern.ch/event/579995/timetabl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Impact of fingers removal on TDIS impedance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3124200"/>
            <a:ext cx="8305800" cy="1752600"/>
          </a:xfrm>
        </p:spPr>
        <p:txBody>
          <a:bodyPr>
            <a:norm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N.Biancacci</a:t>
            </a:r>
            <a:r>
              <a:rPr lang="en-US" sz="2400" dirty="0" smtClean="0">
                <a:solidFill>
                  <a:schemeClr val="tx1"/>
                </a:solidFill>
              </a:rPr>
              <a:t>, </a:t>
            </a:r>
            <a:r>
              <a:rPr lang="en-US" sz="2400" dirty="0" err="1" smtClean="0">
                <a:solidFill>
                  <a:schemeClr val="tx1"/>
                </a:solidFill>
              </a:rPr>
              <a:t>G.Mazzacano</a:t>
            </a:r>
            <a:r>
              <a:rPr lang="en-US" sz="2400" dirty="0" smtClean="0">
                <a:solidFill>
                  <a:schemeClr val="tx1"/>
                </a:solidFill>
              </a:rPr>
              <a:t>, E.Métral, </a:t>
            </a:r>
            <a:r>
              <a:rPr lang="en-US" sz="2400" dirty="0" err="1" smtClean="0">
                <a:solidFill>
                  <a:schemeClr val="tx1"/>
                </a:solidFill>
              </a:rPr>
              <a:t>B.Salvant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6106180"/>
            <a:ext cx="861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Acknowledgements: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err="1" smtClean="0"/>
              <a:t>G.Arduini</a:t>
            </a:r>
            <a:r>
              <a:rPr lang="en-US" sz="1400" dirty="0"/>
              <a:t>, </a:t>
            </a:r>
            <a:r>
              <a:rPr lang="en-US" sz="1400" dirty="0" err="1"/>
              <a:t>D.Carbajo</a:t>
            </a:r>
            <a:r>
              <a:rPr lang="en-US" sz="1400" dirty="0"/>
              <a:t> </a:t>
            </a:r>
            <a:r>
              <a:rPr lang="en-US" sz="1400" dirty="0" smtClean="0"/>
              <a:t>Perez, </a:t>
            </a:r>
            <a:r>
              <a:rPr lang="en-US" sz="1400" dirty="0" err="1" smtClean="0"/>
              <a:t>L.Gentini</a:t>
            </a:r>
            <a:r>
              <a:rPr lang="en-US" sz="1400" dirty="0" smtClean="0"/>
              <a:t>, A</a:t>
            </a:r>
            <a:r>
              <a:rPr lang="en-US" sz="1400" dirty="0" smtClean="0"/>
              <a:t>. P. </a:t>
            </a:r>
            <a:r>
              <a:rPr lang="en-US" sz="1400" dirty="0" err="1" smtClean="0"/>
              <a:t>Marcone</a:t>
            </a:r>
            <a:r>
              <a:rPr lang="en-US" sz="1400" dirty="0"/>
              <a:t> </a:t>
            </a:r>
            <a:r>
              <a:rPr lang="en-US" sz="1400" dirty="0" smtClean="0"/>
              <a:t>and all the colleagues who helped at the TDIS review.</a:t>
            </a:r>
            <a:endParaRPr lang="en-US" sz="1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819400" y="4800600"/>
            <a:ext cx="3276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WP2 </a:t>
            </a:r>
            <a:r>
              <a:rPr lang="en-US" dirty="0" smtClean="0"/>
              <a:t>, </a:t>
            </a:r>
            <a:r>
              <a:rPr lang="en-US" dirty="0" smtClean="0"/>
              <a:t>10-08-2017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666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 of fingers removal on heating</a:t>
            </a:r>
            <a:endParaRPr lang="en-US" dirty="0"/>
          </a:p>
        </p:txBody>
      </p:sp>
      <p:sp>
        <p:nvSpPr>
          <p:cNvPr id="17" name="Slide Number Placeholder 9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E20D1CE-BC33-4FA6-81BB-55BD9DE30107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0078"/>
            <a:ext cx="5759653" cy="46077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6230" y="1524000"/>
            <a:ext cx="199696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TDIS v2.0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5638800"/>
            <a:ext cx="4648200" cy="36933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Preliminary simulations from </a:t>
            </a:r>
            <a:r>
              <a:rPr lang="en-US" i="1" dirty="0" err="1" smtClean="0"/>
              <a:t>G.Mazzacano</a:t>
            </a:r>
            <a:endParaRPr lang="en-US" i="1" dirty="0"/>
          </a:p>
        </p:txBody>
      </p:sp>
      <p:sp>
        <p:nvSpPr>
          <p:cNvPr id="11" name="Oval 10"/>
          <p:cNvSpPr/>
          <p:nvPr/>
        </p:nvSpPr>
        <p:spPr>
          <a:xfrm>
            <a:off x="3429000" y="1066800"/>
            <a:ext cx="533400" cy="4239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717630" y="1322487"/>
            <a:ext cx="3505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Simulations being updated by </a:t>
            </a:r>
            <a:r>
              <a:rPr lang="en-US" b="1" dirty="0" err="1">
                <a:solidFill>
                  <a:schemeClr val="accent1"/>
                </a:solidFill>
              </a:rPr>
              <a:t>G.Mazzacano</a:t>
            </a:r>
            <a:r>
              <a:rPr lang="en-US" b="1" dirty="0">
                <a:solidFill>
                  <a:schemeClr val="accent1"/>
                </a:solidFill>
              </a:rPr>
              <a:t> on </a:t>
            </a:r>
            <a:r>
              <a:rPr lang="en-US" b="1" dirty="0">
                <a:solidFill>
                  <a:schemeClr val="accent2"/>
                </a:solidFill>
              </a:rPr>
              <a:t>TDIS v2.0</a:t>
            </a:r>
            <a:br>
              <a:rPr lang="en-US" b="1" dirty="0">
                <a:solidFill>
                  <a:schemeClr val="accent2"/>
                </a:solidFill>
              </a:rPr>
            </a:br>
            <a:endParaRPr lang="en-US" b="1" dirty="0">
              <a:solidFill>
                <a:schemeClr val="accent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Strong fingers effect on longitudinal impedance confirmed.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Few 100 W</a:t>
            </a:r>
            <a:r>
              <a:rPr lang="en-US" dirty="0" smtClean="0"/>
              <a:t> at max per HOM around 800 </a:t>
            </a:r>
            <a:r>
              <a:rPr lang="en-US" dirty="0" err="1" smtClean="0"/>
              <a:t>MHz.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Dependence on gap not straightforward</a:t>
            </a:r>
            <a:r>
              <a:rPr lang="en-US" dirty="0" smtClean="0"/>
              <a:t>, need to check in detail.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85800" y="4873823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Model with graphite jaws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81574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11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Comments on HOMs evaluation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0490" y="990600"/>
            <a:ext cx="801151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The heating calculated so far </a:t>
            </a:r>
            <a:r>
              <a:rPr lang="en-US" b="1" dirty="0" smtClean="0">
                <a:solidFill>
                  <a:schemeClr val="accent2"/>
                </a:solidFill>
              </a:rPr>
              <a:t>might be underestimated </a:t>
            </a:r>
            <a:r>
              <a:rPr lang="en-US" dirty="0" smtClean="0"/>
              <a:t>as it is inferred with </a:t>
            </a:r>
            <a:r>
              <a:rPr lang="en-US" b="1" dirty="0">
                <a:solidFill>
                  <a:schemeClr val="accent1"/>
                </a:solidFill>
              </a:rPr>
              <a:t>time domain Wakefield simulations.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If the longitudinal fingers are removed, we need to </a:t>
            </a:r>
            <a:r>
              <a:rPr lang="en-US" b="1" dirty="0" smtClean="0">
                <a:solidFill>
                  <a:schemeClr val="accent2"/>
                </a:solidFill>
              </a:rPr>
              <a:t>study in details the HOMs with </a:t>
            </a:r>
            <a:r>
              <a:rPr lang="en-US" b="1" dirty="0" err="1" smtClean="0">
                <a:solidFill>
                  <a:schemeClr val="accent2"/>
                </a:solidFill>
              </a:rPr>
              <a:t>Eigenmode</a:t>
            </a:r>
            <a:r>
              <a:rPr lang="en-US" b="1" dirty="0" smtClean="0">
                <a:solidFill>
                  <a:schemeClr val="accent2"/>
                </a:solidFill>
              </a:rPr>
              <a:t> simulations </a:t>
            </a:r>
            <a:r>
              <a:rPr lang="en-US" dirty="0" smtClean="0"/>
              <a:t>and </a:t>
            </a:r>
            <a:r>
              <a:rPr lang="en-US" b="1" dirty="0">
                <a:solidFill>
                  <a:schemeClr val="accent1"/>
                </a:solidFill>
              </a:rPr>
              <a:t>check Q-factor and shunt impedance to refine the heating probability calculations.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The impact of filling pattern</a:t>
            </a:r>
            <a:r>
              <a:rPr lang="en-US" dirty="0" smtClean="0"/>
              <a:t> should be as well addressed (</a:t>
            </a:r>
            <a:r>
              <a:rPr lang="en-US" dirty="0" err="1" smtClean="0"/>
              <a:t>F.Giordano</a:t>
            </a:r>
            <a:r>
              <a:rPr lang="en-US" dirty="0" smtClean="0"/>
              <a:t>, </a:t>
            </a:r>
            <a:r>
              <a:rPr lang="en-US" dirty="0" err="1" smtClean="0"/>
              <a:t>B.Salvant</a:t>
            </a:r>
            <a:r>
              <a:rPr lang="en-US" dirty="0" smtClean="0"/>
              <a:t>)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Local power loss:</a:t>
            </a:r>
            <a:r>
              <a:rPr lang="en-US" dirty="0" smtClean="0"/>
              <a:t> HOMs can heat different locations.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What are the </a:t>
            </a:r>
            <a:r>
              <a:rPr lang="en-US" b="1" dirty="0">
                <a:solidFill>
                  <a:schemeClr val="accent1"/>
                </a:solidFill>
              </a:rPr>
              <a:t>heat load tolerances on the TDIS components</a:t>
            </a:r>
            <a:r>
              <a:rPr lang="en-US" dirty="0" smtClean="0"/>
              <a:t>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Can we foresee any </a:t>
            </a:r>
            <a:r>
              <a:rPr lang="en-US" b="1" dirty="0">
                <a:solidFill>
                  <a:schemeClr val="accent2"/>
                </a:solidFill>
              </a:rPr>
              <a:t>vacuum issue</a:t>
            </a:r>
            <a:r>
              <a:rPr lang="en-US" dirty="0" smtClean="0"/>
              <a:t>?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Do we have </a:t>
            </a:r>
            <a:r>
              <a:rPr lang="en-US" b="1" dirty="0">
                <a:solidFill>
                  <a:schemeClr val="accent1"/>
                </a:solidFill>
              </a:rPr>
              <a:t>someone to check it with thermo-mechanical simulations</a:t>
            </a:r>
            <a:r>
              <a:rPr lang="en-US" dirty="0" smtClean="0"/>
              <a:t>? Some expertise presented by </a:t>
            </a:r>
            <a:r>
              <a:rPr lang="en-US" dirty="0" err="1" smtClean="0">
                <a:hlinkClick r:id="rId2"/>
              </a:rPr>
              <a:t>L.Teofili</a:t>
            </a:r>
            <a:r>
              <a:rPr lang="en-US" dirty="0" smtClean="0">
                <a:hlinkClick r:id="rId2"/>
              </a:rPr>
              <a:t> on impedance meeting 14-07-2017.</a:t>
            </a:r>
            <a:endParaRPr lang="en-US" dirty="0" smtClean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 smtClean="0"/>
              <a:t>Should we foresee an </a:t>
            </a:r>
            <a:r>
              <a:rPr lang="en-US" b="1" dirty="0">
                <a:solidFill>
                  <a:schemeClr val="accent1"/>
                </a:solidFill>
              </a:rPr>
              <a:t>intermediate step between impedance calculations and design validation</a:t>
            </a:r>
            <a:r>
              <a:rPr lang="en-US" dirty="0" smtClean="0"/>
              <a:t> to account for </a:t>
            </a:r>
            <a:r>
              <a:rPr lang="en-US" b="1" dirty="0">
                <a:solidFill>
                  <a:schemeClr val="accent1"/>
                </a:solidFill>
              </a:rPr>
              <a:t>local heat deposition effect studies</a:t>
            </a:r>
            <a:r>
              <a:rPr lang="en-US" dirty="0" smtClean="0"/>
              <a:t>?</a:t>
            </a:r>
            <a:br>
              <a:rPr lang="en-US" dirty="0" smtClean="0"/>
            </a:br>
            <a:r>
              <a:rPr lang="en-US" dirty="0" smtClean="0"/>
              <a:t>The impedance team can can provide the power loss maps.</a:t>
            </a:r>
          </a:p>
          <a:p>
            <a:pPr marL="742950" lvl="1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Transverse stability:</a:t>
            </a:r>
            <a:r>
              <a:rPr lang="en-US" dirty="0" smtClean="0"/>
              <a:t> </a:t>
            </a:r>
            <a:r>
              <a:rPr lang="en-US" b="1" dirty="0" err="1">
                <a:solidFill>
                  <a:schemeClr val="accent1"/>
                </a:solidFill>
              </a:rPr>
              <a:t>Eigenmode</a:t>
            </a:r>
            <a:r>
              <a:rPr lang="en-US" b="1" dirty="0">
                <a:solidFill>
                  <a:schemeClr val="accent1"/>
                </a:solidFill>
              </a:rPr>
              <a:t> simulations </a:t>
            </a:r>
            <a:r>
              <a:rPr lang="en-US" dirty="0" smtClean="0"/>
              <a:t>are as well needed to assess the impact on </a:t>
            </a:r>
            <a:r>
              <a:rPr lang="en-US" b="1" dirty="0">
                <a:solidFill>
                  <a:schemeClr val="accent1"/>
                </a:solidFill>
              </a:rPr>
              <a:t>coupled bunch </a:t>
            </a:r>
            <a:r>
              <a:rPr lang="en-US" dirty="0" smtClean="0"/>
              <a:t>(mainly shunt impedance R of the modes) and </a:t>
            </a:r>
            <a:r>
              <a:rPr lang="en-US" b="1" dirty="0">
                <a:solidFill>
                  <a:schemeClr val="accent1"/>
                </a:solidFill>
              </a:rPr>
              <a:t>single bunch </a:t>
            </a:r>
            <a:r>
              <a:rPr lang="en-US" dirty="0" smtClean="0"/>
              <a:t>(R/Q) from each HOM.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99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Timescale for impedance studies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fld id="{BE20D1CE-BC33-4FA6-81BB-55BD9DE30107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6796264"/>
              </p:ext>
            </p:extLst>
          </p:nvPr>
        </p:nvGraphicFramePr>
        <p:xfrm>
          <a:off x="685800" y="1630680"/>
          <a:ext cx="7620000" cy="164592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572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Impedance calculations: </a:t>
                      </a:r>
                      <a:r>
                        <a:rPr lang="en-US" sz="1600" b="0" dirty="0" smtClean="0"/>
                        <a:t>broadband estimation, shunt</a:t>
                      </a:r>
                      <a:r>
                        <a:rPr lang="en-US" sz="1600" b="0" baseline="0" dirty="0" smtClean="0"/>
                        <a:t> impedance</a:t>
                      </a:r>
                      <a:r>
                        <a:rPr lang="en-US" sz="1600" b="0" dirty="0" smtClean="0"/>
                        <a:t>, Q factor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dirty="0" smtClean="0"/>
                        <a:t> HOM by HOM, especially without RF</a:t>
                      </a:r>
                      <a:r>
                        <a:rPr lang="en-US" sz="1600" b="0" baseline="0" dirty="0" smtClean="0"/>
                        <a:t> fingers in both longitudinal and transverse plane.</a:t>
                      </a:r>
                      <a:endParaRPr 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~20 days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1-2 people</a:t>
                      </a:r>
                      <a:endParaRPr lang="en-US" sz="16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Beam stability /heating calculations:</a:t>
                      </a:r>
                      <a:r>
                        <a:rPr lang="en-US" sz="1600" dirty="0" smtClean="0"/>
                        <a:t>  DELPHI / filling pattern simulations at injection and flat top.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~10 days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 people</a:t>
                      </a:r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2889006"/>
              </p:ext>
            </p:extLst>
          </p:nvPr>
        </p:nvGraphicFramePr>
        <p:xfrm>
          <a:off x="685800" y="3738880"/>
          <a:ext cx="7620000" cy="210820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572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marL="0" lvl="0" indent="0" algn="l">
                        <a:buFont typeface="Arial" pitchFamily="34" charset="0"/>
                        <a:buNone/>
                      </a:pPr>
                      <a:r>
                        <a:rPr lang="en-US" sz="1600" b="0" dirty="0" smtClean="0"/>
                        <a:t>Long./Transverse impedance wire measurements in circulating and injection</a:t>
                      </a:r>
                      <a:r>
                        <a:rPr lang="en-US" sz="1600" b="0" baseline="0" dirty="0" smtClean="0"/>
                        <a:t> </a:t>
                      </a:r>
                      <a:r>
                        <a:rPr lang="en-US" sz="1600" b="0" dirty="0" smtClean="0"/>
                        <a:t>positions at</a:t>
                      </a:r>
                      <a:r>
                        <a:rPr lang="en-US" sz="1600" b="0" baseline="0" dirty="0" smtClean="0"/>
                        <a:t> different gaps.</a:t>
                      </a:r>
                      <a:r>
                        <a:rPr lang="en-US" sz="1600" b="0" dirty="0" smtClean="0"/>
                        <a:t>.</a:t>
                      </a: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~10 days</a:t>
                      </a:r>
                      <a:endParaRPr lang="en-US" sz="1400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 people from ABP + 1 helping from EN-STI</a:t>
                      </a:r>
                      <a:endParaRPr lang="en-US" sz="14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dirty="0" smtClean="0"/>
                        <a:t>HOM characterization with probe/loop</a:t>
                      </a:r>
                      <a:r>
                        <a:rPr lang="en-US" sz="1600" baseline="0" dirty="0" smtClean="0"/>
                        <a:t> at different gaps.</a:t>
                      </a:r>
                      <a:endParaRPr lang="en-US" sz="16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dirty="0" smtClean="0"/>
                        <a:t>Broadband impedance with resonant wire method.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en-US" sz="1600" dirty="0" smtClean="0"/>
                        <a:t>Device exceptionally long: need to allocate enough time (</a:t>
                      </a:r>
                      <a:r>
                        <a:rPr lang="en-US" sz="1600" baseline="0" dirty="0" smtClean="0"/>
                        <a:t>see issue with TCSPM wire measurements)</a:t>
                      </a:r>
                      <a:endParaRPr lang="en-US" sz="1600" dirty="0" smtClean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381000" y="1215628"/>
            <a:ext cx="8763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Finalization of the impedance and beam stability impact </a:t>
            </a:r>
            <a:r>
              <a:rPr lang="en-US" b="1" dirty="0" smtClean="0">
                <a:solidFill>
                  <a:schemeClr val="accent1"/>
                </a:solidFill>
              </a:rPr>
              <a:t>estimates on updated TDIS :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69190" y="3301434"/>
            <a:ext cx="26788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Prototype measurements:</a:t>
            </a: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010252"/>
              </p:ext>
            </p:extLst>
          </p:nvPr>
        </p:nvGraphicFramePr>
        <p:xfrm>
          <a:off x="685800" y="6248400"/>
          <a:ext cx="7620000" cy="37084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4572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If required:</a:t>
                      </a:r>
                      <a:r>
                        <a:rPr lang="en-US" sz="1600" baseline="0" dirty="0" smtClean="0"/>
                        <a:t> </a:t>
                      </a:r>
                      <a:r>
                        <a:rPr lang="en-US" sz="1600" b="0" dirty="0" smtClean="0"/>
                        <a:t>EM coupling on temperature probes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~2 days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To</a:t>
                      </a:r>
                      <a:r>
                        <a:rPr lang="en-US" sz="1600" baseline="0" dirty="0" smtClean="0"/>
                        <a:t> be checked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381000" y="5828268"/>
            <a:ext cx="2719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chemeClr val="accent1"/>
                </a:solidFill>
              </a:rPr>
              <a:t>Additional measurements: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76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and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Impedance and instability studies on TDIS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Transition from TDIS v1.0 to TDIS v2.0 still under study.</a:t>
            </a:r>
          </a:p>
          <a:p>
            <a:pPr lvl="1"/>
            <a:r>
              <a:rPr lang="en-US" dirty="0" smtClean="0"/>
              <a:t>Preliminary results </a:t>
            </a:r>
            <a:r>
              <a:rPr lang="en-US" b="1" dirty="0">
                <a:solidFill>
                  <a:schemeClr val="accent2"/>
                </a:solidFill>
              </a:rPr>
              <a:t>confirm detrimental effect of removal of longitudinal RF </a:t>
            </a:r>
            <a:r>
              <a:rPr lang="en-US" b="1" dirty="0" smtClean="0">
                <a:solidFill>
                  <a:schemeClr val="accent2"/>
                </a:solidFill>
              </a:rPr>
              <a:t>fingers.</a:t>
            </a:r>
            <a:endParaRPr lang="en-US" b="1" dirty="0">
              <a:solidFill>
                <a:schemeClr val="accent2"/>
              </a:solidFill>
            </a:endParaRPr>
          </a:p>
          <a:p>
            <a:pPr lvl="1"/>
            <a:r>
              <a:rPr lang="en-US" dirty="0" smtClean="0"/>
              <a:t>Order of </a:t>
            </a:r>
            <a:r>
              <a:rPr lang="en-US" b="1" dirty="0">
                <a:solidFill>
                  <a:schemeClr val="accent2"/>
                </a:solidFill>
              </a:rPr>
              <a:t>few 100W </a:t>
            </a:r>
            <a:r>
              <a:rPr lang="en-US" dirty="0" smtClean="0"/>
              <a:t>dissipated for strongest  HOM.</a:t>
            </a:r>
          </a:p>
          <a:p>
            <a:pPr lvl="1"/>
            <a:r>
              <a:rPr lang="en-US" dirty="0" smtClean="0"/>
              <a:t>Need to assess the impact also with thermo-mechanical simulations and on vacuum.</a:t>
            </a:r>
          </a:p>
          <a:p>
            <a:pPr lvl="1"/>
            <a:r>
              <a:rPr lang="en-US" b="1" dirty="0" smtClean="0">
                <a:solidFill>
                  <a:schemeClr val="accent2"/>
                </a:solidFill>
              </a:rPr>
              <a:t>Need to do </a:t>
            </a:r>
            <a:r>
              <a:rPr lang="en-US" b="1" dirty="0">
                <a:solidFill>
                  <a:schemeClr val="accent2"/>
                </a:solidFill>
              </a:rPr>
              <a:t>careful analysis HOM by HOM with </a:t>
            </a:r>
            <a:r>
              <a:rPr lang="en-US" b="1" dirty="0" err="1">
                <a:solidFill>
                  <a:schemeClr val="accent2"/>
                </a:solidFill>
              </a:rPr>
              <a:t>Eigenmode</a:t>
            </a:r>
            <a:r>
              <a:rPr lang="en-US" b="1" dirty="0">
                <a:solidFill>
                  <a:schemeClr val="accent2"/>
                </a:solidFill>
              </a:rPr>
              <a:t> Solver.</a:t>
            </a:r>
          </a:p>
          <a:p>
            <a:pPr lvl="1"/>
            <a:r>
              <a:rPr lang="en-US" dirty="0" smtClean="0"/>
              <a:t>Impact on </a:t>
            </a:r>
            <a:r>
              <a:rPr lang="en-US" b="1" dirty="0">
                <a:solidFill>
                  <a:schemeClr val="accent1"/>
                </a:solidFill>
              </a:rPr>
              <a:t>transverse stability being investigated</a:t>
            </a:r>
            <a:r>
              <a:rPr lang="en-US" dirty="0" smtClean="0"/>
              <a:t>.</a:t>
            </a:r>
          </a:p>
          <a:p>
            <a:pPr lvl="1"/>
            <a:endParaRPr lang="en-US" dirty="0"/>
          </a:p>
          <a:p>
            <a:r>
              <a:rPr lang="en-US" dirty="0" smtClean="0"/>
              <a:t>Timescale requested:</a:t>
            </a:r>
          </a:p>
          <a:p>
            <a:pPr lvl="1"/>
            <a:r>
              <a:rPr lang="en-US" b="1" dirty="0" smtClean="0"/>
              <a:t>Impedance studies:</a:t>
            </a:r>
            <a:r>
              <a:rPr lang="en-US" dirty="0" smtClean="0"/>
              <a:t> 20 days – 2 people</a:t>
            </a:r>
          </a:p>
          <a:p>
            <a:pPr lvl="1"/>
            <a:r>
              <a:rPr lang="en-US" b="1" dirty="0" smtClean="0"/>
              <a:t>Instability studies:</a:t>
            </a:r>
            <a:r>
              <a:rPr lang="en-US" dirty="0" smtClean="0"/>
              <a:t> 10 days -2 people</a:t>
            </a:r>
          </a:p>
          <a:p>
            <a:pPr lvl="1"/>
            <a:r>
              <a:rPr lang="en-US" b="1" dirty="0" smtClean="0"/>
              <a:t>Prototype measurements:</a:t>
            </a:r>
            <a:r>
              <a:rPr lang="en-US" dirty="0" smtClean="0"/>
              <a:t> 10 days – 3 people from ABP + 1 from EN-STI</a:t>
            </a:r>
          </a:p>
          <a:p>
            <a:pPr lvl="1"/>
            <a:r>
              <a:rPr lang="en-US" dirty="0" smtClean="0"/>
              <a:t>Additional measurements: 2+ days depending on item and people availability.</a:t>
            </a:r>
            <a:br>
              <a:rPr lang="en-US" dirty="0" smtClean="0"/>
            </a:br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13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371600" y="5715000"/>
            <a:ext cx="6216205" cy="100376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Key </a:t>
            </a:r>
            <a:r>
              <a:rPr lang="en-US" b="1" dirty="0"/>
              <a:t>dates </a:t>
            </a:r>
            <a:r>
              <a:rPr lang="en-US" dirty="0"/>
              <a:t>and </a:t>
            </a:r>
            <a:r>
              <a:rPr lang="en-US" b="1" dirty="0"/>
              <a:t>milestones for design revisions and </a:t>
            </a:r>
            <a:r>
              <a:rPr lang="en-US" b="1" dirty="0" smtClean="0"/>
              <a:t>prototyping needed</a:t>
            </a:r>
            <a:r>
              <a:rPr lang="en-US" dirty="0" smtClean="0"/>
              <a:t> to plan well ahead all this work!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28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/>
          <a:lstStyle/>
          <a:p>
            <a:r>
              <a:rPr lang="en-US" dirty="0" smtClean="0"/>
              <a:t>Thanks for your attention!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72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8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16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571297"/>
            <a:ext cx="7679139" cy="48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096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2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458200" cy="5486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600" dirty="0" smtClean="0"/>
              <a:t>The LHC TDI is </a:t>
            </a:r>
            <a:r>
              <a:rPr lang="en-US" sz="1600" b="1" dirty="0" smtClean="0">
                <a:solidFill>
                  <a:schemeClr val="accent2"/>
                </a:solidFill>
              </a:rPr>
              <a:t>one of the most important contributors </a:t>
            </a:r>
            <a:r>
              <a:rPr lang="en-US" sz="1600" dirty="0" smtClean="0"/>
              <a:t>to th</a:t>
            </a:r>
            <a:r>
              <a:rPr lang="en-US" sz="1600" dirty="0" smtClean="0"/>
              <a:t>e LHC machine </a:t>
            </a:r>
            <a:r>
              <a:rPr lang="en-US" sz="1600" b="1" dirty="0" smtClean="0">
                <a:solidFill>
                  <a:schemeClr val="accent2"/>
                </a:solidFill>
              </a:rPr>
              <a:t>impedance at injection. </a:t>
            </a:r>
          </a:p>
          <a:p>
            <a:pPr marL="0" indent="0" algn="just">
              <a:buNone/>
            </a:pPr>
            <a:r>
              <a:rPr lang="en-US" sz="1600" dirty="0" smtClean="0"/>
              <a:t>Being </a:t>
            </a:r>
            <a:r>
              <a:rPr lang="en-US" sz="1600" b="1" dirty="0" smtClean="0">
                <a:solidFill>
                  <a:schemeClr val="accent2"/>
                </a:solidFill>
              </a:rPr>
              <a:t>3.8mm close to the beam</a:t>
            </a:r>
            <a:r>
              <a:rPr lang="en-US" sz="1600" dirty="0" smtClean="0"/>
              <a:t>, may have </a:t>
            </a:r>
            <a:r>
              <a:rPr lang="en-US" sz="1600" b="1" dirty="0">
                <a:solidFill>
                  <a:schemeClr val="accent2"/>
                </a:solidFill>
              </a:rPr>
              <a:t>critical impact if impedance is not minimized</a:t>
            </a:r>
            <a:r>
              <a:rPr lang="en-US" sz="1600" dirty="0" smtClean="0"/>
              <a:t> or non conformities are found (see </a:t>
            </a:r>
            <a:r>
              <a:rPr lang="en-US" sz="1600" dirty="0" err="1" smtClean="0"/>
              <a:t>HBn</a:t>
            </a:r>
            <a:r>
              <a:rPr lang="en-US" sz="1600" dirty="0" smtClean="0"/>
              <a:t> coating issues on TDI in  2015)</a:t>
            </a:r>
            <a:endParaRPr lang="en-US" sz="1600" dirty="0" smtClean="0"/>
          </a:p>
          <a:p>
            <a:pPr marL="0" indent="0" algn="just">
              <a:buNone/>
            </a:pPr>
            <a:endParaRPr lang="en-US" sz="1600" b="1" dirty="0"/>
          </a:p>
          <a:p>
            <a:pPr marL="0" indent="0" algn="just">
              <a:buNone/>
            </a:pPr>
            <a:r>
              <a:rPr lang="en-US" sz="1600" dirty="0" smtClean="0"/>
              <a:t>A </a:t>
            </a:r>
            <a:r>
              <a:rPr lang="en-US" sz="1600" b="1" dirty="0">
                <a:solidFill>
                  <a:schemeClr val="accent1"/>
                </a:solidFill>
              </a:rPr>
              <a:t>new TDI design has been proposed </a:t>
            </a:r>
            <a:r>
              <a:rPr lang="en-US" sz="1600" dirty="0" smtClean="0"/>
              <a:t>for </a:t>
            </a:r>
            <a:r>
              <a:rPr lang="en-US" sz="1600" dirty="0" smtClean="0"/>
              <a:t>HL-LHC, the </a:t>
            </a:r>
            <a:r>
              <a:rPr lang="en-US" sz="1600" b="1" dirty="0">
                <a:solidFill>
                  <a:schemeClr val="accent1"/>
                </a:solidFill>
              </a:rPr>
              <a:t>TDIS</a:t>
            </a:r>
            <a:r>
              <a:rPr lang="en-US" sz="1600" dirty="0" smtClean="0"/>
              <a:t>, </a:t>
            </a:r>
            <a:r>
              <a:rPr lang="en-US" sz="1600" b="1" dirty="0">
                <a:solidFill>
                  <a:schemeClr val="accent2"/>
                </a:solidFill>
              </a:rPr>
              <a:t>segmented in 3 tanks </a:t>
            </a:r>
            <a:r>
              <a:rPr lang="en-US" sz="1600" dirty="0" smtClean="0"/>
              <a:t>in </a:t>
            </a:r>
            <a:r>
              <a:rPr lang="en-US" sz="1600" dirty="0" smtClean="0"/>
              <a:t>order to:</a:t>
            </a:r>
          </a:p>
          <a:p>
            <a:pPr algn="just"/>
            <a:r>
              <a:rPr lang="en-US" sz="1600" dirty="0"/>
              <a:t>I</a:t>
            </a:r>
            <a:r>
              <a:rPr lang="en-US" sz="1600" dirty="0" smtClean="0"/>
              <a:t>mprove </a:t>
            </a:r>
            <a:r>
              <a:rPr lang="en-US" sz="1600" b="1" dirty="0">
                <a:solidFill>
                  <a:schemeClr val="accent1"/>
                </a:solidFill>
              </a:rPr>
              <a:t>mechanical reliability</a:t>
            </a:r>
            <a:r>
              <a:rPr lang="en-US" sz="1600" b="1" dirty="0" smtClean="0"/>
              <a:t>. </a:t>
            </a:r>
            <a:endParaRPr lang="en-US" sz="1600" b="1" dirty="0"/>
          </a:p>
          <a:p>
            <a:pPr algn="just"/>
            <a:r>
              <a:rPr lang="en-US" sz="1600" dirty="0" smtClean="0"/>
              <a:t>Allow </a:t>
            </a:r>
            <a:r>
              <a:rPr lang="en-US" sz="1600" b="1" dirty="0">
                <a:solidFill>
                  <a:schemeClr val="accent1"/>
                </a:solidFill>
              </a:rPr>
              <a:t>module exchangeability. </a:t>
            </a:r>
            <a:endParaRPr lang="en-US" sz="1600" b="1" dirty="0" smtClean="0">
              <a:solidFill>
                <a:schemeClr val="accent1"/>
              </a:solidFill>
            </a:endParaRPr>
          </a:p>
          <a:p>
            <a:pPr algn="just"/>
            <a:endParaRPr lang="en-US" sz="1600" b="1" dirty="0">
              <a:solidFill>
                <a:schemeClr val="accent1"/>
              </a:solidFill>
            </a:endParaRPr>
          </a:p>
          <a:p>
            <a:pPr marL="0" indent="0" algn="just">
              <a:buNone/>
            </a:pPr>
            <a:r>
              <a:rPr lang="en-US" sz="1600" dirty="0" smtClean="0"/>
              <a:t>At the </a:t>
            </a:r>
            <a:r>
              <a:rPr lang="en-US" sz="1600" dirty="0">
                <a:hlinkClick r:id="rId2"/>
              </a:rPr>
              <a:t>TDIS review on </a:t>
            </a:r>
            <a:r>
              <a:rPr lang="en-US" sz="1600" dirty="0" smtClean="0">
                <a:hlinkClick r:id="rId2"/>
              </a:rPr>
              <a:t>01/12/2016</a:t>
            </a:r>
            <a:r>
              <a:rPr lang="en-US" sz="1600" dirty="0" smtClean="0"/>
              <a:t> an overview of the TDIS impact on impedance together with impedance reduction recommendations where given. </a:t>
            </a:r>
          </a:p>
          <a:p>
            <a:pPr marL="0" indent="0" algn="just">
              <a:buNone/>
            </a:pPr>
            <a:endParaRPr lang="en-US" sz="1600" dirty="0"/>
          </a:p>
          <a:p>
            <a:pPr marL="0" indent="0" algn="just">
              <a:buNone/>
            </a:pPr>
            <a:r>
              <a:rPr lang="en-US" sz="1600" dirty="0" smtClean="0"/>
              <a:t>Main recommendation concerning fingers were:</a:t>
            </a:r>
          </a:p>
          <a:p>
            <a:pPr marL="0" indent="0" algn="just">
              <a:buNone/>
            </a:pPr>
            <a:endParaRPr lang="en-U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4410424"/>
            <a:ext cx="7315200" cy="1761776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8" name="Rectangle 7"/>
          <p:cNvSpPr/>
          <p:nvPr/>
        </p:nvSpPr>
        <p:spPr>
          <a:xfrm>
            <a:off x="790902" y="4710759"/>
            <a:ext cx="6934201" cy="914400"/>
          </a:xfrm>
          <a:prstGeom prst="rect">
            <a:avLst/>
          </a:prstGeom>
          <a:solidFill>
            <a:srgbClr val="FFFF00">
              <a:alpha val="2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181600" y="348607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838494" y="3364468"/>
            <a:ext cx="199696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“TDIS v1.0” for us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35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3</a:t>
            </a:fld>
            <a:endParaRPr lang="en-US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US" sz="1600" dirty="0" smtClean="0"/>
              <a:t>On </a:t>
            </a:r>
            <a:r>
              <a:rPr lang="en-US" sz="1600" b="1" dirty="0" smtClean="0"/>
              <a:t>12/05/2017</a:t>
            </a:r>
            <a:r>
              <a:rPr lang="en-US" sz="1600" dirty="0" smtClean="0"/>
              <a:t> a </a:t>
            </a:r>
            <a:r>
              <a:rPr lang="en-US" sz="1600" b="1" dirty="0">
                <a:solidFill>
                  <a:schemeClr val="accent2"/>
                </a:solidFill>
              </a:rPr>
              <a:t>change of the main TDIS jaw dimension was communicated to the impedance </a:t>
            </a:r>
            <a:r>
              <a:rPr lang="en-US" sz="1600" b="1" dirty="0" smtClean="0">
                <a:solidFill>
                  <a:schemeClr val="accent2"/>
                </a:solidFill>
              </a:rPr>
              <a:t>team. The width of the absorbing jaws was shortened from 80 to 62mm</a:t>
            </a:r>
            <a:endParaRPr lang="en-US" sz="1600" dirty="0" smtClean="0"/>
          </a:p>
          <a:p>
            <a:pPr marL="0" indent="0" algn="just">
              <a:buNone/>
            </a:pPr>
            <a:endParaRPr lang="en-US" sz="1600" dirty="0" smtClean="0"/>
          </a:p>
          <a:p>
            <a:pPr marL="0" indent="0" algn="just">
              <a:buNone/>
            </a:pPr>
            <a:r>
              <a:rPr lang="en-US" sz="1600" dirty="0" smtClean="0"/>
              <a:t>The change in jaw width is being addressed by the impedance  team: model available since </a:t>
            </a:r>
            <a:r>
              <a:rPr lang="en-US" sz="1600" b="1" dirty="0" smtClean="0"/>
              <a:t>end of May</a:t>
            </a:r>
            <a:r>
              <a:rPr lang="en-US" sz="1600" dirty="0" smtClean="0"/>
              <a:t>.</a:t>
            </a:r>
            <a:endParaRPr lang="en-US" sz="1600" dirty="0"/>
          </a:p>
          <a:p>
            <a:pPr marL="0" indent="0" algn="just">
              <a:buNone/>
            </a:pPr>
            <a:endParaRPr lang="en-US" sz="1600" dirty="0"/>
          </a:p>
          <a:p>
            <a:pPr marL="0" indent="0" algn="just">
              <a:buNone/>
            </a:pPr>
            <a:r>
              <a:rPr lang="en-US" sz="1600" dirty="0" smtClean="0"/>
              <a:t>On </a:t>
            </a:r>
            <a:r>
              <a:rPr lang="en-US" sz="1600" b="1" dirty="0" smtClean="0"/>
              <a:t>02/08/2017</a:t>
            </a:r>
            <a:r>
              <a:rPr lang="en-US" sz="1600" dirty="0" smtClean="0"/>
              <a:t>, Antonio made a request to study the possibility of </a:t>
            </a:r>
            <a:r>
              <a:rPr lang="en-US" sz="1600" b="1" dirty="0">
                <a:solidFill>
                  <a:schemeClr val="accent2"/>
                </a:solidFill>
              </a:rPr>
              <a:t>removing the fingers between </a:t>
            </a:r>
            <a:r>
              <a:rPr lang="en-US" sz="1600" b="1" dirty="0">
                <a:solidFill>
                  <a:schemeClr val="accent2"/>
                </a:solidFill>
              </a:rPr>
              <a:t>contiguous </a:t>
            </a:r>
            <a:r>
              <a:rPr lang="en-US" sz="1600" b="1" dirty="0">
                <a:solidFill>
                  <a:schemeClr val="accent2"/>
                </a:solidFill>
              </a:rPr>
              <a:t>jaws (longitudinal fingers</a:t>
            </a:r>
            <a:r>
              <a:rPr lang="en-US" sz="1600" b="1" dirty="0" smtClean="0">
                <a:solidFill>
                  <a:schemeClr val="accent2"/>
                </a:solidFill>
              </a:rPr>
              <a:t>)</a:t>
            </a:r>
          </a:p>
          <a:p>
            <a:pPr marL="0" indent="0" algn="just">
              <a:buNone/>
            </a:pPr>
            <a:endParaRPr lang="en-US" sz="1600" dirty="0"/>
          </a:p>
          <a:p>
            <a:pPr marL="0" indent="0" algn="just">
              <a:buNone/>
            </a:pPr>
            <a:r>
              <a:rPr lang="en-US" sz="1600" dirty="0" smtClean="0"/>
              <a:t>In this presentation </a:t>
            </a:r>
            <a:r>
              <a:rPr lang="en-US" sz="1600" b="1" dirty="0">
                <a:solidFill>
                  <a:schemeClr val="accent1"/>
                </a:solidFill>
              </a:rPr>
              <a:t>we summarize the impact on impedance and beam stability </a:t>
            </a:r>
            <a:r>
              <a:rPr lang="en-US" sz="1600" dirty="0" smtClean="0"/>
              <a:t>of removing the longitudinal fingers </a:t>
            </a:r>
            <a:r>
              <a:rPr lang="en-US" sz="1600" b="1" dirty="0">
                <a:solidFill>
                  <a:schemeClr val="accent2"/>
                </a:solidFill>
              </a:rPr>
              <a:t>focusing on the HOMs </a:t>
            </a:r>
            <a:r>
              <a:rPr lang="en-US" sz="1600" dirty="0" smtClean="0"/>
              <a:t>that are introduced. We give </a:t>
            </a:r>
            <a:r>
              <a:rPr lang="en-US" sz="1600" b="1" dirty="0" smtClean="0">
                <a:solidFill>
                  <a:schemeClr val="accent2"/>
                </a:solidFill>
              </a:rPr>
              <a:t>only </a:t>
            </a:r>
            <a:r>
              <a:rPr lang="en-US" sz="1600" b="1" dirty="0">
                <a:solidFill>
                  <a:schemeClr val="accent2"/>
                </a:solidFill>
              </a:rPr>
              <a:t>a rough estimate of </a:t>
            </a:r>
            <a:r>
              <a:rPr lang="en-US" sz="1600" b="1" dirty="0" smtClean="0">
                <a:solidFill>
                  <a:schemeClr val="accent2"/>
                </a:solidFill>
              </a:rPr>
              <a:t>the HOM impact </a:t>
            </a:r>
            <a:r>
              <a:rPr lang="en-US" sz="1600" b="1" dirty="0">
                <a:solidFill>
                  <a:schemeClr val="accent2"/>
                </a:solidFill>
              </a:rPr>
              <a:t>(as was not </a:t>
            </a:r>
            <a:r>
              <a:rPr lang="en-US" sz="1600" b="1" dirty="0" smtClean="0">
                <a:solidFill>
                  <a:schemeClr val="accent2"/>
                </a:solidFill>
              </a:rPr>
              <a:t>foreseen for the simulations!)</a:t>
            </a:r>
            <a:endParaRPr lang="en-US" sz="1600" b="1" dirty="0">
              <a:solidFill>
                <a:schemeClr val="accent2"/>
              </a:solidFill>
            </a:endParaRPr>
          </a:p>
          <a:p>
            <a:pPr marL="0" indent="0" algn="just">
              <a:buNone/>
            </a:pPr>
            <a:endParaRPr lang="en-US" sz="1600" dirty="0" smtClean="0"/>
          </a:p>
          <a:p>
            <a:pPr marL="0" indent="0" algn="just">
              <a:buNone/>
            </a:pPr>
            <a:r>
              <a:rPr lang="en-US" sz="1600" dirty="0"/>
              <a:t>D</a:t>
            </a:r>
            <a:r>
              <a:rPr lang="en-US" sz="1600" dirty="0" smtClean="0"/>
              <a:t>ue to the </a:t>
            </a:r>
            <a:r>
              <a:rPr lang="en-US" sz="1600" b="1" dirty="0">
                <a:solidFill>
                  <a:schemeClr val="accent2"/>
                </a:solidFill>
              </a:rPr>
              <a:t>complexity of the device and the number of HOMs </a:t>
            </a:r>
            <a:r>
              <a:rPr lang="en-US" sz="1600" dirty="0" smtClean="0"/>
              <a:t>introduced a </a:t>
            </a:r>
            <a:r>
              <a:rPr lang="en-US" sz="1600" b="1" dirty="0">
                <a:solidFill>
                  <a:schemeClr val="accent1"/>
                </a:solidFill>
              </a:rPr>
              <a:t>detailed analysis is </a:t>
            </a:r>
            <a:r>
              <a:rPr lang="en-US" sz="1600" b="1" dirty="0" smtClean="0">
                <a:solidFill>
                  <a:schemeClr val="accent1"/>
                </a:solidFill>
              </a:rPr>
              <a:t>needed for the TDIS updated model</a:t>
            </a:r>
            <a:r>
              <a:rPr lang="en-US" sz="1600" dirty="0" smtClean="0"/>
              <a:t>.</a:t>
            </a:r>
          </a:p>
          <a:p>
            <a:pPr marL="0" indent="0" algn="just">
              <a:buNone/>
            </a:pPr>
            <a:endParaRPr lang="en-US" sz="1600" b="1" dirty="0">
              <a:solidFill>
                <a:schemeClr val="accent1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248400" y="1618733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871136" y="1383268"/>
            <a:ext cx="199696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“TDIS v2.0” for us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7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 fontScale="90000"/>
              </a:bodyPr>
              <a:lstStyle/>
              <a:p>
                <a:r>
                  <a:rPr lang="en-US" sz="3600" dirty="0" smtClean="0"/>
                  <a:t>Effect of jaw segmentation (TDI </a:t>
                </a:r>
                <a14:m>
                  <m:oMath xmlns:m="http://schemas.openxmlformats.org/officeDocument/2006/math">
                    <m:r>
                      <a:rPr lang="en-US" sz="3600" b="0" i="1" smtClean="0">
                        <a:latin typeface="Cambria Math"/>
                      </a:rPr>
                      <m:t>→ </m:t>
                    </m:r>
                  </m:oMath>
                </a14:m>
                <a:r>
                  <a:rPr lang="en-US" sz="3600" dirty="0" smtClean="0"/>
                  <a:t>TDIS v1.0)</a:t>
                </a:r>
                <a:endParaRPr lang="en-US" sz="3600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0" y="1504950"/>
            <a:ext cx="5308600" cy="39814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604723"/>
            <a:ext cx="2768600" cy="13112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2768600" cy="14453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" y="1371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Connected jaws (1 jaw)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276600"/>
            <a:ext cx="276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Segmented jaws (3 jaws)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4800" y="55626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Removing the </a:t>
            </a:r>
            <a:r>
              <a:rPr lang="en-US" b="1" dirty="0">
                <a:solidFill>
                  <a:schemeClr val="accent2"/>
                </a:solidFill>
              </a:rPr>
              <a:t>jaw connection  introduces </a:t>
            </a:r>
            <a:r>
              <a:rPr lang="en-US" b="1" dirty="0">
                <a:solidFill>
                  <a:schemeClr val="accent2"/>
                </a:solidFill>
              </a:rPr>
              <a:t>a large </a:t>
            </a:r>
            <a:r>
              <a:rPr lang="en-US" b="1" dirty="0">
                <a:solidFill>
                  <a:schemeClr val="accent2"/>
                </a:solidFill>
              </a:rPr>
              <a:t>amount </a:t>
            </a:r>
            <a:r>
              <a:rPr lang="en-US" b="1" dirty="0">
                <a:solidFill>
                  <a:schemeClr val="accent2"/>
                </a:solidFill>
              </a:rPr>
              <a:t>of </a:t>
            </a:r>
            <a:r>
              <a:rPr lang="en-US" b="1" dirty="0">
                <a:solidFill>
                  <a:schemeClr val="accent2"/>
                </a:solidFill>
              </a:rPr>
              <a:t>HOMs!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b="1" dirty="0">
                <a:solidFill>
                  <a:schemeClr val="accent2"/>
                </a:solidFill>
              </a:rPr>
              <a:t>detailed quantification </a:t>
            </a:r>
            <a:r>
              <a:rPr lang="en-US" dirty="0" smtClean="0"/>
              <a:t>of the effect on heating and stability </a:t>
            </a:r>
            <a:r>
              <a:rPr lang="en-US" b="1" dirty="0">
                <a:solidFill>
                  <a:schemeClr val="accent2"/>
                </a:solidFill>
              </a:rPr>
              <a:t>needs heavy amount of </a:t>
            </a:r>
            <a:r>
              <a:rPr lang="en-US" b="1" dirty="0" err="1">
                <a:solidFill>
                  <a:schemeClr val="accent2"/>
                </a:solidFill>
              </a:rPr>
              <a:t>Eigenmode</a:t>
            </a:r>
            <a:r>
              <a:rPr lang="en-US" b="1" dirty="0">
                <a:solidFill>
                  <a:schemeClr val="accent2"/>
                </a:solidFill>
              </a:rPr>
              <a:t> simulations.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Rough estimates given in the </a:t>
            </a:r>
            <a:r>
              <a:rPr lang="en-US" b="1" dirty="0" smtClean="0">
                <a:solidFill>
                  <a:schemeClr val="accent1"/>
                </a:solidFill>
              </a:rPr>
              <a:t>following.</a:t>
            </a:r>
            <a:endParaRPr lang="en-US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25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16675"/>
            <a:ext cx="2133600" cy="365125"/>
          </a:xfrm>
        </p:spPr>
        <p:txBody>
          <a:bodyPr/>
          <a:lstStyle/>
          <a:p>
            <a:fld id="{BE20D1CE-BC33-4FA6-81BB-55BD9DE30107}" type="slidenum">
              <a:rPr lang="en-US" smtClean="0"/>
              <a:t>5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00200"/>
            <a:ext cx="8486775" cy="4224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76400" y="5329897"/>
            <a:ext cx="1905000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Lateral RF fingers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2438400" y="3712448"/>
            <a:ext cx="152400" cy="15834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667000" y="4343400"/>
            <a:ext cx="76200" cy="9441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cxnSp>
      <p:sp>
        <p:nvSpPr>
          <p:cNvPr id="10" name="TextBox 9"/>
          <p:cNvSpPr txBox="1"/>
          <p:nvPr/>
        </p:nvSpPr>
        <p:spPr>
          <a:xfrm>
            <a:off x="4572000" y="5553670"/>
            <a:ext cx="1905000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Longitudinal  </a:t>
            </a:r>
            <a:r>
              <a:rPr lang="en-US" b="1" dirty="0" smtClean="0">
                <a:solidFill>
                  <a:srgbClr val="FF0000"/>
                </a:solidFill>
              </a:rPr>
              <a:t>RF </a:t>
            </a:r>
            <a:r>
              <a:rPr lang="en-US" b="1" dirty="0" smtClean="0">
                <a:solidFill>
                  <a:srgbClr val="FF0000"/>
                </a:solidFill>
              </a:rPr>
              <a:t>fingers to be removed 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>
            <a:stCxn id="10" idx="0"/>
          </p:cNvCxnSpPr>
          <p:nvPr/>
        </p:nvCxnSpPr>
        <p:spPr>
          <a:xfrm flipH="1" flipV="1">
            <a:off x="4648200" y="4301849"/>
            <a:ext cx="876300" cy="12518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RF fingers in the TDIS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68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2" t="361" r="22424"/>
          <a:stretch/>
        </p:blipFill>
        <p:spPr bwMode="auto">
          <a:xfrm>
            <a:off x="5943600" y="1371600"/>
            <a:ext cx="3030829" cy="2837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7495190" y="3143253"/>
            <a:ext cx="429610" cy="666747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81000" y="5105400"/>
            <a:ext cx="8212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1"/>
                </a:solidFill>
              </a:rPr>
              <a:t>No </a:t>
            </a:r>
            <a:r>
              <a:rPr lang="en-US" b="1" dirty="0">
                <a:solidFill>
                  <a:schemeClr val="accent1"/>
                </a:solidFill>
              </a:rPr>
              <a:t>visible HOMs in longitudinal impedance below 1.2 </a:t>
            </a:r>
            <a:r>
              <a:rPr lang="en-US" b="1" dirty="0" smtClean="0">
                <a:solidFill>
                  <a:schemeClr val="accent1"/>
                </a:solidFill>
              </a:rPr>
              <a:t>GHz</a:t>
            </a:r>
            <a:r>
              <a:rPr lang="en-US" dirty="0" smtClean="0"/>
              <a:t> </a:t>
            </a:r>
            <a:r>
              <a:rPr lang="en-US" dirty="0" smtClean="0"/>
              <a:t>if </a:t>
            </a:r>
            <a:r>
              <a:rPr lang="en-US" dirty="0" smtClean="0"/>
              <a:t>granted continuity of image current </a:t>
            </a:r>
            <a:r>
              <a:rPr lang="en-US" dirty="0" smtClean="0"/>
              <a:t>flow with longitudinal RF fingers.</a:t>
            </a:r>
            <a:endParaRPr lang="en-U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92" y="1143000"/>
            <a:ext cx="5334008" cy="400050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0D1CE-BC33-4FA6-81BB-55BD9DE30107}" type="slidenum">
              <a:rPr lang="en-US" smtClean="0"/>
              <a:t>6</a:t>
            </a:fld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76192" y="-76200"/>
            <a:ext cx="906780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 of longitudinal fingers on impedance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010400" y="3837801"/>
            <a:ext cx="1905000" cy="27699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Longitudinal  </a:t>
            </a:r>
            <a:r>
              <a:rPr lang="en-US" sz="1200" b="1" dirty="0" smtClean="0">
                <a:solidFill>
                  <a:srgbClr val="FF0000"/>
                </a:solidFill>
              </a:rPr>
              <a:t>RF fingers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6230" y="1524000"/>
            <a:ext cx="199696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TDIS v1.0</a:t>
            </a:r>
            <a:endParaRPr lang="en-US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88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8" y="914400"/>
            <a:ext cx="5486400" cy="411480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 of fingers removal on heating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" y="5079997"/>
            <a:ext cx="5867400" cy="1778003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2065868" y="5638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1456268" y="5638800"/>
            <a:ext cx="609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620496" y="5202621"/>
            <a:ext cx="852648" cy="1337661"/>
          </a:xfrm>
          <a:prstGeom prst="rect">
            <a:avLst/>
          </a:prstGeom>
          <a:solidFill>
            <a:schemeClr val="accent2">
              <a:alpha val="25000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lide Number Placeholder 9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E20D1CE-BC33-4FA6-81BB-55BD9DE3010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638800" y="1100078"/>
            <a:ext cx="3505200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HOMs are introduced removing the longitudinal fingers and/or lateral ones.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/>
              <a:t>Black curve shows impact with </a:t>
            </a:r>
            <a:r>
              <a:rPr lang="en-US" sz="1600" b="1" dirty="0">
                <a:solidFill>
                  <a:srgbClr val="FF0000"/>
                </a:solidFill>
              </a:rPr>
              <a:t>no longitudinal RF</a:t>
            </a:r>
            <a:r>
              <a:rPr lang="en-US" sz="1600" dirty="0"/>
              <a:t> finger but </a:t>
            </a:r>
            <a:r>
              <a:rPr lang="en-US" sz="1600" b="1" dirty="0">
                <a:solidFill>
                  <a:schemeClr val="accent1"/>
                </a:solidFill>
              </a:rPr>
              <a:t>with lateral RF fingers</a:t>
            </a:r>
            <a:r>
              <a:rPr lang="en-US" sz="1600" dirty="0" smtClean="0"/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Heating from HOM evaluated with statistical approach (+/- 20MHz uncertainty)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1600" dirty="0"/>
          </a:p>
          <a:p>
            <a:pPr marL="285750" indent="-285750">
              <a:buFont typeface="Arial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b="1" dirty="0" smtClean="0">
                <a:solidFill>
                  <a:schemeClr val="accent2"/>
                </a:solidFill>
              </a:rPr>
              <a:t>300 </a:t>
            </a:r>
            <a:r>
              <a:rPr lang="en-US" sz="1600" b="1" dirty="0">
                <a:solidFill>
                  <a:schemeClr val="accent2"/>
                </a:solidFill>
              </a:rPr>
              <a:t>W</a:t>
            </a:r>
            <a:r>
              <a:rPr lang="en-US" sz="1600" b="1" dirty="0"/>
              <a:t> </a:t>
            </a:r>
            <a:r>
              <a:rPr lang="en-US" sz="1600" dirty="0" smtClean="0"/>
              <a:t>max power dissipated around 500MHz (may change on the updated model of the TDIS and with </a:t>
            </a:r>
            <a:r>
              <a:rPr lang="en-US" sz="1600" dirty="0" err="1" smtClean="0"/>
              <a:t>Eigenmode</a:t>
            </a:r>
            <a:r>
              <a:rPr lang="en-US" sz="1600" dirty="0"/>
              <a:t> </a:t>
            </a:r>
            <a:r>
              <a:rPr lang="en-US" sz="1600" dirty="0" smtClean="0"/>
              <a:t>analysis)</a:t>
            </a:r>
            <a:br>
              <a:rPr lang="en-US" sz="1600" dirty="0" smtClean="0"/>
            </a:br>
            <a:endParaRPr lang="en-US" sz="16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Summing all the HOMs is not a priori correct as we should check where the heat is deposited.</a:t>
            </a:r>
          </a:p>
          <a:p>
            <a:endParaRPr lang="en-US" sz="1600" dirty="0"/>
          </a:p>
          <a:p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834438" y="1154668"/>
            <a:ext cx="1996966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TDIS v1.0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332568" y="1339334"/>
            <a:ext cx="419100" cy="41326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620496" y="762000"/>
            <a:ext cx="2655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Cu jaws, 5mm half gap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361268" y="4191000"/>
            <a:ext cx="19312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Model with Cu jaws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615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 of fingers removal on heating</a:t>
            </a:r>
            <a:endParaRPr lang="en-US" dirty="0"/>
          </a:p>
        </p:txBody>
      </p:sp>
      <p:sp>
        <p:nvSpPr>
          <p:cNvPr id="17" name="Slide Number Placeholder 9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E20D1CE-BC33-4FA6-81BB-55BD9DE3010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0078"/>
            <a:ext cx="5759653" cy="460772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46230" y="1524000"/>
            <a:ext cx="199696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TDIS v2.0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5638800"/>
            <a:ext cx="4648200" cy="36933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Preliminary simulations from </a:t>
            </a:r>
            <a:r>
              <a:rPr lang="en-US" i="1" dirty="0" err="1" smtClean="0"/>
              <a:t>G.Mazzacano</a:t>
            </a:r>
            <a:endParaRPr lang="en-US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5717630" y="1322487"/>
            <a:ext cx="3505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Simulations being updated by </a:t>
            </a:r>
            <a:r>
              <a:rPr lang="en-US" b="1" dirty="0" err="1">
                <a:solidFill>
                  <a:schemeClr val="accent1"/>
                </a:solidFill>
              </a:rPr>
              <a:t>G.Mazzacano</a:t>
            </a:r>
            <a:r>
              <a:rPr lang="en-US" b="1" dirty="0">
                <a:solidFill>
                  <a:schemeClr val="accent1"/>
                </a:solidFill>
              </a:rPr>
              <a:t> on </a:t>
            </a:r>
            <a:r>
              <a:rPr lang="en-US" b="1" dirty="0">
                <a:solidFill>
                  <a:schemeClr val="accent2"/>
                </a:solidFill>
              </a:rPr>
              <a:t>TDIS v2.0</a:t>
            </a:r>
            <a:br>
              <a:rPr lang="en-US" b="1" dirty="0">
                <a:solidFill>
                  <a:schemeClr val="accent2"/>
                </a:solidFill>
              </a:rPr>
            </a:br>
            <a:endParaRPr lang="en-US" b="1" dirty="0">
              <a:solidFill>
                <a:schemeClr val="accent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Strong fingers effect on longitudinal impedance confirmed.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Few 100 W</a:t>
            </a:r>
            <a:r>
              <a:rPr lang="en-US" dirty="0" smtClean="0"/>
              <a:t> at max per HOM around 800 </a:t>
            </a:r>
            <a:r>
              <a:rPr lang="en-US" dirty="0" err="1" smtClean="0"/>
              <a:t>MHz.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Dependence on gap not straightforward</a:t>
            </a:r>
            <a:r>
              <a:rPr lang="en-US" dirty="0" smtClean="0"/>
              <a:t>, need to check in detail.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873823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Model with graphite jaws</a:t>
            </a:r>
            <a:endParaRPr lang="en-US" sz="1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5524988"/>
            <a:ext cx="5762625" cy="904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2" name="TextBox 11"/>
          <p:cNvSpPr txBox="1"/>
          <p:nvPr/>
        </p:nvSpPr>
        <p:spPr>
          <a:xfrm>
            <a:off x="2929466" y="64770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Many thanks for all this work </a:t>
            </a:r>
            <a:r>
              <a:rPr lang="en-US" b="1" dirty="0" smtClean="0">
                <a:sym typeface="Wingdings" pitchFamily="2" charset="2"/>
              </a:rPr>
              <a:t>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04671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Effect of fingers removal on heating</a:t>
            </a:r>
            <a:endParaRPr lang="en-US" dirty="0"/>
          </a:p>
        </p:txBody>
      </p:sp>
      <p:sp>
        <p:nvSpPr>
          <p:cNvPr id="17" name="Slide Number Placeholder 9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E20D1CE-BC33-4FA6-81BB-55BD9DE3010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0078"/>
            <a:ext cx="5759653" cy="46077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46230" y="1524000"/>
            <a:ext cx="199696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</a:rPr>
              <a:t>TDIS v2.0</a:t>
            </a:r>
            <a:endParaRPr lang="en-US" b="1" dirty="0">
              <a:solidFill>
                <a:schemeClr val="accent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5638800"/>
            <a:ext cx="4648200" cy="369332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Preliminary simulations from </a:t>
            </a:r>
            <a:r>
              <a:rPr lang="en-US" i="1" dirty="0" err="1" smtClean="0"/>
              <a:t>G.Mazzacano</a:t>
            </a:r>
            <a:endParaRPr lang="en-US" i="1" dirty="0"/>
          </a:p>
        </p:txBody>
      </p:sp>
      <p:sp>
        <p:nvSpPr>
          <p:cNvPr id="5" name="Oval 4"/>
          <p:cNvSpPr/>
          <p:nvPr/>
        </p:nvSpPr>
        <p:spPr>
          <a:xfrm>
            <a:off x="3429000" y="1066800"/>
            <a:ext cx="533400" cy="42392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717630" y="1322487"/>
            <a:ext cx="35052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1"/>
                </a:solidFill>
              </a:rPr>
              <a:t>Simulations being updated by </a:t>
            </a:r>
            <a:r>
              <a:rPr lang="en-US" b="1" dirty="0" err="1">
                <a:solidFill>
                  <a:schemeClr val="accent1"/>
                </a:solidFill>
              </a:rPr>
              <a:t>G.Mazzacano</a:t>
            </a:r>
            <a:r>
              <a:rPr lang="en-US" b="1" dirty="0">
                <a:solidFill>
                  <a:schemeClr val="accent1"/>
                </a:solidFill>
              </a:rPr>
              <a:t> on </a:t>
            </a:r>
            <a:r>
              <a:rPr lang="en-US" b="1" dirty="0">
                <a:solidFill>
                  <a:schemeClr val="accent2"/>
                </a:solidFill>
              </a:rPr>
              <a:t>TDIS v2.0</a:t>
            </a:r>
            <a:br>
              <a:rPr lang="en-US" b="1" dirty="0">
                <a:solidFill>
                  <a:schemeClr val="accent2"/>
                </a:solidFill>
              </a:rPr>
            </a:br>
            <a:endParaRPr lang="en-US" b="1" dirty="0">
              <a:solidFill>
                <a:schemeClr val="accent2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Strong fingers effect on longitudinal impedance confirmed.</a:t>
            </a:r>
            <a:br>
              <a:rPr lang="en-US" dirty="0" smtClean="0"/>
            </a:b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chemeClr val="accent2"/>
                </a:solidFill>
              </a:rPr>
              <a:t>Few 100 W</a:t>
            </a:r>
            <a:r>
              <a:rPr lang="en-US" dirty="0" smtClean="0"/>
              <a:t> at max per HOM around 800 </a:t>
            </a:r>
            <a:r>
              <a:rPr lang="en-US" dirty="0" err="1" smtClean="0"/>
              <a:t>MHz.</a:t>
            </a:r>
            <a:endParaRPr lang="en-US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solidFill>
                  <a:schemeClr val="accent2"/>
                </a:solidFill>
              </a:rPr>
              <a:t>Dependence on gap not straightforward</a:t>
            </a:r>
            <a:r>
              <a:rPr lang="en-US" dirty="0" smtClean="0"/>
              <a:t>, need to check in detail.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85800" y="4873823"/>
            <a:ext cx="2362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Model with graphite jaws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371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9546</TotalTime>
  <Words>868</Words>
  <Application>Microsoft Office PowerPoint</Application>
  <PresentationFormat>On-screen Show (4:3)</PresentationFormat>
  <Paragraphs>154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Impact of fingers removal on TDIS impedance</vt:lpstr>
      <vt:lpstr>Introduction</vt:lpstr>
      <vt:lpstr>Introduction</vt:lpstr>
      <vt:lpstr>Effect of jaw segmentation (TDI → TDIS v1.0)</vt:lpstr>
      <vt:lpstr>RF fingers in the TDIS design</vt:lpstr>
      <vt:lpstr>Effect of longitudinal fingers on impedance</vt:lpstr>
      <vt:lpstr>Effect of fingers removal on heating</vt:lpstr>
      <vt:lpstr>Effect of fingers removal on heating</vt:lpstr>
      <vt:lpstr>Effect of fingers removal on heating</vt:lpstr>
      <vt:lpstr>Effect of fingers removal on heating</vt:lpstr>
      <vt:lpstr>Comments on HOMs evaluation</vt:lpstr>
      <vt:lpstr>Timescale for impedance studies</vt:lpstr>
      <vt:lpstr>Conclusions and outlook</vt:lpstr>
      <vt:lpstr>Thanks for your attention!</vt:lpstr>
      <vt:lpstr>Backup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TDIS impedance and stability studies</dc:title>
  <dc:creator>nbiancac</dc:creator>
  <cp:lastModifiedBy>nbiancac</cp:lastModifiedBy>
  <cp:revision>140</cp:revision>
  <dcterms:created xsi:type="dcterms:W3CDTF">2016-11-09T10:11:07Z</dcterms:created>
  <dcterms:modified xsi:type="dcterms:W3CDTF">2017-08-10T06:58:07Z</dcterms:modified>
</cp:coreProperties>
</file>