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s/comment1.xml" ContentType="application/vnd.openxmlformats-officedocument.presentationml.comments+xml"/>
  <Override PartName="/ppt/slides/slide4.xml" ContentType="application/vnd.openxmlformats-officedocument.presentationml.slide+xml"/>
  <Override PartName="/ppt/comments/comment2.xml" ContentType="application/vnd.openxmlformats-officedocument.presentationml.comments+xml"/>
  <Override PartName="/ppt/slides/slide5.xml" ContentType="application/vnd.openxmlformats-officedocument.presentationml.slide+xml"/>
  <Override PartName="/ppt/comments/comment3.xml" ContentType="application/vnd.openxmlformats-officedocument.presentationml.comments+xml"/>
  <Override PartName="/ppt/slides/slide6.xml" ContentType="application/vnd.openxmlformats-officedocument.presentationml.slide+xml"/>
  <Override PartName="/ppt/comments/comment4.xml" ContentType="application/vnd.openxmlformats-officedocument.presentationml.comments+xml"/>
  <Override PartName="/ppt/slides/slide7.xml" ContentType="application/vnd.openxmlformats-officedocument.presentationml.slide+xml"/>
  <Override PartName="/ppt/comments/comment5.xml" ContentType="application/vnd.openxmlformats-officedocument.presentationml.comments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s/comment6.xml" ContentType="application/vnd.openxmlformats-officedocument.presentationml.comments+xml"/>
  <Override PartName="/ppt/slides/slide10.xml" ContentType="application/vnd.openxmlformats-officedocument.presentationml.slide+xml"/>
  <Override PartName="/ppt/comments/comment7.xml" ContentType="application/vnd.openxmlformats-officedocument.presentationml.comments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2"/>
    <p:sldId id="260" r:id="rId14"/>
    <p:sldId id="261" r:id="rId16"/>
    <p:sldId id="262" r:id="rId18"/>
    <p:sldId id="263" r:id="rId20"/>
    <p:sldId id="264" r:id="rId21"/>
    <p:sldId id="265" r:id="rId23"/>
    <p:sldId id="266" r:id="rId2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iwen Huang" initials="YH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C4C6C6"/>
              </a:solidFill>
              <a:prstDash val="solid"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9E8"/>
          </a:solidFill>
        </a:fill>
      </a:tcStyle>
    </a:firstCol>
    <a:lastRow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satOff val="12166"/>
              <a:lumOff val="-13042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8FA"/>
          </a:solidFill>
        </a:fill>
      </a:tcStyle>
    </a:band2H>
    <a:firstCol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728F"/>
              </a:solidFill>
              <a:prstDash val="solid"/>
              <a:miter lim="400000"/>
            </a:ln>
          </a:top>
          <a:bottom>
            <a:ln w="12700" cap="flat">
              <a:solidFill>
                <a:srgbClr val="4F728F"/>
              </a:solidFill>
              <a:prstDash val="solid"/>
              <a:miter lim="400000"/>
            </a:ln>
          </a:bottom>
          <a:insideH>
            <a:ln w="12700" cap="flat">
              <a:solidFill>
                <a:srgbClr val="4F728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4DADF"/>
          </a:solidFill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38EB0"/>
          </a:solidFill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73D59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3C3C1D"/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CFCDBB"/>
          </a:solidFill>
        </a:fill>
      </a:tcStyle>
    </a:firstCol>
    <a:lastRow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C6C6C6"/>
              </a:solidFill>
              <a:prstDash val="solid"/>
              <a:miter lim="400000"/>
            </a:ln>
          </a:left>
          <a:right>
            <a:ln w="12700" cap="flat">
              <a:solidFill>
                <a:srgbClr val="C6C6C6"/>
              </a:solidFill>
              <a:prstDash val="solid"/>
              <a:miter lim="400000"/>
            </a:ln>
          </a:right>
          <a:top>
            <a:ln w="12700" cap="flat">
              <a:solidFill>
                <a:srgbClr val="656839"/>
              </a:solidFill>
              <a:prstDash val="solid"/>
              <a:miter lim="400000"/>
            </a:ln>
          </a:top>
          <a:bottom>
            <a:ln w="12700" cap="flat">
              <a:solidFill>
                <a:srgbClr val="3C3C1D"/>
              </a:solidFill>
              <a:prstDash val="solid"/>
              <a:miter lim="400000"/>
            </a:ln>
          </a:bottom>
          <a:insideH>
            <a:ln w="12700" cap="flat">
              <a:solidFill>
                <a:srgbClr val="C6C6C6"/>
              </a:solidFill>
              <a:prstDash val="solid"/>
              <a:miter lim="400000"/>
            </a:ln>
          </a:insideH>
          <a:insideV>
            <a:ln w="12700" cap="flat">
              <a:solidFill>
                <a:srgbClr val="C6C6C6"/>
              </a:solidFill>
              <a:prstDash val="solid"/>
              <a:miter lim="400000"/>
            </a:ln>
          </a:insideV>
        </a:tcBdr>
        <a:fill>
          <a:solidFill>
            <a:srgbClr val="E8E9E8"/>
          </a:solidFill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rgbClr val="3C3C1D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AAA485"/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656839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wholeTbl>
    <a:band2H>
      <a:tcTxStyle b="def" i="def"/>
      <a:tcStyle>
        <a:tcBdr/>
        <a:fill>
          <a:solidFill>
            <a:srgbClr val="E4E4E0"/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15151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solidFill>
                <a:srgbClr val="7D7766"/>
              </a:solidFill>
              <a:prstDash val="solid"/>
              <a:miter lim="400000"/>
            </a:ln>
          </a:top>
          <a:bottom>
            <a:ln w="12700" cap="flat">
              <a:solidFill>
                <a:srgbClr val="7D7766"/>
              </a:solidFill>
              <a:prstDash val="solid"/>
              <a:miter lim="400000"/>
            </a:ln>
          </a:bottom>
          <a:insideH>
            <a:ln w="12700" cap="flat">
              <a:solidFill>
                <a:srgbClr val="7D77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F8B7E"/>
          </a:solidFill>
        </a:fill>
      </a:tcStyle>
    </a:firstCol>
    <a:lastRow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515151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15151"/>
              </a:solidFill>
              <a:prstDash val="solid"/>
              <a:miter lim="400000"/>
            </a:ln>
          </a:top>
          <a:bottom>
            <a:ln w="254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E5A4C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solidFill>
                <a:srgbClr val="747474"/>
              </a:solidFill>
              <a:prstDash val="solid"/>
              <a:miter lim="400000"/>
            </a:ln>
          </a:insideH>
          <a:insideV>
            <a:ln w="12700" cap="flat">
              <a:solidFill>
                <a:srgbClr val="74747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2F2F2"/>
          </a:solidFill>
        </a:fill>
      </a:tcStyle>
    </a:band2H>
    <a:firstCol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firstCol>
    <a:lastRow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 b="off" i="off">
        <a:fontRef idx="major">
          <a:srgbClr val="444444"/>
        </a:fontRef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777777"/>
        </a:fontRef>
        <a:srgbClr val="777777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2D2D2">
              <a:alpha val="30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C9C9C9"/>
              </a:solidFill>
              <a:prstDash val="solid"/>
              <a:miter lim="400000"/>
            </a:ln>
          </a:top>
          <a:bottom>
            <a:ln w="12700" cap="flat">
              <a:solidFill>
                <a:srgbClr val="C9C9C9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comments" Target="comments/comment1.xml"/><Relationship Id="rId12" Type="http://schemas.openxmlformats.org/officeDocument/2006/relationships/slide" Target="slides/slide4.xml"/><Relationship Id="rId13" Type="http://schemas.openxmlformats.org/officeDocument/2006/relationships/comments" Target="comments/comment2.xml"/><Relationship Id="rId14" Type="http://schemas.openxmlformats.org/officeDocument/2006/relationships/slide" Target="slides/slide5.xml"/><Relationship Id="rId15" Type="http://schemas.openxmlformats.org/officeDocument/2006/relationships/comments" Target="comments/comment3.xml"/><Relationship Id="rId16" Type="http://schemas.openxmlformats.org/officeDocument/2006/relationships/slide" Target="slides/slide6.xml"/><Relationship Id="rId17" Type="http://schemas.openxmlformats.org/officeDocument/2006/relationships/comments" Target="comments/comment4.xml"/><Relationship Id="rId18" Type="http://schemas.openxmlformats.org/officeDocument/2006/relationships/slide" Target="slides/slide7.xml"/><Relationship Id="rId19" Type="http://schemas.openxmlformats.org/officeDocument/2006/relationships/comments" Target="comments/comment5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comments" Target="comments/comment6.xml"/><Relationship Id="rId23" Type="http://schemas.openxmlformats.org/officeDocument/2006/relationships/slide" Target="slides/slide10.xml"/><Relationship Id="rId24" Type="http://schemas.openxmlformats.org/officeDocument/2006/relationships/comments" Target="comments/comment7.xml"/><Relationship Id="rId25" Type="http://schemas.openxmlformats.org/officeDocument/2006/relationships/slide" Target="slides/slide11.xml"/></Relationships>
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8-08T10:25:25.917" idx="1">
    <p:pos x="4630" y="3504"/>
    <p:text>Inner Tracking System (ITS): tracking, triggering and vertex determination
Time Projection Chamber (TPC): tracking and vertex determination
Two scintillator arrays (V0): trigger, determination of centrality and symmetry planes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8-08T02:44:17.109" idx="2">
    <p:pos x="6114" y="2312"/>
    <p:text>Non-central collisions: overlap region is not symmetric in coordinate space</p:text>
  </p:cm>
  <p:cm authorId="0" dt="2017-08-07T21:29:58.964" idx="3">
    <p:pos x="2004" y="2535"/>
    <p:text>multiplicity-&gt; centrality-&gt; estimated b </p:text>
  </p:cm>
  <p:cm authorId="0" dt="2017-08-07T21:29:58.964" idx="4">
    <p:pos x="2478" y="2535"/>
    <p:text>multiplicity-&gt; centrality-&gt; estimated b 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8-08T08:30:43.960" idx="5">
    <p:pos x="2625" y="2455"/>
    <p:text>why charge seperatio?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8-08T08:31:03.627" idx="6">
    <p:pos x="2185" y="2147"/>
    <p:text>Why q2 in stead of v2?</p:text>
  </p:cm>
  <p:cm authorId="0" dt="2017-08-07T21:42:32.588" idx="7">
    <p:pos x="5792" y="1421"/>
    <p:text>Remove non-flow</p:text>
  </p:cm>
  <p:cm authorId="0" dt="2017-08-08T09:39:38.988" idx="8">
    <p:pos x="2067" y="5135"/>
    <p:text>remove part of dependence on multiplicity in Q2 and v2;</p:text>
  </p:cm>
  <p:cm authorId="0" dt="2017-08-08T09:58:03.373" idx="9">
    <p:pos x="2095" y="5850"/>
    <p:text>base on fd of the azimuthal distributions of particle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8-07T21:42:32.588" idx="10">
    <p:pos x="5792" y="1421"/>
    <p:text>Remove non-flow</p:text>
  </p:cm>
  <p:cm authorId="0" dt="2017-08-08T09:58:03.373" idx="11">
    <p:pos x="2095" y="5850"/>
    <p:text>base on fd of the azimuthal distributions of particle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8-08T00:49:11.859" idx="12">
    <p:pos x="2974" y="3504"/>
    <p:text>we cannot mimic v0c for q2 in the model
so we do event by event in epsilon 2 instead of q2 integrated
A strong dependence on ε2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8-08T00:51:18.258" idx="13">
    <p:pos x="2242" y="2933"/>
    <p:text>γab (opp - same) can be used to study the signal for Chiral Magnetic Effect 
Difference increases in magnitude with centrality and v2</p:text>
  </p:cm>
  <p:cm authorId="0" dt="2017-08-08T00:49:11.859" idx="14">
    <p:pos x="6216" y="2933"/>
    <p:text>we cannot mimic v0c for q2 in the model
so we do event by event in epsilon 2 instead of q2 integrated
MODEL: proportional to v2 so 
scaling of CME with v2
if no scaling with v2 </p:text>
  </p:cm>
</p:cmLst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1" name="Shape 13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568353" y="3491867"/>
            <a:ext cx="11868094" cy="13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" name="Shape 13"/>
          <p:cNvSpPr/>
          <p:nvPr>
            <p:ph type="title"/>
          </p:nvPr>
        </p:nvSpPr>
        <p:spPr>
          <a:xfrm>
            <a:off x="568353" y="62867"/>
            <a:ext cx="11861801" cy="317500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" name="Shape 14"/>
          <p:cNvSpPr/>
          <p:nvPr>
            <p:ph type="body" sz="quarter" idx="1"/>
          </p:nvPr>
        </p:nvSpPr>
        <p:spPr>
          <a:xfrm>
            <a:off x="568353" y="3758567"/>
            <a:ext cx="11861801" cy="10160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hape 15"/>
          <p:cNvSpPr/>
          <p:nvPr/>
        </p:nvSpPr>
        <p:spPr>
          <a:xfrm>
            <a:off x="-42291" y="9385300"/>
            <a:ext cx="13089383" cy="334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467359">
              <a:defRPr sz="1600"/>
            </a:lvl1pPr>
          </a:lstStyle>
          <a:p>
            <a:pPr/>
            <a:r>
              <a:t>YIWEN HUANG - Summer Student Session 08/2017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type="body" sz="quarter" idx="13"/>
          </p:nvPr>
        </p:nvSpPr>
        <p:spPr>
          <a:xfrm>
            <a:off x="1270000" y="6362700"/>
            <a:ext cx="10464800" cy="49842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45720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107" name="Shape 107"/>
          <p:cNvSpPr/>
          <p:nvPr>
            <p:ph type="body" sz="quarter" idx="14"/>
          </p:nvPr>
        </p:nvSpPr>
        <p:spPr>
          <a:xfrm>
            <a:off x="1270000" y="4292600"/>
            <a:ext cx="10464800" cy="711200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457200">
              <a:spcBef>
                <a:spcPts val="2400"/>
              </a:spcBef>
              <a:buSzTx/>
              <a:buFontTx/>
              <a:buNone/>
              <a:defRPr sz="4000">
                <a:solidFill>
                  <a:srgbClr val="747474"/>
                </a:solidFill>
              </a:defRPr>
            </a:lvl1pPr>
          </a:lstStyle>
          <a:p>
            <a:pPr/>
            <a:r>
              <a:t>“Type a quote here.”</a:t>
            </a:r>
          </a:p>
        </p:txBody>
      </p:sp>
      <p:sp>
        <p:nvSpPr>
          <p:cNvPr id="108" name="Shape 10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6" name="Shape 1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/>
        </p:nvSpPr>
        <p:spPr>
          <a:xfrm>
            <a:off x="-42291" y="9385300"/>
            <a:ext cx="13089383" cy="334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467359">
              <a:defRPr sz="1600"/>
            </a:lvl1pPr>
          </a:lstStyle>
          <a:p>
            <a:pPr/>
            <a:r>
              <a:t>YIWEN HUANG - Summer Student Session 08/2017</a:t>
            </a:r>
          </a:p>
        </p:txBody>
      </p:sp>
      <p:sp>
        <p:nvSpPr>
          <p:cNvPr id="124" name="Shape 1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7543800" y="7975599"/>
            <a:ext cx="1" cy="142252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" name="Shape 24"/>
          <p:cNvSpPr/>
          <p:nvPr>
            <p:ph type="pic" idx="13"/>
          </p:nvPr>
        </p:nvSpPr>
        <p:spPr>
          <a:xfrm>
            <a:off x="0" y="0"/>
            <a:ext cx="13004800" cy="7594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5" name="Shape 25"/>
          <p:cNvSpPr/>
          <p:nvPr>
            <p:ph type="title"/>
          </p:nvPr>
        </p:nvSpPr>
        <p:spPr>
          <a:xfrm>
            <a:off x="1409700" y="7785100"/>
            <a:ext cx="5791200" cy="1701800"/>
          </a:xfrm>
          <a:prstGeom prst="rect">
            <a:avLst/>
          </a:prstGeom>
        </p:spPr>
        <p:txBody>
          <a:bodyPr anchor="ctr"/>
          <a:lstStyle>
            <a:lvl1pPr algn="r">
              <a:defRPr b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6" name="Shape 26"/>
          <p:cNvSpPr/>
          <p:nvPr>
            <p:ph type="body" sz="quarter" idx="1"/>
          </p:nvPr>
        </p:nvSpPr>
        <p:spPr>
          <a:xfrm>
            <a:off x="7848600" y="8470900"/>
            <a:ext cx="4953000" cy="508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xfrm>
            <a:off x="571500" y="3289300"/>
            <a:ext cx="11861800" cy="3175000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35" name="Shape 3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571500" y="4864100"/>
            <a:ext cx="5334476" cy="58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" name="Shape 43"/>
          <p:cNvSpPr/>
          <p:nvPr>
            <p:ph type="pic" idx="13"/>
          </p:nvPr>
        </p:nvSpPr>
        <p:spPr>
          <a:xfrm>
            <a:off x="6502400" y="0"/>
            <a:ext cx="6502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4" name="Shape 44"/>
          <p:cNvSpPr/>
          <p:nvPr>
            <p:ph type="title"/>
          </p:nvPr>
        </p:nvSpPr>
        <p:spPr>
          <a:xfrm>
            <a:off x="571500" y="1435100"/>
            <a:ext cx="5334000" cy="3175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5" name="Shape 45"/>
          <p:cNvSpPr/>
          <p:nvPr>
            <p:ph type="body" sz="quarter" idx="1"/>
          </p:nvPr>
        </p:nvSpPr>
        <p:spPr>
          <a:xfrm>
            <a:off x="571500" y="5130800"/>
            <a:ext cx="5334000" cy="3175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hape 4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2220896" y="1432895"/>
            <a:ext cx="10259028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" name="Shape 62"/>
          <p:cNvSpPr/>
          <p:nvPr>
            <p:ph type="title"/>
          </p:nvPr>
        </p:nvSpPr>
        <p:spPr>
          <a:xfrm>
            <a:off x="2159261" y="-56291"/>
            <a:ext cx="11861801" cy="139700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Shape 63"/>
          <p:cNvSpPr/>
          <p:nvPr>
            <p:ph type="body" idx="1"/>
          </p:nvPr>
        </p:nvSpPr>
        <p:spPr>
          <a:xfrm>
            <a:off x="2325752" y="1684030"/>
            <a:ext cx="11861801" cy="6667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  <a:lvl2pPr>
              <a:defRPr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2pPr>
            <a:lvl3pPr>
              <a:defRPr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3pPr>
            <a:lvl4pPr>
              <a:defRPr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4pPr>
            <a:lvl5pPr>
              <a:defRPr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64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0628" y="445951"/>
            <a:ext cx="1459707" cy="1973760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pasted-image.jpg"/>
          <p:cNvPicPr>
            <a:picLocks noChangeAspect="1"/>
          </p:cNvPicPr>
          <p:nvPr/>
        </p:nvPicPr>
        <p:blipFill>
          <a:blip r:embed="rId3">
            <a:extLst/>
          </a:blip>
          <a:srcRect l="0" t="0" r="9112" b="0"/>
          <a:stretch>
            <a:fillRect/>
          </a:stretch>
        </p:blipFill>
        <p:spPr>
          <a:xfrm>
            <a:off x="11393454" y="102658"/>
            <a:ext cx="1127775" cy="1079279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Shape 66"/>
          <p:cNvSpPr/>
          <p:nvPr/>
        </p:nvSpPr>
        <p:spPr>
          <a:xfrm>
            <a:off x="-42291" y="9385300"/>
            <a:ext cx="13089383" cy="334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467359">
              <a:defRPr sz="1600"/>
            </a:lvl1pPr>
          </a:lstStyle>
          <a:p>
            <a:pPr/>
            <a:r>
              <a:t>YIWEN HUANG - Summer Student Session - 08/2017</a:t>
            </a:r>
          </a:p>
        </p:txBody>
      </p:sp>
      <p:sp>
        <p:nvSpPr>
          <p:cNvPr id="67" name="Shape 6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571500" y="1968500"/>
            <a:ext cx="5073394" cy="13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" name="Shape 75"/>
          <p:cNvSpPr/>
          <p:nvPr>
            <p:ph type="pic" idx="13"/>
          </p:nvPr>
        </p:nvSpPr>
        <p:spPr>
          <a:xfrm>
            <a:off x="6502400" y="0"/>
            <a:ext cx="6502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6" name="Shape 76"/>
          <p:cNvSpPr/>
          <p:nvPr>
            <p:ph type="title"/>
          </p:nvPr>
        </p:nvSpPr>
        <p:spPr>
          <a:xfrm>
            <a:off x="571500" y="330200"/>
            <a:ext cx="5080000" cy="1397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7" name="Shape 77"/>
          <p:cNvSpPr/>
          <p:nvPr>
            <p:ph type="body" sz="half" idx="1"/>
          </p:nvPr>
        </p:nvSpPr>
        <p:spPr>
          <a:xfrm>
            <a:off x="571500" y="2222500"/>
            <a:ext cx="5080000" cy="6667500"/>
          </a:xfrm>
          <a:prstGeom prst="rect">
            <a:avLst/>
          </a:prstGeom>
        </p:spPr>
        <p:txBody>
          <a:bodyPr/>
          <a:lstStyle>
            <a:lvl1pPr marL="330200" indent="-330200">
              <a:spcBef>
                <a:spcPts val="3000"/>
              </a:spcBef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 marL="660400" indent="-330200">
              <a:spcBef>
                <a:spcPts val="3000"/>
              </a:spcBef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2pPr>
            <a:lvl3pPr marL="990600" indent="-330200">
              <a:spcBef>
                <a:spcPts val="3000"/>
              </a:spcBef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3pPr>
            <a:lvl4pPr marL="1320800" indent="-330200">
              <a:spcBef>
                <a:spcPts val="3000"/>
              </a:spcBef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4pPr>
            <a:lvl5pPr marL="1651000" indent="-330200">
              <a:spcBef>
                <a:spcPts val="3000"/>
              </a:spcBef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hape 78"/>
          <p:cNvSpPr/>
          <p:nvPr>
            <p:ph type="sldNum" sz="quarter" idx="2"/>
          </p:nvPr>
        </p:nvSpPr>
        <p:spPr>
          <a:xfrm>
            <a:off x="510743" y="9194800"/>
            <a:ext cx="312014" cy="29982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type="body" idx="1"/>
          </p:nvPr>
        </p:nvSpPr>
        <p:spPr>
          <a:xfrm>
            <a:off x="889000" y="889000"/>
            <a:ext cx="11214100" cy="796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/>
                <a:ea typeface="Helvetica"/>
                <a:cs typeface="Helvetica"/>
                <a:sym typeface="Helvetica"/>
              </a:defRPr>
            </a:lvl1pPr>
            <a:lvl2pPr>
              <a:defRPr>
                <a:latin typeface="Helvetica"/>
                <a:ea typeface="Helvetica"/>
                <a:cs typeface="Helvetica"/>
                <a:sym typeface="Helvetica"/>
              </a:defRPr>
            </a:lvl2pPr>
            <a:lvl3pPr>
              <a:defRPr>
                <a:latin typeface="Helvetica"/>
                <a:ea typeface="Helvetica"/>
                <a:cs typeface="Helvetica"/>
                <a:sym typeface="Helvetica"/>
              </a:defRPr>
            </a:lvl3pPr>
            <a:lvl4pPr>
              <a:defRPr>
                <a:latin typeface="Helvetica"/>
                <a:ea typeface="Helvetica"/>
                <a:cs typeface="Helvetica"/>
                <a:sym typeface="Helvetica"/>
              </a:defRPr>
            </a:lvl4pPr>
            <a:lvl5pPr>
              <a:defRPr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/>
        </p:nvSpPr>
        <p:spPr>
          <a:xfrm flipH="1">
            <a:off x="9055098" y="508000"/>
            <a:ext cx="128" cy="797563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4" name="Shape 94"/>
          <p:cNvSpPr/>
          <p:nvPr/>
        </p:nvSpPr>
        <p:spPr>
          <a:xfrm>
            <a:off x="9055096" y="4464050"/>
            <a:ext cx="3448503" cy="5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" name="Shape 95"/>
          <p:cNvSpPr/>
          <p:nvPr>
            <p:ph type="pic" sz="quarter" idx="13"/>
          </p:nvPr>
        </p:nvSpPr>
        <p:spPr>
          <a:xfrm>
            <a:off x="9220200" y="4622800"/>
            <a:ext cx="3276600" cy="386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6" name="Shape 96"/>
          <p:cNvSpPr/>
          <p:nvPr>
            <p:ph type="pic" sz="quarter" idx="14"/>
          </p:nvPr>
        </p:nvSpPr>
        <p:spPr>
          <a:xfrm>
            <a:off x="9220200" y="508000"/>
            <a:ext cx="3276600" cy="37973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7" name="Shape 97"/>
          <p:cNvSpPr/>
          <p:nvPr>
            <p:ph type="pic" idx="15"/>
          </p:nvPr>
        </p:nvSpPr>
        <p:spPr>
          <a:xfrm>
            <a:off x="520700" y="508000"/>
            <a:ext cx="8369300" cy="7975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8" name="Shape 98"/>
          <p:cNvSpPr/>
          <p:nvPr>
            <p:ph type="body" sz="quarter" idx="1"/>
          </p:nvPr>
        </p:nvSpPr>
        <p:spPr>
          <a:xfrm>
            <a:off x="520700" y="8661400"/>
            <a:ext cx="8369300" cy="939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2600">
                <a:solidFill>
                  <a:srgbClr val="747474"/>
                </a:solidFill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" name="Shape 9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571500" y="1968500"/>
            <a:ext cx="11868106" cy="12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571500" y="330200"/>
            <a:ext cx="11861800" cy="139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571500" y="2222500"/>
            <a:ext cx="11861800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12268199" y="9194800"/>
            <a:ext cx="312015" cy="2998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defRPr sz="1400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0" marR="0" indent="228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0" marR="0" indent="457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0" marR="0" indent="914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0" marR="0" indent="11430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0" marR="0" indent="1600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0" marR="0" indent="1828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3600" u="none">
          <a:ln>
            <a:noFill/>
          </a:ln>
          <a:solidFill>
            <a:schemeClr val="accent6">
              <a:hueOff val="-10521704"/>
              <a:satOff val="-11099"/>
              <a:lumOff val="-7127"/>
            </a:schemeClr>
          </a:solidFill>
          <a:uFillTx/>
          <a:latin typeface="+mn-lt"/>
          <a:ea typeface="+mn-ea"/>
          <a:cs typeface="+mn-cs"/>
          <a:sym typeface="Helvetica Neue Light"/>
        </a:defRPr>
      </a:lvl1pPr>
      <a:lvl2pPr marL="914400" marR="0" indent="-457200" algn="l" defTabSz="5842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3600" u="none">
          <a:ln>
            <a:noFill/>
          </a:ln>
          <a:solidFill>
            <a:schemeClr val="accent6">
              <a:hueOff val="-10521704"/>
              <a:satOff val="-11099"/>
              <a:lumOff val="-7127"/>
            </a:schemeClr>
          </a:solidFill>
          <a:uFillTx/>
          <a:latin typeface="+mn-lt"/>
          <a:ea typeface="+mn-ea"/>
          <a:cs typeface="+mn-cs"/>
          <a:sym typeface="Helvetica Neue Light"/>
        </a:defRPr>
      </a:lvl2pPr>
      <a:lvl3pPr marL="1371600" marR="0" indent="-457200" algn="l" defTabSz="5842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3600" u="none">
          <a:ln>
            <a:noFill/>
          </a:ln>
          <a:solidFill>
            <a:schemeClr val="accent6">
              <a:hueOff val="-10521704"/>
              <a:satOff val="-11099"/>
              <a:lumOff val="-7127"/>
            </a:schemeClr>
          </a:solidFill>
          <a:uFillTx/>
          <a:latin typeface="+mn-lt"/>
          <a:ea typeface="+mn-ea"/>
          <a:cs typeface="+mn-cs"/>
          <a:sym typeface="Helvetica Neue Light"/>
        </a:defRPr>
      </a:lvl3pPr>
      <a:lvl4pPr marL="1828800" marR="0" indent="-457200" algn="l" defTabSz="5842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3600" u="none">
          <a:ln>
            <a:noFill/>
          </a:ln>
          <a:solidFill>
            <a:schemeClr val="accent6">
              <a:hueOff val="-10521704"/>
              <a:satOff val="-11099"/>
              <a:lumOff val="-7127"/>
            </a:schemeClr>
          </a:solidFill>
          <a:uFillTx/>
          <a:latin typeface="+mn-lt"/>
          <a:ea typeface="+mn-ea"/>
          <a:cs typeface="+mn-cs"/>
          <a:sym typeface="Helvetica Neue Light"/>
        </a:defRPr>
      </a:lvl4pPr>
      <a:lvl5pPr marL="2286000" marR="0" indent="-457200" algn="l" defTabSz="5842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3600" u="none">
          <a:ln>
            <a:noFill/>
          </a:ln>
          <a:solidFill>
            <a:schemeClr val="accent6">
              <a:hueOff val="-10521704"/>
              <a:satOff val="-11099"/>
              <a:lumOff val="-7127"/>
            </a:schemeClr>
          </a:solidFill>
          <a:uFillTx/>
          <a:latin typeface="+mn-lt"/>
          <a:ea typeface="+mn-ea"/>
          <a:cs typeface="+mn-cs"/>
          <a:sym typeface="Helvetica Neue Light"/>
        </a:defRPr>
      </a:lvl5pPr>
      <a:lvl6pPr marL="2743200" marR="0" indent="-457200" algn="l" defTabSz="5842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3600" u="none">
          <a:ln>
            <a:noFill/>
          </a:ln>
          <a:solidFill>
            <a:schemeClr val="accent6">
              <a:hueOff val="-10521704"/>
              <a:satOff val="-11099"/>
              <a:lumOff val="-7127"/>
            </a:schemeClr>
          </a:solidFill>
          <a:uFillTx/>
          <a:latin typeface="+mn-lt"/>
          <a:ea typeface="+mn-ea"/>
          <a:cs typeface="+mn-cs"/>
          <a:sym typeface="Helvetica Neue Light"/>
        </a:defRPr>
      </a:lvl6pPr>
      <a:lvl7pPr marL="3200400" marR="0" indent="-457200" algn="l" defTabSz="5842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3600" u="none">
          <a:ln>
            <a:noFill/>
          </a:ln>
          <a:solidFill>
            <a:schemeClr val="accent6">
              <a:hueOff val="-10521704"/>
              <a:satOff val="-11099"/>
              <a:lumOff val="-7127"/>
            </a:schemeClr>
          </a:solidFill>
          <a:uFillTx/>
          <a:latin typeface="+mn-lt"/>
          <a:ea typeface="+mn-ea"/>
          <a:cs typeface="+mn-cs"/>
          <a:sym typeface="Helvetica Neue Light"/>
        </a:defRPr>
      </a:lvl7pPr>
      <a:lvl8pPr marL="3657600" marR="0" indent="-457200" algn="l" defTabSz="5842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3600" u="none">
          <a:ln>
            <a:noFill/>
          </a:ln>
          <a:solidFill>
            <a:schemeClr val="accent6">
              <a:hueOff val="-10521704"/>
              <a:satOff val="-11099"/>
              <a:lumOff val="-7127"/>
            </a:schemeClr>
          </a:solidFill>
          <a:uFillTx/>
          <a:latin typeface="+mn-lt"/>
          <a:ea typeface="+mn-ea"/>
          <a:cs typeface="+mn-cs"/>
          <a:sym typeface="Helvetica Neue Light"/>
        </a:defRPr>
      </a:lvl8pPr>
      <a:lvl9pPr marL="4114800" marR="0" indent="-457200" algn="l" defTabSz="584200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75000"/>
        <a:buFont typeface="Helvetica Neue"/>
        <a:buChar char="•"/>
        <a:tabLst/>
        <a:defRPr b="0" baseline="0" cap="none" i="0" spc="0" strike="noStrike" sz="3600" u="none">
          <a:ln>
            <a:noFill/>
          </a:ln>
          <a:solidFill>
            <a:schemeClr val="accent6">
              <a:hueOff val="-10521704"/>
              <a:satOff val="-11099"/>
              <a:lumOff val="-7127"/>
            </a:schemeClr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omments" Target="../comments/comment7.xml"/><Relationship Id="rId3" Type="http://schemas.openxmlformats.org/officeDocument/2006/relationships/image" Target="../media/image5.gif"/><Relationship Id="rId4" Type="http://schemas.openxmlformats.org/officeDocument/2006/relationships/image" Target="../media/image4.gif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omments" Target="../comments/comment1.xml"/><Relationship Id="rId3" Type="http://schemas.openxmlformats.org/officeDocument/2006/relationships/image" Target="../media/image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omments" Target="../comments/comment2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omments" Target="../comments/comment3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omments" Target="../comments/comment4.xml"/><Relationship Id="rId3" Type="http://schemas.openxmlformats.org/officeDocument/2006/relationships/image" Target="../media/image1.gif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omments" Target="../comments/comment5.xml"/><Relationship Id="rId3" Type="http://schemas.openxmlformats.org/officeDocument/2006/relationships/image" Target="../media/image9.png"/><Relationship Id="rId4" Type="http://schemas.openxmlformats.org/officeDocument/2006/relationships/image" Target="../media/image2.gif"/><Relationship Id="rId5" Type="http://schemas.openxmlformats.org/officeDocument/2006/relationships/image" Target="../media/image10.png"/><Relationship Id="rId6" Type="http://schemas.openxmlformats.org/officeDocument/2006/relationships/image" Target="../media/image11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gif"/><Relationship Id="rId3" Type="http://schemas.openxmlformats.org/officeDocument/2006/relationships/image" Target="../media/image8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omments" Target="../comments/comment6.xml"/><Relationship Id="rId3" Type="http://schemas.openxmlformats.org/officeDocument/2006/relationships/image" Target="../media/image4.gif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ctrTitle"/>
          </p:nvPr>
        </p:nvSpPr>
        <p:spPr>
          <a:xfrm>
            <a:off x="664981" y="-1466333"/>
            <a:ext cx="11674838" cy="4784125"/>
          </a:xfrm>
          <a:prstGeom prst="rect">
            <a:avLst/>
          </a:prstGeom>
        </p:spPr>
        <p:txBody>
          <a:bodyPr/>
          <a:lstStyle/>
          <a:p>
            <a:pPr>
              <a:defRPr sz="4600"/>
            </a:pPr>
            <a:r>
              <a:t>Investigation of the Chiral Magnetic Effect using Event Shape Engineering at √s</a:t>
            </a:r>
            <a:r>
              <a:rPr sz="2100"/>
              <a:t>NN  </a:t>
            </a:r>
            <a:r>
              <a:t>= 5.02 TeV Pb-Pb</a:t>
            </a:r>
          </a:p>
        </p:txBody>
      </p:sp>
      <p:sp>
        <p:nvSpPr>
          <p:cNvPr id="134" name="Shape 134"/>
          <p:cNvSpPr/>
          <p:nvPr>
            <p:ph type="subTitle" sz="half" idx="1"/>
          </p:nvPr>
        </p:nvSpPr>
        <p:spPr>
          <a:xfrm>
            <a:off x="-430594" y="3664411"/>
            <a:ext cx="13089384" cy="2184005"/>
          </a:xfrm>
          <a:prstGeom prst="rect">
            <a:avLst/>
          </a:prstGeom>
        </p:spPr>
        <p:txBody>
          <a:bodyPr/>
          <a:lstStyle/>
          <a:p>
            <a:pPr algn="ctr" defTabSz="496570">
              <a:defRPr sz="3485">
                <a:solidFill>
                  <a:srgbClr val="424242"/>
                </a:solidFill>
              </a:defRPr>
            </a:pPr>
            <a:r>
              <a:t>Yiwen Huang (Eva)</a:t>
            </a:r>
          </a:p>
          <a:p>
            <a:pPr algn="ctr" defTabSz="496570">
              <a:defRPr sz="3485">
                <a:solidFill>
                  <a:srgbClr val="424242"/>
                </a:solidFill>
              </a:defRPr>
            </a:pPr>
            <a:r>
              <a:t>CERN Summer Student Program</a:t>
            </a:r>
          </a:p>
          <a:p>
            <a:pPr algn="ctr" defTabSz="496570">
              <a:defRPr sz="3485">
                <a:solidFill>
                  <a:srgbClr val="424242"/>
                </a:solidFill>
              </a:defRPr>
            </a:pPr>
            <a:r>
              <a:t>Supervisor: Alexandru Florin Dobrin</a:t>
            </a:r>
          </a:p>
          <a:p>
            <a:pPr algn="ctr" defTabSz="496570">
              <a:defRPr sz="3485">
                <a:solidFill>
                  <a:srgbClr val="424242"/>
                </a:solidFill>
              </a:defRPr>
            </a:pPr>
            <a:r>
              <a:t>08/2017</a:t>
            </a:r>
          </a:p>
        </p:txBody>
      </p:sp>
      <p:pic>
        <p:nvPicPr>
          <p:cNvPr id="135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7772" y="7168552"/>
            <a:ext cx="1516596" cy="20506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pasted-image.jpg"/>
          <p:cNvPicPr>
            <a:picLocks noChangeAspect="1"/>
          </p:cNvPicPr>
          <p:nvPr/>
        </p:nvPicPr>
        <p:blipFill>
          <a:blip r:embed="rId3">
            <a:extLst/>
          </a:blip>
          <a:srcRect l="0" t="0" r="9112" b="0"/>
          <a:stretch>
            <a:fillRect/>
          </a:stretch>
        </p:blipFill>
        <p:spPr>
          <a:xfrm>
            <a:off x="10580389" y="7044994"/>
            <a:ext cx="2282007" cy="2183877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/>
        </p:nvSpPr>
        <p:spPr>
          <a:xfrm>
            <a:off x="2377953" y="6086393"/>
            <a:ext cx="11580739" cy="3028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342900" indent="-342900" algn="l" defTabSz="438150">
              <a:spcBef>
                <a:spcPts val="1000"/>
              </a:spcBef>
              <a:buSzPct val="75000"/>
              <a:buFont typeface="Helvetica Neue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Physics Background</a:t>
            </a:r>
          </a:p>
          <a:p>
            <a:pPr marL="342900" indent="-342900" algn="l" defTabSz="438150">
              <a:spcBef>
                <a:spcPts val="1000"/>
              </a:spcBef>
              <a:buSzPct val="75000"/>
              <a:buFont typeface="Helvetica Neue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Experimental Approach</a:t>
            </a:r>
          </a:p>
          <a:p>
            <a:pPr marL="342900" indent="-342900" algn="l" defTabSz="438150">
              <a:spcBef>
                <a:spcPts val="1000"/>
              </a:spcBef>
              <a:buSzPct val="75000"/>
              <a:buFont typeface="Helvetica Neue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Event Shape Engineering (ESE)</a:t>
            </a:r>
          </a:p>
          <a:p>
            <a:pPr marL="342900" indent="-342900" algn="l" defTabSz="438150">
              <a:spcBef>
                <a:spcPts val="1000"/>
              </a:spcBef>
              <a:buSzPct val="75000"/>
              <a:buFont typeface="Helvetica Neue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CGC-KLN Model</a:t>
            </a:r>
          </a:p>
          <a:p>
            <a:pPr marL="342900" indent="-342900" algn="l" defTabSz="438150">
              <a:spcBef>
                <a:spcPts val="1000"/>
              </a:spcBef>
              <a:buSzPct val="75000"/>
              <a:buFont typeface="Helvetica Neue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Connecting Data and Model </a:t>
            </a:r>
          </a:p>
          <a:p>
            <a:pPr marL="342900" indent="-342900" algn="l" defTabSz="438150">
              <a:spcBef>
                <a:spcPts val="1000"/>
              </a:spcBef>
              <a:buSzPct val="75000"/>
              <a:buFont typeface="Helvetica Neue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Summary &amp; Outlook</a:t>
            </a:r>
          </a:p>
        </p:txBody>
      </p:sp>
      <p:sp>
        <p:nvSpPr>
          <p:cNvPr id="138" name="Shape 138"/>
          <p:cNvSpPr/>
          <p:nvPr>
            <p:ph type="sldNum" sz="quarter" idx="4294967295"/>
          </p:nvPr>
        </p:nvSpPr>
        <p:spPr>
          <a:xfrm>
            <a:off x="12367056" y="9194800"/>
            <a:ext cx="213158" cy="299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Connecting Data and Model</a:t>
            </a:r>
          </a:p>
        </p:txBody>
      </p:sp>
      <p:sp>
        <p:nvSpPr>
          <p:cNvPr id="218" name="Shape 218"/>
          <p:cNvSpPr/>
          <p:nvPr>
            <p:ph type="body" sz="half" idx="1"/>
          </p:nvPr>
        </p:nvSpPr>
        <p:spPr>
          <a:xfrm>
            <a:off x="394339" y="6978953"/>
            <a:ext cx="12249989" cy="2343846"/>
          </a:xfrm>
          <a:prstGeom prst="rect">
            <a:avLst/>
          </a:prstGeom>
        </p:spPr>
        <p:txBody>
          <a:bodyPr/>
          <a:lstStyle/>
          <a:p>
            <a:pPr marL="384047" indent="-384047" defTabSz="490727">
              <a:spcBef>
                <a:spcPts val="1100"/>
              </a:spcBef>
              <a:defRPr sz="3024"/>
            </a:pPr>
            <a:r>
              <a:t>Linear fit γ</a:t>
            </a:r>
            <a:r>
              <a:rPr baseline="-5999"/>
              <a:t>ab</a:t>
            </a:r>
            <a:r>
              <a:t> (oppo - same) vs v</a:t>
            </a:r>
            <a:r>
              <a:rPr baseline="-5999"/>
              <a:t>2</a:t>
            </a:r>
            <a:r>
              <a:t> and &lt;|B|</a:t>
            </a:r>
            <a:r>
              <a:rPr baseline="31999"/>
              <a:t>2</a:t>
            </a:r>
            <a:r>
              <a:t>cos(2(Ψ</a:t>
            </a:r>
            <a:r>
              <a:rPr baseline="-5999"/>
              <a:t>B</a:t>
            </a:r>
            <a:r>
              <a:t>-Ψ</a:t>
            </a:r>
            <a:r>
              <a:rPr baseline="-5999"/>
              <a:t>2</a:t>
            </a:r>
            <a:r>
              <a:t>))&gt; with ε</a:t>
            </a:r>
            <a:r>
              <a:rPr baseline="-5999"/>
              <a:t>2</a:t>
            </a:r>
            <a:endParaRPr baseline="-5999"/>
          </a:p>
          <a:p>
            <a:pPr lvl="1" marL="768095" indent="-384047" defTabSz="490727">
              <a:spcBef>
                <a:spcPts val="1100"/>
              </a:spcBef>
              <a:defRPr sz="3024"/>
            </a:pPr>
            <a:r>
              <a:t>Fit function: p</a:t>
            </a:r>
            <a:r>
              <a:rPr baseline="-5999"/>
              <a:t>1</a:t>
            </a:r>
            <a:r>
              <a:t>(v</a:t>
            </a:r>
            <a:r>
              <a:rPr baseline="-5999"/>
              <a:t>2</a:t>
            </a:r>
            <a:r>
              <a:t>)=p</a:t>
            </a:r>
            <a:r>
              <a:rPr baseline="-5999"/>
              <a:t>0</a:t>
            </a:r>
            <a:r>
              <a:t>(1+ p</a:t>
            </a:r>
            <a:r>
              <a:rPr baseline="-5999"/>
              <a:t>1</a:t>
            </a:r>
            <a:r>
              <a:t>(v</a:t>
            </a:r>
            <a:r>
              <a:rPr baseline="-5999"/>
              <a:t>2</a:t>
            </a:r>
            <a:r>
              <a:t>−⟨v</a:t>
            </a:r>
            <a:r>
              <a:rPr baseline="-5999"/>
              <a:t>2</a:t>
            </a:r>
            <a:r>
              <a:t>⟩)/⟨v</a:t>
            </a:r>
            <a:r>
              <a:rPr baseline="-5999"/>
              <a:t>2</a:t>
            </a:r>
            <a:r>
              <a:t>⟩)</a:t>
            </a:r>
            <a:endParaRPr baseline="-5999"/>
          </a:p>
          <a:p>
            <a:pPr marL="384047" indent="-384047" defTabSz="490727">
              <a:spcBef>
                <a:spcPts val="1100"/>
              </a:spcBef>
              <a:defRPr sz="3024"/>
            </a:pPr>
            <a:r>
              <a:t>Fit with f</a:t>
            </a:r>
            <a:r>
              <a:rPr baseline="-5999"/>
              <a:t>CME</a:t>
            </a:r>
            <a:r>
              <a:t>∗p</a:t>
            </a:r>
            <a:r>
              <a:rPr baseline="-5999"/>
              <a:t>1,MC</a:t>
            </a:r>
            <a:r>
              <a:t>+(1−f</a:t>
            </a:r>
            <a:r>
              <a:rPr baseline="-5999"/>
              <a:t>CME</a:t>
            </a:r>
            <a:r>
              <a:t>)∗1=p</a:t>
            </a:r>
            <a:r>
              <a:rPr baseline="-5999"/>
              <a:t>1,data</a:t>
            </a:r>
            <a:r>
              <a:rPr sz="1217"/>
              <a:t>  </a:t>
            </a:r>
            <a:r>
              <a:t>to get the fraction of potential CME contributions</a:t>
            </a:r>
          </a:p>
        </p:txBody>
      </p:sp>
      <p:sp>
        <p:nvSpPr>
          <p:cNvPr id="219" name="Shape 219"/>
          <p:cNvSpPr/>
          <p:nvPr/>
        </p:nvSpPr>
        <p:spPr>
          <a:xfrm>
            <a:off x="8508827" y="3570410"/>
            <a:ext cx="3679424" cy="24511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20" name="gammav2_big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3197" y="2542270"/>
            <a:ext cx="6612564" cy="42287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b_big.g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504112" y="2505436"/>
            <a:ext cx="6727757" cy="4302461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hape 222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Summary &amp; Outlook</a:t>
            </a:r>
          </a:p>
        </p:txBody>
      </p:sp>
      <p:sp>
        <p:nvSpPr>
          <p:cNvPr id="225" name="Shape 225"/>
          <p:cNvSpPr/>
          <p:nvPr>
            <p:ph type="body" idx="1"/>
          </p:nvPr>
        </p:nvSpPr>
        <p:spPr>
          <a:xfrm>
            <a:off x="2141690" y="1854530"/>
            <a:ext cx="10259027" cy="6667501"/>
          </a:xfrm>
          <a:prstGeom prst="rect">
            <a:avLst/>
          </a:prstGeom>
        </p:spPr>
        <p:txBody>
          <a:bodyPr/>
          <a:lstStyle/>
          <a:p>
            <a:pPr marL="406908" indent="-406908" defTabSz="519937">
              <a:spcBef>
                <a:spcPts val="1200"/>
              </a:spcBef>
              <a:defRPr sz="3204"/>
            </a:pPr>
            <a:r>
              <a:t>Use Event Shape Engineering (ESE) to select the event shape to study the flow-related contributions of Chiral Magnetic Effect</a:t>
            </a:r>
          </a:p>
          <a:p>
            <a:pPr lvl="1" marL="813816" indent="-406908" defTabSz="519937">
              <a:spcBef>
                <a:spcPts val="1200"/>
              </a:spcBef>
              <a:defRPr sz="3204"/>
            </a:pPr>
            <a:r>
              <a:t>γ</a:t>
            </a:r>
            <a:r>
              <a:rPr baseline="-5999"/>
              <a:t>ab</a:t>
            </a:r>
            <a:r>
              <a:t> (oppo-same) scales with v</a:t>
            </a:r>
            <a:r>
              <a:rPr baseline="-5999"/>
              <a:t>2</a:t>
            </a:r>
          </a:p>
          <a:p>
            <a:pPr lvl="1" marL="813816" indent="-406908" defTabSz="519937">
              <a:spcBef>
                <a:spcPts val="1200"/>
              </a:spcBef>
              <a:defRPr sz="3204"/>
            </a:pPr>
            <a:r>
              <a:t>From the Monte Carlo results using the CGC-KLN Model (Pure CME): CME contributions scale with v</a:t>
            </a:r>
            <a:r>
              <a:rPr baseline="-5999"/>
              <a:t>2</a:t>
            </a:r>
          </a:p>
          <a:p>
            <a:pPr marL="406908" indent="-406908" defTabSz="519937">
              <a:spcBef>
                <a:spcPts val="1200"/>
              </a:spcBef>
              <a:defRPr sz="3204"/>
            </a:pPr>
            <a:r>
              <a:t>To-do</a:t>
            </a:r>
          </a:p>
          <a:p>
            <a:pPr lvl="1" marL="813816" indent="-406908" defTabSz="519937">
              <a:spcBef>
                <a:spcPts val="1200"/>
              </a:spcBef>
              <a:defRPr sz="3204"/>
            </a:pPr>
            <a:r>
              <a:t>Check the error on the γ</a:t>
            </a:r>
            <a:r>
              <a:rPr baseline="-5999"/>
              <a:t>ab </a:t>
            </a:r>
            <a:r>
              <a:t>(oppo-same) signal</a:t>
            </a:r>
          </a:p>
          <a:p>
            <a:pPr lvl="1" marL="813816" indent="-406908" defTabSz="519937">
              <a:spcBef>
                <a:spcPts val="1200"/>
              </a:spcBef>
              <a:defRPr sz="3204"/>
            </a:pPr>
            <a:r>
              <a:t>Estimate the fraction of potential CME contributions by connecting the model and the data</a:t>
            </a:r>
          </a:p>
        </p:txBody>
      </p:sp>
      <p:sp>
        <p:nvSpPr>
          <p:cNvPr id="226" name="Shape 226"/>
          <p:cNvSpPr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type="title"/>
          </p:nvPr>
        </p:nvSpPr>
        <p:spPr>
          <a:xfrm>
            <a:off x="2233257" y="-121063"/>
            <a:ext cx="11861801" cy="1397001"/>
          </a:xfrm>
          <a:prstGeom prst="rect">
            <a:avLst/>
          </a:prstGeom>
        </p:spPr>
        <p:txBody>
          <a:bodyPr/>
          <a:lstStyle/>
          <a:p>
            <a:pPr/>
            <a:r>
              <a:t>Physics Background</a:t>
            </a:r>
          </a:p>
        </p:txBody>
      </p:sp>
      <p:pic>
        <p:nvPicPr>
          <p:cNvPr id="141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6285" y="1873608"/>
            <a:ext cx="7636052" cy="493798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hape 142"/>
          <p:cNvSpPr/>
          <p:nvPr>
            <p:ph type="body" sz="half" idx="1"/>
          </p:nvPr>
        </p:nvSpPr>
        <p:spPr>
          <a:xfrm>
            <a:off x="495217" y="7034218"/>
            <a:ext cx="12014365" cy="2439493"/>
          </a:xfrm>
          <a:prstGeom prst="rect">
            <a:avLst/>
          </a:prstGeom>
        </p:spPr>
        <p:txBody>
          <a:bodyPr/>
          <a:lstStyle/>
          <a:p>
            <a:pPr lvl="1" marL="713231" indent="-356615" defTabSz="455675">
              <a:spcBef>
                <a:spcPts val="1000"/>
              </a:spcBef>
              <a:defRPr sz="2807"/>
            </a:pPr>
            <a:r>
              <a:t>Quantum Chromodynamics (QCD) predicts at high temperature a new phase of matter, Quark Gluon Plasma (QGP), a deconfined system of quarks and gluons.</a:t>
            </a:r>
          </a:p>
          <a:p>
            <a:pPr lvl="2" marL="1069847" indent="-356615" defTabSz="455675">
              <a:spcBef>
                <a:spcPts val="1000"/>
              </a:spcBef>
              <a:defRPr sz="2807"/>
            </a:pPr>
            <a:r>
              <a:t>QGP is expected to be present in the early universe in the first milliseconds.  </a:t>
            </a:r>
          </a:p>
        </p:txBody>
      </p:sp>
      <p:sp>
        <p:nvSpPr>
          <p:cNvPr id="143" name="Shape 143"/>
          <p:cNvSpPr/>
          <p:nvPr>
            <p:ph type="sldNum" sz="quarter" idx="4294967295"/>
          </p:nvPr>
        </p:nvSpPr>
        <p:spPr>
          <a:xfrm>
            <a:off x="12367056" y="9194800"/>
            <a:ext cx="213158" cy="299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51356" y="1823244"/>
            <a:ext cx="10998107" cy="7478712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Large Ion Collider Experiment</a:t>
            </a:r>
          </a:p>
        </p:txBody>
      </p:sp>
      <p:sp>
        <p:nvSpPr>
          <p:cNvPr id="147" name="Shape 147"/>
          <p:cNvSpPr/>
          <p:nvPr>
            <p:ph type="sldNum" sz="quarter" idx="4294967295"/>
          </p:nvPr>
        </p:nvSpPr>
        <p:spPr>
          <a:xfrm>
            <a:off x="12367056" y="9194800"/>
            <a:ext cx="213158" cy="299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title"/>
          </p:nvPr>
        </p:nvSpPr>
        <p:spPr>
          <a:xfrm>
            <a:off x="2233257" y="-159163"/>
            <a:ext cx="11861801" cy="1397001"/>
          </a:xfrm>
          <a:prstGeom prst="rect">
            <a:avLst/>
          </a:prstGeom>
        </p:spPr>
        <p:txBody>
          <a:bodyPr/>
          <a:lstStyle/>
          <a:p>
            <a:pPr/>
            <a:r>
              <a:t>Experimental Approach</a:t>
            </a:r>
          </a:p>
        </p:txBody>
      </p:sp>
      <p:pic>
        <p:nvPicPr>
          <p:cNvPr id="150" name="pasted-image.png"/>
          <p:cNvPicPr>
            <a:picLocks noChangeAspect="1"/>
          </p:cNvPicPr>
          <p:nvPr/>
        </p:nvPicPr>
        <p:blipFill>
          <a:blip r:embed="rId3">
            <a:extLst/>
          </a:blip>
          <a:srcRect l="9445" t="9718" r="0" b="0"/>
          <a:stretch>
            <a:fillRect/>
          </a:stretch>
        </p:blipFill>
        <p:spPr>
          <a:xfrm>
            <a:off x="7400735" y="1952838"/>
            <a:ext cx="5148321" cy="3849579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Shape 151"/>
          <p:cNvSpPr/>
          <p:nvPr/>
        </p:nvSpPr>
        <p:spPr>
          <a:xfrm>
            <a:off x="6879622" y="5406399"/>
            <a:ext cx="5685324" cy="195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b="1" sz="4400">
                <a:latin typeface="Helvetica"/>
                <a:ea typeface="Helvetica"/>
                <a:cs typeface="Helvetica"/>
                <a:sym typeface="Helvetica"/>
              </a:defRPr>
            </a:pPr>
            <a:r>
              <a:t>Reaction Plane Ψ</a:t>
            </a:r>
            <a:r>
              <a:rPr baseline="-5999"/>
              <a:t>RP</a:t>
            </a:r>
          </a:p>
          <a:p>
            <a:pPr marL="323850" indent="-323850" algn="l" defTabSz="457200">
              <a:buSzPct val="75000"/>
              <a:buFont typeface="Helvetica Neue"/>
              <a:buChar char="•"/>
              <a:defRPr sz="2550">
                <a:latin typeface="Helvetica"/>
                <a:ea typeface="Helvetica"/>
                <a:cs typeface="Helvetica"/>
                <a:sym typeface="Helvetica"/>
              </a:defRPr>
            </a:pPr>
            <a:r>
              <a:t>Due to fluctuations of event shapes, use symmetry plane Ψ</a:t>
            </a:r>
            <a:r>
              <a:rPr baseline="-5999"/>
              <a:t>n</a:t>
            </a:r>
            <a:r>
              <a:t> to investigate the collision</a:t>
            </a:r>
          </a:p>
        </p:txBody>
      </p:sp>
      <p:sp>
        <p:nvSpPr>
          <p:cNvPr id="152" name="Shape 152"/>
          <p:cNvSpPr/>
          <p:nvPr/>
        </p:nvSpPr>
        <p:spPr>
          <a:xfrm>
            <a:off x="561213" y="5447740"/>
            <a:ext cx="6347708" cy="195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b="1" sz="4400">
                <a:latin typeface="Helvetica"/>
                <a:ea typeface="Helvetica"/>
                <a:cs typeface="Helvetica"/>
                <a:sym typeface="Helvetica"/>
              </a:defRPr>
            </a:pPr>
            <a:r>
              <a:t>Impact Parameter b</a:t>
            </a:r>
          </a:p>
          <a:p>
            <a:pPr marL="323850" indent="-323850" algn="l" defTabSz="457200">
              <a:buSzPct val="75000"/>
              <a:buFont typeface="Helvetica Neue"/>
              <a:buChar char="•"/>
              <a:defRPr sz="2550">
                <a:latin typeface="Helvetica"/>
                <a:ea typeface="Helvetica"/>
                <a:cs typeface="Helvetica"/>
                <a:sym typeface="Helvetica"/>
              </a:defRPr>
            </a:pPr>
            <a:r>
              <a:t>Normal to the beam direction</a:t>
            </a:r>
          </a:p>
          <a:p>
            <a:pPr marL="323850" indent="-323850" algn="l" defTabSz="457200">
              <a:buSzPct val="75000"/>
              <a:buFont typeface="Helvetica Neue"/>
              <a:buChar char="•"/>
              <a:defRPr sz="2550">
                <a:latin typeface="Helvetica"/>
                <a:ea typeface="Helvetica"/>
                <a:cs typeface="Helvetica"/>
                <a:sym typeface="Helvetica"/>
              </a:defRPr>
            </a:pPr>
            <a:r>
              <a:t>Estimated from the multiplicity of the event → </a:t>
            </a:r>
            <a:r>
              <a:rPr b="1"/>
              <a:t>centrality</a:t>
            </a:r>
          </a:p>
        </p:txBody>
      </p:sp>
      <p:grpSp>
        <p:nvGrpSpPr>
          <p:cNvPr id="155" name="Group 155"/>
          <p:cNvGrpSpPr/>
          <p:nvPr/>
        </p:nvGrpSpPr>
        <p:grpSpPr>
          <a:xfrm>
            <a:off x="631979" y="2859698"/>
            <a:ext cx="5852566" cy="2148055"/>
            <a:chOff x="0" y="0"/>
            <a:chExt cx="5852564" cy="2148053"/>
          </a:xfrm>
        </p:grpSpPr>
        <p:pic>
          <p:nvPicPr>
            <p:cNvPr id="153" name="pasted-image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30438" t="0" r="0" b="7848"/>
            <a:stretch>
              <a:fillRect/>
            </a:stretch>
          </p:blipFill>
          <p:spPr>
            <a:xfrm>
              <a:off x="1258333" y="0"/>
              <a:ext cx="4594232" cy="21480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4" name="pasted-image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79992" b="7848"/>
            <a:stretch>
              <a:fillRect/>
            </a:stretch>
          </p:blipFill>
          <p:spPr>
            <a:xfrm>
              <a:off x="0" y="0"/>
              <a:ext cx="1321395" cy="21480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6" name="Shape 156"/>
          <p:cNvSpPr/>
          <p:nvPr>
            <p:ph type="sldNum" sz="quarter" idx="4294967295"/>
          </p:nvPr>
        </p:nvSpPr>
        <p:spPr>
          <a:xfrm>
            <a:off x="12367056" y="9194800"/>
            <a:ext cx="213158" cy="299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60" name="Group 160"/>
          <p:cNvGrpSpPr/>
          <p:nvPr/>
        </p:nvGrpSpPr>
        <p:grpSpPr>
          <a:xfrm>
            <a:off x="4332617" y="7660048"/>
            <a:ext cx="4293153" cy="1427403"/>
            <a:chOff x="0" y="0"/>
            <a:chExt cx="4293151" cy="1427402"/>
          </a:xfrm>
        </p:grpSpPr>
        <p:pic>
          <p:nvPicPr>
            <p:cNvPr id="157" name="pasted-image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486878" cy="14274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8" name="pasted-image.jp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379969" y="0"/>
              <a:ext cx="1486878" cy="14274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9" name="pasted-image.jp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856168" y="0"/>
              <a:ext cx="1436984" cy="14274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1" name="Shape 161"/>
          <p:cNvSpPr/>
          <p:nvPr/>
        </p:nvSpPr>
        <p:spPr>
          <a:xfrm>
            <a:off x="19619" y="7680718"/>
            <a:ext cx="3918109" cy="14274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r"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t>Low Multiplicity</a:t>
            </a:r>
          </a:p>
          <a:p>
            <a:pPr algn="r"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t>Large b</a:t>
            </a:r>
          </a:p>
          <a:p>
            <a:pPr algn="r">
              <a:defRPr b="1" sz="2600">
                <a:latin typeface="Helvetica"/>
                <a:ea typeface="Helvetica"/>
                <a:cs typeface="Helvetica"/>
                <a:sym typeface="Helvetica"/>
              </a:defRPr>
            </a:pPr>
            <a:r>
              <a:t>Peripheral Collisions</a:t>
            </a:r>
          </a:p>
        </p:txBody>
      </p:sp>
      <p:sp>
        <p:nvSpPr>
          <p:cNvPr id="162" name="Shape 162"/>
          <p:cNvSpPr/>
          <p:nvPr/>
        </p:nvSpPr>
        <p:spPr>
          <a:xfrm>
            <a:off x="9020659" y="7765262"/>
            <a:ext cx="3087648" cy="121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l"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t>High Multiplicity</a:t>
            </a:r>
          </a:p>
          <a:p>
            <a:pPr algn="l">
              <a:defRPr sz="2600">
                <a:latin typeface="Helvetica"/>
                <a:ea typeface="Helvetica"/>
                <a:cs typeface="Helvetica"/>
                <a:sym typeface="Helvetica"/>
              </a:defRPr>
            </a:pPr>
            <a:r>
              <a:t>Small b</a:t>
            </a:r>
          </a:p>
          <a:p>
            <a:pPr algn="l">
              <a:defRPr b="1" sz="2600">
                <a:latin typeface="Helvetica"/>
                <a:ea typeface="Helvetica"/>
                <a:cs typeface="Helvetica"/>
                <a:sym typeface="Helvetica"/>
              </a:defRPr>
            </a:pPr>
            <a:r>
              <a:t>Central Collisions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663" y="6078481"/>
            <a:ext cx="3773975" cy="3373933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Shape 1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Chiral Magnetic Effect (CME)</a:t>
            </a:r>
          </a:p>
        </p:txBody>
      </p:sp>
      <p:sp>
        <p:nvSpPr>
          <p:cNvPr id="166" name="Shape 166"/>
          <p:cNvSpPr/>
          <p:nvPr/>
        </p:nvSpPr>
        <p:spPr>
          <a:xfrm>
            <a:off x="952956" y="5746334"/>
            <a:ext cx="7671449" cy="3123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1400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Kharzeev, D.E. et al. Prog.Part.Nucl.Phys. 88 (2016) 1-28 arXiv:1511.04050 [hep-ph]</a:t>
            </a:r>
          </a:p>
        </p:txBody>
      </p:sp>
      <p:pic>
        <p:nvPicPr>
          <p:cNvPr id="167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2508" y="2400651"/>
            <a:ext cx="7991352" cy="2995911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Shape 168"/>
          <p:cNvSpPr/>
          <p:nvPr>
            <p:ph type="sldNum" sz="quarter" idx="4294967295"/>
          </p:nvPr>
        </p:nvSpPr>
        <p:spPr>
          <a:xfrm>
            <a:off x="12367056" y="9194800"/>
            <a:ext cx="213158" cy="299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9" name="Shape 169"/>
          <p:cNvSpPr/>
          <p:nvPr>
            <p:ph type="body" sz="half" idx="1"/>
          </p:nvPr>
        </p:nvSpPr>
        <p:spPr>
          <a:xfrm>
            <a:off x="8176728" y="2067033"/>
            <a:ext cx="4859578" cy="5499632"/>
          </a:xfrm>
          <a:prstGeom prst="rect">
            <a:avLst/>
          </a:prstGeom>
        </p:spPr>
        <p:txBody>
          <a:bodyPr/>
          <a:lstStyle/>
          <a:p>
            <a:pPr marL="438911" indent="-438911" defTabSz="560831">
              <a:spcBef>
                <a:spcPts val="1300"/>
              </a:spcBef>
              <a:defRPr sz="3455"/>
            </a:pPr>
            <a:r>
              <a:t>An electric current will be induced in chiral domains along the B field in the heavy ion collisions (B ~ 10</a:t>
            </a:r>
            <a:r>
              <a:rPr baseline="31999"/>
              <a:t>15</a:t>
            </a:r>
            <a:r>
              <a:t> T).</a:t>
            </a:r>
          </a:p>
          <a:p>
            <a:pPr marL="438911" indent="-438911" defTabSz="560831">
              <a:spcBef>
                <a:spcPts val="1300"/>
              </a:spcBef>
              <a:defRPr sz="3455"/>
            </a:pPr>
            <a:r>
              <a:t>Experimental evidence: Charge Separation along the magnetic field.</a:t>
            </a:r>
          </a:p>
        </p:txBody>
      </p:sp>
      <p:pic>
        <p:nvPicPr>
          <p:cNvPr id="170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70711" y="8183684"/>
            <a:ext cx="12301889" cy="394292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Shape 171"/>
          <p:cNvSpPr/>
          <p:nvPr/>
        </p:nvSpPr>
        <p:spPr>
          <a:xfrm>
            <a:off x="4129718" y="7429432"/>
            <a:ext cx="4101898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200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3-particle correlator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select_q2.gif"/>
          <p:cNvPicPr>
            <a:picLocks noChangeAspect="1"/>
          </p:cNvPicPr>
          <p:nvPr/>
        </p:nvPicPr>
        <p:blipFill>
          <a:blip r:embed="rId3">
            <a:extLst/>
          </a:blip>
          <a:srcRect l="0" t="8450" r="0" b="0"/>
          <a:stretch>
            <a:fillRect/>
          </a:stretch>
        </p:blipFill>
        <p:spPr>
          <a:xfrm>
            <a:off x="5006326" y="2962533"/>
            <a:ext cx="8082327" cy="4731927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Shape 17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Event Shape Engineering (ESE)</a:t>
            </a:r>
          </a:p>
        </p:txBody>
      </p:sp>
      <p:sp>
        <p:nvSpPr>
          <p:cNvPr id="175" name="Shape 175"/>
          <p:cNvSpPr/>
          <p:nvPr/>
        </p:nvSpPr>
        <p:spPr>
          <a:xfrm>
            <a:off x="662639" y="3116620"/>
            <a:ext cx="1270001" cy="1270001"/>
          </a:xfrm>
          <a:prstGeom prst="ellipse">
            <a:avLst/>
          </a:prstGeom>
          <a:solidFill>
            <a:srgbClr val="E93F3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FFB00"/>
                </a:solidFill>
              </a:defRPr>
            </a:pPr>
          </a:p>
        </p:txBody>
      </p:sp>
      <p:sp>
        <p:nvSpPr>
          <p:cNvPr id="176" name="Shape 176"/>
          <p:cNvSpPr/>
          <p:nvPr/>
        </p:nvSpPr>
        <p:spPr>
          <a:xfrm>
            <a:off x="3027710" y="1950202"/>
            <a:ext cx="883545" cy="2919077"/>
          </a:xfrm>
          <a:prstGeom prst="ellipse">
            <a:avLst/>
          </a:prstGeom>
          <a:solidFill>
            <a:srgbClr val="F1943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7" name="Shape 177"/>
          <p:cNvSpPr/>
          <p:nvPr/>
        </p:nvSpPr>
        <p:spPr>
          <a:xfrm>
            <a:off x="423320" y="4926979"/>
            <a:ext cx="1748638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Small q</a:t>
            </a:r>
            <a:r>
              <a:rPr baseline="-5999"/>
              <a:t>2</a:t>
            </a:r>
          </a:p>
        </p:txBody>
      </p:sp>
      <p:sp>
        <p:nvSpPr>
          <p:cNvPr id="178" name="Shape 178"/>
          <p:cNvSpPr/>
          <p:nvPr/>
        </p:nvSpPr>
        <p:spPr>
          <a:xfrm>
            <a:off x="2573675" y="4926979"/>
            <a:ext cx="1791616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Large q</a:t>
            </a:r>
            <a:r>
              <a:rPr baseline="-5999"/>
              <a:t>2</a:t>
            </a:r>
          </a:p>
        </p:txBody>
      </p:sp>
      <p:pic>
        <p:nvPicPr>
          <p:cNvPr id="179" name="Screen Shot 2017-08-07 at 8.24.59 A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18851" y="1525081"/>
            <a:ext cx="7155057" cy="1462558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Shape 180"/>
          <p:cNvSpPr/>
          <p:nvPr>
            <p:ph type="sldNum" sz="quarter" idx="4294967295"/>
          </p:nvPr>
        </p:nvSpPr>
        <p:spPr>
          <a:xfrm>
            <a:off x="12367056" y="9194800"/>
            <a:ext cx="213158" cy="299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1" name="Shape 181"/>
          <p:cNvSpPr/>
          <p:nvPr>
            <p:ph type="body" sz="quarter" idx="1"/>
          </p:nvPr>
        </p:nvSpPr>
        <p:spPr>
          <a:xfrm>
            <a:off x="151774" y="7344465"/>
            <a:ext cx="6262338" cy="1615647"/>
          </a:xfrm>
          <a:prstGeom prst="rect">
            <a:avLst/>
          </a:prstGeom>
        </p:spPr>
        <p:txBody>
          <a:bodyPr/>
          <a:lstStyle/>
          <a:p>
            <a:pPr marL="329184" indent="-329184" defTabSz="420624">
              <a:spcBef>
                <a:spcPts val="1000"/>
              </a:spcBef>
              <a:defRPr b="1" sz="2592"/>
            </a:pPr>
            <a:r>
              <a:t>Event Shape Selection</a:t>
            </a:r>
          </a:p>
          <a:p>
            <a:pPr lvl="1" marL="658368" indent="-329184" defTabSz="420624">
              <a:spcBef>
                <a:spcPts val="1000"/>
              </a:spcBef>
              <a:defRPr sz="2592"/>
            </a:pPr>
            <a:r>
              <a:t>Using q</a:t>
            </a:r>
            <a:r>
              <a:rPr baseline="-5999"/>
              <a:t>2</a:t>
            </a:r>
            <a:r>
              <a:t> to select different geometry</a:t>
            </a:r>
          </a:p>
          <a:p>
            <a:pPr lvl="1" marL="658368" indent="-329184" defTabSz="420624">
              <a:spcBef>
                <a:spcPts val="1000"/>
              </a:spcBef>
              <a:defRPr sz="2592"/>
            </a:pPr>
            <a:r>
              <a:t>Using v</a:t>
            </a:r>
            <a:r>
              <a:rPr baseline="-5999"/>
              <a:t>2</a:t>
            </a:r>
            <a:r>
              <a:t> to quantify event anisotropy</a:t>
            </a:r>
          </a:p>
        </p:txBody>
      </p:sp>
      <p:pic>
        <p:nvPicPr>
          <p:cNvPr id="182" name="Screen Shot 2017-08-07 at 10.28.49 AM.png"/>
          <p:cNvPicPr>
            <a:picLocks noChangeAspect="1"/>
          </p:cNvPicPr>
          <p:nvPr/>
        </p:nvPicPr>
        <p:blipFill>
          <a:blip r:embed="rId5">
            <a:extLst/>
          </a:blip>
          <a:srcRect l="24703" t="77699" r="28820" b="0"/>
          <a:stretch>
            <a:fillRect/>
          </a:stretch>
        </p:blipFill>
        <p:spPr>
          <a:xfrm>
            <a:off x="256732" y="5819272"/>
            <a:ext cx="5057324" cy="14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pasted-image.pdf"/>
          <p:cNvPicPr>
            <a:picLocks noChangeAspect="1"/>
          </p:cNvPicPr>
          <p:nvPr/>
        </p:nvPicPr>
        <p:blipFill>
          <a:blip r:embed="rId6">
            <a:extLst/>
          </a:blip>
          <a:srcRect l="36175" t="2064" r="36837" b="43340"/>
          <a:stretch>
            <a:fillRect/>
          </a:stretch>
        </p:blipFill>
        <p:spPr>
          <a:xfrm>
            <a:off x="1496807" y="8894022"/>
            <a:ext cx="3572116" cy="4477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Event Shape Engineering (ESE)</a:t>
            </a:r>
          </a:p>
        </p:txBody>
      </p:sp>
      <p:sp>
        <p:nvSpPr>
          <p:cNvPr id="186" name="Shape 186"/>
          <p:cNvSpPr/>
          <p:nvPr/>
        </p:nvSpPr>
        <p:spPr>
          <a:xfrm>
            <a:off x="662639" y="3116620"/>
            <a:ext cx="1270001" cy="1270001"/>
          </a:xfrm>
          <a:prstGeom prst="ellipse">
            <a:avLst/>
          </a:prstGeom>
          <a:solidFill>
            <a:srgbClr val="E93F3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FFB00"/>
                </a:solidFill>
              </a:defRPr>
            </a:pPr>
          </a:p>
        </p:txBody>
      </p:sp>
      <p:sp>
        <p:nvSpPr>
          <p:cNvPr id="187" name="Shape 187"/>
          <p:cNvSpPr/>
          <p:nvPr/>
        </p:nvSpPr>
        <p:spPr>
          <a:xfrm>
            <a:off x="3027710" y="1950202"/>
            <a:ext cx="883545" cy="2919077"/>
          </a:xfrm>
          <a:prstGeom prst="ellipse">
            <a:avLst/>
          </a:prstGeom>
          <a:solidFill>
            <a:srgbClr val="F1943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8" name="Shape 188"/>
          <p:cNvSpPr/>
          <p:nvPr/>
        </p:nvSpPr>
        <p:spPr>
          <a:xfrm>
            <a:off x="423320" y="4926979"/>
            <a:ext cx="1748638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Small q</a:t>
            </a:r>
            <a:r>
              <a:rPr baseline="-5999"/>
              <a:t>2</a:t>
            </a:r>
          </a:p>
        </p:txBody>
      </p:sp>
      <p:sp>
        <p:nvSpPr>
          <p:cNvPr id="189" name="Shape 189"/>
          <p:cNvSpPr/>
          <p:nvPr/>
        </p:nvSpPr>
        <p:spPr>
          <a:xfrm>
            <a:off x="2573675" y="4926979"/>
            <a:ext cx="1791616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Large q</a:t>
            </a:r>
            <a:r>
              <a:rPr baseline="-5999"/>
              <a:t>2</a:t>
            </a:r>
          </a:p>
        </p:txBody>
      </p:sp>
      <p:pic>
        <p:nvPicPr>
          <p:cNvPr id="190" name="Screen Shot 2017-08-07 at 8.24.59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18851" y="1525081"/>
            <a:ext cx="7155057" cy="1462558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hape 191"/>
          <p:cNvSpPr/>
          <p:nvPr/>
        </p:nvSpPr>
        <p:spPr>
          <a:xfrm>
            <a:off x="5841523" y="2928587"/>
            <a:ext cx="720871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57200" indent="-457200" algn="l">
              <a:spcBef>
                <a:spcPts val="1400"/>
              </a:spcBef>
              <a:buSzPct val="75000"/>
              <a:buFont typeface="Helvetica Neue"/>
              <a:buChar char="•"/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Tracks: 0.2&lt;pT&lt;5 GeV/c, |η|&lt;0.8</a:t>
            </a:r>
          </a:p>
        </p:txBody>
      </p:sp>
      <p:sp>
        <p:nvSpPr>
          <p:cNvPr id="192" name="Shape 192"/>
          <p:cNvSpPr/>
          <p:nvPr/>
        </p:nvSpPr>
        <p:spPr>
          <a:xfrm>
            <a:off x="11310208" y="4630435"/>
            <a:ext cx="1876350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Large q2</a:t>
            </a:r>
          </a:p>
        </p:txBody>
      </p:sp>
      <p:sp>
        <p:nvSpPr>
          <p:cNvPr id="193" name="Shape 193"/>
          <p:cNvSpPr/>
          <p:nvPr>
            <p:ph type="sldNum" sz="quarter" idx="4294967295"/>
          </p:nvPr>
        </p:nvSpPr>
        <p:spPr>
          <a:xfrm>
            <a:off x="12367056" y="9194800"/>
            <a:ext cx="213158" cy="299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4" name="full_q2.gif"/>
          <p:cNvPicPr>
            <a:picLocks noChangeAspect="1"/>
          </p:cNvPicPr>
          <p:nvPr/>
        </p:nvPicPr>
        <p:blipFill>
          <a:blip r:embed="rId4">
            <a:extLst/>
          </a:blip>
          <a:srcRect l="0" t="7284" r="0" b="0"/>
          <a:stretch>
            <a:fillRect/>
          </a:stretch>
        </p:blipFill>
        <p:spPr>
          <a:xfrm>
            <a:off x="5006326" y="2904222"/>
            <a:ext cx="8082328" cy="4792219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Shape 195"/>
          <p:cNvSpPr/>
          <p:nvPr>
            <p:ph type="body" sz="quarter" idx="1"/>
          </p:nvPr>
        </p:nvSpPr>
        <p:spPr>
          <a:xfrm>
            <a:off x="151774" y="7344465"/>
            <a:ext cx="6262338" cy="1615646"/>
          </a:xfrm>
          <a:prstGeom prst="rect">
            <a:avLst/>
          </a:prstGeom>
        </p:spPr>
        <p:txBody>
          <a:bodyPr/>
          <a:lstStyle/>
          <a:p>
            <a:pPr marL="329184" indent="-329184" defTabSz="420624">
              <a:spcBef>
                <a:spcPts val="1000"/>
              </a:spcBef>
              <a:defRPr b="1" sz="2592"/>
            </a:pPr>
            <a:r>
              <a:t>Event Shape Selection</a:t>
            </a:r>
          </a:p>
          <a:p>
            <a:pPr lvl="1" marL="658368" indent="-329184" defTabSz="420624">
              <a:spcBef>
                <a:spcPts val="1000"/>
              </a:spcBef>
              <a:defRPr sz="2592"/>
            </a:pPr>
            <a:r>
              <a:t>Using q</a:t>
            </a:r>
            <a:r>
              <a:rPr baseline="-5999"/>
              <a:t>2</a:t>
            </a:r>
            <a:r>
              <a:t> to select different geometry</a:t>
            </a:r>
          </a:p>
          <a:p>
            <a:pPr lvl="1" marL="658368" indent="-329184" defTabSz="420624">
              <a:spcBef>
                <a:spcPts val="1000"/>
              </a:spcBef>
              <a:defRPr sz="2592"/>
            </a:pPr>
            <a:r>
              <a:t>Using v</a:t>
            </a:r>
            <a:r>
              <a:rPr baseline="-5999"/>
              <a:t>2</a:t>
            </a:r>
            <a:r>
              <a:t> to quantify event anisotropy</a:t>
            </a:r>
          </a:p>
        </p:txBody>
      </p:sp>
      <p:pic>
        <p:nvPicPr>
          <p:cNvPr id="196" name="Screen Shot 2017-08-07 at 10.28.49 AM.png"/>
          <p:cNvPicPr>
            <a:picLocks noChangeAspect="1"/>
          </p:cNvPicPr>
          <p:nvPr/>
        </p:nvPicPr>
        <p:blipFill>
          <a:blip r:embed="rId5">
            <a:extLst/>
          </a:blip>
          <a:srcRect l="24703" t="77699" r="28820" b="0"/>
          <a:stretch>
            <a:fillRect/>
          </a:stretch>
        </p:blipFill>
        <p:spPr>
          <a:xfrm>
            <a:off x="256732" y="5819272"/>
            <a:ext cx="5057324" cy="14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pasted-image.pdf"/>
          <p:cNvPicPr>
            <a:picLocks noChangeAspect="1"/>
          </p:cNvPicPr>
          <p:nvPr/>
        </p:nvPicPr>
        <p:blipFill>
          <a:blip r:embed="rId6">
            <a:extLst/>
          </a:blip>
          <a:srcRect l="36175" t="2064" r="36837" b="43340"/>
          <a:stretch>
            <a:fillRect/>
          </a:stretch>
        </p:blipFill>
        <p:spPr>
          <a:xfrm>
            <a:off x="1496807" y="8894022"/>
            <a:ext cx="3572115" cy="4477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amma_cen_big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8252" y="3351445"/>
            <a:ext cx="8798479" cy="5626707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Shape 20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CME with ESE</a:t>
            </a:r>
          </a:p>
        </p:txBody>
      </p:sp>
      <p:sp>
        <p:nvSpPr>
          <p:cNvPr id="201" name="Shape 201"/>
          <p:cNvSpPr/>
          <p:nvPr/>
        </p:nvSpPr>
        <p:spPr>
          <a:xfrm>
            <a:off x="1319545" y="3145413"/>
            <a:ext cx="320224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Opposite sign signal</a:t>
            </a:r>
          </a:p>
        </p:txBody>
      </p:sp>
      <p:sp>
        <p:nvSpPr>
          <p:cNvPr id="202" name="Shape 202"/>
          <p:cNvSpPr/>
          <p:nvPr/>
        </p:nvSpPr>
        <p:spPr>
          <a:xfrm>
            <a:off x="4324270" y="6707780"/>
            <a:ext cx="272556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Same sign signal</a:t>
            </a:r>
          </a:p>
        </p:txBody>
      </p:sp>
      <p:sp>
        <p:nvSpPr>
          <p:cNvPr id="203" name="Shape 203"/>
          <p:cNvSpPr/>
          <p:nvPr/>
        </p:nvSpPr>
        <p:spPr>
          <a:xfrm flipV="1">
            <a:off x="5623265" y="6167659"/>
            <a:ext cx="490040" cy="49004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4" name="Shape 204"/>
          <p:cNvSpPr/>
          <p:nvPr/>
        </p:nvSpPr>
        <p:spPr>
          <a:xfrm>
            <a:off x="4537165" y="3488398"/>
            <a:ext cx="518101" cy="48976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5" name="Shape 205"/>
          <p:cNvSpPr/>
          <p:nvPr>
            <p:ph type="body" sz="quarter" idx="1"/>
          </p:nvPr>
        </p:nvSpPr>
        <p:spPr>
          <a:xfrm>
            <a:off x="8565729" y="4033637"/>
            <a:ext cx="3874102" cy="4262323"/>
          </a:xfrm>
          <a:prstGeom prst="rect">
            <a:avLst/>
          </a:prstGeom>
        </p:spPr>
        <p:txBody>
          <a:bodyPr/>
          <a:lstStyle/>
          <a:p>
            <a:pPr marL="393192" indent="-393192" defTabSz="502412">
              <a:spcBef>
                <a:spcPts val="1200"/>
              </a:spcBef>
              <a:defRPr sz="3096"/>
            </a:pPr>
            <a:r>
              <a:t>Potential CME signal + flow-related background contributions</a:t>
            </a:r>
          </a:p>
          <a:p>
            <a:pPr marL="393192" indent="-393192" defTabSz="502412">
              <a:spcBef>
                <a:spcPts val="1200"/>
              </a:spcBef>
              <a:defRPr sz="3096"/>
            </a:pPr>
            <a:r>
              <a:t>γ</a:t>
            </a:r>
            <a:r>
              <a:rPr baseline="-5999"/>
              <a:t>ab</a:t>
            </a:r>
            <a:r>
              <a:t> scales with q</a:t>
            </a:r>
            <a:r>
              <a:rPr baseline="-5999"/>
              <a:t>2</a:t>
            </a:r>
            <a:r>
              <a:t> in a given centrality bin: flow contributions</a:t>
            </a:r>
          </a:p>
        </p:txBody>
      </p:sp>
      <p:sp>
        <p:nvSpPr>
          <p:cNvPr id="206" name="Shape 206"/>
          <p:cNvSpPr/>
          <p:nvPr>
            <p:ph type="sldNum" sz="quarter" idx="4294967295"/>
          </p:nvPr>
        </p:nvSpPr>
        <p:spPr>
          <a:xfrm>
            <a:off x="12367056" y="9194800"/>
            <a:ext cx="213158" cy="299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7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4044" y="2425835"/>
            <a:ext cx="12301889" cy="394293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Shape 208"/>
          <p:cNvSpPr/>
          <p:nvPr/>
        </p:nvSpPr>
        <p:spPr>
          <a:xfrm>
            <a:off x="3384651" y="1715043"/>
            <a:ext cx="4101898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200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3-particle correlator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b_big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1979" y="2825887"/>
            <a:ext cx="8558795" cy="5473426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Shape 2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CGC-KLN Model</a:t>
            </a:r>
          </a:p>
        </p:txBody>
      </p:sp>
      <p:pic>
        <p:nvPicPr>
          <p:cNvPr id="212" name="Screen Shot 2017-08-04 at 3.31.29 PM.png"/>
          <p:cNvPicPr>
            <a:picLocks noChangeAspect="1"/>
          </p:cNvPicPr>
          <p:nvPr/>
        </p:nvPicPr>
        <p:blipFill>
          <a:blip r:embed="rId4">
            <a:extLst/>
          </a:blip>
          <a:srcRect l="4491" t="0" r="391" b="12761"/>
          <a:stretch>
            <a:fillRect/>
          </a:stretch>
        </p:blipFill>
        <p:spPr>
          <a:xfrm>
            <a:off x="2448321" y="1498943"/>
            <a:ext cx="8108005" cy="1650734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Shape 213"/>
          <p:cNvSpPr/>
          <p:nvPr>
            <p:ph type="body" sz="half" idx="1"/>
          </p:nvPr>
        </p:nvSpPr>
        <p:spPr>
          <a:xfrm>
            <a:off x="8330540" y="3307779"/>
            <a:ext cx="4441462" cy="5927710"/>
          </a:xfrm>
          <a:prstGeom prst="rect">
            <a:avLst/>
          </a:prstGeom>
        </p:spPr>
        <p:txBody>
          <a:bodyPr/>
          <a:lstStyle/>
          <a:p>
            <a:pPr marL="370331" indent="-370331" defTabSz="473201">
              <a:spcBef>
                <a:spcPts val="1100"/>
              </a:spcBef>
              <a:defRPr sz="2916"/>
            </a:pPr>
            <a:r>
              <a:t>Monte-Carlo simulation using the KLN Model to calculate the magnetic field using spectators</a:t>
            </a:r>
          </a:p>
          <a:p>
            <a:pPr marL="370331" indent="-370331" defTabSz="473201">
              <a:spcBef>
                <a:spcPts val="1100"/>
              </a:spcBef>
              <a:defRPr sz="2916"/>
            </a:pPr>
            <a:r>
              <a:t>To evaluate the dependence of the CME signal on different geometries</a:t>
            </a:r>
          </a:p>
          <a:p>
            <a:pPr lvl="1" marL="740663" indent="-370331" defTabSz="473201">
              <a:spcBef>
                <a:spcPts val="1100"/>
              </a:spcBef>
              <a:defRPr b="1" sz="2916"/>
            </a:pPr>
            <a:r>
              <a:t>&lt;|B|</a:t>
            </a:r>
            <a:r>
              <a:rPr baseline="1135"/>
              <a:t>2</a:t>
            </a:r>
            <a:r>
              <a:t>cos(2(Ψ</a:t>
            </a:r>
            <a:r>
              <a:rPr baseline="-5999"/>
              <a:t>B</a:t>
            </a:r>
            <a:r>
              <a:t>-Ψ</a:t>
            </a:r>
            <a:r>
              <a:rPr baseline="-5999"/>
              <a:t>2</a:t>
            </a:r>
            <a:r>
              <a:t>))&gt;</a:t>
            </a:r>
          </a:p>
          <a:p>
            <a:pPr marL="370331" indent="-370331" defTabSz="473201">
              <a:spcBef>
                <a:spcPts val="1100"/>
              </a:spcBef>
              <a:defRPr sz="2916"/>
            </a:pPr>
            <a:r>
              <a:t>Using 2 million events, the proper time τ=0.1 fm</a:t>
            </a:r>
          </a:p>
        </p:txBody>
      </p:sp>
      <p:sp>
        <p:nvSpPr>
          <p:cNvPr id="214" name="Shape 214"/>
          <p:cNvSpPr/>
          <p:nvPr>
            <p:ph type="sldNum" sz="quarter" idx="4294967295"/>
          </p:nvPr>
        </p:nvSpPr>
        <p:spPr>
          <a:xfrm>
            <a:off x="12367056" y="9194800"/>
            <a:ext cx="213158" cy="299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5" name="pasted-image.pdf"/>
          <p:cNvPicPr>
            <a:picLocks noChangeAspect="1"/>
          </p:cNvPicPr>
          <p:nvPr/>
        </p:nvPicPr>
        <p:blipFill>
          <a:blip r:embed="rId5">
            <a:extLst/>
          </a:blip>
          <a:srcRect l="40574" t="0" r="40574" b="0"/>
          <a:stretch>
            <a:fillRect/>
          </a:stretch>
        </p:blipFill>
        <p:spPr>
          <a:xfrm>
            <a:off x="708807" y="8261072"/>
            <a:ext cx="2749426" cy="9660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"/>
        <a:ea typeface="Helvetica Neue"/>
        <a:cs typeface="Helvetica Neue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"/>
        <a:ea typeface="Helvetica Neue"/>
        <a:cs typeface="Helvetica Neue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