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7" r:id="rId2"/>
    <p:sldId id="273" r:id="rId3"/>
    <p:sldId id="269" r:id="rId4"/>
    <p:sldId id="272" r:id="rId5"/>
    <p:sldId id="270" r:id="rId6"/>
    <p:sldId id="260" r:id="rId7"/>
    <p:sldId id="259" r:id="rId8"/>
    <p:sldId id="268" r:id="rId9"/>
    <p:sldId id="271" r:id="rId10"/>
    <p:sldId id="262" r:id="rId11"/>
    <p:sldId id="261" r:id="rId12"/>
    <p:sldId id="266" r:id="rId13"/>
    <p:sldId id="263" r:id="rId14"/>
    <p:sldId id="274" r:id="rId15"/>
    <p:sldId id="265" r:id="rId16"/>
  </p:sldIdLst>
  <p:sldSz cx="10080625" cy="7559675"/>
  <p:notesSz cx="7559675" cy="10691813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36" y="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4283075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13275B0-2A67-4D7B-A107-77A71AE9E6BE}" type="datetimeFigureOut">
              <a:rPr lang="he-IL" smtClean="0"/>
              <a:t>י"ח/אב/תשע"ז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4283075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DE8C460-C3A4-413B-8D0D-DFD4F847054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409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8C460-C3A4-413B-8D0D-DFD4F8470540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5401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8C460-C3A4-413B-8D0D-DFD4F8470540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3681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8C460-C3A4-413B-8D0D-DFD4F8470540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86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תמונה 36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תמונה 37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endParaRPr lang="en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n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7FB75C-B1FD-4359-BD5F-ACF6EA2E24E3}" type="slidenum"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04" y="0"/>
            <a:ext cx="4119748" cy="1398637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944" y="124645"/>
            <a:ext cx="1165862" cy="1149346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" y="2725116"/>
            <a:ext cx="9144470" cy="4172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7071" y="1881963"/>
            <a:ext cx="9382863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/>
              <a:t>Deep Learning in the </a:t>
            </a:r>
            <a:r>
              <a:rPr lang="en-US" sz="4800" dirty="0" err="1" smtClean="0"/>
              <a:t>HGCal</a:t>
            </a:r>
            <a:endParaRPr lang="en-US" sz="4800" dirty="0" smtClean="0"/>
          </a:p>
          <a:p>
            <a:pPr algn="ctr"/>
            <a:endParaRPr lang="en-US" sz="4800" dirty="0"/>
          </a:p>
          <a:p>
            <a:endParaRPr lang="en-US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Ofir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Arzi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</a:p>
          <a:p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Supervisors:  </a:t>
            </a:r>
          </a:p>
          <a:p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Predrag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Milenovic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Clemens Lange  </a:t>
            </a:r>
          </a:p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Jan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Kieseler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  <a:endParaRPr lang="he-IL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82223" y="72407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939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Deep Learning and the HGCal</a:t>
            </a:r>
          </a:p>
        </p:txBody>
      </p:sp>
      <p:sp>
        <p:nvSpPr>
          <p:cNvPr id="52" name="TextShape 2"/>
          <p:cNvSpPr txBox="1"/>
          <p:nvPr/>
        </p:nvSpPr>
        <p:spPr>
          <a:xfrm>
            <a:off x="501239" y="1549818"/>
            <a:ext cx="9071640" cy="482288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Prior methods performed tasks separately:</a:t>
            </a:r>
          </a:p>
          <a:p>
            <a:pPr marL="1022400" lvl="1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Clustering</a:t>
            </a:r>
            <a:endParaRPr lang="en-US" sz="2000" dirty="0"/>
          </a:p>
          <a:p>
            <a:pPr marL="1022400" lvl="1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Identification (decide type of shower)</a:t>
            </a:r>
          </a:p>
          <a:p>
            <a:pPr marL="1022400" lvl="1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Regression (evaluate energy)</a:t>
            </a:r>
            <a:endParaRPr lang="en-US" sz="2400" dirty="0" smtClean="0"/>
          </a:p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DNN – does all at once:</a:t>
            </a: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dirty="0" smtClean="0"/>
              <a:t>Feed raw data around seed</a:t>
            </a: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dirty="0" smtClean="0"/>
              <a:t>Construct </a:t>
            </a:r>
            <a:r>
              <a:rPr lang="en-US" dirty="0"/>
              <a:t>shower around </a:t>
            </a:r>
            <a:r>
              <a:rPr lang="en-US" dirty="0" smtClean="0"/>
              <a:t>it.</a:t>
            </a:r>
            <a:endParaRPr lang="en-US" dirty="0"/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Determine the type of the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shower and its energy</a:t>
            </a:r>
            <a:endParaRPr lang="e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2523" y="69359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Deep Learning in HEP</a:t>
            </a:r>
          </a:p>
        </p:txBody>
      </p:sp>
      <p:sp>
        <p:nvSpPr>
          <p:cNvPr id="5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565200" indent="-457200" algn="l" rtl="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Deep Neural Networks (DNN)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were used in HEP for jet substructure and flavor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classification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tracking and more</a:t>
            </a:r>
          </a:p>
          <a:p>
            <a:pPr marL="108000" algn="l" rtl="0">
              <a:buClr>
                <a:srgbClr val="000000"/>
              </a:buClr>
              <a:buSzPct val="45000"/>
            </a:pPr>
            <a:endParaRPr lang="en-US" sz="2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DeepJet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an effort within CMS to apply DNN to HEP for jet analysis</a:t>
            </a: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Jet reconstruction and identification</a:t>
            </a: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Flavor tagging outperforms standard CMS method.</a:t>
            </a: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89200" lvl="1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" sz="2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2223" y="72407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12" y="305374"/>
            <a:ext cx="6302359" cy="4244666"/>
          </a:xfrm>
          <a:prstGeom prst="rect">
            <a:avLst/>
          </a:prstGeom>
        </p:spPr>
      </p:pic>
      <p:sp>
        <p:nvSpPr>
          <p:cNvPr id="5" name="כותרת משנה 4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Convolutional DNN showed good results on high energy muon identification in a preliminary study</a:t>
            </a:r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9288561" y="69740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602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I fit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Shape 2"/>
              <p:cNvSpPr txBox="1"/>
              <p:nvPr/>
            </p:nvSpPr>
            <p:spPr>
              <a:xfrm>
                <a:off x="504000" y="1769040"/>
                <a:ext cx="9071640" cy="43844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/>
              <a:lstStyle/>
              <a:p>
                <a:pPr marL="108000" algn="l" rtl="0">
                  <a:buClr>
                    <a:srgbClr val="000000"/>
                  </a:buClr>
                  <a:buSzPct val="45000"/>
                </a:pP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Improvements th</a:t>
                </a:r>
                <a:r>
                  <a:rPr lang="en-US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at</a:t>
                </a: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 are being exploed:</a:t>
                </a:r>
                <a:b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</a:br>
                <a:endParaRPr lang="en" sz="3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 marL="432000" indent="-324000" algn="l" rtl="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Detectors are hexagons – Matrices are square </a:t>
                </a:r>
                <a:r>
                  <a:rPr lang="en-US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R</a:t>
                </a: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equires a </a:t>
                </a: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hexagon</a:t>
                </a: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 </a:t>
                </a:r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" sz="320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 pixel mapping</a:t>
                </a:r>
              </a:p>
              <a:p>
                <a:pPr marL="889200" lvl="1" indent="-324000" algn="l" rtl="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" sz="3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Extend mapping to 3D with focus around seed</a:t>
                </a:r>
              </a:p>
              <a:p>
                <a:pPr marL="565200" lvl="1" algn="l" rtl="0">
                  <a:buClr>
                    <a:srgbClr val="000000"/>
                  </a:buClr>
                  <a:buSzPct val="45000"/>
                </a:pPr>
                <a:endParaRPr lang="en" sz="3200" spc="-1" dirty="0" smtClean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 marL="432000" indent="-324000" algn="l" rtl="0"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" sz="320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</a:rPr>
                  <a:t>Investigate convolutional/LSTM DNN with 2D data focusing on separation of overlapping showers</a:t>
                </a:r>
                <a:endParaRPr lang="en" sz="32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mc:Choice>
        <mc:Fallback xmlns="">
          <p:sp>
            <p:nvSpPr>
              <p:cNvPr id="54" name="TextShap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" y="1769040"/>
                <a:ext cx="9071640" cy="4384440"/>
              </a:xfrm>
              <a:prstGeom prst="rect">
                <a:avLst/>
              </a:prstGeom>
              <a:blipFill rotWithShape="0">
                <a:blip r:embed="rId3"/>
                <a:stretch>
                  <a:fillRect l="-1546" t="-2782" r="-605" b="-216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288561" y="69232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" y="2145066"/>
            <a:ext cx="3784795" cy="3632387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46" y="2261817"/>
            <a:ext cx="3784795" cy="363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82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55" y="0"/>
            <a:ext cx="6652514" cy="7559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8561" y="70248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141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" y="795092"/>
            <a:ext cx="9168526" cy="676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2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20" y="1662294"/>
            <a:ext cx="5040805" cy="52390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77461" y="7008121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the High Granularity </a:t>
            </a:r>
            <a:r>
              <a:rPr lang="en-US" dirty="0"/>
              <a:t>Endcap Calorimeter?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טקסט 6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57200" indent="-457200" algn="l" rtl="0"/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Future detector for the CMS experiment upgrade</a:t>
            </a:r>
          </a:p>
          <a:p>
            <a:pPr marL="457200" indent="-457200" algn="l" rtl="0"/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Efficient </a:t>
            </a:r>
            <a:r>
              <a:rPr lang="e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reconstruction of </a:t>
            </a:r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e.m./hadron showers</a:t>
            </a:r>
          </a:p>
          <a:p>
            <a:pPr marL="457200" indent="-457200" algn="l" rtl="0"/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High (5D) spatial</a:t>
            </a:r>
            <a:r>
              <a:rPr lang="e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time and energy </a:t>
            </a:r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resolution.</a:t>
            </a:r>
            <a:endParaRPr lang="e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57200" indent="-457200" algn="l" rtl="0"/>
            <a:r>
              <a:rPr lang="e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mitigate pile-up (due to overlapping pp scatterings)</a:t>
            </a:r>
          </a:p>
          <a:p>
            <a:pPr marL="457200" indent="-457200" algn="l" rtl="0"/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real-time </a:t>
            </a:r>
            <a:r>
              <a:rPr lang="e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shower </a:t>
            </a:r>
            <a:r>
              <a:rPr lang="en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development</a:t>
            </a:r>
            <a:endParaRPr lang="he-IL" sz="2400" dirty="0"/>
          </a:p>
          <a:p>
            <a:endParaRPr lang="he-IL" sz="2400" dirty="0"/>
          </a:p>
          <a:p>
            <a:endParaRPr lang="he-IL" sz="2400" dirty="0"/>
          </a:p>
          <a:p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19517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20" y="1662294"/>
            <a:ext cx="5040805" cy="52390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8561" y="7000189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the High Granularity </a:t>
            </a:r>
            <a:r>
              <a:rPr lang="en-US" dirty="0"/>
              <a:t>Endcap Calorimeter?</a:t>
            </a:r>
            <a:endParaRPr lang="he-IL" dirty="0"/>
          </a:p>
        </p:txBody>
      </p:sp>
      <p:sp>
        <p:nvSpPr>
          <p:cNvPr id="7" name="מציין מיקום טקסט 6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מציין מיקום טקסט 3"/>
              <p:cNvSpPr>
                <a:spLocks noGrp="1"/>
              </p:cNvSpPr>
              <p:nvPr>
                <p:ph type="body"/>
              </p:nvPr>
            </p:nvSpPr>
            <p:spPr/>
            <p:txBody>
              <a:bodyPr/>
              <a:lstStyle/>
              <a:p>
                <a:pPr marL="457200" indent="-457200" algn="l" rtl="0"/>
                <a:r>
                  <a:rPr lang="en" sz="20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3 </a:t>
                </a:r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sections, </a:t>
                </a:r>
                <a:r>
                  <a:rPr lang="he-IL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52</a:t>
                </a:r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 layers, </a:t>
                </a:r>
                <a:r>
                  <a:rPr lang="en" sz="20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/>
                </a:r>
                <a:br>
                  <a:rPr lang="en" sz="20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" sz="20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hexagonal </a:t>
                </a:r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Si sensors (40 layers) and plastic scintillators (12 layers</a:t>
                </a:r>
                <a:r>
                  <a:rPr lang="en" sz="20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).</a:t>
                </a:r>
              </a:p>
              <a:p>
                <a:pPr marL="457200" indent="-457200" algn="l" rtl="0"/>
                <a:endParaRPr lang="en" sz="18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indent="-457200" algn="l" rtl="0"/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Phase 2 upgrade goal: 3000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" sz="2000" spc="-1" dirty="0" smtClean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indent="-457200" algn="l" rtl="0"/>
                <a:endParaRPr lang="en" sz="20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indent="-457200" algn="l" rtl="0"/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H</a:t>
                </a:r>
                <a:r>
                  <a:rPr lang="en-US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e</a:t>
                </a:r>
                <a:r>
                  <a:rPr lang="en" sz="20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</a:rPr>
                  <a:t>x size 0.9/1.8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0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000" dirty="0"/>
                  <a:t> millions of </a:t>
                </a:r>
                <a:r>
                  <a:rPr lang="en-US" sz="2000" dirty="0" smtClean="0"/>
                  <a:t>channels</a:t>
                </a:r>
              </a:p>
              <a:p>
                <a:pPr marL="457200" indent="-457200" algn="l" rtl="0"/>
                <a:endParaRPr lang="en-US" sz="2000" dirty="0"/>
              </a:p>
              <a:p>
                <a:pPr marL="457200" indent="-457200" algn="l" rtl="0"/>
                <a:r>
                  <a:rPr lang="en-US" sz="2000" dirty="0" smtClean="0"/>
                  <a:t>25 </a:t>
                </a:r>
                <a:r>
                  <a:rPr lang="en-US" sz="2000" dirty="0"/>
                  <a:t>ns bunch crossing </a:t>
                </a:r>
                <a:r>
                  <a:rPr lang="en-US" sz="2000" dirty="0" smtClean="0"/>
                  <a:t>interval, luminosity </a:t>
                </a:r>
                <a:r>
                  <a:rPr lang="en-US" sz="2000" dirty="0"/>
                  <a:t>of 5×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𝐻𝑧</m:t>
                        </m:r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/>
              </a:p>
              <a:p>
                <a:pPr marL="0" indent="0" algn="l" rtl="0">
                  <a:buNone/>
                </a:pPr>
                <a:endParaRPr lang="en-US" sz="2000" dirty="0"/>
              </a:p>
              <a:p>
                <a:pPr marL="0" indent="0" algn="l" rtl="0">
                  <a:buNone/>
                </a:pPr>
                <a:endParaRPr lang="he-IL" sz="2000" dirty="0"/>
              </a:p>
              <a:p>
                <a:pPr rtl="0"/>
                <a:endParaRPr lang="he-IL" sz="2000" dirty="0"/>
              </a:p>
              <a:p>
                <a:pPr rtl="0"/>
                <a:endParaRPr lang="he-IL" sz="2000" dirty="0"/>
              </a:p>
              <a:p>
                <a:endParaRPr lang="he-IL" sz="2000" dirty="0"/>
              </a:p>
            </p:txBody>
          </p:sp>
        </mc:Choice>
        <mc:Fallback xmlns="">
          <p:sp>
            <p:nvSpPr>
              <p:cNvPr id="4" name="מציין מיקום טקסט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blipFill rotWithShape="0">
                <a:blip r:embed="rId3"/>
                <a:stretch>
                  <a:fillRect l="-3306" t="-2364" r="-179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952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67" y="3887672"/>
            <a:ext cx="8618710" cy="3537765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the </a:t>
            </a:r>
            <a:r>
              <a:rPr lang="en-US" dirty="0" err="1" smtClean="0"/>
              <a:t>HGCal</a:t>
            </a:r>
            <a:r>
              <a:rPr lang="en-US" dirty="0" smtClean="0"/>
              <a:t>?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marL="457200" indent="-457200" algn="l" rtl="0"/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Challenges: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914400" lvl="1" indent="-457200" algn="l" rtl="0"/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Reconstruct, identify particle showers</a:t>
            </a:r>
          </a:p>
          <a:p>
            <a:pPr marL="457200" lvl="1" indent="0" algn="l" rtl="0">
              <a:buNone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914400" lvl="1" indent="-457200" algn="l" rtl="0"/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Reconstruct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particle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energy</a:t>
            </a:r>
          </a:p>
          <a:p>
            <a:pPr marL="914400" lvl="1" indent="-457200" algn="l" rtl="0"/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914400" lvl="1" indent="-457200" algn="l" rtl="0"/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Distinguish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interesting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physics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from pile-up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marL="914400" lvl="1" indent="-457200" algn="l" rtl="0"/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endParaRPr lang="he-IL" sz="2400" dirty="0"/>
          </a:p>
          <a:p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9288561" y="7000189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marL="457200" indent="-457200" algn="l" rtl="0">
              <a:buSzPct val="125000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Traditional  approach: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428750" lvl="2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Cluster energy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deposits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428750" lvl="2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Identify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particles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from clusters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428750" lvl="2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Infer particle energy (regressions)</a:t>
            </a:r>
          </a:p>
          <a:p>
            <a:pPr marL="914400" lvl="2" indent="0" algn="l" rtl="0">
              <a:buNone/>
            </a:pPr>
            <a:endParaRPr lang="e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endParaRPr lang="he-IL" dirty="0"/>
          </a:p>
          <a:p>
            <a:endParaRPr lang="he-IL" dirty="0"/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339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 </a:t>
            </a:r>
            <a:r>
              <a:rPr lang="en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Deep Learning?</a:t>
            </a:r>
          </a:p>
        </p:txBody>
      </p:sp>
      <p:sp>
        <p:nvSpPr>
          <p:cNvPr id="4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 algn="l" rtl="0">
              <a:buClr>
                <a:srgbClr val="000000"/>
              </a:buClr>
              <a:buSzPct val="45000"/>
            </a:pPr>
            <a:endParaRPr lang="en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 for object/pattern recognition, identification</a:t>
            </a: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" sz="2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Proved usefull in computer vision, translation (facebook),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autonomous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vehicles, video games (reinforcement learning)</a:t>
            </a: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But requires large amounts of training data, training success not guaranteed, and applicability to problem is not easy to achieve – requires insights but does not provide them</a:t>
            </a:r>
          </a:p>
          <a:p>
            <a:pPr marL="432000" indent="-324000" algn="l" rtl="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8561" y="70248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1" y="1787703"/>
            <a:ext cx="8121442" cy="4502177"/>
          </a:xfrm>
          <a:prstGeom prst="rect">
            <a:avLst/>
          </a:prstGeom>
        </p:spPr>
      </p:pic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</a:t>
            </a:r>
            <a:r>
              <a:rPr lang="en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Deep </a:t>
            </a:r>
            <a:r>
              <a:rPr lang="en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Learning Works?</a:t>
            </a:r>
            <a:endParaRPr lang="en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644810" y="1498744"/>
            <a:ext cx="9207892" cy="45621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 algn="l" rtl="0">
              <a:buClr>
                <a:srgbClr val="000000"/>
              </a:buClr>
              <a:buSzPct val="45000"/>
            </a:pPr>
            <a:r>
              <a:rPr lang="en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Intuitively, NN as a digital circuit:</a:t>
            </a:r>
            <a:endParaRPr lang="en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l" rtl="0">
              <a:buClr>
                <a:srgbClr val="000000"/>
              </a:buClr>
              <a:buSzPct val="45000"/>
            </a:pPr>
            <a:endParaRPr lang="en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0900" indent="-342900" algn="l" rtl="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0900" indent="-342900" algn="l" rtl="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0900" indent="-342900" algn="l" rtl="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But can simulate any analog/digital function</a:t>
            </a:r>
          </a:p>
          <a:p>
            <a:pPr marL="450900" indent="-342900" algn="l" rtl="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Neural networks are fast – </a:t>
            </a:r>
            <a:r>
              <a:rPr lang="en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</a:t>
            </a:r>
            <a:r>
              <a:rPr lang="en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trix manipulations are efficient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8561" y="70375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5760" y="2632522"/>
            <a:ext cx="5334000" cy="2657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8561" y="6974072"/>
            <a:ext cx="5741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algn="l" rtl="0"/>
            <a:r>
              <a:rPr lang="en-US" sz="2400" dirty="0"/>
              <a:t>Network is trained </a:t>
            </a:r>
            <a:r>
              <a:rPr lang="en-US" sz="2400" dirty="0" smtClean="0"/>
              <a:t>using </a:t>
            </a:r>
            <a:r>
              <a:rPr lang="en-US" sz="2400" dirty="0"/>
              <a:t>the </a:t>
            </a:r>
            <a:r>
              <a:rPr lang="en-US" sz="2400" dirty="0" smtClean="0"/>
              <a:t>dedicated data sample</a:t>
            </a:r>
            <a:endParaRPr lang="en-US" sz="2400" dirty="0"/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dirty="0"/>
              <a:t>Follow the gradient – seek </a:t>
            </a:r>
            <a:r>
              <a:rPr lang="en-US" sz="2400" dirty="0" smtClean="0"/>
              <a:t>weights for </a:t>
            </a:r>
            <a:r>
              <a:rPr lang="en-US" sz="2400" dirty="0"/>
              <a:t>minimum </a:t>
            </a:r>
            <a:r>
              <a:rPr lang="en-US" sz="2400" dirty="0" smtClean="0"/>
              <a:t>error (optimization problem)</a:t>
            </a:r>
            <a:endParaRPr lang="en-US" sz="2400" dirty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Result is </a:t>
            </a:r>
            <a:r>
              <a:rPr lang="en-US" sz="2400" dirty="0" smtClean="0"/>
              <a:t>a </a:t>
            </a:r>
            <a:r>
              <a:rPr lang="en-US" sz="2400" dirty="0"/>
              <a:t>function </a:t>
            </a:r>
            <a:r>
              <a:rPr lang="en-US" sz="2400" dirty="0" smtClean="0"/>
              <a:t>that </a:t>
            </a:r>
            <a:r>
              <a:rPr lang="en-US" sz="2400" dirty="0"/>
              <a:t>can be </a:t>
            </a:r>
            <a:r>
              <a:rPr lang="en-US" sz="2400" dirty="0" smtClean="0"/>
              <a:t>applied to new data</a:t>
            </a:r>
            <a:endParaRPr lang="en-US" sz="2400" dirty="0"/>
          </a:p>
          <a:p>
            <a:endParaRPr lang="he-IL" sz="240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How Deep Learning Works?</a:t>
            </a:r>
          </a:p>
        </p:txBody>
      </p:sp>
    </p:spTree>
    <p:extLst>
      <p:ext uri="{BB962C8B-B14F-4D97-AF65-F5344CB8AC3E}">
        <p14:creationId xmlns:p14="http://schemas.microsoft.com/office/powerpoint/2010/main" val="20050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מציין מיקום טקסט 2"/>
              <p:cNvSpPr>
                <a:spLocks noGrp="1"/>
              </p:cNvSpPr>
              <p:nvPr>
                <p:ph type="subTitle"/>
              </p:nvPr>
            </p:nvSpPr>
            <p:spPr/>
            <p:txBody>
              <a:bodyPr/>
              <a:lstStyle/>
              <a:p>
                <a:pPr marL="0" indent="0" algn="l" rtl="0">
                  <a:buNone/>
                </a:pPr>
                <a:r>
                  <a:rPr lang="en-US" dirty="0"/>
                  <a:t>Goal is to minimize loss over dataset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Where – 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Solution defines a model that can be used to predict results for future data.</a:t>
                </a:r>
              </a:p>
              <a:p>
                <a:endParaRPr lang="he-IL" dirty="0"/>
              </a:p>
            </p:txBody>
          </p:sp>
        </mc:Choice>
        <mc:Fallback xmlns="">
          <p:sp>
            <p:nvSpPr>
              <p:cNvPr id="3" name="מציין מיקום טקסט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blipFill rotWithShape="0">
                <a:blip r:embed="rId2"/>
                <a:stretch>
                  <a:fillRect l="-2419" t="-3477" b="-2364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Deep Learning Works?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88905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2329</TotalTime>
  <Words>393</Words>
  <Application>Microsoft Office PowerPoint</Application>
  <PresentationFormat>מותאם אישית</PresentationFormat>
  <Paragraphs>128</Paragraphs>
  <Slides>15</Slides>
  <Notes>3</Notes>
  <HiddenSlides>1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DejaVu Sans</vt:lpstr>
      <vt:lpstr>Symbol</vt:lpstr>
      <vt:lpstr>Times New Roman</vt:lpstr>
      <vt:lpstr>Wingdings</vt:lpstr>
      <vt:lpstr>Office Theme</vt:lpstr>
      <vt:lpstr>מצגת של PowerPoint</vt:lpstr>
      <vt:lpstr>מצגת של PowerPoint</vt:lpstr>
      <vt:lpstr>What is the High Granularity Endcap Calorimeter?</vt:lpstr>
      <vt:lpstr>What is the High Granularity Endcap Calorimeter?</vt:lpstr>
      <vt:lpstr>What is the HGCal?</vt:lpstr>
      <vt:lpstr>מצגת של PowerPoint</vt:lpstr>
      <vt:lpstr>מצגת של PowerPoint</vt:lpstr>
      <vt:lpstr>How Deep Learning Works?</vt:lpstr>
      <vt:lpstr>Why Deep Learning Works?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subject/>
  <dc:creator>ofirarzi</dc:creator>
  <dc:description/>
  <cp:lastModifiedBy>חשבון Microsoft</cp:lastModifiedBy>
  <cp:revision>68</cp:revision>
  <dcterms:created xsi:type="dcterms:W3CDTF">2017-08-07T11:03:51Z</dcterms:created>
  <dcterms:modified xsi:type="dcterms:W3CDTF">2017-08-10T05:56:09Z</dcterms:modified>
  <dc:language>en</dc:language>
</cp:coreProperties>
</file>