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Default Extension="emf" ContentType="image/x-emf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6"/>
  </p:notesMasterIdLst>
  <p:sldIdLst>
    <p:sldId id="256" r:id="rId2"/>
    <p:sldId id="328" r:id="rId3"/>
    <p:sldId id="304" r:id="rId4"/>
    <p:sldId id="306" r:id="rId5"/>
    <p:sldId id="331" r:id="rId6"/>
    <p:sldId id="329" r:id="rId7"/>
    <p:sldId id="330" r:id="rId8"/>
    <p:sldId id="333" r:id="rId9"/>
    <p:sldId id="308" r:id="rId10"/>
    <p:sldId id="309" r:id="rId11"/>
    <p:sldId id="325" r:id="rId12"/>
    <p:sldId id="324" r:id="rId13"/>
    <p:sldId id="332" r:id="rId14"/>
    <p:sldId id="327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159" autoAdjust="0"/>
    <p:restoredTop sz="94660"/>
  </p:normalViewPr>
  <p:slideViewPr>
    <p:cSldViewPr snapToGrid="0">
      <p:cViewPr>
        <p:scale>
          <a:sx n="152" d="100"/>
          <a:sy n="152" d="100"/>
        </p:scale>
        <p:origin x="144" y="8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notesMaster" Target="notesMasters/notesMaster1.xml"/><Relationship Id="rId17" Type="http://schemas.openxmlformats.org/officeDocument/2006/relationships/presProps" Target="presProps.xml"/><Relationship Id="rId18" Type="http://schemas.openxmlformats.org/officeDocument/2006/relationships/viewProps" Target="viewProps.xml"/><Relationship Id="rId1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F9488D7-8533-49E6-998C-BF9F7D1CAD64}" type="datetimeFigureOut">
              <a:rPr lang="en-US" smtClean="0"/>
              <a:t>3/25/18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FC978B6-BD07-4878-B03E-C46C4B1043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91772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C978B6-BD07-4878-B03E-C46C4B104359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79165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28-Mar-2018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77115-2449-49B8-BA84-366212A90F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03981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28-Mar-2018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77115-2449-49B8-BA84-366212A90F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4931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28-Mar-2018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77115-2449-49B8-BA84-366212A90F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220371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esno slika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597" y="1600201"/>
            <a:ext cx="5577195" cy="4525963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noProof="0" dirty="0" smtClean="0"/>
              <a:t>Click to edit Master text styles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  <a:endParaRPr lang="en-US" noProof="0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28-Mar-2018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6F5ECB-5F63-408C-A680-CCEDEFA30F3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6290555" y="1600201"/>
            <a:ext cx="0" cy="4525963"/>
          </a:xfrm>
          <a:prstGeom prst="line">
            <a:avLst/>
          </a:prstGeom>
          <a:ln w="6350">
            <a:solidFill>
              <a:schemeClr val="tx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64857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28-Mar-2018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77115-2449-49B8-BA84-366212A90F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25941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28-Mar-2018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77115-2449-49B8-BA84-366212A90F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15599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28-Mar-2018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77115-2449-49B8-BA84-366212A90F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86779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28-Mar-2018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77115-2449-49B8-BA84-366212A90F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02335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28-Mar-2018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77115-2449-49B8-BA84-366212A90F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73568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28-Mar-2018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77115-2449-49B8-BA84-366212A90F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46389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28-Mar-2018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77115-2449-49B8-BA84-366212A90F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02982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28-Mar-2018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77115-2449-49B8-BA84-366212A90F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72847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4" Type="http://schemas.openxmlformats.org/officeDocument/2006/relationships/image" Target="../media/image1.tiff"/><Relationship Id="rId15" Type="http://schemas.openxmlformats.org/officeDocument/2006/relationships/image" Target="../media/image2.png"/><Relationship Id="rId16" Type="http://schemas.openxmlformats.org/officeDocument/2006/relationships/image" Target="../media/image3.emf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28-Mar-2018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377115-2449-49B8-BA84-366212A90F56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/>
          <p:cNvPicPr/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59819" y="143202"/>
            <a:ext cx="507365" cy="500380"/>
          </a:xfrm>
          <a:prstGeom prst="rect">
            <a:avLst/>
          </a:prstGeom>
        </p:spPr>
      </p:pic>
      <p:pic>
        <p:nvPicPr>
          <p:cNvPr id="8" name="Picture 7" descr="/Users/cirilbohak/Documents/Faks/_LGM/LGM - Logo 2016.png"/>
          <p:cNvPicPr/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330" y="24457"/>
            <a:ext cx="737870" cy="737870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Picture 8" descr="/Users/cirilbohak/Documents/Faks/_FRI/ul-fri-uradni-logotipi/UL FRI uradni-3-RGB.pdf"/>
          <p:cNvPicPr/>
          <p:nvPr userDrawn="1"/>
        </p:nvPicPr>
        <p:blipFill rotWithShape="1"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451" t="23077" r="15686" b="20823"/>
          <a:stretch/>
        </p:blipFill>
        <p:spPr bwMode="auto">
          <a:xfrm>
            <a:off x="5571926" y="72766"/>
            <a:ext cx="1182370" cy="56197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0347322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13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4.tif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8.png"/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10.png"/><Relationship Id="rId3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4400" dirty="0"/>
              <a:t>Hybrid Rendering System for Particle Collision Experimental Data Visualization</a:t>
            </a:r>
            <a:endParaRPr lang="en-US" sz="44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2456856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Ciril Bohak</a:t>
            </a:r>
          </a:p>
          <a:p>
            <a:endParaRPr lang="en-US" dirty="0" smtClean="0"/>
          </a:p>
          <a:p>
            <a:r>
              <a:rPr lang="en-US" sz="1900" dirty="0" err="1" smtClean="0">
                <a:latin typeface="CMU Typewriter Text" charset="0"/>
                <a:ea typeface="CMU Typewriter Text" charset="0"/>
                <a:cs typeface="CMU Typewriter Text" charset="0"/>
              </a:rPr>
              <a:t>ciril.bohak@fri.uni-lj.si</a:t>
            </a:r>
            <a:endParaRPr lang="en-US" sz="1900" dirty="0" smtClean="0">
              <a:latin typeface="CMU Typewriter Text" charset="0"/>
              <a:ea typeface="CMU Typewriter Text" charset="0"/>
              <a:cs typeface="CMU Typewriter Text" charset="0"/>
            </a:endParaRPr>
          </a:p>
          <a:p>
            <a:r>
              <a:rPr lang="en-US" sz="1900" dirty="0" err="1" smtClean="0">
                <a:latin typeface="CMU Typewriter Text" charset="0"/>
                <a:ea typeface="CMU Typewriter Text" charset="0"/>
                <a:cs typeface="CMU Typewriter Text" charset="0"/>
              </a:rPr>
              <a:t>lgm.fri.uni-lj.si</a:t>
            </a:r>
            <a:endParaRPr lang="en-US" sz="1900" dirty="0" smtClean="0">
              <a:latin typeface="CMU Typewriter Text" charset="0"/>
              <a:ea typeface="CMU Typewriter Text" charset="0"/>
              <a:cs typeface="CMU Typewriter Text" charset="0"/>
            </a:endParaRPr>
          </a:p>
          <a:p>
            <a:endParaRPr lang="en-US" dirty="0" smtClean="0"/>
          </a:p>
          <a:p>
            <a:r>
              <a:rPr lang="en-US" dirty="0" smtClean="0"/>
              <a:t>Naples </a:t>
            </a:r>
            <a:r>
              <a:rPr lang="mr-IN" dirty="0" smtClean="0"/>
              <a:t>–</a:t>
            </a:r>
            <a:r>
              <a:rPr lang="en-US" dirty="0" smtClean="0"/>
              <a:t> March 2018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9621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Collaboration Options </a:t>
            </a:r>
            <a:r>
              <a:rPr lang="mr-IN" dirty="0"/>
              <a:t>–</a:t>
            </a:r>
            <a:r>
              <a:rPr lang="en-US" dirty="0"/>
              <a:t> User </a:t>
            </a:r>
            <a:r>
              <a:rPr lang="en-US" dirty="0" smtClean="0"/>
              <a:t>collaboration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multiple modalities of user collaboration:</a:t>
            </a:r>
          </a:p>
          <a:p>
            <a:r>
              <a:rPr lang="en-US" dirty="0" smtClean="0"/>
              <a:t>text </a:t>
            </a:r>
            <a:r>
              <a:rPr lang="en-US" dirty="0" smtClean="0"/>
              <a:t>chat;</a:t>
            </a:r>
            <a:endParaRPr lang="en-US" dirty="0" smtClean="0"/>
          </a:p>
          <a:p>
            <a:r>
              <a:rPr lang="en-US" dirty="0" smtClean="0"/>
              <a:t>data </a:t>
            </a:r>
            <a:r>
              <a:rPr lang="en-US" dirty="0" smtClean="0"/>
              <a:t>sharing;</a:t>
            </a:r>
            <a:endParaRPr lang="en-US" dirty="0" smtClean="0"/>
          </a:p>
          <a:p>
            <a:r>
              <a:rPr lang="en-US" dirty="0" smtClean="0"/>
              <a:t>view </a:t>
            </a:r>
            <a:r>
              <a:rPr lang="en-US" dirty="0" smtClean="0"/>
              <a:t>sharing;</a:t>
            </a:r>
            <a:endParaRPr lang="en-US" dirty="0" smtClean="0"/>
          </a:p>
          <a:p>
            <a:r>
              <a:rPr lang="en-US" dirty="0" smtClean="0"/>
              <a:t>annotation </a:t>
            </a:r>
            <a:r>
              <a:rPr lang="en-US" dirty="0" smtClean="0"/>
              <a:t>sharing.</a:t>
            </a:r>
            <a:endParaRPr lang="en-US" dirty="0" smtClean="0"/>
          </a:p>
          <a:p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Med3D f</a:t>
            </a:r>
            <a:r>
              <a:rPr lang="en-US" dirty="0" smtClean="0"/>
              <a:t>uture </a:t>
            </a:r>
            <a:r>
              <a:rPr lang="en-US" dirty="0" smtClean="0"/>
              <a:t>plans:</a:t>
            </a:r>
            <a:endParaRPr lang="en-US" dirty="0"/>
          </a:p>
          <a:p>
            <a:r>
              <a:rPr lang="en-US" dirty="0" smtClean="0"/>
              <a:t>voice and video chat </a:t>
            </a:r>
            <a:r>
              <a:rPr lang="en-US" dirty="0" smtClean="0"/>
              <a:t>sharing;</a:t>
            </a:r>
            <a:endParaRPr lang="en-US" dirty="0" smtClean="0"/>
          </a:p>
          <a:p>
            <a:r>
              <a:rPr lang="en-US" dirty="0" smtClean="0"/>
              <a:t>user </a:t>
            </a:r>
            <a:r>
              <a:rPr lang="en-US" dirty="0" smtClean="0"/>
              <a:t>management.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92412" y="2109490"/>
            <a:ext cx="5691494" cy="3510948"/>
          </a:xfrm>
          <a:prstGeom prst="rect">
            <a:avLst/>
          </a:prstGeom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28-Mar-2018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D6F5ECB-5F63-408C-A680-CCEDEFA30F3C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9611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Collaboration Options </a:t>
            </a:r>
            <a:r>
              <a:rPr lang="mr-IN" dirty="0" smtClean="0"/>
              <a:t>–</a:t>
            </a:r>
            <a:r>
              <a:rPr lang="sl-SI" dirty="0" smtClean="0"/>
              <a:t> S</a:t>
            </a:r>
            <a:r>
              <a:rPr lang="en-US" dirty="0" smtClean="0"/>
              <a:t>haring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data can be stored at user’s computer or on the </a:t>
            </a:r>
            <a:r>
              <a:rPr lang="en-US" dirty="0" smtClean="0"/>
              <a:t>server;</a:t>
            </a:r>
            <a:endParaRPr lang="en-US" dirty="0" smtClean="0"/>
          </a:p>
          <a:p>
            <a:r>
              <a:rPr lang="en-US" dirty="0" smtClean="0"/>
              <a:t>collaboration is done through server:</a:t>
            </a:r>
          </a:p>
          <a:p>
            <a:pPr lvl="1"/>
            <a:r>
              <a:rPr lang="en-US" dirty="0" smtClean="0"/>
              <a:t>the host sends scene description to the </a:t>
            </a:r>
            <a:r>
              <a:rPr lang="en-US" dirty="0" smtClean="0"/>
              <a:t>server;</a:t>
            </a:r>
            <a:endParaRPr lang="en-US" dirty="0" smtClean="0"/>
          </a:p>
          <a:p>
            <a:pPr lvl="1"/>
            <a:r>
              <a:rPr lang="en-US" dirty="0" smtClean="0"/>
              <a:t>the host can decide what to share (data, view, annotations or everything</a:t>
            </a:r>
            <a:r>
              <a:rPr lang="en-US" dirty="0" smtClean="0"/>
              <a:t>);</a:t>
            </a:r>
            <a:endParaRPr lang="en-US" dirty="0" smtClean="0"/>
          </a:p>
          <a:p>
            <a:pPr lvl="1"/>
            <a:r>
              <a:rPr lang="en-US" dirty="0" smtClean="0"/>
              <a:t>all the scene updates are sent to the </a:t>
            </a:r>
            <a:r>
              <a:rPr lang="en-US" dirty="0" smtClean="0"/>
              <a:t>server;</a:t>
            </a:r>
            <a:endParaRPr lang="en-US" dirty="0" smtClean="0"/>
          </a:p>
          <a:p>
            <a:pPr lvl="1"/>
            <a:r>
              <a:rPr lang="en-US" dirty="0" smtClean="0"/>
              <a:t>other users may connect to server at any point and get the current scene </a:t>
            </a:r>
            <a:r>
              <a:rPr lang="en-US" dirty="0" smtClean="0"/>
              <a:t>description;</a:t>
            </a:r>
            <a:endParaRPr lang="en-US" dirty="0" smtClean="0"/>
          </a:p>
          <a:p>
            <a:pPr lvl="1"/>
            <a:r>
              <a:rPr lang="en-US" dirty="0" smtClean="0"/>
              <a:t>all the updates are continuously sent to all the </a:t>
            </a:r>
            <a:r>
              <a:rPr lang="en-US" dirty="0" smtClean="0"/>
              <a:t>users.</a:t>
            </a:r>
            <a:endParaRPr lang="en-US" dirty="0" smtClean="0"/>
          </a:p>
          <a:p>
            <a:pPr lvl="1"/>
            <a:endParaRPr lang="en-US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42434" y="1503448"/>
            <a:ext cx="5849566" cy="4717392"/>
          </a:xfrm>
          <a:prstGeom prst="rect">
            <a:avLst/>
          </a:prstGeom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28-Mar-2018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D6F5ECB-5F63-408C-A680-CCEDEFA30F3C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8649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Future 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Use of physically based rendering techniques for visualizing the experiment geometry;</a:t>
            </a:r>
          </a:p>
          <a:p>
            <a:r>
              <a:rPr lang="en-US" dirty="0"/>
              <a:t>u</a:t>
            </a:r>
            <a:r>
              <a:rPr lang="en-US" dirty="0" smtClean="0"/>
              <a:t>se of complex visualization techniques for event data;</a:t>
            </a:r>
          </a:p>
          <a:p>
            <a:r>
              <a:rPr lang="en-US" dirty="0" smtClean="0"/>
              <a:t>support for different kinds of data;</a:t>
            </a:r>
          </a:p>
          <a:p>
            <a:r>
              <a:rPr lang="en-US" dirty="0" smtClean="0"/>
              <a:t>visualization of user uploaded data;</a:t>
            </a:r>
          </a:p>
          <a:p>
            <a:r>
              <a:rPr lang="en-US" dirty="0" smtClean="0"/>
              <a:t>scene properties saving;</a:t>
            </a:r>
          </a:p>
          <a:p>
            <a:r>
              <a:rPr lang="en-US" dirty="0" smtClean="0"/>
              <a:t>image saving;</a:t>
            </a:r>
          </a:p>
          <a:p>
            <a:r>
              <a:rPr lang="en-US" dirty="0" smtClean="0"/>
              <a:t>server side rendering jobs.</a:t>
            </a:r>
            <a:endParaRPr lang="en-US" dirty="0" smtClean="0"/>
          </a:p>
          <a:p>
            <a:endParaRPr lang="en-US" dirty="0" smtClean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28-Mar-2018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D6F5ECB-5F63-408C-A680-CCEDEFA30F3C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4062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Possibility of running visualization system on low-end devices (including mobile);</a:t>
            </a:r>
          </a:p>
          <a:p>
            <a:r>
              <a:rPr lang="en-US" dirty="0" smtClean="0"/>
              <a:t>less data transfer;</a:t>
            </a:r>
          </a:p>
          <a:p>
            <a:r>
              <a:rPr lang="en-US" dirty="0" smtClean="0"/>
              <a:t>option of high-quality rendering;</a:t>
            </a:r>
            <a:endParaRPr lang="en-US" dirty="0"/>
          </a:p>
          <a:p>
            <a:r>
              <a:rPr lang="en-US" dirty="0" smtClean="0"/>
              <a:t>offers high scalability.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28-Mar-2018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D6F5ECB-5F63-408C-A680-CCEDEFA30F3C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721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?</a:t>
            </a:r>
            <a:r>
              <a:rPr lang="en-US" sz="7200" dirty="0" smtClean="0"/>
              <a:t>?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Questions?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43500" y="4196243"/>
            <a:ext cx="1905000" cy="1905000"/>
          </a:xfrm>
          <a:prstGeom prst="rect">
            <a:avLst/>
          </a:prstGeom>
        </p:spPr>
      </p:pic>
      <p:sp>
        <p:nvSpPr>
          <p:cNvPr id="5" name="Subtitle 2"/>
          <p:cNvSpPr txBox="1">
            <a:spLocks/>
          </p:cNvSpPr>
          <p:nvPr/>
        </p:nvSpPr>
        <p:spPr>
          <a:xfrm>
            <a:off x="1524000" y="5998620"/>
            <a:ext cx="9144000" cy="345410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Research proposal document.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1133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Background;</a:t>
            </a:r>
          </a:p>
          <a:p>
            <a:r>
              <a:rPr lang="en-US" dirty="0" smtClean="0"/>
              <a:t>Problem Domains;</a:t>
            </a:r>
          </a:p>
          <a:p>
            <a:r>
              <a:rPr lang="en-US" dirty="0" smtClean="0"/>
              <a:t>Possible solutions;</a:t>
            </a:r>
          </a:p>
          <a:p>
            <a:r>
              <a:rPr lang="en-US" dirty="0" smtClean="0"/>
              <a:t>Hybrid Rendering System;</a:t>
            </a:r>
          </a:p>
          <a:p>
            <a:r>
              <a:rPr lang="en-US" dirty="0" smtClean="0"/>
              <a:t>Collaboration Options;</a:t>
            </a:r>
          </a:p>
          <a:p>
            <a:r>
              <a:rPr lang="en-US" dirty="0" smtClean="0"/>
              <a:t>Future Work;</a:t>
            </a:r>
          </a:p>
          <a:p>
            <a:r>
              <a:rPr lang="en-US" dirty="0" smtClean="0"/>
              <a:t>Conclusions;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28-Mar-2018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77115-2449-49B8-BA84-366212A90F56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8737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Background </a:t>
            </a:r>
            <a:r>
              <a:rPr lang="mr-IN" dirty="0" smtClean="0"/>
              <a:t>–</a:t>
            </a:r>
            <a:r>
              <a:rPr lang="en-US" dirty="0" smtClean="0"/>
              <a:t> Med3D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C</a:t>
            </a:r>
            <a:r>
              <a:rPr lang="en-US" dirty="0" smtClean="0"/>
              <a:t>ustom </a:t>
            </a:r>
            <a:r>
              <a:rPr lang="en-US" dirty="0" err="1" smtClean="0"/>
              <a:t>WebGL</a:t>
            </a:r>
            <a:r>
              <a:rPr lang="en-US" dirty="0" smtClean="0"/>
              <a:t> 2.0 based rendering </a:t>
            </a:r>
            <a:r>
              <a:rPr lang="en-US" dirty="0" smtClean="0"/>
              <a:t>pipeline;</a:t>
            </a:r>
            <a:endParaRPr lang="en-US" dirty="0" smtClean="0"/>
          </a:p>
          <a:p>
            <a:r>
              <a:rPr lang="en-US" dirty="0" smtClean="0"/>
              <a:t>client-server oriented design (</a:t>
            </a:r>
            <a:r>
              <a:rPr lang="en-US" dirty="0" err="1" smtClean="0"/>
              <a:t>NodeJS</a:t>
            </a:r>
            <a:r>
              <a:rPr lang="en-US" dirty="0" smtClean="0"/>
              <a:t>);</a:t>
            </a:r>
            <a:endParaRPr lang="en-US" dirty="0" smtClean="0"/>
          </a:p>
          <a:p>
            <a:r>
              <a:rPr lang="en-US" dirty="0" smtClean="0"/>
              <a:t>optional server-side data transformation;</a:t>
            </a:r>
            <a:endParaRPr lang="en-US" dirty="0" smtClean="0"/>
          </a:p>
          <a:p>
            <a:r>
              <a:rPr lang="en-US" dirty="0" smtClean="0"/>
              <a:t>user </a:t>
            </a:r>
            <a:r>
              <a:rPr lang="en-US" dirty="0" smtClean="0"/>
              <a:t>annotations;</a:t>
            </a:r>
            <a:endParaRPr lang="en-US" dirty="0" smtClean="0"/>
          </a:p>
          <a:p>
            <a:r>
              <a:rPr lang="en-US" dirty="0" smtClean="0"/>
              <a:t>user </a:t>
            </a:r>
            <a:r>
              <a:rPr lang="en-US" dirty="0" smtClean="0"/>
              <a:t>collaboration.</a:t>
            </a:r>
            <a:endParaRPr lang="en-US" dirty="0" smtClean="0"/>
          </a:p>
          <a:p>
            <a:endParaRPr lang="en-US" dirty="0"/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8211" y="2491634"/>
            <a:ext cx="5524738" cy="2743096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28-Mar-2018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D6F5ECB-5F63-408C-A680-CCEDEFA30F3C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8824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Background </a:t>
            </a:r>
            <a:r>
              <a:rPr lang="mr-IN" dirty="0"/>
              <a:t>–</a:t>
            </a:r>
            <a:r>
              <a:rPr lang="en-US" dirty="0"/>
              <a:t> </a:t>
            </a:r>
            <a:r>
              <a:rPr lang="en-US" dirty="0" smtClean="0"/>
              <a:t>Med3D - Custom </a:t>
            </a:r>
            <a:r>
              <a:rPr lang="en-US" dirty="0" smtClean="0"/>
              <a:t>pipeline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597" y="1600201"/>
            <a:ext cx="5648590" cy="4525963"/>
          </a:xfrm>
        </p:spPr>
        <p:txBody>
          <a:bodyPr>
            <a:normAutofit/>
          </a:bodyPr>
          <a:lstStyle/>
          <a:p>
            <a:r>
              <a:rPr lang="en-US" dirty="0"/>
              <a:t>R</a:t>
            </a:r>
            <a:r>
              <a:rPr lang="en-US" dirty="0" smtClean="0"/>
              <a:t>endering </a:t>
            </a:r>
            <a:r>
              <a:rPr lang="en-US" dirty="0" smtClean="0"/>
              <a:t>pipeline designed based on deferred rendering </a:t>
            </a:r>
            <a:r>
              <a:rPr lang="en-US" dirty="0" smtClean="0"/>
              <a:t>pipeline;</a:t>
            </a:r>
            <a:endParaRPr lang="en-US" dirty="0" smtClean="0"/>
          </a:p>
          <a:p>
            <a:r>
              <a:rPr lang="en-US" dirty="0" smtClean="0"/>
              <a:t>multi pass rendering support for option of combining multiple types of visualizations such as:</a:t>
            </a:r>
          </a:p>
          <a:p>
            <a:pPr lvl="1"/>
            <a:r>
              <a:rPr lang="en-US" dirty="0" smtClean="0"/>
              <a:t>data rendering + view aligned </a:t>
            </a:r>
            <a:r>
              <a:rPr lang="en-US" dirty="0" smtClean="0"/>
              <a:t>annotations;</a:t>
            </a:r>
            <a:endParaRPr lang="en-US" dirty="0" smtClean="0"/>
          </a:p>
          <a:p>
            <a:pPr lvl="1"/>
            <a:r>
              <a:rPr lang="en-US" dirty="0" smtClean="0"/>
              <a:t>mesh rendering + direct volumetric </a:t>
            </a:r>
            <a:r>
              <a:rPr lang="en-US" dirty="0" smtClean="0"/>
              <a:t>rendering;</a:t>
            </a:r>
            <a:endParaRPr lang="en-US" dirty="0" smtClean="0"/>
          </a:p>
          <a:p>
            <a:pPr lvl="1"/>
            <a:r>
              <a:rPr lang="en-US" dirty="0" smtClean="0"/>
              <a:t>data rendering + flow </a:t>
            </a:r>
            <a:r>
              <a:rPr lang="en-US" dirty="0" smtClean="0"/>
              <a:t>visualization;</a:t>
            </a:r>
            <a:endParaRPr lang="en-US" dirty="0" smtClean="0"/>
          </a:p>
          <a:p>
            <a:r>
              <a:rPr lang="en-US" dirty="0" smtClean="0"/>
              <a:t>option of customizing of scene rendering for individual user during sharing </a:t>
            </a:r>
            <a:r>
              <a:rPr lang="en-US" dirty="0" smtClean="0"/>
              <a:t>session;</a:t>
            </a:r>
            <a:endParaRPr lang="en-US" dirty="0" smtClean="0"/>
          </a:p>
          <a:p>
            <a:r>
              <a:rPr lang="en-US" dirty="0" smtClean="0"/>
              <a:t>option for storing output images to single or multiple </a:t>
            </a:r>
            <a:r>
              <a:rPr lang="en-US" dirty="0" smtClean="0"/>
              <a:t>images.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2979" y="1358101"/>
            <a:ext cx="5869021" cy="5003783"/>
          </a:xfrm>
          <a:prstGeom prst="rect">
            <a:avLst/>
          </a:prstGeom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28-Mar-2018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D6F5ECB-5F63-408C-A680-CCEDEFA30F3C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6862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Problem domain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597" y="1600201"/>
            <a:ext cx="5577195" cy="1249707"/>
          </a:xfrm>
        </p:spPr>
        <p:txBody>
          <a:bodyPr>
            <a:normAutofit/>
          </a:bodyPr>
          <a:lstStyle/>
          <a:p>
            <a:r>
              <a:rPr lang="en-US" dirty="0" smtClean="0"/>
              <a:t>Rendering geometry:</a:t>
            </a:r>
          </a:p>
          <a:p>
            <a:pPr lvl="1"/>
            <a:r>
              <a:rPr lang="en-US" dirty="0" smtClean="0"/>
              <a:t>rendering experiment geometry;</a:t>
            </a:r>
          </a:p>
          <a:p>
            <a:pPr lvl="1"/>
            <a:r>
              <a:rPr lang="en-US" dirty="0" smtClean="0"/>
              <a:t>not such a big problem;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914" b="4994"/>
          <a:stretch/>
        </p:blipFill>
        <p:spPr>
          <a:xfrm>
            <a:off x="6507175" y="469784"/>
            <a:ext cx="2485823" cy="238012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92" t="3425" b="6150"/>
          <a:stretch/>
        </p:blipFill>
        <p:spPr>
          <a:xfrm>
            <a:off x="6507174" y="4051883"/>
            <a:ext cx="2485824" cy="238012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38" t="5324" r="7562" b="8823"/>
          <a:stretch/>
        </p:blipFill>
        <p:spPr>
          <a:xfrm>
            <a:off x="9313380" y="2336335"/>
            <a:ext cx="2485824" cy="2380124"/>
          </a:xfrm>
          <a:prstGeom prst="rect">
            <a:avLst/>
          </a:prstGeom>
        </p:spPr>
      </p:pic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28-Mar-2018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D6F5ECB-5F63-408C-A680-CCEDEFA30F3C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609597" y="2959217"/>
            <a:ext cx="5577195" cy="12497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Rendering lines:</a:t>
            </a:r>
          </a:p>
          <a:p>
            <a:pPr lvl="1"/>
            <a:r>
              <a:rPr lang="en-US" dirty="0"/>
              <a:t>current experiments: ~ 10k lines;</a:t>
            </a:r>
          </a:p>
          <a:p>
            <a:pPr lvl="1"/>
            <a:r>
              <a:rPr lang="en-US" dirty="0"/>
              <a:t>future experiments: ~ 200k lines</a:t>
            </a:r>
            <a:r>
              <a:rPr lang="en-US" dirty="0" smtClean="0"/>
              <a:t>;</a:t>
            </a:r>
            <a:endParaRPr lang="en-US" dirty="0"/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609597" y="4376957"/>
            <a:ext cx="5577195" cy="12497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Rendering points:</a:t>
            </a:r>
          </a:p>
          <a:p>
            <a:pPr lvl="1"/>
            <a:r>
              <a:rPr lang="en-US" dirty="0"/>
              <a:t>current experiments: ~ 100k points;</a:t>
            </a:r>
          </a:p>
          <a:p>
            <a:pPr lvl="1"/>
            <a:r>
              <a:rPr lang="en-US" dirty="0"/>
              <a:t>future experiments: ~ 5M points.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46970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Possible solutions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Client-side rendering system:</a:t>
            </a:r>
            <a:br>
              <a:rPr lang="en-US" sz="2800" dirty="0" smtClean="0"/>
            </a:br>
            <a:endParaRPr lang="en-US" sz="2800" dirty="0" smtClean="0"/>
          </a:p>
          <a:p>
            <a:pPr lvl="1"/>
            <a:r>
              <a:rPr lang="en-US" dirty="0" smtClean="0"/>
              <a:t>Pros:</a:t>
            </a:r>
          </a:p>
          <a:p>
            <a:pPr lvl="2"/>
            <a:r>
              <a:rPr lang="en-US" dirty="0" smtClean="0"/>
              <a:t>high interactivity;</a:t>
            </a:r>
          </a:p>
          <a:p>
            <a:pPr lvl="2"/>
            <a:r>
              <a:rPr lang="en-US" dirty="0"/>
              <a:t>h</a:t>
            </a:r>
            <a:r>
              <a:rPr lang="en-US" dirty="0" smtClean="0"/>
              <a:t>ighly responsive;</a:t>
            </a:r>
          </a:p>
          <a:p>
            <a:pPr lvl="2"/>
            <a:r>
              <a:rPr lang="en-US" dirty="0"/>
              <a:t>p</a:t>
            </a:r>
            <a:r>
              <a:rPr lang="en-US" dirty="0" smtClean="0"/>
              <a:t>ossible off-line work.</a:t>
            </a:r>
          </a:p>
          <a:p>
            <a:pPr lvl="1"/>
            <a:r>
              <a:rPr lang="en-US" dirty="0" smtClean="0"/>
              <a:t>Cons:</a:t>
            </a:r>
          </a:p>
          <a:p>
            <a:pPr lvl="2"/>
            <a:r>
              <a:rPr lang="en-US" dirty="0"/>
              <a:t>h</a:t>
            </a:r>
            <a:r>
              <a:rPr lang="en-US" dirty="0" smtClean="0"/>
              <a:t>igh-end hardware for complex visualizations;</a:t>
            </a:r>
          </a:p>
          <a:p>
            <a:pPr lvl="2"/>
            <a:r>
              <a:rPr lang="en-US" dirty="0"/>
              <a:t>a</a:t>
            </a:r>
            <a:r>
              <a:rPr lang="en-US" dirty="0" smtClean="0"/>
              <a:t> lot of data transfer to user;</a:t>
            </a:r>
          </a:p>
          <a:p>
            <a:pPr lvl="2"/>
            <a:r>
              <a:rPr lang="en-US" dirty="0"/>
              <a:t>b</a:t>
            </a:r>
            <a:r>
              <a:rPr lang="en-US" dirty="0" smtClean="0"/>
              <a:t>rowser limitations.</a:t>
            </a:r>
            <a:endParaRPr lang="en-US" dirty="0" smtClean="0"/>
          </a:p>
          <a:p>
            <a:pPr lvl="2"/>
            <a:endParaRPr lang="en-US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6456724" y="1600201"/>
            <a:ext cx="5577195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dirty="0" smtClean="0"/>
              <a:t>Server-side rendering system (remote rendering):</a:t>
            </a:r>
          </a:p>
          <a:p>
            <a:pPr lvl="1"/>
            <a:r>
              <a:rPr lang="en-US" dirty="0" smtClean="0"/>
              <a:t>Pros:</a:t>
            </a:r>
          </a:p>
          <a:p>
            <a:pPr lvl="2"/>
            <a:r>
              <a:rPr lang="en-US" dirty="0" smtClean="0"/>
              <a:t>low-end hardware on client side;</a:t>
            </a:r>
          </a:p>
          <a:p>
            <a:pPr lvl="2"/>
            <a:r>
              <a:rPr lang="en-US" dirty="0" smtClean="0"/>
              <a:t>less data transfer;</a:t>
            </a:r>
          </a:p>
          <a:p>
            <a:pPr lvl="2"/>
            <a:r>
              <a:rPr lang="en-US" dirty="0" smtClean="0"/>
              <a:t>possibility of data protection.</a:t>
            </a:r>
          </a:p>
          <a:p>
            <a:pPr lvl="1"/>
            <a:r>
              <a:rPr lang="en-US" dirty="0" smtClean="0"/>
              <a:t>Cons:</a:t>
            </a:r>
          </a:p>
          <a:p>
            <a:pPr lvl="2"/>
            <a:r>
              <a:rPr lang="en-US" dirty="0"/>
              <a:t>l</a:t>
            </a:r>
            <a:r>
              <a:rPr lang="en-US" dirty="0" smtClean="0"/>
              <a:t>ow interactivity;</a:t>
            </a:r>
          </a:p>
          <a:p>
            <a:pPr lvl="2"/>
            <a:r>
              <a:rPr lang="en-US" dirty="0" smtClean="0"/>
              <a:t>response depends from network latency;</a:t>
            </a:r>
          </a:p>
          <a:p>
            <a:pPr lvl="2"/>
            <a:r>
              <a:rPr lang="en-US" dirty="0"/>
              <a:t>r</a:t>
            </a:r>
            <a:r>
              <a:rPr lang="en-US" dirty="0" smtClean="0"/>
              <a:t>equires server-side system resources per user;</a:t>
            </a:r>
          </a:p>
          <a:p>
            <a:pPr lvl="2"/>
            <a:r>
              <a:rPr lang="en-US" dirty="0" smtClean="0"/>
              <a:t>no off-line work.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28-Mar-2018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D6F5ECB-5F63-408C-A680-CCEDEFA30F3C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3622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Hybrid Rendering System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Combining client-side and server-side rendering capabilities</a:t>
            </a:r>
            <a:r>
              <a:rPr lang="en-US" dirty="0" smtClean="0"/>
              <a:t>;</a:t>
            </a:r>
          </a:p>
          <a:p>
            <a:r>
              <a:rPr lang="en-US" dirty="0"/>
              <a:t>c</a:t>
            </a:r>
            <a:r>
              <a:rPr lang="en-US" dirty="0" smtClean="0"/>
              <a:t>lient-side rendering of basic geometry;</a:t>
            </a:r>
          </a:p>
          <a:p>
            <a:r>
              <a:rPr lang="en-US" dirty="0"/>
              <a:t>s</a:t>
            </a:r>
            <a:r>
              <a:rPr lang="en-US" dirty="0" smtClean="0"/>
              <a:t>erver-side rendering of complex geometry and event data (hits, trajectories, etc.);</a:t>
            </a:r>
          </a:p>
          <a:p>
            <a:r>
              <a:rPr lang="en-US" dirty="0"/>
              <a:t>h</a:t>
            </a:r>
            <a:r>
              <a:rPr lang="en-US" dirty="0" smtClean="0"/>
              <a:t>igh interactivity with basic geometry;</a:t>
            </a:r>
          </a:p>
          <a:p>
            <a:r>
              <a:rPr lang="en-US" dirty="0"/>
              <a:t>i</a:t>
            </a:r>
            <a:r>
              <a:rPr lang="en-US" dirty="0" smtClean="0"/>
              <a:t>ncremental rendering of more complex geometry and event data;</a:t>
            </a:r>
          </a:p>
          <a:p>
            <a:r>
              <a:rPr lang="en-US" dirty="0"/>
              <a:t>o</a:t>
            </a:r>
            <a:r>
              <a:rPr lang="en-US" dirty="0" smtClean="0"/>
              <a:t>ptional selection of where to render what data.</a:t>
            </a: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6473501" y="1600201"/>
            <a:ext cx="5577195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Pros:</a:t>
            </a:r>
          </a:p>
          <a:p>
            <a:pPr lvl="1"/>
            <a:r>
              <a:rPr lang="en-US" dirty="0" smtClean="0"/>
              <a:t>low-end hardware on client side;</a:t>
            </a:r>
          </a:p>
          <a:p>
            <a:pPr lvl="1"/>
            <a:r>
              <a:rPr lang="en-US" dirty="0" smtClean="0"/>
              <a:t>high interactivity;</a:t>
            </a:r>
          </a:p>
          <a:p>
            <a:pPr lvl="1"/>
            <a:r>
              <a:rPr lang="en-US" dirty="0"/>
              <a:t>l</a:t>
            </a:r>
            <a:r>
              <a:rPr lang="en-US" dirty="0" smtClean="0"/>
              <a:t>ess data transfer;</a:t>
            </a:r>
          </a:p>
          <a:p>
            <a:pPr lvl="1"/>
            <a:r>
              <a:rPr lang="en-US" dirty="0" smtClean="0"/>
              <a:t>possibility of data protection.</a:t>
            </a:r>
            <a:endParaRPr lang="en-US" dirty="0"/>
          </a:p>
          <a:p>
            <a:r>
              <a:rPr lang="en-US" dirty="0" smtClean="0"/>
              <a:t>Cons:</a:t>
            </a:r>
          </a:p>
          <a:p>
            <a:pPr lvl="1"/>
            <a:r>
              <a:rPr lang="en-US" dirty="0" smtClean="0"/>
              <a:t>slower high-quality rendering;</a:t>
            </a:r>
          </a:p>
          <a:p>
            <a:pPr lvl="1"/>
            <a:r>
              <a:rPr lang="en-US" dirty="0" smtClean="0"/>
              <a:t>requires </a:t>
            </a:r>
            <a:r>
              <a:rPr lang="en-US" dirty="0"/>
              <a:t>server-side system resources per user</a:t>
            </a:r>
            <a:r>
              <a:rPr lang="en-US" dirty="0" smtClean="0"/>
              <a:t>;</a:t>
            </a:r>
          </a:p>
          <a:p>
            <a:pPr lvl="1"/>
            <a:r>
              <a:rPr lang="en-US" dirty="0"/>
              <a:t>b</a:t>
            </a:r>
            <a:r>
              <a:rPr lang="en-US" dirty="0" smtClean="0"/>
              <a:t>rowser limitations;</a:t>
            </a:r>
            <a:endParaRPr lang="en-US" dirty="0"/>
          </a:p>
          <a:p>
            <a:pPr lvl="1"/>
            <a:r>
              <a:rPr lang="en-US" dirty="0"/>
              <a:t>n</a:t>
            </a:r>
            <a:r>
              <a:rPr lang="en-US" dirty="0" smtClean="0"/>
              <a:t>o </a:t>
            </a:r>
            <a:r>
              <a:rPr lang="en-US" dirty="0"/>
              <a:t>off-line </a:t>
            </a:r>
            <a:r>
              <a:rPr lang="en-US" dirty="0" smtClean="0"/>
              <a:t>work</a:t>
            </a:r>
            <a:r>
              <a:rPr lang="en-US" dirty="0"/>
              <a:t>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28-Mar-2018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D6F5ECB-5F63-408C-A680-CCEDEFA30F3C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61324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Hybrid Rendering System </a:t>
            </a:r>
            <a:r>
              <a:rPr lang="mr-IN" dirty="0" smtClean="0"/>
              <a:t>–</a:t>
            </a:r>
            <a:r>
              <a:rPr lang="sl-SI" dirty="0" smtClean="0"/>
              <a:t> Architecture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6333" y="1368735"/>
            <a:ext cx="5679332" cy="5265119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28-Mar-2018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D6F5ECB-5F63-408C-A680-CCEDEFA30F3C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6473501" y="1600201"/>
            <a:ext cx="5577195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0755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Collaboration Options </a:t>
            </a:r>
            <a:r>
              <a:rPr lang="mr-IN" dirty="0" smtClean="0"/>
              <a:t>–</a:t>
            </a:r>
            <a:r>
              <a:rPr lang="en-US" dirty="0" smtClean="0"/>
              <a:t> User </a:t>
            </a:r>
            <a:r>
              <a:rPr lang="en-US" dirty="0" smtClean="0"/>
              <a:t>annotations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two types of annotations:</a:t>
            </a:r>
          </a:p>
          <a:p>
            <a:r>
              <a:rPr lang="en-US" dirty="0" smtClean="0"/>
              <a:t>3D location based annotations:</a:t>
            </a:r>
          </a:p>
          <a:p>
            <a:pPr lvl="1"/>
            <a:r>
              <a:rPr lang="en-US" dirty="0" smtClean="0"/>
              <a:t>anchored to a specific point of interest on the </a:t>
            </a:r>
            <a:r>
              <a:rPr lang="en-US" dirty="0" smtClean="0"/>
              <a:t>model;</a:t>
            </a:r>
            <a:endParaRPr lang="en-US" dirty="0" smtClean="0"/>
          </a:p>
          <a:p>
            <a:pPr lvl="1"/>
            <a:r>
              <a:rPr lang="en-US" dirty="0" err="1" smtClean="0"/>
              <a:t>draggable</a:t>
            </a:r>
            <a:r>
              <a:rPr lang="en-US" dirty="0" smtClean="0"/>
              <a:t> in the </a:t>
            </a:r>
            <a:r>
              <a:rPr lang="en-US" dirty="0" smtClean="0"/>
              <a:t>view;</a:t>
            </a:r>
            <a:endParaRPr lang="en-US" dirty="0" smtClean="0"/>
          </a:p>
          <a:p>
            <a:pPr lvl="1"/>
            <a:r>
              <a:rPr lang="en-US" dirty="0" smtClean="0"/>
              <a:t>can be hidden or </a:t>
            </a:r>
            <a:r>
              <a:rPr lang="en-US" dirty="0" smtClean="0"/>
              <a:t>displayed;</a:t>
            </a:r>
            <a:endParaRPr lang="en-US" dirty="0" smtClean="0"/>
          </a:p>
          <a:p>
            <a:r>
              <a:rPr lang="en-US" dirty="0" smtClean="0"/>
              <a:t>view aligned sketch based annotations:</a:t>
            </a:r>
          </a:p>
          <a:p>
            <a:pPr lvl="1"/>
            <a:r>
              <a:rPr lang="en-US" dirty="0" smtClean="0"/>
              <a:t>aligned to a specific camera </a:t>
            </a:r>
            <a:r>
              <a:rPr lang="en-US" dirty="0" smtClean="0"/>
              <a:t>view;</a:t>
            </a:r>
            <a:endParaRPr lang="en-US" dirty="0" smtClean="0"/>
          </a:p>
          <a:p>
            <a:pPr lvl="1"/>
            <a:r>
              <a:rPr lang="en-US" dirty="0" smtClean="0"/>
              <a:t>multi-layered </a:t>
            </a:r>
            <a:r>
              <a:rPr lang="en-US" dirty="0" smtClean="0"/>
              <a:t>annotations;</a:t>
            </a:r>
            <a:endParaRPr lang="en-US" dirty="0" smtClean="0"/>
          </a:p>
          <a:p>
            <a:pPr lvl="1"/>
            <a:r>
              <a:rPr lang="en-US" dirty="0" smtClean="0"/>
              <a:t>user defined thickness, color and brush </a:t>
            </a:r>
            <a:r>
              <a:rPr lang="en-US" dirty="0" smtClean="0"/>
              <a:t>hardness.</a:t>
            </a:r>
            <a:endParaRPr lang="en-US" dirty="0" smtClean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31262" y="2249471"/>
            <a:ext cx="5633468" cy="322742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31262" y="2021257"/>
            <a:ext cx="5633468" cy="3683847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28-Mar-2018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D6F5ECB-5F63-408C-A680-CCEDEFA30F3C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70233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7373</TotalTime>
  <Words>630</Words>
  <Application>Microsoft Macintosh PowerPoint</Application>
  <PresentationFormat>Widescreen</PresentationFormat>
  <Paragraphs>146</Paragraphs>
  <Slides>14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0" baseType="lpstr">
      <vt:lpstr>Calibri</vt:lpstr>
      <vt:lpstr>Calibri Light</vt:lpstr>
      <vt:lpstr>CMU Typewriter Text</vt:lpstr>
      <vt:lpstr>Mangal</vt:lpstr>
      <vt:lpstr>Arial</vt:lpstr>
      <vt:lpstr>Office Theme</vt:lpstr>
      <vt:lpstr>Hybrid Rendering System for Particle Collision Experimental Data Visualization</vt:lpstr>
      <vt:lpstr>Content</vt:lpstr>
      <vt:lpstr>Background – Med3D</vt:lpstr>
      <vt:lpstr>Background – Med3D - Custom pipeline</vt:lpstr>
      <vt:lpstr>Problem domain</vt:lpstr>
      <vt:lpstr>Possible solutions</vt:lpstr>
      <vt:lpstr>Hybrid Rendering System</vt:lpstr>
      <vt:lpstr>Hybrid Rendering System – Architecture</vt:lpstr>
      <vt:lpstr>Collaboration Options – User annotations</vt:lpstr>
      <vt:lpstr>Collaboration Options – User collaboration</vt:lpstr>
      <vt:lpstr>Collaboration Options – Sharing</vt:lpstr>
      <vt:lpstr>Future work</vt:lpstr>
      <vt:lpstr>Conclusions</vt:lpstr>
      <vt:lpstr>???</vt:lpstr>
    </vt:vector>
  </TitlesOfParts>
  <Company/>
  <LinksUpToDate>false</LinksUpToDate>
  <SharedDoc>false</SharedDoc>
  <HyperlinksChanged>false</HyperlinksChanged>
  <AppVersion>15.0033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Lab. za računalniško grafiko in multimedije</dc:title>
  <dc:creator>Matija Marolt</dc:creator>
  <cp:lastModifiedBy>Bohak, Ciril</cp:lastModifiedBy>
  <cp:revision>205</cp:revision>
  <cp:lastPrinted>2018-03-27T09:47:50Z</cp:lastPrinted>
  <dcterms:created xsi:type="dcterms:W3CDTF">2016-03-29T07:24:38Z</dcterms:created>
  <dcterms:modified xsi:type="dcterms:W3CDTF">2018-03-28T08:26:34Z</dcterms:modified>
</cp:coreProperties>
</file>