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2D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49"/>
    <p:restoredTop sz="94675"/>
  </p:normalViewPr>
  <p:slideViewPr>
    <p:cSldViewPr snapToGrid="0" snapToObjects="1">
      <p:cViewPr varScale="1">
        <p:scale>
          <a:sx n="100" d="100"/>
          <a:sy n="100" d="100"/>
        </p:scale>
        <p:origin x="112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334DF-5AA8-6B4B-BBDF-64601A54BBD6}" type="datetimeFigureOut">
              <a:rPr lang="en-US" smtClean="0"/>
              <a:t>3/23/18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CABC5-3953-1143-A145-C2C313D57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667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CABC5-3953-1143-A145-C2C313D577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65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2E272-A90A-9F4B-AB2D-26F3ACDEC69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5D6F-046F-1445-8E36-9F268583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66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2E272-A90A-9F4B-AB2D-26F3ACDEC69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5D6F-046F-1445-8E36-9F268583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0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2E272-A90A-9F4B-AB2D-26F3ACDEC69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5D6F-046F-1445-8E36-9F268583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76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2E272-A90A-9F4B-AB2D-26F3ACDEC69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5D6F-046F-1445-8E36-9F268583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734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2E272-A90A-9F4B-AB2D-26F3ACDEC69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5D6F-046F-1445-8E36-9F268583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90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2E272-A90A-9F4B-AB2D-26F3ACDEC69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5D6F-046F-1445-8E36-9F268583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5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2E272-A90A-9F4B-AB2D-26F3ACDEC69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5D6F-046F-1445-8E36-9F268583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16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2E272-A90A-9F4B-AB2D-26F3ACDEC69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5D6F-046F-1445-8E36-9F268583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8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2E272-A90A-9F4B-AB2D-26F3ACDEC69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5D6F-046F-1445-8E36-9F268583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3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2E272-A90A-9F4B-AB2D-26F3ACDEC69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5D6F-046F-1445-8E36-9F268583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8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2E272-A90A-9F4B-AB2D-26F3ACDEC69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5D6F-046F-1445-8E36-9F268583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6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2E272-A90A-9F4B-AB2D-26F3ACDEC69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35D6F-046F-1445-8E36-9F268583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60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092213" y="0"/>
            <a:ext cx="13554635" cy="7265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rgbClr val="FF0000"/>
                </a:solidFill>
              </a:rPr>
              <a:t>Electromagnetic &amp; Hadronic Physics Requirements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07303" y="726597"/>
            <a:ext cx="11738317" cy="6004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>
                <a:solidFill>
                  <a:srgbClr val="1B2DE8"/>
                </a:solidFill>
                <a:latin typeface="Times New Roman" charset="0"/>
                <a:ea typeface="Times New Roman" charset="0"/>
                <a:cs typeface="Times New Roman" charset="0"/>
              </a:rPr>
              <a:t>Roadmap for detector </a:t>
            </a:r>
            <a:r>
              <a:rPr lang="en-US" sz="1800" b="1" dirty="0" smtClean="0">
                <a:solidFill>
                  <a:srgbClr val="1B2DE8"/>
                </a:solidFill>
                <a:latin typeface="Times New Roman" charset="0"/>
                <a:ea typeface="Times New Roman" charset="0"/>
                <a:cs typeface="Times New Roman" charset="0"/>
              </a:rPr>
              <a:t>simulation</a:t>
            </a:r>
            <a:endParaRPr lang="en-US" sz="1800" b="1" dirty="0">
              <a:solidFill>
                <a:srgbClr val="1B2DE8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l">
              <a:buFont typeface="Wingdings" charset="2"/>
              <a:buChar char="Ø"/>
            </a:pPr>
            <a:r>
              <a:rPr lang="en-US" sz="1800" dirty="0" smtClean="0">
                <a:latin typeface="Times New Roman" charset="0"/>
                <a:ea typeface="Times New Roman" charset="0"/>
                <a:cs typeface="Times New Roman" charset="0"/>
              </a:rPr>
              <a:t>Comprehensive theoretical review of main </a:t>
            </a: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physics processes both for precision and </a:t>
            </a:r>
            <a:r>
              <a:rPr lang="en-US" sz="1800" dirty="0" smtClean="0">
                <a:latin typeface="Times New Roman" charset="0"/>
                <a:ea typeface="Times New Roman" charset="0"/>
                <a:cs typeface="Times New Roman" charset="0"/>
              </a:rPr>
              <a:t>for extension </a:t>
            </a: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to higher </a:t>
            </a:r>
            <a:r>
              <a:rPr lang="en-US" sz="1800" dirty="0" smtClean="0">
                <a:latin typeface="Times New Roman" charset="0"/>
                <a:ea typeface="Times New Roman" charset="0"/>
                <a:cs typeface="Times New Roman" charset="0"/>
              </a:rPr>
              <a:t>energies (FCC and beyond) in electromagnetic and hadronic physics (along with a solid validation </a:t>
            </a: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testing </a:t>
            </a:r>
            <a:r>
              <a:rPr lang="en-US" sz="1800" dirty="0" smtClean="0">
                <a:latin typeface="Times New Roman" charset="0"/>
                <a:ea typeface="Times New Roman" charset="0"/>
                <a:cs typeface="Times New Roman" charset="0"/>
              </a:rPr>
              <a:t>suite).</a:t>
            </a:r>
            <a:endParaRPr lang="en-US" sz="18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l">
              <a:buFont typeface="Wingdings" charset="2"/>
              <a:buChar char="Ø"/>
            </a:pP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Revise algorithm implementations for better </a:t>
            </a:r>
            <a:r>
              <a:rPr lang="en-US" sz="1800" dirty="0" smtClean="0">
                <a:latin typeface="Times New Roman" charset="0"/>
                <a:ea typeface="Times New Roman" charset="0"/>
                <a:cs typeface="Times New Roman" charset="0"/>
              </a:rPr>
              <a:t>performance in </a:t>
            </a: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full simulation. Improvement of existing fast </a:t>
            </a:r>
            <a:r>
              <a:rPr lang="en-US" sz="1800" dirty="0" smtClean="0">
                <a:latin typeface="Times New Roman" charset="0"/>
                <a:ea typeface="Times New Roman" charset="0"/>
                <a:cs typeface="Times New Roman" charset="0"/>
              </a:rPr>
              <a:t>simulation techniques along with </a:t>
            </a:r>
            <a:r>
              <a:rPr lang="en-US" sz="1800" dirty="0">
                <a:latin typeface="Times New Roman" charset="0"/>
                <a:ea typeface="Times New Roman" charset="0"/>
                <a:cs typeface="Times New Roman" charset="0"/>
              </a:rPr>
              <a:t>investigating novel </a:t>
            </a:r>
            <a:r>
              <a:rPr lang="en-US" sz="1800" dirty="0" smtClean="0">
                <a:latin typeface="Times New Roman" charset="0"/>
                <a:ea typeface="Times New Roman" charset="0"/>
                <a:cs typeface="Times New Roman" charset="0"/>
              </a:rPr>
              <a:t>approaches in collaboration with experiments.</a:t>
            </a:r>
          </a:p>
          <a:p>
            <a:pPr algn="l"/>
            <a:r>
              <a:rPr lang="en-US" sz="18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Electromagnetic Physics:</a:t>
            </a:r>
          </a:p>
          <a:p>
            <a:pPr marL="1200150" lvl="2" indent="-285750" algn="l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Theory-based fluctuation model </a:t>
            </a:r>
          </a:p>
          <a:p>
            <a:pPr marL="1200150" lvl="2" indent="-285750" algn="l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Inclusion of leading &amp; next to leading order corrections </a:t>
            </a:r>
          </a:p>
          <a:p>
            <a:pPr marL="1200150" lvl="2" indent="-285750" algn="l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Hadronic Physics:</a:t>
            </a:r>
          </a:p>
          <a:p>
            <a:pPr marL="1200150" lvl="2" indent="-285750" algn="l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Extension of string models to higher energies and heavier projectiles</a:t>
            </a:r>
          </a:p>
          <a:p>
            <a:pPr marL="1200150" lvl="2" indent="-285750" algn="l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Refinement of low-energy nuclear physics</a:t>
            </a:r>
          </a:p>
          <a:p>
            <a:pPr marL="1200150" lvl="2" indent="-285750" algn="l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endParaRPr lang="en-US" b="1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1200150" lvl="2" indent="-285750" algn="l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endParaRPr lang="en-US" sz="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1" algn="l">
              <a:lnSpc>
                <a:spcPct val="100000"/>
              </a:lnSpc>
              <a:spcBef>
                <a:spcPts val="0"/>
              </a:spcBef>
            </a:pPr>
            <a:r>
              <a:rPr lang="en-US" sz="1800" b="1" dirty="0" smtClean="0">
                <a:solidFill>
                  <a:srgbClr val="1B2DE8"/>
                </a:solidFill>
                <a:latin typeface="Times New Roman" charset="0"/>
                <a:ea typeface="Times New Roman" charset="0"/>
                <a:cs typeface="Times New Roman" charset="0"/>
              </a:rPr>
              <a:t>Foresight: non-HEP application domains</a:t>
            </a:r>
          </a:p>
          <a:p>
            <a:pPr marL="342900" lvl="1" indent="-342900" algn="l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1800" dirty="0" smtClean="0">
                <a:latin typeface="Times New Roman" charset="0"/>
                <a:ea typeface="Times New Roman" charset="0"/>
                <a:cs typeface="Times New Roman" charset="0"/>
              </a:rPr>
              <a:t>There is a growing interest in using Geant4 for medical, space and nuclear physics requiring more investment from the simulation community on subjects such as: Hadron therapy, Activation, Radiation, Shielding, Low-energy nuclear applications. New domains can be explored: Fusion, Ultra high-energy cosmic </a:t>
            </a:r>
            <a:r>
              <a:rPr lang="en-US" sz="1800" dirty="0" smtClean="0">
                <a:latin typeface="Times New Roman" charset="0"/>
                <a:ea typeface="Times New Roman" charset="0"/>
                <a:cs typeface="Times New Roman" charset="0"/>
              </a:rPr>
              <a:t>rays</a:t>
            </a:r>
          </a:p>
          <a:p>
            <a:pPr marL="342900" lvl="1" indent="-342900" algn="l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endParaRPr lang="en-US" sz="1000" b="1" dirty="0" smtClean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1" algn="l">
              <a:lnSpc>
                <a:spcPct val="100000"/>
              </a:lnSpc>
              <a:spcBef>
                <a:spcPts val="0"/>
              </a:spcBef>
            </a:pPr>
            <a:r>
              <a:rPr lang="en-US" sz="1800" b="1" dirty="0" smtClean="0">
                <a:solidFill>
                  <a:srgbClr val="1B2DE8"/>
                </a:solidFill>
                <a:latin typeface="Times New Roman" charset="0"/>
                <a:ea typeface="Times New Roman" charset="0"/>
                <a:cs typeface="Times New Roman" charset="0"/>
              </a:rPr>
              <a:t>Resources</a:t>
            </a:r>
            <a:endParaRPr lang="en-US" sz="1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1800" b="1" dirty="0" smtClean="0">
                <a:solidFill>
                  <a:srgbClr val="1B2DE8"/>
                </a:solidFill>
                <a:latin typeface="Times New Roman" charset="0"/>
                <a:ea typeface="Times New Roman" charset="0"/>
                <a:cs typeface="Times New Roman" charset="0"/>
              </a:rPr>
              <a:t>Given the required efforts, we need </a:t>
            </a:r>
            <a:r>
              <a:rPr lang="en-US" sz="1800" b="1" i="1" dirty="0" smtClean="0">
                <a:solidFill>
                  <a:srgbClr val="1B2DE8"/>
                </a:solidFill>
                <a:latin typeface="Times New Roman" charset="0"/>
                <a:ea typeface="Times New Roman" charset="0"/>
                <a:cs typeface="Times New Roman" charset="0"/>
              </a:rPr>
              <a:t>less</a:t>
            </a:r>
            <a:r>
              <a:rPr lang="en-US" sz="1800" b="1" dirty="0" smtClean="0">
                <a:solidFill>
                  <a:srgbClr val="1B2DE8"/>
                </a:solidFill>
                <a:latin typeface="Times New Roman" charset="0"/>
                <a:ea typeface="Times New Roman" charset="0"/>
                <a:cs typeface="Times New Roman" charset="0"/>
              </a:rPr>
              <a:t> meetings &amp; </a:t>
            </a:r>
            <a:r>
              <a:rPr lang="en-US" sz="1800" b="1" i="1" dirty="0" smtClean="0">
                <a:solidFill>
                  <a:srgbClr val="1B2DE8"/>
                </a:solidFill>
                <a:latin typeface="Times New Roman" charset="0"/>
                <a:ea typeface="Times New Roman" charset="0"/>
                <a:cs typeface="Times New Roman" charset="0"/>
              </a:rPr>
              <a:t>more</a:t>
            </a:r>
            <a:r>
              <a:rPr lang="en-US" sz="1800" b="1" dirty="0" smtClean="0">
                <a:solidFill>
                  <a:srgbClr val="1B2DE8"/>
                </a:solidFill>
                <a:latin typeface="Times New Roman" charset="0"/>
                <a:ea typeface="Times New Roman" charset="0"/>
                <a:cs typeface="Times New Roman" charset="0"/>
              </a:rPr>
              <a:t> full-time PPY experts in physics simulations in general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1800" b="1" dirty="0" smtClean="0">
                <a:solidFill>
                  <a:srgbClr val="1B2DE8"/>
                </a:solidFill>
                <a:latin typeface="Times New Roman" charset="0"/>
                <a:ea typeface="Times New Roman" charset="0"/>
                <a:cs typeface="Times New Roman" charset="0"/>
              </a:rPr>
              <a:t>For fast simulation, there is need to create strong bonds between experiments and developers</a:t>
            </a:r>
            <a:endParaRPr lang="en-US" sz="1800" b="1" dirty="0">
              <a:solidFill>
                <a:srgbClr val="1B2DE8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742950" lvl="1" indent="-285750" algn="l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endParaRPr lang="en-US" sz="1800" b="1" dirty="0" smtClean="0">
              <a:solidFill>
                <a:srgbClr val="1B2DE8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lvl="1" algn="l">
              <a:lnSpc>
                <a:spcPct val="100000"/>
              </a:lnSpc>
              <a:spcBef>
                <a:spcPts val="0"/>
              </a:spcBef>
            </a:pPr>
            <a:endParaRPr 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291625" y="6501367"/>
            <a:ext cx="900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F. Hariri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929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201</Words>
  <Application>Microsoft Macintosh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Calibri Light</vt:lpstr>
      <vt:lpstr>Times New Roman</vt:lpstr>
      <vt:lpstr>Wingdings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17</cp:revision>
  <dcterms:created xsi:type="dcterms:W3CDTF">2018-03-23T07:02:25Z</dcterms:created>
  <dcterms:modified xsi:type="dcterms:W3CDTF">2018-03-23T10:43:46Z</dcterms:modified>
</cp:coreProperties>
</file>