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33" r:id="rId1"/>
  </p:sldMasterIdLst>
  <p:notesMasterIdLst>
    <p:notesMasterId r:id="rId28"/>
  </p:notesMasterIdLst>
  <p:handoutMasterIdLst>
    <p:handoutMasterId r:id="rId29"/>
  </p:handoutMasterIdLst>
  <p:sldIdLst>
    <p:sldId id="256" r:id="rId2"/>
    <p:sldId id="260" r:id="rId3"/>
    <p:sldId id="257" r:id="rId4"/>
    <p:sldId id="258" r:id="rId5"/>
    <p:sldId id="259" r:id="rId6"/>
    <p:sldId id="261" r:id="rId7"/>
    <p:sldId id="262" r:id="rId8"/>
    <p:sldId id="264" r:id="rId9"/>
    <p:sldId id="265" r:id="rId10"/>
    <p:sldId id="266" r:id="rId11"/>
    <p:sldId id="267" r:id="rId12"/>
    <p:sldId id="268" r:id="rId13"/>
    <p:sldId id="269" r:id="rId14"/>
    <p:sldId id="281" r:id="rId15"/>
    <p:sldId id="270" r:id="rId16"/>
    <p:sldId id="271" r:id="rId17"/>
    <p:sldId id="282" r:id="rId18"/>
    <p:sldId id="284" r:id="rId19"/>
    <p:sldId id="289" r:id="rId20"/>
    <p:sldId id="287" r:id="rId21"/>
    <p:sldId id="288" r:id="rId22"/>
    <p:sldId id="283" r:id="rId23"/>
    <p:sldId id="274" r:id="rId24"/>
    <p:sldId id="275" r:id="rId25"/>
    <p:sldId id="279" r:id="rId26"/>
    <p:sldId id="29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98"/>
    <p:restoredTop sz="94674"/>
  </p:normalViewPr>
  <p:slideViewPr>
    <p:cSldViewPr snapToGrid="0" snapToObjects="1">
      <p:cViewPr varScale="1">
        <p:scale>
          <a:sx n="132" d="100"/>
          <a:sy n="132" d="100"/>
        </p:scale>
        <p:origin x="200" y="6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VG:Users:gurjyan:Desktop:Work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VG:Users:gurjyan:Desktop:Work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b="1" baseline="0" dirty="0">
                <a:solidFill>
                  <a:srgbClr val="254061"/>
                </a:solidFill>
                <a:latin typeface="Cambria"/>
                <a:cs typeface="Cambria"/>
              </a:rPr>
              <a:t>Subset of Data Producers 2016 </a:t>
            </a:r>
            <a:endParaRPr lang="en-US" sz="1200" b="1" dirty="0">
              <a:solidFill>
                <a:srgbClr val="254061"/>
              </a:solidFill>
              <a:latin typeface="Cambria"/>
              <a:cs typeface="Cambria"/>
            </a:endParaRPr>
          </a:p>
        </c:rich>
      </c:tx>
      <c:layout>
        <c:manualLayout>
          <c:xMode val="edge"/>
          <c:yMode val="edge"/>
          <c:x val="0.11911409780674"/>
          <c:y val="2.80342751273738E-2"/>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1"/>
          <c:order val="1"/>
          <c:dLbls>
            <c:delete val="1"/>
          </c:dLbls>
          <c:cat>
            <c:strRef>
              <c:f>Sheet1!$A$1:$A$4</c:f>
              <c:strCache>
                <c:ptCount val="4"/>
                <c:pt idx="0">
                  <c:v>EOS</c:v>
                </c:pt>
                <c:pt idx="1">
                  <c:v>LHC</c:v>
                </c:pt>
                <c:pt idx="2">
                  <c:v>FB</c:v>
                </c:pt>
                <c:pt idx="3">
                  <c:v>TW</c:v>
                </c:pt>
              </c:strCache>
            </c:strRef>
          </c:cat>
          <c:val>
            <c:numRef>
              <c:f>Sheet1!$B$1:$B$4</c:f>
              <c:numCache>
                <c:formatCode>General</c:formatCode>
                <c:ptCount val="4"/>
                <c:pt idx="0">
                  <c:v>100</c:v>
                </c:pt>
                <c:pt idx="1">
                  <c:v>27</c:v>
                </c:pt>
                <c:pt idx="2">
                  <c:v>182.5</c:v>
                </c:pt>
                <c:pt idx="3">
                  <c:v>2.52</c:v>
                </c:pt>
              </c:numCache>
            </c:numRef>
          </c:val>
          <c:extLst>
            <c:ext xmlns:c16="http://schemas.microsoft.com/office/drawing/2014/chart" uri="{C3380CC4-5D6E-409C-BE32-E72D297353CC}">
              <c16:uniqueId val="{00000000-AA52-CA44-A344-8E2C09DFCD26}"/>
            </c:ext>
          </c:extLst>
        </c:ser>
        <c:ser>
          <c:idx val="0"/>
          <c:order val="0"/>
          <c:explosion val="25"/>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Sheet1!$A$1:$A$4</c:f>
              <c:strCache>
                <c:ptCount val="4"/>
                <c:pt idx="0">
                  <c:v>EOS</c:v>
                </c:pt>
                <c:pt idx="1">
                  <c:v>LHC</c:v>
                </c:pt>
                <c:pt idx="2">
                  <c:v>FB</c:v>
                </c:pt>
                <c:pt idx="3">
                  <c:v>TW</c:v>
                </c:pt>
              </c:strCache>
            </c:strRef>
          </c:cat>
          <c:val>
            <c:numRef>
              <c:f>Sheet1!$B$1:$B$4</c:f>
              <c:numCache>
                <c:formatCode>General</c:formatCode>
                <c:ptCount val="4"/>
                <c:pt idx="0">
                  <c:v>100</c:v>
                </c:pt>
                <c:pt idx="1">
                  <c:v>27</c:v>
                </c:pt>
                <c:pt idx="2">
                  <c:v>182.5</c:v>
                </c:pt>
                <c:pt idx="3">
                  <c:v>2.52</c:v>
                </c:pt>
              </c:numCache>
            </c:numRef>
          </c:val>
          <c:extLst>
            <c:ext xmlns:c16="http://schemas.microsoft.com/office/drawing/2014/chart" uri="{C3380CC4-5D6E-409C-BE32-E72D297353CC}">
              <c16:uniqueId val="{00000001-AA52-CA44-A344-8E2C09DFCD26}"/>
            </c:ext>
          </c:extLst>
        </c:ser>
        <c:dLbls>
          <c:showLegendKey val="0"/>
          <c:showVal val="0"/>
          <c:showCatName val="0"/>
          <c:showSerName val="0"/>
          <c:showPercent val="1"/>
          <c:showBubbleSize val="0"/>
          <c:showLeaderLines val="1"/>
        </c:dLbls>
      </c:pie3DChart>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200" dirty="0">
                <a:solidFill>
                  <a:srgbClr val="254061"/>
                </a:solidFill>
                <a:latin typeface="Cambria"/>
                <a:cs typeface="Cambria"/>
              </a:rPr>
              <a:t>Global</a:t>
            </a:r>
            <a:r>
              <a:rPr lang="en-US" sz="1200" baseline="0" dirty="0">
                <a:solidFill>
                  <a:srgbClr val="254061"/>
                </a:solidFill>
                <a:latin typeface="Cambria"/>
                <a:cs typeface="Cambria"/>
              </a:rPr>
              <a:t> Digital Data</a:t>
            </a:r>
            <a:endParaRPr lang="en-US" sz="1200" dirty="0">
              <a:solidFill>
                <a:srgbClr val="254061"/>
              </a:solidFill>
              <a:latin typeface="Cambria"/>
              <a:cs typeface="Cambria"/>
            </a:endParaRPr>
          </a:p>
        </c:rich>
      </c:tx>
      <c:overlay val="0"/>
    </c:title>
    <c:autoTitleDeleted val="0"/>
    <c:plotArea>
      <c:layout/>
      <c:barChart>
        <c:barDir val="col"/>
        <c:grouping val="stacked"/>
        <c:varyColors val="0"/>
        <c:ser>
          <c:idx val="0"/>
          <c:order val="0"/>
          <c:tx>
            <c:strRef>
              <c:f>Sheet1!$B$9</c:f>
              <c:strCache>
                <c:ptCount val="1"/>
                <c:pt idx="0">
                  <c:v>Scientific</c:v>
                </c:pt>
              </c:strCache>
            </c:strRef>
          </c:tx>
          <c:invertIfNegative val="0"/>
          <c:cat>
            <c:strRef>
              <c:f>Sheet1!$A$10:$A$20</c:f>
              <c:strCache>
                <c:ptCount val="11"/>
                <c:pt idx="0">
                  <c:v>Y2010</c:v>
                </c:pt>
                <c:pt idx="1">
                  <c:v>Y2011</c:v>
                </c:pt>
                <c:pt idx="2">
                  <c:v>Y2012</c:v>
                </c:pt>
                <c:pt idx="3">
                  <c:v>Y2013</c:v>
                </c:pt>
                <c:pt idx="4">
                  <c:v>Y2014</c:v>
                </c:pt>
                <c:pt idx="5">
                  <c:v>Y2015</c:v>
                </c:pt>
                <c:pt idx="6">
                  <c:v>Y2016</c:v>
                </c:pt>
                <c:pt idx="7">
                  <c:v>Y2017</c:v>
                </c:pt>
                <c:pt idx="8">
                  <c:v>Y2018</c:v>
                </c:pt>
                <c:pt idx="9">
                  <c:v>Y2019</c:v>
                </c:pt>
                <c:pt idx="10">
                  <c:v>Y2020</c:v>
                </c:pt>
              </c:strCache>
            </c:strRef>
          </c:cat>
          <c:val>
            <c:numRef>
              <c:f>Sheet1!$B$10:$B$20</c:f>
              <c:numCache>
                <c:formatCode>General</c:formatCode>
                <c:ptCount val="11"/>
                <c:pt idx="0">
                  <c:v>0.7</c:v>
                </c:pt>
                <c:pt idx="1">
                  <c:v>0.94499999999999995</c:v>
                </c:pt>
                <c:pt idx="2">
                  <c:v>1.155</c:v>
                </c:pt>
                <c:pt idx="3">
                  <c:v>1.4350000000000001</c:v>
                </c:pt>
                <c:pt idx="4">
                  <c:v>1.7849999999999999</c:v>
                </c:pt>
                <c:pt idx="5">
                  <c:v>2.7685</c:v>
                </c:pt>
                <c:pt idx="6">
                  <c:v>3.6749999999999998</c:v>
                </c:pt>
                <c:pt idx="7">
                  <c:v>4.8999999999999986</c:v>
                </c:pt>
                <c:pt idx="8">
                  <c:v>6.3</c:v>
                </c:pt>
                <c:pt idx="9">
                  <c:v>9.1</c:v>
                </c:pt>
                <c:pt idx="10">
                  <c:v>12.6</c:v>
                </c:pt>
              </c:numCache>
            </c:numRef>
          </c:val>
          <c:extLst>
            <c:ext xmlns:c16="http://schemas.microsoft.com/office/drawing/2014/chart" uri="{C3380CC4-5D6E-409C-BE32-E72D297353CC}">
              <c16:uniqueId val="{00000000-1BB6-2B47-AF76-4EEFEB4F86E7}"/>
            </c:ext>
          </c:extLst>
        </c:ser>
        <c:ser>
          <c:idx val="1"/>
          <c:order val="1"/>
          <c:tx>
            <c:strRef>
              <c:f>Sheet1!$C$9</c:f>
              <c:strCache>
                <c:ptCount val="1"/>
                <c:pt idx="0">
                  <c:v>NonScientific </c:v>
                </c:pt>
              </c:strCache>
            </c:strRef>
          </c:tx>
          <c:invertIfNegative val="0"/>
          <c:cat>
            <c:strRef>
              <c:f>Sheet1!$A$10:$A$20</c:f>
              <c:strCache>
                <c:ptCount val="11"/>
                <c:pt idx="0">
                  <c:v>Y2010</c:v>
                </c:pt>
                <c:pt idx="1">
                  <c:v>Y2011</c:v>
                </c:pt>
                <c:pt idx="2">
                  <c:v>Y2012</c:v>
                </c:pt>
                <c:pt idx="3">
                  <c:v>Y2013</c:v>
                </c:pt>
                <c:pt idx="4">
                  <c:v>Y2014</c:v>
                </c:pt>
                <c:pt idx="5">
                  <c:v>Y2015</c:v>
                </c:pt>
                <c:pt idx="6">
                  <c:v>Y2016</c:v>
                </c:pt>
                <c:pt idx="7">
                  <c:v>Y2017</c:v>
                </c:pt>
                <c:pt idx="8">
                  <c:v>Y2018</c:v>
                </c:pt>
                <c:pt idx="9">
                  <c:v>Y2019</c:v>
                </c:pt>
                <c:pt idx="10">
                  <c:v>Y2020</c:v>
                </c:pt>
              </c:strCache>
            </c:strRef>
          </c:cat>
          <c:val>
            <c:numRef>
              <c:f>Sheet1!$C$10:$C$20</c:f>
              <c:numCache>
                <c:formatCode>General</c:formatCode>
                <c:ptCount val="11"/>
                <c:pt idx="0">
                  <c:v>1.3</c:v>
                </c:pt>
                <c:pt idx="1">
                  <c:v>1.7549999999999999</c:v>
                </c:pt>
                <c:pt idx="2">
                  <c:v>2.145</c:v>
                </c:pt>
                <c:pt idx="3">
                  <c:v>2.665</c:v>
                </c:pt>
                <c:pt idx="4">
                  <c:v>3.3149999999999991</c:v>
                </c:pt>
                <c:pt idx="5">
                  <c:v>5.1415000000000006</c:v>
                </c:pt>
                <c:pt idx="6">
                  <c:v>6.8249999999999647</c:v>
                </c:pt>
                <c:pt idx="7">
                  <c:v>9.1000000000000014</c:v>
                </c:pt>
                <c:pt idx="8">
                  <c:v>11.7</c:v>
                </c:pt>
                <c:pt idx="9">
                  <c:v>16.899999999999999</c:v>
                </c:pt>
                <c:pt idx="10">
                  <c:v>23.4</c:v>
                </c:pt>
              </c:numCache>
            </c:numRef>
          </c:val>
          <c:extLst>
            <c:ext xmlns:c16="http://schemas.microsoft.com/office/drawing/2014/chart" uri="{C3380CC4-5D6E-409C-BE32-E72D297353CC}">
              <c16:uniqueId val="{00000001-1BB6-2B47-AF76-4EEFEB4F86E7}"/>
            </c:ext>
          </c:extLst>
        </c:ser>
        <c:dLbls>
          <c:showLegendKey val="0"/>
          <c:showVal val="0"/>
          <c:showCatName val="0"/>
          <c:showSerName val="0"/>
          <c:showPercent val="0"/>
          <c:showBubbleSize val="0"/>
        </c:dLbls>
        <c:gapWidth val="75"/>
        <c:overlap val="100"/>
        <c:axId val="-693248272"/>
        <c:axId val="-693245952"/>
      </c:barChart>
      <c:catAx>
        <c:axId val="-693248272"/>
        <c:scaling>
          <c:orientation val="minMax"/>
        </c:scaling>
        <c:delete val="0"/>
        <c:axPos val="b"/>
        <c:majorGridlines/>
        <c:numFmt formatCode="General" sourceLinked="0"/>
        <c:majorTickMark val="none"/>
        <c:minorTickMark val="none"/>
        <c:tickLblPos val="nextTo"/>
        <c:crossAx val="-693245952"/>
        <c:crosses val="autoZero"/>
        <c:auto val="1"/>
        <c:lblAlgn val="ctr"/>
        <c:lblOffset val="100"/>
        <c:noMultiLvlLbl val="0"/>
      </c:catAx>
      <c:valAx>
        <c:axId val="-693245952"/>
        <c:scaling>
          <c:orientation val="minMax"/>
        </c:scaling>
        <c:delete val="0"/>
        <c:axPos val="l"/>
        <c:majorGridlines/>
        <c:title>
          <c:tx>
            <c:rich>
              <a:bodyPr rot="-5400000" vert="horz"/>
              <a:lstStyle/>
              <a:p>
                <a:pPr>
                  <a:defRPr/>
                </a:pPr>
                <a:r>
                  <a:rPr lang="en-US"/>
                  <a:t>Exabyte</a:t>
                </a:r>
              </a:p>
            </c:rich>
          </c:tx>
          <c:overlay val="0"/>
        </c:title>
        <c:numFmt formatCode="General" sourceLinked="1"/>
        <c:majorTickMark val="none"/>
        <c:minorTickMark val="none"/>
        <c:tickLblPos val="nextTo"/>
        <c:spPr>
          <a:ln w="9525">
            <a:noFill/>
          </a:ln>
        </c:spPr>
        <c:crossAx val="-693248272"/>
        <c:crosses val="autoZero"/>
        <c:crossBetween val="between"/>
      </c:valAx>
    </c:plotArea>
    <c:legend>
      <c:legendPos val="b"/>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83F97A-F9B7-E94B-9247-436FAD9AA7E8}" type="doc">
      <dgm:prSet loTypeId="urn:microsoft.com/office/officeart/2005/8/layout/process1" loCatId="process" qsTypeId="urn:microsoft.com/office/officeart/2005/8/quickstyle/3D3" qsCatId="3D" csTypeId="urn:microsoft.com/office/officeart/2005/8/colors/accent1_2" csCatId="accent1" phldr="1"/>
      <dgm:spPr/>
    </dgm:pt>
    <dgm:pt modelId="{1D3D0272-45C4-8448-87D8-52BF7721E76F}">
      <dgm:prSet phldrT="[Text]" custT="1"/>
      <dgm:spPr/>
      <dgm:t>
        <a:bodyPr/>
        <a:lstStyle/>
        <a:p>
          <a:r>
            <a:rPr lang="en-US" sz="1800" dirty="0">
              <a:solidFill>
                <a:srgbClr val="FFC000"/>
              </a:solidFill>
            </a:rPr>
            <a:t>FCAL</a:t>
          </a:r>
          <a:br>
            <a:rPr lang="en-US" sz="1800" dirty="0">
              <a:solidFill>
                <a:srgbClr val="FFC000"/>
              </a:solidFill>
            </a:rPr>
          </a:br>
          <a:r>
            <a:rPr lang="en-US" sz="1400" dirty="0">
              <a:solidFill>
                <a:srgbClr val="FFC000"/>
              </a:solidFill>
            </a:rPr>
            <a:t>0.08ms</a:t>
          </a:r>
        </a:p>
      </dgm:t>
    </dgm:pt>
    <dgm:pt modelId="{0AD61BF3-2265-4443-9DFB-F00EB193D367}" type="parTrans" cxnId="{7E15A4DE-18D0-FE47-8665-09CEDDF12EBE}">
      <dgm:prSet/>
      <dgm:spPr/>
      <dgm:t>
        <a:bodyPr/>
        <a:lstStyle/>
        <a:p>
          <a:endParaRPr lang="en-US"/>
        </a:p>
      </dgm:t>
    </dgm:pt>
    <dgm:pt modelId="{BEF644FA-2FC3-0540-84DC-28491EB6A206}" type="sibTrans" cxnId="{7E15A4DE-18D0-FE47-8665-09CEDDF12EBE}">
      <dgm:prSet/>
      <dgm:spPr/>
      <dgm:t>
        <a:bodyPr/>
        <a:lstStyle/>
        <a:p>
          <a:endParaRPr lang="en-US"/>
        </a:p>
      </dgm:t>
    </dgm:pt>
    <dgm:pt modelId="{D44C53D6-26C7-0248-A6D6-DFBE71D44E50}">
      <dgm:prSet phldrT="[Text]" custT="1"/>
      <dgm:spPr/>
      <dgm:t>
        <a:bodyPr/>
        <a:lstStyle/>
        <a:p>
          <a:r>
            <a:rPr lang="en-US" sz="1800" dirty="0">
              <a:solidFill>
                <a:srgbClr val="FFC000"/>
              </a:solidFill>
            </a:rPr>
            <a:t>FTEB</a:t>
          </a:r>
          <a:br>
            <a:rPr lang="en-US" sz="1800" dirty="0">
              <a:solidFill>
                <a:srgbClr val="FFC000"/>
              </a:solidFill>
            </a:rPr>
          </a:br>
          <a:r>
            <a:rPr lang="en-US" sz="1400" dirty="0">
              <a:solidFill>
                <a:srgbClr val="FFC000"/>
              </a:solidFill>
            </a:rPr>
            <a:t>0.05ms</a:t>
          </a:r>
        </a:p>
      </dgm:t>
    </dgm:pt>
    <dgm:pt modelId="{251DBEDC-4D8A-1E4C-BE7C-E71975E8BA39}" type="parTrans" cxnId="{19917A65-A5D1-4347-A843-D721BDDDF325}">
      <dgm:prSet/>
      <dgm:spPr/>
      <dgm:t>
        <a:bodyPr/>
        <a:lstStyle/>
        <a:p>
          <a:endParaRPr lang="en-US"/>
        </a:p>
      </dgm:t>
    </dgm:pt>
    <dgm:pt modelId="{2A3A2143-5313-3C41-A36D-77AD0D18E3BE}" type="sibTrans" cxnId="{19917A65-A5D1-4347-A843-D721BDDDF325}">
      <dgm:prSet/>
      <dgm:spPr/>
      <dgm:t>
        <a:bodyPr/>
        <a:lstStyle/>
        <a:p>
          <a:endParaRPr lang="en-US"/>
        </a:p>
      </dgm:t>
    </dgm:pt>
    <dgm:pt modelId="{B019CA8B-1653-7441-8C1F-EEE089C2A55D}">
      <dgm:prSet phldrT="[Text]" custT="1"/>
      <dgm:spPr/>
      <dgm:t>
        <a:bodyPr/>
        <a:lstStyle/>
        <a:p>
          <a:r>
            <a:rPr lang="en-US" sz="1800" dirty="0">
              <a:solidFill>
                <a:srgbClr val="FFC000"/>
              </a:solidFill>
            </a:rPr>
            <a:t>FHODO</a:t>
          </a:r>
          <a:br>
            <a:rPr lang="en-US" sz="1800" dirty="0">
              <a:solidFill>
                <a:srgbClr val="FFC000"/>
              </a:solidFill>
            </a:rPr>
          </a:br>
          <a:r>
            <a:rPr lang="en-US" sz="1400" dirty="0">
              <a:solidFill>
                <a:srgbClr val="FFC000"/>
              </a:solidFill>
            </a:rPr>
            <a:t>0.05ms</a:t>
          </a:r>
        </a:p>
      </dgm:t>
    </dgm:pt>
    <dgm:pt modelId="{15015699-BE7B-5A4A-9810-889822041859}" type="parTrans" cxnId="{D82CA2EF-7FEA-FF45-A55E-2030FA61F5AB}">
      <dgm:prSet/>
      <dgm:spPr/>
      <dgm:t>
        <a:bodyPr/>
        <a:lstStyle/>
        <a:p>
          <a:endParaRPr lang="en-US"/>
        </a:p>
      </dgm:t>
    </dgm:pt>
    <dgm:pt modelId="{A82A3AC9-BE4C-1F4E-A1C0-92D25216C62C}" type="sibTrans" cxnId="{D82CA2EF-7FEA-FF45-A55E-2030FA61F5AB}">
      <dgm:prSet/>
      <dgm:spPr/>
      <dgm:t>
        <a:bodyPr/>
        <a:lstStyle/>
        <a:p>
          <a:endParaRPr lang="en-US"/>
        </a:p>
      </dgm:t>
    </dgm:pt>
    <dgm:pt modelId="{3592288B-8CB7-3B49-9726-E8E594CB389A}">
      <dgm:prSet phldrT="[Text]" custT="1"/>
      <dgm:spPr/>
      <dgm:t>
        <a:bodyPr/>
        <a:lstStyle/>
        <a:p>
          <a:r>
            <a:rPr lang="en-US" sz="1800" dirty="0">
              <a:solidFill>
                <a:srgbClr val="FFC000"/>
              </a:solidFill>
            </a:rPr>
            <a:t>DCHB</a:t>
          </a:r>
          <a:br>
            <a:rPr lang="en-US" sz="1800" dirty="0">
              <a:solidFill>
                <a:srgbClr val="FFC000"/>
              </a:solidFill>
            </a:rPr>
          </a:br>
          <a:r>
            <a:rPr lang="en-US" sz="1400" dirty="0">
              <a:solidFill>
                <a:srgbClr val="FFC000"/>
              </a:solidFill>
            </a:rPr>
            <a:t>34.05ms</a:t>
          </a:r>
        </a:p>
      </dgm:t>
    </dgm:pt>
    <dgm:pt modelId="{E3E867AD-9197-7549-A592-28B1D42CAB9F}" type="parTrans" cxnId="{E2A337EA-2D2E-B541-8282-175CF4DC528F}">
      <dgm:prSet/>
      <dgm:spPr/>
      <dgm:t>
        <a:bodyPr/>
        <a:lstStyle/>
        <a:p>
          <a:endParaRPr lang="en-US"/>
        </a:p>
      </dgm:t>
    </dgm:pt>
    <dgm:pt modelId="{FCC9A1CB-CEF2-F747-8ACC-D3DFDC21D35D}" type="sibTrans" cxnId="{E2A337EA-2D2E-B541-8282-175CF4DC528F}">
      <dgm:prSet/>
      <dgm:spPr/>
      <dgm:t>
        <a:bodyPr/>
        <a:lstStyle/>
        <a:p>
          <a:endParaRPr lang="en-US"/>
        </a:p>
      </dgm:t>
    </dgm:pt>
    <dgm:pt modelId="{2F1BCC4D-1F27-B649-9FA5-C302A4D3F687}">
      <dgm:prSet phldrT="[Text]" custT="1"/>
      <dgm:spPr/>
      <dgm:t>
        <a:bodyPr/>
        <a:lstStyle/>
        <a:p>
          <a:r>
            <a:rPr lang="en-US" sz="1800" dirty="0">
              <a:solidFill>
                <a:srgbClr val="FFC000"/>
              </a:solidFill>
            </a:rPr>
            <a:t>DCTB</a:t>
          </a:r>
          <a:br>
            <a:rPr lang="en-US" sz="1800" dirty="0">
              <a:solidFill>
                <a:srgbClr val="FFC000"/>
              </a:solidFill>
            </a:rPr>
          </a:br>
          <a:r>
            <a:rPr lang="en-US" sz="1400" dirty="0">
              <a:solidFill>
                <a:srgbClr val="FFC000"/>
              </a:solidFill>
            </a:rPr>
            <a:t>63.7ms</a:t>
          </a:r>
        </a:p>
      </dgm:t>
    </dgm:pt>
    <dgm:pt modelId="{523A294C-797F-954F-A0DB-1B217ECB2B25}" type="parTrans" cxnId="{BC644C13-F8C7-D541-ABDE-FEAE7E67B027}">
      <dgm:prSet/>
      <dgm:spPr/>
      <dgm:t>
        <a:bodyPr/>
        <a:lstStyle/>
        <a:p>
          <a:endParaRPr lang="en-US"/>
        </a:p>
      </dgm:t>
    </dgm:pt>
    <dgm:pt modelId="{AD5F278B-145C-964E-996C-9667AFE22AAA}" type="sibTrans" cxnId="{BC644C13-F8C7-D541-ABDE-FEAE7E67B027}">
      <dgm:prSet/>
      <dgm:spPr/>
      <dgm:t>
        <a:bodyPr/>
        <a:lstStyle/>
        <a:p>
          <a:endParaRPr lang="en-US"/>
        </a:p>
      </dgm:t>
    </dgm:pt>
    <dgm:pt modelId="{DE481254-B76B-764A-A9C8-C15D0EF3B7D5}">
      <dgm:prSet phldrT="[Text]" custT="1"/>
      <dgm:spPr/>
      <dgm:t>
        <a:bodyPr/>
        <a:lstStyle/>
        <a:p>
          <a:r>
            <a:rPr lang="en-US" sz="1800" dirty="0">
              <a:solidFill>
                <a:srgbClr val="FFC000"/>
              </a:solidFill>
            </a:rPr>
            <a:t>FTOF</a:t>
          </a:r>
          <a:br>
            <a:rPr lang="en-US" sz="1800" dirty="0">
              <a:solidFill>
                <a:srgbClr val="FFC000"/>
              </a:solidFill>
            </a:rPr>
          </a:br>
          <a:r>
            <a:rPr lang="en-US" sz="1400" dirty="0">
              <a:solidFill>
                <a:srgbClr val="FFC000"/>
              </a:solidFill>
            </a:rPr>
            <a:t>1.16ms</a:t>
          </a:r>
        </a:p>
      </dgm:t>
    </dgm:pt>
    <dgm:pt modelId="{83BBA008-3776-8C4C-BF17-F20D4CBEAB23}" type="parTrans" cxnId="{0B49D089-F4D7-5945-BB39-5DF5B18783D6}">
      <dgm:prSet/>
      <dgm:spPr/>
      <dgm:t>
        <a:bodyPr/>
        <a:lstStyle/>
        <a:p>
          <a:endParaRPr lang="en-US"/>
        </a:p>
      </dgm:t>
    </dgm:pt>
    <dgm:pt modelId="{6CFFC7C9-7FA1-764D-B470-35E379904573}" type="sibTrans" cxnId="{0B49D089-F4D7-5945-BB39-5DF5B18783D6}">
      <dgm:prSet/>
      <dgm:spPr/>
      <dgm:t>
        <a:bodyPr/>
        <a:lstStyle/>
        <a:p>
          <a:endParaRPr lang="en-US"/>
        </a:p>
      </dgm:t>
    </dgm:pt>
    <dgm:pt modelId="{8E23D481-D045-AF43-8EEF-F8E0388B752C}" type="pres">
      <dgm:prSet presAssocID="{1483F97A-F9B7-E94B-9247-436FAD9AA7E8}" presName="Name0" presStyleCnt="0">
        <dgm:presLayoutVars>
          <dgm:dir/>
          <dgm:resizeHandles val="exact"/>
        </dgm:presLayoutVars>
      </dgm:prSet>
      <dgm:spPr/>
    </dgm:pt>
    <dgm:pt modelId="{651E5C25-0050-BC4F-921D-2C137FE792A8}" type="pres">
      <dgm:prSet presAssocID="{1D3D0272-45C4-8448-87D8-52BF7721E76F}" presName="node" presStyleLbl="node1" presStyleIdx="0" presStyleCnt="6">
        <dgm:presLayoutVars>
          <dgm:bulletEnabled val="1"/>
        </dgm:presLayoutVars>
      </dgm:prSet>
      <dgm:spPr/>
    </dgm:pt>
    <dgm:pt modelId="{EC52D93A-7594-E249-9643-05EFFF366ADC}" type="pres">
      <dgm:prSet presAssocID="{BEF644FA-2FC3-0540-84DC-28491EB6A206}" presName="sibTrans" presStyleLbl="sibTrans2D1" presStyleIdx="0" presStyleCnt="5"/>
      <dgm:spPr/>
    </dgm:pt>
    <dgm:pt modelId="{663F1B74-AEBB-8244-BB34-1EAF2CC1C934}" type="pres">
      <dgm:prSet presAssocID="{BEF644FA-2FC3-0540-84DC-28491EB6A206}" presName="connectorText" presStyleLbl="sibTrans2D1" presStyleIdx="0" presStyleCnt="5"/>
      <dgm:spPr/>
    </dgm:pt>
    <dgm:pt modelId="{01D5BD1C-4ACE-9746-A711-C90A2874784E}" type="pres">
      <dgm:prSet presAssocID="{B019CA8B-1653-7441-8C1F-EEE089C2A55D}" presName="node" presStyleLbl="node1" presStyleIdx="1" presStyleCnt="6">
        <dgm:presLayoutVars>
          <dgm:bulletEnabled val="1"/>
        </dgm:presLayoutVars>
      </dgm:prSet>
      <dgm:spPr/>
    </dgm:pt>
    <dgm:pt modelId="{A6902931-5945-3A44-97B9-32CF4CCB18C0}" type="pres">
      <dgm:prSet presAssocID="{A82A3AC9-BE4C-1F4E-A1C0-92D25216C62C}" presName="sibTrans" presStyleLbl="sibTrans2D1" presStyleIdx="1" presStyleCnt="5"/>
      <dgm:spPr/>
    </dgm:pt>
    <dgm:pt modelId="{917808F9-F647-E247-81C7-91771C47568F}" type="pres">
      <dgm:prSet presAssocID="{A82A3AC9-BE4C-1F4E-A1C0-92D25216C62C}" presName="connectorText" presStyleLbl="sibTrans2D1" presStyleIdx="1" presStyleCnt="5"/>
      <dgm:spPr/>
    </dgm:pt>
    <dgm:pt modelId="{2539EAEE-9AA3-8A49-99F4-6A39E854F981}" type="pres">
      <dgm:prSet presAssocID="{D44C53D6-26C7-0248-A6D6-DFBE71D44E50}" presName="node" presStyleLbl="node1" presStyleIdx="2" presStyleCnt="6">
        <dgm:presLayoutVars>
          <dgm:bulletEnabled val="1"/>
        </dgm:presLayoutVars>
      </dgm:prSet>
      <dgm:spPr/>
    </dgm:pt>
    <dgm:pt modelId="{A7254C9D-58C5-BA4F-BAD8-C227806B755A}" type="pres">
      <dgm:prSet presAssocID="{2A3A2143-5313-3C41-A36D-77AD0D18E3BE}" presName="sibTrans" presStyleLbl="sibTrans2D1" presStyleIdx="2" presStyleCnt="5"/>
      <dgm:spPr/>
    </dgm:pt>
    <dgm:pt modelId="{7968128B-F201-7840-9462-733F5B176F1E}" type="pres">
      <dgm:prSet presAssocID="{2A3A2143-5313-3C41-A36D-77AD0D18E3BE}" presName="connectorText" presStyleLbl="sibTrans2D1" presStyleIdx="2" presStyleCnt="5"/>
      <dgm:spPr/>
    </dgm:pt>
    <dgm:pt modelId="{D34D1CD6-4B11-8B4E-A29C-6EF0167B8C28}" type="pres">
      <dgm:prSet presAssocID="{3592288B-8CB7-3B49-9726-E8E594CB389A}" presName="node" presStyleLbl="node1" presStyleIdx="3" presStyleCnt="6">
        <dgm:presLayoutVars>
          <dgm:bulletEnabled val="1"/>
        </dgm:presLayoutVars>
      </dgm:prSet>
      <dgm:spPr/>
    </dgm:pt>
    <dgm:pt modelId="{318AA7A9-B66F-8748-A6E7-F1BCD86273A5}" type="pres">
      <dgm:prSet presAssocID="{FCC9A1CB-CEF2-F747-8ACC-D3DFDC21D35D}" presName="sibTrans" presStyleLbl="sibTrans2D1" presStyleIdx="3" presStyleCnt="5"/>
      <dgm:spPr/>
    </dgm:pt>
    <dgm:pt modelId="{7222E898-4DB3-074A-A699-0EEB554681F5}" type="pres">
      <dgm:prSet presAssocID="{FCC9A1CB-CEF2-F747-8ACC-D3DFDC21D35D}" presName="connectorText" presStyleLbl="sibTrans2D1" presStyleIdx="3" presStyleCnt="5"/>
      <dgm:spPr/>
    </dgm:pt>
    <dgm:pt modelId="{9726FCF4-DA2F-BA49-9B27-7517590A9983}" type="pres">
      <dgm:prSet presAssocID="{2F1BCC4D-1F27-B649-9FA5-C302A4D3F687}" presName="node" presStyleLbl="node1" presStyleIdx="4" presStyleCnt="6">
        <dgm:presLayoutVars>
          <dgm:bulletEnabled val="1"/>
        </dgm:presLayoutVars>
      </dgm:prSet>
      <dgm:spPr/>
    </dgm:pt>
    <dgm:pt modelId="{5CA104BA-AD4D-8248-862F-156B928B6F39}" type="pres">
      <dgm:prSet presAssocID="{AD5F278B-145C-964E-996C-9667AFE22AAA}" presName="sibTrans" presStyleLbl="sibTrans2D1" presStyleIdx="4" presStyleCnt="5"/>
      <dgm:spPr/>
    </dgm:pt>
    <dgm:pt modelId="{7F663E53-1538-ED47-980D-ED06F92C22B2}" type="pres">
      <dgm:prSet presAssocID="{AD5F278B-145C-964E-996C-9667AFE22AAA}" presName="connectorText" presStyleLbl="sibTrans2D1" presStyleIdx="4" presStyleCnt="5"/>
      <dgm:spPr/>
    </dgm:pt>
    <dgm:pt modelId="{C4ED4C8D-AD63-7449-A524-3AC0BC0CD2B6}" type="pres">
      <dgm:prSet presAssocID="{DE481254-B76B-764A-A9C8-C15D0EF3B7D5}" presName="node" presStyleLbl="node1" presStyleIdx="5" presStyleCnt="6">
        <dgm:presLayoutVars>
          <dgm:bulletEnabled val="1"/>
        </dgm:presLayoutVars>
      </dgm:prSet>
      <dgm:spPr/>
    </dgm:pt>
  </dgm:ptLst>
  <dgm:cxnLst>
    <dgm:cxn modelId="{BC644C13-F8C7-D541-ABDE-FEAE7E67B027}" srcId="{1483F97A-F9B7-E94B-9247-436FAD9AA7E8}" destId="{2F1BCC4D-1F27-B649-9FA5-C302A4D3F687}" srcOrd="4" destOrd="0" parTransId="{523A294C-797F-954F-A0DB-1B217ECB2B25}" sibTransId="{AD5F278B-145C-964E-996C-9667AFE22AAA}"/>
    <dgm:cxn modelId="{118FB629-4600-354B-BD48-176104B71013}" type="presOf" srcId="{2A3A2143-5313-3C41-A36D-77AD0D18E3BE}" destId="{A7254C9D-58C5-BA4F-BAD8-C227806B755A}" srcOrd="0" destOrd="0" presId="urn:microsoft.com/office/officeart/2005/8/layout/process1"/>
    <dgm:cxn modelId="{D3F80D35-AAC3-C045-9A08-4340C7865759}" type="presOf" srcId="{D44C53D6-26C7-0248-A6D6-DFBE71D44E50}" destId="{2539EAEE-9AA3-8A49-99F4-6A39E854F981}" srcOrd="0" destOrd="0" presId="urn:microsoft.com/office/officeart/2005/8/layout/process1"/>
    <dgm:cxn modelId="{30C4A045-A38C-6040-93B1-03D5DC9AE1D6}" type="presOf" srcId="{1483F97A-F9B7-E94B-9247-436FAD9AA7E8}" destId="{8E23D481-D045-AF43-8EEF-F8E0388B752C}" srcOrd="0" destOrd="0" presId="urn:microsoft.com/office/officeart/2005/8/layout/process1"/>
    <dgm:cxn modelId="{20CF3648-F8A9-E446-A0BD-6BE679006E47}" type="presOf" srcId="{2F1BCC4D-1F27-B649-9FA5-C302A4D3F687}" destId="{9726FCF4-DA2F-BA49-9B27-7517590A9983}" srcOrd="0" destOrd="0" presId="urn:microsoft.com/office/officeart/2005/8/layout/process1"/>
    <dgm:cxn modelId="{DB472A52-734C-C741-B036-358CEACAD832}" type="presOf" srcId="{AD5F278B-145C-964E-996C-9667AFE22AAA}" destId="{5CA104BA-AD4D-8248-862F-156B928B6F39}" srcOrd="0" destOrd="0" presId="urn:microsoft.com/office/officeart/2005/8/layout/process1"/>
    <dgm:cxn modelId="{19917A65-A5D1-4347-A843-D721BDDDF325}" srcId="{1483F97A-F9B7-E94B-9247-436FAD9AA7E8}" destId="{D44C53D6-26C7-0248-A6D6-DFBE71D44E50}" srcOrd="2" destOrd="0" parTransId="{251DBEDC-4D8A-1E4C-BE7C-E71975E8BA39}" sibTransId="{2A3A2143-5313-3C41-A36D-77AD0D18E3BE}"/>
    <dgm:cxn modelId="{BFE72573-2F02-9F43-9F8F-B76F93A78963}" type="presOf" srcId="{FCC9A1CB-CEF2-F747-8ACC-D3DFDC21D35D}" destId="{7222E898-4DB3-074A-A699-0EEB554681F5}" srcOrd="1" destOrd="0" presId="urn:microsoft.com/office/officeart/2005/8/layout/process1"/>
    <dgm:cxn modelId="{0B49D089-F4D7-5945-BB39-5DF5B18783D6}" srcId="{1483F97A-F9B7-E94B-9247-436FAD9AA7E8}" destId="{DE481254-B76B-764A-A9C8-C15D0EF3B7D5}" srcOrd="5" destOrd="0" parTransId="{83BBA008-3776-8C4C-BF17-F20D4CBEAB23}" sibTransId="{6CFFC7C9-7FA1-764D-B470-35E379904573}"/>
    <dgm:cxn modelId="{16C30A8E-D8AC-3E43-999C-5C3FFBA727F0}" type="presOf" srcId="{A82A3AC9-BE4C-1F4E-A1C0-92D25216C62C}" destId="{A6902931-5945-3A44-97B9-32CF4CCB18C0}" srcOrd="0" destOrd="0" presId="urn:microsoft.com/office/officeart/2005/8/layout/process1"/>
    <dgm:cxn modelId="{4F478F90-A102-0644-A14D-23194BE76F18}" type="presOf" srcId="{BEF644FA-2FC3-0540-84DC-28491EB6A206}" destId="{663F1B74-AEBB-8244-BB34-1EAF2CC1C934}" srcOrd="1" destOrd="0" presId="urn:microsoft.com/office/officeart/2005/8/layout/process1"/>
    <dgm:cxn modelId="{A155DB93-DCA9-8642-8E58-7CE76E441C22}" type="presOf" srcId="{DE481254-B76B-764A-A9C8-C15D0EF3B7D5}" destId="{C4ED4C8D-AD63-7449-A524-3AC0BC0CD2B6}" srcOrd="0" destOrd="0" presId="urn:microsoft.com/office/officeart/2005/8/layout/process1"/>
    <dgm:cxn modelId="{9149A4A1-D8A6-3345-BC92-D8CF66D38B1D}" type="presOf" srcId="{FCC9A1CB-CEF2-F747-8ACC-D3DFDC21D35D}" destId="{318AA7A9-B66F-8748-A6E7-F1BCD86273A5}" srcOrd="0" destOrd="0" presId="urn:microsoft.com/office/officeart/2005/8/layout/process1"/>
    <dgm:cxn modelId="{1F0B06CC-4B62-FE4A-A101-304D2ECBA6D9}" type="presOf" srcId="{BEF644FA-2FC3-0540-84DC-28491EB6A206}" destId="{EC52D93A-7594-E249-9643-05EFFF366ADC}" srcOrd="0" destOrd="0" presId="urn:microsoft.com/office/officeart/2005/8/layout/process1"/>
    <dgm:cxn modelId="{F2224CDB-5B11-CB41-A2EF-98C7762DE9B6}" type="presOf" srcId="{AD5F278B-145C-964E-996C-9667AFE22AAA}" destId="{7F663E53-1538-ED47-980D-ED06F92C22B2}" srcOrd="1" destOrd="0" presId="urn:microsoft.com/office/officeart/2005/8/layout/process1"/>
    <dgm:cxn modelId="{1614D1DB-33B3-E64C-BBE8-5AFF644F3A69}" type="presOf" srcId="{1D3D0272-45C4-8448-87D8-52BF7721E76F}" destId="{651E5C25-0050-BC4F-921D-2C137FE792A8}" srcOrd="0" destOrd="0" presId="urn:microsoft.com/office/officeart/2005/8/layout/process1"/>
    <dgm:cxn modelId="{7E15A4DE-18D0-FE47-8665-09CEDDF12EBE}" srcId="{1483F97A-F9B7-E94B-9247-436FAD9AA7E8}" destId="{1D3D0272-45C4-8448-87D8-52BF7721E76F}" srcOrd="0" destOrd="0" parTransId="{0AD61BF3-2265-4443-9DFB-F00EB193D367}" sibTransId="{BEF644FA-2FC3-0540-84DC-28491EB6A206}"/>
    <dgm:cxn modelId="{99A09AE1-9191-344B-9903-44EF3584066A}" type="presOf" srcId="{B019CA8B-1653-7441-8C1F-EEE089C2A55D}" destId="{01D5BD1C-4ACE-9746-A711-C90A2874784E}" srcOrd="0" destOrd="0" presId="urn:microsoft.com/office/officeart/2005/8/layout/process1"/>
    <dgm:cxn modelId="{4595D1E2-6AA3-2649-B149-47E36FA1EB9F}" type="presOf" srcId="{A82A3AC9-BE4C-1F4E-A1C0-92D25216C62C}" destId="{917808F9-F647-E247-81C7-91771C47568F}" srcOrd="1" destOrd="0" presId="urn:microsoft.com/office/officeart/2005/8/layout/process1"/>
    <dgm:cxn modelId="{FD1206E7-F433-E440-B186-9E3BEC3D7528}" type="presOf" srcId="{3592288B-8CB7-3B49-9726-E8E594CB389A}" destId="{D34D1CD6-4B11-8B4E-A29C-6EF0167B8C28}" srcOrd="0" destOrd="0" presId="urn:microsoft.com/office/officeart/2005/8/layout/process1"/>
    <dgm:cxn modelId="{E2A337EA-2D2E-B541-8282-175CF4DC528F}" srcId="{1483F97A-F9B7-E94B-9247-436FAD9AA7E8}" destId="{3592288B-8CB7-3B49-9726-E8E594CB389A}" srcOrd="3" destOrd="0" parTransId="{E3E867AD-9197-7549-A592-28B1D42CAB9F}" sibTransId="{FCC9A1CB-CEF2-F747-8ACC-D3DFDC21D35D}"/>
    <dgm:cxn modelId="{4FFC6CEF-FE84-6C46-AF37-4DE5DC623DC1}" type="presOf" srcId="{2A3A2143-5313-3C41-A36D-77AD0D18E3BE}" destId="{7968128B-F201-7840-9462-733F5B176F1E}" srcOrd="1" destOrd="0" presId="urn:microsoft.com/office/officeart/2005/8/layout/process1"/>
    <dgm:cxn modelId="{D82CA2EF-7FEA-FF45-A55E-2030FA61F5AB}" srcId="{1483F97A-F9B7-E94B-9247-436FAD9AA7E8}" destId="{B019CA8B-1653-7441-8C1F-EEE089C2A55D}" srcOrd="1" destOrd="0" parTransId="{15015699-BE7B-5A4A-9810-889822041859}" sibTransId="{A82A3AC9-BE4C-1F4E-A1C0-92D25216C62C}"/>
    <dgm:cxn modelId="{EC13B8AE-DB3B-824D-AA07-DCA7FF70FE5C}" type="presParOf" srcId="{8E23D481-D045-AF43-8EEF-F8E0388B752C}" destId="{651E5C25-0050-BC4F-921D-2C137FE792A8}" srcOrd="0" destOrd="0" presId="urn:microsoft.com/office/officeart/2005/8/layout/process1"/>
    <dgm:cxn modelId="{5081B0BC-71FE-D343-BF64-1A643AC1649A}" type="presParOf" srcId="{8E23D481-D045-AF43-8EEF-F8E0388B752C}" destId="{EC52D93A-7594-E249-9643-05EFFF366ADC}" srcOrd="1" destOrd="0" presId="urn:microsoft.com/office/officeart/2005/8/layout/process1"/>
    <dgm:cxn modelId="{4FA08FC9-106D-7D44-9F51-036858713597}" type="presParOf" srcId="{EC52D93A-7594-E249-9643-05EFFF366ADC}" destId="{663F1B74-AEBB-8244-BB34-1EAF2CC1C934}" srcOrd="0" destOrd="0" presId="urn:microsoft.com/office/officeart/2005/8/layout/process1"/>
    <dgm:cxn modelId="{F6314879-4B6C-DC49-93A3-45D2123F8046}" type="presParOf" srcId="{8E23D481-D045-AF43-8EEF-F8E0388B752C}" destId="{01D5BD1C-4ACE-9746-A711-C90A2874784E}" srcOrd="2" destOrd="0" presId="urn:microsoft.com/office/officeart/2005/8/layout/process1"/>
    <dgm:cxn modelId="{32AB23A7-83B8-8B43-996D-955D5D49EC07}" type="presParOf" srcId="{8E23D481-D045-AF43-8EEF-F8E0388B752C}" destId="{A6902931-5945-3A44-97B9-32CF4CCB18C0}" srcOrd="3" destOrd="0" presId="urn:microsoft.com/office/officeart/2005/8/layout/process1"/>
    <dgm:cxn modelId="{72DE5AD1-5716-7340-8511-CCCF67153303}" type="presParOf" srcId="{A6902931-5945-3A44-97B9-32CF4CCB18C0}" destId="{917808F9-F647-E247-81C7-91771C47568F}" srcOrd="0" destOrd="0" presId="urn:microsoft.com/office/officeart/2005/8/layout/process1"/>
    <dgm:cxn modelId="{C82F286B-0650-FF4D-98F3-0A542D30D6DB}" type="presParOf" srcId="{8E23D481-D045-AF43-8EEF-F8E0388B752C}" destId="{2539EAEE-9AA3-8A49-99F4-6A39E854F981}" srcOrd="4" destOrd="0" presId="urn:microsoft.com/office/officeart/2005/8/layout/process1"/>
    <dgm:cxn modelId="{7B4E4EBF-F270-1D44-95EA-441ACACD7826}" type="presParOf" srcId="{8E23D481-D045-AF43-8EEF-F8E0388B752C}" destId="{A7254C9D-58C5-BA4F-BAD8-C227806B755A}" srcOrd="5" destOrd="0" presId="urn:microsoft.com/office/officeart/2005/8/layout/process1"/>
    <dgm:cxn modelId="{97F5B853-A430-7E41-880C-395EDAD51F1F}" type="presParOf" srcId="{A7254C9D-58C5-BA4F-BAD8-C227806B755A}" destId="{7968128B-F201-7840-9462-733F5B176F1E}" srcOrd="0" destOrd="0" presId="urn:microsoft.com/office/officeart/2005/8/layout/process1"/>
    <dgm:cxn modelId="{A2C58820-BEC2-3446-BDCB-76215D6016CA}" type="presParOf" srcId="{8E23D481-D045-AF43-8EEF-F8E0388B752C}" destId="{D34D1CD6-4B11-8B4E-A29C-6EF0167B8C28}" srcOrd="6" destOrd="0" presId="urn:microsoft.com/office/officeart/2005/8/layout/process1"/>
    <dgm:cxn modelId="{C07C6B71-F1C1-9A4F-94A2-E07427096B75}" type="presParOf" srcId="{8E23D481-D045-AF43-8EEF-F8E0388B752C}" destId="{318AA7A9-B66F-8748-A6E7-F1BCD86273A5}" srcOrd="7" destOrd="0" presId="urn:microsoft.com/office/officeart/2005/8/layout/process1"/>
    <dgm:cxn modelId="{D99BD64D-FA15-B54B-9C0A-8CC8476452B8}" type="presParOf" srcId="{318AA7A9-B66F-8748-A6E7-F1BCD86273A5}" destId="{7222E898-4DB3-074A-A699-0EEB554681F5}" srcOrd="0" destOrd="0" presId="urn:microsoft.com/office/officeart/2005/8/layout/process1"/>
    <dgm:cxn modelId="{0C1B2151-17E1-5944-B10A-FE222E194B10}" type="presParOf" srcId="{8E23D481-D045-AF43-8EEF-F8E0388B752C}" destId="{9726FCF4-DA2F-BA49-9B27-7517590A9983}" srcOrd="8" destOrd="0" presId="urn:microsoft.com/office/officeart/2005/8/layout/process1"/>
    <dgm:cxn modelId="{EE2612CA-3841-AD44-A0A6-5E6853F6CD21}" type="presParOf" srcId="{8E23D481-D045-AF43-8EEF-F8E0388B752C}" destId="{5CA104BA-AD4D-8248-862F-156B928B6F39}" srcOrd="9" destOrd="0" presId="urn:microsoft.com/office/officeart/2005/8/layout/process1"/>
    <dgm:cxn modelId="{B5AFD659-66BD-124A-939A-F549C285A6EC}" type="presParOf" srcId="{5CA104BA-AD4D-8248-862F-156B928B6F39}" destId="{7F663E53-1538-ED47-980D-ED06F92C22B2}" srcOrd="0" destOrd="0" presId="urn:microsoft.com/office/officeart/2005/8/layout/process1"/>
    <dgm:cxn modelId="{0C7249A2-D6B0-CB4C-A857-1680B0E68B40}" type="presParOf" srcId="{8E23D481-D045-AF43-8EEF-F8E0388B752C}" destId="{C4ED4C8D-AD63-7449-A524-3AC0BC0CD2B6}"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83F97A-F9B7-E94B-9247-436FAD9AA7E8}" type="doc">
      <dgm:prSet loTypeId="urn:microsoft.com/office/officeart/2005/8/layout/process1" loCatId="process" qsTypeId="urn:microsoft.com/office/officeart/2005/8/quickstyle/3D3" qsCatId="3D" csTypeId="urn:microsoft.com/office/officeart/2005/8/colors/accent1_2" csCatId="accent1" phldr="1"/>
      <dgm:spPr/>
    </dgm:pt>
    <dgm:pt modelId="{1D3D0272-45C4-8448-87D8-52BF7721E76F}">
      <dgm:prSet phldrT="[Text]" custT="1"/>
      <dgm:spPr/>
      <dgm:t>
        <a:bodyPr/>
        <a:lstStyle/>
        <a:p>
          <a:r>
            <a:rPr lang="en-US" sz="1800" dirty="0">
              <a:solidFill>
                <a:srgbClr val="FFC000"/>
              </a:solidFill>
            </a:rPr>
            <a:t>EBTB</a:t>
          </a:r>
          <a:br>
            <a:rPr lang="en-US" sz="1800" dirty="0">
              <a:solidFill>
                <a:srgbClr val="FFC000"/>
              </a:solidFill>
            </a:rPr>
          </a:br>
          <a:r>
            <a:rPr lang="en-US" sz="1400" dirty="0">
              <a:solidFill>
                <a:srgbClr val="FFC000"/>
              </a:solidFill>
            </a:rPr>
            <a:t>0.38ms</a:t>
          </a:r>
        </a:p>
      </dgm:t>
    </dgm:pt>
    <dgm:pt modelId="{0AD61BF3-2265-4443-9DFB-F00EB193D367}" type="parTrans" cxnId="{7E15A4DE-18D0-FE47-8665-09CEDDF12EBE}">
      <dgm:prSet/>
      <dgm:spPr/>
      <dgm:t>
        <a:bodyPr/>
        <a:lstStyle/>
        <a:p>
          <a:endParaRPr lang="en-US"/>
        </a:p>
      </dgm:t>
    </dgm:pt>
    <dgm:pt modelId="{BEF644FA-2FC3-0540-84DC-28491EB6A206}" type="sibTrans" cxnId="{7E15A4DE-18D0-FE47-8665-09CEDDF12EBE}">
      <dgm:prSet/>
      <dgm:spPr/>
      <dgm:t>
        <a:bodyPr/>
        <a:lstStyle/>
        <a:p>
          <a:endParaRPr lang="en-US"/>
        </a:p>
      </dgm:t>
    </dgm:pt>
    <dgm:pt modelId="{D44C53D6-26C7-0248-A6D6-DFBE71D44E50}">
      <dgm:prSet phldrT="[Text]" custT="1"/>
      <dgm:spPr/>
      <dgm:t>
        <a:bodyPr/>
        <a:lstStyle/>
        <a:p>
          <a:r>
            <a:rPr lang="en-US" sz="1800" dirty="0">
              <a:solidFill>
                <a:srgbClr val="FFC000"/>
              </a:solidFill>
            </a:rPr>
            <a:t>EC</a:t>
          </a:r>
          <a:br>
            <a:rPr lang="en-US" sz="1800" dirty="0">
              <a:solidFill>
                <a:srgbClr val="FFC000"/>
              </a:solidFill>
            </a:rPr>
          </a:br>
          <a:r>
            <a:rPr lang="en-US" sz="1400" dirty="0">
              <a:solidFill>
                <a:srgbClr val="FFC000"/>
              </a:solidFill>
            </a:rPr>
            <a:t>0.75ms</a:t>
          </a:r>
        </a:p>
      </dgm:t>
    </dgm:pt>
    <dgm:pt modelId="{251DBEDC-4D8A-1E4C-BE7C-E71975E8BA39}" type="parTrans" cxnId="{19917A65-A5D1-4347-A843-D721BDDDF325}">
      <dgm:prSet/>
      <dgm:spPr/>
      <dgm:t>
        <a:bodyPr/>
        <a:lstStyle/>
        <a:p>
          <a:endParaRPr lang="en-US"/>
        </a:p>
      </dgm:t>
    </dgm:pt>
    <dgm:pt modelId="{2A3A2143-5313-3C41-A36D-77AD0D18E3BE}" type="sibTrans" cxnId="{19917A65-A5D1-4347-A843-D721BDDDF325}">
      <dgm:prSet/>
      <dgm:spPr/>
      <dgm:t>
        <a:bodyPr/>
        <a:lstStyle/>
        <a:p>
          <a:endParaRPr lang="en-US"/>
        </a:p>
      </dgm:t>
    </dgm:pt>
    <dgm:pt modelId="{B019CA8B-1653-7441-8C1F-EEE089C2A55D}">
      <dgm:prSet phldrT="[Text]" custT="1"/>
      <dgm:spPr/>
      <dgm:t>
        <a:bodyPr/>
        <a:lstStyle/>
        <a:p>
          <a:r>
            <a:rPr lang="en-US" sz="1800" dirty="0">
              <a:solidFill>
                <a:srgbClr val="FFC000"/>
              </a:solidFill>
            </a:rPr>
            <a:t>EBHB</a:t>
          </a:r>
          <a:br>
            <a:rPr lang="en-US" sz="1800" dirty="0">
              <a:solidFill>
                <a:srgbClr val="FFC000"/>
              </a:solidFill>
            </a:rPr>
          </a:br>
          <a:r>
            <a:rPr lang="en-US" sz="1400" dirty="0">
              <a:solidFill>
                <a:srgbClr val="FFC000"/>
              </a:solidFill>
            </a:rPr>
            <a:t>0.37ms</a:t>
          </a:r>
        </a:p>
      </dgm:t>
    </dgm:pt>
    <dgm:pt modelId="{15015699-BE7B-5A4A-9810-889822041859}" type="parTrans" cxnId="{D82CA2EF-7FEA-FF45-A55E-2030FA61F5AB}">
      <dgm:prSet/>
      <dgm:spPr/>
      <dgm:t>
        <a:bodyPr/>
        <a:lstStyle/>
        <a:p>
          <a:endParaRPr lang="en-US"/>
        </a:p>
      </dgm:t>
    </dgm:pt>
    <dgm:pt modelId="{A82A3AC9-BE4C-1F4E-A1C0-92D25216C62C}" type="sibTrans" cxnId="{D82CA2EF-7FEA-FF45-A55E-2030FA61F5AB}">
      <dgm:prSet/>
      <dgm:spPr/>
      <dgm:t>
        <a:bodyPr/>
        <a:lstStyle/>
        <a:p>
          <a:endParaRPr lang="en-US"/>
        </a:p>
      </dgm:t>
    </dgm:pt>
    <dgm:pt modelId="{3592288B-8CB7-3B49-9726-E8E594CB389A}">
      <dgm:prSet phldrT="[Text]" custT="1"/>
      <dgm:spPr/>
      <dgm:t>
        <a:bodyPr/>
        <a:lstStyle/>
        <a:p>
          <a:r>
            <a:rPr lang="en-US" sz="1800" dirty="0">
              <a:solidFill>
                <a:srgbClr val="FFC000"/>
              </a:solidFill>
            </a:rPr>
            <a:t>LTCC</a:t>
          </a:r>
          <a:br>
            <a:rPr lang="en-US" sz="1800" dirty="0">
              <a:solidFill>
                <a:srgbClr val="FFC000"/>
              </a:solidFill>
            </a:rPr>
          </a:br>
          <a:r>
            <a:rPr lang="en-US" sz="1400" dirty="0">
              <a:solidFill>
                <a:srgbClr val="FFC000"/>
              </a:solidFill>
            </a:rPr>
            <a:t>0.05ms</a:t>
          </a:r>
        </a:p>
      </dgm:t>
    </dgm:pt>
    <dgm:pt modelId="{E3E867AD-9197-7549-A592-28B1D42CAB9F}" type="parTrans" cxnId="{E2A337EA-2D2E-B541-8282-175CF4DC528F}">
      <dgm:prSet/>
      <dgm:spPr/>
      <dgm:t>
        <a:bodyPr/>
        <a:lstStyle/>
        <a:p>
          <a:endParaRPr lang="en-US"/>
        </a:p>
      </dgm:t>
    </dgm:pt>
    <dgm:pt modelId="{FCC9A1CB-CEF2-F747-8ACC-D3DFDC21D35D}" type="sibTrans" cxnId="{E2A337EA-2D2E-B541-8282-175CF4DC528F}">
      <dgm:prSet/>
      <dgm:spPr/>
      <dgm:t>
        <a:bodyPr/>
        <a:lstStyle/>
        <a:p>
          <a:endParaRPr lang="en-US"/>
        </a:p>
      </dgm:t>
    </dgm:pt>
    <dgm:pt modelId="{2F1BCC4D-1F27-B649-9FA5-C302A4D3F687}">
      <dgm:prSet phldrT="[Text]" custT="1"/>
      <dgm:spPr/>
      <dgm:t>
        <a:bodyPr/>
        <a:lstStyle/>
        <a:p>
          <a:r>
            <a:rPr lang="en-US" sz="1800" dirty="0">
              <a:solidFill>
                <a:srgbClr val="FFC000"/>
              </a:solidFill>
            </a:rPr>
            <a:t>HTCC</a:t>
          </a:r>
          <a:br>
            <a:rPr lang="en-US" sz="1800" dirty="0">
              <a:solidFill>
                <a:srgbClr val="FFC000"/>
              </a:solidFill>
            </a:rPr>
          </a:br>
          <a:r>
            <a:rPr lang="en-US" sz="1400" dirty="0">
              <a:solidFill>
                <a:srgbClr val="FFC000"/>
              </a:solidFill>
            </a:rPr>
            <a:t>0.14ms</a:t>
          </a:r>
        </a:p>
      </dgm:t>
    </dgm:pt>
    <dgm:pt modelId="{523A294C-797F-954F-A0DB-1B217ECB2B25}" type="parTrans" cxnId="{BC644C13-F8C7-D541-ABDE-FEAE7E67B027}">
      <dgm:prSet/>
      <dgm:spPr/>
      <dgm:t>
        <a:bodyPr/>
        <a:lstStyle/>
        <a:p>
          <a:endParaRPr lang="en-US"/>
        </a:p>
      </dgm:t>
    </dgm:pt>
    <dgm:pt modelId="{AD5F278B-145C-964E-996C-9667AFE22AAA}" type="sibTrans" cxnId="{BC644C13-F8C7-D541-ABDE-FEAE7E67B027}">
      <dgm:prSet/>
      <dgm:spPr/>
      <dgm:t>
        <a:bodyPr/>
        <a:lstStyle/>
        <a:p>
          <a:endParaRPr lang="en-US"/>
        </a:p>
      </dgm:t>
    </dgm:pt>
    <dgm:pt modelId="{DE481254-B76B-764A-A9C8-C15D0EF3B7D5}">
      <dgm:prSet phldrT="[Text]" custT="1"/>
      <dgm:spPr/>
      <dgm:t>
        <a:bodyPr/>
        <a:lstStyle/>
        <a:p>
          <a:r>
            <a:rPr lang="en-US" sz="1800" dirty="0">
              <a:solidFill>
                <a:srgbClr val="FFC000"/>
              </a:solidFill>
            </a:rPr>
            <a:t>CTOF</a:t>
          </a:r>
          <a:br>
            <a:rPr lang="en-US" sz="1800" dirty="0">
              <a:solidFill>
                <a:srgbClr val="FFC000"/>
              </a:solidFill>
            </a:rPr>
          </a:br>
          <a:r>
            <a:rPr lang="en-US" sz="1400" dirty="0">
              <a:solidFill>
                <a:srgbClr val="FFC000"/>
              </a:solidFill>
            </a:rPr>
            <a:t>0.19ms</a:t>
          </a:r>
        </a:p>
      </dgm:t>
    </dgm:pt>
    <dgm:pt modelId="{83BBA008-3776-8C4C-BF17-F20D4CBEAB23}" type="parTrans" cxnId="{0B49D089-F4D7-5945-BB39-5DF5B18783D6}">
      <dgm:prSet/>
      <dgm:spPr/>
      <dgm:t>
        <a:bodyPr/>
        <a:lstStyle/>
        <a:p>
          <a:endParaRPr lang="en-US"/>
        </a:p>
      </dgm:t>
    </dgm:pt>
    <dgm:pt modelId="{6CFFC7C9-7FA1-764D-B470-35E379904573}" type="sibTrans" cxnId="{0B49D089-F4D7-5945-BB39-5DF5B18783D6}">
      <dgm:prSet/>
      <dgm:spPr/>
      <dgm:t>
        <a:bodyPr/>
        <a:lstStyle/>
        <a:p>
          <a:endParaRPr lang="en-US"/>
        </a:p>
      </dgm:t>
    </dgm:pt>
    <dgm:pt modelId="{8E23D481-D045-AF43-8EEF-F8E0388B752C}" type="pres">
      <dgm:prSet presAssocID="{1483F97A-F9B7-E94B-9247-436FAD9AA7E8}" presName="Name0" presStyleCnt="0">
        <dgm:presLayoutVars>
          <dgm:dir/>
          <dgm:resizeHandles val="exact"/>
        </dgm:presLayoutVars>
      </dgm:prSet>
      <dgm:spPr/>
    </dgm:pt>
    <dgm:pt modelId="{651E5C25-0050-BC4F-921D-2C137FE792A8}" type="pres">
      <dgm:prSet presAssocID="{1D3D0272-45C4-8448-87D8-52BF7721E76F}" presName="node" presStyleLbl="node1" presStyleIdx="0" presStyleCnt="6">
        <dgm:presLayoutVars>
          <dgm:bulletEnabled val="1"/>
        </dgm:presLayoutVars>
      </dgm:prSet>
      <dgm:spPr/>
    </dgm:pt>
    <dgm:pt modelId="{EC52D93A-7594-E249-9643-05EFFF366ADC}" type="pres">
      <dgm:prSet presAssocID="{BEF644FA-2FC3-0540-84DC-28491EB6A206}" presName="sibTrans" presStyleLbl="sibTrans2D1" presStyleIdx="0" presStyleCnt="5"/>
      <dgm:spPr/>
    </dgm:pt>
    <dgm:pt modelId="{663F1B74-AEBB-8244-BB34-1EAF2CC1C934}" type="pres">
      <dgm:prSet presAssocID="{BEF644FA-2FC3-0540-84DC-28491EB6A206}" presName="connectorText" presStyleLbl="sibTrans2D1" presStyleIdx="0" presStyleCnt="5"/>
      <dgm:spPr/>
    </dgm:pt>
    <dgm:pt modelId="{01D5BD1C-4ACE-9746-A711-C90A2874784E}" type="pres">
      <dgm:prSet presAssocID="{B019CA8B-1653-7441-8C1F-EEE089C2A55D}" presName="node" presStyleLbl="node1" presStyleIdx="1" presStyleCnt="6">
        <dgm:presLayoutVars>
          <dgm:bulletEnabled val="1"/>
        </dgm:presLayoutVars>
      </dgm:prSet>
      <dgm:spPr/>
    </dgm:pt>
    <dgm:pt modelId="{A6902931-5945-3A44-97B9-32CF4CCB18C0}" type="pres">
      <dgm:prSet presAssocID="{A82A3AC9-BE4C-1F4E-A1C0-92D25216C62C}" presName="sibTrans" presStyleLbl="sibTrans2D1" presStyleIdx="1" presStyleCnt="5"/>
      <dgm:spPr/>
    </dgm:pt>
    <dgm:pt modelId="{917808F9-F647-E247-81C7-91771C47568F}" type="pres">
      <dgm:prSet presAssocID="{A82A3AC9-BE4C-1F4E-A1C0-92D25216C62C}" presName="connectorText" presStyleLbl="sibTrans2D1" presStyleIdx="1" presStyleCnt="5"/>
      <dgm:spPr/>
    </dgm:pt>
    <dgm:pt modelId="{2539EAEE-9AA3-8A49-99F4-6A39E854F981}" type="pres">
      <dgm:prSet presAssocID="{D44C53D6-26C7-0248-A6D6-DFBE71D44E50}" presName="node" presStyleLbl="node1" presStyleIdx="2" presStyleCnt="6">
        <dgm:presLayoutVars>
          <dgm:bulletEnabled val="1"/>
        </dgm:presLayoutVars>
      </dgm:prSet>
      <dgm:spPr/>
    </dgm:pt>
    <dgm:pt modelId="{A7254C9D-58C5-BA4F-BAD8-C227806B755A}" type="pres">
      <dgm:prSet presAssocID="{2A3A2143-5313-3C41-A36D-77AD0D18E3BE}" presName="sibTrans" presStyleLbl="sibTrans2D1" presStyleIdx="2" presStyleCnt="5"/>
      <dgm:spPr/>
    </dgm:pt>
    <dgm:pt modelId="{7968128B-F201-7840-9462-733F5B176F1E}" type="pres">
      <dgm:prSet presAssocID="{2A3A2143-5313-3C41-A36D-77AD0D18E3BE}" presName="connectorText" presStyleLbl="sibTrans2D1" presStyleIdx="2" presStyleCnt="5"/>
      <dgm:spPr/>
    </dgm:pt>
    <dgm:pt modelId="{D34D1CD6-4B11-8B4E-A29C-6EF0167B8C28}" type="pres">
      <dgm:prSet presAssocID="{3592288B-8CB7-3B49-9726-E8E594CB389A}" presName="node" presStyleLbl="node1" presStyleIdx="3" presStyleCnt="6">
        <dgm:presLayoutVars>
          <dgm:bulletEnabled val="1"/>
        </dgm:presLayoutVars>
      </dgm:prSet>
      <dgm:spPr/>
    </dgm:pt>
    <dgm:pt modelId="{318AA7A9-B66F-8748-A6E7-F1BCD86273A5}" type="pres">
      <dgm:prSet presAssocID="{FCC9A1CB-CEF2-F747-8ACC-D3DFDC21D35D}" presName="sibTrans" presStyleLbl="sibTrans2D1" presStyleIdx="3" presStyleCnt="5"/>
      <dgm:spPr/>
    </dgm:pt>
    <dgm:pt modelId="{7222E898-4DB3-074A-A699-0EEB554681F5}" type="pres">
      <dgm:prSet presAssocID="{FCC9A1CB-CEF2-F747-8ACC-D3DFDC21D35D}" presName="connectorText" presStyleLbl="sibTrans2D1" presStyleIdx="3" presStyleCnt="5"/>
      <dgm:spPr/>
    </dgm:pt>
    <dgm:pt modelId="{9726FCF4-DA2F-BA49-9B27-7517590A9983}" type="pres">
      <dgm:prSet presAssocID="{2F1BCC4D-1F27-B649-9FA5-C302A4D3F687}" presName="node" presStyleLbl="node1" presStyleIdx="4" presStyleCnt="6">
        <dgm:presLayoutVars>
          <dgm:bulletEnabled val="1"/>
        </dgm:presLayoutVars>
      </dgm:prSet>
      <dgm:spPr/>
    </dgm:pt>
    <dgm:pt modelId="{5CA104BA-AD4D-8248-862F-156B928B6F39}" type="pres">
      <dgm:prSet presAssocID="{AD5F278B-145C-964E-996C-9667AFE22AAA}" presName="sibTrans" presStyleLbl="sibTrans2D1" presStyleIdx="4" presStyleCnt="5"/>
      <dgm:spPr/>
    </dgm:pt>
    <dgm:pt modelId="{7F663E53-1538-ED47-980D-ED06F92C22B2}" type="pres">
      <dgm:prSet presAssocID="{AD5F278B-145C-964E-996C-9667AFE22AAA}" presName="connectorText" presStyleLbl="sibTrans2D1" presStyleIdx="4" presStyleCnt="5"/>
      <dgm:spPr/>
    </dgm:pt>
    <dgm:pt modelId="{C4ED4C8D-AD63-7449-A524-3AC0BC0CD2B6}" type="pres">
      <dgm:prSet presAssocID="{DE481254-B76B-764A-A9C8-C15D0EF3B7D5}" presName="node" presStyleLbl="node1" presStyleIdx="5" presStyleCnt="6">
        <dgm:presLayoutVars>
          <dgm:bulletEnabled val="1"/>
        </dgm:presLayoutVars>
      </dgm:prSet>
      <dgm:spPr/>
    </dgm:pt>
  </dgm:ptLst>
  <dgm:cxnLst>
    <dgm:cxn modelId="{BC644C13-F8C7-D541-ABDE-FEAE7E67B027}" srcId="{1483F97A-F9B7-E94B-9247-436FAD9AA7E8}" destId="{2F1BCC4D-1F27-B649-9FA5-C302A4D3F687}" srcOrd="4" destOrd="0" parTransId="{523A294C-797F-954F-A0DB-1B217ECB2B25}" sibTransId="{AD5F278B-145C-964E-996C-9667AFE22AAA}"/>
    <dgm:cxn modelId="{A44ABD16-E7F3-0A45-8004-71945EDB54A6}" type="presOf" srcId="{1D3D0272-45C4-8448-87D8-52BF7721E76F}" destId="{651E5C25-0050-BC4F-921D-2C137FE792A8}" srcOrd="0" destOrd="0" presId="urn:microsoft.com/office/officeart/2005/8/layout/process1"/>
    <dgm:cxn modelId="{8E2F771E-FF76-1F46-ADAB-9C544560651D}" type="presOf" srcId="{FCC9A1CB-CEF2-F747-8ACC-D3DFDC21D35D}" destId="{7222E898-4DB3-074A-A699-0EEB554681F5}" srcOrd="1" destOrd="0" presId="urn:microsoft.com/office/officeart/2005/8/layout/process1"/>
    <dgm:cxn modelId="{B81E392D-8CF0-144B-9CF1-6F245A4B2C88}" type="presOf" srcId="{FCC9A1CB-CEF2-F747-8ACC-D3DFDC21D35D}" destId="{318AA7A9-B66F-8748-A6E7-F1BCD86273A5}" srcOrd="0" destOrd="0" presId="urn:microsoft.com/office/officeart/2005/8/layout/process1"/>
    <dgm:cxn modelId="{4D26AC38-382E-674D-83DE-8E59A7FD5AC1}" type="presOf" srcId="{BEF644FA-2FC3-0540-84DC-28491EB6A206}" destId="{EC52D93A-7594-E249-9643-05EFFF366ADC}" srcOrd="0" destOrd="0" presId="urn:microsoft.com/office/officeart/2005/8/layout/process1"/>
    <dgm:cxn modelId="{A1489C39-F3FF-4149-9C0C-DB78B919078A}" type="presOf" srcId="{BEF644FA-2FC3-0540-84DC-28491EB6A206}" destId="{663F1B74-AEBB-8244-BB34-1EAF2CC1C934}" srcOrd="1" destOrd="0" presId="urn:microsoft.com/office/officeart/2005/8/layout/process1"/>
    <dgm:cxn modelId="{D4E47047-AF2A-6A42-81D3-7080DAB14B7F}" type="presOf" srcId="{A82A3AC9-BE4C-1F4E-A1C0-92D25216C62C}" destId="{A6902931-5945-3A44-97B9-32CF4CCB18C0}" srcOrd="0" destOrd="0" presId="urn:microsoft.com/office/officeart/2005/8/layout/process1"/>
    <dgm:cxn modelId="{19917A65-A5D1-4347-A843-D721BDDDF325}" srcId="{1483F97A-F9B7-E94B-9247-436FAD9AA7E8}" destId="{D44C53D6-26C7-0248-A6D6-DFBE71D44E50}" srcOrd="2" destOrd="0" parTransId="{251DBEDC-4D8A-1E4C-BE7C-E71975E8BA39}" sibTransId="{2A3A2143-5313-3C41-A36D-77AD0D18E3BE}"/>
    <dgm:cxn modelId="{A268C96B-9D09-2042-A7F6-2F650ADA41C5}" type="presOf" srcId="{2A3A2143-5313-3C41-A36D-77AD0D18E3BE}" destId="{A7254C9D-58C5-BA4F-BAD8-C227806B755A}" srcOrd="0" destOrd="0" presId="urn:microsoft.com/office/officeart/2005/8/layout/process1"/>
    <dgm:cxn modelId="{0B49D089-F4D7-5945-BB39-5DF5B18783D6}" srcId="{1483F97A-F9B7-E94B-9247-436FAD9AA7E8}" destId="{DE481254-B76B-764A-A9C8-C15D0EF3B7D5}" srcOrd="5" destOrd="0" parTransId="{83BBA008-3776-8C4C-BF17-F20D4CBEAB23}" sibTransId="{6CFFC7C9-7FA1-764D-B470-35E379904573}"/>
    <dgm:cxn modelId="{2A929B8E-1B1F-B042-9125-2EB30A3622C1}" type="presOf" srcId="{AD5F278B-145C-964E-996C-9667AFE22AAA}" destId="{7F663E53-1538-ED47-980D-ED06F92C22B2}" srcOrd="1" destOrd="0" presId="urn:microsoft.com/office/officeart/2005/8/layout/process1"/>
    <dgm:cxn modelId="{A96AD991-7B3D-3246-B5CA-44A0EDD7E7C8}" type="presOf" srcId="{AD5F278B-145C-964E-996C-9667AFE22AAA}" destId="{5CA104BA-AD4D-8248-862F-156B928B6F39}" srcOrd="0" destOrd="0" presId="urn:microsoft.com/office/officeart/2005/8/layout/process1"/>
    <dgm:cxn modelId="{32BEF8A2-6073-A141-B46A-A765A86892EB}" type="presOf" srcId="{D44C53D6-26C7-0248-A6D6-DFBE71D44E50}" destId="{2539EAEE-9AA3-8A49-99F4-6A39E854F981}" srcOrd="0" destOrd="0" presId="urn:microsoft.com/office/officeart/2005/8/layout/process1"/>
    <dgm:cxn modelId="{AFEA1FA8-C696-3A46-A3C6-56CAA2AA7DD7}" type="presOf" srcId="{A82A3AC9-BE4C-1F4E-A1C0-92D25216C62C}" destId="{917808F9-F647-E247-81C7-91771C47568F}" srcOrd="1" destOrd="0" presId="urn:microsoft.com/office/officeart/2005/8/layout/process1"/>
    <dgm:cxn modelId="{8550F8C0-7804-9D4E-85DA-51286ECC84AD}" type="presOf" srcId="{2F1BCC4D-1F27-B649-9FA5-C302A4D3F687}" destId="{9726FCF4-DA2F-BA49-9B27-7517590A9983}" srcOrd="0" destOrd="0" presId="urn:microsoft.com/office/officeart/2005/8/layout/process1"/>
    <dgm:cxn modelId="{0DBFB5D2-DF23-B64E-877D-190096BF1A72}" type="presOf" srcId="{2A3A2143-5313-3C41-A36D-77AD0D18E3BE}" destId="{7968128B-F201-7840-9462-733F5B176F1E}" srcOrd="1" destOrd="0" presId="urn:microsoft.com/office/officeart/2005/8/layout/process1"/>
    <dgm:cxn modelId="{7E15A4DE-18D0-FE47-8665-09CEDDF12EBE}" srcId="{1483F97A-F9B7-E94B-9247-436FAD9AA7E8}" destId="{1D3D0272-45C4-8448-87D8-52BF7721E76F}" srcOrd="0" destOrd="0" parTransId="{0AD61BF3-2265-4443-9DFB-F00EB193D367}" sibTransId="{BEF644FA-2FC3-0540-84DC-28491EB6A206}"/>
    <dgm:cxn modelId="{C9C828E0-9539-3E48-A0EB-23546FE63C45}" type="presOf" srcId="{3592288B-8CB7-3B49-9726-E8E594CB389A}" destId="{D34D1CD6-4B11-8B4E-A29C-6EF0167B8C28}" srcOrd="0" destOrd="0" presId="urn:microsoft.com/office/officeart/2005/8/layout/process1"/>
    <dgm:cxn modelId="{2F3BE8E9-3A1E-C642-B0BC-DFC50F935748}" type="presOf" srcId="{B019CA8B-1653-7441-8C1F-EEE089C2A55D}" destId="{01D5BD1C-4ACE-9746-A711-C90A2874784E}" srcOrd="0" destOrd="0" presId="urn:microsoft.com/office/officeart/2005/8/layout/process1"/>
    <dgm:cxn modelId="{E2A337EA-2D2E-B541-8282-175CF4DC528F}" srcId="{1483F97A-F9B7-E94B-9247-436FAD9AA7E8}" destId="{3592288B-8CB7-3B49-9726-E8E594CB389A}" srcOrd="3" destOrd="0" parTransId="{E3E867AD-9197-7549-A592-28B1D42CAB9F}" sibTransId="{FCC9A1CB-CEF2-F747-8ACC-D3DFDC21D35D}"/>
    <dgm:cxn modelId="{D82CA2EF-7FEA-FF45-A55E-2030FA61F5AB}" srcId="{1483F97A-F9B7-E94B-9247-436FAD9AA7E8}" destId="{B019CA8B-1653-7441-8C1F-EEE089C2A55D}" srcOrd="1" destOrd="0" parTransId="{15015699-BE7B-5A4A-9810-889822041859}" sibTransId="{A82A3AC9-BE4C-1F4E-A1C0-92D25216C62C}"/>
    <dgm:cxn modelId="{6AE865F5-105A-EC4A-9E56-39887F132EAE}" type="presOf" srcId="{DE481254-B76B-764A-A9C8-C15D0EF3B7D5}" destId="{C4ED4C8D-AD63-7449-A524-3AC0BC0CD2B6}" srcOrd="0" destOrd="0" presId="urn:microsoft.com/office/officeart/2005/8/layout/process1"/>
    <dgm:cxn modelId="{D451F5FE-E3BB-CC48-B82F-B6A659FE0E79}" type="presOf" srcId="{1483F97A-F9B7-E94B-9247-436FAD9AA7E8}" destId="{8E23D481-D045-AF43-8EEF-F8E0388B752C}" srcOrd="0" destOrd="0" presId="urn:microsoft.com/office/officeart/2005/8/layout/process1"/>
    <dgm:cxn modelId="{649AF8D4-AD29-0B40-AAF5-E70F988CBEEB}" type="presParOf" srcId="{8E23D481-D045-AF43-8EEF-F8E0388B752C}" destId="{651E5C25-0050-BC4F-921D-2C137FE792A8}" srcOrd="0" destOrd="0" presId="urn:microsoft.com/office/officeart/2005/8/layout/process1"/>
    <dgm:cxn modelId="{DA8EFD1A-C4E2-114A-A87C-88D2B149806F}" type="presParOf" srcId="{8E23D481-D045-AF43-8EEF-F8E0388B752C}" destId="{EC52D93A-7594-E249-9643-05EFFF366ADC}" srcOrd="1" destOrd="0" presId="urn:microsoft.com/office/officeart/2005/8/layout/process1"/>
    <dgm:cxn modelId="{592794E6-3EC3-6C44-AD16-F02A536DF598}" type="presParOf" srcId="{EC52D93A-7594-E249-9643-05EFFF366ADC}" destId="{663F1B74-AEBB-8244-BB34-1EAF2CC1C934}" srcOrd="0" destOrd="0" presId="urn:microsoft.com/office/officeart/2005/8/layout/process1"/>
    <dgm:cxn modelId="{A60C1037-43FC-B949-977A-CEDBB5104219}" type="presParOf" srcId="{8E23D481-D045-AF43-8EEF-F8E0388B752C}" destId="{01D5BD1C-4ACE-9746-A711-C90A2874784E}" srcOrd="2" destOrd="0" presId="urn:microsoft.com/office/officeart/2005/8/layout/process1"/>
    <dgm:cxn modelId="{CA2C3ED1-2758-6A43-B681-9C82A6B0F291}" type="presParOf" srcId="{8E23D481-D045-AF43-8EEF-F8E0388B752C}" destId="{A6902931-5945-3A44-97B9-32CF4CCB18C0}" srcOrd="3" destOrd="0" presId="urn:microsoft.com/office/officeart/2005/8/layout/process1"/>
    <dgm:cxn modelId="{B2AD98C0-0656-E244-A0F2-96088475CF73}" type="presParOf" srcId="{A6902931-5945-3A44-97B9-32CF4CCB18C0}" destId="{917808F9-F647-E247-81C7-91771C47568F}" srcOrd="0" destOrd="0" presId="urn:microsoft.com/office/officeart/2005/8/layout/process1"/>
    <dgm:cxn modelId="{C7622812-8331-4240-AACB-9568F3F3BFFF}" type="presParOf" srcId="{8E23D481-D045-AF43-8EEF-F8E0388B752C}" destId="{2539EAEE-9AA3-8A49-99F4-6A39E854F981}" srcOrd="4" destOrd="0" presId="urn:microsoft.com/office/officeart/2005/8/layout/process1"/>
    <dgm:cxn modelId="{396B4EA8-9F88-3445-AA79-3AD35164DEC8}" type="presParOf" srcId="{8E23D481-D045-AF43-8EEF-F8E0388B752C}" destId="{A7254C9D-58C5-BA4F-BAD8-C227806B755A}" srcOrd="5" destOrd="0" presId="urn:microsoft.com/office/officeart/2005/8/layout/process1"/>
    <dgm:cxn modelId="{EED0D6EF-7FA7-8245-A1D6-25498C9999D8}" type="presParOf" srcId="{A7254C9D-58C5-BA4F-BAD8-C227806B755A}" destId="{7968128B-F201-7840-9462-733F5B176F1E}" srcOrd="0" destOrd="0" presId="urn:microsoft.com/office/officeart/2005/8/layout/process1"/>
    <dgm:cxn modelId="{74619E37-C41E-7047-B7EB-B5FF807D98A0}" type="presParOf" srcId="{8E23D481-D045-AF43-8EEF-F8E0388B752C}" destId="{D34D1CD6-4B11-8B4E-A29C-6EF0167B8C28}" srcOrd="6" destOrd="0" presId="urn:microsoft.com/office/officeart/2005/8/layout/process1"/>
    <dgm:cxn modelId="{A3750BF0-57A1-D449-B9FF-326AC37BEBAE}" type="presParOf" srcId="{8E23D481-D045-AF43-8EEF-F8E0388B752C}" destId="{318AA7A9-B66F-8748-A6E7-F1BCD86273A5}" srcOrd="7" destOrd="0" presId="urn:microsoft.com/office/officeart/2005/8/layout/process1"/>
    <dgm:cxn modelId="{8920CE9A-9F4D-2543-BB4E-8FAF184577D8}" type="presParOf" srcId="{318AA7A9-B66F-8748-A6E7-F1BCD86273A5}" destId="{7222E898-4DB3-074A-A699-0EEB554681F5}" srcOrd="0" destOrd="0" presId="urn:microsoft.com/office/officeart/2005/8/layout/process1"/>
    <dgm:cxn modelId="{5FE9A8A2-553A-504F-A963-1C490978BCAE}" type="presParOf" srcId="{8E23D481-D045-AF43-8EEF-F8E0388B752C}" destId="{9726FCF4-DA2F-BA49-9B27-7517590A9983}" srcOrd="8" destOrd="0" presId="urn:microsoft.com/office/officeart/2005/8/layout/process1"/>
    <dgm:cxn modelId="{3CF1647B-38C0-AC4A-A402-197B59460D5A}" type="presParOf" srcId="{8E23D481-D045-AF43-8EEF-F8E0388B752C}" destId="{5CA104BA-AD4D-8248-862F-156B928B6F39}" srcOrd="9" destOrd="0" presId="urn:microsoft.com/office/officeart/2005/8/layout/process1"/>
    <dgm:cxn modelId="{A20B9A15-344C-C148-9182-E45135C9B0FE}" type="presParOf" srcId="{5CA104BA-AD4D-8248-862F-156B928B6F39}" destId="{7F663E53-1538-ED47-980D-ED06F92C22B2}" srcOrd="0" destOrd="0" presId="urn:microsoft.com/office/officeart/2005/8/layout/process1"/>
    <dgm:cxn modelId="{769133C7-39CF-4847-940E-71702396F693}" type="presParOf" srcId="{8E23D481-D045-AF43-8EEF-F8E0388B752C}" destId="{C4ED4C8D-AD63-7449-A524-3AC0BC0CD2B6}" srcOrd="1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E5C25-0050-BC4F-921D-2C137FE792A8}">
      <dsp:nvSpPr>
        <dsp:cNvPr id="0" name=""/>
        <dsp:cNvSpPr/>
      </dsp:nvSpPr>
      <dsp:spPr>
        <a:xfrm>
          <a:off x="0"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FCAL</a:t>
          </a:r>
          <a:br>
            <a:rPr lang="en-US" sz="1800" kern="1200" dirty="0">
              <a:solidFill>
                <a:srgbClr val="FFC000"/>
              </a:solidFill>
            </a:rPr>
          </a:br>
          <a:r>
            <a:rPr lang="en-US" sz="1400" kern="1200" dirty="0">
              <a:solidFill>
                <a:srgbClr val="FFC000"/>
              </a:solidFill>
            </a:rPr>
            <a:t>0.08ms</a:t>
          </a:r>
        </a:p>
      </dsp:txBody>
      <dsp:txXfrm>
        <a:off x="18431" y="1175459"/>
        <a:ext cx="1011913" cy="592403"/>
      </dsp:txXfrm>
    </dsp:sp>
    <dsp:sp modelId="{EC52D93A-7594-E249-9643-05EFFF366ADC}">
      <dsp:nvSpPr>
        <dsp:cNvPr id="0" name=""/>
        <dsp:cNvSpPr/>
      </dsp:nvSpPr>
      <dsp:spPr>
        <a:xfrm>
          <a:off x="1153653" y="1341613"/>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153653" y="1393632"/>
        <a:ext cx="155638" cy="156058"/>
      </dsp:txXfrm>
    </dsp:sp>
    <dsp:sp modelId="{01D5BD1C-4ACE-9746-A711-C90A2874784E}">
      <dsp:nvSpPr>
        <dsp:cNvPr id="0" name=""/>
        <dsp:cNvSpPr/>
      </dsp:nvSpPr>
      <dsp:spPr>
        <a:xfrm>
          <a:off x="1468286"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FHODO</a:t>
          </a:r>
          <a:br>
            <a:rPr lang="en-US" sz="1800" kern="1200" dirty="0">
              <a:solidFill>
                <a:srgbClr val="FFC000"/>
              </a:solidFill>
            </a:rPr>
          </a:br>
          <a:r>
            <a:rPr lang="en-US" sz="1400" kern="1200" dirty="0">
              <a:solidFill>
                <a:srgbClr val="FFC000"/>
              </a:solidFill>
            </a:rPr>
            <a:t>0.05ms</a:t>
          </a:r>
        </a:p>
      </dsp:txBody>
      <dsp:txXfrm>
        <a:off x="1486717" y="1175459"/>
        <a:ext cx="1011913" cy="592403"/>
      </dsp:txXfrm>
    </dsp:sp>
    <dsp:sp modelId="{A6902931-5945-3A44-97B9-32CF4CCB18C0}">
      <dsp:nvSpPr>
        <dsp:cNvPr id="0" name=""/>
        <dsp:cNvSpPr/>
      </dsp:nvSpPr>
      <dsp:spPr>
        <a:xfrm>
          <a:off x="2621939" y="1341613"/>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2621939" y="1393632"/>
        <a:ext cx="155638" cy="156058"/>
      </dsp:txXfrm>
    </dsp:sp>
    <dsp:sp modelId="{2539EAEE-9AA3-8A49-99F4-6A39E854F981}">
      <dsp:nvSpPr>
        <dsp:cNvPr id="0" name=""/>
        <dsp:cNvSpPr/>
      </dsp:nvSpPr>
      <dsp:spPr>
        <a:xfrm>
          <a:off x="2936572"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FTEB</a:t>
          </a:r>
          <a:br>
            <a:rPr lang="en-US" sz="1800" kern="1200" dirty="0">
              <a:solidFill>
                <a:srgbClr val="FFC000"/>
              </a:solidFill>
            </a:rPr>
          </a:br>
          <a:r>
            <a:rPr lang="en-US" sz="1400" kern="1200" dirty="0">
              <a:solidFill>
                <a:srgbClr val="FFC000"/>
              </a:solidFill>
            </a:rPr>
            <a:t>0.05ms</a:t>
          </a:r>
        </a:p>
      </dsp:txBody>
      <dsp:txXfrm>
        <a:off x="2955003" y="1175459"/>
        <a:ext cx="1011913" cy="592403"/>
      </dsp:txXfrm>
    </dsp:sp>
    <dsp:sp modelId="{A7254C9D-58C5-BA4F-BAD8-C227806B755A}">
      <dsp:nvSpPr>
        <dsp:cNvPr id="0" name=""/>
        <dsp:cNvSpPr/>
      </dsp:nvSpPr>
      <dsp:spPr>
        <a:xfrm>
          <a:off x="4090225" y="1341613"/>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090225" y="1393632"/>
        <a:ext cx="155638" cy="156058"/>
      </dsp:txXfrm>
    </dsp:sp>
    <dsp:sp modelId="{D34D1CD6-4B11-8B4E-A29C-6EF0167B8C28}">
      <dsp:nvSpPr>
        <dsp:cNvPr id="0" name=""/>
        <dsp:cNvSpPr/>
      </dsp:nvSpPr>
      <dsp:spPr>
        <a:xfrm>
          <a:off x="4404858"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DCHB</a:t>
          </a:r>
          <a:br>
            <a:rPr lang="en-US" sz="1800" kern="1200" dirty="0">
              <a:solidFill>
                <a:srgbClr val="FFC000"/>
              </a:solidFill>
            </a:rPr>
          </a:br>
          <a:r>
            <a:rPr lang="en-US" sz="1400" kern="1200" dirty="0">
              <a:solidFill>
                <a:srgbClr val="FFC000"/>
              </a:solidFill>
            </a:rPr>
            <a:t>34.05ms</a:t>
          </a:r>
        </a:p>
      </dsp:txBody>
      <dsp:txXfrm>
        <a:off x="4423289" y="1175459"/>
        <a:ext cx="1011913" cy="592403"/>
      </dsp:txXfrm>
    </dsp:sp>
    <dsp:sp modelId="{318AA7A9-B66F-8748-A6E7-F1BCD86273A5}">
      <dsp:nvSpPr>
        <dsp:cNvPr id="0" name=""/>
        <dsp:cNvSpPr/>
      </dsp:nvSpPr>
      <dsp:spPr>
        <a:xfrm>
          <a:off x="5558511" y="1341613"/>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558511" y="1393632"/>
        <a:ext cx="155638" cy="156058"/>
      </dsp:txXfrm>
    </dsp:sp>
    <dsp:sp modelId="{9726FCF4-DA2F-BA49-9B27-7517590A9983}">
      <dsp:nvSpPr>
        <dsp:cNvPr id="0" name=""/>
        <dsp:cNvSpPr/>
      </dsp:nvSpPr>
      <dsp:spPr>
        <a:xfrm>
          <a:off x="5873144"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DCTB</a:t>
          </a:r>
          <a:br>
            <a:rPr lang="en-US" sz="1800" kern="1200" dirty="0">
              <a:solidFill>
                <a:srgbClr val="FFC000"/>
              </a:solidFill>
            </a:rPr>
          </a:br>
          <a:r>
            <a:rPr lang="en-US" sz="1400" kern="1200" dirty="0">
              <a:solidFill>
                <a:srgbClr val="FFC000"/>
              </a:solidFill>
            </a:rPr>
            <a:t>63.7ms</a:t>
          </a:r>
        </a:p>
      </dsp:txBody>
      <dsp:txXfrm>
        <a:off x="5891575" y="1175459"/>
        <a:ext cx="1011913" cy="592403"/>
      </dsp:txXfrm>
    </dsp:sp>
    <dsp:sp modelId="{5CA104BA-AD4D-8248-862F-156B928B6F39}">
      <dsp:nvSpPr>
        <dsp:cNvPr id="0" name=""/>
        <dsp:cNvSpPr/>
      </dsp:nvSpPr>
      <dsp:spPr>
        <a:xfrm>
          <a:off x="7026797" y="1341613"/>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7026797" y="1393632"/>
        <a:ext cx="155638" cy="156058"/>
      </dsp:txXfrm>
    </dsp:sp>
    <dsp:sp modelId="{C4ED4C8D-AD63-7449-A524-3AC0BC0CD2B6}">
      <dsp:nvSpPr>
        <dsp:cNvPr id="0" name=""/>
        <dsp:cNvSpPr/>
      </dsp:nvSpPr>
      <dsp:spPr>
        <a:xfrm>
          <a:off x="7341430" y="1157028"/>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FTOF</a:t>
          </a:r>
          <a:br>
            <a:rPr lang="en-US" sz="1800" kern="1200" dirty="0">
              <a:solidFill>
                <a:srgbClr val="FFC000"/>
              </a:solidFill>
            </a:rPr>
          </a:br>
          <a:r>
            <a:rPr lang="en-US" sz="1400" kern="1200" dirty="0">
              <a:solidFill>
                <a:srgbClr val="FFC000"/>
              </a:solidFill>
            </a:rPr>
            <a:t>1.16ms</a:t>
          </a:r>
        </a:p>
      </dsp:txBody>
      <dsp:txXfrm>
        <a:off x="7359861" y="1175459"/>
        <a:ext cx="1011913" cy="5924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E5C25-0050-BC4F-921D-2C137FE792A8}">
      <dsp:nvSpPr>
        <dsp:cNvPr id="0" name=""/>
        <dsp:cNvSpPr/>
      </dsp:nvSpPr>
      <dsp:spPr>
        <a:xfrm>
          <a:off x="0"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EBTB</a:t>
          </a:r>
          <a:br>
            <a:rPr lang="en-US" sz="1800" kern="1200" dirty="0">
              <a:solidFill>
                <a:srgbClr val="FFC000"/>
              </a:solidFill>
            </a:rPr>
          </a:br>
          <a:r>
            <a:rPr lang="en-US" sz="1400" kern="1200" dirty="0">
              <a:solidFill>
                <a:srgbClr val="FFC000"/>
              </a:solidFill>
            </a:rPr>
            <a:t>0.38ms</a:t>
          </a:r>
        </a:p>
      </dsp:txBody>
      <dsp:txXfrm>
        <a:off x="18431" y="1211800"/>
        <a:ext cx="1011913" cy="592403"/>
      </dsp:txXfrm>
    </dsp:sp>
    <dsp:sp modelId="{EC52D93A-7594-E249-9643-05EFFF366ADC}">
      <dsp:nvSpPr>
        <dsp:cNvPr id="0" name=""/>
        <dsp:cNvSpPr/>
      </dsp:nvSpPr>
      <dsp:spPr>
        <a:xfrm>
          <a:off x="1153653" y="1377954"/>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153653" y="1429973"/>
        <a:ext cx="155638" cy="156058"/>
      </dsp:txXfrm>
    </dsp:sp>
    <dsp:sp modelId="{01D5BD1C-4ACE-9746-A711-C90A2874784E}">
      <dsp:nvSpPr>
        <dsp:cNvPr id="0" name=""/>
        <dsp:cNvSpPr/>
      </dsp:nvSpPr>
      <dsp:spPr>
        <a:xfrm>
          <a:off x="1468286"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EBHB</a:t>
          </a:r>
          <a:br>
            <a:rPr lang="en-US" sz="1800" kern="1200" dirty="0">
              <a:solidFill>
                <a:srgbClr val="FFC000"/>
              </a:solidFill>
            </a:rPr>
          </a:br>
          <a:r>
            <a:rPr lang="en-US" sz="1400" kern="1200" dirty="0">
              <a:solidFill>
                <a:srgbClr val="FFC000"/>
              </a:solidFill>
            </a:rPr>
            <a:t>0.37ms</a:t>
          </a:r>
        </a:p>
      </dsp:txBody>
      <dsp:txXfrm>
        <a:off x="1486717" y="1211800"/>
        <a:ext cx="1011913" cy="592403"/>
      </dsp:txXfrm>
    </dsp:sp>
    <dsp:sp modelId="{A6902931-5945-3A44-97B9-32CF4CCB18C0}">
      <dsp:nvSpPr>
        <dsp:cNvPr id="0" name=""/>
        <dsp:cNvSpPr/>
      </dsp:nvSpPr>
      <dsp:spPr>
        <a:xfrm>
          <a:off x="2621939" y="1377954"/>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2621939" y="1429973"/>
        <a:ext cx="155638" cy="156058"/>
      </dsp:txXfrm>
    </dsp:sp>
    <dsp:sp modelId="{2539EAEE-9AA3-8A49-99F4-6A39E854F981}">
      <dsp:nvSpPr>
        <dsp:cNvPr id="0" name=""/>
        <dsp:cNvSpPr/>
      </dsp:nvSpPr>
      <dsp:spPr>
        <a:xfrm>
          <a:off x="2936572"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EC</a:t>
          </a:r>
          <a:br>
            <a:rPr lang="en-US" sz="1800" kern="1200" dirty="0">
              <a:solidFill>
                <a:srgbClr val="FFC000"/>
              </a:solidFill>
            </a:rPr>
          </a:br>
          <a:r>
            <a:rPr lang="en-US" sz="1400" kern="1200" dirty="0">
              <a:solidFill>
                <a:srgbClr val="FFC000"/>
              </a:solidFill>
            </a:rPr>
            <a:t>0.75ms</a:t>
          </a:r>
        </a:p>
      </dsp:txBody>
      <dsp:txXfrm>
        <a:off x="2955003" y="1211800"/>
        <a:ext cx="1011913" cy="592403"/>
      </dsp:txXfrm>
    </dsp:sp>
    <dsp:sp modelId="{A7254C9D-58C5-BA4F-BAD8-C227806B755A}">
      <dsp:nvSpPr>
        <dsp:cNvPr id="0" name=""/>
        <dsp:cNvSpPr/>
      </dsp:nvSpPr>
      <dsp:spPr>
        <a:xfrm>
          <a:off x="4090225" y="1377954"/>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090225" y="1429973"/>
        <a:ext cx="155638" cy="156058"/>
      </dsp:txXfrm>
    </dsp:sp>
    <dsp:sp modelId="{D34D1CD6-4B11-8B4E-A29C-6EF0167B8C28}">
      <dsp:nvSpPr>
        <dsp:cNvPr id="0" name=""/>
        <dsp:cNvSpPr/>
      </dsp:nvSpPr>
      <dsp:spPr>
        <a:xfrm>
          <a:off x="4404858"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LTCC</a:t>
          </a:r>
          <a:br>
            <a:rPr lang="en-US" sz="1800" kern="1200" dirty="0">
              <a:solidFill>
                <a:srgbClr val="FFC000"/>
              </a:solidFill>
            </a:rPr>
          </a:br>
          <a:r>
            <a:rPr lang="en-US" sz="1400" kern="1200" dirty="0">
              <a:solidFill>
                <a:srgbClr val="FFC000"/>
              </a:solidFill>
            </a:rPr>
            <a:t>0.05ms</a:t>
          </a:r>
        </a:p>
      </dsp:txBody>
      <dsp:txXfrm>
        <a:off x="4423289" y="1211800"/>
        <a:ext cx="1011913" cy="592403"/>
      </dsp:txXfrm>
    </dsp:sp>
    <dsp:sp modelId="{318AA7A9-B66F-8748-A6E7-F1BCD86273A5}">
      <dsp:nvSpPr>
        <dsp:cNvPr id="0" name=""/>
        <dsp:cNvSpPr/>
      </dsp:nvSpPr>
      <dsp:spPr>
        <a:xfrm>
          <a:off x="5558511" y="1377954"/>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558511" y="1429973"/>
        <a:ext cx="155638" cy="156058"/>
      </dsp:txXfrm>
    </dsp:sp>
    <dsp:sp modelId="{9726FCF4-DA2F-BA49-9B27-7517590A9983}">
      <dsp:nvSpPr>
        <dsp:cNvPr id="0" name=""/>
        <dsp:cNvSpPr/>
      </dsp:nvSpPr>
      <dsp:spPr>
        <a:xfrm>
          <a:off x="5873144"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HTCC</a:t>
          </a:r>
          <a:br>
            <a:rPr lang="en-US" sz="1800" kern="1200" dirty="0">
              <a:solidFill>
                <a:srgbClr val="FFC000"/>
              </a:solidFill>
            </a:rPr>
          </a:br>
          <a:r>
            <a:rPr lang="en-US" sz="1400" kern="1200" dirty="0">
              <a:solidFill>
                <a:srgbClr val="FFC000"/>
              </a:solidFill>
            </a:rPr>
            <a:t>0.14ms</a:t>
          </a:r>
        </a:p>
      </dsp:txBody>
      <dsp:txXfrm>
        <a:off x="5891575" y="1211800"/>
        <a:ext cx="1011913" cy="592403"/>
      </dsp:txXfrm>
    </dsp:sp>
    <dsp:sp modelId="{5CA104BA-AD4D-8248-862F-156B928B6F39}">
      <dsp:nvSpPr>
        <dsp:cNvPr id="0" name=""/>
        <dsp:cNvSpPr/>
      </dsp:nvSpPr>
      <dsp:spPr>
        <a:xfrm>
          <a:off x="7026797" y="1377954"/>
          <a:ext cx="222340" cy="260096"/>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7026797" y="1429973"/>
        <a:ext cx="155638" cy="156058"/>
      </dsp:txXfrm>
    </dsp:sp>
    <dsp:sp modelId="{C4ED4C8D-AD63-7449-A524-3AC0BC0CD2B6}">
      <dsp:nvSpPr>
        <dsp:cNvPr id="0" name=""/>
        <dsp:cNvSpPr/>
      </dsp:nvSpPr>
      <dsp:spPr>
        <a:xfrm>
          <a:off x="7341430" y="1193369"/>
          <a:ext cx="1048775" cy="629265"/>
        </a:xfrm>
        <a:prstGeom prst="roundRect">
          <a:avLst>
            <a:gd name="adj" fmla="val 10000"/>
          </a:avLst>
        </a:prstGeom>
        <a:solidFill>
          <a:schemeClr val="accent1">
            <a:hueOff val="0"/>
            <a:satOff val="0"/>
            <a:lumOff val="0"/>
            <a:alphaOff val="0"/>
          </a:schemeClr>
        </a:solidFill>
        <a:ln>
          <a:noFill/>
        </a:ln>
        <a:effectLst>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FFC000"/>
              </a:solidFill>
            </a:rPr>
            <a:t>CTOF</a:t>
          </a:r>
          <a:br>
            <a:rPr lang="en-US" sz="1800" kern="1200" dirty="0">
              <a:solidFill>
                <a:srgbClr val="FFC000"/>
              </a:solidFill>
            </a:rPr>
          </a:br>
          <a:r>
            <a:rPr lang="en-US" sz="1400" kern="1200" dirty="0">
              <a:solidFill>
                <a:srgbClr val="FFC000"/>
              </a:solidFill>
            </a:rPr>
            <a:t>0.19ms</a:t>
          </a:r>
        </a:p>
      </dsp:txBody>
      <dsp:txXfrm>
        <a:off x="7359861" y="1211800"/>
        <a:ext cx="1011913" cy="59240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34EEA25-AF29-F746-9A23-4E499F6F49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2FD9E22-AA4C-7C46-9CAD-9BF5AA21C20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5CF857-8BBF-1141-AD4C-498CAC90761B}" type="datetimeFigureOut">
              <a:rPr lang="en-US" smtClean="0"/>
              <a:t>3/22/18</a:t>
            </a:fld>
            <a:endParaRPr lang="en-US"/>
          </a:p>
        </p:txBody>
      </p:sp>
      <p:sp>
        <p:nvSpPr>
          <p:cNvPr id="4" name="Footer Placeholder 3">
            <a:extLst>
              <a:ext uri="{FF2B5EF4-FFF2-40B4-BE49-F238E27FC236}">
                <a16:creationId xmlns:a16="http://schemas.microsoft.com/office/drawing/2014/main" id="{FD80C360-04D0-DA41-9981-4AE85C76F5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53822CD-EDFE-A342-94F4-498FA64C30E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9D8B1E-6B2F-F641-92A8-922CE313D705}" type="slidenum">
              <a:rPr lang="en-US" smtClean="0"/>
              <a:t>‹#›</a:t>
            </a:fld>
            <a:endParaRPr lang="en-US"/>
          </a:p>
        </p:txBody>
      </p:sp>
    </p:spTree>
    <p:extLst>
      <p:ext uri="{BB962C8B-B14F-4D97-AF65-F5344CB8AC3E}">
        <p14:creationId xmlns:p14="http://schemas.microsoft.com/office/powerpoint/2010/main" val="116680335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6EACE5-D65E-2843-85E7-EA4D5AE831B3}" type="datetimeFigureOut">
              <a:rPr lang="en-US" smtClean="0"/>
              <a:t>3/22/18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29F4AB-4916-C745-862C-B5647CE414F7}" type="slidenum">
              <a:rPr lang="en-US" smtClean="0"/>
              <a:t>‹#›</a:t>
            </a:fld>
            <a:endParaRPr lang="en-US"/>
          </a:p>
        </p:txBody>
      </p:sp>
    </p:spTree>
    <p:extLst>
      <p:ext uri="{BB962C8B-B14F-4D97-AF65-F5344CB8AC3E}">
        <p14:creationId xmlns:p14="http://schemas.microsoft.com/office/powerpoint/2010/main" val="195298488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30301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713375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093076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charset="0"/>
              <a:buNone/>
              <a:tabLst/>
              <a:defRPr/>
            </a:pPr>
            <a:endParaRPr lang="en-US" dirty="0"/>
          </a:p>
        </p:txBody>
      </p:sp>
    </p:spTree>
    <p:extLst>
      <p:ext uri="{BB962C8B-B14F-4D97-AF65-F5344CB8AC3E}">
        <p14:creationId xmlns:p14="http://schemas.microsoft.com/office/powerpoint/2010/main" val="4240957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4983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p>
          <a:p>
            <a:endParaRPr lang="en-US" dirty="0"/>
          </a:p>
        </p:txBody>
      </p:sp>
    </p:spTree>
    <p:extLst>
      <p:ext uri="{BB962C8B-B14F-4D97-AF65-F5344CB8AC3E}">
        <p14:creationId xmlns:p14="http://schemas.microsoft.com/office/powerpoint/2010/main" val="3520852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623254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endParaRPr lang="en-US" sz="2400" dirty="0"/>
          </a:p>
          <a:p>
            <a:endParaRPr lang="en-US" sz="2400" dirty="0"/>
          </a:p>
          <a:p>
            <a:endParaRPr lang="en-US" dirty="0"/>
          </a:p>
        </p:txBody>
      </p:sp>
    </p:spTree>
    <p:extLst>
      <p:ext uri="{BB962C8B-B14F-4D97-AF65-F5344CB8AC3E}">
        <p14:creationId xmlns:p14="http://schemas.microsoft.com/office/powerpoint/2010/main" val="4178337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206830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651240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993190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104972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2248201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7200"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9FE56B-0755-0C48-A30B-00D842641C1C}" type="datetimeFigureOut">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0"/>
            </a:lvl1pPr>
          </a:lstStyle>
          <a:p>
            <a:fld id="{224887CB-BCBD-A543-9F02-B325614E8FF7}" type="slidenum">
              <a:rPr lang="en-US" smtClean="0"/>
              <a:t>‹#›</a:t>
            </a:fld>
            <a:endParaRPr lang="en-US"/>
          </a:p>
        </p:txBody>
      </p:sp>
    </p:spTree>
    <p:extLst>
      <p:ext uri="{BB962C8B-B14F-4D97-AF65-F5344CB8AC3E}">
        <p14:creationId xmlns:p14="http://schemas.microsoft.com/office/powerpoint/2010/main" val="3760572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9FE56B-0755-0C48-A30B-00D842641C1C}" type="datetimeFigureOut">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523244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9FE56B-0755-0C48-A30B-00D842641C1C}" type="datetimeFigureOut">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2885844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9FE56B-0755-0C48-A30B-00D842641C1C}" type="datetimeFigureOut">
              <a:rPr lang="en-US" smtClean="0"/>
              <a:t>3/22/18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2036274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869FE56B-0755-0C48-A30B-00D842641C1C}" type="datetimeFigureOut">
              <a:rPr lang="en-US" smtClean="0"/>
              <a:t>3/22/18</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224887CB-BCBD-A543-9F02-B325614E8FF7}" type="slidenum">
              <a:rPr lang="en-US" smtClean="0"/>
              <a:t>‹#›</a:t>
            </a:fld>
            <a:endParaRPr lang="en-US"/>
          </a:p>
        </p:txBody>
      </p:sp>
    </p:spTree>
    <p:extLst>
      <p:ext uri="{BB962C8B-B14F-4D97-AF65-F5344CB8AC3E}">
        <p14:creationId xmlns:p14="http://schemas.microsoft.com/office/powerpoint/2010/main" val="4273613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9FE56B-0755-0C48-A30B-00D842641C1C}" type="datetimeFigureOut">
              <a:rPr lang="en-US" smtClean="0"/>
              <a:t>3/22/18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4096520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9FE56B-0755-0C48-A30B-00D842641C1C}" type="datetimeFigureOut">
              <a:rPr lang="en-US" smtClean="0"/>
              <a:t>3/22/18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4887CB-BCBD-A543-9F02-B325614E8FF7}"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12750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69FE56B-0755-0C48-A30B-00D842641C1C}" type="datetimeFigureOut">
              <a:rPr lang="en-US" smtClean="0"/>
              <a:t>3/22/18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4887CB-BCBD-A543-9F02-B325614E8FF7}"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215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9FE56B-0755-0C48-A30B-00D842641C1C}" type="datetimeFigureOut">
              <a:rPr lang="en-US" smtClean="0"/>
              <a:t>3/22/18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1892457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9FE56B-0755-0C48-A30B-00D842641C1C}" type="datetimeFigureOut">
              <a:rPr lang="en-US" smtClean="0"/>
              <a:t>3/22/18</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425298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9FE56B-0755-0C48-A30B-00D842641C1C}" type="datetimeFigureOut">
              <a:rPr lang="en-US" smtClean="0"/>
              <a:t>3/22/18</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224887CB-BCBD-A543-9F02-B325614E8FF7}" type="slidenum">
              <a:rPr lang="en-US" smtClean="0"/>
              <a:t>‹#›</a:t>
            </a:fld>
            <a:endParaRPr lang="en-US"/>
          </a:p>
        </p:txBody>
      </p:sp>
    </p:spTree>
    <p:extLst>
      <p:ext uri="{BB962C8B-B14F-4D97-AF65-F5344CB8AC3E}">
        <p14:creationId xmlns:p14="http://schemas.microsoft.com/office/powerpoint/2010/main" val="3875633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9FE56B-0755-0C48-A30B-00D842641C1C}" type="datetimeFigureOut">
              <a:rPr lang="en-US" smtClean="0"/>
              <a:t>3/22/18</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0">
                <a:solidFill>
                  <a:srgbClr val="FFFFFF"/>
                </a:solidFill>
                <a:latin typeface="+mj-lt"/>
              </a:defRPr>
            </a:lvl1pPr>
          </a:lstStyle>
          <a:p>
            <a:fld id="{224887CB-BCBD-A543-9F02-B325614E8FF7}" type="slidenum">
              <a:rPr lang="en-US" smtClean="0"/>
              <a:t>‹#›</a:t>
            </a:fld>
            <a:endParaRPr lang="en-US"/>
          </a:p>
        </p:txBody>
      </p:sp>
    </p:spTree>
    <p:extLst>
      <p:ext uri="{BB962C8B-B14F-4D97-AF65-F5344CB8AC3E}">
        <p14:creationId xmlns:p14="http://schemas.microsoft.com/office/powerpoint/2010/main" val="727691299"/>
      </p:ext>
    </p:extLst>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Lst>
  <p:txStyles>
    <p:titleStyle>
      <a:lvl1pPr algn="l" defTabSz="914400" rtl="0" eaLnBrk="1" latinLnBrk="0" hangingPunct="1">
        <a:lnSpc>
          <a:spcPct val="90000"/>
        </a:lnSpc>
        <a:spcBef>
          <a:spcPct val="0"/>
        </a:spcBef>
        <a:buNone/>
        <a:defRPr sz="4800"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8.jp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24.tif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5.jp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1.xml"/><Relationship Id="rId5" Type="http://schemas.microsoft.com/office/2007/relationships/hdphoto" Target="../media/hdphoto3.wdp"/><Relationship Id="rId4" Type="http://schemas.openxmlformats.org/officeDocument/2006/relationships/image" Target="../media/image6.jpeg"/><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8.jpg"/><Relationship Id="rId5" Type="http://schemas.openxmlformats.org/officeDocument/2006/relationships/image" Target="../media/image39.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8.jpg"/><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hyperlink" Target="https://github.com/JeffersonLab/clara-java" TargetMode="External"/><Relationship Id="rId3" Type="http://schemas.openxmlformats.org/officeDocument/2006/relationships/image" Target="../media/image44.emf"/><Relationship Id="rId7" Type="http://schemas.openxmlformats.org/officeDocument/2006/relationships/hyperlink" Target="http://claraweb.jlab.org/" TargetMode="External"/><Relationship Id="rId2" Type="http://schemas.openxmlformats.org/officeDocument/2006/relationships/image" Target="../media/image43.jp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hyperlink" Target="https://github.com/JeffersonLab/clara-python" TargetMode="External"/><Relationship Id="rId4" Type="http://schemas.openxmlformats.org/officeDocument/2006/relationships/image" Target="../media/image8.jpg"/><Relationship Id="rId9" Type="http://schemas.openxmlformats.org/officeDocument/2006/relationships/hyperlink" Target="https://github.com/JeffersonLab/clara-cpp"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g"/><Relationship Id="rId7" Type="http://schemas.openxmlformats.org/officeDocument/2006/relationships/image" Target="../media/image15.pn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8.jpg"/><Relationship Id="rId5" Type="http://schemas.openxmlformats.org/officeDocument/2006/relationships/image" Target="../media/image13.jpg"/><Relationship Id="rId10" Type="http://schemas.openxmlformats.org/officeDocument/2006/relationships/image" Target="../media/image18.png"/><Relationship Id="rId4" Type="http://schemas.openxmlformats.org/officeDocument/2006/relationships/image" Target="../media/image12.jp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3CCD0-B8C4-674F-8F6C-A6DB6027D403}"/>
              </a:ext>
            </a:extLst>
          </p:cNvPr>
          <p:cNvSpPr>
            <a:spLocks noGrp="1"/>
          </p:cNvSpPr>
          <p:nvPr>
            <p:ph type="ctrTitle"/>
          </p:nvPr>
        </p:nvSpPr>
        <p:spPr/>
        <p:txBody>
          <a:bodyPr/>
          <a:lstStyle/>
          <a:p>
            <a:r>
              <a:rPr lang="en-US" dirty="0"/>
              <a:t>CLARA</a:t>
            </a:r>
          </a:p>
        </p:txBody>
      </p:sp>
      <p:sp>
        <p:nvSpPr>
          <p:cNvPr id="3" name="Subtitle 2">
            <a:extLst>
              <a:ext uri="{FF2B5EF4-FFF2-40B4-BE49-F238E27FC236}">
                <a16:creationId xmlns:a16="http://schemas.microsoft.com/office/drawing/2014/main" id="{19BA822E-6539-D640-80DD-0A4877026393}"/>
              </a:ext>
            </a:extLst>
          </p:cNvPr>
          <p:cNvSpPr>
            <a:spLocks noGrp="1"/>
          </p:cNvSpPr>
          <p:nvPr>
            <p:ph type="subTitle" idx="1"/>
          </p:nvPr>
        </p:nvSpPr>
        <p:spPr/>
        <p:txBody>
          <a:bodyPr>
            <a:normAutofit lnSpcReduction="10000"/>
          </a:bodyPr>
          <a:lstStyle/>
          <a:p>
            <a:r>
              <a:rPr lang="en-US" sz="2400" dirty="0">
                <a:solidFill>
                  <a:srgbClr val="C00000"/>
                </a:solidFill>
              </a:rPr>
              <a:t>CLA</a:t>
            </a:r>
            <a:r>
              <a:rPr lang="en-US" sz="2400" dirty="0">
                <a:solidFill>
                  <a:schemeClr val="accent1">
                    <a:lumMod val="50000"/>
                  </a:schemeClr>
                </a:solidFill>
              </a:rPr>
              <a:t>s12</a:t>
            </a:r>
            <a:r>
              <a:rPr lang="en-US" sz="2400" dirty="0"/>
              <a:t> </a:t>
            </a:r>
            <a:r>
              <a:rPr lang="en-US" sz="2400" dirty="0">
                <a:solidFill>
                  <a:schemeClr val="accent1">
                    <a:lumMod val="50000"/>
                  </a:schemeClr>
                </a:solidFill>
              </a:rPr>
              <a:t>Reconstruction and </a:t>
            </a:r>
            <a:r>
              <a:rPr lang="en-US" sz="2400" dirty="0">
                <a:solidFill>
                  <a:srgbClr val="C00000"/>
                </a:solidFill>
              </a:rPr>
              <a:t>A</a:t>
            </a:r>
            <a:r>
              <a:rPr lang="en-US" sz="2400" dirty="0">
                <a:solidFill>
                  <a:schemeClr val="accent1">
                    <a:lumMod val="50000"/>
                  </a:schemeClr>
                </a:solidFill>
              </a:rPr>
              <a:t>nalysis Framework</a:t>
            </a:r>
            <a:br>
              <a:rPr lang="en-US" dirty="0"/>
            </a:br>
            <a:br>
              <a:rPr lang="en-US" dirty="0"/>
            </a:br>
            <a:r>
              <a:rPr lang="en-US" sz="1300" dirty="0" err="1">
                <a:solidFill>
                  <a:schemeClr val="accent1">
                    <a:lumMod val="50000"/>
                  </a:schemeClr>
                </a:solidFill>
              </a:rPr>
              <a:t>Vardan</a:t>
            </a:r>
            <a:r>
              <a:rPr lang="en-US" sz="1300" dirty="0">
                <a:solidFill>
                  <a:schemeClr val="accent1">
                    <a:lumMod val="50000"/>
                  </a:schemeClr>
                </a:solidFill>
              </a:rPr>
              <a:t> </a:t>
            </a:r>
            <a:r>
              <a:rPr lang="en-US" sz="1300" dirty="0" err="1">
                <a:solidFill>
                  <a:schemeClr val="accent1">
                    <a:lumMod val="50000"/>
                  </a:schemeClr>
                </a:solidFill>
              </a:rPr>
              <a:t>Gyurjyan</a:t>
            </a:r>
            <a:r>
              <a:rPr lang="en-US" sz="1300" dirty="0">
                <a:solidFill>
                  <a:schemeClr val="accent1">
                    <a:lumMod val="50000"/>
                  </a:schemeClr>
                </a:solidFill>
              </a:rPr>
              <a:t> (Jefferson Lab)</a:t>
            </a:r>
            <a:br>
              <a:rPr lang="en-US" sz="1300" dirty="0">
                <a:solidFill>
                  <a:schemeClr val="accent1">
                    <a:lumMod val="50000"/>
                  </a:schemeClr>
                </a:solidFill>
              </a:rPr>
            </a:br>
            <a:r>
              <a:rPr lang="en-US" sz="1300" dirty="0" err="1">
                <a:solidFill>
                  <a:schemeClr val="accent1">
                    <a:lumMod val="50000"/>
                  </a:schemeClr>
                </a:solidFill>
              </a:rPr>
              <a:t>gurjyan@jlab.org</a:t>
            </a:r>
            <a:endParaRPr lang="en-US" dirty="0">
              <a:solidFill>
                <a:schemeClr val="accent1">
                  <a:lumMod val="50000"/>
                </a:schemeClr>
              </a:solidFill>
            </a:endParaRPr>
          </a:p>
        </p:txBody>
      </p:sp>
    </p:spTree>
    <p:extLst>
      <p:ext uri="{BB962C8B-B14F-4D97-AF65-F5344CB8AC3E}">
        <p14:creationId xmlns:p14="http://schemas.microsoft.com/office/powerpoint/2010/main" val="2690695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1491012"/>
          </a:xfrm>
        </p:spPr>
        <p:txBody>
          <a:bodyPr>
            <a:normAutofit/>
          </a:bodyPr>
          <a:lstStyle/>
          <a:p>
            <a:r>
              <a:rPr lang="en-US" sz="2400" dirty="0"/>
              <a:t>Glue between micro-services</a:t>
            </a:r>
          </a:p>
          <a:p>
            <a:r>
              <a:rPr lang="en-US" sz="2400" dirty="0"/>
              <a:t>How they connect to achieve computational goals</a:t>
            </a:r>
          </a:p>
          <a:p>
            <a:r>
              <a:rPr lang="en-US" sz="2400" dirty="0"/>
              <a:t>Makes application truly distributed   </a:t>
            </a:r>
          </a:p>
        </p:txBody>
      </p:sp>
      <p:sp>
        <p:nvSpPr>
          <p:cNvPr id="6" name="Title 1"/>
          <p:cNvSpPr txBox="1">
            <a:spLocks/>
          </p:cNvSpPr>
          <p:nvPr/>
        </p:nvSpPr>
        <p:spPr>
          <a:xfrm>
            <a:off x="0" y="94391"/>
            <a:ext cx="10515600" cy="7242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 Flow based programming (FBP)</a:t>
            </a:r>
          </a:p>
        </p:txBody>
      </p:sp>
      <p:sp>
        <p:nvSpPr>
          <p:cNvPr id="7" name="Oval 6"/>
          <p:cNvSpPr/>
          <p:nvPr/>
        </p:nvSpPr>
        <p:spPr>
          <a:xfrm>
            <a:off x="2108613" y="4040860"/>
            <a:ext cx="1162373" cy="105388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151233" y="4040859"/>
            <a:ext cx="1162373" cy="1053885"/>
          </a:xfrm>
          <a:prstGeom prst="ellipse">
            <a:avLst/>
          </a:prstGeom>
          <a:pattFill prst="pct2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solidFill>
              </a:rPr>
              <a:t>A</a:t>
            </a:r>
          </a:p>
        </p:txBody>
      </p:sp>
      <p:cxnSp>
        <p:nvCxnSpPr>
          <p:cNvPr id="11" name="Straight Arrow Connector 10"/>
          <p:cNvCxnSpPr/>
          <p:nvPr/>
        </p:nvCxnSpPr>
        <p:spPr>
          <a:xfrm>
            <a:off x="3301982" y="4567799"/>
            <a:ext cx="1662193" cy="2"/>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4964175" y="4040856"/>
            <a:ext cx="1162373" cy="1053885"/>
          </a:xfrm>
          <a:prstGeom prst="ellipse">
            <a:avLst/>
          </a:prstGeom>
          <a:pattFill prst="pct25">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solidFill>
              </a:rPr>
              <a:t>B</a:t>
            </a:r>
          </a:p>
        </p:txBody>
      </p:sp>
      <p:sp>
        <p:nvSpPr>
          <p:cNvPr id="13" name="TextBox 12"/>
          <p:cNvSpPr txBox="1"/>
          <p:nvPr/>
        </p:nvSpPr>
        <p:spPr>
          <a:xfrm>
            <a:off x="3048912" y="5654330"/>
            <a:ext cx="3023392" cy="369332"/>
          </a:xfrm>
          <a:prstGeom prst="rect">
            <a:avLst/>
          </a:prstGeom>
          <a:noFill/>
        </p:spPr>
        <p:txBody>
          <a:bodyPr wrap="none" rtlCol="0">
            <a:spAutoFit/>
          </a:bodyPr>
          <a:lstStyle/>
          <a:p>
            <a:r>
              <a:rPr lang="en-US" dirty="0"/>
              <a:t>{ A calls B } </a:t>
            </a:r>
            <a:r>
              <a:rPr lang="en-US" dirty="0" err="1"/>
              <a:t>v.s</a:t>
            </a:r>
            <a:r>
              <a:rPr lang="en-US" dirty="0"/>
              <a:t>. { A message B }</a:t>
            </a:r>
          </a:p>
        </p:txBody>
      </p:sp>
      <p:cxnSp>
        <p:nvCxnSpPr>
          <p:cNvPr id="14" name="Straight Arrow Connector 13"/>
          <p:cNvCxnSpPr/>
          <p:nvPr/>
        </p:nvCxnSpPr>
        <p:spPr>
          <a:xfrm>
            <a:off x="4133078" y="3923305"/>
            <a:ext cx="885341" cy="3483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4144703" y="4831271"/>
            <a:ext cx="873716" cy="38102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6072304" y="3923305"/>
            <a:ext cx="873716" cy="3483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072304" y="4791853"/>
            <a:ext cx="873716" cy="420439"/>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114923" y="4527489"/>
            <a:ext cx="1060344" cy="42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512427" y="4158157"/>
            <a:ext cx="3172535" cy="923330"/>
          </a:xfrm>
          <a:prstGeom prst="rect">
            <a:avLst/>
          </a:prstGeom>
          <a:noFill/>
        </p:spPr>
        <p:txBody>
          <a:bodyPr wrap="none" rtlCol="0">
            <a:spAutoFit/>
          </a:bodyPr>
          <a:lstStyle/>
          <a:p>
            <a:pPr marL="285750" indent="-285750">
              <a:buFont typeface="Arial" charset="0"/>
              <a:buChar char="•"/>
            </a:pPr>
            <a:r>
              <a:rPr lang="en-US" dirty="0"/>
              <a:t>B reacts on message</a:t>
            </a:r>
          </a:p>
          <a:p>
            <a:pPr marL="285750" indent="-285750">
              <a:buFont typeface="Arial" charset="0"/>
              <a:buChar char="•"/>
            </a:pPr>
            <a:r>
              <a:rPr lang="en-US" dirty="0"/>
              <a:t>Named inputs</a:t>
            </a:r>
          </a:p>
          <a:p>
            <a:pPr marL="285750" indent="-285750">
              <a:buFont typeface="Arial" charset="0"/>
              <a:buChar char="•"/>
            </a:pPr>
            <a:r>
              <a:rPr lang="en-US" dirty="0"/>
              <a:t>Sync/</a:t>
            </a:r>
            <a:r>
              <a:rPr lang="en-US" dirty="0" err="1"/>
              <a:t>async</a:t>
            </a:r>
            <a:r>
              <a:rPr lang="en-US" dirty="0"/>
              <a:t> message passing </a:t>
            </a:r>
          </a:p>
        </p:txBody>
      </p:sp>
      <p:pic>
        <p:nvPicPr>
          <p:cNvPr id="17" name="Picture 16" descr="JLab_logo_text_white1.jpg">
            <a:extLst>
              <a:ext uri="{FF2B5EF4-FFF2-40B4-BE49-F238E27FC236}">
                <a16:creationId xmlns:a16="http://schemas.microsoft.com/office/drawing/2014/main" id="{01A0E751-031B-2B42-B746-1B1321ECDD8A}"/>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931566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JLab_logo_text_white1.jpg">
            <a:extLst>
              <a:ext uri="{FF2B5EF4-FFF2-40B4-BE49-F238E27FC236}">
                <a16:creationId xmlns:a16="http://schemas.microsoft.com/office/drawing/2014/main" id="{BE6BDC0D-4C12-2644-8E7A-8E5804618162}"/>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
        <p:nvSpPr>
          <p:cNvPr id="2" name="Title 1"/>
          <p:cNvSpPr>
            <a:spLocks noGrp="1"/>
          </p:cNvSpPr>
          <p:nvPr>
            <p:ph type="title"/>
          </p:nvPr>
        </p:nvSpPr>
        <p:spPr>
          <a:xfrm>
            <a:off x="140190" y="28876"/>
            <a:ext cx="11209867" cy="1039528"/>
          </a:xfrm>
        </p:spPr>
        <p:txBody>
          <a:bodyPr>
            <a:noAutofit/>
          </a:bodyPr>
          <a:lstStyle/>
          <a:p>
            <a:r>
              <a:rPr lang="en-US" sz="3200" dirty="0">
                <a:solidFill>
                  <a:schemeClr val="accent1">
                    <a:lumMod val="50000"/>
                  </a:schemeClr>
                </a:solidFill>
              </a:rPr>
              <a:t>CLARA implements micro-services </a:t>
            </a:r>
            <a:br>
              <a:rPr lang="en-US" sz="3200" dirty="0">
                <a:solidFill>
                  <a:schemeClr val="accent1">
                    <a:lumMod val="50000"/>
                  </a:schemeClr>
                </a:solidFill>
              </a:rPr>
            </a:br>
            <a:r>
              <a:rPr lang="en-US" sz="3200" dirty="0">
                <a:solidFill>
                  <a:schemeClr val="accent1">
                    <a:lumMod val="50000"/>
                  </a:schemeClr>
                </a:solidFill>
              </a:rPr>
              <a:t>and FBP</a:t>
            </a:r>
          </a:p>
        </p:txBody>
      </p:sp>
      <p:sp>
        <p:nvSpPr>
          <p:cNvPr id="3" name="Content Placeholder 2"/>
          <p:cNvSpPr>
            <a:spLocks noGrp="1"/>
          </p:cNvSpPr>
          <p:nvPr>
            <p:ph idx="1"/>
          </p:nvPr>
        </p:nvSpPr>
        <p:spPr>
          <a:xfrm>
            <a:off x="879187" y="1462149"/>
            <a:ext cx="9936997" cy="3395920"/>
          </a:xfrm>
        </p:spPr>
        <p:txBody>
          <a:bodyPr>
            <a:normAutofit/>
          </a:bodyPr>
          <a:lstStyle/>
          <a:p>
            <a:r>
              <a:rPr lang="en-US" sz="2400" dirty="0">
                <a:solidFill>
                  <a:srgbClr val="000000"/>
                </a:solidFill>
              </a:rPr>
              <a:t>Application is defined as a network of loosely coupled processes, called services.</a:t>
            </a:r>
          </a:p>
          <a:p>
            <a:pPr lvl="1"/>
            <a:r>
              <a:rPr lang="en-US" sz="1800" dirty="0">
                <a:solidFill>
                  <a:srgbClr val="000000"/>
                </a:solidFill>
              </a:rPr>
              <a:t>Services exchange data across predefined connections by message passing, where connections are specified externally to the services.</a:t>
            </a:r>
          </a:p>
          <a:p>
            <a:pPr lvl="1"/>
            <a:r>
              <a:rPr lang="en-US" sz="1800" dirty="0">
                <a:solidFill>
                  <a:srgbClr val="000000"/>
                </a:solidFill>
              </a:rPr>
              <a:t>Services can be requested from different data processing applications.</a:t>
            </a:r>
          </a:p>
          <a:p>
            <a:pPr lvl="1"/>
            <a:r>
              <a:rPr lang="en-US" sz="1800" dirty="0">
                <a:solidFill>
                  <a:srgbClr val="000000"/>
                </a:solidFill>
              </a:rPr>
              <a:t>Loose coupling of services makes polyglot data access and processing solutions possible (C++, Java, Python, Fortran)</a:t>
            </a:r>
          </a:p>
          <a:p>
            <a:pPr lvl="1"/>
            <a:r>
              <a:rPr lang="en-US" sz="1800" dirty="0">
                <a:solidFill>
                  <a:srgbClr val="000000"/>
                </a:solidFill>
              </a:rPr>
              <a:t>Services communicate with each other by exchanging the data quanta. </a:t>
            </a:r>
          </a:p>
          <a:p>
            <a:pPr lvl="3"/>
            <a:r>
              <a:rPr lang="en-US" sz="1600" dirty="0">
                <a:solidFill>
                  <a:srgbClr val="000000"/>
                </a:solidFill>
              </a:rPr>
              <a:t>Thus, services share the same understanding of the transient data, hence the only coupling between services.</a:t>
            </a:r>
            <a:endParaRPr lang="en-US" sz="1600" dirty="0"/>
          </a:p>
        </p:txBody>
      </p:sp>
      <p:pic>
        <p:nvPicPr>
          <p:cNvPr id="7" name="Picture 11" descr="5.Rabkamasphotostream.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45124" y="4654217"/>
            <a:ext cx="2865438" cy="190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7309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a:xfrm>
            <a:off x="2411751" y="2338428"/>
            <a:ext cx="7190183" cy="2759681"/>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7" name="Shape 42"/>
          <p:cNvSpPr/>
          <p:nvPr/>
        </p:nvSpPr>
        <p:spPr>
          <a:xfrm>
            <a:off x="3700530" y="3113629"/>
            <a:ext cx="1219300" cy="1142819"/>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US" sz="1100" b="1" dirty="0"/>
              <a:t>FE</a:t>
            </a:r>
            <a:endParaRPr lang="en" sz="1100" b="1" dirty="0"/>
          </a:p>
        </p:txBody>
      </p:sp>
      <p:sp>
        <p:nvSpPr>
          <p:cNvPr id="128" name="Shape 45"/>
          <p:cNvSpPr/>
          <p:nvPr/>
        </p:nvSpPr>
        <p:spPr>
          <a:xfrm>
            <a:off x="3780711" y="3445829"/>
            <a:ext cx="1067157" cy="6723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sz="1000" b="1" dirty="0"/>
          </a:p>
        </p:txBody>
      </p:sp>
      <p:sp>
        <p:nvSpPr>
          <p:cNvPr id="107" name="Rectangle 106"/>
          <p:cNvSpPr/>
          <p:nvPr/>
        </p:nvSpPr>
        <p:spPr>
          <a:xfrm>
            <a:off x="2411751" y="5170378"/>
            <a:ext cx="7190183" cy="456091"/>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800000"/>
                </a:solidFill>
              </a:rPr>
              <a:t> Service Bus (</a:t>
            </a:r>
            <a:r>
              <a:rPr lang="en-US" sz="1200" dirty="0" err="1">
                <a:solidFill>
                  <a:srgbClr val="800000"/>
                </a:solidFill>
              </a:rPr>
              <a:t>xMsg</a:t>
            </a:r>
            <a:r>
              <a:rPr lang="en-US" sz="1200" dirty="0">
                <a:solidFill>
                  <a:srgbClr val="800000"/>
                </a:solidFill>
              </a:rPr>
              <a:t>)</a:t>
            </a:r>
          </a:p>
        </p:txBody>
      </p:sp>
      <p:sp>
        <p:nvSpPr>
          <p:cNvPr id="9" name="TextBox 8"/>
          <p:cNvSpPr txBox="1"/>
          <p:nvPr/>
        </p:nvSpPr>
        <p:spPr>
          <a:xfrm>
            <a:off x="4149372" y="4785500"/>
            <a:ext cx="1035861" cy="276999"/>
          </a:xfrm>
          <a:prstGeom prst="rect">
            <a:avLst/>
          </a:prstGeom>
          <a:noFill/>
        </p:spPr>
        <p:txBody>
          <a:bodyPr wrap="none" rtlCol="0">
            <a:spAutoFit/>
          </a:bodyPr>
          <a:lstStyle/>
          <a:p>
            <a:r>
              <a:rPr lang="en-US" sz="1200" dirty="0">
                <a:solidFill>
                  <a:srgbClr val="800000"/>
                </a:solidFill>
              </a:rPr>
              <a:t>Service Layer</a:t>
            </a:r>
          </a:p>
        </p:txBody>
      </p:sp>
      <p:sp>
        <p:nvSpPr>
          <p:cNvPr id="144" name="Rectangle 143"/>
          <p:cNvSpPr/>
          <p:nvPr/>
        </p:nvSpPr>
        <p:spPr>
          <a:xfrm>
            <a:off x="2411751" y="1602091"/>
            <a:ext cx="7190183" cy="659095"/>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800000"/>
                </a:solidFill>
              </a:rPr>
              <a:t>Orchestration Layer</a:t>
            </a:r>
          </a:p>
        </p:txBody>
      </p:sp>
      <p:sp>
        <p:nvSpPr>
          <p:cNvPr id="2" name="TextBox 1"/>
          <p:cNvSpPr txBox="1"/>
          <p:nvPr/>
        </p:nvSpPr>
        <p:spPr>
          <a:xfrm>
            <a:off x="4160059" y="3150066"/>
            <a:ext cx="731290" cy="215444"/>
          </a:xfrm>
          <a:prstGeom prst="rect">
            <a:avLst/>
          </a:prstGeom>
          <a:noFill/>
        </p:spPr>
        <p:txBody>
          <a:bodyPr wrap="none" rtlCol="0">
            <a:spAutoFit/>
          </a:bodyPr>
          <a:lstStyle/>
          <a:p>
            <a:r>
              <a:rPr lang="en-US" sz="800" b="1" dirty="0"/>
              <a:t>Registration</a:t>
            </a:r>
          </a:p>
        </p:txBody>
      </p:sp>
      <p:sp>
        <p:nvSpPr>
          <p:cNvPr id="24" name="Shape 42"/>
          <p:cNvSpPr/>
          <p:nvPr/>
        </p:nvSpPr>
        <p:spPr>
          <a:xfrm>
            <a:off x="5512947" y="4042947"/>
            <a:ext cx="1219300" cy="1004550"/>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 sz="1100" b="1" dirty="0"/>
              <a:t>DPE</a:t>
            </a:r>
          </a:p>
        </p:txBody>
      </p:sp>
      <p:sp>
        <p:nvSpPr>
          <p:cNvPr id="25" name="Shape 45"/>
          <p:cNvSpPr/>
          <p:nvPr/>
        </p:nvSpPr>
        <p:spPr>
          <a:xfrm>
            <a:off x="5593128" y="4375148"/>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ctr" anchorCtr="0">
            <a:noAutofit/>
          </a:bodyPr>
          <a:lstStyle/>
          <a:p>
            <a:r>
              <a:rPr lang="en-US" sz="1000" b="1" dirty="0"/>
              <a:t>SC</a:t>
            </a:r>
            <a:endParaRPr sz="1000" b="1" dirty="0"/>
          </a:p>
        </p:txBody>
      </p:sp>
      <p:sp>
        <p:nvSpPr>
          <p:cNvPr id="26" name="Shape 46"/>
          <p:cNvSpPr/>
          <p:nvPr/>
        </p:nvSpPr>
        <p:spPr>
          <a:xfrm>
            <a:off x="5896272" y="4472106"/>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US" sz="1000" b="1" dirty="0"/>
              <a:t>S</a:t>
            </a:r>
            <a:r>
              <a:rPr lang="en" sz="1000" b="1" dirty="0"/>
              <a:t>C</a:t>
            </a:r>
          </a:p>
        </p:txBody>
      </p:sp>
      <p:sp>
        <p:nvSpPr>
          <p:cNvPr id="27" name="Shape 50"/>
          <p:cNvSpPr/>
          <p:nvPr/>
        </p:nvSpPr>
        <p:spPr>
          <a:xfrm>
            <a:off x="6163962" y="4490899"/>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28" name="Shape 50"/>
          <p:cNvSpPr/>
          <p:nvPr/>
        </p:nvSpPr>
        <p:spPr>
          <a:xfrm>
            <a:off x="6258406" y="4672815"/>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29" name="Shape 50"/>
          <p:cNvSpPr/>
          <p:nvPr/>
        </p:nvSpPr>
        <p:spPr>
          <a:xfrm>
            <a:off x="6026890" y="4662767"/>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30" name="Shape 42"/>
          <p:cNvSpPr/>
          <p:nvPr/>
        </p:nvSpPr>
        <p:spPr>
          <a:xfrm>
            <a:off x="7466837" y="2511768"/>
            <a:ext cx="1219300" cy="1004550"/>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 sz="1100" b="1" dirty="0"/>
              <a:t>DPE</a:t>
            </a:r>
          </a:p>
        </p:txBody>
      </p:sp>
      <p:sp>
        <p:nvSpPr>
          <p:cNvPr id="31" name="Shape 45"/>
          <p:cNvSpPr/>
          <p:nvPr/>
        </p:nvSpPr>
        <p:spPr>
          <a:xfrm>
            <a:off x="7547018" y="2843969"/>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ctr" anchorCtr="0">
            <a:noAutofit/>
          </a:bodyPr>
          <a:lstStyle/>
          <a:p>
            <a:r>
              <a:rPr lang="en-US" sz="1000" b="1" dirty="0"/>
              <a:t>SC</a:t>
            </a:r>
            <a:endParaRPr sz="1000" b="1" dirty="0"/>
          </a:p>
        </p:txBody>
      </p:sp>
      <p:sp>
        <p:nvSpPr>
          <p:cNvPr id="32" name="Shape 46"/>
          <p:cNvSpPr/>
          <p:nvPr/>
        </p:nvSpPr>
        <p:spPr>
          <a:xfrm>
            <a:off x="7850162" y="2940927"/>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US" sz="1000" b="1" dirty="0"/>
              <a:t>S</a:t>
            </a:r>
            <a:r>
              <a:rPr lang="en" sz="1000" b="1" dirty="0"/>
              <a:t>C</a:t>
            </a:r>
          </a:p>
        </p:txBody>
      </p:sp>
      <p:sp>
        <p:nvSpPr>
          <p:cNvPr id="33" name="Shape 50"/>
          <p:cNvSpPr/>
          <p:nvPr/>
        </p:nvSpPr>
        <p:spPr>
          <a:xfrm>
            <a:off x="8117852" y="2959720"/>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34" name="Shape 50"/>
          <p:cNvSpPr/>
          <p:nvPr/>
        </p:nvSpPr>
        <p:spPr>
          <a:xfrm>
            <a:off x="8212296" y="3141636"/>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35" name="Shape 50"/>
          <p:cNvSpPr/>
          <p:nvPr/>
        </p:nvSpPr>
        <p:spPr>
          <a:xfrm>
            <a:off x="7980780" y="3131588"/>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36" name="Shape 42"/>
          <p:cNvSpPr/>
          <p:nvPr/>
        </p:nvSpPr>
        <p:spPr>
          <a:xfrm>
            <a:off x="7462808" y="4042947"/>
            <a:ext cx="1219300" cy="1004550"/>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 sz="1100" b="1" dirty="0"/>
              <a:t>DPE</a:t>
            </a:r>
          </a:p>
        </p:txBody>
      </p:sp>
      <p:sp>
        <p:nvSpPr>
          <p:cNvPr id="37" name="Shape 45"/>
          <p:cNvSpPr/>
          <p:nvPr/>
        </p:nvSpPr>
        <p:spPr>
          <a:xfrm>
            <a:off x="7542989" y="4375148"/>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ctr" anchorCtr="0">
            <a:noAutofit/>
          </a:bodyPr>
          <a:lstStyle/>
          <a:p>
            <a:r>
              <a:rPr lang="en-US" sz="1000" b="1" dirty="0"/>
              <a:t>SC</a:t>
            </a:r>
            <a:endParaRPr sz="1000" b="1" dirty="0"/>
          </a:p>
        </p:txBody>
      </p:sp>
      <p:sp>
        <p:nvSpPr>
          <p:cNvPr id="38" name="Shape 46"/>
          <p:cNvSpPr/>
          <p:nvPr/>
        </p:nvSpPr>
        <p:spPr>
          <a:xfrm>
            <a:off x="7846133" y="4472106"/>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US" sz="1000" b="1" dirty="0"/>
              <a:t>S</a:t>
            </a:r>
            <a:r>
              <a:rPr lang="en" sz="1000" b="1" dirty="0"/>
              <a:t>C</a:t>
            </a:r>
          </a:p>
        </p:txBody>
      </p:sp>
      <p:sp>
        <p:nvSpPr>
          <p:cNvPr id="39" name="Shape 50"/>
          <p:cNvSpPr/>
          <p:nvPr/>
        </p:nvSpPr>
        <p:spPr>
          <a:xfrm>
            <a:off x="8113823" y="4490899"/>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40" name="Shape 50"/>
          <p:cNvSpPr/>
          <p:nvPr/>
        </p:nvSpPr>
        <p:spPr>
          <a:xfrm>
            <a:off x="8208267" y="4672815"/>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41" name="Shape 50"/>
          <p:cNvSpPr/>
          <p:nvPr/>
        </p:nvSpPr>
        <p:spPr>
          <a:xfrm>
            <a:off x="7976751" y="4662767"/>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cxnSp>
        <p:nvCxnSpPr>
          <p:cNvPr id="42" name="Straight Connector 41"/>
          <p:cNvCxnSpPr>
            <a:stCxn id="30" idx="2"/>
            <a:endCxn id="36" idx="0"/>
          </p:cNvCxnSpPr>
          <p:nvPr/>
        </p:nvCxnSpPr>
        <p:spPr>
          <a:xfrm flipH="1">
            <a:off x="8072459" y="3516319"/>
            <a:ext cx="4029" cy="526629"/>
          </a:xfrm>
          <a:prstGeom prst="line">
            <a:avLst/>
          </a:prstGeom>
          <a:noFill/>
          <a:ln w="19050" cap="flat">
            <a:solidFill>
              <a:schemeClr val="dk2"/>
            </a:solidFill>
            <a:prstDash val="solid"/>
            <a:round/>
            <a:headEnd type="stealth" w="lg" len="lg"/>
            <a:tailEnd type="stealth" w="lg" len="lg"/>
          </a:ln>
        </p:spPr>
      </p:cxnSp>
      <p:cxnSp>
        <p:nvCxnSpPr>
          <p:cNvPr id="43" name="Straight Connector 42"/>
          <p:cNvCxnSpPr>
            <a:stCxn id="36" idx="1"/>
            <a:endCxn id="24" idx="3"/>
          </p:cNvCxnSpPr>
          <p:nvPr/>
        </p:nvCxnSpPr>
        <p:spPr>
          <a:xfrm flipH="1">
            <a:off x="6732248" y="4545222"/>
            <a:ext cx="730561" cy="0"/>
          </a:xfrm>
          <a:prstGeom prst="line">
            <a:avLst/>
          </a:prstGeom>
          <a:noFill/>
          <a:ln w="19050" cap="flat">
            <a:solidFill>
              <a:schemeClr val="dk2"/>
            </a:solidFill>
            <a:prstDash val="solid"/>
            <a:round/>
            <a:headEnd type="stealth" w="lg" len="lg"/>
            <a:tailEnd type="stealth" w="lg" len="lg"/>
          </a:ln>
        </p:spPr>
      </p:cxnSp>
      <p:sp>
        <p:nvSpPr>
          <p:cNvPr id="44" name="Shape 42"/>
          <p:cNvSpPr/>
          <p:nvPr/>
        </p:nvSpPr>
        <p:spPr>
          <a:xfrm>
            <a:off x="5512947" y="2511768"/>
            <a:ext cx="1219300" cy="1004550"/>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 sz="1100" b="1" dirty="0"/>
              <a:t>DPE</a:t>
            </a:r>
          </a:p>
        </p:txBody>
      </p:sp>
      <p:sp>
        <p:nvSpPr>
          <p:cNvPr id="45" name="Shape 45"/>
          <p:cNvSpPr/>
          <p:nvPr/>
        </p:nvSpPr>
        <p:spPr>
          <a:xfrm>
            <a:off x="5593128" y="2843969"/>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ctr" anchorCtr="0">
            <a:noAutofit/>
          </a:bodyPr>
          <a:lstStyle/>
          <a:p>
            <a:r>
              <a:rPr lang="en-US" sz="1000" b="1" dirty="0"/>
              <a:t>SC</a:t>
            </a:r>
            <a:endParaRPr sz="1000" b="1" dirty="0"/>
          </a:p>
        </p:txBody>
      </p:sp>
      <p:sp>
        <p:nvSpPr>
          <p:cNvPr id="46" name="Shape 46"/>
          <p:cNvSpPr/>
          <p:nvPr/>
        </p:nvSpPr>
        <p:spPr>
          <a:xfrm>
            <a:off x="5896272" y="2940927"/>
            <a:ext cx="690075" cy="484950"/>
          </a:xfrm>
          <a:prstGeom prst="rect">
            <a:avLst/>
          </a:prstGeom>
          <a:solidFill>
            <a:srgbClr val="EFEFEF"/>
          </a:solidFill>
          <a:ln w="19050" cap="flat">
            <a:solidFill>
              <a:schemeClr val="dk2"/>
            </a:solidFill>
            <a:prstDash val="solid"/>
            <a:round/>
            <a:headEnd type="none" w="med" len="med"/>
            <a:tailEnd type="none" w="med" len="med"/>
          </a:ln>
        </p:spPr>
        <p:txBody>
          <a:bodyPr lIns="91425" tIns="91425" rIns="91425" bIns="91425" anchor="t" anchorCtr="0">
            <a:noAutofit/>
          </a:bodyPr>
          <a:lstStyle/>
          <a:p>
            <a:pPr>
              <a:buNone/>
            </a:pPr>
            <a:r>
              <a:rPr lang="en-US" sz="1000" b="1" dirty="0"/>
              <a:t>S</a:t>
            </a:r>
            <a:r>
              <a:rPr lang="en" sz="1000" b="1" dirty="0"/>
              <a:t>C</a:t>
            </a:r>
          </a:p>
        </p:txBody>
      </p:sp>
      <p:sp>
        <p:nvSpPr>
          <p:cNvPr id="47" name="Shape 50"/>
          <p:cNvSpPr/>
          <p:nvPr/>
        </p:nvSpPr>
        <p:spPr>
          <a:xfrm>
            <a:off x="6163962" y="2959720"/>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48" name="Shape 50"/>
          <p:cNvSpPr/>
          <p:nvPr/>
        </p:nvSpPr>
        <p:spPr>
          <a:xfrm>
            <a:off x="6258406" y="3141636"/>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sp>
        <p:nvSpPr>
          <p:cNvPr id="49" name="Shape 50"/>
          <p:cNvSpPr/>
          <p:nvPr/>
        </p:nvSpPr>
        <p:spPr>
          <a:xfrm>
            <a:off x="6026890" y="3131588"/>
            <a:ext cx="289491" cy="255965"/>
          </a:xfrm>
          <a:prstGeom prst="ellipse">
            <a:avLst/>
          </a:prstGeom>
          <a:solidFill>
            <a:srgbClr val="E6B8AF"/>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buNone/>
            </a:pPr>
            <a:r>
              <a:rPr lang="en" sz="1000" dirty="0"/>
              <a:t>S</a:t>
            </a:r>
          </a:p>
        </p:txBody>
      </p:sp>
      <p:cxnSp>
        <p:nvCxnSpPr>
          <p:cNvPr id="50" name="Straight Connector 49"/>
          <p:cNvCxnSpPr>
            <a:stCxn id="24" idx="0"/>
            <a:endCxn id="44" idx="2"/>
          </p:cNvCxnSpPr>
          <p:nvPr/>
        </p:nvCxnSpPr>
        <p:spPr>
          <a:xfrm flipV="1">
            <a:off x="6122597" y="3516319"/>
            <a:ext cx="0" cy="526629"/>
          </a:xfrm>
          <a:prstGeom prst="line">
            <a:avLst/>
          </a:prstGeom>
          <a:noFill/>
          <a:ln w="19050" cap="flat">
            <a:solidFill>
              <a:schemeClr val="dk2"/>
            </a:solidFill>
            <a:prstDash val="solid"/>
            <a:round/>
            <a:headEnd type="stealth" w="lg" len="lg"/>
            <a:tailEnd type="stealth" w="lg" len="lg"/>
          </a:ln>
        </p:spPr>
      </p:cxnSp>
      <p:cxnSp>
        <p:nvCxnSpPr>
          <p:cNvPr id="51" name="Straight Connector 50"/>
          <p:cNvCxnSpPr>
            <a:stCxn id="44" idx="3"/>
            <a:endCxn id="30" idx="1"/>
          </p:cNvCxnSpPr>
          <p:nvPr/>
        </p:nvCxnSpPr>
        <p:spPr>
          <a:xfrm>
            <a:off x="6732247" y="3014043"/>
            <a:ext cx="734590" cy="0"/>
          </a:xfrm>
          <a:prstGeom prst="line">
            <a:avLst/>
          </a:prstGeom>
          <a:noFill/>
          <a:ln w="19050" cap="flat">
            <a:solidFill>
              <a:schemeClr val="dk2"/>
            </a:solidFill>
            <a:prstDash val="solid"/>
            <a:round/>
            <a:headEnd type="stealth" w="lg" len="lg"/>
            <a:tailEnd type="stealth" w="lg" len="lg"/>
          </a:ln>
        </p:spPr>
      </p:cxnSp>
      <p:cxnSp>
        <p:nvCxnSpPr>
          <p:cNvPr id="52" name="Straight Connector 51"/>
          <p:cNvCxnSpPr>
            <a:stCxn id="24" idx="3"/>
            <a:endCxn id="30" idx="1"/>
          </p:cNvCxnSpPr>
          <p:nvPr/>
        </p:nvCxnSpPr>
        <p:spPr>
          <a:xfrm flipV="1">
            <a:off x="6732247" y="3014044"/>
            <a:ext cx="734590" cy="1531179"/>
          </a:xfrm>
          <a:prstGeom prst="line">
            <a:avLst/>
          </a:prstGeom>
          <a:noFill/>
          <a:ln w="19050" cap="flat">
            <a:solidFill>
              <a:schemeClr val="dk2"/>
            </a:solidFill>
            <a:prstDash val="solid"/>
            <a:round/>
            <a:headEnd type="stealth" w="lg" len="lg"/>
            <a:tailEnd type="stealth" w="lg" len="lg"/>
          </a:ln>
        </p:spPr>
      </p:cxnSp>
      <p:cxnSp>
        <p:nvCxnSpPr>
          <p:cNvPr id="53" name="Straight Connector 52"/>
          <p:cNvCxnSpPr>
            <a:stCxn id="36" idx="1"/>
            <a:endCxn id="44" idx="3"/>
          </p:cNvCxnSpPr>
          <p:nvPr/>
        </p:nvCxnSpPr>
        <p:spPr>
          <a:xfrm flipH="1" flipV="1">
            <a:off x="6732248" y="3014044"/>
            <a:ext cx="730561" cy="1531179"/>
          </a:xfrm>
          <a:prstGeom prst="line">
            <a:avLst/>
          </a:prstGeom>
          <a:noFill/>
          <a:ln w="19050" cap="flat">
            <a:solidFill>
              <a:schemeClr val="dk2"/>
            </a:solidFill>
            <a:prstDash val="solid"/>
            <a:round/>
            <a:headEnd type="stealth" w="lg" len="lg"/>
            <a:tailEnd type="stealth" w="lg" len="lg"/>
          </a:ln>
        </p:spPr>
      </p:cxnSp>
      <p:sp>
        <p:nvSpPr>
          <p:cNvPr id="4" name="Rectangle 3"/>
          <p:cNvSpPr/>
          <p:nvPr/>
        </p:nvSpPr>
        <p:spPr>
          <a:xfrm>
            <a:off x="3862247" y="3502500"/>
            <a:ext cx="914400" cy="224740"/>
          </a:xfrm>
          <a:prstGeom prst="rect">
            <a:avLst/>
          </a:prstGeom>
          <a:solidFill>
            <a:schemeClr val="accent2">
              <a:lumMod val="60000"/>
              <a:lumOff val="40000"/>
              <a:alpha val="5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gateway</a:t>
            </a:r>
          </a:p>
        </p:txBody>
      </p:sp>
      <p:sp>
        <p:nvSpPr>
          <p:cNvPr id="55" name="Rectangle 54"/>
          <p:cNvSpPr/>
          <p:nvPr/>
        </p:nvSpPr>
        <p:spPr>
          <a:xfrm>
            <a:off x="3848467" y="3785470"/>
            <a:ext cx="914400" cy="224740"/>
          </a:xfrm>
          <a:prstGeom prst="rect">
            <a:avLst/>
          </a:prstGeom>
          <a:solidFill>
            <a:schemeClr val="accent2">
              <a:lumMod val="60000"/>
              <a:lumOff val="40000"/>
              <a:alpha val="5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security</a:t>
            </a:r>
          </a:p>
        </p:txBody>
      </p:sp>
      <p:sp>
        <p:nvSpPr>
          <p:cNvPr id="6" name="Down Arrow 5"/>
          <p:cNvSpPr/>
          <p:nvPr/>
        </p:nvSpPr>
        <p:spPr>
          <a:xfrm>
            <a:off x="4195669" y="3691631"/>
            <a:ext cx="212610" cy="19700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Left-Right Arrow 7"/>
          <p:cNvSpPr/>
          <p:nvPr/>
        </p:nvSpPr>
        <p:spPr>
          <a:xfrm>
            <a:off x="3125968" y="3338251"/>
            <a:ext cx="2350593" cy="839279"/>
          </a:xfrm>
          <a:prstGeom prst="leftRightArrow">
            <a:avLst/>
          </a:prstGeom>
          <a:solidFill>
            <a:schemeClr val="accent1">
              <a:lumMod val="75000"/>
              <a:alpha val="27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TextBox 60"/>
          <p:cNvSpPr txBox="1"/>
          <p:nvPr/>
        </p:nvSpPr>
        <p:spPr>
          <a:xfrm>
            <a:off x="5827638" y="2490583"/>
            <a:ext cx="1029829" cy="215444"/>
          </a:xfrm>
          <a:prstGeom prst="rect">
            <a:avLst/>
          </a:prstGeom>
          <a:noFill/>
        </p:spPr>
        <p:txBody>
          <a:bodyPr wrap="square" rtlCol="0">
            <a:spAutoFit/>
          </a:bodyPr>
          <a:lstStyle/>
          <a:p>
            <a:r>
              <a:rPr lang="en-US" sz="800" b="1" dirty="0"/>
              <a:t>Local Registration</a:t>
            </a:r>
          </a:p>
        </p:txBody>
      </p:sp>
      <p:sp>
        <p:nvSpPr>
          <p:cNvPr id="62" name="TextBox 61"/>
          <p:cNvSpPr txBox="1"/>
          <p:nvPr/>
        </p:nvSpPr>
        <p:spPr>
          <a:xfrm>
            <a:off x="7769658" y="2483961"/>
            <a:ext cx="1029829" cy="215444"/>
          </a:xfrm>
          <a:prstGeom prst="rect">
            <a:avLst/>
          </a:prstGeom>
          <a:noFill/>
        </p:spPr>
        <p:txBody>
          <a:bodyPr wrap="square" rtlCol="0">
            <a:spAutoFit/>
          </a:bodyPr>
          <a:lstStyle/>
          <a:p>
            <a:r>
              <a:rPr lang="en-US" sz="800" b="1" dirty="0"/>
              <a:t>Local Registration</a:t>
            </a:r>
          </a:p>
        </p:txBody>
      </p:sp>
      <p:sp>
        <p:nvSpPr>
          <p:cNvPr id="63" name="TextBox 62"/>
          <p:cNvSpPr txBox="1"/>
          <p:nvPr/>
        </p:nvSpPr>
        <p:spPr>
          <a:xfrm>
            <a:off x="5809249" y="4010457"/>
            <a:ext cx="1029829" cy="215444"/>
          </a:xfrm>
          <a:prstGeom prst="rect">
            <a:avLst/>
          </a:prstGeom>
          <a:noFill/>
        </p:spPr>
        <p:txBody>
          <a:bodyPr wrap="square" rtlCol="0">
            <a:spAutoFit/>
          </a:bodyPr>
          <a:lstStyle/>
          <a:p>
            <a:r>
              <a:rPr lang="en-US" sz="800" b="1" dirty="0"/>
              <a:t>Local Registration</a:t>
            </a:r>
          </a:p>
        </p:txBody>
      </p:sp>
      <p:sp>
        <p:nvSpPr>
          <p:cNvPr id="64" name="TextBox 63"/>
          <p:cNvSpPr txBox="1"/>
          <p:nvPr/>
        </p:nvSpPr>
        <p:spPr>
          <a:xfrm>
            <a:off x="7793439" y="4010457"/>
            <a:ext cx="1029829" cy="215444"/>
          </a:xfrm>
          <a:prstGeom prst="rect">
            <a:avLst/>
          </a:prstGeom>
          <a:noFill/>
        </p:spPr>
        <p:txBody>
          <a:bodyPr wrap="square" rtlCol="0">
            <a:spAutoFit/>
          </a:bodyPr>
          <a:lstStyle/>
          <a:p>
            <a:r>
              <a:rPr lang="en-US" sz="800" b="1" dirty="0"/>
              <a:t>Local Registration</a:t>
            </a:r>
          </a:p>
        </p:txBody>
      </p:sp>
      <p:sp>
        <p:nvSpPr>
          <p:cNvPr id="54" name="Title 1"/>
          <p:cNvSpPr>
            <a:spLocks noGrp="1"/>
          </p:cNvSpPr>
          <p:nvPr>
            <p:ph type="title"/>
          </p:nvPr>
        </p:nvSpPr>
        <p:spPr>
          <a:xfrm>
            <a:off x="56113" y="129966"/>
            <a:ext cx="10515600" cy="667814"/>
          </a:xfrm>
        </p:spPr>
        <p:txBody>
          <a:bodyPr>
            <a:normAutofit/>
          </a:bodyPr>
          <a:lstStyle/>
          <a:p>
            <a:r>
              <a:rPr lang="en-US" sz="3200" dirty="0">
                <a:solidFill>
                  <a:schemeClr val="accent1">
                    <a:lumMod val="50000"/>
                  </a:schemeClr>
                </a:solidFill>
              </a:rPr>
              <a:t> CLARA architecture</a:t>
            </a:r>
          </a:p>
        </p:txBody>
      </p:sp>
      <p:pic>
        <p:nvPicPr>
          <p:cNvPr id="57" name="Picture 56" descr="JLab_logo_text_white1.jpg">
            <a:extLst>
              <a:ext uri="{FF2B5EF4-FFF2-40B4-BE49-F238E27FC236}">
                <a16:creationId xmlns:a16="http://schemas.microsoft.com/office/drawing/2014/main" id="{AB476466-1DBF-E140-B8D5-36482F94C243}"/>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1533614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57B1EC4-07D9-F944-95D9-47835B449B9B}"/>
              </a:ext>
            </a:extLst>
          </p:cNvPr>
          <p:cNvSpPr/>
          <p:nvPr/>
        </p:nvSpPr>
        <p:spPr>
          <a:xfrm>
            <a:off x="2582683" y="2051554"/>
            <a:ext cx="2393511" cy="2411407"/>
          </a:xfrm>
          <a:prstGeom prst="ellipse">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413089" y="2896114"/>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sp>
        <p:nvSpPr>
          <p:cNvPr id="6" name="TextBox 5"/>
          <p:cNvSpPr txBox="1"/>
          <p:nvPr/>
        </p:nvSpPr>
        <p:spPr>
          <a:xfrm>
            <a:off x="3331916" y="2266215"/>
            <a:ext cx="748988" cy="307777"/>
          </a:xfrm>
          <a:prstGeom prst="rect">
            <a:avLst/>
          </a:prstGeom>
          <a:noFill/>
        </p:spPr>
        <p:txBody>
          <a:bodyPr wrap="none" rtlCol="0">
            <a:spAutoFit/>
          </a:bodyPr>
          <a:lstStyle/>
          <a:p>
            <a:r>
              <a:rPr lang="en-US" sz="1400" dirty="0"/>
              <a:t>Service </a:t>
            </a:r>
          </a:p>
        </p:txBody>
      </p:sp>
      <p:cxnSp>
        <p:nvCxnSpPr>
          <p:cNvPr id="8" name="Straight Arrow Connector 7"/>
          <p:cNvCxnSpPr/>
          <p:nvPr/>
        </p:nvCxnSpPr>
        <p:spPr>
          <a:xfrm>
            <a:off x="1694854" y="3254703"/>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5" idx="2"/>
          </p:cNvCxnSpPr>
          <p:nvPr/>
        </p:nvCxnSpPr>
        <p:spPr>
          <a:xfrm flipV="1">
            <a:off x="2606267" y="3254703"/>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5" idx="6"/>
          </p:cNvCxnSpPr>
          <p:nvPr/>
        </p:nvCxnSpPr>
        <p:spPr>
          <a:xfrm>
            <a:off x="4100384" y="3254703"/>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4922149" y="3254703"/>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847789" y="4455394"/>
            <a:ext cx="1774845" cy="307777"/>
          </a:xfrm>
          <a:prstGeom prst="rect">
            <a:avLst/>
          </a:prstGeom>
          <a:noFill/>
        </p:spPr>
        <p:txBody>
          <a:bodyPr wrap="none" rtlCol="0">
            <a:spAutoFit/>
          </a:bodyPr>
          <a:lstStyle/>
          <a:p>
            <a:r>
              <a:rPr lang="en-US" sz="1400" dirty="0"/>
              <a:t>One request at a time</a:t>
            </a:r>
          </a:p>
        </p:txBody>
      </p:sp>
      <p:sp>
        <p:nvSpPr>
          <p:cNvPr id="22" name="Oval 21"/>
          <p:cNvSpPr/>
          <p:nvPr/>
        </p:nvSpPr>
        <p:spPr>
          <a:xfrm>
            <a:off x="8217720" y="2740715"/>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sp>
        <p:nvSpPr>
          <p:cNvPr id="23" name="TextBox 22"/>
          <p:cNvSpPr txBox="1"/>
          <p:nvPr/>
        </p:nvSpPr>
        <p:spPr>
          <a:xfrm>
            <a:off x="8105740" y="2253321"/>
            <a:ext cx="708912" cy="307777"/>
          </a:xfrm>
          <a:prstGeom prst="rect">
            <a:avLst/>
          </a:prstGeom>
          <a:noFill/>
        </p:spPr>
        <p:txBody>
          <a:bodyPr wrap="none" rtlCol="0">
            <a:spAutoFit/>
          </a:bodyPr>
          <a:lstStyle/>
          <a:p>
            <a:r>
              <a:rPr lang="en-US" sz="1400" dirty="0"/>
              <a:t>Service</a:t>
            </a:r>
          </a:p>
        </p:txBody>
      </p:sp>
      <p:cxnSp>
        <p:nvCxnSpPr>
          <p:cNvPr id="24" name="Straight Arrow Connector 23"/>
          <p:cNvCxnSpPr/>
          <p:nvPr/>
        </p:nvCxnSpPr>
        <p:spPr>
          <a:xfrm>
            <a:off x="6544855" y="3099304"/>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endCxn id="22" idx="2"/>
          </p:cNvCxnSpPr>
          <p:nvPr/>
        </p:nvCxnSpPr>
        <p:spPr>
          <a:xfrm flipV="1">
            <a:off x="7410898" y="3099304"/>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22" idx="6"/>
          </p:cNvCxnSpPr>
          <p:nvPr/>
        </p:nvCxnSpPr>
        <p:spPr>
          <a:xfrm>
            <a:off x="8905015" y="3099304"/>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9726780" y="3099304"/>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424422" y="4461472"/>
            <a:ext cx="2489621" cy="307777"/>
          </a:xfrm>
          <a:prstGeom prst="rect">
            <a:avLst/>
          </a:prstGeom>
          <a:noFill/>
        </p:spPr>
        <p:txBody>
          <a:bodyPr wrap="none" rtlCol="0">
            <a:spAutoFit/>
          </a:bodyPr>
          <a:lstStyle/>
          <a:p>
            <a:r>
              <a:rPr lang="en-US" sz="1400" dirty="0"/>
              <a:t>Multiple simultaneous requests</a:t>
            </a:r>
          </a:p>
        </p:txBody>
      </p:sp>
      <p:sp>
        <p:nvSpPr>
          <p:cNvPr id="29" name="Oval 28"/>
          <p:cNvSpPr/>
          <p:nvPr/>
        </p:nvSpPr>
        <p:spPr>
          <a:xfrm>
            <a:off x="8370120" y="2893115"/>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cxnSp>
        <p:nvCxnSpPr>
          <p:cNvPr id="30" name="Straight Arrow Connector 29"/>
          <p:cNvCxnSpPr/>
          <p:nvPr/>
        </p:nvCxnSpPr>
        <p:spPr>
          <a:xfrm>
            <a:off x="6545802" y="3251703"/>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29" idx="2"/>
          </p:cNvCxnSpPr>
          <p:nvPr/>
        </p:nvCxnSpPr>
        <p:spPr>
          <a:xfrm>
            <a:off x="7410898" y="3248715"/>
            <a:ext cx="959223" cy="2989"/>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9" idx="6"/>
          </p:cNvCxnSpPr>
          <p:nvPr/>
        </p:nvCxnSpPr>
        <p:spPr>
          <a:xfrm flipV="1">
            <a:off x="9057415" y="3248715"/>
            <a:ext cx="669365" cy="2989"/>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9729770" y="3251704"/>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Oval 33"/>
          <p:cNvSpPr/>
          <p:nvPr/>
        </p:nvSpPr>
        <p:spPr>
          <a:xfrm>
            <a:off x="8522520" y="3045515"/>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cxnSp>
        <p:nvCxnSpPr>
          <p:cNvPr id="35" name="Straight Arrow Connector 34"/>
          <p:cNvCxnSpPr/>
          <p:nvPr/>
        </p:nvCxnSpPr>
        <p:spPr>
          <a:xfrm>
            <a:off x="6549160" y="3404103"/>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V="1">
            <a:off x="7410898" y="3404104"/>
            <a:ext cx="111715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34" idx="6"/>
          </p:cNvCxnSpPr>
          <p:nvPr/>
        </p:nvCxnSpPr>
        <p:spPr>
          <a:xfrm>
            <a:off x="9209815" y="3404103"/>
            <a:ext cx="516965"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9732760" y="3404104"/>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8674920" y="3197915"/>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cxnSp>
        <p:nvCxnSpPr>
          <p:cNvPr id="40" name="Straight Arrow Connector 39"/>
          <p:cNvCxnSpPr/>
          <p:nvPr/>
        </p:nvCxnSpPr>
        <p:spPr>
          <a:xfrm>
            <a:off x="6549160" y="3556504"/>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39" idx="2"/>
          </p:cNvCxnSpPr>
          <p:nvPr/>
        </p:nvCxnSpPr>
        <p:spPr>
          <a:xfrm>
            <a:off x="7410898" y="3556503"/>
            <a:ext cx="1264023"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39" idx="6"/>
          </p:cNvCxnSpPr>
          <p:nvPr/>
        </p:nvCxnSpPr>
        <p:spPr>
          <a:xfrm>
            <a:off x="9362215" y="3556504"/>
            <a:ext cx="3645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9732760" y="3556503"/>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endCxn id="5" idx="7"/>
          </p:cNvCxnSpPr>
          <p:nvPr/>
        </p:nvCxnSpPr>
        <p:spPr>
          <a:xfrm flipH="1">
            <a:off x="3999731" y="2307421"/>
            <a:ext cx="1245806" cy="693721"/>
          </a:xfrm>
          <a:prstGeom prst="straightConnector1">
            <a:avLst/>
          </a:prstGeom>
          <a:ln w="9525">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5172904" y="2051554"/>
            <a:ext cx="1277914" cy="307777"/>
          </a:xfrm>
          <a:prstGeom prst="rect">
            <a:avLst/>
          </a:prstGeom>
          <a:noFill/>
        </p:spPr>
        <p:txBody>
          <a:bodyPr wrap="none" rtlCol="0">
            <a:spAutoFit/>
          </a:bodyPr>
          <a:lstStyle/>
          <a:p>
            <a:r>
              <a:rPr lang="en-US" sz="1400" dirty="0"/>
              <a:t>Service Engine</a:t>
            </a:r>
          </a:p>
        </p:txBody>
      </p:sp>
      <p:sp>
        <p:nvSpPr>
          <p:cNvPr id="44" name="Title 1"/>
          <p:cNvSpPr txBox="1">
            <a:spLocks/>
          </p:cNvSpPr>
          <p:nvPr/>
        </p:nvSpPr>
        <p:spPr>
          <a:xfrm>
            <a:off x="139567" y="151469"/>
            <a:ext cx="4172095" cy="6604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 CLARA service</a:t>
            </a:r>
          </a:p>
        </p:txBody>
      </p:sp>
      <p:sp>
        <p:nvSpPr>
          <p:cNvPr id="45" name="Oval 44">
            <a:extLst>
              <a:ext uri="{FF2B5EF4-FFF2-40B4-BE49-F238E27FC236}">
                <a16:creationId xmlns:a16="http://schemas.microsoft.com/office/drawing/2014/main" id="{BEE9299E-5DFC-D94A-AFF0-E3E1258815C2}"/>
              </a:ext>
            </a:extLst>
          </p:cNvPr>
          <p:cNvSpPr/>
          <p:nvPr/>
        </p:nvSpPr>
        <p:spPr>
          <a:xfrm>
            <a:off x="7340028" y="2051554"/>
            <a:ext cx="2393511" cy="2411407"/>
          </a:xfrm>
          <a:prstGeom prst="ellipse">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JLab_logo_text_white1.jpg">
            <a:extLst>
              <a:ext uri="{FF2B5EF4-FFF2-40B4-BE49-F238E27FC236}">
                <a16:creationId xmlns:a16="http://schemas.microsoft.com/office/drawing/2014/main" id="{EAD3B98D-4238-0141-9274-D18C2CD40041}"/>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493826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1891" y="1463637"/>
            <a:ext cx="5932080" cy="4732178"/>
          </a:xfrm>
          <a:prstGeom prst="roundRect">
            <a:avLst/>
          </a:prstGeom>
          <a:solidFill>
            <a:srgbClr val="008000">
              <a:alpha val="20000"/>
            </a:srgbClr>
          </a:solidFill>
          <a:ln>
            <a:solidFill>
              <a:srgbClr val="008000">
                <a:alpha val="48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3412198" y="1830521"/>
            <a:ext cx="2315882" cy="1882588"/>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p:cNvSpPr/>
          <p:nvPr/>
        </p:nvSpPr>
        <p:spPr>
          <a:xfrm>
            <a:off x="4219021" y="2118916"/>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sp>
        <p:nvSpPr>
          <p:cNvPr id="6" name="TextBox 5"/>
          <p:cNvSpPr txBox="1"/>
          <p:nvPr/>
        </p:nvSpPr>
        <p:spPr>
          <a:xfrm>
            <a:off x="3425723" y="1845463"/>
            <a:ext cx="1597112" cy="307777"/>
          </a:xfrm>
          <a:prstGeom prst="rect">
            <a:avLst/>
          </a:prstGeom>
          <a:noFill/>
        </p:spPr>
        <p:txBody>
          <a:bodyPr wrap="none" rtlCol="0">
            <a:spAutoFit/>
          </a:bodyPr>
          <a:lstStyle/>
          <a:p>
            <a:r>
              <a:rPr lang="en-US" sz="1400" dirty="0"/>
              <a:t>Service Container 1</a:t>
            </a:r>
          </a:p>
        </p:txBody>
      </p:sp>
      <p:cxnSp>
        <p:nvCxnSpPr>
          <p:cNvPr id="8" name="Straight Arrow Connector 7"/>
          <p:cNvCxnSpPr/>
          <p:nvPr/>
        </p:nvCxnSpPr>
        <p:spPr>
          <a:xfrm>
            <a:off x="2500786" y="2477505"/>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endCxn id="5" idx="2"/>
          </p:cNvCxnSpPr>
          <p:nvPr/>
        </p:nvCxnSpPr>
        <p:spPr>
          <a:xfrm flipV="1">
            <a:off x="3412199" y="2477505"/>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5" idx="6"/>
          </p:cNvCxnSpPr>
          <p:nvPr/>
        </p:nvCxnSpPr>
        <p:spPr>
          <a:xfrm>
            <a:off x="4906316" y="2477505"/>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683258" y="2477505"/>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4" name="Oval 43"/>
          <p:cNvSpPr/>
          <p:nvPr/>
        </p:nvSpPr>
        <p:spPr>
          <a:xfrm>
            <a:off x="4232029" y="2906406"/>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SEn</a:t>
            </a:r>
            <a:endParaRPr lang="en-US" sz="3200" dirty="0"/>
          </a:p>
        </p:txBody>
      </p:sp>
      <p:cxnSp>
        <p:nvCxnSpPr>
          <p:cNvPr id="45" name="Straight Arrow Connector 44"/>
          <p:cNvCxnSpPr/>
          <p:nvPr/>
        </p:nvCxnSpPr>
        <p:spPr>
          <a:xfrm>
            <a:off x="2513794" y="3264995"/>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endCxn id="44" idx="2"/>
          </p:cNvCxnSpPr>
          <p:nvPr/>
        </p:nvCxnSpPr>
        <p:spPr>
          <a:xfrm flipV="1">
            <a:off x="3425207" y="3264995"/>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44" idx="6"/>
          </p:cNvCxnSpPr>
          <p:nvPr/>
        </p:nvCxnSpPr>
        <p:spPr>
          <a:xfrm>
            <a:off x="4919324" y="3264995"/>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V="1">
            <a:off x="5741089" y="3264995"/>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3440694" y="4058581"/>
            <a:ext cx="2315882" cy="1882588"/>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Oval 49"/>
          <p:cNvSpPr/>
          <p:nvPr/>
        </p:nvSpPr>
        <p:spPr>
          <a:xfrm>
            <a:off x="4247517" y="4346976"/>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sp>
        <p:nvSpPr>
          <p:cNvPr id="51" name="TextBox 50"/>
          <p:cNvSpPr txBox="1"/>
          <p:nvPr/>
        </p:nvSpPr>
        <p:spPr>
          <a:xfrm>
            <a:off x="3454219" y="4073523"/>
            <a:ext cx="1620380" cy="307777"/>
          </a:xfrm>
          <a:prstGeom prst="rect">
            <a:avLst/>
          </a:prstGeom>
          <a:noFill/>
        </p:spPr>
        <p:txBody>
          <a:bodyPr wrap="none" rtlCol="0">
            <a:spAutoFit/>
          </a:bodyPr>
          <a:lstStyle/>
          <a:p>
            <a:r>
              <a:rPr lang="en-US" sz="1400" dirty="0"/>
              <a:t>Service Container n</a:t>
            </a:r>
          </a:p>
        </p:txBody>
      </p:sp>
      <p:cxnSp>
        <p:nvCxnSpPr>
          <p:cNvPr id="52" name="Straight Arrow Connector 51"/>
          <p:cNvCxnSpPr/>
          <p:nvPr/>
        </p:nvCxnSpPr>
        <p:spPr>
          <a:xfrm>
            <a:off x="2529282" y="4705565"/>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endCxn id="50" idx="2"/>
          </p:cNvCxnSpPr>
          <p:nvPr/>
        </p:nvCxnSpPr>
        <p:spPr>
          <a:xfrm flipV="1">
            <a:off x="3440695" y="4705565"/>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a:stCxn id="50" idx="6"/>
          </p:cNvCxnSpPr>
          <p:nvPr/>
        </p:nvCxnSpPr>
        <p:spPr>
          <a:xfrm>
            <a:off x="4934812" y="4705565"/>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flipV="1">
            <a:off x="5756577" y="4705564"/>
            <a:ext cx="3812589"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9" name="Oval 58"/>
          <p:cNvSpPr/>
          <p:nvPr/>
        </p:nvSpPr>
        <p:spPr>
          <a:xfrm>
            <a:off x="4260525" y="5134466"/>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t>SEn</a:t>
            </a:r>
            <a:endParaRPr lang="en-US" sz="3200" dirty="0"/>
          </a:p>
        </p:txBody>
      </p:sp>
      <p:cxnSp>
        <p:nvCxnSpPr>
          <p:cNvPr id="60" name="Straight Arrow Connector 59"/>
          <p:cNvCxnSpPr/>
          <p:nvPr/>
        </p:nvCxnSpPr>
        <p:spPr>
          <a:xfrm>
            <a:off x="2542290" y="5493055"/>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endCxn id="59" idx="2"/>
          </p:cNvCxnSpPr>
          <p:nvPr/>
        </p:nvCxnSpPr>
        <p:spPr>
          <a:xfrm flipV="1">
            <a:off x="3453703" y="5493055"/>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59" idx="6"/>
          </p:cNvCxnSpPr>
          <p:nvPr/>
        </p:nvCxnSpPr>
        <p:spPr>
          <a:xfrm>
            <a:off x="4947820" y="5493055"/>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5769585" y="5493054"/>
            <a:ext cx="3799581"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Hexagon 6"/>
          <p:cNvSpPr/>
          <p:nvPr/>
        </p:nvSpPr>
        <p:spPr>
          <a:xfrm>
            <a:off x="6356401" y="3872708"/>
            <a:ext cx="1190061" cy="646983"/>
          </a:xfrm>
          <a:prstGeom prst="hexagon">
            <a:avLst/>
          </a:prstGeom>
          <a:solidFill>
            <a:srgbClr val="FF6600">
              <a:alpha val="3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Registration</a:t>
            </a:r>
          </a:p>
        </p:txBody>
      </p:sp>
      <p:sp>
        <p:nvSpPr>
          <p:cNvPr id="77" name="Hexagon 76"/>
          <p:cNvSpPr/>
          <p:nvPr/>
        </p:nvSpPr>
        <p:spPr>
          <a:xfrm>
            <a:off x="7663861" y="3870208"/>
            <a:ext cx="1057209" cy="646983"/>
          </a:xfrm>
          <a:prstGeom prst="hexagon">
            <a:avLst/>
          </a:prstGeom>
          <a:solidFill>
            <a:srgbClr val="FF6600">
              <a:alpha val="3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Admin</a:t>
            </a:r>
          </a:p>
        </p:txBody>
      </p:sp>
      <p:sp>
        <p:nvSpPr>
          <p:cNvPr id="40" name="Rectangle 39"/>
          <p:cNvSpPr/>
          <p:nvPr/>
        </p:nvSpPr>
        <p:spPr>
          <a:xfrm>
            <a:off x="6373472" y="1831777"/>
            <a:ext cx="2315882" cy="1882588"/>
          </a:xfrm>
          <a:prstGeom prst="rect">
            <a:avLst/>
          </a:prstGeom>
          <a:solidFill>
            <a:schemeClr val="accent1">
              <a:lumMod val="75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40"/>
          <p:cNvSpPr/>
          <p:nvPr/>
        </p:nvSpPr>
        <p:spPr>
          <a:xfrm>
            <a:off x="7180295" y="2265072"/>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sp>
        <p:nvSpPr>
          <p:cNvPr id="42" name="TextBox 41"/>
          <p:cNvSpPr txBox="1"/>
          <p:nvPr/>
        </p:nvSpPr>
        <p:spPr>
          <a:xfrm>
            <a:off x="6386997" y="1876601"/>
            <a:ext cx="1617174" cy="307777"/>
          </a:xfrm>
          <a:prstGeom prst="rect">
            <a:avLst/>
          </a:prstGeom>
          <a:noFill/>
        </p:spPr>
        <p:txBody>
          <a:bodyPr wrap="none" rtlCol="0">
            <a:spAutoFit/>
          </a:bodyPr>
          <a:lstStyle/>
          <a:p>
            <a:r>
              <a:rPr lang="en-US" sz="1400" dirty="0"/>
              <a:t>Service Container 2</a:t>
            </a:r>
          </a:p>
        </p:txBody>
      </p:sp>
      <p:cxnSp>
        <p:nvCxnSpPr>
          <p:cNvPr id="53" name="Straight Arrow Connector 52"/>
          <p:cNvCxnSpPr/>
          <p:nvPr/>
        </p:nvCxnSpPr>
        <p:spPr>
          <a:xfrm flipV="1">
            <a:off x="6373473" y="2489192"/>
            <a:ext cx="806823"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41" idx="6"/>
          </p:cNvCxnSpPr>
          <p:nvPr/>
        </p:nvCxnSpPr>
        <p:spPr>
          <a:xfrm>
            <a:off x="7867590" y="2623661"/>
            <a:ext cx="8217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V="1">
            <a:off x="8689355" y="2623661"/>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7" name="Oval 66"/>
          <p:cNvSpPr/>
          <p:nvPr/>
        </p:nvSpPr>
        <p:spPr>
          <a:xfrm>
            <a:off x="7332695" y="2417472"/>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cxnSp>
        <p:nvCxnSpPr>
          <p:cNvPr id="72" name="Straight Arrow Connector 71"/>
          <p:cNvCxnSpPr/>
          <p:nvPr/>
        </p:nvCxnSpPr>
        <p:spPr>
          <a:xfrm>
            <a:off x="5508377" y="2776060"/>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40" idx="1"/>
            <a:endCxn id="67" idx="2"/>
          </p:cNvCxnSpPr>
          <p:nvPr/>
        </p:nvCxnSpPr>
        <p:spPr>
          <a:xfrm>
            <a:off x="6373473" y="2773072"/>
            <a:ext cx="959223" cy="2989"/>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67" idx="6"/>
            <a:endCxn id="40" idx="3"/>
          </p:cNvCxnSpPr>
          <p:nvPr/>
        </p:nvCxnSpPr>
        <p:spPr>
          <a:xfrm flipV="1">
            <a:off x="8019990" y="2773072"/>
            <a:ext cx="669365" cy="2989"/>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flipV="1">
            <a:off x="8692345" y="2776061"/>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0" name="Oval 79"/>
          <p:cNvSpPr/>
          <p:nvPr/>
        </p:nvSpPr>
        <p:spPr>
          <a:xfrm>
            <a:off x="7485095" y="2569872"/>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a:t>
            </a:r>
            <a:endParaRPr lang="en-US" sz="3200" dirty="0"/>
          </a:p>
        </p:txBody>
      </p:sp>
      <p:cxnSp>
        <p:nvCxnSpPr>
          <p:cNvPr id="81" name="Straight Arrow Connector 80"/>
          <p:cNvCxnSpPr/>
          <p:nvPr/>
        </p:nvCxnSpPr>
        <p:spPr>
          <a:xfrm>
            <a:off x="5511735" y="2928460"/>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flipV="1">
            <a:off x="6373473" y="2928461"/>
            <a:ext cx="111715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a:stCxn id="80" idx="6"/>
          </p:cNvCxnSpPr>
          <p:nvPr/>
        </p:nvCxnSpPr>
        <p:spPr>
          <a:xfrm>
            <a:off x="8172390" y="2928460"/>
            <a:ext cx="516965"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8695335" y="2928461"/>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5" name="Oval 84"/>
          <p:cNvSpPr/>
          <p:nvPr/>
        </p:nvSpPr>
        <p:spPr>
          <a:xfrm>
            <a:off x="7637495" y="2722272"/>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cxnSp>
        <p:nvCxnSpPr>
          <p:cNvPr id="86" name="Straight Arrow Connector 85"/>
          <p:cNvCxnSpPr/>
          <p:nvPr/>
        </p:nvCxnSpPr>
        <p:spPr>
          <a:xfrm>
            <a:off x="5511735" y="3080861"/>
            <a:ext cx="9114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endCxn id="85" idx="2"/>
          </p:cNvCxnSpPr>
          <p:nvPr/>
        </p:nvCxnSpPr>
        <p:spPr>
          <a:xfrm>
            <a:off x="6373473" y="3080860"/>
            <a:ext cx="1264023"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a:stCxn id="85" idx="6"/>
          </p:cNvCxnSpPr>
          <p:nvPr/>
        </p:nvCxnSpPr>
        <p:spPr>
          <a:xfrm>
            <a:off x="8324790" y="3080861"/>
            <a:ext cx="364565" cy="1"/>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flipV="1">
            <a:off x="8695335" y="3080860"/>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0" name="Oval 89"/>
          <p:cNvSpPr/>
          <p:nvPr/>
        </p:nvSpPr>
        <p:spPr>
          <a:xfrm>
            <a:off x="7789895" y="2874672"/>
            <a:ext cx="687294" cy="71717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SE1</a:t>
            </a:r>
            <a:endParaRPr lang="en-US" sz="3200" dirty="0"/>
          </a:p>
        </p:txBody>
      </p:sp>
      <p:cxnSp>
        <p:nvCxnSpPr>
          <p:cNvPr id="91" name="Straight Arrow Connector 90"/>
          <p:cNvCxnSpPr/>
          <p:nvPr/>
        </p:nvCxnSpPr>
        <p:spPr>
          <a:xfrm>
            <a:off x="6423147" y="3263142"/>
            <a:ext cx="1366748"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a:off x="8477189" y="3233260"/>
            <a:ext cx="243880" cy="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p:nvPr/>
        </p:nvCxnSpPr>
        <p:spPr>
          <a:xfrm flipV="1">
            <a:off x="8698325" y="3233260"/>
            <a:ext cx="776941"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148345" y="5702919"/>
            <a:ext cx="2375971" cy="307777"/>
          </a:xfrm>
          <a:prstGeom prst="rect">
            <a:avLst/>
          </a:prstGeom>
          <a:noFill/>
        </p:spPr>
        <p:txBody>
          <a:bodyPr wrap="none" rtlCol="0">
            <a:spAutoFit/>
          </a:bodyPr>
          <a:lstStyle/>
          <a:p>
            <a:r>
              <a:rPr lang="en-US" sz="1400" dirty="0"/>
              <a:t>Data processing Environment</a:t>
            </a:r>
          </a:p>
        </p:txBody>
      </p:sp>
      <p:sp>
        <p:nvSpPr>
          <p:cNvPr id="64" name="Title 1"/>
          <p:cNvSpPr>
            <a:spLocks noGrp="1"/>
          </p:cNvSpPr>
          <p:nvPr>
            <p:ph type="title"/>
          </p:nvPr>
        </p:nvSpPr>
        <p:spPr>
          <a:xfrm>
            <a:off x="0" y="81433"/>
            <a:ext cx="10515600" cy="765955"/>
          </a:xfrm>
        </p:spPr>
        <p:txBody>
          <a:bodyPr>
            <a:normAutofit/>
          </a:bodyPr>
          <a:lstStyle/>
          <a:p>
            <a:r>
              <a:rPr lang="en-US" sz="3200" dirty="0">
                <a:solidFill>
                  <a:schemeClr val="accent1">
                    <a:lumMod val="50000"/>
                  </a:schemeClr>
                </a:solidFill>
              </a:rPr>
              <a:t> CLARA data processing environment</a:t>
            </a:r>
          </a:p>
        </p:txBody>
      </p:sp>
      <p:cxnSp>
        <p:nvCxnSpPr>
          <p:cNvPr id="65" name="Straight Arrow Connector 64"/>
          <p:cNvCxnSpPr>
            <a:endCxn id="50" idx="1"/>
          </p:cNvCxnSpPr>
          <p:nvPr/>
        </p:nvCxnSpPr>
        <p:spPr>
          <a:xfrm flipH="1">
            <a:off x="4348169" y="3589259"/>
            <a:ext cx="8678" cy="8627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8" name="Picture 67" descr="JLab_logo_text_white1.jpg">
            <a:extLst>
              <a:ext uri="{FF2B5EF4-FFF2-40B4-BE49-F238E27FC236}">
                <a16:creationId xmlns:a16="http://schemas.microsoft.com/office/drawing/2014/main" id="{C03F7637-DA30-5A45-A54F-32FC9D09A6DC}"/>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3424880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lide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051" y="770021"/>
            <a:ext cx="6959949" cy="5219962"/>
          </a:xfrm>
          <a:prstGeom prst="rect">
            <a:avLst/>
          </a:prstGeom>
        </p:spPr>
      </p:pic>
      <p:sp>
        <p:nvSpPr>
          <p:cNvPr id="2" name="Title 1"/>
          <p:cNvSpPr>
            <a:spLocks noGrp="1"/>
          </p:cNvSpPr>
          <p:nvPr>
            <p:ph type="title"/>
          </p:nvPr>
        </p:nvSpPr>
        <p:spPr>
          <a:xfrm>
            <a:off x="92242" y="102209"/>
            <a:ext cx="8229600" cy="770021"/>
          </a:xfrm>
        </p:spPr>
        <p:txBody>
          <a:bodyPr>
            <a:normAutofit fontScale="90000"/>
          </a:bodyPr>
          <a:lstStyle/>
          <a:p>
            <a:r>
              <a:rPr lang="en-US" sz="3600" dirty="0">
                <a:solidFill>
                  <a:schemeClr val="accent1">
                    <a:lumMod val="50000"/>
                  </a:schemeClr>
                </a:solidFill>
              </a:rPr>
              <a:t>Data unit (event) stream processing</a:t>
            </a:r>
          </a:p>
        </p:txBody>
      </p:sp>
      <p:sp>
        <p:nvSpPr>
          <p:cNvPr id="3" name="Content Placeholder 2"/>
          <p:cNvSpPr>
            <a:spLocks noGrp="1"/>
          </p:cNvSpPr>
          <p:nvPr>
            <p:ph idx="1"/>
          </p:nvPr>
        </p:nvSpPr>
        <p:spPr>
          <a:xfrm>
            <a:off x="410817" y="1826888"/>
            <a:ext cx="5022574" cy="3553495"/>
          </a:xfrm>
        </p:spPr>
        <p:txBody>
          <a:bodyPr>
            <a:normAutofit/>
          </a:bodyPr>
          <a:lstStyle/>
          <a:p>
            <a:r>
              <a:rPr lang="en-US" sz="2000" dirty="0"/>
              <a:t>Data driven, data centric design.</a:t>
            </a:r>
          </a:p>
          <a:p>
            <a:pPr lvl="1"/>
            <a:r>
              <a:rPr lang="en-US" sz="1800" dirty="0"/>
              <a:t>The focus is on transient data event modifications. Advantage over algorithm driven design is that a much greater ignorance of the data processing code is allowed (loose coupling).</a:t>
            </a:r>
          </a:p>
          <a:p>
            <a:r>
              <a:rPr lang="en-US" sz="2000" dirty="0"/>
              <a:t>Design = service composition + event-routing.</a:t>
            </a:r>
          </a:p>
          <a:p>
            <a:pPr lvl="1"/>
            <a:r>
              <a:rPr lang="en-US" sz="1800" dirty="0"/>
              <a:t>Self routing (no routing scheduler)</a:t>
            </a:r>
          </a:p>
          <a:p>
            <a:r>
              <a:rPr lang="en-US" sz="2000" dirty="0"/>
              <a:t>Event routing graph defines application algorithm</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15</a:t>
            </a:fld>
            <a:endParaRPr lang="en-US"/>
          </a:p>
        </p:txBody>
      </p:sp>
      <p:pic>
        <p:nvPicPr>
          <p:cNvPr id="9" name="Picture 8" descr="JLab_logo_text_white1.jpg">
            <a:extLst>
              <a:ext uri="{FF2B5EF4-FFF2-40B4-BE49-F238E27FC236}">
                <a16:creationId xmlns:a16="http://schemas.microsoft.com/office/drawing/2014/main" id="{15575C7A-173D-E943-BFD6-736C90109EC4}"/>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638876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27" y="103358"/>
            <a:ext cx="10515600" cy="612036"/>
          </a:xfrm>
        </p:spPr>
        <p:txBody>
          <a:bodyPr>
            <a:normAutofit/>
          </a:bodyPr>
          <a:lstStyle/>
          <a:p>
            <a:r>
              <a:rPr lang="en-US" sz="3200" dirty="0">
                <a:solidFill>
                  <a:schemeClr val="accent1">
                    <a:lumMod val="50000"/>
                  </a:schemeClr>
                </a:solidFill>
              </a:rPr>
              <a:t> Algorithm examples</a:t>
            </a:r>
          </a:p>
        </p:txBody>
      </p:sp>
      <p:sp>
        <p:nvSpPr>
          <p:cNvPr id="30" name="TextBox 29"/>
          <p:cNvSpPr txBox="1"/>
          <p:nvPr/>
        </p:nvSpPr>
        <p:spPr>
          <a:xfrm>
            <a:off x="8175674" y="2113941"/>
            <a:ext cx="1616148" cy="553998"/>
          </a:xfrm>
          <a:prstGeom prst="rect">
            <a:avLst/>
          </a:prstGeom>
          <a:noFill/>
        </p:spPr>
        <p:txBody>
          <a:bodyPr wrap="none" rtlCol="0">
            <a:spAutoFit/>
          </a:bodyPr>
          <a:lstStyle/>
          <a:p>
            <a:r>
              <a:rPr lang="en-US" sz="1400" dirty="0"/>
              <a:t>S1 </a:t>
            </a:r>
            <a:r>
              <a:rPr lang="en-US" sz="1400" dirty="0">
                <a:solidFill>
                  <a:srgbClr val="800000"/>
                </a:solidFill>
              </a:rPr>
              <a:t>+</a:t>
            </a:r>
            <a:r>
              <a:rPr lang="en-US" sz="1400" dirty="0"/>
              <a:t> S2 </a:t>
            </a:r>
            <a:r>
              <a:rPr lang="en-US" sz="1400" dirty="0">
                <a:solidFill>
                  <a:srgbClr val="800000"/>
                </a:solidFill>
              </a:rPr>
              <a:t>+</a:t>
            </a:r>
            <a:r>
              <a:rPr lang="en-US" sz="1400" dirty="0"/>
              <a:t> S3 </a:t>
            </a:r>
            <a:r>
              <a:rPr lang="en-US" sz="1400" dirty="0">
                <a:solidFill>
                  <a:srgbClr val="800000"/>
                </a:solidFill>
              </a:rPr>
              <a:t>+</a:t>
            </a:r>
            <a:r>
              <a:rPr lang="en-US" sz="1400" dirty="0"/>
              <a:t> S4;</a:t>
            </a:r>
          </a:p>
          <a:p>
            <a:r>
              <a:rPr lang="en-US" sz="1400" dirty="0"/>
              <a:t>S3 </a:t>
            </a:r>
            <a:r>
              <a:rPr lang="en-US" sz="1400" dirty="0">
                <a:solidFill>
                  <a:srgbClr val="800000"/>
                </a:solidFill>
              </a:rPr>
              <a:t>+</a:t>
            </a:r>
            <a:r>
              <a:rPr lang="en-US" sz="1400" dirty="0"/>
              <a:t> S5 </a:t>
            </a:r>
            <a:r>
              <a:rPr lang="en-US" sz="1600" dirty="0">
                <a:solidFill>
                  <a:srgbClr val="800000"/>
                </a:solidFill>
              </a:rPr>
              <a:t>+</a:t>
            </a:r>
            <a:r>
              <a:rPr lang="en-US" sz="1600" dirty="0"/>
              <a:t> </a:t>
            </a:r>
            <a:r>
              <a:rPr lang="en-US" sz="1400" dirty="0"/>
              <a:t>S6;</a:t>
            </a:r>
          </a:p>
        </p:txBody>
      </p:sp>
      <p:sp>
        <p:nvSpPr>
          <p:cNvPr id="31" name="Rectangle 30"/>
          <p:cNvSpPr/>
          <p:nvPr/>
        </p:nvSpPr>
        <p:spPr>
          <a:xfrm>
            <a:off x="2204349" y="184870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S1</a:t>
            </a:r>
          </a:p>
        </p:txBody>
      </p:sp>
      <p:sp>
        <p:nvSpPr>
          <p:cNvPr id="32" name="Rectangle 31"/>
          <p:cNvSpPr/>
          <p:nvPr/>
        </p:nvSpPr>
        <p:spPr>
          <a:xfrm>
            <a:off x="3447769" y="184870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S2</a:t>
            </a:r>
          </a:p>
        </p:txBody>
      </p:sp>
      <p:sp>
        <p:nvSpPr>
          <p:cNvPr id="33" name="Rectangle 32"/>
          <p:cNvSpPr/>
          <p:nvPr/>
        </p:nvSpPr>
        <p:spPr>
          <a:xfrm>
            <a:off x="4681874" y="184870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S3</a:t>
            </a:r>
          </a:p>
        </p:txBody>
      </p:sp>
      <p:sp>
        <p:nvSpPr>
          <p:cNvPr id="34" name="Rectangle 33"/>
          <p:cNvSpPr/>
          <p:nvPr/>
        </p:nvSpPr>
        <p:spPr>
          <a:xfrm>
            <a:off x="5880208" y="184870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S4</a:t>
            </a:r>
          </a:p>
        </p:txBody>
      </p:sp>
      <p:sp>
        <p:nvSpPr>
          <p:cNvPr id="35" name="Rectangle 34"/>
          <p:cNvSpPr/>
          <p:nvPr/>
        </p:nvSpPr>
        <p:spPr>
          <a:xfrm>
            <a:off x="5880208" y="292201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S5</a:t>
            </a:r>
          </a:p>
        </p:txBody>
      </p:sp>
      <p:sp>
        <p:nvSpPr>
          <p:cNvPr id="36" name="Rectangle 35"/>
          <p:cNvSpPr/>
          <p:nvPr/>
        </p:nvSpPr>
        <p:spPr>
          <a:xfrm>
            <a:off x="6962657" y="2922010"/>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S6</a:t>
            </a:r>
          </a:p>
        </p:txBody>
      </p:sp>
      <p:cxnSp>
        <p:nvCxnSpPr>
          <p:cNvPr id="37" name="Straight Arrow Connector 36"/>
          <p:cNvCxnSpPr>
            <a:stCxn id="31" idx="3"/>
            <a:endCxn id="32" idx="1"/>
          </p:cNvCxnSpPr>
          <p:nvPr/>
        </p:nvCxnSpPr>
        <p:spPr>
          <a:xfrm>
            <a:off x="2955543" y="2206470"/>
            <a:ext cx="4922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32" idx="3"/>
            <a:endCxn id="33" idx="1"/>
          </p:cNvCxnSpPr>
          <p:nvPr/>
        </p:nvCxnSpPr>
        <p:spPr>
          <a:xfrm>
            <a:off x="4198964" y="2206470"/>
            <a:ext cx="4829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33" idx="3"/>
            <a:endCxn id="34" idx="1"/>
          </p:cNvCxnSpPr>
          <p:nvPr/>
        </p:nvCxnSpPr>
        <p:spPr>
          <a:xfrm>
            <a:off x="5433068" y="2206470"/>
            <a:ext cx="4471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a:stCxn id="33" idx="2"/>
          </p:cNvCxnSpPr>
          <p:nvPr/>
        </p:nvCxnSpPr>
        <p:spPr>
          <a:xfrm>
            <a:off x="5057472" y="2564240"/>
            <a:ext cx="822737" cy="7039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35" idx="3"/>
            <a:endCxn id="36" idx="1"/>
          </p:cNvCxnSpPr>
          <p:nvPr/>
        </p:nvCxnSpPr>
        <p:spPr>
          <a:xfrm>
            <a:off x="6631403" y="3279780"/>
            <a:ext cx="3312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1304084" y="5040028"/>
            <a:ext cx="3097323" cy="1169551"/>
          </a:xfrm>
          <a:prstGeom prst="rect">
            <a:avLst/>
          </a:prstGeom>
          <a:noFill/>
        </p:spPr>
        <p:txBody>
          <a:bodyPr wrap="none" rtlCol="0">
            <a:spAutoFit/>
          </a:bodyPr>
          <a:lstStyle/>
          <a:p>
            <a:r>
              <a:rPr lang="en-US" sz="1400" dirty="0"/>
              <a:t>S1 </a:t>
            </a:r>
            <a:r>
              <a:rPr lang="en-US" sz="1400" dirty="0">
                <a:solidFill>
                  <a:srgbClr val="800000"/>
                </a:solidFill>
              </a:rPr>
              <a:t>+</a:t>
            </a:r>
            <a:r>
              <a:rPr lang="en-US" sz="1400" dirty="0"/>
              <a:t> S2 </a:t>
            </a:r>
            <a:r>
              <a:rPr lang="en-US" sz="1400" dirty="0">
                <a:solidFill>
                  <a:srgbClr val="800000"/>
                </a:solidFill>
              </a:rPr>
              <a:t>+</a:t>
            </a:r>
            <a:r>
              <a:rPr lang="en-US" sz="1400" dirty="0"/>
              <a:t> S3;</a:t>
            </a:r>
          </a:p>
          <a:p>
            <a:r>
              <a:rPr lang="en-US" sz="1400" b="1" dirty="0">
                <a:solidFill>
                  <a:schemeClr val="tx2"/>
                </a:solidFill>
              </a:rPr>
              <a:t>while</a:t>
            </a:r>
            <a:r>
              <a:rPr lang="en-US" sz="1400" dirty="0"/>
              <a:t>( S3 </a:t>
            </a:r>
            <a:r>
              <a:rPr lang="en-US" sz="1400" dirty="0">
                <a:solidFill>
                  <a:srgbClr val="1F497D"/>
                </a:solidFill>
              </a:rPr>
              <a:t>==</a:t>
            </a:r>
            <a:r>
              <a:rPr lang="en-US" sz="1400" dirty="0"/>
              <a:t> ”needs calibration") {</a:t>
            </a:r>
          </a:p>
          <a:p>
            <a:r>
              <a:rPr lang="en-US" sz="1400" dirty="0"/>
              <a:t>    F1 </a:t>
            </a:r>
            <a:r>
              <a:rPr lang="en-US" sz="1400" dirty="0">
                <a:solidFill>
                  <a:srgbClr val="800000"/>
                </a:solidFill>
              </a:rPr>
              <a:t>+</a:t>
            </a:r>
            <a:r>
              <a:rPr lang="en-US" sz="1400" dirty="0"/>
              <a:t> F2 </a:t>
            </a:r>
            <a:r>
              <a:rPr lang="en-US" sz="1400" dirty="0">
                <a:solidFill>
                  <a:srgbClr val="800000"/>
                </a:solidFill>
              </a:rPr>
              <a:t>+</a:t>
            </a:r>
            <a:r>
              <a:rPr lang="en-US" sz="1400" dirty="0"/>
              <a:t> S3;</a:t>
            </a:r>
          </a:p>
          <a:p>
            <a:r>
              <a:rPr lang="da-DK" sz="1400" dirty="0"/>
              <a:t>} </a:t>
            </a:r>
            <a:r>
              <a:rPr lang="da-DK" sz="1400" b="1" dirty="0"/>
              <a:t> </a:t>
            </a:r>
            <a:endParaRPr lang="da-DK" sz="1400" dirty="0"/>
          </a:p>
          <a:p>
            <a:r>
              <a:rPr lang="da-DK" sz="1400" dirty="0"/>
              <a:t>   S3 </a:t>
            </a:r>
            <a:r>
              <a:rPr lang="da-DK" sz="1400" dirty="0">
                <a:solidFill>
                  <a:srgbClr val="800000"/>
                </a:solidFill>
              </a:rPr>
              <a:t>+</a:t>
            </a:r>
            <a:r>
              <a:rPr lang="da-DK" sz="1400" dirty="0"/>
              <a:t> S4 </a:t>
            </a:r>
            <a:r>
              <a:rPr lang="da-DK" sz="1400" dirty="0">
                <a:solidFill>
                  <a:srgbClr val="800000"/>
                </a:solidFill>
              </a:rPr>
              <a:t>+</a:t>
            </a:r>
            <a:r>
              <a:rPr lang="da-DK" sz="1400" dirty="0"/>
              <a:t> S6;</a:t>
            </a:r>
          </a:p>
        </p:txBody>
      </p:sp>
      <p:sp>
        <p:nvSpPr>
          <p:cNvPr id="66" name="Rectangle 65"/>
          <p:cNvSpPr/>
          <p:nvPr/>
        </p:nvSpPr>
        <p:spPr>
          <a:xfrm>
            <a:off x="4555133" y="5382892"/>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S1</a:t>
            </a:r>
          </a:p>
        </p:txBody>
      </p:sp>
      <p:sp>
        <p:nvSpPr>
          <p:cNvPr id="67" name="Rectangle 66"/>
          <p:cNvSpPr/>
          <p:nvPr/>
        </p:nvSpPr>
        <p:spPr>
          <a:xfrm>
            <a:off x="5798553" y="5382892"/>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S2</a:t>
            </a:r>
          </a:p>
        </p:txBody>
      </p:sp>
      <p:sp>
        <p:nvSpPr>
          <p:cNvPr id="68" name="Rectangle 67"/>
          <p:cNvSpPr/>
          <p:nvPr/>
        </p:nvSpPr>
        <p:spPr>
          <a:xfrm>
            <a:off x="7032658" y="5382892"/>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S3</a:t>
            </a:r>
          </a:p>
        </p:txBody>
      </p:sp>
      <p:sp>
        <p:nvSpPr>
          <p:cNvPr id="69" name="Rectangle 68"/>
          <p:cNvSpPr/>
          <p:nvPr/>
        </p:nvSpPr>
        <p:spPr>
          <a:xfrm>
            <a:off x="8230992" y="5382892"/>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S4</a:t>
            </a:r>
          </a:p>
        </p:txBody>
      </p:sp>
      <p:sp>
        <p:nvSpPr>
          <p:cNvPr id="70" name="Rectangle 69"/>
          <p:cNvSpPr/>
          <p:nvPr/>
        </p:nvSpPr>
        <p:spPr>
          <a:xfrm>
            <a:off x="7032658" y="3981624"/>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F1</a:t>
            </a:r>
          </a:p>
        </p:txBody>
      </p:sp>
      <p:sp>
        <p:nvSpPr>
          <p:cNvPr id="71" name="Rectangle 70"/>
          <p:cNvSpPr/>
          <p:nvPr/>
        </p:nvSpPr>
        <p:spPr>
          <a:xfrm>
            <a:off x="9346003" y="5382892"/>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S6</a:t>
            </a:r>
          </a:p>
        </p:txBody>
      </p:sp>
      <p:cxnSp>
        <p:nvCxnSpPr>
          <p:cNvPr id="72" name="Straight Arrow Connector 71"/>
          <p:cNvCxnSpPr>
            <a:stCxn id="66" idx="3"/>
            <a:endCxn id="67" idx="1"/>
          </p:cNvCxnSpPr>
          <p:nvPr/>
        </p:nvCxnSpPr>
        <p:spPr>
          <a:xfrm>
            <a:off x="5306327" y="5740662"/>
            <a:ext cx="4922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a:stCxn id="67" idx="3"/>
            <a:endCxn id="68" idx="1"/>
          </p:cNvCxnSpPr>
          <p:nvPr/>
        </p:nvCxnSpPr>
        <p:spPr>
          <a:xfrm>
            <a:off x="6549748" y="5740662"/>
            <a:ext cx="4829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68" idx="3"/>
            <a:endCxn id="69" idx="1"/>
          </p:cNvCxnSpPr>
          <p:nvPr/>
        </p:nvCxnSpPr>
        <p:spPr>
          <a:xfrm>
            <a:off x="7783852" y="5740662"/>
            <a:ext cx="4471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69" idx="3"/>
            <a:endCxn id="71" idx="1"/>
          </p:cNvCxnSpPr>
          <p:nvPr/>
        </p:nvCxnSpPr>
        <p:spPr>
          <a:xfrm>
            <a:off x="8982187" y="5740662"/>
            <a:ext cx="36381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stCxn id="70" idx="3"/>
            <a:endCxn id="78" idx="1"/>
          </p:cNvCxnSpPr>
          <p:nvPr/>
        </p:nvCxnSpPr>
        <p:spPr>
          <a:xfrm>
            <a:off x="7783852" y="4339394"/>
            <a:ext cx="37278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8" name="Rectangle 77"/>
          <p:cNvSpPr/>
          <p:nvPr/>
        </p:nvSpPr>
        <p:spPr>
          <a:xfrm>
            <a:off x="8156636" y="3981624"/>
            <a:ext cx="751194" cy="7155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F2</a:t>
            </a:r>
          </a:p>
        </p:txBody>
      </p:sp>
      <p:cxnSp>
        <p:nvCxnSpPr>
          <p:cNvPr id="82" name="Elbow Connector 81"/>
          <p:cNvCxnSpPr>
            <a:stCxn id="78" idx="3"/>
            <a:endCxn id="68" idx="0"/>
          </p:cNvCxnSpPr>
          <p:nvPr/>
        </p:nvCxnSpPr>
        <p:spPr>
          <a:xfrm flipH="1">
            <a:off x="7408256" y="4339394"/>
            <a:ext cx="1499575" cy="1043498"/>
          </a:xfrm>
          <a:prstGeom prst="bentConnector4">
            <a:avLst>
              <a:gd name="adj1" fmla="val -15244"/>
              <a:gd name="adj2" fmla="val 6714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p:nvPr/>
        </p:nvCxnSpPr>
        <p:spPr>
          <a:xfrm flipV="1">
            <a:off x="7182555" y="4697164"/>
            <a:ext cx="0" cy="6857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43" name="Picture 42" descr="JLab_logo_text_white1.jpg">
            <a:extLst>
              <a:ext uri="{FF2B5EF4-FFF2-40B4-BE49-F238E27FC236}">
                <a16:creationId xmlns:a16="http://schemas.microsoft.com/office/drawing/2014/main" id="{85A8F418-2C6B-6D4F-BE88-3AE6A42D859E}"/>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117884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086" y="112415"/>
            <a:ext cx="9880485" cy="727911"/>
          </a:xfrm>
        </p:spPr>
        <p:txBody>
          <a:bodyPr>
            <a:noAutofit/>
          </a:bodyPr>
          <a:lstStyle/>
          <a:p>
            <a:r>
              <a:rPr lang="en-US" sz="3200" dirty="0">
                <a:solidFill>
                  <a:schemeClr val="accent1">
                    <a:lumMod val="50000"/>
                  </a:schemeClr>
                </a:solidFill>
              </a:rPr>
              <a:t>CLARA distributed file storage system </a:t>
            </a:r>
          </a:p>
        </p:txBody>
      </p:sp>
      <p:sp>
        <p:nvSpPr>
          <p:cNvPr id="12" name="Rounded Rectangle 11"/>
          <p:cNvSpPr/>
          <p:nvPr/>
        </p:nvSpPr>
        <p:spPr>
          <a:xfrm>
            <a:off x="3260839" y="1512589"/>
            <a:ext cx="2297088" cy="4444395"/>
          </a:xfrm>
          <a:prstGeom prst="roundRect">
            <a:avLst/>
          </a:prstGeom>
          <a:solidFill>
            <a:schemeClr val="tx2">
              <a:alpha val="1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1"/>
                </a:solidFill>
              </a:rPr>
              <a:t>CDFS Master</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sp>
        <p:nvSpPr>
          <p:cNvPr id="13" name="Rounded Rectangle 12"/>
          <p:cNvSpPr/>
          <p:nvPr/>
        </p:nvSpPr>
        <p:spPr>
          <a:xfrm>
            <a:off x="6756157" y="1512589"/>
            <a:ext cx="2966396" cy="4444395"/>
          </a:xfrm>
          <a:prstGeom prst="roundRect">
            <a:avLst/>
          </a:prstGeom>
          <a:solidFill>
            <a:schemeClr val="accent3">
              <a:lumMod val="50000"/>
              <a:alpha val="1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1"/>
                </a:solidFill>
              </a:rPr>
              <a:t>DPE</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r>
              <a:rPr lang="en-US" dirty="0">
                <a:solidFill>
                  <a:schemeClr val="tx1"/>
                </a:solidFill>
              </a:rPr>
              <a:t> </a:t>
            </a:r>
          </a:p>
          <a:p>
            <a:endParaRPr lang="en-US" dirty="0">
              <a:solidFill>
                <a:schemeClr val="tx1"/>
              </a:solidFill>
            </a:endParaRPr>
          </a:p>
          <a:p>
            <a:endParaRPr lang="en-US" dirty="0">
              <a:solidFill>
                <a:schemeClr val="tx1"/>
              </a:solidFill>
            </a:endParaRPr>
          </a:p>
        </p:txBody>
      </p:sp>
      <p:sp>
        <p:nvSpPr>
          <p:cNvPr id="14" name="Striped Right Arrow 13"/>
          <p:cNvSpPr/>
          <p:nvPr/>
        </p:nvSpPr>
        <p:spPr>
          <a:xfrm rot="10800000">
            <a:off x="5557927" y="2259544"/>
            <a:ext cx="1232563" cy="728283"/>
          </a:xfrm>
          <a:prstGeom prst="stripedRightArrow">
            <a:avLst/>
          </a:prstGeom>
          <a:solidFill>
            <a:schemeClr val="accent3">
              <a:lumMod val="50000"/>
              <a:alpha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6756158" y="2296893"/>
            <a:ext cx="2966396" cy="2677656"/>
          </a:xfrm>
          <a:prstGeom prst="rect">
            <a:avLst/>
          </a:prstGeom>
          <a:noFill/>
        </p:spPr>
        <p:txBody>
          <a:bodyPr wrap="square" rtlCol="0">
            <a:spAutoFit/>
          </a:bodyPr>
          <a:lstStyle/>
          <a:p>
            <a:r>
              <a:rPr lang="en-US" sz="1400" dirty="0">
                <a:solidFill>
                  <a:srgbClr val="376092"/>
                </a:solidFill>
              </a:rPr>
              <a:t>Heartbeat/2sec.</a:t>
            </a:r>
          </a:p>
          <a:p>
            <a:pPr marL="285750" indent="-285750">
              <a:buFont typeface="Arial"/>
              <a:buChar char="•"/>
            </a:pPr>
            <a:r>
              <a:rPr lang="en-US" sz="1400" dirty="0">
                <a:solidFill>
                  <a:srgbClr val="376092"/>
                </a:solidFill>
              </a:rPr>
              <a:t>Available local SSD/HHD</a:t>
            </a:r>
          </a:p>
          <a:p>
            <a:pPr marL="285750" indent="-285750">
              <a:buFont typeface="Arial"/>
              <a:buChar char="•"/>
            </a:pPr>
            <a:r>
              <a:rPr lang="en-US" sz="1400" dirty="0">
                <a:solidFill>
                  <a:srgbClr val="376092"/>
                </a:solidFill>
              </a:rPr>
              <a:t>Available memory</a:t>
            </a:r>
          </a:p>
          <a:p>
            <a:pPr marL="285750" indent="-285750">
              <a:buFont typeface="Arial"/>
              <a:buChar char="•"/>
            </a:pPr>
            <a:r>
              <a:rPr lang="en-US" sz="1400" dirty="0">
                <a:solidFill>
                  <a:srgbClr val="376092"/>
                </a:solidFill>
              </a:rPr>
              <a:t>Stored Files</a:t>
            </a:r>
          </a:p>
          <a:p>
            <a:pPr marL="742950" lvl="1" indent="-285750">
              <a:buFont typeface="Arial"/>
              <a:buChar char="•"/>
            </a:pPr>
            <a:r>
              <a:rPr lang="en-US" sz="1400" dirty="0">
                <a:solidFill>
                  <a:srgbClr val="376092"/>
                </a:solidFill>
              </a:rPr>
              <a:t>File name</a:t>
            </a:r>
          </a:p>
          <a:p>
            <a:pPr marL="742950" lvl="1" indent="-285750">
              <a:buFont typeface="Arial"/>
              <a:buChar char="•"/>
            </a:pPr>
            <a:r>
              <a:rPr lang="en-US" sz="1400" dirty="0">
                <a:solidFill>
                  <a:srgbClr val="376092"/>
                </a:solidFill>
              </a:rPr>
              <a:t>Status: </a:t>
            </a:r>
          </a:p>
          <a:p>
            <a:pPr marL="1200150" lvl="2" indent="-285750">
              <a:buFont typeface="Arial"/>
              <a:buChar char="•"/>
            </a:pPr>
            <a:r>
              <a:rPr lang="en-US" sz="1400" dirty="0">
                <a:solidFill>
                  <a:srgbClr val="376092"/>
                </a:solidFill>
              </a:rPr>
              <a:t>Active </a:t>
            </a:r>
          </a:p>
          <a:p>
            <a:pPr marL="1200150" lvl="2" indent="-285750">
              <a:buFont typeface="Arial"/>
              <a:buChar char="•"/>
            </a:pPr>
            <a:r>
              <a:rPr lang="en-US" sz="1400" dirty="0">
                <a:solidFill>
                  <a:srgbClr val="376092"/>
                </a:solidFill>
              </a:rPr>
              <a:t>Passive-hot</a:t>
            </a:r>
          </a:p>
          <a:p>
            <a:pPr marL="1200150" lvl="2" indent="-285750">
              <a:buFont typeface="Arial"/>
              <a:buChar char="•"/>
            </a:pPr>
            <a:r>
              <a:rPr lang="en-US" sz="1400" dirty="0">
                <a:solidFill>
                  <a:srgbClr val="376092"/>
                </a:solidFill>
              </a:rPr>
              <a:t>Passive-cold</a:t>
            </a:r>
          </a:p>
          <a:p>
            <a:pPr marL="1200150" lvl="2" indent="-285750">
              <a:buFont typeface="Arial"/>
              <a:buChar char="•"/>
            </a:pPr>
            <a:r>
              <a:rPr lang="en-US" sz="1400" dirty="0">
                <a:solidFill>
                  <a:srgbClr val="376092"/>
                </a:solidFill>
              </a:rPr>
              <a:t>Passive-ready-remove</a:t>
            </a:r>
          </a:p>
          <a:p>
            <a:endParaRPr lang="en-US" sz="1400" dirty="0">
              <a:solidFill>
                <a:srgbClr val="376092"/>
              </a:solidFill>
            </a:endParaRPr>
          </a:p>
        </p:txBody>
      </p:sp>
      <p:sp>
        <p:nvSpPr>
          <p:cNvPr id="16" name="TextBox 15"/>
          <p:cNvSpPr txBox="1"/>
          <p:nvPr/>
        </p:nvSpPr>
        <p:spPr>
          <a:xfrm>
            <a:off x="3559652" y="2387663"/>
            <a:ext cx="1672253" cy="954107"/>
          </a:xfrm>
          <a:prstGeom prst="rect">
            <a:avLst/>
          </a:prstGeom>
          <a:noFill/>
        </p:spPr>
        <p:txBody>
          <a:bodyPr wrap="none" rtlCol="0">
            <a:spAutoFit/>
          </a:bodyPr>
          <a:lstStyle/>
          <a:p>
            <a:r>
              <a:rPr lang="en-US" sz="1400" dirty="0">
                <a:solidFill>
                  <a:schemeClr val="accent1">
                    <a:lumMod val="75000"/>
                  </a:schemeClr>
                </a:solidFill>
              </a:rPr>
              <a:t>File Metadata DB</a:t>
            </a:r>
          </a:p>
          <a:p>
            <a:pPr marL="285750" indent="-285750">
              <a:buFont typeface="Arial"/>
              <a:buChar char="•"/>
            </a:pPr>
            <a:r>
              <a:rPr lang="en-US" sz="1400" dirty="0">
                <a:solidFill>
                  <a:schemeClr val="accent1">
                    <a:lumMod val="75000"/>
                  </a:schemeClr>
                </a:solidFill>
              </a:rPr>
              <a:t>Key = File Name</a:t>
            </a:r>
          </a:p>
          <a:p>
            <a:pPr marL="285750" indent="-285750">
              <a:buFont typeface="Arial"/>
              <a:buChar char="•"/>
            </a:pPr>
            <a:r>
              <a:rPr lang="en-US" sz="1400" dirty="0">
                <a:solidFill>
                  <a:schemeClr val="accent1">
                    <a:lumMod val="75000"/>
                  </a:schemeClr>
                </a:solidFill>
              </a:rPr>
              <a:t>Value= DPE Info</a:t>
            </a:r>
          </a:p>
          <a:p>
            <a:endParaRPr lang="en-US" sz="1400" dirty="0"/>
          </a:p>
        </p:txBody>
      </p:sp>
      <p:sp>
        <p:nvSpPr>
          <p:cNvPr id="17" name="Striped Right Arrow 16"/>
          <p:cNvSpPr/>
          <p:nvPr/>
        </p:nvSpPr>
        <p:spPr>
          <a:xfrm>
            <a:off x="5557928" y="4036576"/>
            <a:ext cx="1232563" cy="728283"/>
          </a:xfrm>
          <a:prstGeom prst="stripedRightArrow">
            <a:avLst/>
          </a:prstGeom>
          <a:solidFill>
            <a:schemeClr val="accent1">
              <a:lumMod val="50000"/>
              <a:alpha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690384" y="4108672"/>
            <a:ext cx="1340945" cy="1384995"/>
          </a:xfrm>
          <a:prstGeom prst="rect">
            <a:avLst/>
          </a:prstGeom>
          <a:noFill/>
        </p:spPr>
        <p:txBody>
          <a:bodyPr wrap="none" rtlCol="0">
            <a:spAutoFit/>
          </a:bodyPr>
          <a:lstStyle/>
          <a:p>
            <a:r>
              <a:rPr lang="en-US" sz="1400" dirty="0">
                <a:solidFill>
                  <a:schemeClr val="accent1">
                    <a:lumMod val="75000"/>
                  </a:schemeClr>
                </a:solidFill>
              </a:rPr>
              <a:t>Control via SSH</a:t>
            </a:r>
          </a:p>
          <a:p>
            <a:pPr marL="285750" indent="-285750">
              <a:buFont typeface="Arial"/>
              <a:buChar char="•"/>
            </a:pPr>
            <a:r>
              <a:rPr lang="en-US" sz="1400" dirty="0">
                <a:solidFill>
                  <a:schemeClr val="accent1">
                    <a:lumMod val="75000"/>
                  </a:schemeClr>
                </a:solidFill>
              </a:rPr>
              <a:t>Stage </a:t>
            </a:r>
          </a:p>
          <a:p>
            <a:pPr marL="285750" indent="-285750">
              <a:buFont typeface="Arial"/>
              <a:buChar char="•"/>
            </a:pPr>
            <a:r>
              <a:rPr lang="en-US" sz="1400" dirty="0">
                <a:solidFill>
                  <a:schemeClr val="accent1">
                    <a:lumMod val="75000"/>
                  </a:schemeClr>
                </a:solidFill>
              </a:rPr>
              <a:t>Promote</a:t>
            </a:r>
          </a:p>
          <a:p>
            <a:pPr marL="285750" indent="-285750">
              <a:buFont typeface="Arial"/>
              <a:buChar char="•"/>
            </a:pPr>
            <a:r>
              <a:rPr lang="en-US" sz="1400" dirty="0">
                <a:solidFill>
                  <a:schemeClr val="accent1">
                    <a:lumMod val="75000"/>
                  </a:schemeClr>
                </a:solidFill>
              </a:rPr>
              <a:t>Demote</a:t>
            </a:r>
          </a:p>
          <a:p>
            <a:pPr marL="285750" indent="-285750">
              <a:buFont typeface="Arial"/>
              <a:buChar char="•"/>
            </a:pPr>
            <a:r>
              <a:rPr lang="en-US" sz="1400" dirty="0">
                <a:solidFill>
                  <a:schemeClr val="accent1">
                    <a:lumMod val="75000"/>
                  </a:schemeClr>
                </a:solidFill>
              </a:rPr>
              <a:t>Remove</a:t>
            </a:r>
          </a:p>
          <a:p>
            <a:endParaRPr lang="en-US" sz="1400" dirty="0"/>
          </a:p>
        </p:txBody>
      </p:sp>
      <p:sp>
        <p:nvSpPr>
          <p:cNvPr id="19" name="Up Arrow 18"/>
          <p:cNvSpPr/>
          <p:nvPr/>
        </p:nvSpPr>
        <p:spPr>
          <a:xfrm>
            <a:off x="4157248" y="3388590"/>
            <a:ext cx="484632" cy="557621"/>
          </a:xfrm>
          <a:prstGeom prst="upArrow">
            <a:avLst/>
          </a:prstGeom>
          <a:solidFill>
            <a:schemeClr val="accent1">
              <a:lumMod val="50000"/>
              <a:alpha val="1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Striped Right Arrow 19"/>
          <p:cNvSpPr/>
          <p:nvPr/>
        </p:nvSpPr>
        <p:spPr>
          <a:xfrm>
            <a:off x="1981201" y="2987828"/>
            <a:ext cx="1279639" cy="821654"/>
          </a:xfrm>
          <a:prstGeom prst="stripedRightArrow">
            <a:avLst/>
          </a:prstGeom>
          <a:solidFill>
            <a:srgbClr val="800000">
              <a:alpha val="1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1636056" y="2618495"/>
            <a:ext cx="1210588" cy="646331"/>
          </a:xfrm>
          <a:prstGeom prst="rect">
            <a:avLst/>
          </a:prstGeom>
          <a:noFill/>
        </p:spPr>
        <p:txBody>
          <a:bodyPr wrap="none" rtlCol="0">
            <a:spAutoFit/>
          </a:bodyPr>
          <a:lstStyle/>
          <a:p>
            <a:r>
              <a:rPr lang="en-US" sz="1200" dirty="0">
                <a:solidFill>
                  <a:schemeClr val="accent1">
                    <a:lumMod val="75000"/>
                  </a:schemeClr>
                </a:solidFill>
              </a:rPr>
              <a:t>Metadata of the</a:t>
            </a:r>
          </a:p>
          <a:p>
            <a:r>
              <a:rPr lang="en-US" sz="1200" dirty="0">
                <a:solidFill>
                  <a:schemeClr val="accent1">
                    <a:lumMod val="75000"/>
                  </a:schemeClr>
                </a:solidFill>
              </a:rPr>
              <a:t>Dataset to be </a:t>
            </a:r>
          </a:p>
          <a:p>
            <a:r>
              <a:rPr lang="en-US" sz="1200" dirty="0">
                <a:solidFill>
                  <a:schemeClr val="accent1">
                    <a:lumMod val="75000"/>
                  </a:schemeClr>
                </a:solidFill>
              </a:rPr>
              <a:t>processed</a:t>
            </a:r>
          </a:p>
        </p:txBody>
      </p:sp>
      <p:pic>
        <p:nvPicPr>
          <p:cNvPr id="23" name="Picture 22" descr="JLab_logo_text_white1.jpg">
            <a:extLst>
              <a:ext uri="{FF2B5EF4-FFF2-40B4-BE49-F238E27FC236}">
                <a16:creationId xmlns:a16="http://schemas.microsoft.com/office/drawing/2014/main" id="{09CBAEFA-9AA9-7048-91CD-CA6AB8DC34C6}"/>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424930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80" y="88633"/>
            <a:ext cx="7534583" cy="651067"/>
          </a:xfrm>
        </p:spPr>
        <p:txBody>
          <a:bodyPr>
            <a:normAutofit/>
          </a:bodyPr>
          <a:lstStyle/>
          <a:p>
            <a:r>
              <a:rPr lang="en-US" sz="3600" dirty="0">
                <a:solidFill>
                  <a:schemeClr val="accent1">
                    <a:lumMod val="50000"/>
                  </a:schemeClr>
                </a:solidFill>
              </a:rPr>
              <a:t>CLAS12 reconstruction</a:t>
            </a:r>
          </a:p>
        </p:txBody>
      </p:sp>
      <p:graphicFrame>
        <p:nvGraphicFramePr>
          <p:cNvPr id="5" name="Content Placeholder 4"/>
          <p:cNvGraphicFramePr>
            <a:graphicFrameLocks noGrp="1"/>
          </p:cNvGraphicFramePr>
          <p:nvPr>
            <p:ph idx="1"/>
          </p:nvPr>
        </p:nvGraphicFramePr>
        <p:xfrm>
          <a:off x="2343712" y="1489943"/>
          <a:ext cx="8390206" cy="2943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4"/>
          <p:cNvGraphicFramePr>
            <a:graphicFrameLocks/>
          </p:cNvGraphicFramePr>
          <p:nvPr/>
        </p:nvGraphicFramePr>
        <p:xfrm>
          <a:off x="2343712" y="2584876"/>
          <a:ext cx="8390206" cy="30160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1" name="Group 10"/>
          <p:cNvGrpSpPr/>
          <p:nvPr/>
        </p:nvGrpSpPr>
        <p:grpSpPr>
          <a:xfrm rot="16200000">
            <a:off x="9995370" y="3399291"/>
            <a:ext cx="351690" cy="253222"/>
            <a:chOff x="6881328" y="1146842"/>
            <a:chExt cx="291781" cy="226037"/>
          </a:xfrm>
          <a:scene3d>
            <a:camera prst="orthographicFront">
              <a:rot lat="0" lon="0" rev="0"/>
            </a:camera>
            <a:lightRig rig="contrasting" dir="t">
              <a:rot lat="0" lon="0" rev="1200000"/>
            </a:lightRig>
          </a:scene3d>
        </p:grpSpPr>
        <p:sp>
          <p:nvSpPr>
            <p:cNvPr id="12" name="Right Arrow 11"/>
            <p:cNvSpPr/>
            <p:nvPr/>
          </p:nvSpPr>
          <p:spPr>
            <a:xfrm rot="10799898">
              <a:off x="6881328" y="1146842"/>
              <a:ext cx="291781" cy="226037"/>
            </a:xfrm>
            <a:prstGeom prst="rightArrow">
              <a:avLst>
                <a:gd name="adj1" fmla="val 60000"/>
                <a:gd name="adj2" fmla="val 50000"/>
              </a:avLst>
            </a:prstGeom>
            <a:sp3d z="-182000" contourW="19050" prstMaterial="metal">
              <a:bevelT w="88900" h="203200"/>
              <a:bevelB w="165100" h="254000"/>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3" name="Right Arrow 4"/>
            <p:cNvSpPr/>
            <p:nvPr/>
          </p:nvSpPr>
          <p:spPr>
            <a:xfrm rot="10799898">
              <a:off x="6949139" y="1192048"/>
              <a:ext cx="223970" cy="135623"/>
            </a:xfrm>
            <a:prstGeom prst="rect">
              <a:avLst/>
            </a:prstGeom>
            <a:sp3d z="-182000"/>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p:txBody>
        </p:sp>
      </p:grpSp>
      <p:sp>
        <p:nvSpPr>
          <p:cNvPr id="14" name="Rounded Rectangle 13"/>
          <p:cNvSpPr/>
          <p:nvPr/>
        </p:nvSpPr>
        <p:spPr>
          <a:xfrm>
            <a:off x="1214198" y="2681853"/>
            <a:ext cx="745588" cy="559501"/>
          </a:xfrm>
          <a:prstGeom prst="roundRect">
            <a:avLst/>
          </a:prstGeom>
          <a:solidFill>
            <a:schemeClr val="accent2">
              <a:lumMod val="50000"/>
            </a:schemeClr>
          </a:solidFill>
          <a:scene3d>
            <a:camera prst="orthographicFront"/>
            <a:lightRig rig="threePt" dir="t"/>
          </a:scene3d>
          <a:sp3d>
            <a:bevelT w="88900"/>
            <a:bevelB w="1016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RS</a:t>
            </a:r>
          </a:p>
          <a:p>
            <a:pPr algn="ctr"/>
            <a:r>
              <a:rPr lang="en-US" sz="1200" dirty="0"/>
              <a:t>0.07ms</a:t>
            </a:r>
          </a:p>
        </p:txBody>
      </p:sp>
      <p:sp>
        <p:nvSpPr>
          <p:cNvPr id="15" name="Rounded Rectangle 14"/>
          <p:cNvSpPr/>
          <p:nvPr/>
        </p:nvSpPr>
        <p:spPr>
          <a:xfrm>
            <a:off x="1214198" y="3813127"/>
            <a:ext cx="745588" cy="559501"/>
          </a:xfrm>
          <a:prstGeom prst="roundRect">
            <a:avLst/>
          </a:prstGeom>
          <a:solidFill>
            <a:schemeClr val="accent2">
              <a:lumMod val="50000"/>
            </a:schemeClr>
          </a:solidFill>
          <a:scene3d>
            <a:camera prst="orthographicFront"/>
            <a:lightRig rig="threePt" dir="t"/>
          </a:scene3d>
          <a:sp3d>
            <a:bevelT w="88900"/>
            <a:bevelB w="1016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WS</a:t>
            </a:r>
          </a:p>
          <a:p>
            <a:pPr algn="ctr"/>
            <a:r>
              <a:rPr lang="en-US" sz="1200" dirty="0"/>
              <a:t>0.25ms</a:t>
            </a:r>
          </a:p>
        </p:txBody>
      </p:sp>
      <p:cxnSp>
        <p:nvCxnSpPr>
          <p:cNvPr id="17" name="Straight Arrow Connector 16"/>
          <p:cNvCxnSpPr/>
          <p:nvPr/>
        </p:nvCxnSpPr>
        <p:spPr>
          <a:xfrm>
            <a:off x="1959786" y="2813660"/>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957441" y="2895720"/>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957438" y="2994195"/>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957440" y="3092672"/>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1957438" y="3931549"/>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957440" y="4016217"/>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957440" y="4100882"/>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957441" y="4202481"/>
            <a:ext cx="2772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132668" y="843675"/>
            <a:ext cx="3180481" cy="600164"/>
          </a:xfrm>
          <a:prstGeom prst="rect">
            <a:avLst/>
          </a:prstGeom>
          <a:noFill/>
        </p:spPr>
        <p:txBody>
          <a:bodyPr wrap="square" rtlCol="0">
            <a:spAutoFit/>
          </a:bodyPr>
          <a:lstStyle/>
          <a:p>
            <a:r>
              <a:rPr lang="en-US" sz="1200" b="1" dirty="0">
                <a:solidFill>
                  <a:schemeClr val="accent5">
                    <a:lumMod val="50000"/>
                  </a:schemeClr>
                </a:solidFill>
              </a:rPr>
              <a:t>CLARA  micro-service </a:t>
            </a:r>
          </a:p>
          <a:p>
            <a:r>
              <a:rPr lang="en-US" sz="1050" dirty="0">
                <a:solidFill>
                  <a:schemeClr val="accent5">
                    <a:lumMod val="50000"/>
                  </a:schemeClr>
                </a:solidFill>
              </a:rPr>
              <a:t>Can be deployed as a separate process or </a:t>
            </a:r>
          </a:p>
          <a:p>
            <a:r>
              <a:rPr lang="en-US" sz="1050" dirty="0">
                <a:solidFill>
                  <a:schemeClr val="accent5">
                    <a:lumMod val="50000"/>
                  </a:schemeClr>
                </a:solidFill>
              </a:rPr>
              <a:t>a thread within a process. Multi-threaded</a:t>
            </a:r>
          </a:p>
        </p:txBody>
      </p:sp>
      <p:cxnSp>
        <p:nvCxnSpPr>
          <p:cNvPr id="33" name="Straight Arrow Connector 32"/>
          <p:cNvCxnSpPr/>
          <p:nvPr/>
        </p:nvCxnSpPr>
        <p:spPr>
          <a:xfrm flipH="1">
            <a:off x="2624666" y="1489943"/>
            <a:ext cx="491067" cy="1094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115733" y="1497700"/>
            <a:ext cx="27262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6538816" y="2062883"/>
            <a:ext cx="386917" cy="7507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925733" y="2062883"/>
            <a:ext cx="2726267"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868024" y="1404446"/>
            <a:ext cx="3429808" cy="600164"/>
          </a:xfrm>
          <a:prstGeom prst="rect">
            <a:avLst/>
          </a:prstGeom>
          <a:noFill/>
        </p:spPr>
        <p:txBody>
          <a:bodyPr wrap="square" rtlCol="0">
            <a:spAutoFit/>
          </a:bodyPr>
          <a:lstStyle/>
          <a:p>
            <a:r>
              <a:rPr lang="en-US" sz="1200" b="1" dirty="0">
                <a:solidFill>
                  <a:schemeClr val="accent5">
                    <a:lumMod val="50000"/>
                  </a:schemeClr>
                </a:solidFill>
              </a:rPr>
              <a:t>CLARA  transient data-stream </a:t>
            </a:r>
          </a:p>
          <a:p>
            <a:r>
              <a:rPr lang="en-US" sz="1050" dirty="0">
                <a:solidFill>
                  <a:schemeClr val="accent5">
                    <a:lumMod val="50000"/>
                  </a:schemeClr>
                </a:solidFill>
              </a:rPr>
              <a:t>Message passing through pub-sub middleware. No dependencies between micro-services.</a:t>
            </a:r>
          </a:p>
        </p:txBody>
      </p:sp>
      <p:sp>
        <p:nvSpPr>
          <p:cNvPr id="45" name="TextBox 44"/>
          <p:cNvSpPr txBox="1"/>
          <p:nvPr/>
        </p:nvSpPr>
        <p:spPr>
          <a:xfrm>
            <a:off x="1097634" y="4861658"/>
            <a:ext cx="5324618" cy="1508105"/>
          </a:xfrm>
          <a:prstGeom prst="rect">
            <a:avLst/>
          </a:prstGeom>
          <a:noFill/>
        </p:spPr>
        <p:txBody>
          <a:bodyPr wrap="square" rtlCol="0">
            <a:spAutoFit/>
          </a:bodyPr>
          <a:lstStyle/>
          <a:p>
            <a:r>
              <a:rPr lang="en-US" sz="1200" dirty="0">
                <a:solidFill>
                  <a:schemeClr val="accent5">
                    <a:lumMod val="50000"/>
                  </a:schemeClr>
                </a:solidFill>
              </a:rPr>
              <a:t>Total data processing latency per event, per core = </a:t>
            </a:r>
            <a:r>
              <a:rPr lang="en-US" sz="1200" dirty="0">
                <a:solidFill>
                  <a:srgbClr val="C00000"/>
                </a:solidFill>
              </a:rPr>
              <a:t>101.29ms</a:t>
            </a:r>
          </a:p>
          <a:p>
            <a:r>
              <a:rPr lang="en-US" sz="1000" dirty="0">
                <a:solidFill>
                  <a:srgbClr val="C00000"/>
                </a:solidFill>
              </a:rPr>
              <a:t>(Note: dependents on magnetic field swimming step size, number of track and background)</a:t>
            </a:r>
          </a:p>
          <a:p>
            <a:r>
              <a:rPr lang="en-US" sz="1200" dirty="0">
                <a:solidFill>
                  <a:schemeClr val="accent5">
                    <a:lumMod val="50000"/>
                  </a:schemeClr>
                </a:solidFill>
              </a:rPr>
              <a:t>For simulated data file = sidisSkim10K.hipo</a:t>
            </a:r>
          </a:p>
          <a:p>
            <a:r>
              <a:rPr lang="en-US" sz="1200" dirty="0">
                <a:solidFill>
                  <a:schemeClr val="accent5">
                    <a:lumMod val="50000"/>
                  </a:schemeClr>
                </a:solidFill>
              </a:rPr>
              <a:t>Trigger efficiency = 100%</a:t>
            </a:r>
          </a:p>
          <a:p>
            <a:r>
              <a:rPr lang="en-US" sz="1200" dirty="0">
                <a:solidFill>
                  <a:schemeClr val="accent5">
                    <a:lumMod val="50000"/>
                  </a:schemeClr>
                </a:solidFill>
              </a:rPr>
              <a:t>Track multiplicity &gt;=2  </a:t>
            </a:r>
          </a:p>
          <a:p>
            <a:r>
              <a:rPr lang="en-US" sz="1200" dirty="0">
                <a:solidFill>
                  <a:schemeClr val="accent5">
                    <a:lumMod val="50000"/>
                  </a:schemeClr>
                </a:solidFill>
              </a:rPr>
              <a:t>No background</a:t>
            </a:r>
          </a:p>
          <a:p>
            <a:r>
              <a:rPr lang="en-US" sz="1200" dirty="0">
                <a:solidFill>
                  <a:schemeClr val="accent5">
                    <a:lumMod val="50000"/>
                  </a:schemeClr>
                </a:solidFill>
              </a:rPr>
              <a:t>Node = </a:t>
            </a:r>
            <a:r>
              <a:rPr lang="mr-IN" sz="1200" dirty="0" err="1">
                <a:solidFill>
                  <a:schemeClr val="accent5">
                    <a:lumMod val="50000"/>
                  </a:schemeClr>
                </a:solidFill>
              </a:rPr>
              <a:t>Intel</a:t>
            </a:r>
            <a:r>
              <a:rPr lang="mr-IN" sz="1200" dirty="0">
                <a:solidFill>
                  <a:schemeClr val="accent5">
                    <a:lumMod val="50000"/>
                  </a:schemeClr>
                </a:solidFill>
              </a:rPr>
              <a:t>(</a:t>
            </a:r>
            <a:r>
              <a:rPr lang="mr-IN" sz="1200" dirty="0" err="1">
                <a:solidFill>
                  <a:schemeClr val="accent5">
                    <a:lumMod val="50000"/>
                  </a:schemeClr>
                </a:solidFill>
              </a:rPr>
              <a:t>R</a:t>
            </a:r>
            <a:r>
              <a:rPr lang="mr-IN" sz="1200" dirty="0">
                <a:solidFill>
                  <a:schemeClr val="accent5">
                    <a:lumMod val="50000"/>
                  </a:schemeClr>
                </a:solidFill>
              </a:rPr>
              <a:t>) </a:t>
            </a:r>
            <a:r>
              <a:rPr lang="mr-IN" sz="1200" dirty="0" err="1">
                <a:solidFill>
                  <a:schemeClr val="accent5">
                    <a:lumMod val="50000"/>
                  </a:schemeClr>
                </a:solidFill>
              </a:rPr>
              <a:t>Xeon</a:t>
            </a:r>
            <a:r>
              <a:rPr lang="mr-IN" sz="1200" dirty="0">
                <a:solidFill>
                  <a:schemeClr val="accent5">
                    <a:lumMod val="50000"/>
                  </a:schemeClr>
                </a:solidFill>
              </a:rPr>
              <a:t>(</a:t>
            </a:r>
            <a:r>
              <a:rPr lang="mr-IN" sz="1200" dirty="0" err="1">
                <a:solidFill>
                  <a:schemeClr val="accent5">
                    <a:lumMod val="50000"/>
                  </a:schemeClr>
                </a:solidFill>
              </a:rPr>
              <a:t>R</a:t>
            </a:r>
            <a:r>
              <a:rPr lang="mr-IN" sz="1200" dirty="0">
                <a:solidFill>
                  <a:schemeClr val="accent5">
                    <a:lumMod val="50000"/>
                  </a:schemeClr>
                </a:solidFill>
              </a:rPr>
              <a:t>) CPU E5-2697A v4 @ 2.60GHz 2x16</a:t>
            </a:r>
            <a:endParaRPr lang="en-US" sz="1200" dirty="0">
              <a:solidFill>
                <a:schemeClr val="accent5">
                  <a:lumMod val="50000"/>
                </a:schemeClr>
              </a:solidFill>
            </a:endParaRPr>
          </a:p>
        </p:txBody>
      </p:sp>
      <p:pic>
        <p:nvPicPr>
          <p:cNvPr id="46" name="Content Placeholder 3"/>
          <p:cNvPicPr>
            <a:picLocks noChangeAspect="1"/>
          </p:cNvPicPr>
          <p:nvPr/>
        </p:nvPicPr>
        <p:blipFill>
          <a:blip r:embed="rId12"/>
          <a:stretch>
            <a:fillRect/>
          </a:stretch>
        </p:blipFill>
        <p:spPr>
          <a:xfrm>
            <a:off x="6313149" y="4747145"/>
            <a:ext cx="4646436" cy="1706610"/>
          </a:xfrm>
          <a:prstGeom prst="rect">
            <a:avLst/>
          </a:prstGeom>
        </p:spPr>
      </p:pic>
      <p:sp>
        <p:nvSpPr>
          <p:cNvPr id="48" name="TextBox 47"/>
          <p:cNvSpPr txBox="1"/>
          <p:nvPr/>
        </p:nvSpPr>
        <p:spPr>
          <a:xfrm>
            <a:off x="7237045" y="4738114"/>
            <a:ext cx="793036" cy="246221"/>
          </a:xfrm>
          <a:prstGeom prst="rect">
            <a:avLst/>
          </a:prstGeom>
          <a:noFill/>
        </p:spPr>
        <p:txBody>
          <a:bodyPr wrap="square" rtlCol="0">
            <a:spAutoFit/>
          </a:bodyPr>
          <a:lstStyle/>
          <a:p>
            <a:r>
              <a:rPr lang="en-US" sz="1000" dirty="0">
                <a:solidFill>
                  <a:schemeClr val="accent5">
                    <a:lumMod val="50000"/>
                  </a:schemeClr>
                </a:solidFill>
              </a:rPr>
              <a:t>All tracks</a:t>
            </a:r>
          </a:p>
        </p:txBody>
      </p:sp>
      <p:sp>
        <p:nvSpPr>
          <p:cNvPr id="49" name="TextBox 48"/>
          <p:cNvSpPr txBox="1"/>
          <p:nvPr/>
        </p:nvSpPr>
        <p:spPr>
          <a:xfrm>
            <a:off x="9327938" y="4738114"/>
            <a:ext cx="1180314" cy="246221"/>
          </a:xfrm>
          <a:prstGeom prst="rect">
            <a:avLst/>
          </a:prstGeom>
          <a:noFill/>
        </p:spPr>
        <p:txBody>
          <a:bodyPr wrap="square" rtlCol="0">
            <a:spAutoFit/>
          </a:bodyPr>
          <a:lstStyle/>
          <a:p>
            <a:r>
              <a:rPr lang="en-US" sz="1000" dirty="0">
                <a:solidFill>
                  <a:schemeClr val="accent5">
                    <a:lumMod val="50000"/>
                  </a:schemeClr>
                </a:solidFill>
              </a:rPr>
              <a:t>Charge tracks</a:t>
            </a:r>
          </a:p>
        </p:txBody>
      </p:sp>
      <p:sp>
        <p:nvSpPr>
          <p:cNvPr id="51" name="TextBox 50"/>
          <p:cNvSpPr txBox="1"/>
          <p:nvPr/>
        </p:nvSpPr>
        <p:spPr>
          <a:xfrm>
            <a:off x="6507225" y="6483413"/>
            <a:ext cx="4452360" cy="246221"/>
          </a:xfrm>
          <a:prstGeom prst="rect">
            <a:avLst/>
          </a:prstGeom>
          <a:noFill/>
        </p:spPr>
        <p:txBody>
          <a:bodyPr wrap="square" rtlCol="0">
            <a:spAutoFit/>
          </a:bodyPr>
          <a:lstStyle/>
          <a:p>
            <a:r>
              <a:rPr lang="en-US" sz="1000" dirty="0">
                <a:solidFill>
                  <a:schemeClr val="accent5">
                    <a:lumMod val="50000"/>
                  </a:schemeClr>
                </a:solidFill>
              </a:rPr>
              <a:t>Black generated, Red: reconstructed hit-based, Green: reconstructed time-based</a:t>
            </a:r>
          </a:p>
        </p:txBody>
      </p:sp>
      <p:pic>
        <p:nvPicPr>
          <p:cNvPr id="30" name="Picture 29" descr="JLab_logo_text_white1.jpg">
            <a:extLst>
              <a:ext uri="{FF2B5EF4-FFF2-40B4-BE49-F238E27FC236}">
                <a16:creationId xmlns:a16="http://schemas.microsoft.com/office/drawing/2014/main" id="{7F38F7E4-7670-874F-B3CF-06D77FD61EF8}"/>
              </a:ext>
            </a:extLst>
          </p:cNvPr>
          <p:cNvPicPr>
            <a:picLocks noChangeAspect="1"/>
          </p:cNvPicPr>
          <p:nvPr/>
        </p:nvPicPr>
        <p:blipFill>
          <a:blip r:embed="rId1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615366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952CFEE-DC51-2E4D-B57F-0A9AE4AAF4F5}"/>
              </a:ext>
            </a:extLst>
          </p:cNvPr>
          <p:cNvPicPr>
            <a:picLocks noChangeAspect="1"/>
          </p:cNvPicPr>
          <p:nvPr/>
        </p:nvPicPr>
        <p:blipFill>
          <a:blip r:embed="rId2"/>
          <a:stretch>
            <a:fillRect/>
          </a:stretch>
        </p:blipFill>
        <p:spPr>
          <a:xfrm>
            <a:off x="782983" y="1882085"/>
            <a:ext cx="5232400" cy="4127500"/>
          </a:xfrm>
          <a:prstGeom prst="rect">
            <a:avLst/>
          </a:prstGeom>
        </p:spPr>
      </p:pic>
      <p:sp>
        <p:nvSpPr>
          <p:cNvPr id="4" name="Title 1">
            <a:extLst>
              <a:ext uri="{FF2B5EF4-FFF2-40B4-BE49-F238E27FC236}">
                <a16:creationId xmlns:a16="http://schemas.microsoft.com/office/drawing/2014/main" id="{3945F9D0-28ED-094B-9194-F7010ABA89A6}"/>
              </a:ext>
            </a:extLst>
          </p:cNvPr>
          <p:cNvSpPr>
            <a:spLocks noGrp="1"/>
          </p:cNvSpPr>
          <p:nvPr>
            <p:ph type="title"/>
          </p:nvPr>
        </p:nvSpPr>
        <p:spPr>
          <a:xfrm>
            <a:off x="178183" y="77002"/>
            <a:ext cx="6044817" cy="715617"/>
          </a:xfrm>
        </p:spPr>
        <p:txBody>
          <a:bodyPr>
            <a:normAutofit/>
          </a:bodyPr>
          <a:lstStyle/>
          <a:p>
            <a:r>
              <a:rPr lang="en-US" sz="3600" dirty="0">
                <a:solidFill>
                  <a:schemeClr val="accent1">
                    <a:lumMod val="50000"/>
                  </a:schemeClr>
                </a:solidFill>
              </a:rPr>
              <a:t>Vertical scaling </a:t>
            </a:r>
          </a:p>
        </p:txBody>
      </p:sp>
      <p:pic>
        <p:nvPicPr>
          <p:cNvPr id="8" name="Picture 7">
            <a:extLst>
              <a:ext uri="{FF2B5EF4-FFF2-40B4-BE49-F238E27FC236}">
                <a16:creationId xmlns:a16="http://schemas.microsoft.com/office/drawing/2014/main" id="{2FB03760-541D-9541-84AA-65A596FCB613}"/>
              </a:ext>
            </a:extLst>
          </p:cNvPr>
          <p:cNvPicPr>
            <a:picLocks noChangeAspect="1"/>
          </p:cNvPicPr>
          <p:nvPr/>
        </p:nvPicPr>
        <p:blipFill>
          <a:blip r:embed="rId3"/>
          <a:stretch>
            <a:fillRect/>
          </a:stretch>
        </p:blipFill>
        <p:spPr>
          <a:xfrm>
            <a:off x="6223000" y="1882085"/>
            <a:ext cx="5232400" cy="4127500"/>
          </a:xfrm>
          <a:prstGeom prst="rect">
            <a:avLst/>
          </a:prstGeom>
        </p:spPr>
      </p:pic>
      <p:pic>
        <p:nvPicPr>
          <p:cNvPr id="10" name="Picture 9" descr="JLab_logo_text_white1.jpg">
            <a:extLst>
              <a:ext uri="{FF2B5EF4-FFF2-40B4-BE49-F238E27FC236}">
                <a16:creationId xmlns:a16="http://schemas.microsoft.com/office/drawing/2014/main" id="{6FBD015E-3F4F-C74B-B0D1-B91B718833F5}"/>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11155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7781277" y="1060436"/>
            <a:ext cx="3231280" cy="3693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SKA Radio Telescope 700 TB/sec in 2020</a:t>
            </a:r>
          </a:p>
        </p:txBody>
      </p:sp>
      <p:sp>
        <p:nvSpPr>
          <p:cNvPr id="9" name="Title 1"/>
          <p:cNvSpPr>
            <a:spLocks noGrp="1"/>
          </p:cNvSpPr>
          <p:nvPr>
            <p:ph type="title"/>
          </p:nvPr>
        </p:nvSpPr>
        <p:spPr>
          <a:xfrm>
            <a:off x="93099" y="46540"/>
            <a:ext cx="7354448" cy="670359"/>
          </a:xfrm>
        </p:spPr>
        <p:txBody>
          <a:bodyPr>
            <a:normAutofit fontScale="90000"/>
          </a:bodyPr>
          <a:lstStyle/>
          <a:p>
            <a:r>
              <a:rPr lang="en-US" sz="3600" dirty="0">
                <a:solidFill>
                  <a:schemeClr val="accent1">
                    <a:lumMod val="50000"/>
                  </a:schemeClr>
                </a:solidFill>
              </a:rPr>
              <a:t>Global digital data demography  </a:t>
            </a:r>
          </a:p>
        </p:txBody>
      </p:sp>
      <p:sp>
        <p:nvSpPr>
          <p:cNvPr id="14" name="Content Placeholder 2"/>
          <p:cNvSpPr>
            <a:spLocks noGrp="1"/>
          </p:cNvSpPr>
          <p:nvPr>
            <p:ph idx="1"/>
          </p:nvPr>
        </p:nvSpPr>
        <p:spPr>
          <a:xfrm>
            <a:off x="3770323" y="1491987"/>
            <a:ext cx="3311992" cy="1268363"/>
          </a:xfrm>
        </p:spPr>
        <p:txBody>
          <a:bodyPr>
            <a:noAutofit/>
          </a:bodyPr>
          <a:lstStyle/>
          <a:p>
            <a:r>
              <a:rPr lang="en-US" sz="1400" dirty="0"/>
              <a:t>Unprecedented 3V expansion  of data </a:t>
            </a:r>
          </a:p>
          <a:p>
            <a:pPr lvl="1"/>
            <a:r>
              <a:rPr lang="en-US" sz="1200" dirty="0">
                <a:solidFill>
                  <a:srgbClr val="800000"/>
                </a:solidFill>
              </a:rPr>
              <a:t>Volumes </a:t>
            </a:r>
            <a:endParaRPr lang="en-US" sz="800" dirty="0"/>
          </a:p>
          <a:p>
            <a:pPr lvl="1"/>
            <a:r>
              <a:rPr lang="en-US" sz="1200" dirty="0">
                <a:solidFill>
                  <a:srgbClr val="800000"/>
                </a:solidFill>
              </a:rPr>
              <a:t>Velocities</a:t>
            </a:r>
            <a:endParaRPr lang="en-US" sz="700" dirty="0"/>
          </a:p>
          <a:p>
            <a:pPr lvl="1"/>
            <a:r>
              <a:rPr lang="en-US" sz="1200" dirty="0">
                <a:solidFill>
                  <a:srgbClr val="800000"/>
                </a:solidFill>
              </a:rPr>
              <a:t>Varieties</a:t>
            </a:r>
            <a:r>
              <a:rPr lang="en-US" sz="1200" dirty="0"/>
              <a:t> </a:t>
            </a:r>
          </a:p>
        </p:txBody>
      </p:sp>
      <p:pic>
        <p:nvPicPr>
          <p:cNvPr id="7" name="Picture 6" descr="Blancco-Fig-1-Quantity-of-global-digital-da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464" y="1293708"/>
            <a:ext cx="2750477" cy="2185542"/>
          </a:xfrm>
          <a:prstGeom prst="rect">
            <a:avLst/>
          </a:prstGeom>
        </p:spPr>
      </p:pic>
      <p:pic>
        <p:nvPicPr>
          <p:cNvPr id="11" name="Picture 10" descr="c98e95e4c2b4eccde7c234a98580315cf42eadd3.gif"/>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7968532" y="1429768"/>
            <a:ext cx="2610091" cy="1914067"/>
          </a:xfrm>
          <a:prstGeom prst="rect">
            <a:avLst/>
          </a:prstGeom>
        </p:spPr>
      </p:pic>
      <p:graphicFrame>
        <p:nvGraphicFramePr>
          <p:cNvPr id="12" name="Chart 11"/>
          <p:cNvGraphicFramePr>
            <a:graphicFrameLocks/>
          </p:cNvGraphicFramePr>
          <p:nvPr>
            <p:extLst>
              <p:ext uri="{D42A27DB-BD31-4B8C-83A1-F6EECF244321}">
                <p14:modId xmlns:p14="http://schemas.microsoft.com/office/powerpoint/2010/main" val="1552649967"/>
              </p:ext>
            </p:extLst>
          </p:nvPr>
        </p:nvGraphicFramePr>
        <p:xfrm>
          <a:off x="425752" y="4105568"/>
          <a:ext cx="2353308" cy="151031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hart 14"/>
          <p:cNvGraphicFramePr>
            <a:graphicFrameLocks/>
          </p:cNvGraphicFramePr>
          <p:nvPr>
            <p:extLst>
              <p:ext uri="{D42A27DB-BD31-4B8C-83A1-F6EECF244321}">
                <p14:modId xmlns:p14="http://schemas.microsoft.com/office/powerpoint/2010/main" val="106702564"/>
              </p:ext>
            </p:extLst>
          </p:nvPr>
        </p:nvGraphicFramePr>
        <p:xfrm>
          <a:off x="3109661" y="3535439"/>
          <a:ext cx="4232433" cy="2820912"/>
        </p:xfrm>
        <a:graphic>
          <a:graphicData uri="http://schemas.openxmlformats.org/drawingml/2006/chart">
            <c:chart xmlns:c="http://schemas.openxmlformats.org/drawingml/2006/chart" xmlns:r="http://schemas.openxmlformats.org/officeDocument/2006/relationships" r:id="rId7"/>
          </a:graphicData>
        </a:graphic>
      </p:graphicFrame>
      <p:sp>
        <p:nvSpPr>
          <p:cNvPr id="18" name="Rectangle 17">
            <a:extLst>
              <a:ext uri="{FF2B5EF4-FFF2-40B4-BE49-F238E27FC236}">
                <a16:creationId xmlns:a16="http://schemas.microsoft.com/office/drawing/2014/main" id="{17AA9254-DADA-CA4C-AEA7-0383C9D3FC0E}"/>
              </a:ext>
            </a:extLst>
          </p:cNvPr>
          <p:cNvSpPr/>
          <p:nvPr/>
        </p:nvSpPr>
        <p:spPr>
          <a:xfrm>
            <a:off x="7968532" y="3830223"/>
            <a:ext cx="2223335" cy="3693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rPr>
              <a:t>ATLAS 5 EB in 2026  </a:t>
            </a:r>
          </a:p>
        </p:txBody>
      </p:sp>
      <p:pic>
        <p:nvPicPr>
          <p:cNvPr id="8" name="Picture 7">
            <a:extLst>
              <a:ext uri="{FF2B5EF4-FFF2-40B4-BE49-F238E27FC236}">
                <a16:creationId xmlns:a16="http://schemas.microsoft.com/office/drawing/2014/main" id="{A41170B8-6533-4746-8843-9987F701B8C4}"/>
              </a:ext>
            </a:extLst>
          </p:cNvPr>
          <p:cNvPicPr>
            <a:picLocks noChangeAspect="1"/>
          </p:cNvPicPr>
          <p:nvPr/>
        </p:nvPicPr>
        <p:blipFill>
          <a:blip r:embed="rId8"/>
          <a:stretch>
            <a:fillRect/>
          </a:stretch>
        </p:blipFill>
        <p:spPr>
          <a:xfrm>
            <a:off x="7968532" y="4175026"/>
            <a:ext cx="2610091" cy="1959309"/>
          </a:xfrm>
          <a:prstGeom prst="rect">
            <a:avLst/>
          </a:prstGeom>
        </p:spPr>
      </p:pic>
      <p:pic>
        <p:nvPicPr>
          <p:cNvPr id="17" name="Picture 16" descr="JLab_logo_text_white1.jpg">
            <a:extLst>
              <a:ext uri="{FF2B5EF4-FFF2-40B4-BE49-F238E27FC236}">
                <a16:creationId xmlns:a16="http://schemas.microsoft.com/office/drawing/2014/main" id="{389E9F0B-8102-7A45-A41A-2D727A5C77C3}"/>
              </a:ext>
            </a:extLst>
          </p:cNvPr>
          <p:cNvPicPr>
            <a:picLocks noChangeAspect="1"/>
          </p:cNvPicPr>
          <p:nvPr/>
        </p:nvPicPr>
        <p:blipFill>
          <a:blip r:embed="rId9">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3843424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747383" y="1690687"/>
          <a:ext cx="5887540" cy="3920552"/>
        </p:xfrm>
        <a:graphic>
          <a:graphicData uri="http://schemas.openxmlformats.org/drawingml/2006/table">
            <a:tbl>
              <a:tblPr/>
              <a:tblGrid>
                <a:gridCol w="909823">
                  <a:extLst>
                    <a:ext uri="{9D8B030D-6E8A-4147-A177-3AD203B41FA5}">
                      <a16:colId xmlns:a16="http://schemas.microsoft.com/office/drawing/2014/main" val="20000"/>
                    </a:ext>
                  </a:extLst>
                </a:gridCol>
                <a:gridCol w="459667">
                  <a:extLst>
                    <a:ext uri="{9D8B030D-6E8A-4147-A177-3AD203B41FA5}">
                      <a16:colId xmlns:a16="http://schemas.microsoft.com/office/drawing/2014/main" val="20001"/>
                    </a:ext>
                  </a:extLst>
                </a:gridCol>
                <a:gridCol w="684745">
                  <a:extLst>
                    <a:ext uri="{9D8B030D-6E8A-4147-A177-3AD203B41FA5}">
                      <a16:colId xmlns:a16="http://schemas.microsoft.com/office/drawing/2014/main" val="20002"/>
                    </a:ext>
                  </a:extLst>
                </a:gridCol>
                <a:gridCol w="1139974">
                  <a:extLst>
                    <a:ext uri="{9D8B030D-6E8A-4147-A177-3AD203B41FA5}">
                      <a16:colId xmlns:a16="http://schemas.microsoft.com/office/drawing/2014/main" val="20003"/>
                    </a:ext>
                  </a:extLst>
                </a:gridCol>
                <a:gridCol w="1139974">
                  <a:extLst>
                    <a:ext uri="{9D8B030D-6E8A-4147-A177-3AD203B41FA5}">
                      <a16:colId xmlns:a16="http://schemas.microsoft.com/office/drawing/2014/main" val="20004"/>
                    </a:ext>
                  </a:extLst>
                </a:gridCol>
                <a:gridCol w="921870">
                  <a:extLst>
                    <a:ext uri="{9D8B030D-6E8A-4147-A177-3AD203B41FA5}">
                      <a16:colId xmlns:a16="http://schemas.microsoft.com/office/drawing/2014/main" val="20005"/>
                    </a:ext>
                  </a:extLst>
                </a:gridCol>
                <a:gridCol w="631487">
                  <a:extLst>
                    <a:ext uri="{9D8B030D-6E8A-4147-A177-3AD203B41FA5}">
                      <a16:colId xmlns:a16="http://schemas.microsoft.com/office/drawing/2014/main" val="20006"/>
                    </a:ext>
                  </a:extLst>
                </a:gridCol>
              </a:tblGrid>
              <a:tr h="378456">
                <a:tc>
                  <a:txBody>
                    <a:bodyPr/>
                    <a:lstStyle/>
                    <a:p>
                      <a:pPr algn="ctr"/>
                      <a:r>
                        <a:rPr lang="en-US" sz="900" b="1" dirty="0">
                          <a:solidFill>
                            <a:srgbClr val="FFFFFF"/>
                          </a:solidFill>
                          <a:effectLst/>
                        </a:rPr>
                        <a:t>Measurement</a:t>
                      </a:r>
                      <a:endParaRPr lang="en-US" sz="1600" dirty="0">
                        <a:effectLst/>
                      </a:endParaRPr>
                    </a:p>
                  </a:txBody>
                  <a:tcPr marL="68580" marR="68580"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gridSpan="2">
                  <a:txBody>
                    <a:bodyPr/>
                    <a:lstStyle/>
                    <a:p>
                      <a:pPr algn="ctr"/>
                      <a:r>
                        <a:rPr lang="en-US" sz="900" b="1" dirty="0">
                          <a:solidFill>
                            <a:srgbClr val="FFFFFF"/>
                          </a:solidFill>
                          <a:effectLst/>
                        </a:rPr>
                        <a:t>1 Process</a:t>
                      </a:r>
                      <a:endParaRPr lang="en-US" sz="1600" dirty="0">
                        <a:effectLst/>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hMerge="1">
                  <a:txBody>
                    <a:bodyPr/>
                    <a:lstStyle/>
                    <a:p>
                      <a:endParaRPr lang="en-US"/>
                    </a:p>
                  </a:txBody>
                  <a:tcPr/>
                </a:tc>
                <a:tc gridSpan="2">
                  <a:txBody>
                    <a:bodyPr/>
                    <a:lstStyle/>
                    <a:p>
                      <a:pPr algn="ctr"/>
                      <a:r>
                        <a:rPr lang="en-US" sz="900" b="1" dirty="0">
                          <a:solidFill>
                            <a:srgbClr val="FFFFFF"/>
                          </a:solidFill>
                          <a:effectLst/>
                        </a:rPr>
                        <a:t>2 Processes</a:t>
                      </a:r>
                      <a:endParaRPr lang="en-US" sz="1600" dirty="0">
                        <a:effectLst/>
                      </a:endParaRPr>
                    </a:p>
                  </a:txBody>
                  <a:tcPr marL="68580" marR="68580" marT="0" marB="0">
                    <a:lnL>
                      <a:noFill/>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hMerge="1">
                  <a:txBody>
                    <a:bodyPr/>
                    <a:lstStyle/>
                    <a:p>
                      <a:endParaRPr lang="en-US"/>
                    </a:p>
                  </a:txBody>
                  <a:tcPr/>
                </a:tc>
                <a:tc gridSpan="2">
                  <a:txBody>
                    <a:bodyPr/>
                    <a:lstStyle/>
                    <a:p>
                      <a:pPr algn="ctr"/>
                      <a:r>
                        <a:rPr lang="en-US" sz="900" b="1" dirty="0">
                          <a:solidFill>
                            <a:srgbClr val="FFFFFF"/>
                          </a:solidFill>
                          <a:effectLst/>
                        </a:rPr>
                        <a:t>4 processes</a:t>
                      </a:r>
                      <a:endParaRPr lang="en-US" sz="1600" dirty="0">
                        <a:effectLst/>
                      </a:endParaRPr>
                    </a:p>
                  </a:txBody>
                  <a:tcPr marL="68580" marR="68580"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hMerge="1">
                  <a:txBody>
                    <a:bodyPr/>
                    <a:lstStyle/>
                    <a:p>
                      <a:endParaRPr lang="en-US"/>
                    </a:p>
                  </a:txBody>
                  <a:tcPr/>
                </a:tc>
                <a:extLst>
                  <a:ext uri="{0D108BD9-81ED-4DB2-BD59-A6C34878D82A}">
                    <a16:rowId xmlns:a16="http://schemas.microsoft.com/office/drawing/2014/main" val="10000"/>
                  </a:ext>
                </a:extLst>
              </a:tr>
              <a:tr h="506013">
                <a:tc>
                  <a:txBody>
                    <a:bodyPr/>
                    <a:lstStyle/>
                    <a:p>
                      <a:pPr algn="ctr"/>
                      <a:r>
                        <a:rPr lang="sk-SK" sz="700" b="1">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r>
                        <a:rPr lang="mr-IN" sz="700">
                          <a:effectLst/>
                        </a:rPr>
                        <a:t>8P-8H</a:t>
                      </a:r>
                      <a:endParaRPr lang="mr-IN" sz="1200">
                        <a:effectLst/>
                      </a:endParaRPr>
                    </a:p>
                    <a:p>
                      <a:pPr algn="ctr"/>
                      <a:r>
                        <a:rPr lang="mr-IN" sz="700">
                          <a:effectLst/>
                        </a:rPr>
                        <a:t>ms</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r>
                        <a:rPr lang="mr-IN" sz="700" dirty="0">
                          <a:effectLst/>
                        </a:rPr>
                        <a:t>16P-16H</a:t>
                      </a:r>
                      <a:endParaRPr lang="mr-IN" sz="1200" dirty="0">
                        <a:effectLst/>
                      </a:endParaRPr>
                    </a:p>
                    <a:p>
                      <a:pPr algn="ctr"/>
                      <a:r>
                        <a:rPr lang="mr-IN" sz="700" dirty="0" err="1">
                          <a:effectLst/>
                        </a:rPr>
                        <a:t>ms</a:t>
                      </a:r>
                      <a:endParaRPr lang="mr-IN"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r>
                        <a:rPr lang="mr-IN" sz="700">
                          <a:effectLst/>
                        </a:rPr>
                        <a:t>8P-8H</a:t>
                      </a:r>
                      <a:endParaRPr lang="mr-IN" sz="1200">
                        <a:effectLst/>
                      </a:endParaRPr>
                    </a:p>
                    <a:p>
                      <a:pPr algn="ctr"/>
                      <a:r>
                        <a:rPr lang="mr-IN" sz="700">
                          <a:effectLst/>
                        </a:rPr>
                        <a:t>ms (N proc.)</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pPr algn="ctr"/>
                      <a:r>
                        <a:rPr lang="mr-IN" sz="700">
                          <a:effectLst/>
                        </a:rPr>
                        <a:t>16P-16H</a:t>
                      </a:r>
                      <a:endParaRPr lang="mr-IN" sz="1200">
                        <a:effectLst/>
                      </a:endParaRPr>
                    </a:p>
                    <a:p>
                      <a:pPr algn="ctr"/>
                      <a:r>
                        <a:rPr lang="mr-IN" sz="700">
                          <a:effectLst/>
                        </a:rPr>
                        <a:t>ms (N proc.)</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pPr algn="ctr"/>
                      <a:r>
                        <a:rPr lang="mr-IN" sz="700">
                          <a:effectLst/>
                        </a:rPr>
                        <a:t>8P-8H</a:t>
                      </a:r>
                      <a:endParaRPr lang="mr-IN" sz="1200">
                        <a:effectLst/>
                      </a:endParaRPr>
                    </a:p>
                    <a:p>
                      <a:pPr algn="ctr"/>
                      <a:r>
                        <a:rPr lang="mr-IN" sz="700">
                          <a:effectLst/>
                        </a:rPr>
                        <a:t>ms (N proc)</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extLst>
                  <a:ext uri="{0D108BD9-81ED-4DB2-BD59-A6C34878D82A}">
                    <a16:rowId xmlns:a16="http://schemas.microsoft.com/office/drawing/2014/main" val="10001"/>
                  </a:ext>
                </a:extLst>
              </a:tr>
              <a:tr h="253007">
                <a:tc rowSpan="2">
                  <a:txBody>
                    <a:bodyPr/>
                    <a:lstStyle/>
                    <a:p>
                      <a:r>
                        <a:rPr lang="en-US" sz="700" b="1">
                          <a:effectLst/>
                        </a:rPr>
                        <a:t>1</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8.50</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4.10</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8.13(1)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5.18(1)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8.51(1)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mr-IN" sz="700">
                          <a:effectLst/>
                        </a:rPr>
                        <a:t>9.34(3)</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2"/>
                  </a:ext>
                </a:extLst>
              </a:tr>
              <a:tr h="2530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is-IS" sz="700">
                          <a:effectLst/>
                        </a:rPr>
                        <a:t>9.30(2)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5.22(2)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7.99(2)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mr-IN" sz="700">
                          <a:effectLst/>
                        </a:rPr>
                        <a:t>9.20(4)</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3"/>
                  </a:ext>
                </a:extLst>
              </a:tr>
              <a:tr h="253007">
                <a:tc rowSpan="2">
                  <a:txBody>
                    <a:bodyPr/>
                    <a:lstStyle/>
                    <a:p>
                      <a:r>
                        <a:rPr lang="is-IS" sz="700" b="1">
                          <a:effectLst/>
                        </a:rPr>
                        <a:t>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8.32</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4.13</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8.19(1)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5.16(1)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8.48(1)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mr-IN" sz="700">
                          <a:effectLst/>
                        </a:rPr>
                        <a:t>8.90(3)</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4"/>
                  </a:ext>
                </a:extLst>
              </a:tr>
              <a:tr h="2530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is-IS" sz="700">
                          <a:effectLst/>
                        </a:rPr>
                        <a:t>9.31(2)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5.22(2)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8.05(2)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mr-IN" sz="700">
                          <a:effectLst/>
                        </a:rPr>
                        <a:t>9.19(4)</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5"/>
                  </a:ext>
                </a:extLst>
              </a:tr>
              <a:tr h="253007">
                <a:tc rowSpan="2">
                  <a:txBody>
                    <a:bodyPr/>
                    <a:lstStyle/>
                    <a:p>
                      <a:r>
                        <a:rPr lang="en-US" sz="700" b="1">
                          <a:effectLst/>
                        </a:rPr>
                        <a:t>3</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8.33</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rowSpan="2">
                  <a:txBody>
                    <a:bodyPr/>
                    <a:lstStyle/>
                    <a:p>
                      <a:r>
                        <a:rPr lang="hr-HR" sz="700">
                          <a:effectLst/>
                        </a:rPr>
                        <a:t>4.16</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8.14(1)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5.19(1)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is-IS" sz="700">
                          <a:effectLst/>
                        </a:rPr>
                        <a:t>8.55(1)</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mr-IN" sz="700">
                          <a:effectLst/>
                        </a:rPr>
                        <a:t>8.90(3)</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10006"/>
                  </a:ext>
                </a:extLst>
              </a:tr>
              <a:tr h="25300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is-IS" sz="700">
                          <a:effectLst/>
                        </a:rPr>
                        <a:t>9.17(2)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5.10(2)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is-IS" sz="700">
                          <a:effectLst/>
                        </a:rPr>
                        <a:t>8.10(2)</a:t>
                      </a:r>
                      <a:endParaRPr lang="is-I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mr-IN" sz="700">
                          <a:effectLst/>
                        </a:rPr>
                        <a:t>8.42(4)</a:t>
                      </a:r>
                      <a:endParaRPr lang="mr-IN"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extLst>
                  <a:ext uri="{0D108BD9-81ED-4DB2-BD59-A6C34878D82A}">
                    <a16:rowId xmlns:a16="http://schemas.microsoft.com/office/drawing/2014/main" val="10007"/>
                  </a:ext>
                </a:extLst>
              </a:tr>
              <a:tr h="253007">
                <a:tc>
                  <a:txBody>
                    <a:bodyPr/>
                    <a:lstStyle/>
                    <a:p>
                      <a:r>
                        <a:rPr lang="en-US" sz="700" b="1">
                          <a:effectLst/>
                        </a:rPr>
                        <a:t>Aver. proc. 1</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hr-HR" sz="700">
                          <a:effectLst/>
                        </a:rPr>
                        <a:t>8.38</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hr-HR" sz="700">
                          <a:effectLst/>
                        </a:rPr>
                        <a:t>4.13</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hr-HR" sz="700">
                          <a:effectLst/>
                        </a:rPr>
                        <a:t>8.15</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nb-NO" sz="700">
                          <a:effectLst/>
                        </a:rPr>
                        <a:t>5.18</a:t>
                      </a:r>
                      <a:endParaRPr lang="nb-NO"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gridSpan="2">
                  <a:txBody>
                    <a:bodyPr/>
                    <a:lstStyle/>
                    <a:p>
                      <a:r>
                        <a:rPr lang="hr-HR" sz="700">
                          <a:effectLst/>
                        </a:rPr>
                        <a:t>8.51</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8"/>
                  </a:ext>
                </a:extLst>
              </a:tr>
              <a:tr h="253007">
                <a:tc>
                  <a:txBody>
                    <a:bodyPr/>
                    <a:lstStyle/>
                    <a:p>
                      <a:r>
                        <a:rPr lang="en-US" sz="700" b="1">
                          <a:effectLst/>
                        </a:rPr>
                        <a:t>Aver. proc. 2</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hr-HR" sz="700">
                          <a:effectLst/>
                        </a:rPr>
                        <a:t>9.26</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nb-NO" sz="700">
                          <a:effectLst/>
                        </a:rPr>
                        <a:t>5.18</a:t>
                      </a:r>
                      <a:endParaRPr lang="nb-NO"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r>
                        <a:rPr lang="hr-HR" sz="700">
                          <a:effectLst/>
                        </a:rPr>
                        <a:t>8.06</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extLst>
                  <a:ext uri="{0D108BD9-81ED-4DB2-BD59-A6C34878D82A}">
                    <a16:rowId xmlns:a16="http://schemas.microsoft.com/office/drawing/2014/main" val="10009"/>
                  </a:ext>
                </a:extLst>
              </a:tr>
              <a:tr h="253007">
                <a:tc>
                  <a:txBody>
                    <a:bodyPr/>
                    <a:lstStyle/>
                    <a:p>
                      <a:r>
                        <a:rPr lang="en-US" sz="700" b="1">
                          <a:effectLst/>
                        </a:rPr>
                        <a:t>Aver. proc. 3</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gridSpan="2">
                  <a:txBody>
                    <a:bodyPr/>
                    <a:lstStyle/>
                    <a:p>
                      <a:r>
                        <a:rPr lang="hr-HR" sz="700">
                          <a:effectLst/>
                        </a:rPr>
                        <a:t>9.05</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10"/>
                  </a:ext>
                </a:extLst>
              </a:tr>
              <a:tr h="253007">
                <a:tc>
                  <a:txBody>
                    <a:bodyPr/>
                    <a:lstStyle/>
                    <a:p>
                      <a:r>
                        <a:rPr lang="en-US" sz="700" b="1">
                          <a:effectLst/>
                        </a:rPr>
                        <a:t>Aver. proc. 4</a:t>
                      </a:r>
                      <a:endParaRPr lang="en-US"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a:txBody>
                    <a:bodyPr/>
                    <a:lstStyle/>
                    <a:p>
                      <a:r>
                        <a:rPr lang="sk-SK" sz="700">
                          <a:effectLst/>
                        </a:rPr>
                        <a:t> </a:t>
                      </a:r>
                      <a:endParaRPr lang="sk-SK"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gridSpan="2">
                  <a:txBody>
                    <a:bodyPr/>
                    <a:lstStyle/>
                    <a:p>
                      <a:r>
                        <a:rPr lang="hr-HR" sz="700">
                          <a:effectLst/>
                        </a:rPr>
                        <a:t>8.88</a:t>
                      </a:r>
                      <a:endParaRPr lang="hr-HR" sz="120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solidFill>
                      <a:srgbClr val="D9E2F3"/>
                    </a:solidFill>
                  </a:tcPr>
                </a:tc>
                <a:tc hMerge="1">
                  <a:txBody>
                    <a:bodyPr/>
                    <a:lstStyle/>
                    <a:p>
                      <a:endParaRPr lang="en-US"/>
                    </a:p>
                  </a:txBody>
                  <a:tcPr/>
                </a:tc>
                <a:extLst>
                  <a:ext uri="{0D108BD9-81ED-4DB2-BD59-A6C34878D82A}">
                    <a16:rowId xmlns:a16="http://schemas.microsoft.com/office/drawing/2014/main" val="10011"/>
                  </a:ext>
                </a:extLst>
              </a:tr>
              <a:tr h="506013">
                <a:tc>
                  <a:txBody>
                    <a:bodyPr/>
                    <a:lstStyle/>
                    <a:p>
                      <a:endParaRPr lang="en-US" sz="700" b="1" dirty="0">
                        <a:effectLst/>
                      </a:endParaRPr>
                    </a:p>
                    <a:p>
                      <a:r>
                        <a:rPr lang="en-US" sz="700" b="1" dirty="0">
                          <a:effectLst/>
                        </a:rPr>
                        <a:t>Rate in KHz</a:t>
                      </a:r>
                      <a:endParaRPr lang="en-US"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endParaRPr lang="nb-NO" sz="700" dirty="0">
                        <a:effectLst/>
                      </a:endParaRPr>
                    </a:p>
                    <a:p>
                      <a:r>
                        <a:rPr lang="nb-NO" sz="700" dirty="0">
                          <a:effectLst/>
                        </a:rPr>
                        <a:t>0.119</a:t>
                      </a:r>
                      <a:endParaRPr lang="nb-NO"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endParaRPr lang="is-IS" sz="700" dirty="0">
                        <a:effectLst/>
                      </a:endParaRPr>
                    </a:p>
                    <a:p>
                      <a:r>
                        <a:rPr lang="is-IS" sz="700" dirty="0">
                          <a:effectLst/>
                        </a:rPr>
                        <a:t>0.242</a:t>
                      </a:r>
                      <a:endParaRPr lang="is-IS"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endParaRPr lang="en-US" sz="700" dirty="0">
                        <a:effectLst/>
                      </a:endParaRPr>
                    </a:p>
                    <a:p>
                      <a:r>
                        <a:rPr lang="mr-IN" sz="700" dirty="0">
                          <a:effectLst/>
                        </a:rPr>
                        <a:t>0.123+0.108=0.231</a:t>
                      </a:r>
                      <a:endParaRPr lang="mr-IN"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a:txBody>
                    <a:bodyPr/>
                    <a:lstStyle/>
                    <a:p>
                      <a:endParaRPr lang="en-US" sz="700" dirty="0">
                        <a:effectLst/>
                      </a:endParaRPr>
                    </a:p>
                    <a:p>
                      <a:r>
                        <a:rPr lang="mr-IN" sz="700" dirty="0">
                          <a:effectLst/>
                        </a:rPr>
                        <a:t>0.193+0.193=0.386</a:t>
                      </a:r>
                      <a:endParaRPr lang="mr-IN"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gridSpan="2">
                  <a:txBody>
                    <a:bodyPr/>
                    <a:lstStyle/>
                    <a:p>
                      <a:endParaRPr lang="en-US" sz="700" dirty="0">
                        <a:effectLst/>
                      </a:endParaRPr>
                    </a:p>
                    <a:p>
                      <a:r>
                        <a:rPr lang="mr-IN" sz="700" dirty="0">
                          <a:effectLst/>
                        </a:rPr>
                        <a:t>0.117+0.124+0.110+0.113=0.464</a:t>
                      </a:r>
                      <a:endParaRPr lang="mr-IN" sz="1200" dirty="0">
                        <a:effectLst/>
                      </a:endParaRPr>
                    </a:p>
                  </a:txBody>
                  <a:tcPr marL="68580" marR="68580" marT="0" marB="0">
                    <a:lnL w="12700" cap="flat" cmpd="sng" algn="ctr">
                      <a:solidFill>
                        <a:srgbClr val="8EAADB"/>
                      </a:solidFill>
                      <a:prstDash val="solid"/>
                      <a:round/>
                      <a:headEnd type="none" w="med" len="med"/>
                      <a:tailEnd type="none" w="med" len="med"/>
                    </a:lnL>
                    <a:lnR w="12700" cap="flat" cmpd="sng" algn="ctr">
                      <a:solidFill>
                        <a:srgbClr val="8EAADB"/>
                      </a:solidFill>
                      <a:prstDash val="solid"/>
                      <a:round/>
                      <a:headEnd type="none" w="med" len="med"/>
                      <a:tailEnd type="none" w="med" len="med"/>
                    </a:lnR>
                    <a:lnT w="12700" cap="flat" cmpd="sng" algn="ctr">
                      <a:solidFill>
                        <a:srgbClr val="8EAADB"/>
                      </a:solidFill>
                      <a:prstDash val="solid"/>
                      <a:round/>
                      <a:headEnd type="none" w="med" len="med"/>
                      <a:tailEnd type="none" w="med" len="med"/>
                    </a:lnT>
                    <a:lnB w="12700" cap="flat" cmpd="sng" algn="ctr">
                      <a:solidFill>
                        <a:srgbClr val="8EAADB"/>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12"/>
                  </a:ext>
                </a:extLst>
              </a:tr>
            </a:tbl>
          </a:graphicData>
        </a:graphic>
      </p:graphicFrame>
      <p:sp>
        <p:nvSpPr>
          <p:cNvPr id="5" name="Rectangle 1"/>
          <p:cNvSpPr>
            <a:spLocks noChangeArrowheads="1"/>
          </p:cNvSpPr>
          <p:nvPr/>
        </p:nvSpPr>
        <p:spPr bwMode="auto">
          <a:xfrm>
            <a:off x="-1783939" y="-431696"/>
            <a:ext cx="1680824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x-none" altLang="x-none" sz="1800" b="0" i="0" u="none" strike="noStrike" cap="none" normalizeH="0" baseline="0">
                <a:ln>
                  <a:noFill/>
                </a:ln>
                <a:solidFill>
                  <a:schemeClr val="tx1"/>
                </a:solidFill>
                <a:effectLst/>
                <a:latin typeface="Arial" charset="0"/>
              </a:rPr>
            </a:br>
            <a:endParaRPr kumimoji="0" lang="x-none" altLang="x-none" sz="1800" b="0" i="0" u="none" strike="noStrike" cap="none" normalizeH="0" baseline="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800" b="0" i="0" u="none" strike="noStrike" cap="none" normalizeH="0" baseline="0">
                <a:ln>
                  <a:noFill/>
                </a:ln>
                <a:solidFill>
                  <a:schemeClr val="tx1"/>
                </a:solidFill>
                <a:effectLst/>
                <a:latin typeface="Arial" charset="0"/>
              </a:rPr>
              <a:t>  </a:t>
            </a:r>
          </a:p>
        </p:txBody>
      </p:sp>
      <p:pic>
        <p:nvPicPr>
          <p:cNvPr id="6" name="Content Placeholder 5"/>
          <p:cNvPicPr>
            <a:picLocks noChangeAspect="1"/>
          </p:cNvPicPr>
          <p:nvPr/>
        </p:nvPicPr>
        <p:blipFill>
          <a:blip r:embed="rId2"/>
          <a:stretch>
            <a:fillRect/>
          </a:stretch>
        </p:blipFill>
        <p:spPr>
          <a:xfrm>
            <a:off x="6860929" y="1690687"/>
            <a:ext cx="4739658" cy="3920548"/>
          </a:xfrm>
          <a:prstGeom prst="rect">
            <a:avLst/>
          </a:prstGeom>
        </p:spPr>
      </p:pic>
      <p:sp>
        <p:nvSpPr>
          <p:cNvPr id="7" name="Title 1"/>
          <p:cNvSpPr txBox="1">
            <a:spLocks/>
          </p:cNvSpPr>
          <p:nvPr/>
        </p:nvSpPr>
        <p:spPr>
          <a:xfrm>
            <a:off x="149401" y="131059"/>
            <a:ext cx="8560904" cy="72115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dirty="0">
                <a:solidFill>
                  <a:schemeClr val="accent1">
                    <a:lumMod val="50000"/>
                  </a:schemeClr>
                </a:solidFill>
              </a:rPr>
              <a:t>NUMA studies </a:t>
            </a:r>
            <a:r>
              <a:rPr lang="en-US" sz="2000" dirty="0">
                <a:solidFill>
                  <a:schemeClr val="accent1">
                    <a:lumMod val="50000"/>
                  </a:schemeClr>
                </a:solidFill>
              </a:rPr>
              <a:t>(Intel® Xeon® CPU E5-2697A V4 2.60GHz 2x16) </a:t>
            </a:r>
            <a:endParaRPr lang="en-US" sz="3200" dirty="0">
              <a:solidFill>
                <a:schemeClr val="accent1">
                  <a:lumMod val="50000"/>
                </a:schemeClr>
              </a:solidFill>
            </a:endParaRPr>
          </a:p>
        </p:txBody>
      </p:sp>
      <p:pic>
        <p:nvPicPr>
          <p:cNvPr id="9" name="Picture 8" descr="JLab_logo_text_white1.jpg">
            <a:extLst>
              <a:ext uri="{FF2B5EF4-FFF2-40B4-BE49-F238E27FC236}">
                <a16:creationId xmlns:a16="http://schemas.microsoft.com/office/drawing/2014/main" id="{F1610F2B-59DE-DC43-93F8-C2503AA0B62C}"/>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3585388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8022" y="4597014"/>
            <a:ext cx="2304191" cy="1879734"/>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3621" y="4374463"/>
            <a:ext cx="2372843" cy="1874155"/>
          </a:xfrm>
          <a:prstGeom prst="rect">
            <a:avLst/>
          </a:prstGeom>
        </p:spPr>
      </p:pic>
      <p:sp>
        <p:nvSpPr>
          <p:cNvPr id="5" name="Rectangle 1"/>
          <p:cNvSpPr>
            <a:spLocks noChangeArrowheads="1"/>
          </p:cNvSpPr>
          <p:nvPr/>
        </p:nvSpPr>
        <p:spPr bwMode="auto">
          <a:xfrm>
            <a:off x="273465" y="-434987"/>
            <a:ext cx="1680824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x-none" altLang="x-none" sz="1800" b="0" i="0" u="none" strike="noStrike" cap="none" normalizeH="0" baseline="0">
                <a:ln>
                  <a:noFill/>
                </a:ln>
                <a:solidFill>
                  <a:schemeClr val="tx1"/>
                </a:solidFill>
                <a:effectLst/>
                <a:latin typeface="Arial" charset="0"/>
              </a:rPr>
            </a:br>
            <a:endParaRPr kumimoji="0" lang="x-none" altLang="x-none" sz="1800" b="0" i="0" u="none" strike="noStrike" cap="none" normalizeH="0" baseline="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800" b="0" i="0" u="none" strike="noStrike" cap="none" normalizeH="0" baseline="0">
                <a:ln>
                  <a:noFill/>
                </a:ln>
                <a:solidFill>
                  <a:schemeClr val="tx1"/>
                </a:solidFill>
                <a:effectLst/>
                <a:latin typeface="Arial" charset="0"/>
              </a:rPr>
              <a:t>  </a:t>
            </a:r>
          </a:p>
        </p:txBody>
      </p:sp>
      <p:sp>
        <p:nvSpPr>
          <p:cNvPr id="7" name="Title 1"/>
          <p:cNvSpPr txBox="1">
            <a:spLocks/>
          </p:cNvSpPr>
          <p:nvPr/>
        </p:nvSpPr>
        <p:spPr>
          <a:xfrm>
            <a:off x="0" y="-133374"/>
            <a:ext cx="10515600" cy="7108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User experience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9113" y="5418227"/>
            <a:ext cx="3190009" cy="143977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39113" y="653564"/>
            <a:ext cx="3184740" cy="2364369"/>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9113" y="3017933"/>
            <a:ext cx="3184740" cy="2420403"/>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23621" y="660186"/>
            <a:ext cx="3738592" cy="3625100"/>
          </a:xfrm>
          <a:prstGeom prst="rect">
            <a:avLst/>
          </a:prstGeom>
        </p:spPr>
      </p:pic>
      <p:pic>
        <p:nvPicPr>
          <p:cNvPr id="13" name="Picture 12" descr="JLab_logo_text_white1.jpg">
            <a:extLst>
              <a:ext uri="{FF2B5EF4-FFF2-40B4-BE49-F238E27FC236}">
                <a16:creationId xmlns:a16="http://schemas.microsoft.com/office/drawing/2014/main" id="{FBFF61AF-4F9F-FB43-A106-E039F95BFFD0}"/>
              </a:ext>
            </a:extLst>
          </p:cNvPr>
          <p:cNvPicPr>
            <a:picLocks noChangeAspect="1"/>
          </p:cNvPicPr>
          <p:nvPr/>
        </p:nvPicPr>
        <p:blipFill>
          <a:blip r:embed="rId8">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1120678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Rounded Rectangle 203"/>
          <p:cNvSpPr/>
          <p:nvPr/>
        </p:nvSpPr>
        <p:spPr>
          <a:xfrm>
            <a:off x="3199635" y="549305"/>
            <a:ext cx="5722226" cy="298394"/>
          </a:xfrm>
          <a:prstGeom prst="roundRect">
            <a:avLst/>
          </a:prstGeom>
          <a:solidFill>
            <a:schemeClr val="accent4">
              <a:lumMod val="60000"/>
              <a:lumOff val="40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42" name="Table 441"/>
          <p:cNvGraphicFramePr>
            <a:graphicFrameLocks noGrp="1"/>
          </p:cNvGraphicFramePr>
          <p:nvPr>
            <p:extLst/>
          </p:nvPr>
        </p:nvGraphicFramePr>
        <p:xfrm>
          <a:off x="9097227" y="53988"/>
          <a:ext cx="1553192" cy="3215190"/>
        </p:xfrm>
        <a:graphic>
          <a:graphicData uri="http://schemas.openxmlformats.org/drawingml/2006/table">
            <a:tbl>
              <a:tblPr firstRow="1" bandRow="1">
                <a:tableStyleId>{69C7853C-536D-4A76-A0AE-DD22124D55A5}</a:tableStyleId>
              </a:tblPr>
              <a:tblGrid>
                <a:gridCol w="1082162">
                  <a:extLst>
                    <a:ext uri="{9D8B030D-6E8A-4147-A177-3AD203B41FA5}">
                      <a16:colId xmlns:a16="http://schemas.microsoft.com/office/drawing/2014/main" val="20000"/>
                    </a:ext>
                  </a:extLst>
                </a:gridCol>
                <a:gridCol w="471030">
                  <a:extLst>
                    <a:ext uri="{9D8B030D-6E8A-4147-A177-3AD203B41FA5}">
                      <a16:colId xmlns:a16="http://schemas.microsoft.com/office/drawing/2014/main" val="20001"/>
                    </a:ext>
                  </a:extLst>
                </a:gridCol>
              </a:tblGrid>
              <a:tr h="321519">
                <a:tc>
                  <a:txBody>
                    <a:bodyPr/>
                    <a:lstStyle/>
                    <a:p>
                      <a:pPr algn="ctr"/>
                      <a:r>
                        <a:rPr lang="en-US" sz="1000" b="0" i="0" dirty="0">
                          <a:solidFill>
                            <a:schemeClr val="accent5">
                              <a:lumMod val="75000"/>
                            </a:schemeClr>
                          </a:solidFill>
                        </a:rPr>
                        <a:t>Glossary</a:t>
                      </a: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0"/>
                  </a:ext>
                </a:extLst>
              </a:tr>
              <a:tr h="321519">
                <a:tc>
                  <a:txBody>
                    <a:bodyPr/>
                    <a:lstStyle/>
                    <a:p>
                      <a:r>
                        <a:rPr lang="en-US" sz="600" i="1" dirty="0">
                          <a:solidFill>
                            <a:schemeClr val="accent5">
                              <a:lumMod val="50000"/>
                            </a:schemeClr>
                          </a:solidFill>
                        </a:rPr>
                        <a:t>Data processing services.</a:t>
                      </a:r>
                      <a:r>
                        <a:rPr lang="en-US" sz="600" i="1" baseline="0" dirty="0">
                          <a:solidFill>
                            <a:schemeClr val="accent5">
                              <a:lumMod val="50000"/>
                            </a:schemeClr>
                          </a:solidFill>
                        </a:rPr>
                        <a:t> </a:t>
                      </a:r>
                    </a:p>
                    <a:p>
                      <a:r>
                        <a:rPr lang="en-US" sz="600" i="1" baseline="0" dirty="0">
                          <a:solidFill>
                            <a:schemeClr val="accent5">
                              <a:lumMod val="50000"/>
                            </a:schemeClr>
                          </a:solidFill>
                        </a:rPr>
                        <a:t>Scaling up  to </a:t>
                      </a:r>
                      <a:r>
                        <a:rPr lang="en-US" sz="600" i="1" baseline="0" dirty="0" err="1">
                          <a:solidFill>
                            <a:schemeClr val="accent5">
                              <a:lumMod val="50000"/>
                            </a:schemeClr>
                          </a:solidFill>
                        </a:rPr>
                        <a:t>Cn</a:t>
                      </a:r>
                      <a:r>
                        <a:rPr lang="en-US" sz="600" i="1" baseline="0" dirty="0">
                          <a:solidFill>
                            <a:schemeClr val="accent5">
                              <a:lumMod val="50000"/>
                            </a:schemeClr>
                          </a:solidFill>
                        </a:rPr>
                        <a:t> cores.</a:t>
                      </a:r>
                      <a:endParaRPr lang="en-US" sz="600" i="1" dirty="0">
                        <a:solidFill>
                          <a:schemeClr val="accent5">
                            <a:lumMod val="50000"/>
                          </a:schemeClr>
                        </a:solidFill>
                      </a:endParaRP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1"/>
                  </a:ext>
                </a:extLst>
              </a:tr>
              <a:tr h="321519">
                <a:tc>
                  <a:txBody>
                    <a:bodyPr/>
                    <a:lstStyle/>
                    <a:p>
                      <a:r>
                        <a:rPr lang="en-US" sz="700" i="1" dirty="0">
                          <a:solidFill>
                            <a:schemeClr val="accent5">
                              <a:lumMod val="50000"/>
                            </a:schemeClr>
                          </a:solidFill>
                        </a:rPr>
                        <a:t>Data passage/link</a:t>
                      </a:r>
                      <a:r>
                        <a:rPr lang="en-US" sz="700" i="1" baseline="0" dirty="0">
                          <a:solidFill>
                            <a:schemeClr val="accent5">
                              <a:lumMod val="50000"/>
                            </a:schemeClr>
                          </a:solidFill>
                        </a:rPr>
                        <a:t> between services</a:t>
                      </a:r>
                      <a:endParaRPr lang="en-US" sz="700" i="1" dirty="0">
                        <a:solidFill>
                          <a:schemeClr val="accent5">
                            <a:lumMod val="50000"/>
                          </a:schemeClr>
                        </a:solidFill>
                      </a:endParaRP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2"/>
                  </a:ext>
                </a:extLst>
              </a:tr>
              <a:tr h="321519">
                <a:tc>
                  <a:txBody>
                    <a:bodyPr/>
                    <a:lstStyle/>
                    <a:p>
                      <a:r>
                        <a:rPr lang="en-US" sz="700" i="1" dirty="0">
                          <a:solidFill>
                            <a:schemeClr val="accent5">
                              <a:lumMod val="50000"/>
                            </a:schemeClr>
                          </a:solidFill>
                        </a:rPr>
                        <a:t>Service control messages</a:t>
                      </a:r>
                    </a:p>
                  </a:txBody>
                  <a:tcPr/>
                </a:tc>
                <a:tc>
                  <a:txBody>
                    <a:bodyPr/>
                    <a:lstStyle/>
                    <a:p>
                      <a:endParaRPr lang="en-US" sz="800" i="1">
                        <a:solidFill>
                          <a:schemeClr val="accent5">
                            <a:lumMod val="50000"/>
                          </a:schemeClr>
                        </a:solidFill>
                      </a:endParaRPr>
                    </a:p>
                  </a:txBody>
                  <a:tcPr/>
                </a:tc>
                <a:extLst>
                  <a:ext uri="{0D108BD9-81ED-4DB2-BD59-A6C34878D82A}">
                    <a16:rowId xmlns:a16="http://schemas.microsoft.com/office/drawing/2014/main" val="10003"/>
                  </a:ext>
                </a:extLst>
              </a:tr>
              <a:tr h="321519">
                <a:tc>
                  <a:txBody>
                    <a:bodyPr/>
                    <a:lstStyle/>
                    <a:p>
                      <a:r>
                        <a:rPr lang="en-US" sz="700" i="1" dirty="0">
                          <a:solidFill>
                            <a:schemeClr val="accent5">
                              <a:lumMod val="50000"/>
                            </a:schemeClr>
                          </a:solidFill>
                        </a:rPr>
                        <a:t>Service configuration</a:t>
                      </a: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4"/>
                  </a:ext>
                </a:extLst>
              </a:tr>
              <a:tr h="321519">
                <a:tc>
                  <a:txBody>
                    <a:bodyPr/>
                    <a:lstStyle/>
                    <a:p>
                      <a:r>
                        <a:rPr lang="en-US" sz="700" i="1" dirty="0">
                          <a:solidFill>
                            <a:schemeClr val="accent5">
                              <a:lumMod val="50000"/>
                            </a:schemeClr>
                          </a:solidFill>
                        </a:rPr>
                        <a:t>Knowledge feedback</a:t>
                      </a:r>
                    </a:p>
                  </a:txBody>
                  <a:tcPr/>
                </a:tc>
                <a:tc>
                  <a:txBody>
                    <a:bodyPr/>
                    <a:lstStyle/>
                    <a:p>
                      <a:endParaRPr lang="en-US" sz="800" i="1">
                        <a:solidFill>
                          <a:schemeClr val="accent5">
                            <a:lumMod val="50000"/>
                          </a:schemeClr>
                        </a:solidFill>
                      </a:endParaRPr>
                    </a:p>
                  </a:txBody>
                  <a:tcPr/>
                </a:tc>
                <a:extLst>
                  <a:ext uri="{0D108BD9-81ED-4DB2-BD59-A6C34878D82A}">
                    <a16:rowId xmlns:a16="http://schemas.microsoft.com/office/drawing/2014/main" val="10005"/>
                  </a:ext>
                </a:extLst>
              </a:tr>
              <a:tr h="321519">
                <a:tc>
                  <a:txBody>
                    <a:bodyPr/>
                    <a:lstStyle/>
                    <a:p>
                      <a:r>
                        <a:rPr lang="en-US" sz="700" i="1" dirty="0">
                          <a:solidFill>
                            <a:schemeClr val="accent5">
                              <a:lumMod val="50000"/>
                            </a:schemeClr>
                          </a:solidFill>
                        </a:rPr>
                        <a:t>IO services</a:t>
                      </a: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6"/>
                  </a:ext>
                </a:extLst>
              </a:tr>
              <a:tr h="321519">
                <a:tc>
                  <a:txBody>
                    <a:bodyPr/>
                    <a:lstStyle/>
                    <a:p>
                      <a:r>
                        <a:rPr lang="en-US" sz="700" i="1" dirty="0">
                          <a:solidFill>
                            <a:schemeClr val="accent5">
                              <a:lumMod val="50000"/>
                            </a:schemeClr>
                          </a:solidFill>
                        </a:rPr>
                        <a:t>In memory data queue</a:t>
                      </a:r>
                      <a:r>
                        <a:rPr lang="en-US" sz="700" i="1" baseline="0" dirty="0">
                          <a:solidFill>
                            <a:schemeClr val="accent5">
                              <a:lumMod val="50000"/>
                            </a:schemeClr>
                          </a:solidFill>
                        </a:rPr>
                        <a:t> (ring-buffer)</a:t>
                      </a:r>
                      <a:endParaRPr lang="en-US" sz="700" i="1" dirty="0">
                        <a:solidFill>
                          <a:schemeClr val="accent5">
                            <a:lumMod val="50000"/>
                          </a:schemeClr>
                        </a:solidFill>
                      </a:endParaRP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7"/>
                  </a:ext>
                </a:extLst>
              </a:tr>
              <a:tr h="321519">
                <a:tc>
                  <a:txBody>
                    <a:bodyPr/>
                    <a:lstStyle/>
                    <a:p>
                      <a:r>
                        <a:rPr lang="en-US" sz="700" i="1" dirty="0">
                          <a:solidFill>
                            <a:schemeClr val="accent5">
                              <a:lumMod val="50000"/>
                            </a:schemeClr>
                          </a:solidFill>
                        </a:rPr>
                        <a:t>Computing resource boundaries </a:t>
                      </a:r>
                    </a:p>
                  </a:txBody>
                  <a:tcPr/>
                </a:tc>
                <a:tc>
                  <a:txBody>
                    <a:bodyPr/>
                    <a:lstStyle/>
                    <a:p>
                      <a:endParaRPr lang="en-US" sz="800" i="1" dirty="0">
                        <a:solidFill>
                          <a:schemeClr val="accent5">
                            <a:lumMod val="50000"/>
                          </a:schemeClr>
                        </a:solidFill>
                      </a:endParaRPr>
                    </a:p>
                  </a:txBody>
                  <a:tcPr/>
                </a:tc>
                <a:extLst>
                  <a:ext uri="{0D108BD9-81ED-4DB2-BD59-A6C34878D82A}">
                    <a16:rowId xmlns:a16="http://schemas.microsoft.com/office/drawing/2014/main" val="10008"/>
                  </a:ext>
                </a:extLst>
              </a:tr>
              <a:tr h="321519">
                <a:tc>
                  <a:txBody>
                    <a:bodyPr/>
                    <a:lstStyle/>
                    <a:p>
                      <a:r>
                        <a:rPr lang="en-US" sz="700" i="1" dirty="0">
                          <a:solidFill>
                            <a:schemeClr val="accent5">
                              <a:lumMod val="50000"/>
                            </a:schemeClr>
                          </a:solidFill>
                        </a:rPr>
                        <a:t>Data-processing</a:t>
                      </a:r>
                      <a:r>
                        <a:rPr lang="en-US" sz="700" i="1" baseline="0" dirty="0">
                          <a:solidFill>
                            <a:schemeClr val="accent5">
                              <a:lumMod val="50000"/>
                            </a:schemeClr>
                          </a:solidFill>
                        </a:rPr>
                        <a:t> environment</a:t>
                      </a:r>
                      <a:endParaRPr lang="en-US" sz="700" i="1" dirty="0">
                        <a:solidFill>
                          <a:schemeClr val="accent5">
                            <a:lumMod val="50000"/>
                          </a:schemeClr>
                        </a:solidFill>
                      </a:endParaRPr>
                    </a:p>
                  </a:txBody>
                  <a:tcPr/>
                </a:tc>
                <a:tc>
                  <a:txBody>
                    <a:bodyPr/>
                    <a:lstStyle/>
                    <a:p>
                      <a:pPr algn="ctr"/>
                      <a:r>
                        <a:rPr lang="en-US" sz="600" b="1" i="0" dirty="0">
                          <a:solidFill>
                            <a:schemeClr val="accent5">
                              <a:lumMod val="50000"/>
                            </a:schemeClr>
                          </a:solidFill>
                        </a:rPr>
                        <a:t>CLARA</a:t>
                      </a:r>
                    </a:p>
                    <a:p>
                      <a:pPr algn="ctr"/>
                      <a:r>
                        <a:rPr lang="en-US" sz="600" b="1" i="0" dirty="0">
                          <a:solidFill>
                            <a:schemeClr val="accent5">
                              <a:lumMod val="50000"/>
                            </a:schemeClr>
                          </a:solidFill>
                        </a:rPr>
                        <a:t>DPE</a:t>
                      </a:r>
                    </a:p>
                  </a:txBody>
                  <a:tcPr/>
                </a:tc>
                <a:extLst>
                  <a:ext uri="{0D108BD9-81ED-4DB2-BD59-A6C34878D82A}">
                    <a16:rowId xmlns:a16="http://schemas.microsoft.com/office/drawing/2014/main" val="10009"/>
                  </a:ext>
                </a:extLst>
              </a:tr>
            </a:tbl>
          </a:graphicData>
        </a:graphic>
      </p:graphicFrame>
      <p:sp>
        <p:nvSpPr>
          <p:cNvPr id="390" name="Rectangle 389"/>
          <p:cNvSpPr/>
          <p:nvPr/>
        </p:nvSpPr>
        <p:spPr>
          <a:xfrm>
            <a:off x="8605053" y="4927839"/>
            <a:ext cx="1464978" cy="1423229"/>
          </a:xfrm>
          <a:prstGeom prst="rect">
            <a:avLst/>
          </a:prstGeom>
          <a:solidFill>
            <a:schemeClr val="accent5">
              <a:lumMod val="60000"/>
              <a:lumOff val="40000"/>
              <a:alpha val="24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Rectangle 415"/>
          <p:cNvSpPr/>
          <p:nvPr/>
        </p:nvSpPr>
        <p:spPr>
          <a:xfrm>
            <a:off x="7220535" y="3533620"/>
            <a:ext cx="1867513" cy="1292173"/>
          </a:xfrm>
          <a:prstGeom prst="rect">
            <a:avLst/>
          </a:prstGeom>
          <a:solidFill>
            <a:schemeClr val="accent5">
              <a:lumMod val="60000"/>
              <a:lumOff val="40000"/>
              <a:alpha val="28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Rectangle 426"/>
          <p:cNvSpPr/>
          <p:nvPr/>
        </p:nvSpPr>
        <p:spPr>
          <a:xfrm>
            <a:off x="3087469" y="4956077"/>
            <a:ext cx="4366386" cy="1030538"/>
          </a:xfrm>
          <a:prstGeom prst="rect">
            <a:avLst/>
          </a:prstGeom>
          <a:solidFill>
            <a:schemeClr val="accent5">
              <a:lumMod val="60000"/>
              <a:lumOff val="40000"/>
              <a:alpha val="24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4" name="Rectangle 523"/>
          <p:cNvSpPr/>
          <p:nvPr/>
        </p:nvSpPr>
        <p:spPr>
          <a:xfrm>
            <a:off x="3087470" y="3829962"/>
            <a:ext cx="3236477" cy="1097625"/>
          </a:xfrm>
          <a:prstGeom prst="rect">
            <a:avLst/>
          </a:prstGeom>
          <a:solidFill>
            <a:schemeClr val="accent5">
              <a:lumMod val="60000"/>
              <a:lumOff val="40000"/>
              <a:alpha val="24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Rectangle 400"/>
          <p:cNvSpPr/>
          <p:nvPr/>
        </p:nvSpPr>
        <p:spPr>
          <a:xfrm>
            <a:off x="3199635" y="914072"/>
            <a:ext cx="5630947" cy="2442805"/>
          </a:xfrm>
          <a:prstGeom prst="rect">
            <a:avLst/>
          </a:prstGeom>
          <a:solidFill>
            <a:schemeClr val="accent5">
              <a:lumMod val="60000"/>
              <a:lumOff val="40000"/>
              <a:alpha val="24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7" name="Rectangle 216"/>
          <p:cNvSpPr/>
          <p:nvPr/>
        </p:nvSpPr>
        <p:spPr>
          <a:xfrm>
            <a:off x="1564821" y="551675"/>
            <a:ext cx="1438485" cy="5752176"/>
          </a:xfrm>
          <a:prstGeom prst="rect">
            <a:avLst/>
          </a:prstGeom>
          <a:solidFill>
            <a:schemeClr val="accent5">
              <a:lumMod val="60000"/>
              <a:lumOff val="40000"/>
              <a:alpha val="24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Rounded Rectangle 449"/>
          <p:cNvSpPr/>
          <p:nvPr/>
        </p:nvSpPr>
        <p:spPr>
          <a:xfrm>
            <a:off x="9322813" y="3486061"/>
            <a:ext cx="1257548" cy="344973"/>
          </a:xfrm>
          <a:prstGeom prst="roundRect">
            <a:avLst/>
          </a:prstGeom>
          <a:solidFill>
            <a:schemeClr val="accent1">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5" name="Rounded Rectangle 344"/>
          <p:cNvSpPr/>
          <p:nvPr/>
        </p:nvSpPr>
        <p:spPr>
          <a:xfrm>
            <a:off x="3306992" y="6024155"/>
            <a:ext cx="3899972" cy="218402"/>
          </a:xfrm>
          <a:prstGeom prst="roundRect">
            <a:avLst/>
          </a:prstGeom>
          <a:solidFill>
            <a:schemeClr val="accent4">
              <a:lumMod val="60000"/>
              <a:lumOff val="40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bg1">
                    <a:lumMod val="50000"/>
                  </a:schemeClr>
                </a:solidFill>
              </a:rPr>
              <a:t>Assumptions</a:t>
            </a:r>
          </a:p>
        </p:txBody>
      </p:sp>
      <p:cxnSp>
        <p:nvCxnSpPr>
          <p:cNvPr id="225" name="Elbow Connector 224"/>
          <p:cNvCxnSpPr/>
          <p:nvPr/>
        </p:nvCxnSpPr>
        <p:spPr>
          <a:xfrm rot="10800000">
            <a:off x="3789652" y="5610769"/>
            <a:ext cx="4263916" cy="77494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278" name="Rounded Rectangle 277"/>
          <p:cNvSpPr/>
          <p:nvPr/>
        </p:nvSpPr>
        <p:spPr>
          <a:xfrm>
            <a:off x="2263782" y="425811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 </a:t>
            </a:r>
          </a:p>
        </p:txBody>
      </p:sp>
      <p:sp>
        <p:nvSpPr>
          <p:cNvPr id="276" name="Rounded Rectangle 275"/>
          <p:cNvSpPr/>
          <p:nvPr/>
        </p:nvSpPr>
        <p:spPr>
          <a:xfrm>
            <a:off x="2218409" y="3671087"/>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274" name="Rounded Rectangle 273"/>
          <p:cNvSpPr/>
          <p:nvPr/>
        </p:nvSpPr>
        <p:spPr>
          <a:xfrm>
            <a:off x="2218409" y="313175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 </a:t>
            </a:r>
          </a:p>
        </p:txBody>
      </p:sp>
      <p:sp>
        <p:nvSpPr>
          <p:cNvPr id="273" name="Rounded Rectangle 272"/>
          <p:cNvSpPr/>
          <p:nvPr/>
        </p:nvSpPr>
        <p:spPr>
          <a:xfrm>
            <a:off x="2218409" y="2596516"/>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272" name="Rounded Rectangle 271"/>
          <p:cNvSpPr/>
          <p:nvPr/>
        </p:nvSpPr>
        <p:spPr>
          <a:xfrm>
            <a:off x="2218409" y="205718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200" name="TextBox 199"/>
          <p:cNvSpPr txBox="1"/>
          <p:nvPr/>
        </p:nvSpPr>
        <p:spPr>
          <a:xfrm>
            <a:off x="8106973" y="1356207"/>
            <a:ext cx="745719" cy="584776"/>
          </a:xfrm>
          <a:prstGeom prst="rect">
            <a:avLst/>
          </a:prstGeom>
          <a:noFill/>
        </p:spPr>
        <p:txBody>
          <a:bodyPr wrap="square" rtlCol="0">
            <a:spAutoFit/>
          </a:bodyPr>
          <a:lstStyle/>
          <a:p>
            <a:r>
              <a:rPr lang="en-US" sz="800" dirty="0">
                <a:solidFill>
                  <a:srgbClr val="000000"/>
                </a:solidFill>
              </a:rPr>
              <a:t>EBCMD</a:t>
            </a:r>
          </a:p>
          <a:p>
            <a:r>
              <a:rPr lang="en-US" sz="800" dirty="0">
                <a:solidFill>
                  <a:srgbClr val="000000"/>
                </a:solidFill>
              </a:rPr>
              <a:t>Extraction </a:t>
            </a:r>
          </a:p>
          <a:p>
            <a:r>
              <a:rPr lang="en-US" sz="800" dirty="0">
                <a:solidFill>
                  <a:srgbClr val="000000"/>
                </a:solidFill>
              </a:rPr>
              <a:t>Service</a:t>
            </a:r>
          </a:p>
          <a:p>
            <a:r>
              <a:rPr lang="en-US" sz="800" dirty="0">
                <a:solidFill>
                  <a:srgbClr val="000000"/>
                </a:solidFill>
              </a:rPr>
              <a:t> </a:t>
            </a:r>
          </a:p>
        </p:txBody>
      </p:sp>
      <p:sp>
        <p:nvSpPr>
          <p:cNvPr id="409" name="Rounded Rectangle 408"/>
          <p:cNvSpPr/>
          <p:nvPr/>
        </p:nvSpPr>
        <p:spPr>
          <a:xfrm>
            <a:off x="3300405" y="4254508"/>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latin typeface="Lucida Grande"/>
                <a:ea typeface="Lucida Grande"/>
                <a:cs typeface="Lucida Grande"/>
              </a:rPr>
              <a:t> </a:t>
            </a:r>
            <a:endParaRPr lang="en-US" sz="900" dirty="0">
              <a:solidFill>
                <a:srgbClr val="000000"/>
              </a:solidFill>
            </a:endParaRPr>
          </a:p>
        </p:txBody>
      </p:sp>
      <p:sp>
        <p:nvSpPr>
          <p:cNvPr id="408" name="Rounded Rectangle 407"/>
          <p:cNvSpPr/>
          <p:nvPr/>
        </p:nvSpPr>
        <p:spPr>
          <a:xfrm>
            <a:off x="4051993" y="4254508"/>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latin typeface="Lucida Grande"/>
                <a:ea typeface="Lucida Grande"/>
                <a:cs typeface="Lucida Grande"/>
              </a:rPr>
              <a:t> </a:t>
            </a:r>
            <a:endParaRPr lang="en-US" sz="900" dirty="0">
              <a:solidFill>
                <a:srgbClr val="000000"/>
              </a:solidFill>
            </a:endParaRPr>
          </a:p>
        </p:txBody>
      </p:sp>
      <p:sp>
        <p:nvSpPr>
          <p:cNvPr id="407" name="Rounded Rectangle 406"/>
          <p:cNvSpPr/>
          <p:nvPr/>
        </p:nvSpPr>
        <p:spPr>
          <a:xfrm>
            <a:off x="4803867" y="4254508"/>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 </a:t>
            </a:r>
            <a:endParaRPr lang="en-US" sz="900" dirty="0">
              <a:solidFill>
                <a:srgbClr val="000000"/>
              </a:solidFill>
            </a:endParaRPr>
          </a:p>
        </p:txBody>
      </p:sp>
      <p:sp>
        <p:nvSpPr>
          <p:cNvPr id="406" name="Rounded Rectangle 405"/>
          <p:cNvSpPr/>
          <p:nvPr/>
        </p:nvSpPr>
        <p:spPr>
          <a:xfrm>
            <a:off x="5575944" y="4254508"/>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 </a:t>
            </a:r>
            <a:endParaRPr lang="en-US" sz="900" dirty="0">
              <a:solidFill>
                <a:srgbClr val="000000"/>
              </a:solidFill>
            </a:endParaRPr>
          </a:p>
        </p:txBody>
      </p:sp>
      <p:cxnSp>
        <p:nvCxnSpPr>
          <p:cNvPr id="123" name="Straight Connector 122"/>
          <p:cNvCxnSpPr>
            <a:stCxn id="484" idx="1"/>
            <a:endCxn id="303" idx="3"/>
          </p:cNvCxnSpPr>
          <p:nvPr/>
        </p:nvCxnSpPr>
        <p:spPr>
          <a:xfrm flipH="1">
            <a:off x="5337469" y="4400260"/>
            <a:ext cx="162279"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303" idx="1"/>
            <a:endCxn id="304" idx="3"/>
          </p:cNvCxnSpPr>
          <p:nvPr/>
        </p:nvCxnSpPr>
        <p:spPr>
          <a:xfrm flipH="1">
            <a:off x="4585594" y="4400260"/>
            <a:ext cx="14207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9" name="Straight Connector 128"/>
          <p:cNvCxnSpPr>
            <a:stCxn id="304" idx="1"/>
            <a:endCxn id="305" idx="3"/>
          </p:cNvCxnSpPr>
          <p:nvPr/>
        </p:nvCxnSpPr>
        <p:spPr>
          <a:xfrm flipH="1">
            <a:off x="3834006" y="4400260"/>
            <a:ext cx="14179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1" name="Straight Connector 380"/>
          <p:cNvCxnSpPr>
            <a:stCxn id="294" idx="1"/>
            <a:endCxn id="484" idx="3"/>
          </p:cNvCxnSpPr>
          <p:nvPr/>
        </p:nvCxnSpPr>
        <p:spPr>
          <a:xfrm flipH="1">
            <a:off x="6109546" y="4395718"/>
            <a:ext cx="298449" cy="4542"/>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344" name="Rounded Rectangle 343"/>
          <p:cNvSpPr/>
          <p:nvPr/>
        </p:nvSpPr>
        <p:spPr>
          <a:xfrm>
            <a:off x="3314396" y="3527511"/>
            <a:ext cx="3735417" cy="218402"/>
          </a:xfrm>
          <a:prstGeom prst="roundRect">
            <a:avLst/>
          </a:prstGeom>
          <a:solidFill>
            <a:schemeClr val="accent4">
              <a:lumMod val="60000"/>
              <a:lumOff val="40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bg1">
                    <a:lumMod val="50000"/>
                  </a:schemeClr>
                </a:solidFill>
              </a:rPr>
              <a:t>Assumptions</a:t>
            </a:r>
          </a:p>
        </p:txBody>
      </p:sp>
      <p:sp>
        <p:nvSpPr>
          <p:cNvPr id="207" name="Rounded Rectangle 206"/>
          <p:cNvSpPr/>
          <p:nvPr/>
        </p:nvSpPr>
        <p:spPr>
          <a:xfrm>
            <a:off x="1538005" y="34515"/>
            <a:ext cx="7383856" cy="381000"/>
          </a:xfrm>
          <a:prstGeom prst="roundRect">
            <a:avLst/>
          </a:prstGeom>
          <a:solidFill>
            <a:schemeClr val="accent1">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6" name="Rounded Rectangle 205"/>
          <p:cNvSpPr/>
          <p:nvPr/>
        </p:nvSpPr>
        <p:spPr>
          <a:xfrm>
            <a:off x="1538135" y="6447645"/>
            <a:ext cx="9064567" cy="381000"/>
          </a:xfrm>
          <a:prstGeom prst="roundRect">
            <a:avLst/>
          </a:prstGeom>
          <a:solidFill>
            <a:schemeClr val="accent4">
              <a:lumMod val="60000"/>
              <a:lumOff val="40000"/>
              <a:alpha val="4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Rectangle 475"/>
          <p:cNvSpPr/>
          <p:nvPr/>
        </p:nvSpPr>
        <p:spPr>
          <a:xfrm>
            <a:off x="7675509" y="4927587"/>
            <a:ext cx="769047" cy="1345551"/>
          </a:xfrm>
          <a:prstGeom prst="rect">
            <a:avLst/>
          </a:prstGeom>
          <a:solidFill>
            <a:schemeClr val="accent5">
              <a:lumMod val="60000"/>
              <a:lumOff val="40000"/>
              <a:alpha val="28000"/>
            </a:schemeClr>
          </a:solidFill>
          <a:ln>
            <a:noFill/>
          </a:ln>
          <a:scene3d>
            <a:camera prst="orthographicFront"/>
            <a:lightRig rig="threePt" dir="t"/>
          </a:scene3d>
          <a:sp3d>
            <a:bevelT w="63500"/>
            <a:bevelB w="5715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6" name="TextBox 365"/>
          <p:cNvSpPr txBox="1"/>
          <p:nvPr/>
        </p:nvSpPr>
        <p:spPr>
          <a:xfrm>
            <a:off x="1493609" y="520401"/>
            <a:ext cx="1576778" cy="215444"/>
          </a:xfrm>
          <a:prstGeom prst="rect">
            <a:avLst/>
          </a:prstGeom>
          <a:noFill/>
        </p:spPr>
        <p:txBody>
          <a:bodyPr wrap="none" rtlCol="0">
            <a:spAutoFit/>
          </a:bodyPr>
          <a:lstStyle/>
          <a:p>
            <a:r>
              <a:rPr lang="en-US" sz="600" dirty="0">
                <a:solidFill>
                  <a:srgbClr val="7F7F7F"/>
                </a:solidFill>
              </a:rPr>
              <a:t>CLARA DPE                               </a:t>
            </a:r>
            <a:r>
              <a:rPr lang="en-US" sz="800" dirty="0">
                <a:solidFill>
                  <a:srgbClr val="7F7F7F"/>
                </a:solidFill>
              </a:rPr>
              <a:t>Farm </a:t>
            </a:r>
            <a:r>
              <a:rPr lang="en-US" sz="800" dirty="0" err="1">
                <a:solidFill>
                  <a:srgbClr val="7F7F7F"/>
                </a:solidFill>
              </a:rPr>
              <a:t>Node</a:t>
            </a:r>
            <a:r>
              <a:rPr lang="en-US" sz="800" baseline="-25000" dirty="0" err="1">
                <a:solidFill>
                  <a:srgbClr val="7F7F7F"/>
                </a:solidFill>
              </a:rPr>
              <a:t>N</a:t>
            </a:r>
            <a:endParaRPr lang="en-US" sz="800" baseline="-25000" dirty="0">
              <a:solidFill>
                <a:srgbClr val="7F7F7F"/>
              </a:solidFill>
            </a:endParaRPr>
          </a:p>
        </p:txBody>
      </p:sp>
      <p:sp>
        <p:nvSpPr>
          <p:cNvPr id="54" name="TextBox 53"/>
          <p:cNvSpPr txBox="1"/>
          <p:nvPr/>
        </p:nvSpPr>
        <p:spPr>
          <a:xfrm>
            <a:off x="3962401" y="76200"/>
            <a:ext cx="2018501" cy="253916"/>
          </a:xfrm>
          <a:prstGeom prst="rect">
            <a:avLst/>
          </a:prstGeom>
          <a:noFill/>
        </p:spPr>
        <p:txBody>
          <a:bodyPr wrap="none" rtlCol="0">
            <a:spAutoFit/>
          </a:bodyPr>
          <a:lstStyle/>
          <a:p>
            <a:r>
              <a:rPr lang="en-US" sz="1050" dirty="0">
                <a:solidFill>
                  <a:srgbClr val="000000"/>
                </a:solidFill>
              </a:rPr>
              <a:t>Experimental and Simulated Data</a:t>
            </a:r>
          </a:p>
        </p:txBody>
      </p:sp>
      <p:cxnSp>
        <p:nvCxnSpPr>
          <p:cNvPr id="70" name="Curved Connector 69"/>
          <p:cNvCxnSpPr>
            <a:stCxn id="168" idx="1"/>
            <a:endCxn id="167" idx="1"/>
          </p:cNvCxnSpPr>
          <p:nvPr/>
        </p:nvCxnSpPr>
        <p:spPr>
          <a:xfrm rot="10800000">
            <a:off x="2028282" y="3450035"/>
            <a:ext cx="12700" cy="539337"/>
          </a:xfrm>
          <a:prstGeom prst="curvedConnector3">
            <a:avLst>
              <a:gd name="adj1" fmla="val 180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0" name="Elbow Connector 129"/>
          <p:cNvCxnSpPr>
            <a:stCxn id="169" idx="1"/>
            <a:endCxn id="268" idx="1"/>
          </p:cNvCxnSpPr>
          <p:nvPr/>
        </p:nvCxnSpPr>
        <p:spPr>
          <a:xfrm rot="10800000" flipH="1">
            <a:off x="2016412" y="948112"/>
            <a:ext cx="50340" cy="3593758"/>
          </a:xfrm>
          <a:prstGeom prst="bentConnector3">
            <a:avLst>
              <a:gd name="adj1" fmla="val -454112"/>
            </a:avLst>
          </a:prstGeom>
          <a:ln w="12700">
            <a:solidFill>
              <a:srgbClr val="660066"/>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81" name="Donut 180"/>
          <p:cNvSpPr/>
          <p:nvPr/>
        </p:nvSpPr>
        <p:spPr>
          <a:xfrm>
            <a:off x="2013661" y="4927551"/>
            <a:ext cx="572482" cy="560671"/>
          </a:xfrm>
          <a:prstGeom prst="don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2" name="Donut 181"/>
          <p:cNvSpPr/>
          <p:nvPr/>
        </p:nvSpPr>
        <p:spPr>
          <a:xfrm>
            <a:off x="2037851" y="1340548"/>
            <a:ext cx="572482" cy="560671"/>
          </a:xfrm>
          <a:prstGeom prst="don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203" name="Straight Connector 202"/>
          <p:cNvCxnSpPr>
            <a:stCxn id="182" idx="4"/>
          </p:cNvCxnSpPr>
          <p:nvPr/>
        </p:nvCxnSpPr>
        <p:spPr>
          <a:xfrm>
            <a:off x="2324093" y="1901218"/>
            <a:ext cx="987" cy="152324"/>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3" name="Straight Connector 212"/>
          <p:cNvCxnSpPr>
            <a:stCxn id="441" idx="2"/>
            <a:endCxn id="268" idx="0"/>
          </p:cNvCxnSpPr>
          <p:nvPr/>
        </p:nvCxnSpPr>
        <p:spPr>
          <a:xfrm flipH="1">
            <a:off x="2319268" y="530572"/>
            <a:ext cx="581" cy="192414"/>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5" name="Straight Connector 214"/>
          <p:cNvCxnSpPr>
            <a:stCxn id="270" idx="2"/>
            <a:endCxn id="440" idx="0"/>
          </p:cNvCxnSpPr>
          <p:nvPr/>
        </p:nvCxnSpPr>
        <p:spPr>
          <a:xfrm>
            <a:off x="2675835" y="6112748"/>
            <a:ext cx="989" cy="20470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18" name="TextBox 317"/>
          <p:cNvSpPr txBox="1"/>
          <p:nvPr/>
        </p:nvSpPr>
        <p:spPr>
          <a:xfrm rot="16200000">
            <a:off x="1372715" y="3085506"/>
            <a:ext cx="2949844" cy="230832"/>
          </a:xfrm>
          <a:prstGeom prst="rect">
            <a:avLst/>
          </a:prstGeom>
          <a:noFill/>
        </p:spPr>
        <p:txBody>
          <a:bodyPr wrap="square" rtlCol="0">
            <a:spAutoFit/>
          </a:bodyPr>
          <a:lstStyle/>
          <a:p>
            <a:r>
              <a:rPr lang="en-US" sz="900" dirty="0">
                <a:solidFill>
                  <a:srgbClr val="7F7F7F"/>
                </a:solidFill>
              </a:rPr>
              <a:t>CLAS12 Reconstruction Multi-Node Application</a:t>
            </a:r>
          </a:p>
        </p:txBody>
      </p:sp>
      <p:sp>
        <p:nvSpPr>
          <p:cNvPr id="324" name="Rounded Rectangle 323"/>
          <p:cNvSpPr/>
          <p:nvPr/>
        </p:nvSpPr>
        <p:spPr>
          <a:xfrm>
            <a:off x="9560793" y="3882219"/>
            <a:ext cx="581295" cy="920897"/>
          </a:xfrm>
          <a:prstGeom prst="roundRect">
            <a:avLst/>
          </a:prstGeom>
          <a:solidFill>
            <a:srgbClr val="008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6" name="Rounded Rectangle 355"/>
          <p:cNvSpPr/>
          <p:nvPr/>
        </p:nvSpPr>
        <p:spPr>
          <a:xfrm>
            <a:off x="10161404" y="3882218"/>
            <a:ext cx="227174" cy="907204"/>
          </a:xfrm>
          <a:prstGeom prst="roundRect">
            <a:avLst/>
          </a:prstGeom>
          <a:solidFill>
            <a:srgbClr val="008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8" name="TextBox 357"/>
          <p:cNvSpPr txBox="1"/>
          <p:nvPr/>
        </p:nvSpPr>
        <p:spPr>
          <a:xfrm rot="16200000">
            <a:off x="9842788" y="4108498"/>
            <a:ext cx="834073" cy="276999"/>
          </a:xfrm>
          <a:prstGeom prst="rect">
            <a:avLst/>
          </a:prstGeom>
          <a:noFill/>
        </p:spPr>
        <p:txBody>
          <a:bodyPr wrap="square" rtlCol="0">
            <a:spAutoFit/>
          </a:bodyPr>
          <a:lstStyle/>
          <a:p>
            <a:r>
              <a:rPr lang="en-US" sz="600" dirty="0">
                <a:solidFill>
                  <a:srgbClr val="000000"/>
                </a:solidFill>
              </a:rPr>
              <a:t>Simulated data Reconstruction</a:t>
            </a:r>
          </a:p>
        </p:txBody>
      </p:sp>
      <p:sp>
        <p:nvSpPr>
          <p:cNvPr id="367" name="TextBox 366"/>
          <p:cNvSpPr txBox="1"/>
          <p:nvPr/>
        </p:nvSpPr>
        <p:spPr>
          <a:xfrm rot="16200000">
            <a:off x="9272260" y="4026318"/>
            <a:ext cx="949999" cy="276999"/>
          </a:xfrm>
          <a:prstGeom prst="rect">
            <a:avLst/>
          </a:prstGeom>
          <a:noFill/>
        </p:spPr>
        <p:txBody>
          <a:bodyPr wrap="square" rtlCol="0">
            <a:spAutoFit/>
          </a:bodyPr>
          <a:lstStyle/>
          <a:p>
            <a:r>
              <a:rPr lang="en-US" sz="600" dirty="0">
                <a:solidFill>
                  <a:srgbClr val="000000"/>
                </a:solidFill>
              </a:rPr>
              <a:t>Some other experiment </a:t>
            </a:r>
          </a:p>
          <a:p>
            <a:r>
              <a:rPr lang="en-US" sz="600" dirty="0">
                <a:solidFill>
                  <a:srgbClr val="000000"/>
                </a:solidFill>
              </a:rPr>
              <a:t>reconstruction program</a:t>
            </a:r>
          </a:p>
        </p:txBody>
      </p:sp>
      <p:pic>
        <p:nvPicPr>
          <p:cNvPr id="368" name="Picture 367" descr="AA039216.png"/>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9750937" y="3435619"/>
            <a:ext cx="192195" cy="311949"/>
          </a:xfrm>
          <a:prstGeom prst="rect">
            <a:avLst/>
          </a:prstGeom>
        </p:spPr>
      </p:pic>
      <p:pic>
        <p:nvPicPr>
          <p:cNvPr id="370" name="Picture 369" descr="AA0392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8167" y="6293360"/>
            <a:ext cx="288627" cy="468467"/>
          </a:xfrm>
          <a:prstGeom prst="rect">
            <a:avLst/>
          </a:prstGeom>
        </p:spPr>
      </p:pic>
      <p:pic>
        <p:nvPicPr>
          <p:cNvPr id="371" name="Picture 370" descr="AA0392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0706" y="6342061"/>
            <a:ext cx="288627" cy="468467"/>
          </a:xfrm>
          <a:prstGeom prst="rect">
            <a:avLst/>
          </a:prstGeom>
        </p:spPr>
      </p:pic>
      <p:cxnSp>
        <p:nvCxnSpPr>
          <p:cNvPr id="375" name="Straight Connector 374"/>
          <p:cNvCxnSpPr>
            <a:stCxn id="368" idx="2"/>
            <a:endCxn id="324" idx="0"/>
          </p:cNvCxnSpPr>
          <p:nvPr/>
        </p:nvCxnSpPr>
        <p:spPr>
          <a:xfrm>
            <a:off x="9847035" y="3747568"/>
            <a:ext cx="4406" cy="134651"/>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91" name="Rounded Rectangle 390"/>
          <p:cNvSpPr/>
          <p:nvPr/>
        </p:nvSpPr>
        <p:spPr>
          <a:xfrm>
            <a:off x="9381672" y="5559992"/>
            <a:ext cx="633092" cy="469667"/>
          </a:xfrm>
          <a:prstGeom prst="roundRect">
            <a:avLst/>
          </a:prstGeom>
          <a:solidFill>
            <a:srgbClr val="008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TextBox 391"/>
          <p:cNvSpPr txBox="1"/>
          <p:nvPr/>
        </p:nvSpPr>
        <p:spPr>
          <a:xfrm>
            <a:off x="9429152" y="5559991"/>
            <a:ext cx="745719" cy="584776"/>
          </a:xfrm>
          <a:prstGeom prst="rect">
            <a:avLst/>
          </a:prstGeom>
          <a:noFill/>
        </p:spPr>
        <p:txBody>
          <a:bodyPr wrap="square" rtlCol="0">
            <a:spAutoFit/>
          </a:bodyPr>
          <a:lstStyle/>
          <a:p>
            <a:r>
              <a:rPr lang="en-US" sz="800" dirty="0">
                <a:solidFill>
                  <a:srgbClr val="000000"/>
                </a:solidFill>
              </a:rPr>
              <a:t>EBCMD</a:t>
            </a:r>
          </a:p>
          <a:p>
            <a:r>
              <a:rPr lang="en-US" sz="800" dirty="0">
                <a:solidFill>
                  <a:srgbClr val="000000"/>
                </a:solidFill>
              </a:rPr>
              <a:t>Extraction </a:t>
            </a:r>
          </a:p>
          <a:p>
            <a:r>
              <a:rPr lang="en-US" sz="800" dirty="0">
                <a:solidFill>
                  <a:srgbClr val="000000"/>
                </a:solidFill>
              </a:rPr>
              <a:t>Service</a:t>
            </a:r>
          </a:p>
          <a:p>
            <a:r>
              <a:rPr lang="en-US" sz="800" dirty="0">
                <a:solidFill>
                  <a:srgbClr val="000000"/>
                </a:solidFill>
              </a:rPr>
              <a:t> </a:t>
            </a:r>
          </a:p>
        </p:txBody>
      </p:sp>
      <p:cxnSp>
        <p:nvCxnSpPr>
          <p:cNvPr id="415" name="Elbow Connector 414"/>
          <p:cNvCxnSpPr>
            <a:stCxn id="370" idx="1"/>
            <a:endCxn id="296" idx="2"/>
          </p:cNvCxnSpPr>
          <p:nvPr/>
        </p:nvCxnSpPr>
        <p:spPr>
          <a:xfrm rot="10800000">
            <a:off x="9611099" y="6227857"/>
            <a:ext cx="377069" cy="29973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440" name="Picture 439" descr="BU00536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9483" y="6317448"/>
            <a:ext cx="514681" cy="537576"/>
          </a:xfrm>
          <a:prstGeom prst="rect">
            <a:avLst/>
          </a:prstGeom>
        </p:spPr>
      </p:pic>
      <p:pic>
        <p:nvPicPr>
          <p:cNvPr id="441" name="Picture 440" descr="BU005361.png"/>
          <p:cNvPicPr>
            <a:picLocks noChangeAspect="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2062508" y="-7004"/>
            <a:ext cx="514681" cy="537576"/>
          </a:xfrm>
          <a:prstGeom prst="rect">
            <a:avLst/>
          </a:prstGeom>
        </p:spPr>
      </p:pic>
      <p:cxnSp>
        <p:nvCxnSpPr>
          <p:cNvPr id="445" name="Straight Connector 444"/>
          <p:cNvCxnSpPr/>
          <p:nvPr/>
        </p:nvCxnSpPr>
        <p:spPr>
          <a:xfrm>
            <a:off x="8515182" y="4879171"/>
            <a:ext cx="0" cy="1943227"/>
          </a:xfrm>
          <a:prstGeom prst="line">
            <a:avLst/>
          </a:prstGeom>
          <a:ln w="63500">
            <a:solidFill>
              <a:schemeClr val="accent1">
                <a:alpha val="36000"/>
              </a:schemeClr>
            </a:solidFill>
            <a:prstDash val="dash"/>
          </a:ln>
        </p:spPr>
        <p:style>
          <a:lnRef idx="2">
            <a:schemeClr val="accent1"/>
          </a:lnRef>
          <a:fillRef idx="0">
            <a:schemeClr val="accent1"/>
          </a:fillRef>
          <a:effectRef idx="1">
            <a:schemeClr val="accent1"/>
          </a:effectRef>
          <a:fontRef idx="minor">
            <a:schemeClr val="tx1"/>
          </a:fontRef>
        </p:style>
      </p:cxnSp>
      <p:sp>
        <p:nvSpPr>
          <p:cNvPr id="448" name="TextBox 447"/>
          <p:cNvSpPr txBox="1"/>
          <p:nvPr/>
        </p:nvSpPr>
        <p:spPr>
          <a:xfrm rot="16200000">
            <a:off x="9233642" y="4910065"/>
            <a:ext cx="2723808" cy="200055"/>
          </a:xfrm>
          <a:prstGeom prst="rect">
            <a:avLst/>
          </a:prstGeom>
          <a:noFill/>
        </p:spPr>
        <p:txBody>
          <a:bodyPr wrap="square" rtlCol="0">
            <a:spAutoFit/>
          </a:bodyPr>
          <a:lstStyle/>
          <a:p>
            <a:r>
              <a:rPr lang="en-US" sz="700" i="1" dirty="0">
                <a:solidFill>
                  <a:srgbClr val="7F7F7F"/>
                </a:solidFill>
              </a:rPr>
              <a:t>Other Experiment and/or Research Facility Computing Resources</a:t>
            </a:r>
          </a:p>
        </p:txBody>
      </p:sp>
      <p:sp>
        <p:nvSpPr>
          <p:cNvPr id="494" name="TextBox 493"/>
          <p:cNvSpPr txBox="1"/>
          <p:nvPr/>
        </p:nvSpPr>
        <p:spPr>
          <a:xfrm>
            <a:off x="7315201" y="76201"/>
            <a:ext cx="1014971" cy="246221"/>
          </a:xfrm>
          <a:prstGeom prst="rect">
            <a:avLst/>
          </a:prstGeom>
          <a:noFill/>
        </p:spPr>
        <p:txBody>
          <a:bodyPr wrap="none" rtlCol="0">
            <a:spAutoFit/>
          </a:bodyPr>
          <a:lstStyle/>
          <a:p>
            <a:r>
              <a:rPr lang="en-US" sz="1000" dirty="0">
                <a:solidFill>
                  <a:schemeClr val="accent6">
                    <a:lumMod val="50000"/>
                  </a:schemeClr>
                </a:solidFill>
              </a:rPr>
              <a:t>CLARA Data Bus</a:t>
            </a:r>
          </a:p>
        </p:txBody>
      </p:sp>
      <p:sp>
        <p:nvSpPr>
          <p:cNvPr id="2" name="Rounded Rectangle 1"/>
          <p:cNvSpPr/>
          <p:nvPr/>
        </p:nvSpPr>
        <p:spPr>
          <a:xfrm>
            <a:off x="2028283" y="2150338"/>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EC</a:t>
            </a:r>
          </a:p>
        </p:txBody>
      </p:sp>
      <p:sp>
        <p:nvSpPr>
          <p:cNvPr id="166" name="Rounded Rectangle 165"/>
          <p:cNvSpPr/>
          <p:nvPr/>
        </p:nvSpPr>
        <p:spPr>
          <a:xfrm>
            <a:off x="2028283" y="2689674"/>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HT</a:t>
            </a:r>
          </a:p>
        </p:txBody>
      </p:sp>
      <p:sp>
        <p:nvSpPr>
          <p:cNvPr id="167" name="Rounded Rectangle 166"/>
          <p:cNvSpPr/>
          <p:nvPr/>
        </p:nvSpPr>
        <p:spPr>
          <a:xfrm>
            <a:off x="2028283" y="3224908"/>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TOF</a:t>
            </a:r>
          </a:p>
        </p:txBody>
      </p:sp>
      <p:sp>
        <p:nvSpPr>
          <p:cNvPr id="168" name="Rounded Rectangle 167"/>
          <p:cNvSpPr/>
          <p:nvPr/>
        </p:nvSpPr>
        <p:spPr>
          <a:xfrm>
            <a:off x="2028283" y="3764245"/>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TT</a:t>
            </a:r>
          </a:p>
        </p:txBody>
      </p:sp>
      <p:sp>
        <p:nvSpPr>
          <p:cNvPr id="169" name="Rounded Rectangle 168"/>
          <p:cNvSpPr/>
          <p:nvPr/>
        </p:nvSpPr>
        <p:spPr>
          <a:xfrm>
            <a:off x="2016413" y="4316745"/>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PID</a:t>
            </a:r>
          </a:p>
        </p:txBody>
      </p:sp>
      <p:cxnSp>
        <p:nvCxnSpPr>
          <p:cNvPr id="170" name="Straight Connector 169"/>
          <p:cNvCxnSpPr>
            <a:stCxn id="2" idx="2"/>
            <a:endCxn id="166" idx="0"/>
          </p:cNvCxnSpPr>
          <p:nvPr/>
        </p:nvCxnSpPr>
        <p:spPr>
          <a:xfrm>
            <a:off x="2280797" y="2600589"/>
            <a:ext cx="0" cy="89085"/>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3" name="Straight Connector 172"/>
          <p:cNvCxnSpPr>
            <a:stCxn id="166" idx="2"/>
            <a:endCxn id="167" idx="0"/>
          </p:cNvCxnSpPr>
          <p:nvPr/>
        </p:nvCxnSpPr>
        <p:spPr>
          <a:xfrm>
            <a:off x="2280797" y="3139925"/>
            <a:ext cx="0" cy="84983"/>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6" name="Straight Connector 175"/>
          <p:cNvCxnSpPr>
            <a:stCxn id="167" idx="2"/>
            <a:endCxn id="168" idx="0"/>
          </p:cNvCxnSpPr>
          <p:nvPr/>
        </p:nvCxnSpPr>
        <p:spPr>
          <a:xfrm>
            <a:off x="2280797" y="3675158"/>
            <a:ext cx="0" cy="8908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9" name="Straight Connector 178"/>
          <p:cNvCxnSpPr>
            <a:stCxn id="168" idx="2"/>
            <a:endCxn id="169" idx="0"/>
          </p:cNvCxnSpPr>
          <p:nvPr/>
        </p:nvCxnSpPr>
        <p:spPr>
          <a:xfrm flipH="1">
            <a:off x="2268927" y="4214496"/>
            <a:ext cx="11870" cy="102249"/>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268" name="Rounded Rectangle 267"/>
          <p:cNvSpPr/>
          <p:nvPr/>
        </p:nvSpPr>
        <p:spPr>
          <a:xfrm>
            <a:off x="2066753" y="722987"/>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R</a:t>
            </a:r>
          </a:p>
        </p:txBody>
      </p:sp>
      <p:sp>
        <p:nvSpPr>
          <p:cNvPr id="270" name="Rounded Rectangle 269"/>
          <p:cNvSpPr/>
          <p:nvPr/>
        </p:nvSpPr>
        <p:spPr>
          <a:xfrm>
            <a:off x="2423320" y="5662498"/>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W</a:t>
            </a:r>
          </a:p>
          <a:p>
            <a:pPr algn="ctr"/>
            <a:r>
              <a:rPr lang="en-US" sz="700" dirty="0">
                <a:solidFill>
                  <a:schemeClr val="tx1"/>
                </a:solidFill>
              </a:rPr>
              <a:t>EBCMD</a:t>
            </a:r>
          </a:p>
        </p:txBody>
      </p:sp>
      <p:cxnSp>
        <p:nvCxnSpPr>
          <p:cNvPr id="27" name="Straight Connector 26"/>
          <p:cNvCxnSpPr>
            <a:stCxn id="268" idx="2"/>
            <a:endCxn id="182" idx="0"/>
          </p:cNvCxnSpPr>
          <p:nvPr/>
        </p:nvCxnSpPr>
        <p:spPr>
          <a:xfrm>
            <a:off x="2319268" y="1173237"/>
            <a:ext cx="4825" cy="16731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3" name="Straight Connector 282"/>
          <p:cNvCxnSpPr/>
          <p:nvPr/>
        </p:nvCxnSpPr>
        <p:spPr>
          <a:xfrm>
            <a:off x="2322238" y="4758528"/>
            <a:ext cx="0" cy="160838"/>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16" name="TextBox 315"/>
          <p:cNvSpPr txBox="1"/>
          <p:nvPr/>
        </p:nvSpPr>
        <p:spPr>
          <a:xfrm>
            <a:off x="2401962" y="6416353"/>
            <a:ext cx="540534" cy="338554"/>
          </a:xfrm>
          <a:prstGeom prst="rect">
            <a:avLst/>
          </a:prstGeom>
          <a:noFill/>
        </p:spPr>
        <p:txBody>
          <a:bodyPr wrap="none" rtlCol="0">
            <a:spAutoFit/>
          </a:bodyPr>
          <a:lstStyle/>
          <a:p>
            <a:pPr algn="ctr"/>
            <a:r>
              <a:rPr lang="en-US" sz="800" dirty="0">
                <a:solidFill>
                  <a:srgbClr val="7F7F7F"/>
                </a:solidFill>
              </a:rPr>
              <a:t> EBCMD </a:t>
            </a:r>
          </a:p>
          <a:p>
            <a:pPr algn="ctr"/>
            <a:r>
              <a:rPr lang="en-US" sz="800" dirty="0">
                <a:solidFill>
                  <a:srgbClr val="7F7F7F"/>
                </a:solidFill>
              </a:rPr>
              <a:t>Table</a:t>
            </a:r>
          </a:p>
        </p:txBody>
      </p:sp>
      <p:pic>
        <p:nvPicPr>
          <p:cNvPr id="292" name="Picture 291" descr="BU00536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6786" y="6325583"/>
            <a:ext cx="514681" cy="537576"/>
          </a:xfrm>
          <a:prstGeom prst="rect">
            <a:avLst/>
          </a:prstGeom>
        </p:spPr>
      </p:pic>
      <p:sp>
        <p:nvSpPr>
          <p:cNvPr id="293" name="TextBox 292"/>
          <p:cNvSpPr txBox="1"/>
          <p:nvPr/>
        </p:nvSpPr>
        <p:spPr>
          <a:xfrm>
            <a:off x="7841135" y="6424488"/>
            <a:ext cx="540534" cy="338554"/>
          </a:xfrm>
          <a:prstGeom prst="rect">
            <a:avLst/>
          </a:prstGeom>
          <a:noFill/>
        </p:spPr>
        <p:txBody>
          <a:bodyPr wrap="none" rtlCol="0">
            <a:spAutoFit/>
          </a:bodyPr>
          <a:lstStyle/>
          <a:p>
            <a:pPr algn="ctr"/>
            <a:r>
              <a:rPr lang="en-US" sz="800" dirty="0">
                <a:solidFill>
                  <a:srgbClr val="7F7F7F"/>
                </a:solidFill>
              </a:rPr>
              <a:t> EBCMD </a:t>
            </a:r>
          </a:p>
          <a:p>
            <a:pPr algn="ctr"/>
            <a:r>
              <a:rPr lang="en-US" sz="800" dirty="0">
                <a:solidFill>
                  <a:srgbClr val="7F7F7F"/>
                </a:solidFill>
              </a:rPr>
              <a:t>Table</a:t>
            </a:r>
          </a:p>
        </p:txBody>
      </p:sp>
      <p:sp>
        <p:nvSpPr>
          <p:cNvPr id="296" name="Rounded Rectangle 295"/>
          <p:cNvSpPr/>
          <p:nvPr/>
        </p:nvSpPr>
        <p:spPr>
          <a:xfrm>
            <a:off x="9294551" y="5758191"/>
            <a:ext cx="633092" cy="469667"/>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7" name="Straight Connector 106"/>
          <p:cNvCxnSpPr/>
          <p:nvPr/>
        </p:nvCxnSpPr>
        <p:spPr>
          <a:xfrm flipH="1" flipV="1">
            <a:off x="9488736" y="6786527"/>
            <a:ext cx="851366" cy="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flipV="1">
            <a:off x="9488736" y="6227859"/>
            <a:ext cx="0" cy="558668"/>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34" name="TextBox 333"/>
          <p:cNvSpPr txBox="1"/>
          <p:nvPr/>
        </p:nvSpPr>
        <p:spPr>
          <a:xfrm>
            <a:off x="5551705" y="6662574"/>
            <a:ext cx="684803" cy="184666"/>
          </a:xfrm>
          <a:prstGeom prst="rect">
            <a:avLst/>
          </a:prstGeom>
          <a:noFill/>
        </p:spPr>
        <p:txBody>
          <a:bodyPr wrap="none" rtlCol="0">
            <a:spAutoFit/>
          </a:bodyPr>
          <a:lstStyle/>
          <a:p>
            <a:r>
              <a:rPr lang="en-US" sz="600" dirty="0">
                <a:solidFill>
                  <a:schemeClr val="accent6">
                    <a:lumMod val="50000"/>
                  </a:schemeClr>
                </a:solidFill>
              </a:rPr>
              <a:t>CLARA Data Bus</a:t>
            </a:r>
          </a:p>
        </p:txBody>
      </p:sp>
      <p:sp>
        <p:nvSpPr>
          <p:cNvPr id="350" name="TextBox 349"/>
          <p:cNvSpPr txBox="1"/>
          <p:nvPr/>
        </p:nvSpPr>
        <p:spPr>
          <a:xfrm>
            <a:off x="2093149" y="153824"/>
            <a:ext cx="492994" cy="215444"/>
          </a:xfrm>
          <a:prstGeom prst="rect">
            <a:avLst/>
          </a:prstGeom>
          <a:noFill/>
        </p:spPr>
        <p:txBody>
          <a:bodyPr wrap="none" rtlCol="0">
            <a:spAutoFit/>
          </a:bodyPr>
          <a:lstStyle/>
          <a:p>
            <a:pPr algn="ctr"/>
            <a:r>
              <a:rPr lang="en-US" sz="800" dirty="0">
                <a:solidFill>
                  <a:srgbClr val="7F7F7F"/>
                </a:solidFill>
              </a:rPr>
              <a:t>CLAS12</a:t>
            </a:r>
          </a:p>
        </p:txBody>
      </p:sp>
      <p:cxnSp>
        <p:nvCxnSpPr>
          <p:cNvPr id="124" name="Straight Connector 123"/>
          <p:cNvCxnSpPr>
            <a:stCxn id="468" idx="2"/>
            <a:endCxn id="292" idx="0"/>
          </p:cNvCxnSpPr>
          <p:nvPr/>
        </p:nvCxnSpPr>
        <p:spPr>
          <a:xfrm>
            <a:off x="8099196" y="6112749"/>
            <a:ext cx="4930" cy="212834"/>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54" name="TextBox 353"/>
          <p:cNvSpPr txBox="1"/>
          <p:nvPr/>
        </p:nvSpPr>
        <p:spPr>
          <a:xfrm>
            <a:off x="4519091" y="6632327"/>
            <a:ext cx="1111602" cy="230832"/>
          </a:xfrm>
          <a:prstGeom prst="rect">
            <a:avLst/>
          </a:prstGeom>
          <a:noFill/>
        </p:spPr>
        <p:txBody>
          <a:bodyPr wrap="none" rtlCol="0">
            <a:spAutoFit/>
          </a:bodyPr>
          <a:lstStyle/>
          <a:p>
            <a:r>
              <a:rPr lang="en-US" sz="900" dirty="0">
                <a:solidFill>
                  <a:schemeClr val="bg1">
                    <a:lumMod val="50000"/>
                  </a:schemeClr>
                </a:solidFill>
              </a:rPr>
              <a:t>Reconstructed Data</a:t>
            </a:r>
          </a:p>
        </p:txBody>
      </p:sp>
      <p:sp>
        <p:nvSpPr>
          <p:cNvPr id="139" name="Rectangle 138"/>
          <p:cNvSpPr/>
          <p:nvPr/>
        </p:nvSpPr>
        <p:spPr>
          <a:xfrm>
            <a:off x="3060963" y="492704"/>
            <a:ext cx="5927404" cy="2934564"/>
          </a:xfrm>
          <a:prstGeom prst="rect">
            <a:avLst/>
          </a:prstGeom>
          <a:noFill/>
          <a:ln w="63500">
            <a:solidFill>
              <a:schemeClr val="accent1">
                <a:shade val="95000"/>
                <a:satMod val="105000"/>
                <a:alpha val="38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9" name="Rounded Rectangle 358"/>
          <p:cNvSpPr/>
          <p:nvPr/>
        </p:nvSpPr>
        <p:spPr>
          <a:xfrm>
            <a:off x="3314396" y="2372392"/>
            <a:ext cx="87430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Event</a:t>
            </a:r>
          </a:p>
          <a:p>
            <a:pPr algn="ctr"/>
            <a:r>
              <a:rPr lang="en-US" sz="1000" dirty="0">
                <a:solidFill>
                  <a:schemeClr val="tx1"/>
                </a:solidFill>
              </a:rPr>
              <a:t>Generator</a:t>
            </a:r>
          </a:p>
        </p:txBody>
      </p:sp>
      <p:sp>
        <p:nvSpPr>
          <p:cNvPr id="360" name="Rounded Rectangle 359"/>
          <p:cNvSpPr/>
          <p:nvPr/>
        </p:nvSpPr>
        <p:spPr>
          <a:xfrm>
            <a:off x="3504899" y="948838"/>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endParaRPr lang="en-US" sz="1000" baseline="-25000" dirty="0">
              <a:solidFill>
                <a:schemeClr val="tx1"/>
              </a:solidFill>
            </a:endParaRPr>
          </a:p>
        </p:txBody>
      </p:sp>
      <p:sp>
        <p:nvSpPr>
          <p:cNvPr id="362" name="Rounded Rectangle 361"/>
          <p:cNvSpPr/>
          <p:nvPr/>
        </p:nvSpPr>
        <p:spPr>
          <a:xfrm>
            <a:off x="4135188" y="948838"/>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endParaRPr lang="en-US" sz="1000" baseline="-25000" dirty="0">
              <a:solidFill>
                <a:schemeClr val="tx1"/>
              </a:solidFill>
            </a:endParaRPr>
          </a:p>
        </p:txBody>
      </p:sp>
      <p:sp>
        <p:nvSpPr>
          <p:cNvPr id="363" name="Rounded Rectangle 362"/>
          <p:cNvSpPr/>
          <p:nvPr/>
        </p:nvSpPr>
        <p:spPr>
          <a:xfrm>
            <a:off x="4135188" y="172600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365" name="Rounded Rectangle 364"/>
          <p:cNvSpPr/>
          <p:nvPr/>
        </p:nvSpPr>
        <p:spPr>
          <a:xfrm>
            <a:off x="4790105" y="172600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372" name="Rounded Rectangle 371"/>
          <p:cNvSpPr/>
          <p:nvPr/>
        </p:nvSpPr>
        <p:spPr>
          <a:xfrm>
            <a:off x="5428140" y="172600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 </a:t>
            </a:r>
          </a:p>
        </p:txBody>
      </p:sp>
      <p:sp>
        <p:nvSpPr>
          <p:cNvPr id="373" name="Rounded Rectangle 372"/>
          <p:cNvSpPr/>
          <p:nvPr/>
        </p:nvSpPr>
        <p:spPr>
          <a:xfrm>
            <a:off x="6072015" y="172600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374" name="Rounded Rectangle 373"/>
          <p:cNvSpPr/>
          <p:nvPr/>
        </p:nvSpPr>
        <p:spPr>
          <a:xfrm>
            <a:off x="6708994" y="1726000"/>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 </a:t>
            </a:r>
          </a:p>
        </p:txBody>
      </p:sp>
      <p:sp>
        <p:nvSpPr>
          <p:cNvPr id="376" name="Donut 375"/>
          <p:cNvSpPr/>
          <p:nvPr/>
        </p:nvSpPr>
        <p:spPr>
          <a:xfrm>
            <a:off x="7453855" y="2693041"/>
            <a:ext cx="572482" cy="560671"/>
          </a:xfrm>
          <a:prstGeom prst="don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45" name="Straight Connector 144"/>
          <p:cNvCxnSpPr>
            <a:stCxn id="360" idx="3"/>
            <a:endCxn id="362" idx="1"/>
          </p:cNvCxnSpPr>
          <p:nvPr/>
        </p:nvCxnSpPr>
        <p:spPr>
          <a:xfrm>
            <a:off x="4009927" y="1173963"/>
            <a:ext cx="12526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a:stCxn id="362" idx="2"/>
            <a:endCxn id="363" idx="0"/>
          </p:cNvCxnSpPr>
          <p:nvPr/>
        </p:nvCxnSpPr>
        <p:spPr>
          <a:xfrm>
            <a:off x="4387702" y="1399089"/>
            <a:ext cx="0" cy="326911"/>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3" name="Straight Connector 152"/>
          <p:cNvCxnSpPr>
            <a:stCxn id="363" idx="3"/>
            <a:endCxn id="365" idx="1"/>
          </p:cNvCxnSpPr>
          <p:nvPr/>
        </p:nvCxnSpPr>
        <p:spPr>
          <a:xfrm>
            <a:off x="4640216" y="1951125"/>
            <a:ext cx="149888"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5" name="Straight Connector 154"/>
          <p:cNvCxnSpPr>
            <a:stCxn id="365" idx="3"/>
            <a:endCxn id="372" idx="1"/>
          </p:cNvCxnSpPr>
          <p:nvPr/>
        </p:nvCxnSpPr>
        <p:spPr>
          <a:xfrm>
            <a:off x="5295133" y="1951125"/>
            <a:ext cx="13300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7" name="Straight Connector 156"/>
          <p:cNvCxnSpPr>
            <a:stCxn id="372" idx="3"/>
            <a:endCxn id="373" idx="1"/>
          </p:cNvCxnSpPr>
          <p:nvPr/>
        </p:nvCxnSpPr>
        <p:spPr>
          <a:xfrm>
            <a:off x="5933168" y="1951125"/>
            <a:ext cx="13884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a:stCxn id="373" idx="3"/>
            <a:endCxn id="374" idx="1"/>
          </p:cNvCxnSpPr>
          <p:nvPr/>
        </p:nvCxnSpPr>
        <p:spPr>
          <a:xfrm>
            <a:off x="6577043" y="1951125"/>
            <a:ext cx="13195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1" name="Straight Connector 160"/>
          <p:cNvCxnSpPr>
            <a:stCxn id="190" idx="2"/>
            <a:endCxn id="376" idx="0"/>
          </p:cNvCxnSpPr>
          <p:nvPr/>
        </p:nvCxnSpPr>
        <p:spPr>
          <a:xfrm flipH="1">
            <a:off x="7740097" y="2335212"/>
            <a:ext cx="3733" cy="357828"/>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5" name="Straight Connector 164"/>
          <p:cNvCxnSpPr>
            <a:stCxn id="359" idx="0"/>
          </p:cNvCxnSpPr>
          <p:nvPr/>
        </p:nvCxnSpPr>
        <p:spPr>
          <a:xfrm flipV="1">
            <a:off x="3751551" y="1551235"/>
            <a:ext cx="5863" cy="82115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84" name="Rounded Rectangle 383"/>
          <p:cNvSpPr/>
          <p:nvPr/>
        </p:nvSpPr>
        <p:spPr>
          <a:xfrm>
            <a:off x="3657299" y="1101238"/>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MC</a:t>
            </a:r>
          </a:p>
          <a:p>
            <a:pPr algn="ctr"/>
            <a:r>
              <a:rPr lang="en-US" sz="1000" dirty="0">
                <a:solidFill>
                  <a:schemeClr val="tx1"/>
                </a:solidFill>
              </a:rPr>
              <a:t>S</a:t>
            </a:r>
            <a:r>
              <a:rPr lang="en-US" sz="1000" baseline="-25000" dirty="0">
                <a:solidFill>
                  <a:schemeClr val="tx1"/>
                </a:solidFill>
              </a:rPr>
              <a:t>1</a:t>
            </a:r>
          </a:p>
        </p:txBody>
      </p:sp>
      <p:sp>
        <p:nvSpPr>
          <p:cNvPr id="385" name="Rounded Rectangle 384"/>
          <p:cNvSpPr/>
          <p:nvPr/>
        </p:nvSpPr>
        <p:spPr>
          <a:xfrm>
            <a:off x="4287588" y="1101238"/>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MC</a:t>
            </a:r>
          </a:p>
          <a:p>
            <a:pPr algn="ctr"/>
            <a:r>
              <a:rPr lang="en-US" sz="1000" dirty="0">
                <a:solidFill>
                  <a:schemeClr val="tx1"/>
                </a:solidFill>
              </a:rPr>
              <a:t>S</a:t>
            </a:r>
            <a:r>
              <a:rPr lang="en-US" sz="1000" baseline="-25000" dirty="0">
                <a:solidFill>
                  <a:schemeClr val="tx1"/>
                </a:solidFill>
              </a:rPr>
              <a:t>N</a:t>
            </a:r>
          </a:p>
        </p:txBody>
      </p:sp>
      <p:cxnSp>
        <p:nvCxnSpPr>
          <p:cNvPr id="386" name="Straight Connector 385"/>
          <p:cNvCxnSpPr>
            <a:stCxn id="384" idx="3"/>
            <a:endCxn id="385" idx="1"/>
          </p:cNvCxnSpPr>
          <p:nvPr/>
        </p:nvCxnSpPr>
        <p:spPr>
          <a:xfrm>
            <a:off x="4162327" y="1326363"/>
            <a:ext cx="12526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387" name="Rounded Rectangle 386"/>
          <p:cNvSpPr/>
          <p:nvPr/>
        </p:nvSpPr>
        <p:spPr>
          <a:xfrm>
            <a:off x="4287588" y="187840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EC</a:t>
            </a:r>
          </a:p>
        </p:txBody>
      </p:sp>
      <p:sp>
        <p:nvSpPr>
          <p:cNvPr id="393" name="Rounded Rectangle 392"/>
          <p:cNvSpPr/>
          <p:nvPr/>
        </p:nvSpPr>
        <p:spPr>
          <a:xfrm>
            <a:off x="4942505" y="187840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HT</a:t>
            </a:r>
          </a:p>
        </p:txBody>
      </p:sp>
      <p:sp>
        <p:nvSpPr>
          <p:cNvPr id="394" name="Rounded Rectangle 393"/>
          <p:cNvSpPr/>
          <p:nvPr/>
        </p:nvSpPr>
        <p:spPr>
          <a:xfrm>
            <a:off x="5580540" y="187840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TOF</a:t>
            </a:r>
          </a:p>
        </p:txBody>
      </p:sp>
      <p:sp>
        <p:nvSpPr>
          <p:cNvPr id="395" name="Rounded Rectangle 394"/>
          <p:cNvSpPr/>
          <p:nvPr/>
        </p:nvSpPr>
        <p:spPr>
          <a:xfrm>
            <a:off x="6224415" y="187840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TT</a:t>
            </a:r>
          </a:p>
        </p:txBody>
      </p:sp>
      <p:sp>
        <p:nvSpPr>
          <p:cNvPr id="396" name="Rounded Rectangle 395"/>
          <p:cNvSpPr/>
          <p:nvPr/>
        </p:nvSpPr>
        <p:spPr>
          <a:xfrm>
            <a:off x="6861394" y="187840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PID</a:t>
            </a:r>
          </a:p>
        </p:txBody>
      </p:sp>
      <p:cxnSp>
        <p:nvCxnSpPr>
          <p:cNvPr id="397" name="Straight Connector 396"/>
          <p:cNvCxnSpPr>
            <a:stCxn id="387" idx="3"/>
            <a:endCxn id="393" idx="1"/>
          </p:cNvCxnSpPr>
          <p:nvPr/>
        </p:nvCxnSpPr>
        <p:spPr>
          <a:xfrm>
            <a:off x="4792616" y="2103525"/>
            <a:ext cx="149888"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8" name="Straight Connector 397"/>
          <p:cNvCxnSpPr>
            <a:stCxn id="393" idx="3"/>
            <a:endCxn id="394" idx="1"/>
          </p:cNvCxnSpPr>
          <p:nvPr/>
        </p:nvCxnSpPr>
        <p:spPr>
          <a:xfrm>
            <a:off x="5447533" y="2103525"/>
            <a:ext cx="13300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9" name="Straight Connector 398"/>
          <p:cNvCxnSpPr>
            <a:stCxn id="394" idx="3"/>
            <a:endCxn id="395" idx="1"/>
          </p:cNvCxnSpPr>
          <p:nvPr/>
        </p:nvCxnSpPr>
        <p:spPr>
          <a:xfrm>
            <a:off x="6085568" y="2103525"/>
            <a:ext cx="13884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00" name="Straight Connector 399"/>
          <p:cNvCxnSpPr>
            <a:stCxn id="395" idx="3"/>
            <a:endCxn id="396" idx="1"/>
          </p:cNvCxnSpPr>
          <p:nvPr/>
        </p:nvCxnSpPr>
        <p:spPr>
          <a:xfrm>
            <a:off x="6729443" y="2103525"/>
            <a:ext cx="13195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402" name="TextBox 401"/>
          <p:cNvSpPr txBox="1"/>
          <p:nvPr/>
        </p:nvSpPr>
        <p:spPr>
          <a:xfrm rot="5400000">
            <a:off x="2956374" y="1124751"/>
            <a:ext cx="668814" cy="184666"/>
          </a:xfrm>
          <a:prstGeom prst="rect">
            <a:avLst/>
          </a:prstGeom>
          <a:noFill/>
        </p:spPr>
        <p:txBody>
          <a:bodyPr wrap="square" rtlCol="0">
            <a:spAutoFit/>
          </a:bodyPr>
          <a:lstStyle/>
          <a:p>
            <a:r>
              <a:rPr lang="en-US" sz="600" dirty="0">
                <a:solidFill>
                  <a:srgbClr val="7F7F7F"/>
                </a:solidFill>
              </a:rPr>
              <a:t>CLARA DPE    </a:t>
            </a:r>
            <a:endParaRPr lang="en-US" sz="800" baseline="-25000" dirty="0">
              <a:solidFill>
                <a:srgbClr val="7F7F7F"/>
              </a:solidFill>
            </a:endParaRPr>
          </a:p>
        </p:txBody>
      </p:sp>
      <p:cxnSp>
        <p:nvCxnSpPr>
          <p:cNvPr id="180" name="Curved Connector 179"/>
          <p:cNvCxnSpPr>
            <a:stCxn id="395" idx="0"/>
            <a:endCxn id="394" idx="0"/>
          </p:cNvCxnSpPr>
          <p:nvPr/>
        </p:nvCxnSpPr>
        <p:spPr>
          <a:xfrm rot="16200000" flipV="1">
            <a:off x="6154992" y="1556462"/>
            <a:ext cx="12700" cy="643875"/>
          </a:xfrm>
          <a:prstGeom prst="curvedConnector3">
            <a:avLst>
              <a:gd name="adj1" fmla="val 1800000"/>
            </a:avLst>
          </a:prstGeom>
          <a:ln>
            <a:tailEnd type="arrow"/>
          </a:ln>
        </p:spPr>
        <p:style>
          <a:lnRef idx="2">
            <a:schemeClr val="accent1"/>
          </a:lnRef>
          <a:fillRef idx="0">
            <a:schemeClr val="accent1"/>
          </a:fillRef>
          <a:effectRef idx="1">
            <a:schemeClr val="accent1"/>
          </a:effectRef>
          <a:fontRef idx="minor">
            <a:schemeClr val="tx1"/>
          </a:fontRef>
        </p:style>
      </p:cxnSp>
      <p:sp>
        <p:nvSpPr>
          <p:cNvPr id="410" name="TextBox 409"/>
          <p:cNvSpPr txBox="1"/>
          <p:nvPr/>
        </p:nvSpPr>
        <p:spPr>
          <a:xfrm rot="16200000">
            <a:off x="8272462" y="1857659"/>
            <a:ext cx="1216364" cy="200055"/>
          </a:xfrm>
          <a:prstGeom prst="rect">
            <a:avLst/>
          </a:prstGeom>
          <a:noFill/>
        </p:spPr>
        <p:txBody>
          <a:bodyPr wrap="none" rtlCol="0">
            <a:spAutoFit/>
          </a:bodyPr>
          <a:lstStyle/>
          <a:p>
            <a:r>
              <a:rPr lang="en-US" sz="700" i="1" dirty="0">
                <a:solidFill>
                  <a:schemeClr val="bg1">
                    <a:lumMod val="50000"/>
                  </a:schemeClr>
                </a:solidFill>
              </a:rPr>
              <a:t>Cloud Computing Resources</a:t>
            </a:r>
          </a:p>
        </p:txBody>
      </p:sp>
      <p:cxnSp>
        <p:nvCxnSpPr>
          <p:cNvPr id="287" name="Straight Connector 286"/>
          <p:cNvCxnSpPr>
            <a:stCxn id="376" idx="4"/>
          </p:cNvCxnSpPr>
          <p:nvPr/>
        </p:nvCxnSpPr>
        <p:spPr>
          <a:xfrm>
            <a:off x="7740097" y="3253711"/>
            <a:ext cx="3733" cy="50206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pic>
        <p:nvPicPr>
          <p:cNvPr id="421" name="Picture 420" descr="BU00536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1002" y="6318025"/>
            <a:ext cx="514681" cy="537576"/>
          </a:xfrm>
          <a:prstGeom prst="rect">
            <a:avLst/>
          </a:prstGeom>
        </p:spPr>
      </p:pic>
      <p:sp>
        <p:nvSpPr>
          <p:cNvPr id="422" name="TextBox 421"/>
          <p:cNvSpPr txBox="1"/>
          <p:nvPr/>
        </p:nvSpPr>
        <p:spPr>
          <a:xfrm>
            <a:off x="6345351" y="6416930"/>
            <a:ext cx="540534" cy="338554"/>
          </a:xfrm>
          <a:prstGeom prst="rect">
            <a:avLst/>
          </a:prstGeom>
          <a:noFill/>
        </p:spPr>
        <p:txBody>
          <a:bodyPr wrap="none" rtlCol="0">
            <a:spAutoFit/>
          </a:bodyPr>
          <a:lstStyle/>
          <a:p>
            <a:pPr algn="ctr"/>
            <a:r>
              <a:rPr lang="en-US" sz="800" dirty="0">
                <a:solidFill>
                  <a:srgbClr val="7F7F7F"/>
                </a:solidFill>
              </a:rPr>
              <a:t> EBCMD </a:t>
            </a:r>
          </a:p>
          <a:p>
            <a:pPr algn="ctr"/>
            <a:r>
              <a:rPr lang="en-US" sz="800" dirty="0">
                <a:solidFill>
                  <a:srgbClr val="7F7F7F"/>
                </a:solidFill>
              </a:rPr>
              <a:t>Table</a:t>
            </a:r>
          </a:p>
        </p:txBody>
      </p:sp>
      <p:sp>
        <p:nvSpPr>
          <p:cNvPr id="465" name="TextBox 464"/>
          <p:cNvSpPr txBox="1"/>
          <p:nvPr/>
        </p:nvSpPr>
        <p:spPr>
          <a:xfrm>
            <a:off x="4874742" y="913371"/>
            <a:ext cx="3252556" cy="230832"/>
          </a:xfrm>
          <a:prstGeom prst="rect">
            <a:avLst/>
          </a:prstGeom>
          <a:noFill/>
        </p:spPr>
        <p:txBody>
          <a:bodyPr wrap="square" rtlCol="0">
            <a:spAutoFit/>
          </a:bodyPr>
          <a:lstStyle/>
          <a:p>
            <a:r>
              <a:rPr lang="en-US" sz="900" dirty="0">
                <a:solidFill>
                  <a:srgbClr val="7F7F7F"/>
                </a:solidFill>
              </a:rPr>
              <a:t>CLAS12 Simulation and Reconstruction Multi-Node  Application</a:t>
            </a:r>
          </a:p>
        </p:txBody>
      </p:sp>
      <p:cxnSp>
        <p:nvCxnSpPr>
          <p:cNvPr id="466" name="Straight Connector 465"/>
          <p:cNvCxnSpPr/>
          <p:nvPr/>
        </p:nvCxnSpPr>
        <p:spPr>
          <a:xfrm>
            <a:off x="3058494" y="61931"/>
            <a:ext cx="0" cy="567195"/>
          </a:xfrm>
          <a:prstGeom prst="line">
            <a:avLst/>
          </a:prstGeom>
          <a:ln w="63500">
            <a:solidFill>
              <a:schemeClr val="accent1">
                <a:alpha val="36000"/>
              </a:schemeClr>
            </a:solidFill>
            <a:prstDash val="dash"/>
          </a:ln>
        </p:spPr>
        <p:style>
          <a:lnRef idx="2">
            <a:schemeClr val="accent1"/>
          </a:lnRef>
          <a:fillRef idx="0">
            <a:schemeClr val="accent1"/>
          </a:fillRef>
          <a:effectRef idx="1">
            <a:schemeClr val="accent1"/>
          </a:effectRef>
          <a:fontRef idx="minor">
            <a:schemeClr val="tx1"/>
          </a:fontRef>
        </p:style>
      </p:cxnSp>
      <p:sp>
        <p:nvSpPr>
          <p:cNvPr id="467" name="Rounded Rectangle 466"/>
          <p:cNvSpPr/>
          <p:nvPr/>
        </p:nvSpPr>
        <p:spPr>
          <a:xfrm>
            <a:off x="7843944" y="5068570"/>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STAT</a:t>
            </a:r>
          </a:p>
        </p:txBody>
      </p:sp>
      <p:cxnSp>
        <p:nvCxnSpPr>
          <p:cNvPr id="302" name="Elbow Connector 301"/>
          <p:cNvCxnSpPr>
            <a:stCxn id="171" idx="2"/>
            <a:endCxn id="467" idx="3"/>
          </p:cNvCxnSpPr>
          <p:nvPr/>
        </p:nvCxnSpPr>
        <p:spPr>
          <a:xfrm rot="10800000">
            <a:off x="8348974" y="5293697"/>
            <a:ext cx="386501" cy="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468" name="Rounded Rectangle 467"/>
          <p:cNvSpPr/>
          <p:nvPr/>
        </p:nvSpPr>
        <p:spPr>
          <a:xfrm>
            <a:off x="7846682" y="5662499"/>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W</a:t>
            </a:r>
          </a:p>
        </p:txBody>
      </p:sp>
      <p:cxnSp>
        <p:nvCxnSpPr>
          <p:cNvPr id="306" name="Straight Connector 305"/>
          <p:cNvCxnSpPr>
            <a:stCxn id="467" idx="2"/>
            <a:endCxn id="468" idx="0"/>
          </p:cNvCxnSpPr>
          <p:nvPr/>
        </p:nvCxnSpPr>
        <p:spPr>
          <a:xfrm>
            <a:off x="8096458" y="5518820"/>
            <a:ext cx="2738" cy="143678"/>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471" name="Rounded Rectangle 470"/>
          <p:cNvSpPr/>
          <p:nvPr/>
        </p:nvSpPr>
        <p:spPr>
          <a:xfrm>
            <a:off x="7356116" y="3714546"/>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STAT</a:t>
            </a:r>
          </a:p>
        </p:txBody>
      </p:sp>
      <p:sp>
        <p:nvSpPr>
          <p:cNvPr id="472" name="Rounded Rectangle 471"/>
          <p:cNvSpPr/>
          <p:nvPr/>
        </p:nvSpPr>
        <p:spPr>
          <a:xfrm>
            <a:off x="7358854" y="4320233"/>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W</a:t>
            </a:r>
          </a:p>
        </p:txBody>
      </p:sp>
      <p:cxnSp>
        <p:nvCxnSpPr>
          <p:cNvPr id="474" name="Straight Connector 473"/>
          <p:cNvCxnSpPr>
            <a:stCxn id="471" idx="2"/>
            <a:endCxn id="472" idx="0"/>
          </p:cNvCxnSpPr>
          <p:nvPr/>
        </p:nvCxnSpPr>
        <p:spPr>
          <a:xfrm>
            <a:off x="7608630" y="4164796"/>
            <a:ext cx="2738" cy="15543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478" name="TextBox 477"/>
          <p:cNvSpPr txBox="1"/>
          <p:nvPr/>
        </p:nvSpPr>
        <p:spPr>
          <a:xfrm>
            <a:off x="9615219" y="4949817"/>
            <a:ext cx="530915" cy="184666"/>
          </a:xfrm>
          <a:prstGeom prst="rect">
            <a:avLst/>
          </a:prstGeom>
          <a:noFill/>
        </p:spPr>
        <p:txBody>
          <a:bodyPr wrap="none" rtlCol="0">
            <a:spAutoFit/>
          </a:bodyPr>
          <a:lstStyle/>
          <a:p>
            <a:r>
              <a:rPr lang="en-US" sz="600" dirty="0">
                <a:solidFill>
                  <a:srgbClr val="7F7F7F"/>
                </a:solidFill>
              </a:rPr>
              <a:t>CLARA DPE</a:t>
            </a:r>
            <a:endParaRPr lang="en-US" sz="600" baseline="-25000" dirty="0">
              <a:solidFill>
                <a:srgbClr val="7F7F7F"/>
              </a:solidFill>
            </a:endParaRPr>
          </a:p>
        </p:txBody>
      </p:sp>
      <p:sp>
        <p:nvSpPr>
          <p:cNvPr id="480" name="TextBox 479"/>
          <p:cNvSpPr txBox="1"/>
          <p:nvPr/>
        </p:nvSpPr>
        <p:spPr>
          <a:xfrm rot="16200000">
            <a:off x="8748737" y="4497538"/>
            <a:ext cx="530915" cy="184666"/>
          </a:xfrm>
          <a:prstGeom prst="rect">
            <a:avLst/>
          </a:prstGeom>
          <a:noFill/>
        </p:spPr>
        <p:txBody>
          <a:bodyPr wrap="none" rtlCol="0">
            <a:spAutoFit/>
          </a:bodyPr>
          <a:lstStyle/>
          <a:p>
            <a:r>
              <a:rPr lang="en-US" sz="600" dirty="0">
                <a:solidFill>
                  <a:srgbClr val="7F7F7F"/>
                </a:solidFill>
              </a:rPr>
              <a:t>CLARA DPE</a:t>
            </a:r>
            <a:endParaRPr lang="en-US" sz="600" baseline="-25000" dirty="0">
              <a:solidFill>
                <a:srgbClr val="7F7F7F"/>
              </a:solidFill>
            </a:endParaRPr>
          </a:p>
        </p:txBody>
      </p:sp>
      <p:sp>
        <p:nvSpPr>
          <p:cNvPr id="481" name="TextBox 480"/>
          <p:cNvSpPr txBox="1"/>
          <p:nvPr/>
        </p:nvSpPr>
        <p:spPr>
          <a:xfrm rot="16200000">
            <a:off x="7458923" y="5975192"/>
            <a:ext cx="530915" cy="184666"/>
          </a:xfrm>
          <a:prstGeom prst="rect">
            <a:avLst/>
          </a:prstGeom>
          <a:noFill/>
        </p:spPr>
        <p:txBody>
          <a:bodyPr wrap="none" rtlCol="0">
            <a:spAutoFit/>
          </a:bodyPr>
          <a:lstStyle/>
          <a:p>
            <a:r>
              <a:rPr lang="en-US" sz="600" dirty="0">
                <a:solidFill>
                  <a:srgbClr val="7F7F7F"/>
                </a:solidFill>
              </a:rPr>
              <a:t>CLARA DPE</a:t>
            </a:r>
            <a:endParaRPr lang="en-US" sz="600" baseline="-25000" dirty="0">
              <a:solidFill>
                <a:srgbClr val="7F7F7F"/>
              </a:solidFill>
            </a:endParaRPr>
          </a:p>
        </p:txBody>
      </p:sp>
      <p:sp>
        <p:nvSpPr>
          <p:cNvPr id="484" name="Rounded Rectangle 483"/>
          <p:cNvSpPr/>
          <p:nvPr/>
        </p:nvSpPr>
        <p:spPr>
          <a:xfrm>
            <a:off x="5499747" y="4135976"/>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GPD-TMD</a:t>
            </a:r>
            <a:endParaRPr lang="en-US" sz="700" baseline="-25000" dirty="0">
              <a:solidFill>
                <a:srgbClr val="000000"/>
              </a:solidFill>
            </a:endParaRPr>
          </a:p>
          <a:p>
            <a:pPr algn="ctr"/>
            <a:r>
              <a:rPr lang="en-US" sz="700" baseline="-25000" dirty="0">
                <a:solidFill>
                  <a:srgbClr val="000000"/>
                </a:solidFill>
              </a:rPr>
              <a:t>Calculation</a:t>
            </a:r>
          </a:p>
          <a:p>
            <a:pPr algn="ctr"/>
            <a:r>
              <a:rPr lang="en-US" sz="700" baseline="-25000" dirty="0">
                <a:solidFill>
                  <a:srgbClr val="000000"/>
                </a:solidFill>
              </a:rPr>
              <a:t>Service</a:t>
            </a:r>
            <a:endParaRPr lang="en-US" sz="700" dirty="0">
              <a:solidFill>
                <a:srgbClr val="000000"/>
              </a:solidFill>
            </a:endParaRPr>
          </a:p>
        </p:txBody>
      </p:sp>
      <p:sp>
        <p:nvSpPr>
          <p:cNvPr id="526" name="TextBox 525"/>
          <p:cNvSpPr txBox="1"/>
          <p:nvPr/>
        </p:nvSpPr>
        <p:spPr>
          <a:xfrm rot="16200000">
            <a:off x="8573559" y="4013137"/>
            <a:ext cx="1185614" cy="200055"/>
          </a:xfrm>
          <a:prstGeom prst="rect">
            <a:avLst/>
          </a:prstGeom>
          <a:noFill/>
        </p:spPr>
        <p:txBody>
          <a:bodyPr wrap="none" rtlCol="0">
            <a:spAutoFit/>
          </a:bodyPr>
          <a:lstStyle/>
          <a:p>
            <a:r>
              <a:rPr lang="en-US" sz="700" i="1" dirty="0">
                <a:solidFill>
                  <a:srgbClr val="7F7F7F"/>
                </a:solidFill>
              </a:rPr>
              <a:t>JLAB Computing Resources</a:t>
            </a:r>
          </a:p>
        </p:txBody>
      </p:sp>
      <p:sp>
        <p:nvSpPr>
          <p:cNvPr id="171" name="Donut 170"/>
          <p:cNvSpPr/>
          <p:nvPr/>
        </p:nvSpPr>
        <p:spPr>
          <a:xfrm>
            <a:off x="8735473" y="5013361"/>
            <a:ext cx="572482" cy="560671"/>
          </a:xfrm>
          <a:prstGeom prst="don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6" name="Elbow Connector 15"/>
          <p:cNvCxnSpPr>
            <a:stCxn id="171" idx="6"/>
            <a:endCxn id="392" idx="0"/>
          </p:cNvCxnSpPr>
          <p:nvPr/>
        </p:nvCxnSpPr>
        <p:spPr>
          <a:xfrm>
            <a:off x="9307955" y="5293697"/>
            <a:ext cx="494056" cy="266295"/>
          </a:xfrm>
          <a:prstGeom prst="bentConnector2">
            <a:avLst/>
          </a:prstGeom>
          <a:ln>
            <a:headEnd type="triangle"/>
          </a:ln>
        </p:spPr>
        <p:style>
          <a:lnRef idx="2">
            <a:schemeClr val="accent1"/>
          </a:lnRef>
          <a:fillRef idx="0">
            <a:schemeClr val="accent1"/>
          </a:fillRef>
          <a:effectRef idx="1">
            <a:schemeClr val="accent1"/>
          </a:effectRef>
          <a:fontRef idx="minor">
            <a:schemeClr val="tx1"/>
          </a:fontRef>
        </p:style>
      </p:cxnSp>
      <p:pic>
        <p:nvPicPr>
          <p:cNvPr id="177" name="Picture 176" descr="BU00536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3851" y="6322053"/>
            <a:ext cx="514681" cy="537576"/>
          </a:xfrm>
          <a:prstGeom prst="rect">
            <a:avLst/>
          </a:prstGeom>
        </p:spPr>
      </p:pic>
      <p:sp>
        <p:nvSpPr>
          <p:cNvPr id="178" name="TextBox 177"/>
          <p:cNvSpPr txBox="1"/>
          <p:nvPr/>
        </p:nvSpPr>
        <p:spPr>
          <a:xfrm>
            <a:off x="8758200" y="6420958"/>
            <a:ext cx="540534" cy="338554"/>
          </a:xfrm>
          <a:prstGeom prst="rect">
            <a:avLst/>
          </a:prstGeom>
          <a:noFill/>
        </p:spPr>
        <p:txBody>
          <a:bodyPr wrap="none" rtlCol="0">
            <a:spAutoFit/>
          </a:bodyPr>
          <a:lstStyle/>
          <a:p>
            <a:pPr algn="ctr"/>
            <a:r>
              <a:rPr lang="en-US" sz="800" dirty="0">
                <a:solidFill>
                  <a:srgbClr val="7F7F7F"/>
                </a:solidFill>
              </a:rPr>
              <a:t> EBCMD </a:t>
            </a:r>
          </a:p>
          <a:p>
            <a:pPr algn="ctr"/>
            <a:r>
              <a:rPr lang="en-US" sz="800" dirty="0">
                <a:solidFill>
                  <a:srgbClr val="7F7F7F"/>
                </a:solidFill>
              </a:rPr>
              <a:t>Table</a:t>
            </a:r>
          </a:p>
        </p:txBody>
      </p:sp>
      <p:cxnSp>
        <p:nvCxnSpPr>
          <p:cNvPr id="18" name="Straight Connector 17"/>
          <p:cNvCxnSpPr>
            <a:stCxn id="183" idx="2"/>
            <a:endCxn id="177" idx="0"/>
          </p:cNvCxnSpPr>
          <p:nvPr/>
        </p:nvCxnSpPr>
        <p:spPr>
          <a:xfrm>
            <a:off x="9019225" y="6130317"/>
            <a:ext cx="1966" cy="19173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83" name="Rounded Rectangle 182"/>
          <p:cNvSpPr/>
          <p:nvPr/>
        </p:nvSpPr>
        <p:spPr>
          <a:xfrm>
            <a:off x="8766711" y="5680067"/>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W</a:t>
            </a:r>
          </a:p>
        </p:txBody>
      </p:sp>
      <p:cxnSp>
        <p:nvCxnSpPr>
          <p:cNvPr id="21" name="Straight Connector 20"/>
          <p:cNvCxnSpPr>
            <a:stCxn id="171" idx="4"/>
            <a:endCxn id="183" idx="0"/>
          </p:cNvCxnSpPr>
          <p:nvPr/>
        </p:nvCxnSpPr>
        <p:spPr>
          <a:xfrm flipH="1">
            <a:off x="9019226" y="5574032"/>
            <a:ext cx="2489" cy="106035"/>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88" name="Rounded Rectangle 187"/>
          <p:cNvSpPr/>
          <p:nvPr/>
        </p:nvSpPr>
        <p:spPr>
          <a:xfrm>
            <a:off x="7338915" y="1732562"/>
            <a:ext cx="505029" cy="450251"/>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 </a:t>
            </a:r>
          </a:p>
        </p:txBody>
      </p:sp>
      <p:cxnSp>
        <p:nvCxnSpPr>
          <p:cNvPr id="189" name="Straight Connector 188"/>
          <p:cNvCxnSpPr>
            <a:endCxn id="188" idx="1"/>
          </p:cNvCxnSpPr>
          <p:nvPr/>
        </p:nvCxnSpPr>
        <p:spPr>
          <a:xfrm>
            <a:off x="7206964" y="1957687"/>
            <a:ext cx="13195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90" name="Rounded Rectangle 189"/>
          <p:cNvSpPr/>
          <p:nvPr/>
        </p:nvSpPr>
        <p:spPr>
          <a:xfrm>
            <a:off x="7491315" y="1884962"/>
            <a:ext cx="505029" cy="450251"/>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rgbClr val="000000"/>
                </a:solidFill>
              </a:rPr>
              <a:t>DST</a:t>
            </a:r>
          </a:p>
        </p:txBody>
      </p:sp>
      <p:cxnSp>
        <p:nvCxnSpPr>
          <p:cNvPr id="191" name="Straight Connector 190"/>
          <p:cNvCxnSpPr>
            <a:endCxn id="190" idx="1"/>
          </p:cNvCxnSpPr>
          <p:nvPr/>
        </p:nvCxnSpPr>
        <p:spPr>
          <a:xfrm>
            <a:off x="7359364" y="2110087"/>
            <a:ext cx="13195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sp>
        <p:nvSpPr>
          <p:cNvPr id="192" name="Rounded Rectangle 191"/>
          <p:cNvSpPr/>
          <p:nvPr/>
        </p:nvSpPr>
        <p:spPr>
          <a:xfrm>
            <a:off x="8197489" y="3745293"/>
            <a:ext cx="633092" cy="469667"/>
          </a:xfrm>
          <a:prstGeom prst="roundRect">
            <a:avLst/>
          </a:prstGeom>
          <a:solidFill>
            <a:srgbClr val="008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TextBox 192"/>
          <p:cNvSpPr txBox="1"/>
          <p:nvPr/>
        </p:nvSpPr>
        <p:spPr>
          <a:xfrm>
            <a:off x="8244969" y="3745292"/>
            <a:ext cx="745719" cy="584776"/>
          </a:xfrm>
          <a:prstGeom prst="rect">
            <a:avLst/>
          </a:prstGeom>
          <a:noFill/>
        </p:spPr>
        <p:txBody>
          <a:bodyPr wrap="square" rtlCol="0">
            <a:spAutoFit/>
          </a:bodyPr>
          <a:lstStyle/>
          <a:p>
            <a:r>
              <a:rPr lang="en-US" sz="800" dirty="0">
                <a:solidFill>
                  <a:srgbClr val="000000"/>
                </a:solidFill>
              </a:rPr>
              <a:t>EBCMD</a:t>
            </a:r>
          </a:p>
          <a:p>
            <a:r>
              <a:rPr lang="en-US" sz="800" dirty="0">
                <a:solidFill>
                  <a:srgbClr val="000000"/>
                </a:solidFill>
              </a:rPr>
              <a:t>Extraction </a:t>
            </a:r>
          </a:p>
          <a:p>
            <a:r>
              <a:rPr lang="en-US" sz="800" dirty="0">
                <a:solidFill>
                  <a:srgbClr val="000000"/>
                </a:solidFill>
              </a:rPr>
              <a:t>Service</a:t>
            </a:r>
          </a:p>
          <a:p>
            <a:r>
              <a:rPr lang="en-US" sz="800" dirty="0">
                <a:solidFill>
                  <a:srgbClr val="000000"/>
                </a:solidFill>
              </a:rPr>
              <a:t> </a:t>
            </a:r>
          </a:p>
        </p:txBody>
      </p:sp>
      <p:sp>
        <p:nvSpPr>
          <p:cNvPr id="194" name="Rounded Rectangle 193"/>
          <p:cNvSpPr/>
          <p:nvPr/>
        </p:nvSpPr>
        <p:spPr>
          <a:xfrm>
            <a:off x="8110368" y="3943492"/>
            <a:ext cx="633092" cy="469667"/>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a:stCxn id="471" idx="3"/>
          </p:cNvCxnSpPr>
          <p:nvPr/>
        </p:nvCxnSpPr>
        <p:spPr>
          <a:xfrm>
            <a:off x="7861144" y="3939671"/>
            <a:ext cx="383824" cy="3820"/>
          </a:xfrm>
          <a:prstGeom prst="line">
            <a:avLst/>
          </a:prstGeom>
          <a:ln>
            <a:headEnd type="triangle"/>
          </a:ln>
        </p:spPr>
        <p:style>
          <a:lnRef idx="2">
            <a:schemeClr val="accent1"/>
          </a:lnRef>
          <a:fillRef idx="0">
            <a:schemeClr val="accent1"/>
          </a:fillRef>
          <a:effectRef idx="1">
            <a:schemeClr val="accent1"/>
          </a:effectRef>
          <a:fontRef idx="minor">
            <a:schemeClr val="tx1"/>
          </a:fontRef>
        </p:style>
      </p:cxnSp>
      <p:sp>
        <p:nvSpPr>
          <p:cNvPr id="198" name="Rounded Rectangle 197"/>
          <p:cNvSpPr/>
          <p:nvPr/>
        </p:nvSpPr>
        <p:spPr>
          <a:xfrm>
            <a:off x="8132041" y="1353037"/>
            <a:ext cx="633092" cy="469667"/>
          </a:xfrm>
          <a:prstGeom prst="roundRect">
            <a:avLst/>
          </a:prstGeom>
          <a:solidFill>
            <a:srgbClr val="008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99" name="Rounded Rectangle 198"/>
          <p:cNvSpPr/>
          <p:nvPr/>
        </p:nvSpPr>
        <p:spPr>
          <a:xfrm>
            <a:off x="8044920" y="1551236"/>
            <a:ext cx="633092" cy="469667"/>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 name="Elbow Connector 30"/>
          <p:cNvCxnSpPr>
            <a:stCxn id="376" idx="6"/>
            <a:endCxn id="199" idx="2"/>
          </p:cNvCxnSpPr>
          <p:nvPr/>
        </p:nvCxnSpPr>
        <p:spPr>
          <a:xfrm flipV="1">
            <a:off x="8026338" y="2020902"/>
            <a:ext cx="335129" cy="952474"/>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205" name="TextBox 204"/>
          <p:cNvSpPr txBox="1"/>
          <p:nvPr/>
        </p:nvSpPr>
        <p:spPr>
          <a:xfrm>
            <a:off x="3220350" y="675128"/>
            <a:ext cx="684803" cy="184666"/>
          </a:xfrm>
          <a:prstGeom prst="rect">
            <a:avLst/>
          </a:prstGeom>
          <a:noFill/>
        </p:spPr>
        <p:txBody>
          <a:bodyPr wrap="none" rtlCol="0">
            <a:spAutoFit/>
          </a:bodyPr>
          <a:lstStyle/>
          <a:p>
            <a:r>
              <a:rPr lang="en-US" sz="600" dirty="0">
                <a:solidFill>
                  <a:schemeClr val="accent6">
                    <a:lumMod val="50000"/>
                  </a:schemeClr>
                </a:solidFill>
              </a:rPr>
              <a:t>CLARA Data Bus</a:t>
            </a:r>
          </a:p>
        </p:txBody>
      </p:sp>
      <p:pic>
        <p:nvPicPr>
          <p:cNvPr id="208" name="Picture 207" descr="BU00536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0179" y="524724"/>
            <a:ext cx="514681" cy="537576"/>
          </a:xfrm>
          <a:prstGeom prst="rect">
            <a:avLst/>
          </a:prstGeom>
        </p:spPr>
      </p:pic>
      <p:sp>
        <p:nvSpPr>
          <p:cNvPr id="209" name="TextBox 208"/>
          <p:cNvSpPr txBox="1"/>
          <p:nvPr/>
        </p:nvSpPr>
        <p:spPr>
          <a:xfrm>
            <a:off x="8172433" y="623629"/>
            <a:ext cx="540534" cy="338554"/>
          </a:xfrm>
          <a:prstGeom prst="rect">
            <a:avLst/>
          </a:prstGeom>
          <a:noFill/>
        </p:spPr>
        <p:txBody>
          <a:bodyPr wrap="none" rtlCol="0">
            <a:spAutoFit/>
          </a:bodyPr>
          <a:lstStyle/>
          <a:p>
            <a:pPr algn="ctr"/>
            <a:r>
              <a:rPr lang="en-US" sz="800" dirty="0">
                <a:solidFill>
                  <a:srgbClr val="7F7F7F"/>
                </a:solidFill>
              </a:rPr>
              <a:t> EBCMD </a:t>
            </a:r>
          </a:p>
          <a:p>
            <a:pPr algn="ctr"/>
            <a:r>
              <a:rPr lang="en-US" sz="800" dirty="0">
                <a:solidFill>
                  <a:srgbClr val="7F7F7F"/>
                </a:solidFill>
              </a:rPr>
              <a:t>Table</a:t>
            </a:r>
          </a:p>
        </p:txBody>
      </p:sp>
      <p:cxnSp>
        <p:nvCxnSpPr>
          <p:cNvPr id="33" name="Straight Connector 32"/>
          <p:cNvCxnSpPr>
            <a:stCxn id="198" idx="0"/>
            <a:endCxn id="208" idx="2"/>
          </p:cNvCxnSpPr>
          <p:nvPr/>
        </p:nvCxnSpPr>
        <p:spPr>
          <a:xfrm flipH="1" flipV="1">
            <a:off x="8447519" y="1062300"/>
            <a:ext cx="1068" cy="290736"/>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Elbow Connector 37"/>
          <p:cNvCxnSpPr>
            <a:stCxn id="305" idx="0"/>
          </p:cNvCxnSpPr>
          <p:nvPr/>
        </p:nvCxnSpPr>
        <p:spPr>
          <a:xfrm rot="5400000" flipH="1" flipV="1">
            <a:off x="2872443" y="3479309"/>
            <a:ext cx="1313333" cy="2"/>
          </a:xfrm>
          <a:prstGeom prst="bentConnector3">
            <a:avLst>
              <a:gd name="adj1" fmla="val 50000"/>
            </a:avLst>
          </a:prstGeom>
          <a:ln w="12700">
            <a:solidFill>
              <a:schemeClr val="accent6">
                <a:lumMod val="50000"/>
              </a:schemeClr>
            </a:solidFill>
            <a:prstDash val="lgDashDot"/>
            <a:tailEnd type="triangle"/>
          </a:ln>
        </p:spPr>
        <p:style>
          <a:lnRef idx="2">
            <a:schemeClr val="accent1"/>
          </a:lnRef>
          <a:fillRef idx="0">
            <a:schemeClr val="accent1"/>
          </a:fillRef>
          <a:effectRef idx="1">
            <a:schemeClr val="accent1"/>
          </a:effectRef>
          <a:fontRef idx="minor">
            <a:schemeClr val="tx1"/>
          </a:fontRef>
        </p:style>
      </p:cxnSp>
      <p:cxnSp>
        <p:nvCxnSpPr>
          <p:cNvPr id="47" name="Elbow Connector 46"/>
          <p:cNvCxnSpPr>
            <a:stCxn id="190" idx="3"/>
            <a:endCxn id="359" idx="3"/>
          </p:cNvCxnSpPr>
          <p:nvPr/>
        </p:nvCxnSpPr>
        <p:spPr>
          <a:xfrm flipH="1">
            <a:off x="4188705" y="2110087"/>
            <a:ext cx="3807639" cy="487430"/>
          </a:xfrm>
          <a:prstGeom prst="bentConnector3">
            <a:avLst>
              <a:gd name="adj1" fmla="val -6004"/>
            </a:avLst>
          </a:prstGeom>
          <a:ln w="12700">
            <a:solidFill>
              <a:srgbClr val="660066"/>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226" name="TextBox 225"/>
          <p:cNvSpPr txBox="1"/>
          <p:nvPr/>
        </p:nvSpPr>
        <p:spPr>
          <a:xfrm>
            <a:off x="7522005" y="1672115"/>
            <a:ext cx="541678" cy="369332"/>
          </a:xfrm>
          <a:prstGeom prst="rect">
            <a:avLst/>
          </a:prstGeom>
          <a:noFill/>
        </p:spPr>
        <p:txBody>
          <a:bodyPr wrap="none" rtlCol="0">
            <a:spAutoFit/>
          </a:bodyPr>
          <a:lstStyle/>
          <a:p>
            <a:r>
              <a:rPr lang="en-US" sz="900" dirty="0"/>
              <a:t>1</a:t>
            </a:r>
          </a:p>
          <a:p>
            <a:r>
              <a:rPr lang="en-US" sz="900" dirty="0"/>
              <a:t>         </a:t>
            </a:r>
            <a:r>
              <a:rPr lang="en-US" sz="900" dirty="0" err="1"/>
              <a:t>Cn</a:t>
            </a:r>
            <a:endParaRPr lang="en-US" sz="900" dirty="0"/>
          </a:p>
        </p:txBody>
      </p:sp>
      <p:cxnSp>
        <p:nvCxnSpPr>
          <p:cNvPr id="227" name="Straight Connector 226"/>
          <p:cNvCxnSpPr/>
          <p:nvPr/>
        </p:nvCxnSpPr>
        <p:spPr>
          <a:xfrm>
            <a:off x="7675509" y="1812648"/>
            <a:ext cx="158919" cy="72497"/>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28" name="TextBox 227"/>
          <p:cNvSpPr txBox="1"/>
          <p:nvPr/>
        </p:nvSpPr>
        <p:spPr>
          <a:xfrm>
            <a:off x="4345187" y="877086"/>
            <a:ext cx="541678" cy="369332"/>
          </a:xfrm>
          <a:prstGeom prst="rect">
            <a:avLst/>
          </a:prstGeom>
          <a:noFill/>
        </p:spPr>
        <p:txBody>
          <a:bodyPr wrap="none" rtlCol="0">
            <a:spAutoFit/>
          </a:bodyPr>
          <a:lstStyle/>
          <a:p>
            <a:r>
              <a:rPr lang="en-US" sz="900" dirty="0"/>
              <a:t>1</a:t>
            </a:r>
          </a:p>
          <a:p>
            <a:r>
              <a:rPr lang="en-US" sz="900" dirty="0"/>
              <a:t>         </a:t>
            </a:r>
            <a:r>
              <a:rPr lang="en-US" sz="900" dirty="0" err="1"/>
              <a:t>Cn</a:t>
            </a:r>
            <a:endParaRPr lang="en-US" sz="900" dirty="0"/>
          </a:p>
        </p:txBody>
      </p:sp>
      <p:cxnSp>
        <p:nvCxnSpPr>
          <p:cNvPr id="229" name="Straight Connector 228"/>
          <p:cNvCxnSpPr/>
          <p:nvPr/>
        </p:nvCxnSpPr>
        <p:spPr>
          <a:xfrm>
            <a:off x="4498691" y="1017619"/>
            <a:ext cx="158919" cy="72497"/>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47" name="Rounded Rectangle 246"/>
          <p:cNvSpPr/>
          <p:nvPr/>
        </p:nvSpPr>
        <p:spPr>
          <a:xfrm>
            <a:off x="1653130" y="5662500"/>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W</a:t>
            </a:r>
          </a:p>
        </p:txBody>
      </p:sp>
      <p:pic>
        <p:nvPicPr>
          <p:cNvPr id="248" name="Picture 247" descr="BU005361.png"/>
          <p:cNvPicPr>
            <a:picLocks noChangeAspect="1"/>
          </p:cNvPicPr>
          <p:nvPr/>
        </p:nvPicPr>
        <p:blipFill>
          <a:blip r:embed="rId4">
            <a:alphaModFix/>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52404" y="6325583"/>
            <a:ext cx="514681" cy="537576"/>
          </a:xfrm>
          <a:prstGeom prst="rect">
            <a:avLst/>
          </a:prstGeom>
        </p:spPr>
      </p:pic>
      <p:sp>
        <p:nvSpPr>
          <p:cNvPr id="249" name="TextBox 248"/>
          <p:cNvSpPr txBox="1"/>
          <p:nvPr/>
        </p:nvSpPr>
        <p:spPr>
          <a:xfrm>
            <a:off x="1668479" y="6439418"/>
            <a:ext cx="530915" cy="338554"/>
          </a:xfrm>
          <a:prstGeom prst="rect">
            <a:avLst/>
          </a:prstGeom>
          <a:noFill/>
        </p:spPr>
        <p:txBody>
          <a:bodyPr wrap="none" rtlCol="0">
            <a:spAutoFit/>
          </a:bodyPr>
          <a:lstStyle/>
          <a:p>
            <a:pPr algn="ctr"/>
            <a:r>
              <a:rPr lang="en-US" sz="800" dirty="0">
                <a:solidFill>
                  <a:srgbClr val="7F7F7F"/>
                </a:solidFill>
              </a:rPr>
              <a:t>Cooked,</a:t>
            </a:r>
          </a:p>
          <a:p>
            <a:pPr algn="ctr"/>
            <a:r>
              <a:rPr lang="en-US" sz="800" dirty="0">
                <a:solidFill>
                  <a:srgbClr val="7F7F7F"/>
                </a:solidFill>
              </a:rPr>
              <a:t>DST</a:t>
            </a:r>
          </a:p>
        </p:txBody>
      </p:sp>
      <p:cxnSp>
        <p:nvCxnSpPr>
          <p:cNvPr id="68" name="Straight Connector 67"/>
          <p:cNvCxnSpPr>
            <a:stCxn id="247" idx="2"/>
            <a:endCxn id="248" idx="0"/>
          </p:cNvCxnSpPr>
          <p:nvPr/>
        </p:nvCxnSpPr>
        <p:spPr>
          <a:xfrm>
            <a:off x="1905644" y="6112751"/>
            <a:ext cx="4100" cy="212833"/>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Elbow Connector 70"/>
          <p:cNvCxnSpPr>
            <a:stCxn id="181" idx="6"/>
            <a:endCxn id="270" idx="0"/>
          </p:cNvCxnSpPr>
          <p:nvPr/>
        </p:nvCxnSpPr>
        <p:spPr>
          <a:xfrm>
            <a:off x="2586144" y="5207887"/>
            <a:ext cx="89691" cy="45461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3" name="Elbow Connector 72"/>
          <p:cNvCxnSpPr>
            <a:stCxn id="181" idx="2"/>
            <a:endCxn id="247" idx="0"/>
          </p:cNvCxnSpPr>
          <p:nvPr/>
        </p:nvCxnSpPr>
        <p:spPr>
          <a:xfrm rot="10800000" flipV="1">
            <a:off x="1905646" y="5207886"/>
            <a:ext cx="108017" cy="45461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264" name="TextBox 263"/>
          <p:cNvSpPr txBox="1"/>
          <p:nvPr/>
        </p:nvSpPr>
        <p:spPr>
          <a:xfrm>
            <a:off x="2254682" y="4456460"/>
            <a:ext cx="567771" cy="369332"/>
          </a:xfrm>
          <a:prstGeom prst="rect">
            <a:avLst/>
          </a:prstGeom>
          <a:noFill/>
        </p:spPr>
        <p:txBody>
          <a:bodyPr wrap="none" rtlCol="0">
            <a:spAutoFit/>
          </a:bodyPr>
          <a:lstStyle/>
          <a:p>
            <a:r>
              <a:rPr lang="en-US" sz="900" dirty="0"/>
              <a:t>          </a:t>
            </a:r>
            <a:r>
              <a:rPr lang="en-US" sz="900" dirty="0" err="1"/>
              <a:t>Cn</a:t>
            </a:r>
            <a:endParaRPr lang="en-US" sz="900" dirty="0"/>
          </a:p>
          <a:p>
            <a:r>
              <a:rPr lang="en-US" sz="900" dirty="0"/>
              <a:t>1</a:t>
            </a:r>
          </a:p>
        </p:txBody>
      </p:sp>
      <p:cxnSp>
        <p:nvCxnSpPr>
          <p:cNvPr id="265" name="Straight Connector 264"/>
          <p:cNvCxnSpPr/>
          <p:nvPr/>
        </p:nvCxnSpPr>
        <p:spPr>
          <a:xfrm flipV="1">
            <a:off x="2427925" y="4614686"/>
            <a:ext cx="183948" cy="136928"/>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pic>
        <p:nvPicPr>
          <p:cNvPr id="291" name="Picture 290" descr="stk19948boj.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417547" y="4233317"/>
            <a:ext cx="582893" cy="362811"/>
          </a:xfrm>
          <a:prstGeom prst="rect">
            <a:avLst/>
          </a:prstGeom>
        </p:spPr>
      </p:pic>
      <p:sp>
        <p:nvSpPr>
          <p:cNvPr id="294" name="TextBox 293"/>
          <p:cNvSpPr txBox="1"/>
          <p:nvPr/>
        </p:nvSpPr>
        <p:spPr>
          <a:xfrm>
            <a:off x="6407995" y="4249524"/>
            <a:ext cx="634415" cy="292388"/>
          </a:xfrm>
          <a:prstGeom prst="rect">
            <a:avLst/>
          </a:prstGeom>
          <a:noFill/>
        </p:spPr>
        <p:txBody>
          <a:bodyPr wrap="none" rtlCol="0">
            <a:spAutoFit/>
          </a:bodyPr>
          <a:lstStyle/>
          <a:p>
            <a:pPr algn="ctr"/>
            <a:r>
              <a:rPr lang="en-US" sz="800" dirty="0">
                <a:solidFill>
                  <a:srgbClr val="7F7F7F"/>
                </a:solidFill>
              </a:rPr>
              <a:t> Model</a:t>
            </a:r>
          </a:p>
          <a:p>
            <a:pPr algn="ctr"/>
            <a:r>
              <a:rPr lang="en-US" sz="500" dirty="0">
                <a:solidFill>
                  <a:srgbClr val="7F7F7F"/>
                </a:solidFill>
              </a:rPr>
              <a:t>Parameterization</a:t>
            </a:r>
          </a:p>
        </p:txBody>
      </p:sp>
      <p:sp>
        <p:nvSpPr>
          <p:cNvPr id="303" name="Rounded Rectangle 302"/>
          <p:cNvSpPr/>
          <p:nvPr/>
        </p:nvSpPr>
        <p:spPr>
          <a:xfrm>
            <a:off x="4727670" y="4135976"/>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SF</a:t>
            </a:r>
            <a:endParaRPr lang="en-US" sz="700" baseline="-25000" dirty="0">
              <a:solidFill>
                <a:srgbClr val="000000"/>
              </a:solidFill>
            </a:endParaRPr>
          </a:p>
          <a:p>
            <a:pPr algn="ctr"/>
            <a:r>
              <a:rPr lang="en-US" sz="700" baseline="-25000" dirty="0">
                <a:solidFill>
                  <a:srgbClr val="000000"/>
                </a:solidFill>
              </a:rPr>
              <a:t>Calculation</a:t>
            </a:r>
          </a:p>
          <a:p>
            <a:pPr algn="ctr"/>
            <a:r>
              <a:rPr lang="en-US" sz="700" baseline="-25000" dirty="0">
                <a:solidFill>
                  <a:srgbClr val="000000"/>
                </a:solidFill>
              </a:rPr>
              <a:t>Service</a:t>
            </a:r>
            <a:endParaRPr lang="en-US" sz="700" dirty="0">
              <a:solidFill>
                <a:srgbClr val="000000"/>
              </a:solidFill>
            </a:endParaRPr>
          </a:p>
        </p:txBody>
      </p:sp>
      <p:sp>
        <p:nvSpPr>
          <p:cNvPr id="304" name="Rounded Rectangle 303"/>
          <p:cNvSpPr/>
          <p:nvPr/>
        </p:nvSpPr>
        <p:spPr>
          <a:xfrm>
            <a:off x="3975796" y="4135976"/>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err="1">
                <a:solidFill>
                  <a:schemeClr val="tx1"/>
                </a:solidFill>
                <a:latin typeface="Lucida Grande"/>
                <a:ea typeface="Lucida Grande"/>
                <a:cs typeface="Lucida Grande"/>
              </a:rPr>
              <a:t>σ</a:t>
            </a:r>
            <a:r>
              <a:rPr lang="en-US" sz="800" b="1" baseline="-25000" dirty="0" err="1">
                <a:solidFill>
                  <a:schemeClr val="tx1"/>
                </a:solidFill>
                <a:latin typeface="Lucida Grande"/>
                <a:ea typeface="Lucida Grande"/>
                <a:cs typeface="Lucida Grande"/>
              </a:rPr>
              <a:t>B</a:t>
            </a:r>
            <a:endParaRPr lang="en-US" sz="700" baseline="-25000" dirty="0">
              <a:solidFill>
                <a:schemeClr val="tx1"/>
              </a:solidFill>
            </a:endParaRPr>
          </a:p>
          <a:p>
            <a:pPr algn="ctr"/>
            <a:r>
              <a:rPr lang="en-US" sz="600" baseline="-25000" dirty="0">
                <a:solidFill>
                  <a:srgbClr val="000000"/>
                </a:solidFill>
              </a:rPr>
              <a:t>Calculation</a:t>
            </a:r>
          </a:p>
          <a:p>
            <a:pPr algn="ctr"/>
            <a:r>
              <a:rPr lang="en-US" sz="600" baseline="-25000" dirty="0">
                <a:solidFill>
                  <a:srgbClr val="000000"/>
                </a:solidFill>
              </a:rPr>
              <a:t>Service</a:t>
            </a:r>
            <a:endParaRPr lang="en-US" sz="600" dirty="0">
              <a:solidFill>
                <a:srgbClr val="000000"/>
              </a:solidFill>
            </a:endParaRPr>
          </a:p>
        </p:txBody>
      </p:sp>
      <p:sp>
        <p:nvSpPr>
          <p:cNvPr id="305" name="Rounded Rectangle 304"/>
          <p:cNvSpPr/>
          <p:nvPr/>
        </p:nvSpPr>
        <p:spPr>
          <a:xfrm>
            <a:off x="3224208" y="4135976"/>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err="1">
                <a:solidFill>
                  <a:schemeClr val="tx1"/>
                </a:solidFill>
                <a:latin typeface="Lucida Grande"/>
                <a:ea typeface="Lucida Grande"/>
                <a:cs typeface="Lucida Grande"/>
              </a:rPr>
              <a:t>σ</a:t>
            </a:r>
            <a:r>
              <a:rPr lang="en-US" sz="800" b="1" baseline="-25000" dirty="0" err="1">
                <a:solidFill>
                  <a:schemeClr val="tx1"/>
                </a:solidFill>
                <a:latin typeface="Lucida Grande"/>
                <a:ea typeface="Lucida Grande"/>
                <a:cs typeface="Lucida Grande"/>
              </a:rPr>
              <a:t>R</a:t>
            </a:r>
            <a:endParaRPr lang="en-US" sz="700" baseline="-25000" dirty="0">
              <a:solidFill>
                <a:schemeClr val="tx1"/>
              </a:solidFill>
            </a:endParaRPr>
          </a:p>
          <a:p>
            <a:pPr algn="ctr"/>
            <a:r>
              <a:rPr lang="en-US" sz="700" baseline="-25000" dirty="0">
                <a:solidFill>
                  <a:srgbClr val="000000"/>
                </a:solidFill>
              </a:rPr>
              <a:t>Calculation</a:t>
            </a:r>
          </a:p>
          <a:p>
            <a:pPr algn="ctr"/>
            <a:r>
              <a:rPr lang="en-US" sz="700" baseline="-25000" dirty="0">
                <a:solidFill>
                  <a:srgbClr val="000000"/>
                </a:solidFill>
              </a:rPr>
              <a:t>Service</a:t>
            </a:r>
            <a:endParaRPr lang="en-US" sz="700" dirty="0">
              <a:solidFill>
                <a:srgbClr val="000000"/>
              </a:solidFill>
            </a:endParaRPr>
          </a:p>
        </p:txBody>
      </p:sp>
      <p:sp>
        <p:nvSpPr>
          <p:cNvPr id="310" name="Rounded Rectangle 309"/>
          <p:cNvSpPr/>
          <p:nvPr/>
        </p:nvSpPr>
        <p:spPr>
          <a:xfrm>
            <a:off x="6405884" y="5122685"/>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GPD-TMD</a:t>
            </a:r>
            <a:endParaRPr lang="en-US" sz="700" baseline="-25000" dirty="0">
              <a:solidFill>
                <a:srgbClr val="000000"/>
              </a:solidFill>
            </a:endParaRPr>
          </a:p>
          <a:p>
            <a:pPr algn="ctr"/>
            <a:r>
              <a:rPr lang="en-US" sz="900" baseline="-25000" dirty="0">
                <a:solidFill>
                  <a:srgbClr val="000000"/>
                </a:solidFill>
              </a:rPr>
              <a:t>Extraction</a:t>
            </a:r>
          </a:p>
          <a:p>
            <a:pPr algn="ctr"/>
            <a:r>
              <a:rPr lang="en-US" sz="900" baseline="-25000" dirty="0">
                <a:solidFill>
                  <a:srgbClr val="000000"/>
                </a:solidFill>
              </a:rPr>
              <a:t>Service</a:t>
            </a:r>
            <a:endParaRPr lang="en-US" sz="900" dirty="0">
              <a:solidFill>
                <a:srgbClr val="000000"/>
              </a:solidFill>
            </a:endParaRPr>
          </a:p>
        </p:txBody>
      </p:sp>
      <p:sp>
        <p:nvSpPr>
          <p:cNvPr id="311" name="Rounded Rectangle 310"/>
          <p:cNvSpPr/>
          <p:nvPr/>
        </p:nvSpPr>
        <p:spPr>
          <a:xfrm>
            <a:off x="5633807" y="5122685"/>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SF</a:t>
            </a:r>
            <a:endParaRPr lang="en-US" sz="700" baseline="-25000" dirty="0">
              <a:solidFill>
                <a:srgbClr val="000000"/>
              </a:solidFill>
            </a:endParaRPr>
          </a:p>
          <a:p>
            <a:pPr algn="ctr"/>
            <a:r>
              <a:rPr lang="en-US" sz="900" baseline="-25000" dirty="0">
                <a:solidFill>
                  <a:srgbClr val="000000"/>
                </a:solidFill>
              </a:rPr>
              <a:t>Extraction</a:t>
            </a:r>
          </a:p>
          <a:p>
            <a:pPr algn="ctr"/>
            <a:r>
              <a:rPr lang="en-US" sz="900" baseline="-25000" dirty="0">
                <a:solidFill>
                  <a:srgbClr val="000000"/>
                </a:solidFill>
              </a:rPr>
              <a:t>Service</a:t>
            </a:r>
            <a:endParaRPr lang="en-US" sz="900" dirty="0">
              <a:solidFill>
                <a:srgbClr val="000000"/>
              </a:solidFill>
            </a:endParaRPr>
          </a:p>
        </p:txBody>
      </p:sp>
      <p:sp>
        <p:nvSpPr>
          <p:cNvPr id="312" name="Rounded Rectangle 311"/>
          <p:cNvSpPr/>
          <p:nvPr/>
        </p:nvSpPr>
        <p:spPr>
          <a:xfrm>
            <a:off x="4881933" y="5122685"/>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err="1">
                <a:solidFill>
                  <a:schemeClr val="tx1"/>
                </a:solidFill>
                <a:latin typeface="Lucida Grande"/>
                <a:ea typeface="Lucida Grande"/>
                <a:cs typeface="Lucida Grande"/>
              </a:rPr>
              <a:t>σ</a:t>
            </a:r>
            <a:r>
              <a:rPr lang="en-US" sz="800" b="1" baseline="-25000" dirty="0" err="1">
                <a:solidFill>
                  <a:schemeClr val="tx1"/>
                </a:solidFill>
                <a:latin typeface="Lucida Grande"/>
                <a:ea typeface="Lucida Grande"/>
                <a:cs typeface="Lucida Grande"/>
              </a:rPr>
              <a:t>B</a:t>
            </a:r>
            <a:endParaRPr lang="en-US" sz="700" baseline="-25000" dirty="0">
              <a:solidFill>
                <a:schemeClr val="tx1"/>
              </a:solidFill>
            </a:endParaRPr>
          </a:p>
          <a:p>
            <a:pPr algn="ctr"/>
            <a:r>
              <a:rPr lang="en-US" sz="900" baseline="-25000" dirty="0">
                <a:solidFill>
                  <a:srgbClr val="000000"/>
                </a:solidFill>
              </a:rPr>
              <a:t>Extraction</a:t>
            </a:r>
          </a:p>
          <a:p>
            <a:pPr algn="ctr"/>
            <a:r>
              <a:rPr lang="en-US" sz="900" baseline="-25000" dirty="0">
                <a:solidFill>
                  <a:srgbClr val="000000"/>
                </a:solidFill>
              </a:rPr>
              <a:t>Service</a:t>
            </a:r>
            <a:endParaRPr lang="en-US" sz="900" dirty="0">
              <a:solidFill>
                <a:srgbClr val="000000"/>
              </a:solidFill>
            </a:endParaRPr>
          </a:p>
        </p:txBody>
      </p:sp>
      <p:sp>
        <p:nvSpPr>
          <p:cNvPr id="314" name="Rounded Rectangle 313"/>
          <p:cNvSpPr/>
          <p:nvPr/>
        </p:nvSpPr>
        <p:spPr>
          <a:xfrm>
            <a:off x="4130345" y="5122685"/>
            <a:ext cx="609798" cy="528568"/>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err="1">
                <a:solidFill>
                  <a:schemeClr val="tx1"/>
                </a:solidFill>
                <a:latin typeface="Lucida Grande"/>
                <a:ea typeface="Lucida Grande"/>
                <a:cs typeface="Lucida Grande"/>
              </a:rPr>
              <a:t>σ</a:t>
            </a:r>
            <a:r>
              <a:rPr lang="en-US" sz="800" b="1" baseline="-25000" dirty="0" err="1">
                <a:solidFill>
                  <a:schemeClr val="tx1"/>
                </a:solidFill>
                <a:latin typeface="Lucida Grande"/>
                <a:ea typeface="Lucida Grande"/>
                <a:cs typeface="Lucida Grande"/>
              </a:rPr>
              <a:t>R</a:t>
            </a:r>
            <a:endParaRPr lang="en-US" sz="700" baseline="-25000" dirty="0">
              <a:solidFill>
                <a:schemeClr val="tx1"/>
              </a:solidFill>
            </a:endParaRPr>
          </a:p>
          <a:p>
            <a:pPr algn="ctr"/>
            <a:r>
              <a:rPr lang="en-US" sz="900" baseline="-25000" dirty="0">
                <a:solidFill>
                  <a:srgbClr val="000000"/>
                </a:solidFill>
              </a:rPr>
              <a:t>Extraction</a:t>
            </a:r>
          </a:p>
          <a:p>
            <a:pPr algn="ctr"/>
            <a:r>
              <a:rPr lang="en-US" sz="900" baseline="-25000" dirty="0">
                <a:solidFill>
                  <a:srgbClr val="000000"/>
                </a:solidFill>
              </a:rPr>
              <a:t>Service</a:t>
            </a:r>
            <a:endParaRPr lang="en-US" sz="900" dirty="0">
              <a:solidFill>
                <a:srgbClr val="000000"/>
              </a:solidFill>
            </a:endParaRPr>
          </a:p>
        </p:txBody>
      </p:sp>
      <p:sp>
        <p:nvSpPr>
          <p:cNvPr id="315" name="Rounded Rectangle 314"/>
          <p:cNvSpPr/>
          <p:nvPr/>
        </p:nvSpPr>
        <p:spPr>
          <a:xfrm>
            <a:off x="3444001" y="5160517"/>
            <a:ext cx="505029" cy="450251"/>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R</a:t>
            </a:r>
          </a:p>
        </p:txBody>
      </p:sp>
      <p:cxnSp>
        <p:nvCxnSpPr>
          <p:cNvPr id="132" name="Elbow Connector 131"/>
          <p:cNvCxnSpPr>
            <a:stCxn id="472" idx="2"/>
            <a:endCxn id="422" idx="3"/>
          </p:cNvCxnSpPr>
          <p:nvPr/>
        </p:nvCxnSpPr>
        <p:spPr>
          <a:xfrm rot="5400000">
            <a:off x="6340765" y="5315605"/>
            <a:ext cx="1815724" cy="72548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flipV="1">
            <a:off x="2835967" y="5610768"/>
            <a:ext cx="764640" cy="97486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7" name="Elbow Connector 136"/>
          <p:cNvCxnSpPr>
            <a:stCxn id="422" idx="1"/>
            <a:endCxn id="315" idx="2"/>
          </p:cNvCxnSpPr>
          <p:nvPr/>
        </p:nvCxnSpPr>
        <p:spPr>
          <a:xfrm rot="10800000">
            <a:off x="3696515" y="5610767"/>
            <a:ext cx="2648836" cy="975440"/>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a:stCxn id="315" idx="3"/>
            <a:endCxn id="314" idx="1"/>
          </p:cNvCxnSpPr>
          <p:nvPr/>
        </p:nvCxnSpPr>
        <p:spPr>
          <a:xfrm>
            <a:off x="3949029" y="5385643"/>
            <a:ext cx="181316" cy="1327"/>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314" idx="3"/>
            <a:endCxn id="312" idx="1"/>
          </p:cNvCxnSpPr>
          <p:nvPr/>
        </p:nvCxnSpPr>
        <p:spPr>
          <a:xfrm>
            <a:off x="4740143" y="5386969"/>
            <a:ext cx="141790"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4" name="Straight Connector 143"/>
          <p:cNvCxnSpPr>
            <a:stCxn id="312" idx="3"/>
            <a:endCxn id="311" idx="1"/>
          </p:cNvCxnSpPr>
          <p:nvPr/>
        </p:nvCxnSpPr>
        <p:spPr>
          <a:xfrm>
            <a:off x="5491731" y="5386969"/>
            <a:ext cx="142076"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8" name="Straight Connector 147"/>
          <p:cNvCxnSpPr>
            <a:stCxn id="311" idx="3"/>
            <a:endCxn id="310" idx="1"/>
          </p:cNvCxnSpPr>
          <p:nvPr/>
        </p:nvCxnSpPr>
        <p:spPr>
          <a:xfrm>
            <a:off x="6243606" y="5386969"/>
            <a:ext cx="162279"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9" name="Elbow Connector 338"/>
          <p:cNvCxnSpPr>
            <a:stCxn id="310" idx="0"/>
            <a:endCxn id="291" idx="2"/>
          </p:cNvCxnSpPr>
          <p:nvPr/>
        </p:nvCxnSpPr>
        <p:spPr>
          <a:xfrm rot="16200000" flipV="1">
            <a:off x="6446609" y="4858511"/>
            <a:ext cx="526558" cy="1791"/>
          </a:xfrm>
          <a:prstGeom prst="bentConnector3">
            <a:avLst>
              <a:gd name="adj1" fmla="val 50000"/>
            </a:avLst>
          </a:prstGeom>
          <a:ln w="12700">
            <a:solidFill>
              <a:schemeClr val="accent6">
                <a:lumMod val="50000"/>
              </a:schemeClr>
            </a:solidFill>
            <a:prstDash val="lgDashDot"/>
            <a:tailEnd type="triangle"/>
          </a:ln>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3657298" y="3755777"/>
            <a:ext cx="0" cy="365560"/>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55" name="Straight Connector 354"/>
          <p:cNvCxnSpPr/>
          <p:nvPr/>
        </p:nvCxnSpPr>
        <p:spPr>
          <a:xfrm>
            <a:off x="4304218" y="3755777"/>
            <a:ext cx="0" cy="365560"/>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57" name="Straight Connector 356"/>
          <p:cNvCxnSpPr/>
          <p:nvPr/>
        </p:nvCxnSpPr>
        <p:spPr>
          <a:xfrm>
            <a:off x="5062764" y="3755777"/>
            <a:ext cx="0" cy="365560"/>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88" name="Straight Connector 387"/>
          <p:cNvCxnSpPr/>
          <p:nvPr/>
        </p:nvCxnSpPr>
        <p:spPr>
          <a:xfrm>
            <a:off x="4422934" y="5676624"/>
            <a:ext cx="0" cy="365560"/>
          </a:xfrm>
          <a:prstGeom prst="line">
            <a:avLst/>
          </a:prstGeom>
          <a:ln w="12700">
            <a:solidFill>
              <a:schemeClr val="accent4">
                <a:lumMod val="75000"/>
              </a:schemeClr>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389" name="Straight Connector 388"/>
          <p:cNvCxnSpPr/>
          <p:nvPr/>
        </p:nvCxnSpPr>
        <p:spPr>
          <a:xfrm>
            <a:off x="5184934" y="5676624"/>
            <a:ext cx="0" cy="365560"/>
          </a:xfrm>
          <a:prstGeom prst="line">
            <a:avLst/>
          </a:prstGeom>
          <a:ln w="12700">
            <a:solidFill>
              <a:schemeClr val="accent4">
                <a:lumMod val="75000"/>
              </a:schemeClr>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403" name="Straight Connector 402"/>
          <p:cNvCxnSpPr/>
          <p:nvPr/>
        </p:nvCxnSpPr>
        <p:spPr>
          <a:xfrm>
            <a:off x="5944969" y="5676624"/>
            <a:ext cx="0" cy="365560"/>
          </a:xfrm>
          <a:prstGeom prst="line">
            <a:avLst/>
          </a:prstGeom>
          <a:ln w="12700">
            <a:solidFill>
              <a:schemeClr val="accent4">
                <a:lumMod val="75000"/>
              </a:schemeClr>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sp>
        <p:nvSpPr>
          <p:cNvPr id="417" name="Rounded Rectangle 416"/>
          <p:cNvSpPr/>
          <p:nvPr/>
        </p:nvSpPr>
        <p:spPr>
          <a:xfrm>
            <a:off x="4210686" y="5230714"/>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latin typeface="Lucida Grande"/>
                <a:ea typeface="Lucida Grande"/>
                <a:cs typeface="Lucida Grande"/>
              </a:rPr>
              <a:t> </a:t>
            </a:r>
            <a:endParaRPr lang="en-US" sz="900" dirty="0">
              <a:solidFill>
                <a:srgbClr val="000000"/>
              </a:solidFill>
            </a:endParaRPr>
          </a:p>
        </p:txBody>
      </p:sp>
      <p:sp>
        <p:nvSpPr>
          <p:cNvPr id="418" name="Rounded Rectangle 417"/>
          <p:cNvSpPr/>
          <p:nvPr/>
        </p:nvSpPr>
        <p:spPr>
          <a:xfrm>
            <a:off x="4962274" y="5230714"/>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latin typeface="Lucida Grande"/>
                <a:ea typeface="Lucida Grande"/>
                <a:cs typeface="Lucida Grande"/>
              </a:rPr>
              <a:t> </a:t>
            </a:r>
            <a:endParaRPr lang="en-US" sz="900" dirty="0">
              <a:solidFill>
                <a:srgbClr val="000000"/>
              </a:solidFill>
            </a:endParaRPr>
          </a:p>
        </p:txBody>
      </p:sp>
      <p:sp>
        <p:nvSpPr>
          <p:cNvPr id="419" name="Rounded Rectangle 418"/>
          <p:cNvSpPr/>
          <p:nvPr/>
        </p:nvSpPr>
        <p:spPr>
          <a:xfrm>
            <a:off x="5714148" y="5230714"/>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 </a:t>
            </a:r>
            <a:endParaRPr lang="en-US" sz="900" dirty="0">
              <a:solidFill>
                <a:srgbClr val="000000"/>
              </a:solidFill>
            </a:endParaRPr>
          </a:p>
        </p:txBody>
      </p:sp>
      <p:sp>
        <p:nvSpPr>
          <p:cNvPr id="420" name="Rounded Rectangle 419"/>
          <p:cNvSpPr/>
          <p:nvPr/>
        </p:nvSpPr>
        <p:spPr>
          <a:xfrm>
            <a:off x="6486225" y="5230714"/>
            <a:ext cx="609798" cy="528568"/>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 dirty="0">
                <a:solidFill>
                  <a:srgbClr val="000000"/>
                </a:solidFill>
              </a:rPr>
              <a:t> </a:t>
            </a:r>
            <a:endParaRPr lang="en-US" sz="900" dirty="0">
              <a:solidFill>
                <a:srgbClr val="000000"/>
              </a:solidFill>
            </a:endParaRPr>
          </a:p>
        </p:txBody>
      </p:sp>
      <p:sp>
        <p:nvSpPr>
          <p:cNvPr id="426" name="TextBox 425"/>
          <p:cNvSpPr txBox="1"/>
          <p:nvPr/>
        </p:nvSpPr>
        <p:spPr>
          <a:xfrm>
            <a:off x="3025812" y="4771411"/>
            <a:ext cx="530915" cy="184666"/>
          </a:xfrm>
          <a:prstGeom prst="rect">
            <a:avLst/>
          </a:prstGeom>
          <a:noFill/>
        </p:spPr>
        <p:txBody>
          <a:bodyPr wrap="none" rtlCol="0">
            <a:spAutoFit/>
          </a:bodyPr>
          <a:lstStyle/>
          <a:p>
            <a:r>
              <a:rPr lang="en-US" sz="600" dirty="0">
                <a:solidFill>
                  <a:srgbClr val="7F7F7F"/>
                </a:solidFill>
              </a:rPr>
              <a:t>CLARA DPE</a:t>
            </a:r>
            <a:endParaRPr lang="en-US" sz="600" baseline="-25000" dirty="0">
              <a:solidFill>
                <a:srgbClr val="7F7F7F"/>
              </a:solidFill>
            </a:endParaRPr>
          </a:p>
        </p:txBody>
      </p:sp>
      <p:sp>
        <p:nvSpPr>
          <p:cNvPr id="428" name="TextBox 427"/>
          <p:cNvSpPr txBox="1"/>
          <p:nvPr/>
        </p:nvSpPr>
        <p:spPr>
          <a:xfrm>
            <a:off x="3024627" y="5827350"/>
            <a:ext cx="530915" cy="184666"/>
          </a:xfrm>
          <a:prstGeom prst="rect">
            <a:avLst/>
          </a:prstGeom>
          <a:noFill/>
        </p:spPr>
        <p:txBody>
          <a:bodyPr wrap="none" rtlCol="0">
            <a:spAutoFit/>
          </a:bodyPr>
          <a:lstStyle/>
          <a:p>
            <a:r>
              <a:rPr lang="en-US" sz="600" dirty="0">
                <a:solidFill>
                  <a:srgbClr val="7F7F7F"/>
                </a:solidFill>
              </a:rPr>
              <a:t>CLARA DPE</a:t>
            </a:r>
            <a:endParaRPr lang="en-US" sz="600" baseline="-25000" dirty="0">
              <a:solidFill>
                <a:srgbClr val="7F7F7F"/>
              </a:solidFill>
            </a:endParaRPr>
          </a:p>
        </p:txBody>
      </p:sp>
      <p:cxnSp>
        <p:nvCxnSpPr>
          <p:cNvPr id="429" name="Straight Connector 428"/>
          <p:cNvCxnSpPr/>
          <p:nvPr/>
        </p:nvCxnSpPr>
        <p:spPr>
          <a:xfrm flipH="1">
            <a:off x="9257154" y="3403602"/>
            <a:ext cx="12911" cy="1422191"/>
          </a:xfrm>
          <a:prstGeom prst="line">
            <a:avLst/>
          </a:prstGeom>
          <a:ln w="63500">
            <a:solidFill>
              <a:schemeClr val="accent1">
                <a:alpha val="36000"/>
              </a:schemeClr>
            </a:solidFill>
            <a:prstDash val="dash"/>
          </a:ln>
        </p:spPr>
        <p:style>
          <a:lnRef idx="2">
            <a:schemeClr val="accent1"/>
          </a:lnRef>
          <a:fillRef idx="0">
            <a:schemeClr val="accent1"/>
          </a:fillRef>
          <a:effectRef idx="1">
            <a:schemeClr val="accent1"/>
          </a:effectRef>
          <a:fontRef idx="minor">
            <a:schemeClr val="tx1"/>
          </a:fontRef>
        </p:style>
      </p:cxnSp>
      <p:sp>
        <p:nvSpPr>
          <p:cNvPr id="430" name="TextBox 429"/>
          <p:cNvSpPr txBox="1"/>
          <p:nvPr/>
        </p:nvSpPr>
        <p:spPr>
          <a:xfrm>
            <a:off x="8198001" y="3142586"/>
            <a:ext cx="757135" cy="215444"/>
          </a:xfrm>
          <a:prstGeom prst="rect">
            <a:avLst/>
          </a:prstGeom>
          <a:noFill/>
        </p:spPr>
        <p:txBody>
          <a:bodyPr wrap="square" rtlCol="0">
            <a:spAutoFit/>
          </a:bodyPr>
          <a:lstStyle/>
          <a:p>
            <a:r>
              <a:rPr lang="en-US" sz="800" dirty="0">
                <a:solidFill>
                  <a:srgbClr val="7F7F7F"/>
                </a:solidFill>
              </a:rPr>
              <a:t>Cloud </a:t>
            </a:r>
            <a:r>
              <a:rPr lang="en-US" sz="800" dirty="0" err="1">
                <a:solidFill>
                  <a:srgbClr val="7F7F7F"/>
                </a:solidFill>
              </a:rPr>
              <a:t>Node</a:t>
            </a:r>
            <a:r>
              <a:rPr lang="en-US" sz="800" baseline="-25000" dirty="0" err="1">
                <a:solidFill>
                  <a:srgbClr val="7F7F7F"/>
                </a:solidFill>
              </a:rPr>
              <a:t>N</a:t>
            </a:r>
            <a:endParaRPr lang="en-US" sz="800" baseline="-25000" dirty="0">
              <a:solidFill>
                <a:srgbClr val="7F7F7F"/>
              </a:solidFill>
            </a:endParaRPr>
          </a:p>
        </p:txBody>
      </p:sp>
      <p:cxnSp>
        <p:nvCxnSpPr>
          <p:cNvPr id="238" name="Straight Connector 237"/>
          <p:cNvCxnSpPr/>
          <p:nvPr/>
        </p:nvCxnSpPr>
        <p:spPr>
          <a:xfrm>
            <a:off x="8515182" y="4879170"/>
            <a:ext cx="750116" cy="0"/>
          </a:xfrm>
          <a:prstGeom prst="line">
            <a:avLst/>
          </a:prstGeom>
          <a:ln w="63500">
            <a:solidFill>
              <a:schemeClr val="accent1">
                <a:alpha val="38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31" name="Straight Connector 430"/>
          <p:cNvCxnSpPr/>
          <p:nvPr/>
        </p:nvCxnSpPr>
        <p:spPr>
          <a:xfrm>
            <a:off x="5856035" y="3755777"/>
            <a:ext cx="0" cy="365560"/>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432" name="Straight Connector 431"/>
          <p:cNvCxnSpPr/>
          <p:nvPr/>
        </p:nvCxnSpPr>
        <p:spPr>
          <a:xfrm>
            <a:off x="6708992" y="5680066"/>
            <a:ext cx="0" cy="365560"/>
          </a:xfrm>
          <a:prstGeom prst="line">
            <a:avLst/>
          </a:prstGeom>
          <a:ln w="12700">
            <a:solidFill>
              <a:schemeClr val="accent4">
                <a:lumMod val="75000"/>
              </a:schemeClr>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pic>
        <p:nvPicPr>
          <p:cNvPr id="433" name="Picture 432" descr="AA039216.png"/>
          <p:cNvPicPr>
            <a:picLocks noChangeAspect="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0170852" y="3435033"/>
            <a:ext cx="192195" cy="311949"/>
          </a:xfrm>
          <a:prstGeom prst="rect">
            <a:avLst/>
          </a:prstGeom>
        </p:spPr>
      </p:pic>
      <p:cxnSp>
        <p:nvCxnSpPr>
          <p:cNvPr id="266" name="Elbow Connector 265"/>
          <p:cNvCxnSpPr>
            <a:stCxn id="324" idx="2"/>
            <a:endCxn id="370" idx="0"/>
          </p:cNvCxnSpPr>
          <p:nvPr/>
        </p:nvCxnSpPr>
        <p:spPr>
          <a:xfrm rot="16200000" flipH="1">
            <a:off x="9246839" y="5407718"/>
            <a:ext cx="1490244" cy="281040"/>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4" name="Straight Connector 433"/>
          <p:cNvCxnSpPr>
            <a:stCxn id="433" idx="2"/>
            <a:endCxn id="356" idx="0"/>
          </p:cNvCxnSpPr>
          <p:nvPr/>
        </p:nvCxnSpPr>
        <p:spPr>
          <a:xfrm>
            <a:off x="10266949" y="3746982"/>
            <a:ext cx="8042" cy="135237"/>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7" name="Straight Connector 436"/>
          <p:cNvCxnSpPr/>
          <p:nvPr/>
        </p:nvCxnSpPr>
        <p:spPr>
          <a:xfrm flipV="1">
            <a:off x="9045205" y="3403601"/>
            <a:ext cx="1557496" cy="20108"/>
          </a:xfrm>
          <a:prstGeom prst="line">
            <a:avLst/>
          </a:prstGeom>
          <a:ln w="63500">
            <a:solidFill>
              <a:schemeClr val="accent1">
                <a:alpha val="38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307" name="Elbow Connector 306"/>
          <p:cNvCxnSpPr>
            <a:stCxn id="356" idx="2"/>
            <a:endCxn id="371" idx="0"/>
          </p:cNvCxnSpPr>
          <p:nvPr/>
        </p:nvCxnSpPr>
        <p:spPr>
          <a:xfrm rot="16200000" flipH="1">
            <a:off x="9573686" y="5490727"/>
            <a:ext cx="1552638" cy="150028"/>
          </a:xfrm>
          <a:prstGeom prst="bentConnector3">
            <a:avLst>
              <a:gd name="adj1" fmla="val 7070"/>
            </a:avLst>
          </a:prstGeom>
          <a:ln>
            <a:tailEnd type="triangle"/>
          </a:ln>
        </p:spPr>
        <p:style>
          <a:lnRef idx="2">
            <a:schemeClr val="accent1"/>
          </a:lnRef>
          <a:fillRef idx="0">
            <a:schemeClr val="accent1"/>
          </a:fillRef>
          <a:effectRef idx="1">
            <a:schemeClr val="accent1"/>
          </a:effectRef>
          <a:fontRef idx="minor">
            <a:schemeClr val="tx1"/>
          </a:fontRef>
        </p:style>
      </p:cxnSp>
      <p:sp>
        <p:nvSpPr>
          <p:cNvPr id="451" name="TextBox 450"/>
          <p:cNvSpPr txBox="1"/>
          <p:nvPr/>
        </p:nvSpPr>
        <p:spPr>
          <a:xfrm>
            <a:off x="9272433" y="3683348"/>
            <a:ext cx="599819" cy="169277"/>
          </a:xfrm>
          <a:prstGeom prst="rect">
            <a:avLst/>
          </a:prstGeom>
          <a:noFill/>
        </p:spPr>
        <p:txBody>
          <a:bodyPr wrap="none" rtlCol="0">
            <a:spAutoFit/>
          </a:bodyPr>
          <a:lstStyle/>
          <a:p>
            <a:r>
              <a:rPr lang="en-US" sz="500" dirty="0">
                <a:solidFill>
                  <a:schemeClr val="accent6">
                    <a:lumMod val="50000"/>
                  </a:schemeClr>
                </a:solidFill>
              </a:rPr>
              <a:t>CLARA Data Bus</a:t>
            </a:r>
          </a:p>
        </p:txBody>
      </p:sp>
      <p:sp>
        <p:nvSpPr>
          <p:cNvPr id="452" name="Rounded Rectangle 451"/>
          <p:cNvSpPr/>
          <p:nvPr/>
        </p:nvSpPr>
        <p:spPr>
          <a:xfrm>
            <a:off x="10201058" y="421729"/>
            <a:ext cx="261432" cy="263602"/>
          </a:xfrm>
          <a:prstGeom prst="roundRect">
            <a:avLst/>
          </a:prstGeom>
          <a:solidFill>
            <a:srgbClr val="008000">
              <a:alpha val="4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453" name="Rounded Rectangle 452"/>
          <p:cNvSpPr/>
          <p:nvPr/>
        </p:nvSpPr>
        <p:spPr>
          <a:xfrm>
            <a:off x="10353227" y="377860"/>
            <a:ext cx="252350" cy="257174"/>
          </a:xfrm>
          <a:prstGeom prst="roundRect">
            <a:avLst/>
          </a:prstGeom>
          <a:solidFill>
            <a:srgbClr val="008000">
              <a:alpha val="1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cxnSp>
        <p:nvCxnSpPr>
          <p:cNvPr id="455" name="Straight Connector 454"/>
          <p:cNvCxnSpPr/>
          <p:nvPr/>
        </p:nvCxnSpPr>
        <p:spPr>
          <a:xfrm flipH="1">
            <a:off x="10278166" y="892966"/>
            <a:ext cx="223513" cy="0"/>
          </a:xfrm>
          <a:prstGeom prst="line">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1" name="Straight Connector 460"/>
          <p:cNvCxnSpPr/>
          <p:nvPr/>
        </p:nvCxnSpPr>
        <p:spPr>
          <a:xfrm flipH="1">
            <a:off x="10295747" y="1153521"/>
            <a:ext cx="215226" cy="0"/>
          </a:xfrm>
          <a:prstGeom prst="line">
            <a:avLst/>
          </a:prstGeom>
          <a:ln w="12700">
            <a:solidFill>
              <a:srgbClr val="660066"/>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463" name="Straight Connector 462"/>
          <p:cNvCxnSpPr/>
          <p:nvPr/>
        </p:nvCxnSpPr>
        <p:spPr>
          <a:xfrm flipH="1">
            <a:off x="10295746" y="1227191"/>
            <a:ext cx="215226" cy="0"/>
          </a:xfrm>
          <a:prstGeom prst="line">
            <a:avLst/>
          </a:prstGeom>
          <a:ln w="12700">
            <a:solidFill>
              <a:srgbClr val="660066"/>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464" name="Straight Connector 463"/>
          <p:cNvCxnSpPr/>
          <p:nvPr/>
        </p:nvCxnSpPr>
        <p:spPr>
          <a:xfrm flipH="1">
            <a:off x="10368240" y="1381066"/>
            <a:ext cx="5456" cy="236248"/>
          </a:xfrm>
          <a:prstGeom prst="line">
            <a:avLst/>
          </a:prstGeom>
          <a:ln w="12700">
            <a:solidFill>
              <a:schemeClr val="accent4">
                <a:lumMod val="7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470" name="Straight Connector 469"/>
          <p:cNvCxnSpPr/>
          <p:nvPr/>
        </p:nvCxnSpPr>
        <p:spPr>
          <a:xfrm flipH="1">
            <a:off x="10295747" y="832249"/>
            <a:ext cx="223513" cy="0"/>
          </a:xfrm>
          <a:prstGeom prst="line">
            <a:avLst/>
          </a:prstGeom>
          <a:ln>
            <a:headEnd type="triangle"/>
            <a:tailEnd type="none"/>
          </a:ln>
        </p:spPr>
        <p:style>
          <a:lnRef idx="2">
            <a:schemeClr val="accent1"/>
          </a:lnRef>
          <a:fillRef idx="0">
            <a:schemeClr val="accent1"/>
          </a:fillRef>
          <a:effectRef idx="1">
            <a:schemeClr val="accent1"/>
          </a:effectRef>
          <a:fontRef idx="minor">
            <a:schemeClr val="tx1"/>
          </a:fontRef>
        </p:style>
      </p:cxnSp>
      <p:cxnSp>
        <p:nvCxnSpPr>
          <p:cNvPr id="473" name="Straight Connector 472"/>
          <p:cNvCxnSpPr/>
          <p:nvPr/>
        </p:nvCxnSpPr>
        <p:spPr>
          <a:xfrm flipH="1">
            <a:off x="10447642" y="1381066"/>
            <a:ext cx="5456" cy="236248"/>
          </a:xfrm>
          <a:prstGeom prst="line">
            <a:avLst/>
          </a:prstGeom>
          <a:ln w="12700">
            <a:solidFill>
              <a:schemeClr val="accent4">
                <a:lumMod val="75000"/>
              </a:schemeClr>
            </a:solidFill>
            <a:prstDash val="dash"/>
            <a:headEnd type="triangle"/>
            <a:tailEnd type="none"/>
          </a:ln>
        </p:spPr>
        <p:style>
          <a:lnRef idx="2">
            <a:schemeClr val="accent1"/>
          </a:lnRef>
          <a:fillRef idx="0">
            <a:schemeClr val="accent1"/>
          </a:fillRef>
          <a:effectRef idx="1">
            <a:schemeClr val="accent1"/>
          </a:effectRef>
          <a:fontRef idx="minor">
            <a:schemeClr val="tx1"/>
          </a:fontRef>
        </p:style>
      </p:cxnSp>
      <p:cxnSp>
        <p:nvCxnSpPr>
          <p:cNvPr id="475" name="Elbow Connector 474"/>
          <p:cNvCxnSpPr/>
          <p:nvPr/>
        </p:nvCxnSpPr>
        <p:spPr>
          <a:xfrm rot="16200000" flipV="1">
            <a:off x="10262690" y="1822941"/>
            <a:ext cx="290341" cy="385"/>
          </a:xfrm>
          <a:prstGeom prst="bentConnector3">
            <a:avLst>
              <a:gd name="adj1" fmla="val 50000"/>
            </a:avLst>
          </a:prstGeom>
          <a:ln w="12700">
            <a:solidFill>
              <a:schemeClr val="accent6">
                <a:lumMod val="50000"/>
              </a:schemeClr>
            </a:solidFill>
            <a:prstDash val="lgDashDot"/>
            <a:tailEnd type="triangle"/>
          </a:ln>
        </p:spPr>
        <p:style>
          <a:lnRef idx="2">
            <a:schemeClr val="accent1"/>
          </a:lnRef>
          <a:fillRef idx="0">
            <a:schemeClr val="accent1"/>
          </a:fillRef>
          <a:effectRef idx="1">
            <a:schemeClr val="accent1"/>
          </a:effectRef>
          <a:fontRef idx="minor">
            <a:schemeClr val="tx1"/>
          </a:fontRef>
        </p:style>
      </p:cxnSp>
      <p:sp>
        <p:nvSpPr>
          <p:cNvPr id="477" name="Rounded Rectangle 476"/>
          <p:cNvSpPr/>
          <p:nvPr/>
        </p:nvSpPr>
        <p:spPr>
          <a:xfrm>
            <a:off x="10284671" y="2019728"/>
            <a:ext cx="253887" cy="244479"/>
          </a:xfrm>
          <a:prstGeom prst="roundRect">
            <a:avLst/>
          </a:prstGeom>
          <a:solidFill>
            <a:schemeClr val="accent6">
              <a:lumMod val="50000"/>
              <a:alpha val="4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rPr>
              <a:t> </a:t>
            </a:r>
          </a:p>
        </p:txBody>
      </p:sp>
      <p:sp>
        <p:nvSpPr>
          <p:cNvPr id="479" name="Donut 478"/>
          <p:cNvSpPr/>
          <p:nvPr/>
        </p:nvSpPr>
        <p:spPr>
          <a:xfrm>
            <a:off x="10275664" y="2330587"/>
            <a:ext cx="276499" cy="271624"/>
          </a:xfrm>
          <a:prstGeom prst="don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82" name="TextBox 481"/>
          <p:cNvSpPr txBox="1"/>
          <p:nvPr/>
        </p:nvSpPr>
        <p:spPr>
          <a:xfrm>
            <a:off x="10304754" y="433234"/>
            <a:ext cx="424647" cy="307777"/>
          </a:xfrm>
          <a:prstGeom prst="rect">
            <a:avLst/>
          </a:prstGeom>
          <a:noFill/>
        </p:spPr>
        <p:txBody>
          <a:bodyPr wrap="square" rtlCol="0">
            <a:spAutoFit/>
          </a:bodyPr>
          <a:lstStyle/>
          <a:p>
            <a:r>
              <a:rPr lang="en-US" sz="700" dirty="0"/>
              <a:t>     </a:t>
            </a:r>
            <a:r>
              <a:rPr lang="en-US" sz="700" dirty="0" err="1"/>
              <a:t>Cn</a:t>
            </a:r>
            <a:endParaRPr lang="en-US" sz="700" dirty="0"/>
          </a:p>
          <a:p>
            <a:r>
              <a:rPr lang="en-US" sz="700" dirty="0"/>
              <a:t>1</a:t>
            </a:r>
          </a:p>
        </p:txBody>
      </p:sp>
      <p:cxnSp>
        <p:nvCxnSpPr>
          <p:cNvPr id="485" name="Straight Connector 484"/>
          <p:cNvCxnSpPr/>
          <p:nvPr/>
        </p:nvCxnSpPr>
        <p:spPr>
          <a:xfrm flipV="1">
            <a:off x="10444164" y="589999"/>
            <a:ext cx="106541" cy="5012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87" name="Straight Connector 486"/>
          <p:cNvCxnSpPr/>
          <p:nvPr/>
        </p:nvCxnSpPr>
        <p:spPr>
          <a:xfrm>
            <a:off x="10408996" y="2686779"/>
            <a:ext cx="7678" cy="256069"/>
          </a:xfrm>
          <a:prstGeom prst="line">
            <a:avLst/>
          </a:prstGeom>
          <a:ln w="63500">
            <a:solidFill>
              <a:schemeClr val="accent1">
                <a:alpha val="36000"/>
              </a:schemeClr>
            </a:solidFill>
            <a:prstDash val="sysDash"/>
          </a:ln>
        </p:spPr>
        <p:style>
          <a:lnRef idx="2">
            <a:schemeClr val="accent1"/>
          </a:lnRef>
          <a:fillRef idx="0">
            <a:schemeClr val="accent1"/>
          </a:fillRef>
          <a:effectRef idx="1">
            <a:schemeClr val="accent1"/>
          </a:effectRef>
          <a:fontRef idx="minor">
            <a:schemeClr val="tx1"/>
          </a:fontRef>
        </p:style>
      </p:cxnSp>
      <p:pic>
        <p:nvPicPr>
          <p:cNvPr id="222" name="Picture 221" descr="JLab_logo_text_white1.jpg">
            <a:extLst>
              <a:ext uri="{FF2B5EF4-FFF2-40B4-BE49-F238E27FC236}">
                <a16:creationId xmlns:a16="http://schemas.microsoft.com/office/drawing/2014/main" id="{9B092114-80EF-4D49-B134-EFB570706ABE}"/>
              </a:ext>
            </a:extLst>
          </p:cNvPr>
          <p:cNvPicPr>
            <a:picLocks noChangeAspect="1"/>
          </p:cNvPicPr>
          <p:nvPr/>
        </p:nvPicPr>
        <p:blipFill>
          <a:blip r:embed="rId6">
            <a:alphaModFix amt="35000"/>
            <a:extLst>
              <a:ext uri="{28A0092B-C50C-407E-A947-70E740481C1C}">
                <a14:useLocalDpi xmlns:a14="http://schemas.microsoft.com/office/drawing/2010/main" val="0"/>
              </a:ext>
            </a:extLst>
          </a:blip>
          <a:stretch>
            <a:fillRect/>
          </a:stretch>
        </p:blipFill>
        <p:spPr>
          <a:xfrm rot="5400000">
            <a:off x="10485134" y="1105894"/>
            <a:ext cx="2804136" cy="609595"/>
          </a:xfrm>
          <a:prstGeom prst="rect">
            <a:avLst/>
          </a:prstGeom>
        </p:spPr>
      </p:pic>
    </p:spTree>
    <p:extLst>
      <p:ext uri="{BB962C8B-B14F-4D97-AF65-F5344CB8AC3E}">
        <p14:creationId xmlns:p14="http://schemas.microsoft.com/office/powerpoint/2010/main" val="1575225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229" y="18966"/>
            <a:ext cx="9069788" cy="590630"/>
          </a:xfrm>
        </p:spPr>
        <p:txBody>
          <a:bodyPr>
            <a:noAutofit/>
          </a:bodyPr>
          <a:lstStyle/>
          <a:p>
            <a:r>
              <a:rPr lang="en-US" dirty="0">
                <a:solidFill>
                  <a:schemeClr val="accent1">
                    <a:lumMod val="50000"/>
                  </a:schemeClr>
                </a:solidFill>
              </a:rPr>
              <a:t>NASA EOS data fusion and processing</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166803" y="670423"/>
            <a:ext cx="5025197" cy="2539234"/>
          </a:xfrm>
        </p:spPr>
      </p:pic>
      <p:sp>
        <p:nvSpPr>
          <p:cNvPr id="4" name="Text Placeholder 3"/>
          <p:cNvSpPr>
            <a:spLocks noGrp="1"/>
          </p:cNvSpPr>
          <p:nvPr>
            <p:ph type="body" sz="half" idx="2"/>
          </p:nvPr>
        </p:nvSpPr>
        <p:spPr>
          <a:xfrm>
            <a:off x="703971" y="1388700"/>
            <a:ext cx="3200400" cy="5192021"/>
          </a:xfrm>
        </p:spPr>
        <p:txBody>
          <a:bodyPr>
            <a:normAutofit lnSpcReduction="10000"/>
          </a:bodyPr>
          <a:lstStyle/>
          <a:p>
            <a:pPr marL="285750" indent="-285750">
              <a:buFont typeface="Arial" charset="0"/>
              <a:buChar char="•"/>
            </a:pPr>
            <a:r>
              <a:rPr lang="en-US" b="1" dirty="0"/>
              <a:t> </a:t>
            </a:r>
            <a:r>
              <a:rPr lang="en-US" dirty="0"/>
              <a:t>OBJECTIVES:</a:t>
            </a:r>
          </a:p>
          <a:p>
            <a:pPr marL="742950" lvl="1" indent="-285750">
              <a:buFont typeface="Arial" charset="0"/>
              <a:buChar char="•"/>
            </a:pPr>
            <a:r>
              <a:rPr lang="en-US" dirty="0"/>
              <a:t>To demonstrate NAIADS approach and full functionality using existing data;</a:t>
            </a:r>
            <a:br>
              <a:rPr lang="en-US" dirty="0"/>
            </a:br>
            <a:r>
              <a:rPr lang="en-US" dirty="0"/>
              <a:t>To benchmark NAIADS performance;</a:t>
            </a:r>
            <a:br>
              <a:rPr lang="en-US" dirty="0"/>
            </a:br>
            <a:r>
              <a:rPr lang="en-US" dirty="0"/>
              <a:t>Available data: 9 years of near-coincident measurements of from SCIAMACHY and MODIS; Create new fused SCIAMACHY/MODIS/ECMWF data product (requested by a number of projects). </a:t>
            </a:r>
          </a:p>
          <a:p>
            <a:pPr marL="285750" indent="-285750">
              <a:buFont typeface="Arial" charset="0"/>
              <a:buChar char="•"/>
            </a:pPr>
            <a:r>
              <a:rPr lang="en-US" dirty="0"/>
              <a:t>SCIAMACHY Level-1 Data: </a:t>
            </a:r>
          </a:p>
          <a:p>
            <a:pPr marL="742950" lvl="1" indent="-285750">
              <a:buFont typeface="Arial" charset="0"/>
              <a:buChar char="•"/>
            </a:pPr>
            <a:r>
              <a:rPr lang="en-US" dirty="0"/>
              <a:t>Spectral measurement for every footprint: 30 km x 230 km; Swath 950 km (4 footprints) from 10 AM Sun-synch orbit. </a:t>
            </a:r>
          </a:p>
          <a:p>
            <a:pPr marL="285750" indent="-285750">
              <a:buFont typeface="Arial" charset="0"/>
              <a:buChar char="•"/>
            </a:pPr>
            <a:r>
              <a:rPr lang="en-US" dirty="0"/>
              <a:t>ECMWF Data (re-analysis): </a:t>
            </a:r>
          </a:p>
          <a:p>
            <a:pPr marL="742950" lvl="1" indent="-285750">
              <a:buFont typeface="Arial" charset="0"/>
              <a:buChar char="•"/>
            </a:pPr>
            <a:r>
              <a:rPr lang="en-US" dirty="0"/>
              <a:t>Gridded (0.125o);6 weather parameters; Map every 6 hours; </a:t>
            </a:r>
          </a:p>
          <a:p>
            <a:pPr marL="285750" indent="-285750">
              <a:buFont typeface="Arial" charset="0"/>
              <a:buChar char="•"/>
            </a:pPr>
            <a:r>
              <a:rPr lang="en-US" dirty="0"/>
              <a:t>MODIS/Terra Level-2 Data: </a:t>
            </a:r>
          </a:p>
          <a:p>
            <a:pPr marL="742950" lvl="1" indent="-285750">
              <a:buFont typeface="Arial" charset="0"/>
              <a:buChar char="•"/>
            </a:pPr>
            <a:r>
              <a:rPr lang="en-US" dirty="0"/>
              <a:t>Level-2 Cloud and Aerosol Data</a:t>
            </a:r>
            <a:br>
              <a:rPr lang="en-US" dirty="0"/>
            </a:br>
            <a:r>
              <a:rPr lang="en-US" dirty="0"/>
              <a:t>Spatial scale: 1 / 5 km and 10 km spatial; Swath 2300 km (global coverage daily); 10:30 AM Sun-synch orbit. </a:t>
            </a:r>
          </a:p>
          <a:p>
            <a:endParaRPr lang="en-US" dirty="0"/>
          </a:p>
          <a:p>
            <a:endParaRPr lang="en-US" dirty="0"/>
          </a:p>
          <a:p>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114" y="3223037"/>
            <a:ext cx="2794000" cy="28829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6743" y="2791237"/>
            <a:ext cx="3314700" cy="3314700"/>
          </a:xfrm>
          <a:prstGeom prst="rect">
            <a:avLst/>
          </a:prstGeom>
        </p:spPr>
      </p:pic>
      <p:pic>
        <p:nvPicPr>
          <p:cNvPr id="11" name="Picture 10" descr="JLab_logo_text_white1.jpg">
            <a:extLst>
              <a:ext uri="{FF2B5EF4-FFF2-40B4-BE49-F238E27FC236}">
                <a16:creationId xmlns:a16="http://schemas.microsoft.com/office/drawing/2014/main" id="{CD591912-C94B-4B45-A9E1-C465BB6E30E2}"/>
              </a:ext>
            </a:extLst>
          </p:cNvPr>
          <p:cNvPicPr>
            <a:picLocks noChangeAspect="1"/>
          </p:cNvPicPr>
          <p:nvPr/>
        </p:nvPicPr>
        <p:blipFill>
          <a:blip r:embed="rId6">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3568016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10" y="160681"/>
            <a:ext cx="6718235" cy="478073"/>
          </a:xfrm>
        </p:spPr>
        <p:txBody>
          <a:bodyPr>
            <a:noAutofit/>
          </a:bodyPr>
          <a:lstStyle/>
          <a:p>
            <a:r>
              <a:rPr lang="en-US" dirty="0">
                <a:solidFill>
                  <a:schemeClr val="accent1">
                    <a:lumMod val="50000"/>
                  </a:schemeClr>
                </a:solidFill>
              </a:rPr>
              <a:t>NAIADS deployment on AWS</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50052" y="591708"/>
            <a:ext cx="7179365" cy="4121652"/>
          </a:xfrm>
        </p:spPr>
      </p:pic>
      <p:sp>
        <p:nvSpPr>
          <p:cNvPr id="4" name="Text Placeholder 3"/>
          <p:cNvSpPr>
            <a:spLocks noGrp="1"/>
          </p:cNvSpPr>
          <p:nvPr>
            <p:ph type="body" sz="half" idx="2"/>
          </p:nvPr>
        </p:nvSpPr>
        <p:spPr>
          <a:xfrm>
            <a:off x="529389" y="1026418"/>
            <a:ext cx="3200400" cy="4442093"/>
          </a:xfrm>
        </p:spPr>
        <p:txBody>
          <a:bodyPr>
            <a:normAutofit/>
          </a:bodyPr>
          <a:lstStyle/>
          <a:p>
            <a:r>
              <a:rPr lang="en-US" dirty="0"/>
              <a:t> </a:t>
            </a:r>
          </a:p>
          <a:p>
            <a:r>
              <a:rPr lang="en-US" dirty="0"/>
              <a:t>AWS c4.8xlarge instances,</a:t>
            </a:r>
            <a:br>
              <a:rPr lang="en-US" dirty="0"/>
            </a:br>
            <a:r>
              <a:rPr lang="en-US" dirty="0"/>
              <a:t> 36 vCPUs ~= 18 physical cores </a:t>
            </a:r>
          </a:p>
          <a:p>
            <a:r>
              <a:rPr lang="en-US" dirty="0"/>
              <a:t>Staging data from AWS S3 </a:t>
            </a:r>
          </a:p>
          <a:p>
            <a:r>
              <a:rPr lang="en-US" dirty="0"/>
              <a:t>Data processing rate based on average workflow execution over 10 SCIAMACHY files. </a:t>
            </a:r>
          </a:p>
          <a:p>
            <a:r>
              <a:rPr lang="en-US" dirty="0"/>
              <a:t>Vertical scaling up to 1.4KHz on single AWS node</a:t>
            </a:r>
          </a:p>
          <a:p>
            <a:r>
              <a:rPr lang="en-US" dirty="0"/>
              <a:t>Data processing continuous web monitoring </a:t>
            </a:r>
          </a:p>
          <a:p>
            <a:r>
              <a:rPr lang="en-US" dirty="0"/>
              <a:t>9 years of data has been processed. More data is currently being processed.</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9769" y="4192103"/>
            <a:ext cx="3746224" cy="2552817"/>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3475" y="4620981"/>
            <a:ext cx="2679642" cy="2128775"/>
          </a:xfrm>
          <a:prstGeom prst="rect">
            <a:avLst/>
          </a:prstGeom>
        </p:spPr>
      </p:pic>
      <p:pic>
        <p:nvPicPr>
          <p:cNvPr id="10" name="Picture 9" descr="JLab_logo_text_white1.jpg">
            <a:extLst>
              <a:ext uri="{FF2B5EF4-FFF2-40B4-BE49-F238E27FC236}">
                <a16:creationId xmlns:a16="http://schemas.microsoft.com/office/drawing/2014/main" id="{5439DE66-8A3A-9845-A1D9-3C6180DBDB5B}"/>
              </a:ext>
            </a:extLst>
          </p:cNvPr>
          <p:cNvPicPr>
            <a:picLocks noChangeAspect="1"/>
          </p:cNvPicPr>
          <p:nvPr/>
        </p:nvPicPr>
        <p:blipFill>
          <a:blip r:embed="rId6">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3790012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7540376" y="2036782"/>
            <a:ext cx="1998011" cy="1888588"/>
          </a:xfrm>
          <a:prstGeom prst="round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Times New Roman" charset="0"/>
                <a:ea typeface="Times New Roman" charset="0"/>
                <a:cs typeface="Times New Roman" charset="0"/>
              </a:rPr>
              <a:t> </a:t>
            </a:r>
            <a:endParaRPr lang="en-US" sz="1200" dirty="0">
              <a:solidFill>
                <a:schemeClr val="tx1"/>
              </a:solidFill>
              <a:latin typeface="Times New Roman" charset="0"/>
              <a:ea typeface="Times New Roman" charset="0"/>
              <a:cs typeface="Times New Roman" charset="0"/>
            </a:endParaRPr>
          </a:p>
        </p:txBody>
      </p:sp>
      <p:sp>
        <p:nvSpPr>
          <p:cNvPr id="9" name="Rounded Rectangle 8"/>
          <p:cNvSpPr/>
          <p:nvPr/>
        </p:nvSpPr>
        <p:spPr>
          <a:xfrm>
            <a:off x="7384914" y="2154280"/>
            <a:ext cx="1998011" cy="1888588"/>
          </a:xfrm>
          <a:prstGeom prst="round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Times New Roman" charset="0"/>
                <a:ea typeface="Times New Roman" charset="0"/>
                <a:cs typeface="Times New Roman" charset="0"/>
              </a:rPr>
              <a:t> </a:t>
            </a:r>
            <a:endParaRPr lang="en-US" sz="1200" dirty="0">
              <a:solidFill>
                <a:schemeClr val="tx1"/>
              </a:solidFill>
              <a:latin typeface="Times New Roman" charset="0"/>
              <a:ea typeface="Times New Roman" charset="0"/>
              <a:cs typeface="Times New Roman" charset="0"/>
            </a:endParaRPr>
          </a:p>
        </p:txBody>
      </p:sp>
      <p:sp>
        <p:nvSpPr>
          <p:cNvPr id="8" name="Rounded Rectangle 7"/>
          <p:cNvSpPr/>
          <p:nvPr/>
        </p:nvSpPr>
        <p:spPr>
          <a:xfrm>
            <a:off x="7249154" y="2260507"/>
            <a:ext cx="1998011" cy="1888588"/>
          </a:xfrm>
          <a:prstGeom prst="round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charset="0"/>
                <a:ea typeface="Times New Roman" charset="0"/>
                <a:cs typeface="Times New Roman" charset="0"/>
              </a:rPr>
              <a:t>Stage 2 CLARA Service</a:t>
            </a: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r>
              <a:rPr lang="en-US" sz="1200" dirty="0">
                <a:solidFill>
                  <a:schemeClr val="tx1"/>
                </a:solidFill>
                <a:latin typeface="Times New Roman" charset="0"/>
                <a:ea typeface="Times New Roman" charset="0"/>
                <a:cs typeface="Times New Roman" charset="0"/>
              </a:rPr>
              <a:t>C++</a:t>
            </a:r>
          </a:p>
        </p:txBody>
      </p:sp>
      <p:sp>
        <p:nvSpPr>
          <p:cNvPr id="7" name="Rounded Rectangle 6"/>
          <p:cNvSpPr/>
          <p:nvPr/>
        </p:nvSpPr>
        <p:spPr>
          <a:xfrm>
            <a:off x="2589629" y="2286000"/>
            <a:ext cx="4110605" cy="1888588"/>
          </a:xfrm>
          <a:prstGeom prst="round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charset="0"/>
                <a:ea typeface="Times New Roman" charset="0"/>
                <a:cs typeface="Times New Roman" charset="0"/>
              </a:rPr>
              <a:t>Event Builder CLARA Service</a:t>
            </a: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endParaRPr lang="en-US" sz="1200" dirty="0">
              <a:solidFill>
                <a:schemeClr val="tx1"/>
              </a:solidFill>
              <a:latin typeface="Times New Roman" charset="0"/>
              <a:ea typeface="Times New Roman" charset="0"/>
              <a:cs typeface="Times New Roman" charset="0"/>
            </a:endParaRPr>
          </a:p>
          <a:p>
            <a:pPr algn="ctr"/>
            <a:r>
              <a:rPr lang="en-US" sz="1200" dirty="0">
                <a:solidFill>
                  <a:schemeClr val="tx1"/>
                </a:solidFill>
                <a:latin typeface="Times New Roman" charset="0"/>
                <a:ea typeface="Times New Roman" charset="0"/>
                <a:cs typeface="Times New Roman" charset="0"/>
              </a:rPr>
              <a:t>C++</a:t>
            </a:r>
          </a:p>
        </p:txBody>
      </p:sp>
      <p:sp>
        <p:nvSpPr>
          <p:cNvPr id="2" name="Title 1"/>
          <p:cNvSpPr>
            <a:spLocks noGrp="1"/>
          </p:cNvSpPr>
          <p:nvPr>
            <p:ph type="title"/>
          </p:nvPr>
        </p:nvSpPr>
        <p:spPr>
          <a:xfrm>
            <a:off x="83801" y="77413"/>
            <a:ext cx="9644762" cy="833870"/>
          </a:xfrm>
        </p:spPr>
        <p:txBody>
          <a:bodyPr>
            <a:normAutofit/>
          </a:bodyPr>
          <a:lstStyle/>
          <a:p>
            <a:r>
              <a:rPr lang="en-US" sz="3200" dirty="0">
                <a:solidFill>
                  <a:schemeClr val="accent1">
                    <a:lumMod val="50000"/>
                  </a:schemeClr>
                </a:solidFill>
                <a:ea typeface="Times New Roman" charset="0"/>
                <a:cs typeface="Times New Roman" charset="0"/>
              </a:rPr>
              <a:t>NASA SRB data flow diagram</a:t>
            </a:r>
          </a:p>
        </p:txBody>
      </p:sp>
      <p:sp>
        <p:nvSpPr>
          <p:cNvPr id="3" name="Rounded Rectangle 2"/>
          <p:cNvSpPr/>
          <p:nvPr/>
        </p:nvSpPr>
        <p:spPr>
          <a:xfrm>
            <a:off x="2696216" y="2761789"/>
            <a:ext cx="989734" cy="911802"/>
          </a:xfrm>
          <a:prstGeom prst="roundRect">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Times New Roman" charset="0"/>
                <a:ea typeface="Times New Roman" charset="0"/>
                <a:cs typeface="Times New Roman" charset="0"/>
              </a:rPr>
              <a:t>Stage 1</a:t>
            </a:r>
          </a:p>
          <a:p>
            <a:pPr algn="ctr"/>
            <a:endParaRPr lang="en-US" sz="1050" dirty="0">
              <a:solidFill>
                <a:schemeClr val="tx1"/>
              </a:solidFill>
              <a:latin typeface="Times New Roman" charset="0"/>
              <a:ea typeface="Times New Roman" charset="0"/>
              <a:cs typeface="Times New Roman" charset="0"/>
            </a:endParaRPr>
          </a:p>
          <a:p>
            <a:pPr algn="ctr"/>
            <a:endParaRPr lang="en-US" sz="1050" dirty="0">
              <a:solidFill>
                <a:schemeClr val="tx1"/>
              </a:solidFill>
              <a:latin typeface="Times New Roman" charset="0"/>
              <a:ea typeface="Times New Roman" charset="0"/>
              <a:cs typeface="Times New Roman" charset="0"/>
            </a:endParaRPr>
          </a:p>
          <a:p>
            <a:pPr algn="ctr"/>
            <a:r>
              <a:rPr lang="en-US" sz="1050" dirty="0">
                <a:solidFill>
                  <a:schemeClr val="tx1"/>
                </a:solidFill>
                <a:latin typeface="Times New Roman" charset="0"/>
                <a:ea typeface="Times New Roman" charset="0"/>
                <a:cs typeface="Times New Roman" charset="0"/>
              </a:rPr>
              <a:t>Fortran</a:t>
            </a:r>
          </a:p>
        </p:txBody>
      </p:sp>
      <p:sp>
        <p:nvSpPr>
          <p:cNvPr id="4" name="Rounded Rectangle 3"/>
          <p:cNvSpPr/>
          <p:nvPr/>
        </p:nvSpPr>
        <p:spPr>
          <a:xfrm>
            <a:off x="4234869" y="2761789"/>
            <a:ext cx="989734" cy="911802"/>
          </a:xfrm>
          <a:prstGeom prst="roundRect">
            <a:avLst/>
          </a:prstGeom>
          <a:solidFill>
            <a:srgbClr val="92D050">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Times New Roman" charset="0"/>
                <a:ea typeface="Times New Roman" charset="0"/>
                <a:cs typeface="Times New Roman" charset="0"/>
              </a:rPr>
              <a:t>Grid-pixel</a:t>
            </a:r>
            <a:br>
              <a:rPr lang="en-US" sz="1050" dirty="0">
                <a:solidFill>
                  <a:schemeClr val="tx1"/>
                </a:solidFill>
                <a:latin typeface="Times New Roman" charset="0"/>
                <a:ea typeface="Times New Roman" charset="0"/>
                <a:cs typeface="Times New Roman" charset="0"/>
              </a:rPr>
            </a:br>
            <a:r>
              <a:rPr lang="en-US" sz="1050" dirty="0">
                <a:solidFill>
                  <a:schemeClr val="tx1"/>
                </a:solidFill>
                <a:latin typeface="Times New Roman" charset="0"/>
                <a:ea typeface="Times New Roman" charset="0"/>
                <a:cs typeface="Times New Roman" charset="0"/>
              </a:rPr>
              <a:t>Container</a:t>
            </a:r>
          </a:p>
          <a:p>
            <a:pPr algn="ctr"/>
            <a:endParaRPr lang="en-US" sz="1050" dirty="0">
              <a:solidFill>
                <a:schemeClr val="tx1"/>
              </a:solidFill>
              <a:latin typeface="Times New Roman" charset="0"/>
              <a:ea typeface="Times New Roman" charset="0"/>
              <a:cs typeface="Times New Roman" charset="0"/>
            </a:endParaRPr>
          </a:p>
          <a:p>
            <a:pPr algn="ctr"/>
            <a:r>
              <a:rPr lang="en-US" sz="1050" dirty="0">
                <a:solidFill>
                  <a:schemeClr val="tx1"/>
                </a:solidFill>
                <a:latin typeface="Times New Roman" charset="0"/>
                <a:ea typeface="Times New Roman" charset="0"/>
                <a:cs typeface="Times New Roman" charset="0"/>
              </a:rPr>
              <a:t>C++</a:t>
            </a:r>
          </a:p>
        </p:txBody>
      </p:sp>
      <p:sp>
        <p:nvSpPr>
          <p:cNvPr id="5" name="Rounded Rectangle 4"/>
          <p:cNvSpPr/>
          <p:nvPr/>
        </p:nvSpPr>
        <p:spPr>
          <a:xfrm>
            <a:off x="5604714" y="2761789"/>
            <a:ext cx="989734" cy="911802"/>
          </a:xfrm>
          <a:prstGeom prst="roundRect">
            <a:avLst/>
          </a:prstGeom>
          <a:solidFill>
            <a:srgbClr val="92D050">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Times New Roman" charset="0"/>
                <a:ea typeface="Times New Roman" charset="0"/>
                <a:cs typeface="Times New Roman" charset="0"/>
              </a:rPr>
              <a:t>Grid-pixel</a:t>
            </a:r>
            <a:br>
              <a:rPr lang="en-US" sz="1050" dirty="0">
                <a:solidFill>
                  <a:schemeClr val="tx1"/>
                </a:solidFill>
                <a:latin typeface="Times New Roman" charset="0"/>
                <a:ea typeface="Times New Roman" charset="0"/>
                <a:cs typeface="Times New Roman" charset="0"/>
              </a:rPr>
            </a:br>
            <a:r>
              <a:rPr lang="en-US" sz="1050" dirty="0">
                <a:solidFill>
                  <a:schemeClr val="tx1"/>
                </a:solidFill>
                <a:latin typeface="Times New Roman" charset="0"/>
                <a:ea typeface="Times New Roman" charset="0"/>
                <a:cs typeface="Times New Roman" charset="0"/>
              </a:rPr>
              <a:t>Dispatcher</a:t>
            </a:r>
          </a:p>
          <a:p>
            <a:pPr algn="ctr"/>
            <a:endParaRPr lang="en-US" sz="1050" dirty="0">
              <a:solidFill>
                <a:schemeClr val="tx1"/>
              </a:solidFill>
              <a:latin typeface="Times New Roman" charset="0"/>
              <a:ea typeface="Times New Roman" charset="0"/>
              <a:cs typeface="Times New Roman" charset="0"/>
            </a:endParaRPr>
          </a:p>
          <a:p>
            <a:pPr algn="ctr"/>
            <a:r>
              <a:rPr lang="en-US" sz="1050" dirty="0">
                <a:solidFill>
                  <a:schemeClr val="tx1"/>
                </a:solidFill>
                <a:latin typeface="Times New Roman" charset="0"/>
                <a:ea typeface="Times New Roman" charset="0"/>
                <a:cs typeface="Times New Roman" charset="0"/>
              </a:rPr>
              <a:t>C++</a:t>
            </a:r>
          </a:p>
        </p:txBody>
      </p:sp>
      <p:sp>
        <p:nvSpPr>
          <p:cNvPr id="6" name="Rounded Rectangle 5"/>
          <p:cNvSpPr/>
          <p:nvPr/>
        </p:nvSpPr>
        <p:spPr>
          <a:xfrm>
            <a:off x="7769376" y="2761789"/>
            <a:ext cx="989734" cy="911802"/>
          </a:xfrm>
          <a:prstGeom prst="roundRect">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Times New Roman" charset="0"/>
                <a:ea typeface="Times New Roman" charset="0"/>
                <a:cs typeface="Times New Roman" charset="0"/>
              </a:rPr>
              <a:t>Stage 2</a:t>
            </a:r>
          </a:p>
          <a:p>
            <a:pPr algn="ctr"/>
            <a:endParaRPr lang="en-US" sz="1050" dirty="0">
              <a:solidFill>
                <a:schemeClr val="tx1"/>
              </a:solidFill>
              <a:latin typeface="Times New Roman" charset="0"/>
              <a:ea typeface="Times New Roman" charset="0"/>
              <a:cs typeface="Times New Roman" charset="0"/>
            </a:endParaRPr>
          </a:p>
          <a:p>
            <a:pPr algn="ctr"/>
            <a:endParaRPr lang="en-US" sz="1050" dirty="0">
              <a:solidFill>
                <a:schemeClr val="tx1"/>
              </a:solidFill>
              <a:latin typeface="Times New Roman" charset="0"/>
              <a:ea typeface="Times New Roman" charset="0"/>
              <a:cs typeface="Times New Roman" charset="0"/>
            </a:endParaRPr>
          </a:p>
          <a:p>
            <a:pPr algn="ctr"/>
            <a:r>
              <a:rPr lang="en-US" sz="1050" dirty="0">
                <a:solidFill>
                  <a:schemeClr val="tx1"/>
                </a:solidFill>
                <a:latin typeface="Times New Roman" charset="0"/>
                <a:ea typeface="Times New Roman" charset="0"/>
                <a:cs typeface="Times New Roman" charset="0"/>
              </a:rPr>
              <a:t>Fortran</a:t>
            </a:r>
          </a:p>
        </p:txBody>
      </p:sp>
      <p:sp>
        <p:nvSpPr>
          <p:cNvPr id="12" name="Rounded Rectangle 11"/>
          <p:cNvSpPr/>
          <p:nvPr/>
        </p:nvSpPr>
        <p:spPr>
          <a:xfrm>
            <a:off x="7421882" y="4650377"/>
            <a:ext cx="1867487" cy="1194756"/>
          </a:xfrm>
          <a:prstGeom prst="round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charset="0"/>
                <a:ea typeface="Times New Roman" charset="0"/>
                <a:cs typeface="Times New Roman" charset="0"/>
              </a:rPr>
              <a:t>Writer CLARA Service</a:t>
            </a:r>
          </a:p>
          <a:p>
            <a:pPr algn="ctr"/>
            <a:endParaRPr lang="en-US" sz="1200" dirty="0">
              <a:solidFill>
                <a:schemeClr val="tx1"/>
              </a:solidFill>
              <a:latin typeface="Times New Roman" charset="0"/>
              <a:ea typeface="Times New Roman" charset="0"/>
              <a:cs typeface="Times New Roman" charset="0"/>
            </a:endParaRPr>
          </a:p>
          <a:p>
            <a:pPr algn="ctr"/>
            <a:r>
              <a:rPr lang="en-US" sz="1200" dirty="0">
                <a:solidFill>
                  <a:schemeClr val="tx1"/>
                </a:solidFill>
                <a:latin typeface="Times New Roman" charset="0"/>
                <a:ea typeface="Times New Roman" charset="0"/>
                <a:cs typeface="Times New Roman" charset="0"/>
              </a:rPr>
              <a:t>C++</a:t>
            </a:r>
          </a:p>
        </p:txBody>
      </p:sp>
      <p:sp>
        <p:nvSpPr>
          <p:cNvPr id="13" name="Snip Single Corner Rectangle 12"/>
          <p:cNvSpPr/>
          <p:nvPr/>
        </p:nvSpPr>
        <p:spPr>
          <a:xfrm>
            <a:off x="9728563" y="4855993"/>
            <a:ext cx="656586" cy="780757"/>
          </a:xfrm>
          <a:prstGeom prst="snip1Rect">
            <a:avLst/>
          </a:prstGeom>
          <a:solidFill>
            <a:schemeClr val="accent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charset="0"/>
                <a:ea typeface="Times New Roman" charset="0"/>
                <a:cs typeface="Times New Roman" charset="0"/>
              </a:rPr>
              <a:t>File</a:t>
            </a:r>
          </a:p>
        </p:txBody>
      </p:sp>
      <p:cxnSp>
        <p:nvCxnSpPr>
          <p:cNvPr id="15" name="Straight Arrow Connector 14"/>
          <p:cNvCxnSpPr>
            <a:endCxn id="4" idx="1"/>
          </p:cNvCxnSpPr>
          <p:nvPr/>
        </p:nvCxnSpPr>
        <p:spPr>
          <a:xfrm>
            <a:off x="3685950" y="3217690"/>
            <a:ext cx="548920" cy="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3"/>
            <a:endCxn id="5" idx="1"/>
          </p:cNvCxnSpPr>
          <p:nvPr/>
        </p:nvCxnSpPr>
        <p:spPr>
          <a:xfrm>
            <a:off x="5224604" y="3217690"/>
            <a:ext cx="380111" cy="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227630" y="2974542"/>
            <a:ext cx="369012" cy="219291"/>
          </a:xfrm>
          <a:prstGeom prst="rect">
            <a:avLst/>
          </a:prstGeom>
          <a:noFill/>
        </p:spPr>
        <p:txBody>
          <a:bodyPr wrap="none" rtlCol="0">
            <a:spAutoFit/>
          </a:bodyPr>
          <a:lstStyle/>
          <a:p>
            <a:r>
              <a:rPr lang="en-US" sz="825"/>
              <a:t>Grid</a:t>
            </a:r>
            <a:endParaRPr lang="en-US" sz="825" dirty="0"/>
          </a:p>
        </p:txBody>
      </p:sp>
      <p:cxnSp>
        <p:nvCxnSpPr>
          <p:cNvPr id="21" name="Straight Arrow Connector 20"/>
          <p:cNvCxnSpPr/>
          <p:nvPr/>
        </p:nvCxnSpPr>
        <p:spPr>
          <a:xfrm>
            <a:off x="6594448" y="3072644"/>
            <a:ext cx="609368" cy="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594448" y="3204800"/>
            <a:ext cx="609368" cy="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594448" y="3368066"/>
            <a:ext cx="609368" cy="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8" idx="2"/>
            <a:endCxn id="5" idx="2"/>
          </p:cNvCxnSpPr>
          <p:nvPr/>
        </p:nvCxnSpPr>
        <p:spPr>
          <a:xfrm rot="5400000" flipH="1">
            <a:off x="6936118" y="2837056"/>
            <a:ext cx="475504" cy="2148577"/>
          </a:xfrm>
          <a:prstGeom prst="bentConnector3">
            <a:avLst>
              <a:gd name="adj1" fmla="val -49370"/>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5400000" flipH="1">
            <a:off x="7066308" y="2805496"/>
            <a:ext cx="475504" cy="2148577"/>
          </a:xfrm>
          <a:prstGeom prst="bentConnector3">
            <a:avLst>
              <a:gd name="adj1" fmla="val -40494"/>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5400000" flipH="1">
            <a:off x="7221770" y="2789495"/>
            <a:ext cx="475504" cy="2148577"/>
          </a:xfrm>
          <a:prstGeom prst="bentConnector3">
            <a:avLst>
              <a:gd name="adj1" fmla="val -31618"/>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700233" y="4061045"/>
            <a:ext cx="596638" cy="219291"/>
          </a:xfrm>
          <a:prstGeom prst="rect">
            <a:avLst/>
          </a:prstGeom>
          <a:noFill/>
        </p:spPr>
        <p:txBody>
          <a:bodyPr wrap="none" rtlCol="0">
            <a:spAutoFit/>
          </a:bodyPr>
          <a:lstStyle/>
          <a:p>
            <a:r>
              <a:rPr lang="en-US" sz="825"/>
              <a:t>Next Grid</a:t>
            </a:r>
            <a:endParaRPr lang="en-US" sz="825" dirty="0"/>
          </a:p>
        </p:txBody>
      </p:sp>
      <p:cxnSp>
        <p:nvCxnSpPr>
          <p:cNvPr id="36" name="Elbow Connector 35"/>
          <p:cNvCxnSpPr>
            <a:stCxn id="5" idx="0"/>
            <a:endCxn id="3" idx="0"/>
          </p:cNvCxnSpPr>
          <p:nvPr/>
        </p:nvCxnSpPr>
        <p:spPr>
          <a:xfrm rot="16200000" flipV="1">
            <a:off x="4645333" y="1307540"/>
            <a:ext cx="9525" cy="2908499"/>
          </a:xfrm>
          <a:prstGeom prst="bentConnector3">
            <a:avLst>
              <a:gd name="adj1" fmla="val 6895386"/>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666319" y="1741616"/>
            <a:ext cx="2008883" cy="219291"/>
          </a:xfrm>
          <a:prstGeom prst="rect">
            <a:avLst/>
          </a:prstGeom>
          <a:noFill/>
        </p:spPr>
        <p:txBody>
          <a:bodyPr wrap="none" rtlCol="0">
            <a:spAutoFit/>
          </a:bodyPr>
          <a:lstStyle/>
          <a:p>
            <a:r>
              <a:rPr lang="en-US" sz="825" dirty="0"/>
              <a:t>Container is empty. Next month/day/hour</a:t>
            </a:r>
          </a:p>
        </p:txBody>
      </p:sp>
      <p:sp>
        <p:nvSpPr>
          <p:cNvPr id="39" name="Snip Single Corner Rectangle 38"/>
          <p:cNvSpPr/>
          <p:nvPr/>
        </p:nvSpPr>
        <p:spPr>
          <a:xfrm>
            <a:off x="1767030" y="2830882"/>
            <a:ext cx="656586" cy="780757"/>
          </a:xfrm>
          <a:prstGeom prst="snip1Rect">
            <a:avLst/>
          </a:prstGeom>
          <a:solidFill>
            <a:schemeClr val="accent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charset="0"/>
                <a:ea typeface="Times New Roman" charset="0"/>
                <a:cs typeface="Times New Roman" charset="0"/>
              </a:rPr>
              <a:t>File</a:t>
            </a:r>
          </a:p>
        </p:txBody>
      </p:sp>
      <p:cxnSp>
        <p:nvCxnSpPr>
          <p:cNvPr id="41" name="Elbow Connector 40"/>
          <p:cNvCxnSpPr>
            <a:stCxn id="11" idx="3"/>
            <a:endCxn id="12" idx="1"/>
          </p:cNvCxnSpPr>
          <p:nvPr/>
        </p:nvCxnSpPr>
        <p:spPr>
          <a:xfrm flipH="1">
            <a:off x="7421882" y="2981077"/>
            <a:ext cx="2116504" cy="2266679"/>
          </a:xfrm>
          <a:prstGeom prst="bentConnector5">
            <a:avLst>
              <a:gd name="adj1" fmla="val -8101"/>
              <a:gd name="adj2" fmla="val 66962"/>
              <a:gd name="adj3" fmla="val 10810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2" idx="3"/>
            <a:endCxn id="13" idx="2"/>
          </p:cNvCxnSpPr>
          <p:nvPr/>
        </p:nvCxnSpPr>
        <p:spPr>
          <a:xfrm flipV="1">
            <a:off x="9289369" y="5246371"/>
            <a:ext cx="439195" cy="1384"/>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39" idx="0"/>
            <a:endCxn id="3" idx="1"/>
          </p:cNvCxnSpPr>
          <p:nvPr/>
        </p:nvCxnSpPr>
        <p:spPr>
          <a:xfrm flipV="1">
            <a:off x="2423616" y="3217690"/>
            <a:ext cx="272600" cy="3570"/>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104184" y="6252112"/>
            <a:ext cx="3270482" cy="307777"/>
          </a:xfrm>
          <a:prstGeom prst="rect">
            <a:avLst/>
          </a:prstGeom>
          <a:noFill/>
        </p:spPr>
        <p:txBody>
          <a:bodyPr wrap="square" rtlCol="0">
            <a:spAutoFit/>
          </a:bodyPr>
          <a:lstStyle/>
          <a:p>
            <a:r>
              <a:rPr lang="en-US" sz="1400" dirty="0">
                <a:solidFill>
                  <a:schemeClr val="accent2">
                    <a:lumMod val="75000"/>
                  </a:schemeClr>
                </a:solidFill>
              </a:rPr>
              <a:t>45 minutes to process 1 month data</a:t>
            </a:r>
          </a:p>
        </p:txBody>
      </p:sp>
      <p:sp>
        <p:nvSpPr>
          <p:cNvPr id="30" name="Content Placeholder 2">
            <a:extLst>
              <a:ext uri="{FF2B5EF4-FFF2-40B4-BE49-F238E27FC236}">
                <a16:creationId xmlns:a16="http://schemas.microsoft.com/office/drawing/2014/main" id="{670F7E90-C352-D240-92B3-C66DE26BCA75}"/>
              </a:ext>
            </a:extLst>
          </p:cNvPr>
          <p:cNvSpPr txBox="1">
            <a:spLocks/>
          </p:cNvSpPr>
          <p:nvPr/>
        </p:nvSpPr>
        <p:spPr>
          <a:xfrm>
            <a:off x="1205860" y="4890495"/>
            <a:ext cx="4920917" cy="20602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200" dirty="0">
                <a:solidFill>
                  <a:schemeClr val="bg2">
                    <a:lumMod val="25000"/>
                  </a:schemeClr>
                </a:solidFill>
              </a:rPr>
              <a:t>ISCCP HXS: 29TB</a:t>
            </a:r>
          </a:p>
          <a:p>
            <a:r>
              <a:rPr lang="en-US" sz="1200" dirty="0">
                <a:solidFill>
                  <a:schemeClr val="bg2">
                    <a:lumMod val="25000"/>
                  </a:schemeClr>
                </a:solidFill>
              </a:rPr>
              <a:t>Stage 1 processing: 153 days (1°), 238 days (0.5°).  </a:t>
            </a:r>
            <a:br>
              <a:rPr lang="en-US" sz="1200" dirty="0">
                <a:solidFill>
                  <a:schemeClr val="bg2">
                    <a:lumMod val="25000"/>
                  </a:schemeClr>
                </a:solidFill>
              </a:rPr>
            </a:br>
            <a:r>
              <a:rPr lang="en-US" sz="1200" dirty="0">
                <a:solidFill>
                  <a:schemeClr val="bg2">
                    <a:lumMod val="25000"/>
                  </a:schemeClr>
                </a:solidFill>
              </a:rPr>
              <a:t>2200 lines of Fortran code.</a:t>
            </a:r>
          </a:p>
          <a:p>
            <a:r>
              <a:rPr lang="en-US" sz="1200" dirty="0">
                <a:solidFill>
                  <a:schemeClr val="bg2">
                    <a:lumMod val="25000"/>
                  </a:schemeClr>
                </a:solidFill>
              </a:rPr>
              <a:t>Stage 1 files: 47TB each 1° and 0.5°</a:t>
            </a:r>
          </a:p>
          <a:p>
            <a:r>
              <a:rPr lang="en-US" sz="1200" dirty="0">
                <a:solidFill>
                  <a:schemeClr val="bg2">
                    <a:lumMod val="25000"/>
                  </a:schemeClr>
                </a:solidFill>
              </a:rPr>
              <a:t>Stage 2 processing: 85 days (1°), 119 days (0.5°).  </a:t>
            </a:r>
            <a:br>
              <a:rPr lang="en-US" sz="1200" dirty="0">
                <a:solidFill>
                  <a:schemeClr val="bg2">
                    <a:lumMod val="25000"/>
                  </a:schemeClr>
                </a:solidFill>
              </a:rPr>
            </a:br>
            <a:r>
              <a:rPr lang="en-US" sz="1200" dirty="0">
                <a:solidFill>
                  <a:schemeClr val="bg2">
                    <a:lumMod val="25000"/>
                  </a:schemeClr>
                </a:solidFill>
              </a:rPr>
              <a:t>1700 lines of Fortran code.</a:t>
            </a:r>
          </a:p>
          <a:p>
            <a:r>
              <a:rPr lang="en-US" sz="1200" dirty="0">
                <a:solidFill>
                  <a:schemeClr val="bg2">
                    <a:lumMod val="25000"/>
                  </a:schemeClr>
                </a:solidFill>
              </a:rPr>
              <a:t>Stage 2 files: 1.1 TB (1°), 4.1TB (0.5°)</a:t>
            </a:r>
          </a:p>
        </p:txBody>
      </p:sp>
      <p:sp>
        <p:nvSpPr>
          <p:cNvPr id="31" name="TextBox 30">
            <a:extLst>
              <a:ext uri="{FF2B5EF4-FFF2-40B4-BE49-F238E27FC236}">
                <a16:creationId xmlns:a16="http://schemas.microsoft.com/office/drawing/2014/main" id="{06959A60-9677-414E-88FC-719F94242DA8}"/>
              </a:ext>
            </a:extLst>
          </p:cNvPr>
          <p:cNvSpPr txBox="1"/>
          <p:nvPr/>
        </p:nvSpPr>
        <p:spPr>
          <a:xfrm>
            <a:off x="1586214" y="4397215"/>
            <a:ext cx="2509020" cy="461665"/>
          </a:xfrm>
          <a:prstGeom prst="rect">
            <a:avLst/>
          </a:prstGeom>
          <a:noFill/>
        </p:spPr>
        <p:txBody>
          <a:bodyPr wrap="none" rtlCol="0">
            <a:spAutoFit/>
          </a:bodyPr>
          <a:lstStyle/>
          <a:p>
            <a:pPr algn="ctr"/>
            <a:r>
              <a:rPr lang="en-US" sz="1200" dirty="0">
                <a:solidFill>
                  <a:schemeClr val="bg2">
                    <a:lumMod val="25000"/>
                  </a:schemeClr>
                </a:solidFill>
              </a:rPr>
              <a:t>Total Time/Storage for 34 years </a:t>
            </a:r>
            <a:br>
              <a:rPr lang="en-US" sz="1200" dirty="0">
                <a:solidFill>
                  <a:schemeClr val="bg2">
                    <a:lumMod val="25000"/>
                  </a:schemeClr>
                </a:solidFill>
              </a:rPr>
            </a:br>
            <a:r>
              <a:rPr lang="en-US" sz="1200" dirty="0">
                <a:solidFill>
                  <a:schemeClr val="bg2">
                    <a:lumMod val="25000"/>
                  </a:schemeClr>
                </a:solidFill>
              </a:rPr>
              <a:t>(1983-2016)</a:t>
            </a:r>
          </a:p>
        </p:txBody>
      </p:sp>
      <p:sp>
        <p:nvSpPr>
          <p:cNvPr id="33" name="TextBox 32">
            <a:extLst>
              <a:ext uri="{FF2B5EF4-FFF2-40B4-BE49-F238E27FC236}">
                <a16:creationId xmlns:a16="http://schemas.microsoft.com/office/drawing/2014/main" id="{2AAD5772-A221-A44B-8014-AEEFF4559703}"/>
              </a:ext>
            </a:extLst>
          </p:cNvPr>
          <p:cNvSpPr txBox="1"/>
          <p:nvPr/>
        </p:nvSpPr>
        <p:spPr>
          <a:xfrm>
            <a:off x="4545290" y="6260500"/>
            <a:ext cx="3108582" cy="307777"/>
          </a:xfrm>
          <a:prstGeom prst="rect">
            <a:avLst/>
          </a:prstGeom>
          <a:noFill/>
        </p:spPr>
        <p:txBody>
          <a:bodyPr wrap="square" rtlCol="0">
            <a:spAutoFit/>
          </a:bodyPr>
          <a:lstStyle/>
          <a:p>
            <a:r>
              <a:rPr lang="en-US" sz="1400" dirty="0">
                <a:solidFill>
                  <a:schemeClr val="accent2">
                    <a:lumMod val="75000"/>
                  </a:schemeClr>
                </a:solidFill>
              </a:rPr>
              <a:t>21 hours to process 1 month data</a:t>
            </a:r>
          </a:p>
        </p:txBody>
      </p:sp>
      <p:pic>
        <p:nvPicPr>
          <p:cNvPr id="37" name="Picture 36" descr="JLab_logo_text_white1.jpg">
            <a:extLst>
              <a:ext uri="{FF2B5EF4-FFF2-40B4-BE49-F238E27FC236}">
                <a16:creationId xmlns:a16="http://schemas.microsoft.com/office/drawing/2014/main" id="{B77F4F2F-ED21-9A4A-8582-848D849D9526}"/>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cxnSp>
        <p:nvCxnSpPr>
          <p:cNvPr id="14" name="Straight Arrow Connector 13">
            <a:extLst>
              <a:ext uri="{FF2B5EF4-FFF2-40B4-BE49-F238E27FC236}">
                <a16:creationId xmlns:a16="http://schemas.microsoft.com/office/drawing/2014/main" id="{69D774A4-9065-B843-9B07-DCE400CE1EEE}"/>
              </a:ext>
            </a:extLst>
          </p:cNvPr>
          <p:cNvCxnSpPr/>
          <p:nvPr/>
        </p:nvCxnSpPr>
        <p:spPr>
          <a:xfrm>
            <a:off x="7573595" y="6430112"/>
            <a:ext cx="52275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844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810" y="3908077"/>
            <a:ext cx="1684945" cy="1477529"/>
          </a:xfrm>
          <a:prstGeom prst="rect">
            <a:avLst/>
          </a:prstGeom>
        </p:spPr>
      </p:pic>
      <p:sp>
        <p:nvSpPr>
          <p:cNvPr id="2" name="TextBox 1"/>
          <p:cNvSpPr txBox="1"/>
          <p:nvPr/>
        </p:nvSpPr>
        <p:spPr>
          <a:xfrm>
            <a:off x="2426189" y="717188"/>
            <a:ext cx="6803637" cy="461665"/>
          </a:xfrm>
          <a:prstGeom prst="rect">
            <a:avLst/>
          </a:prstGeom>
          <a:noFill/>
        </p:spPr>
        <p:txBody>
          <a:bodyPr wrap="square" rtlCol="0">
            <a:spAutoFit/>
          </a:bodyPr>
          <a:lstStyle/>
          <a:p>
            <a:r>
              <a:rPr lang="en-US" sz="2400" b="1" dirty="0"/>
              <a:t>CLARA Reactive Data-stream Processing Framework</a:t>
            </a:r>
          </a:p>
        </p:txBody>
      </p:sp>
      <p:sp>
        <p:nvSpPr>
          <p:cNvPr id="4" name="TextBox 3"/>
          <p:cNvSpPr txBox="1"/>
          <p:nvPr/>
        </p:nvSpPr>
        <p:spPr>
          <a:xfrm>
            <a:off x="2414333" y="1863892"/>
            <a:ext cx="3686179" cy="1546577"/>
          </a:xfrm>
          <a:prstGeom prst="rect">
            <a:avLst/>
          </a:prstGeom>
          <a:noFill/>
        </p:spPr>
        <p:txBody>
          <a:bodyPr wrap="square" rtlCol="0">
            <a:spAutoFit/>
          </a:bodyPr>
          <a:lstStyle/>
          <a:p>
            <a:pPr algn="just"/>
            <a:r>
              <a:rPr lang="en-US" sz="1050" dirty="0"/>
              <a:t>About:</a:t>
            </a:r>
          </a:p>
          <a:p>
            <a:pPr algn="just"/>
            <a:r>
              <a:rPr lang="en-US" sz="1050" dirty="0"/>
              <a:t>We use CLARA to create software applications as a suite of independently deployable, small, modular services in which each service runs a unique algorithm, communicating with each other through a well-defined mechanism to serve data processing goals. Services of the same software application can be written in different programming languages, where each service is developed, optimized and maintained independently.</a:t>
            </a:r>
          </a:p>
          <a:p>
            <a:pPr algn="just"/>
            <a:r>
              <a:rPr lang="en-US" sz="1050" dirty="0"/>
              <a:t> </a:t>
            </a:r>
          </a:p>
        </p:txBody>
      </p:sp>
      <p:sp>
        <p:nvSpPr>
          <p:cNvPr id="6" name="TextBox 5"/>
          <p:cNvSpPr txBox="1"/>
          <p:nvPr/>
        </p:nvSpPr>
        <p:spPr>
          <a:xfrm>
            <a:off x="2371826" y="1416145"/>
            <a:ext cx="6858000" cy="338554"/>
          </a:xfrm>
          <a:prstGeom prst="rect">
            <a:avLst/>
          </a:prstGeom>
          <a:noFill/>
        </p:spPr>
        <p:txBody>
          <a:bodyPr wrap="square" rtlCol="0">
            <a:spAutoFit/>
          </a:bodyPr>
          <a:lstStyle/>
          <a:p>
            <a:r>
              <a:rPr lang="en-US" sz="1600" i="1" dirty="0"/>
              <a:t>Micro-services architecture for data analytics   </a:t>
            </a:r>
          </a:p>
        </p:txBody>
      </p:sp>
      <p:sp>
        <p:nvSpPr>
          <p:cNvPr id="5" name="Rectangle 4"/>
          <p:cNvSpPr/>
          <p:nvPr/>
        </p:nvSpPr>
        <p:spPr>
          <a:xfrm>
            <a:off x="6362258" y="1903884"/>
            <a:ext cx="3352800" cy="1223412"/>
          </a:xfrm>
          <a:prstGeom prst="rect">
            <a:avLst/>
          </a:prstGeom>
        </p:spPr>
        <p:txBody>
          <a:bodyPr wrap="square">
            <a:spAutoFit/>
          </a:bodyPr>
          <a:lstStyle/>
          <a:p>
            <a:pPr algn="just"/>
            <a:r>
              <a:rPr lang="en-US" sz="1050" dirty="0"/>
              <a:t>Resilient:</a:t>
            </a:r>
          </a:p>
          <a:p>
            <a:pPr algn="just"/>
            <a:r>
              <a:rPr lang="en-US" sz="1050" dirty="0"/>
              <a:t>CLARA system stays responsive in the face of failure. Resilience is achieved by replication, containment, isolation and delegation. Failures are contained within each service, isolating services from each other and thereby ensuring that parts of the system can fail and recover without compromising the system as a whole. </a:t>
            </a:r>
          </a:p>
        </p:txBody>
      </p:sp>
      <p:pic>
        <p:nvPicPr>
          <p:cNvPr id="12" name="Picture 11" descr="clas_photo-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4333" y="3792334"/>
            <a:ext cx="1901714" cy="1704108"/>
          </a:xfrm>
          <a:prstGeom prst="rect">
            <a:avLst/>
          </a:prstGeom>
        </p:spPr>
      </p:pic>
      <p:pic>
        <p:nvPicPr>
          <p:cNvPr id="13" name="Picture 12" descr="JLab_logo_text_white1.jpg"/>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
        <p:nvSpPr>
          <p:cNvPr id="9" name="Rectangle 8"/>
          <p:cNvSpPr/>
          <p:nvPr/>
        </p:nvSpPr>
        <p:spPr>
          <a:xfrm>
            <a:off x="6362258" y="3283845"/>
            <a:ext cx="3352800" cy="1546577"/>
          </a:xfrm>
          <a:prstGeom prst="rect">
            <a:avLst/>
          </a:prstGeom>
        </p:spPr>
        <p:txBody>
          <a:bodyPr wrap="square">
            <a:spAutoFit/>
          </a:bodyPr>
          <a:lstStyle/>
          <a:p>
            <a:pPr algn="just"/>
            <a:r>
              <a:rPr lang="en-US" sz="1050" dirty="0"/>
              <a:t>Elastic:</a:t>
            </a:r>
          </a:p>
          <a:p>
            <a:pPr algn="just"/>
            <a:r>
              <a:rPr lang="en-US" sz="1050" dirty="0"/>
              <a:t>CLARA system stays responsive under varying workload. It reacts to changes in the input data rate by increasing or decreasing the resources allocated to service these inputs (horizontal and vertical scaling). CLARA implements predictive, as well as reactive, scaling algorithms by providing relevant live performance measures. We achieve elasticity in a cost-effective way on commodity hardware and software platforms.</a:t>
            </a:r>
          </a:p>
        </p:txBody>
      </p:sp>
      <p:sp>
        <p:nvSpPr>
          <p:cNvPr id="10" name="Rectangle 9"/>
          <p:cNvSpPr/>
          <p:nvPr/>
        </p:nvSpPr>
        <p:spPr>
          <a:xfrm>
            <a:off x="6362258" y="4986969"/>
            <a:ext cx="3352800" cy="1223412"/>
          </a:xfrm>
          <a:prstGeom prst="rect">
            <a:avLst/>
          </a:prstGeom>
        </p:spPr>
        <p:txBody>
          <a:bodyPr wrap="square">
            <a:spAutoFit/>
          </a:bodyPr>
          <a:lstStyle/>
          <a:p>
            <a:pPr algn="just"/>
            <a:r>
              <a:rPr lang="en-US" sz="1050" dirty="0"/>
              <a:t>Robust:</a:t>
            </a:r>
          </a:p>
          <a:p>
            <a:pPr algn="just"/>
            <a:r>
              <a:rPr lang="en-US" sz="1050" dirty="0"/>
              <a:t>CLARA uses asynchronous message-passing to establish boundaries between services that ensure loose coupling, isolation, location transparency, and provides means to delegate errors as messages. Employing explicit message-passing enables load balancing and overall data-flow, i.e. application algorithm control and orchestration. </a:t>
            </a: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8436" y="3662494"/>
            <a:ext cx="961015" cy="480508"/>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54627" y="3694028"/>
            <a:ext cx="656389" cy="407652"/>
          </a:xfrm>
          <a:prstGeom prst="rect">
            <a:avLst/>
          </a:prstGeom>
        </p:spPr>
      </p:pic>
      <p:sp>
        <p:nvSpPr>
          <p:cNvPr id="15" name="Title 1">
            <a:extLst>
              <a:ext uri="{FF2B5EF4-FFF2-40B4-BE49-F238E27FC236}">
                <a16:creationId xmlns:a16="http://schemas.microsoft.com/office/drawing/2014/main" id="{C360E4C4-ACFA-E04E-95D9-4B4924FE5FAF}"/>
              </a:ext>
            </a:extLst>
          </p:cNvPr>
          <p:cNvSpPr txBox="1">
            <a:spLocks/>
          </p:cNvSpPr>
          <p:nvPr/>
        </p:nvSpPr>
        <p:spPr>
          <a:xfrm>
            <a:off x="83801" y="77413"/>
            <a:ext cx="9644762" cy="598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ea typeface="Times New Roman" charset="0"/>
                <a:cs typeface="Times New Roman" charset="0"/>
              </a:rPr>
              <a:t>Conclusion</a:t>
            </a:r>
          </a:p>
        </p:txBody>
      </p:sp>
      <p:sp>
        <p:nvSpPr>
          <p:cNvPr id="7" name="TextBox 6">
            <a:extLst>
              <a:ext uri="{FF2B5EF4-FFF2-40B4-BE49-F238E27FC236}">
                <a16:creationId xmlns:a16="http://schemas.microsoft.com/office/drawing/2014/main" id="{3C3A7D5B-38F9-014B-9F63-64BF1510B193}"/>
              </a:ext>
            </a:extLst>
          </p:cNvPr>
          <p:cNvSpPr txBox="1"/>
          <p:nvPr/>
        </p:nvSpPr>
        <p:spPr>
          <a:xfrm>
            <a:off x="2362201" y="5685181"/>
            <a:ext cx="2831224" cy="938719"/>
          </a:xfrm>
          <a:prstGeom prst="rect">
            <a:avLst/>
          </a:prstGeom>
          <a:noFill/>
        </p:spPr>
        <p:txBody>
          <a:bodyPr wrap="none" rtlCol="0">
            <a:spAutoFit/>
          </a:bodyPr>
          <a:lstStyle/>
          <a:p>
            <a:r>
              <a:rPr lang="en-US" sz="1100" dirty="0">
                <a:hlinkClick r:id="rId7"/>
              </a:rPr>
              <a:t>http://claraweb.jlab.org</a:t>
            </a:r>
            <a:endParaRPr lang="en-US" sz="1100" dirty="0"/>
          </a:p>
          <a:p>
            <a:r>
              <a:rPr lang="en-US" sz="1100" dirty="0">
                <a:hlinkClick r:id="rId8"/>
              </a:rPr>
              <a:t>https://github.com/JeffersonLab/clara-java</a:t>
            </a:r>
            <a:endParaRPr lang="en-US" sz="1100" dirty="0"/>
          </a:p>
          <a:p>
            <a:r>
              <a:rPr lang="en-US" sz="1100" dirty="0">
                <a:hlinkClick r:id="rId9"/>
              </a:rPr>
              <a:t>https://github.com/JeffersonLab/clara-cpp</a:t>
            </a:r>
            <a:endParaRPr lang="en-US" sz="1100" dirty="0"/>
          </a:p>
          <a:p>
            <a:r>
              <a:rPr lang="en-US" sz="1100" dirty="0">
                <a:hlinkClick r:id="rId10"/>
              </a:rPr>
              <a:t>https://github.com/JeffersonLab/clara-python</a:t>
            </a:r>
            <a:endParaRPr lang="en-US" sz="1100" dirty="0"/>
          </a:p>
          <a:p>
            <a:endParaRPr lang="en-US" sz="1100" dirty="0"/>
          </a:p>
        </p:txBody>
      </p:sp>
    </p:spTree>
    <p:extLst>
      <p:ext uri="{BB962C8B-B14F-4D97-AF65-F5344CB8AC3E}">
        <p14:creationId xmlns:p14="http://schemas.microsoft.com/office/powerpoint/2010/main" val="127990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F750BA-431A-8E48-A753-6C527DE8001D}"/>
              </a:ext>
            </a:extLst>
          </p:cNvPr>
          <p:cNvSpPr>
            <a:spLocks noGrp="1"/>
          </p:cNvSpPr>
          <p:nvPr>
            <p:ph idx="1"/>
          </p:nvPr>
        </p:nvSpPr>
        <p:spPr>
          <a:xfrm>
            <a:off x="827947" y="2406071"/>
            <a:ext cx="10515600" cy="2772321"/>
          </a:xfrm>
        </p:spPr>
        <p:txBody>
          <a:bodyPr/>
          <a:lstStyle/>
          <a:p>
            <a:r>
              <a:rPr lang="en-US" dirty="0"/>
              <a:t>Make use of advances in CPU, storage and network technologies </a:t>
            </a:r>
          </a:p>
          <a:p>
            <a:r>
              <a:rPr lang="en-US" dirty="0"/>
              <a:t>Enable new approaches to computing and software </a:t>
            </a:r>
          </a:p>
          <a:p>
            <a:r>
              <a:rPr lang="en-US" dirty="0"/>
              <a:t>Ensure the long-term sustainability of the software through the lifetime of the HL- LHC </a:t>
            </a:r>
          </a:p>
          <a:p>
            <a:r>
              <a:rPr lang="en-US" dirty="0"/>
              <a:t>Attract the required new expertise </a:t>
            </a:r>
          </a:p>
          <a:p>
            <a:endParaRPr lang="en-US" dirty="0"/>
          </a:p>
          <a:p>
            <a:endParaRPr lang="en-US" dirty="0"/>
          </a:p>
          <a:p>
            <a:endParaRPr lang="en-US" dirty="0"/>
          </a:p>
          <a:p>
            <a:endParaRPr lang="en-US" dirty="0"/>
          </a:p>
        </p:txBody>
      </p:sp>
      <p:sp>
        <p:nvSpPr>
          <p:cNvPr id="4" name="Title 1">
            <a:extLst>
              <a:ext uri="{FF2B5EF4-FFF2-40B4-BE49-F238E27FC236}">
                <a16:creationId xmlns:a16="http://schemas.microsoft.com/office/drawing/2014/main" id="{92806851-6AA7-6844-A87A-A515CC45BFC9}"/>
              </a:ext>
            </a:extLst>
          </p:cNvPr>
          <p:cNvSpPr txBox="1">
            <a:spLocks/>
          </p:cNvSpPr>
          <p:nvPr/>
        </p:nvSpPr>
        <p:spPr>
          <a:xfrm>
            <a:off x="159025" y="105878"/>
            <a:ext cx="8503712" cy="6703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HL-LHC software R&amp;D requirements</a:t>
            </a:r>
          </a:p>
        </p:txBody>
      </p:sp>
      <p:pic>
        <p:nvPicPr>
          <p:cNvPr id="7" name="Picture 6" descr="JLab_logo_text_white1.jpg">
            <a:extLst>
              <a:ext uri="{FF2B5EF4-FFF2-40B4-BE49-F238E27FC236}">
                <a16:creationId xmlns:a16="http://schemas.microsoft.com/office/drawing/2014/main" id="{BB6A72F9-2B9E-A441-85A3-F8B813159D55}"/>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642001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F750BA-431A-8E48-A753-6C527DE8001D}"/>
              </a:ext>
            </a:extLst>
          </p:cNvPr>
          <p:cNvSpPr>
            <a:spLocks noGrp="1"/>
          </p:cNvSpPr>
          <p:nvPr>
            <p:ph idx="1"/>
          </p:nvPr>
        </p:nvSpPr>
        <p:spPr>
          <a:xfrm>
            <a:off x="811696" y="1587086"/>
            <a:ext cx="10515600" cy="4351338"/>
          </a:xfrm>
        </p:spPr>
        <p:txBody>
          <a:bodyPr>
            <a:normAutofit/>
          </a:bodyPr>
          <a:lstStyle/>
          <a:p>
            <a:r>
              <a:rPr lang="en-US" dirty="0"/>
              <a:t>More than 20M lines of code (some of the components are 15 years old).</a:t>
            </a:r>
          </a:p>
          <a:p>
            <a:r>
              <a:rPr lang="en-US" dirty="0"/>
              <a:t>Single architecture (x86_64)</a:t>
            </a:r>
          </a:p>
          <a:p>
            <a:r>
              <a:rPr lang="en-US" dirty="0"/>
              <a:t>Self contained, monolithic</a:t>
            </a:r>
          </a:p>
          <a:p>
            <a:r>
              <a:rPr lang="en-US" dirty="0"/>
              <a:t>Serial processing model</a:t>
            </a:r>
          </a:p>
          <a:p>
            <a:r>
              <a:rPr lang="en-US" dirty="0"/>
              <a:t>Sustainability concerns</a:t>
            </a:r>
          </a:p>
          <a:p>
            <a:pPr lvl="1"/>
            <a:r>
              <a:rPr lang="en-US" dirty="0"/>
              <a:t>Original authors no longer in the field</a:t>
            </a:r>
          </a:p>
          <a:p>
            <a:pPr lvl="1"/>
            <a:r>
              <a:rPr lang="en-US" dirty="0"/>
              <a:t>Poor maintenance</a:t>
            </a:r>
          </a:p>
          <a:p>
            <a:pPr lvl="1"/>
            <a:r>
              <a:rPr lang="en-US" dirty="0"/>
              <a:t>Not well documented </a:t>
            </a:r>
          </a:p>
          <a:p>
            <a:pPr lvl="1"/>
            <a:r>
              <a:rPr lang="en-US" dirty="0"/>
              <a:t>Lacking unit tests </a:t>
            </a:r>
          </a:p>
          <a:p>
            <a:endParaRPr lang="en-US" dirty="0"/>
          </a:p>
        </p:txBody>
      </p:sp>
      <p:sp>
        <p:nvSpPr>
          <p:cNvPr id="4" name="Title 1">
            <a:extLst>
              <a:ext uri="{FF2B5EF4-FFF2-40B4-BE49-F238E27FC236}">
                <a16:creationId xmlns:a16="http://schemas.microsoft.com/office/drawing/2014/main" id="{C5561259-169A-A84E-AB20-1D87E6AE4AFD}"/>
              </a:ext>
            </a:extLst>
          </p:cNvPr>
          <p:cNvSpPr txBox="1">
            <a:spLocks/>
          </p:cNvSpPr>
          <p:nvPr/>
        </p:nvSpPr>
        <p:spPr>
          <a:xfrm>
            <a:off x="191863" y="92802"/>
            <a:ext cx="7354448" cy="6703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LHC software</a:t>
            </a:r>
          </a:p>
        </p:txBody>
      </p:sp>
      <p:pic>
        <p:nvPicPr>
          <p:cNvPr id="7" name="Picture 6" descr="JLab_logo_text_white1.jpg">
            <a:extLst>
              <a:ext uri="{FF2B5EF4-FFF2-40B4-BE49-F238E27FC236}">
                <a16:creationId xmlns:a16="http://schemas.microsoft.com/office/drawing/2014/main" id="{D4D3CC57-9D1F-1D40-8C90-99035720EF82}"/>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830936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D959D1-31E2-AB49-8176-51188F5CF326}"/>
              </a:ext>
            </a:extLst>
          </p:cNvPr>
          <p:cNvSpPr>
            <a:spLocks noGrp="1"/>
          </p:cNvSpPr>
          <p:nvPr>
            <p:ph idx="1"/>
          </p:nvPr>
        </p:nvSpPr>
        <p:spPr>
          <a:xfrm>
            <a:off x="268357" y="1998023"/>
            <a:ext cx="6109447" cy="3766792"/>
          </a:xfrm>
        </p:spPr>
        <p:txBody>
          <a:bodyPr>
            <a:normAutofit/>
          </a:bodyPr>
          <a:lstStyle/>
          <a:p>
            <a:r>
              <a:rPr lang="en-US" sz="2400" dirty="0"/>
              <a:t>Network bandwidth will continue to increase, but the ability to use it efficiently will need a closer integration with applications that supports:</a:t>
            </a:r>
          </a:p>
          <a:p>
            <a:pPr lvl="1"/>
            <a:r>
              <a:rPr lang="en-US" sz="2000" dirty="0"/>
              <a:t>Software distribution and distributed data and workflow management</a:t>
            </a:r>
          </a:p>
          <a:p>
            <a:pPr lvl="1"/>
            <a:r>
              <a:rPr lang="en-US" sz="2000" dirty="0"/>
              <a:t>Awareness of the extremely hierarchical view of data, from long latency tape access and medium-latency network access through to the CPU memory hierarchy. </a:t>
            </a:r>
          </a:p>
        </p:txBody>
      </p:sp>
      <p:pic>
        <p:nvPicPr>
          <p:cNvPr id="5" name="Picture 4">
            <a:extLst>
              <a:ext uri="{FF2B5EF4-FFF2-40B4-BE49-F238E27FC236}">
                <a16:creationId xmlns:a16="http://schemas.microsoft.com/office/drawing/2014/main" id="{B0F28278-A690-D14D-B124-6F1D73D82793}"/>
              </a:ext>
            </a:extLst>
          </p:cNvPr>
          <p:cNvPicPr>
            <a:picLocks noChangeAspect="1"/>
          </p:cNvPicPr>
          <p:nvPr/>
        </p:nvPicPr>
        <p:blipFill>
          <a:blip r:embed="rId2"/>
          <a:stretch>
            <a:fillRect/>
          </a:stretch>
        </p:blipFill>
        <p:spPr>
          <a:xfrm>
            <a:off x="6718852" y="1825625"/>
            <a:ext cx="4997881" cy="4111589"/>
          </a:xfrm>
          <a:prstGeom prst="rect">
            <a:avLst/>
          </a:prstGeom>
        </p:spPr>
      </p:pic>
      <p:sp>
        <p:nvSpPr>
          <p:cNvPr id="6" name="Title 1">
            <a:extLst>
              <a:ext uri="{FF2B5EF4-FFF2-40B4-BE49-F238E27FC236}">
                <a16:creationId xmlns:a16="http://schemas.microsoft.com/office/drawing/2014/main" id="{B924AF58-A96C-714E-9E00-EB013AD9170D}"/>
              </a:ext>
            </a:extLst>
          </p:cNvPr>
          <p:cNvSpPr txBox="1">
            <a:spLocks/>
          </p:cNvSpPr>
          <p:nvPr/>
        </p:nvSpPr>
        <p:spPr>
          <a:xfrm>
            <a:off x="179218" y="124305"/>
            <a:ext cx="8464825" cy="72887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500" dirty="0">
                <a:solidFill>
                  <a:schemeClr val="accent1">
                    <a:lumMod val="50000"/>
                  </a:schemeClr>
                </a:solidFill>
              </a:rPr>
              <a:t>Future trends </a:t>
            </a:r>
            <a:r>
              <a:rPr lang="en-US" sz="2000" dirty="0">
                <a:solidFill>
                  <a:schemeClr val="accent1">
                    <a:lumMod val="50000"/>
                  </a:schemeClr>
                </a:solidFill>
              </a:rPr>
              <a:t>Moore’s law is dead, long live Nielsen’s law</a:t>
            </a:r>
          </a:p>
        </p:txBody>
      </p:sp>
      <p:pic>
        <p:nvPicPr>
          <p:cNvPr id="8" name="Picture 7" descr="JLab_logo_text_white1.jpg">
            <a:extLst>
              <a:ext uri="{FF2B5EF4-FFF2-40B4-BE49-F238E27FC236}">
                <a16:creationId xmlns:a16="http://schemas.microsoft.com/office/drawing/2014/main" id="{43B26AAB-17E5-A54C-96BD-D6CEE6222448}"/>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2967774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444DE8-F131-6A4F-A651-35D9B8887FD4}"/>
              </a:ext>
            </a:extLst>
          </p:cNvPr>
          <p:cNvSpPr>
            <a:spLocks noGrp="1"/>
          </p:cNvSpPr>
          <p:nvPr>
            <p:ph idx="1"/>
          </p:nvPr>
        </p:nvSpPr>
        <p:spPr>
          <a:xfrm>
            <a:off x="828575" y="2714497"/>
            <a:ext cx="10515600" cy="1871732"/>
          </a:xfrm>
        </p:spPr>
        <p:txBody>
          <a:bodyPr/>
          <a:lstStyle/>
          <a:p>
            <a:pPr marL="0" indent="0">
              <a:buNone/>
            </a:pPr>
            <a:r>
              <a:rPr lang="en-US" dirty="0">
                <a:solidFill>
                  <a:schemeClr val="accent5">
                    <a:lumMod val="50000"/>
                  </a:schemeClr>
                </a:solidFill>
              </a:rPr>
              <a:t>Taking advantage of new architectures and programming paradigms will be critical for HEP to increase the ability of our code to deliver physics results efficiently, and to meet the processing challenges of the future. </a:t>
            </a:r>
            <a:r>
              <a:rPr lang="en-US" sz="1200" dirty="0">
                <a:solidFill>
                  <a:schemeClr val="accent5">
                    <a:lumMod val="50000"/>
                  </a:schemeClr>
                </a:solidFill>
              </a:rPr>
              <a:t> </a:t>
            </a:r>
            <a:br>
              <a:rPr lang="en-US" sz="1200" dirty="0">
                <a:solidFill>
                  <a:schemeClr val="accent5">
                    <a:lumMod val="50000"/>
                  </a:schemeClr>
                </a:solidFill>
              </a:rPr>
            </a:br>
            <a:r>
              <a:rPr lang="en-US" sz="1200" dirty="0">
                <a:solidFill>
                  <a:schemeClr val="accent5">
                    <a:lumMod val="50000"/>
                  </a:schemeClr>
                </a:solidFill>
              </a:rPr>
              <a:t>(</a:t>
            </a:r>
            <a:r>
              <a:rPr lang="en-US" sz="1200" dirty="0"/>
              <a:t>A Roadmap for HEP Software and Computing R&amp;D for the 2020s.</a:t>
            </a:r>
            <a:r>
              <a:rPr lang="en-US" b="1" dirty="0"/>
              <a:t> </a:t>
            </a:r>
            <a:r>
              <a:rPr lang="en-US" sz="1400" dirty="0"/>
              <a:t>arXiv:1712.06982)</a:t>
            </a:r>
            <a:endParaRPr lang="en-US" sz="1400" dirty="0">
              <a:solidFill>
                <a:schemeClr val="accent5">
                  <a:lumMod val="50000"/>
                </a:schemeClr>
              </a:solidFill>
            </a:endParaRPr>
          </a:p>
          <a:p>
            <a:endParaRPr lang="en-US" dirty="0"/>
          </a:p>
        </p:txBody>
      </p:sp>
      <p:pic>
        <p:nvPicPr>
          <p:cNvPr id="5" name="Picture 4" descr="JLab_logo_text_white1.jpg">
            <a:extLst>
              <a:ext uri="{FF2B5EF4-FFF2-40B4-BE49-F238E27FC236}">
                <a16:creationId xmlns:a16="http://schemas.microsoft.com/office/drawing/2014/main" id="{AC639EDA-8F23-8F41-8694-4E3306202D2B}"/>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4279065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EC604D2-682D-9C46-A4ED-5C78A0905A43}"/>
              </a:ext>
            </a:extLst>
          </p:cNvPr>
          <p:cNvPicPr>
            <a:picLocks noChangeAspect="1"/>
          </p:cNvPicPr>
          <p:nvPr/>
        </p:nvPicPr>
        <p:blipFill>
          <a:blip r:embed="rId2"/>
          <a:stretch>
            <a:fillRect/>
          </a:stretch>
        </p:blipFill>
        <p:spPr>
          <a:xfrm>
            <a:off x="1278463" y="1240353"/>
            <a:ext cx="4061012" cy="2284319"/>
          </a:xfrm>
          <a:prstGeom prst="rect">
            <a:avLst/>
          </a:prstGeom>
        </p:spPr>
      </p:pic>
      <p:pic>
        <p:nvPicPr>
          <p:cNvPr id="12" name="Picture 11">
            <a:extLst>
              <a:ext uri="{FF2B5EF4-FFF2-40B4-BE49-F238E27FC236}">
                <a16:creationId xmlns:a16="http://schemas.microsoft.com/office/drawing/2014/main" id="{1515E70C-E352-7A4C-BC14-928A15515E19}"/>
              </a:ext>
            </a:extLst>
          </p:cNvPr>
          <p:cNvPicPr>
            <a:picLocks noChangeAspect="1"/>
          </p:cNvPicPr>
          <p:nvPr/>
        </p:nvPicPr>
        <p:blipFill>
          <a:blip r:embed="rId3"/>
          <a:stretch>
            <a:fillRect/>
          </a:stretch>
        </p:blipFill>
        <p:spPr>
          <a:xfrm>
            <a:off x="747058" y="3957919"/>
            <a:ext cx="3045759" cy="2284319"/>
          </a:xfrm>
          <a:prstGeom prst="rect">
            <a:avLst/>
          </a:prstGeom>
        </p:spPr>
      </p:pic>
      <p:pic>
        <p:nvPicPr>
          <p:cNvPr id="14" name="Picture 13">
            <a:extLst>
              <a:ext uri="{FF2B5EF4-FFF2-40B4-BE49-F238E27FC236}">
                <a16:creationId xmlns:a16="http://schemas.microsoft.com/office/drawing/2014/main" id="{DB84570F-79D2-3841-979B-495F5AABB790}"/>
              </a:ext>
            </a:extLst>
          </p:cNvPr>
          <p:cNvPicPr>
            <a:picLocks noChangeAspect="1"/>
          </p:cNvPicPr>
          <p:nvPr/>
        </p:nvPicPr>
        <p:blipFill>
          <a:blip r:embed="rId4"/>
          <a:stretch>
            <a:fillRect/>
          </a:stretch>
        </p:blipFill>
        <p:spPr>
          <a:xfrm>
            <a:off x="4987015" y="3601666"/>
            <a:ext cx="1994250" cy="2996824"/>
          </a:xfrm>
          <a:prstGeom prst="rect">
            <a:avLst/>
          </a:prstGeom>
        </p:spPr>
      </p:pic>
      <p:pic>
        <p:nvPicPr>
          <p:cNvPr id="16" name="Picture 15">
            <a:extLst>
              <a:ext uri="{FF2B5EF4-FFF2-40B4-BE49-F238E27FC236}">
                <a16:creationId xmlns:a16="http://schemas.microsoft.com/office/drawing/2014/main" id="{502147CD-C46B-F943-BE37-D78C9B973F92}"/>
              </a:ext>
            </a:extLst>
          </p:cNvPr>
          <p:cNvPicPr>
            <a:picLocks noChangeAspect="1"/>
          </p:cNvPicPr>
          <p:nvPr/>
        </p:nvPicPr>
        <p:blipFill>
          <a:blip r:embed="rId5"/>
          <a:stretch>
            <a:fillRect/>
          </a:stretch>
        </p:blipFill>
        <p:spPr>
          <a:xfrm>
            <a:off x="8447484" y="3957919"/>
            <a:ext cx="1980428" cy="2640571"/>
          </a:xfrm>
          <a:prstGeom prst="rect">
            <a:avLst/>
          </a:prstGeom>
        </p:spPr>
      </p:pic>
      <p:pic>
        <p:nvPicPr>
          <p:cNvPr id="18" name="Picture 17">
            <a:extLst>
              <a:ext uri="{FF2B5EF4-FFF2-40B4-BE49-F238E27FC236}">
                <a16:creationId xmlns:a16="http://schemas.microsoft.com/office/drawing/2014/main" id="{4E906BF1-B0C0-6C4D-A2A7-9B6666B15DC5}"/>
              </a:ext>
            </a:extLst>
          </p:cNvPr>
          <p:cNvPicPr>
            <a:picLocks noChangeAspect="1"/>
          </p:cNvPicPr>
          <p:nvPr/>
        </p:nvPicPr>
        <p:blipFill>
          <a:blip r:embed="rId6"/>
          <a:stretch>
            <a:fillRect/>
          </a:stretch>
        </p:blipFill>
        <p:spPr>
          <a:xfrm>
            <a:off x="6493174" y="873266"/>
            <a:ext cx="1197795" cy="894603"/>
          </a:xfrm>
          <a:prstGeom prst="rect">
            <a:avLst/>
          </a:prstGeom>
        </p:spPr>
      </p:pic>
      <p:pic>
        <p:nvPicPr>
          <p:cNvPr id="20" name="Picture 19">
            <a:extLst>
              <a:ext uri="{FF2B5EF4-FFF2-40B4-BE49-F238E27FC236}">
                <a16:creationId xmlns:a16="http://schemas.microsoft.com/office/drawing/2014/main" id="{228B2411-2D67-0342-9F6F-E1FABAAC6F1B}"/>
              </a:ext>
            </a:extLst>
          </p:cNvPr>
          <p:cNvPicPr>
            <a:picLocks noChangeAspect="1"/>
          </p:cNvPicPr>
          <p:nvPr/>
        </p:nvPicPr>
        <p:blipFill>
          <a:blip r:embed="rId7"/>
          <a:stretch>
            <a:fillRect/>
          </a:stretch>
        </p:blipFill>
        <p:spPr>
          <a:xfrm>
            <a:off x="7792570" y="974772"/>
            <a:ext cx="1040653" cy="1040653"/>
          </a:xfrm>
          <a:prstGeom prst="rect">
            <a:avLst/>
          </a:prstGeom>
        </p:spPr>
      </p:pic>
      <p:pic>
        <p:nvPicPr>
          <p:cNvPr id="22" name="Picture 21">
            <a:extLst>
              <a:ext uri="{FF2B5EF4-FFF2-40B4-BE49-F238E27FC236}">
                <a16:creationId xmlns:a16="http://schemas.microsoft.com/office/drawing/2014/main" id="{FBCD4FFA-60FD-9847-9F22-DD81E97719CF}"/>
              </a:ext>
            </a:extLst>
          </p:cNvPr>
          <p:cNvPicPr>
            <a:picLocks noChangeAspect="1"/>
          </p:cNvPicPr>
          <p:nvPr/>
        </p:nvPicPr>
        <p:blipFill>
          <a:blip r:embed="rId8"/>
          <a:stretch>
            <a:fillRect/>
          </a:stretch>
        </p:blipFill>
        <p:spPr>
          <a:xfrm>
            <a:off x="6947391" y="1727995"/>
            <a:ext cx="1000312" cy="1000312"/>
          </a:xfrm>
          <a:prstGeom prst="rect">
            <a:avLst/>
          </a:prstGeom>
        </p:spPr>
      </p:pic>
      <p:pic>
        <p:nvPicPr>
          <p:cNvPr id="24" name="Picture 23">
            <a:extLst>
              <a:ext uri="{FF2B5EF4-FFF2-40B4-BE49-F238E27FC236}">
                <a16:creationId xmlns:a16="http://schemas.microsoft.com/office/drawing/2014/main" id="{D831C0E0-881F-7E40-803E-F29967FAB741}"/>
              </a:ext>
            </a:extLst>
          </p:cNvPr>
          <p:cNvPicPr>
            <a:picLocks noChangeAspect="1"/>
          </p:cNvPicPr>
          <p:nvPr/>
        </p:nvPicPr>
        <p:blipFill>
          <a:blip r:embed="rId9"/>
          <a:stretch>
            <a:fillRect/>
          </a:stretch>
        </p:blipFill>
        <p:spPr>
          <a:xfrm>
            <a:off x="8178426" y="2065900"/>
            <a:ext cx="1309594" cy="1309594"/>
          </a:xfrm>
          <a:prstGeom prst="rect">
            <a:avLst/>
          </a:prstGeom>
        </p:spPr>
      </p:pic>
      <p:pic>
        <p:nvPicPr>
          <p:cNvPr id="26" name="Picture 25">
            <a:extLst>
              <a:ext uri="{FF2B5EF4-FFF2-40B4-BE49-F238E27FC236}">
                <a16:creationId xmlns:a16="http://schemas.microsoft.com/office/drawing/2014/main" id="{1924DD0E-40C2-0443-A90F-143D0BE573D2}"/>
              </a:ext>
            </a:extLst>
          </p:cNvPr>
          <p:cNvPicPr>
            <a:picLocks noChangeAspect="1"/>
          </p:cNvPicPr>
          <p:nvPr/>
        </p:nvPicPr>
        <p:blipFill>
          <a:blip r:embed="rId10"/>
          <a:stretch>
            <a:fillRect/>
          </a:stretch>
        </p:blipFill>
        <p:spPr>
          <a:xfrm>
            <a:off x="6311209" y="2688432"/>
            <a:ext cx="1114987" cy="836240"/>
          </a:xfrm>
          <a:prstGeom prst="rect">
            <a:avLst/>
          </a:prstGeom>
        </p:spPr>
      </p:pic>
      <p:sp>
        <p:nvSpPr>
          <p:cNvPr id="13" name="Title 1">
            <a:extLst>
              <a:ext uri="{FF2B5EF4-FFF2-40B4-BE49-F238E27FC236}">
                <a16:creationId xmlns:a16="http://schemas.microsoft.com/office/drawing/2014/main" id="{DA7CE735-F4EA-C848-AA95-B13700387A9A}"/>
              </a:ext>
            </a:extLst>
          </p:cNvPr>
          <p:cNvSpPr txBox="1">
            <a:spLocks/>
          </p:cNvSpPr>
          <p:nvPr/>
        </p:nvSpPr>
        <p:spPr>
          <a:xfrm>
            <a:off x="243422" y="49572"/>
            <a:ext cx="7447547" cy="6703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50000"/>
                  </a:schemeClr>
                </a:solidFill>
              </a:rPr>
              <a:t>Perfect software</a:t>
            </a:r>
          </a:p>
        </p:txBody>
      </p:sp>
      <p:pic>
        <p:nvPicPr>
          <p:cNvPr id="17" name="Picture 16" descr="JLab_logo_text_white1.jpg">
            <a:extLst>
              <a:ext uri="{FF2B5EF4-FFF2-40B4-BE49-F238E27FC236}">
                <a16:creationId xmlns:a16="http://schemas.microsoft.com/office/drawing/2014/main" id="{9431148C-DBBD-5847-A77B-47F7EFA1C4DB}"/>
              </a:ext>
            </a:extLst>
          </p:cNvPr>
          <p:cNvPicPr>
            <a:picLocks noChangeAspect="1"/>
          </p:cNvPicPr>
          <p:nvPr/>
        </p:nvPicPr>
        <p:blipFill>
          <a:blip r:embed="rId11">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1632272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edge">
                                      <p:cBhvr>
                                        <p:cTn id="19" dur="2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Vertical)">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a:t>Micro-services architecture </a:t>
            </a:r>
          </a:p>
          <a:p>
            <a:r>
              <a:rPr lang="en-US" sz="2400" dirty="0"/>
              <a:t>Flow based reactive programming (FBP)</a:t>
            </a:r>
          </a:p>
        </p:txBody>
      </p:sp>
      <p:sp>
        <p:nvSpPr>
          <p:cNvPr id="6" name="Title 1"/>
          <p:cNvSpPr txBox="1">
            <a:spLocks/>
          </p:cNvSpPr>
          <p:nvPr/>
        </p:nvSpPr>
        <p:spPr>
          <a:xfrm>
            <a:off x="0" y="14828"/>
            <a:ext cx="10515600" cy="831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chemeClr val="accent1">
                    <a:lumMod val="50000"/>
                  </a:schemeClr>
                </a:solidFill>
              </a:rPr>
              <a:t> </a:t>
            </a:r>
            <a:r>
              <a:rPr lang="en-US" sz="3200" dirty="0">
                <a:solidFill>
                  <a:schemeClr val="accent1">
                    <a:lumMod val="50000"/>
                  </a:schemeClr>
                </a:solidFill>
              </a:rPr>
              <a:t>CS architectures to help </a:t>
            </a:r>
            <a:endParaRPr lang="en-US" sz="3600" dirty="0">
              <a:solidFill>
                <a:schemeClr val="accent1">
                  <a:lumMod val="50000"/>
                </a:schemeClr>
              </a:solidFill>
            </a:endParaRPr>
          </a:p>
        </p:txBody>
      </p:sp>
      <p:pic>
        <p:nvPicPr>
          <p:cNvPr id="8" name="Picture 7" descr="so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6300" y="3420292"/>
            <a:ext cx="3289300" cy="2463800"/>
          </a:xfrm>
          <a:prstGeom prst="rect">
            <a:avLst/>
          </a:prstGeom>
        </p:spPr>
      </p:pic>
      <p:pic>
        <p:nvPicPr>
          <p:cNvPr id="9" name="Picture 8" descr="vocabo1_campaig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535" y="3286661"/>
            <a:ext cx="5052465" cy="2731062"/>
          </a:xfrm>
          <a:prstGeom prst="rect">
            <a:avLst/>
          </a:prstGeom>
        </p:spPr>
      </p:pic>
      <p:pic>
        <p:nvPicPr>
          <p:cNvPr id="10" name="Picture 9" descr="JLab_logo_text_white1.jpg">
            <a:extLst>
              <a:ext uri="{FF2B5EF4-FFF2-40B4-BE49-F238E27FC236}">
                <a16:creationId xmlns:a16="http://schemas.microsoft.com/office/drawing/2014/main" id="{3099E774-B86B-1044-A9FD-99DA62DAAA59}"/>
              </a:ext>
            </a:extLst>
          </p:cNvPr>
          <p:cNvPicPr>
            <a:picLocks noChangeAspect="1"/>
          </p:cNvPicPr>
          <p:nvPr/>
        </p:nvPicPr>
        <p:blipFill>
          <a:blip r:embed="rId5">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876398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73286" y="1738348"/>
            <a:ext cx="10058400" cy="4050792"/>
          </a:xfrm>
        </p:spPr>
        <p:txBody>
          <a:bodyPr>
            <a:normAutofit fontScale="92500" lnSpcReduction="10000"/>
          </a:bodyPr>
          <a:lstStyle/>
          <a:p>
            <a:r>
              <a:rPr lang="en-US" sz="2600" dirty="0"/>
              <a:t>Application is made of components that communicate data</a:t>
            </a:r>
          </a:p>
          <a:p>
            <a:pPr lvl="1"/>
            <a:r>
              <a:rPr lang="en-US" sz="2200" dirty="0"/>
              <a:t>Small, simple and independent</a:t>
            </a:r>
          </a:p>
          <a:p>
            <a:pPr lvl="1"/>
            <a:r>
              <a:rPr lang="en-US" sz="2200" dirty="0"/>
              <a:t>Easier to understand and develop</a:t>
            </a:r>
          </a:p>
          <a:p>
            <a:pPr lvl="1"/>
            <a:r>
              <a:rPr lang="en-US" sz="2200" dirty="0"/>
              <a:t>Less dependencies </a:t>
            </a:r>
          </a:p>
          <a:p>
            <a:pPr lvl="1"/>
            <a:r>
              <a:rPr lang="en-US" sz="2200" dirty="0"/>
              <a:t>Faster to build and deploy</a:t>
            </a:r>
          </a:p>
          <a:p>
            <a:pPr lvl="1"/>
            <a:r>
              <a:rPr lang="en-US" sz="2200" dirty="0"/>
              <a:t>Reduced develop-deploy-debug cycle </a:t>
            </a:r>
          </a:p>
          <a:p>
            <a:pPr lvl="1"/>
            <a:r>
              <a:rPr lang="en-US" sz="2200" dirty="0">
                <a:solidFill>
                  <a:srgbClr val="C00000"/>
                </a:solidFill>
              </a:rPr>
              <a:t>Easy to migrate to data</a:t>
            </a:r>
          </a:p>
          <a:p>
            <a:pPr lvl="1"/>
            <a:r>
              <a:rPr lang="en-US" sz="2200" dirty="0"/>
              <a:t>Scales independently</a:t>
            </a:r>
          </a:p>
          <a:p>
            <a:pPr lvl="1"/>
            <a:r>
              <a:rPr lang="en-US" sz="2200" dirty="0"/>
              <a:t>Independent optimizations</a:t>
            </a:r>
          </a:p>
          <a:p>
            <a:pPr lvl="1"/>
            <a:r>
              <a:rPr lang="en-US" sz="2200" dirty="0"/>
              <a:t>Improves fault isolation</a:t>
            </a:r>
          </a:p>
          <a:p>
            <a:pPr lvl="1"/>
            <a:r>
              <a:rPr lang="en-US" sz="2200" dirty="0"/>
              <a:t>Eliminates long term commitment to a single technology stack.</a:t>
            </a:r>
          </a:p>
          <a:p>
            <a:pPr lvl="1"/>
            <a:r>
              <a:rPr lang="en-US" sz="2200" dirty="0"/>
              <a:t>Easy to embrace new technologies</a:t>
            </a:r>
          </a:p>
          <a:p>
            <a:endParaRPr lang="en-US" dirty="0"/>
          </a:p>
        </p:txBody>
      </p:sp>
      <p:sp>
        <p:nvSpPr>
          <p:cNvPr id="5" name="Title 1"/>
          <p:cNvSpPr txBox="1">
            <a:spLocks/>
          </p:cNvSpPr>
          <p:nvPr/>
        </p:nvSpPr>
        <p:spPr>
          <a:xfrm>
            <a:off x="0" y="9274"/>
            <a:ext cx="10515600" cy="7810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chemeClr val="accent1">
                    <a:lumMod val="50000"/>
                  </a:schemeClr>
                </a:solidFill>
              </a:rPr>
              <a:t> </a:t>
            </a:r>
            <a:r>
              <a:rPr lang="en-US" sz="3200" dirty="0">
                <a:solidFill>
                  <a:schemeClr val="accent1">
                    <a:lumMod val="50000"/>
                  </a:schemeClr>
                </a:solidFill>
              </a:rPr>
              <a:t>Micro-services: Advantages</a:t>
            </a:r>
            <a:endParaRPr lang="en-US" sz="3600" dirty="0">
              <a:solidFill>
                <a:schemeClr val="accent1">
                  <a:lumMod val="50000"/>
                </a:schemeClr>
              </a:solidFill>
            </a:endParaRPr>
          </a:p>
        </p:txBody>
      </p:sp>
      <p:pic>
        <p:nvPicPr>
          <p:cNvPr id="6" name="Picture 5" descr="CJQA8gCUEAAYaSS.png-lar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2132" y="2853379"/>
            <a:ext cx="4216420" cy="1548134"/>
          </a:xfrm>
          <a:prstGeom prst="rect">
            <a:avLst/>
          </a:prstGeom>
        </p:spPr>
      </p:pic>
      <p:pic>
        <p:nvPicPr>
          <p:cNvPr id="9" name="Picture 8" descr="JLab_logo_text_white1.jpg">
            <a:extLst>
              <a:ext uri="{FF2B5EF4-FFF2-40B4-BE49-F238E27FC236}">
                <a16:creationId xmlns:a16="http://schemas.microsoft.com/office/drawing/2014/main" id="{31ACA91C-E846-4A49-B185-9F2C2620CECB}"/>
              </a:ext>
            </a:extLst>
          </p:cNvPr>
          <p:cNvPicPr>
            <a:picLocks noChangeAspect="1"/>
          </p:cNvPicPr>
          <p:nvPr/>
        </p:nvPicPr>
        <p:blipFill>
          <a:blip r:embed="rId4">
            <a:alphaModFix amt="35000"/>
            <a:extLst>
              <a:ext uri="{28A0092B-C50C-407E-A947-70E740481C1C}">
                <a14:useLocalDpi xmlns:a14="http://schemas.microsoft.com/office/drawing/2010/main" val="0"/>
              </a:ext>
            </a:extLst>
          </a:blip>
          <a:stretch>
            <a:fillRect/>
          </a:stretch>
        </p:blipFill>
        <p:spPr>
          <a:xfrm>
            <a:off x="9387864" y="0"/>
            <a:ext cx="2804136" cy="609595"/>
          </a:xfrm>
          <a:prstGeom prst="rect">
            <a:avLst/>
          </a:prstGeom>
        </p:spPr>
      </p:pic>
    </p:spTree>
    <p:extLst>
      <p:ext uri="{BB962C8B-B14F-4D97-AF65-F5344CB8AC3E}">
        <p14:creationId xmlns:p14="http://schemas.microsoft.com/office/powerpoint/2010/main" val="7472892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{E4BE9E8F-4249-4E47-938C-A5D38C9C9601}tf10001070</Template>
  <TotalTime>3232</TotalTime>
  <Words>1649</Words>
  <Application>Microsoft Macintosh PowerPoint</Application>
  <PresentationFormat>Widescreen</PresentationFormat>
  <Paragraphs>566</Paragraphs>
  <Slides>26</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vt:lpstr>
      <vt:lpstr>Arial Black</vt:lpstr>
      <vt:lpstr>Calibri</vt:lpstr>
      <vt:lpstr>Cambria</vt:lpstr>
      <vt:lpstr>Lucida Grande</vt:lpstr>
      <vt:lpstr>Mangal</vt:lpstr>
      <vt:lpstr>Rockwell Extra Bold</vt:lpstr>
      <vt:lpstr>Times New Roman</vt:lpstr>
      <vt:lpstr>Wingdings</vt:lpstr>
      <vt:lpstr>Wood Type</vt:lpstr>
      <vt:lpstr>CLARA</vt:lpstr>
      <vt:lpstr>Global digital data demography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CLARA implements micro-services  and FBP</vt:lpstr>
      <vt:lpstr> CLARA architecture</vt:lpstr>
      <vt:lpstr>PowerPoint Presentation</vt:lpstr>
      <vt:lpstr> CLARA data processing environment</vt:lpstr>
      <vt:lpstr>Data unit (event) stream processing</vt:lpstr>
      <vt:lpstr> Algorithm examples</vt:lpstr>
      <vt:lpstr>CLARA distributed file storage system </vt:lpstr>
      <vt:lpstr>CLAS12 reconstruction</vt:lpstr>
      <vt:lpstr>Vertical scaling </vt:lpstr>
      <vt:lpstr>PowerPoint Presentation</vt:lpstr>
      <vt:lpstr>PowerPoint Presentation</vt:lpstr>
      <vt:lpstr>PowerPoint Presentation</vt:lpstr>
      <vt:lpstr>NASA EOS data fusion and processing</vt:lpstr>
      <vt:lpstr>NAIADS deployment on AWS</vt:lpstr>
      <vt:lpstr>NASA SRB data flow diagram</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44</cp:revision>
  <dcterms:created xsi:type="dcterms:W3CDTF">2018-03-12T14:20:40Z</dcterms:created>
  <dcterms:modified xsi:type="dcterms:W3CDTF">2018-03-22T18:27:13Z</dcterms:modified>
</cp:coreProperties>
</file>