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</p:sldMasterIdLst>
  <p:notesMasterIdLst>
    <p:notesMasterId r:id="rId24"/>
  </p:notesMasterIdLst>
  <p:handoutMasterIdLst>
    <p:handoutMasterId r:id="rId25"/>
  </p:handoutMasterIdLst>
  <p:sldIdLst>
    <p:sldId id="256" r:id="rId5"/>
    <p:sldId id="424" r:id="rId6"/>
    <p:sldId id="452" r:id="rId7"/>
    <p:sldId id="446" r:id="rId8"/>
    <p:sldId id="376" r:id="rId9"/>
    <p:sldId id="450" r:id="rId10"/>
    <p:sldId id="453" r:id="rId11"/>
    <p:sldId id="430" r:id="rId12"/>
    <p:sldId id="431" r:id="rId13"/>
    <p:sldId id="380" r:id="rId14"/>
    <p:sldId id="440" r:id="rId15"/>
    <p:sldId id="366" r:id="rId16"/>
    <p:sldId id="411" r:id="rId17"/>
    <p:sldId id="451" r:id="rId18"/>
    <p:sldId id="454" r:id="rId19"/>
    <p:sldId id="436" r:id="rId20"/>
    <p:sldId id="441" r:id="rId21"/>
    <p:sldId id="429" r:id="rId22"/>
    <p:sldId id="433" r:id="rId23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E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3" autoAdjust="0"/>
    <p:restoredTop sz="84338" autoAdjust="0"/>
  </p:normalViewPr>
  <p:slideViewPr>
    <p:cSldViewPr snapToGrid="0" snapToObjects="1">
      <p:cViewPr>
        <p:scale>
          <a:sx n="110" d="100"/>
          <a:sy n="110" d="100"/>
        </p:scale>
        <p:origin x="-24" y="31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27.03.18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27.03.18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r>
              <a:rPr lang="en-US" baseline="0" dirty="0" smtClean="0"/>
              <a:t>Cannot talk abo </a:t>
            </a:r>
            <a:r>
              <a:rPr lang="en-US" baseline="0" dirty="0" err="1" smtClean="0"/>
              <a:t>ut</a:t>
            </a:r>
            <a:r>
              <a:rPr lang="en-US" baseline="0" dirty="0" smtClean="0"/>
              <a:t> about every single detail</a:t>
            </a:r>
          </a:p>
          <a:p>
            <a:endParaRPr lang="en-US" baseline="0" dirty="0" smtClean="0"/>
          </a:p>
          <a:p>
            <a:r>
              <a:rPr lang="en-US" dirty="0" smtClean="0"/>
              <a:t>“Port + upgrade simulation from </a:t>
            </a:r>
            <a:r>
              <a:rPr lang="en-US" dirty="0" err="1" smtClean="0"/>
              <a:t>AliRoot</a:t>
            </a:r>
            <a:r>
              <a:rPr lang="en-US" dirty="0" smtClean="0"/>
              <a:t> to O2”</a:t>
            </a:r>
          </a:p>
          <a:p>
            <a:pPr fontAlgn="base"/>
            <a:r>
              <a:rPr lang="en-US" dirty="0" smtClean="0"/>
              <a:t>Implement or recast simulation infrastructure/services in O2 </a:t>
            </a:r>
          </a:p>
          <a:p>
            <a:pPr lvl="1" fontAlgn="base"/>
            <a:r>
              <a:rPr lang="en-US" dirty="0" smtClean="0"/>
              <a:t>geometry, mag-field, sim data model (hits), generator interfacing, simulation configuration, </a:t>
            </a:r>
            <a:r>
              <a:rPr lang="is-IS" dirty="0" smtClean="0"/>
              <a:t>…, stack handling, ...</a:t>
            </a:r>
            <a:endParaRPr lang="en-US" dirty="0" smtClean="0"/>
          </a:p>
          <a:p>
            <a:pPr fontAlgn="base"/>
            <a:r>
              <a:rPr lang="en-US" dirty="0" smtClean="0"/>
              <a:t>All detectors implement simulation/digitization module in O2 for Run3 </a:t>
            </a:r>
          </a:p>
          <a:p>
            <a:pPr lvl="1" fontAlgn="base"/>
            <a:r>
              <a:rPr lang="en-US" dirty="0" smtClean="0"/>
              <a:t>All detectors implement an up-to-date geometry/material description </a:t>
            </a:r>
          </a:p>
          <a:p>
            <a:pPr lvl="1" fontAlgn="base"/>
            <a:r>
              <a:rPr lang="en-US" dirty="0" smtClean="0"/>
              <a:t>All detectors implement efficient (CPU + memory) tracking action / hits creation / digitization</a:t>
            </a:r>
          </a:p>
          <a:p>
            <a:pPr lvl="1" fontAlgn="base"/>
            <a:r>
              <a:rPr lang="en-US" dirty="0" smtClean="0"/>
              <a:t>Detectors are prepared for continuous time readout if applicable</a:t>
            </a:r>
          </a:p>
          <a:p>
            <a:pPr lvl="1" fontAlgn="base"/>
            <a:r>
              <a:rPr lang="en-US" dirty="0" smtClean="0"/>
              <a:t>SEE HERE: USER STORIES OF HIDDEN SLIDE</a:t>
            </a:r>
          </a:p>
          <a:p>
            <a:pPr lvl="1" fontAlgn="base"/>
            <a:endParaRPr lang="en-US" dirty="0" smtClean="0"/>
          </a:p>
          <a:p>
            <a:pPr lvl="1" fontAlgn="base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3923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r>
              <a:rPr lang="en-US" baseline="0" dirty="0" smtClean="0"/>
              <a:t>Cannot talk abo </a:t>
            </a:r>
            <a:r>
              <a:rPr lang="en-US" baseline="0" dirty="0" err="1" smtClean="0"/>
              <a:t>ut</a:t>
            </a:r>
            <a:r>
              <a:rPr lang="en-US" baseline="0" dirty="0" smtClean="0"/>
              <a:t> about every single detail</a:t>
            </a:r>
          </a:p>
          <a:p>
            <a:endParaRPr lang="en-US" baseline="0" dirty="0" smtClean="0"/>
          </a:p>
          <a:p>
            <a:r>
              <a:rPr lang="en-US" dirty="0" smtClean="0"/>
              <a:t>“Port + upgrade simulation from </a:t>
            </a:r>
            <a:r>
              <a:rPr lang="en-US" dirty="0" err="1" smtClean="0"/>
              <a:t>AliRoot</a:t>
            </a:r>
            <a:r>
              <a:rPr lang="en-US" dirty="0" smtClean="0"/>
              <a:t> to O2”</a:t>
            </a:r>
          </a:p>
          <a:p>
            <a:pPr fontAlgn="base"/>
            <a:r>
              <a:rPr lang="en-US" dirty="0" smtClean="0"/>
              <a:t>Implement or recast simulation infrastructure/services in O2 </a:t>
            </a:r>
          </a:p>
          <a:p>
            <a:pPr lvl="1" fontAlgn="base"/>
            <a:r>
              <a:rPr lang="en-US" dirty="0" smtClean="0"/>
              <a:t>geometry, mag-field, sim data model (hits), generator interfacing, simulation configuration, </a:t>
            </a:r>
            <a:r>
              <a:rPr lang="is-IS" dirty="0" smtClean="0"/>
              <a:t>…, stack handling, ...</a:t>
            </a:r>
            <a:endParaRPr lang="en-US" dirty="0" smtClean="0"/>
          </a:p>
          <a:p>
            <a:pPr fontAlgn="base"/>
            <a:r>
              <a:rPr lang="en-US" dirty="0" smtClean="0"/>
              <a:t>All detectors implement simulation/digitization module in O2 for Run3 </a:t>
            </a:r>
          </a:p>
          <a:p>
            <a:pPr lvl="1" fontAlgn="base"/>
            <a:r>
              <a:rPr lang="en-US" dirty="0" smtClean="0"/>
              <a:t>All detectors implement an up-to-date geometry/material description </a:t>
            </a:r>
          </a:p>
          <a:p>
            <a:pPr lvl="1" fontAlgn="base"/>
            <a:r>
              <a:rPr lang="en-US" dirty="0" smtClean="0"/>
              <a:t>All detectors implement efficient (CPU + memory) tracking action / hits creation / digitization</a:t>
            </a:r>
          </a:p>
          <a:p>
            <a:pPr lvl="1" fontAlgn="base"/>
            <a:r>
              <a:rPr lang="en-US" dirty="0" smtClean="0"/>
              <a:t>Detectors are prepared for continuous time readout if applicable</a:t>
            </a:r>
          </a:p>
          <a:p>
            <a:pPr lvl="1" fontAlgn="base"/>
            <a:r>
              <a:rPr lang="en-US" dirty="0" smtClean="0"/>
              <a:t>SEE HERE: USER STORIES OF HIDDEN SLIDE</a:t>
            </a:r>
          </a:p>
          <a:p>
            <a:pPr lvl="1" fontAlgn="base"/>
            <a:endParaRPr lang="en-US" dirty="0" smtClean="0"/>
          </a:p>
          <a:p>
            <a:pPr lvl="1" fontAlgn="base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6098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9222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46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4271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768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157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2657310"/>
            <a:ext cx="8229600" cy="952500"/>
          </a:xfrm>
        </p:spPr>
        <p:txBody>
          <a:bodyPr>
            <a:normAutofit/>
          </a:bodyPr>
          <a:lstStyle>
            <a:lvl1pPr algn="l">
              <a:defRPr sz="2917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99125" y="5421010"/>
            <a:ext cx="4687677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218" y="3739107"/>
            <a:ext cx="1140456" cy="1215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9" y="505780"/>
            <a:ext cx="7211567" cy="510341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1917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7" y="849595"/>
            <a:ext cx="7211534" cy="333047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9" y="1689366"/>
            <a:ext cx="7794315" cy="3333750"/>
          </a:xfrm>
        </p:spPr>
        <p:txBody>
          <a:bodyPr lIns="108000" tIns="0" rIns="108000" bIns="0">
            <a:normAutofit/>
          </a:bodyPr>
          <a:lstStyle>
            <a:lvl1pPr marL="238123" indent="-238123">
              <a:lnSpc>
                <a:spcPct val="100000"/>
              </a:lnSpc>
              <a:buFont typeface="Arial" panose="020B0604020202020204" pitchFamily="34" charset="0"/>
              <a:buChar char="•"/>
              <a:defRPr sz="2000" baseline="0"/>
            </a:lvl1pPr>
            <a:lvl2pPr>
              <a:defRPr sz="1667"/>
            </a:lvl2pPr>
            <a:lvl3pPr>
              <a:defRPr sz="1500"/>
            </a:lvl3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5429871"/>
            <a:ext cx="484382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9" y="708548"/>
            <a:ext cx="7211567" cy="510341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1917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016119"/>
            <a:ext cx="7211534" cy="333047"/>
          </a:xfrm>
        </p:spPr>
        <p:txBody>
          <a:bodyPr>
            <a:normAutofit/>
          </a:bodyPr>
          <a:lstStyle>
            <a:lvl1pPr marL="0" indent="0">
              <a:buNone/>
              <a:defRPr sz="15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32290" y="5429871"/>
            <a:ext cx="484382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57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59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5502798"/>
            <a:ext cx="2133600" cy="2122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3">
                <a:solidFill>
                  <a:schemeClr val="tx1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992583" y="427590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500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490477" y="5509732"/>
            <a:ext cx="5255718" cy="23631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833" baseline="0" dirty="0" smtClean="0">
                <a:solidFill>
                  <a:schemeClr val="tx1"/>
                </a:solidFill>
              </a:rPr>
              <a:t>Combined WLCG&amp;HSF </a:t>
            </a:r>
            <a:r>
              <a:rPr lang="en-US" sz="833" baseline="0" dirty="0" smtClean="0">
                <a:solidFill>
                  <a:schemeClr val="tx1"/>
                </a:solidFill>
              </a:rPr>
              <a:t>Workshop </a:t>
            </a:r>
            <a:r>
              <a:rPr lang="en-US" sz="833" dirty="0" smtClean="0">
                <a:solidFill>
                  <a:schemeClr val="tx1"/>
                </a:solidFill>
              </a:rPr>
              <a:t>| </a:t>
            </a:r>
            <a:r>
              <a:rPr lang="en-US" sz="833" dirty="0" smtClean="0">
                <a:solidFill>
                  <a:schemeClr val="tx1"/>
                </a:solidFill>
              </a:rPr>
              <a:t>Napoli, March</a:t>
            </a:r>
            <a:r>
              <a:rPr lang="en-US" sz="833" baseline="0" dirty="0" smtClean="0">
                <a:solidFill>
                  <a:schemeClr val="tx1"/>
                </a:solidFill>
              </a:rPr>
              <a:t> 28th, </a:t>
            </a:r>
            <a:r>
              <a:rPr lang="en-US" sz="833" dirty="0" smtClean="0">
                <a:solidFill>
                  <a:schemeClr val="tx1"/>
                </a:solidFill>
              </a:rPr>
              <a:t>2018 |  Sandro</a:t>
            </a:r>
            <a:r>
              <a:rPr lang="en-US" sz="833" baseline="0" dirty="0" smtClean="0">
                <a:solidFill>
                  <a:schemeClr val="tx1"/>
                </a:solidFill>
              </a:rPr>
              <a:t> Wenzel</a:t>
            </a:r>
            <a:endParaRPr lang="en-US" sz="833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829" y="347615"/>
            <a:ext cx="546538" cy="58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3" r:id="rId3"/>
    <p:sldLayoutId id="2147493482" r:id="rId4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defTabSz="380996" rtl="0" eaLnBrk="1" latinLnBrk="0" hangingPunct="1">
        <a:spcBef>
          <a:spcPct val="0"/>
        </a:spcBef>
        <a:buNone/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47" indent="-285747" algn="l" defTabSz="380996" rtl="0" eaLnBrk="1" latinLnBrk="0" hangingPunct="1">
        <a:spcBef>
          <a:spcPct val="20000"/>
        </a:spcBef>
        <a:buFont typeface="Arial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619119" indent="-238123" algn="l" defTabSz="380996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490" indent="-190498" algn="l" defTabSz="380996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3pPr>
      <a:lvl4pPr marL="1333487" indent="-190498" algn="l" defTabSz="380996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14483" indent="-190498" algn="l" defTabSz="380996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095479" indent="-190498" algn="l" defTabSz="380996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6475" indent="-190498" algn="l" defTabSz="380996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7471" indent="-190498" algn="l" defTabSz="380996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8468" indent="-190498" algn="l" defTabSz="380996" rtl="0" eaLnBrk="1" latinLnBrk="0" hangingPunct="1">
        <a:spcBef>
          <a:spcPct val="20000"/>
        </a:spcBef>
        <a:buFont typeface="Arial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8099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96" algn="l" defTabSz="38099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92" algn="l" defTabSz="38099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89" algn="l" defTabSz="38099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85" algn="l" defTabSz="38099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81" algn="l" defTabSz="38099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77" algn="l" defTabSz="38099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973" algn="l" defTabSz="38099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970" algn="l" defTabSz="38099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hyperlink" Target="https://indico.cern.ch/event/658060/contributions/2907220/attachments/1623432/2584684/2018.03.27_HeterogeneousComputing.pd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710009/contributions/2928969/attachments/1617632/2571687/FastSimulation.pdf" TargetMode="External"/><Relationship Id="rId3" Type="http://schemas.openxmlformats.org/officeDocument/2006/relationships/image" Target="../media/image1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658060/contributions/2890736/attachments/1623637/2584779/DE-HSFNapoli-VecGeom-V3.pdf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indico.cern.ch/event/658060/sessions/266379/#20180327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39839" y="2126985"/>
            <a:ext cx="6952642" cy="1461041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2667" dirty="0" smtClean="0"/>
              <a:t>ALICE Simulation for Run3 </a:t>
            </a:r>
            <a:br>
              <a:rPr lang="en-US" sz="2667" dirty="0" smtClean="0"/>
            </a:br>
            <a:r>
              <a:rPr lang="en-US" sz="2667" dirty="0"/>
              <a:t/>
            </a:r>
            <a:br>
              <a:rPr lang="en-US" sz="2667" dirty="0"/>
            </a:br>
            <a:r>
              <a:rPr lang="en-US" sz="2000" b="0" dirty="0" smtClean="0"/>
              <a:t>“Towards Faster Simulation”: </a:t>
            </a:r>
            <a:r>
              <a:rPr lang="en-US" sz="2000" dirty="0" smtClean="0"/>
              <a:t>Ideas</a:t>
            </a:r>
            <a:r>
              <a:rPr lang="en-US" sz="2000" b="0" dirty="0" smtClean="0"/>
              <a:t> and Developments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667" dirty="0"/>
              <a:t/>
            </a:r>
            <a:br>
              <a:rPr lang="en-US" sz="2667" dirty="0"/>
            </a:br>
            <a:r>
              <a:rPr lang="en-US" sz="2667" dirty="0"/>
              <a:t/>
            </a:r>
            <a:br>
              <a:rPr lang="en-US" sz="2667" dirty="0"/>
            </a:br>
            <a:r>
              <a:rPr lang="en-US" sz="2333" b="0" dirty="0"/>
              <a:t>Sandro Wenzel (CERN) for WP12 </a:t>
            </a:r>
            <a:endParaRPr lang="en-US" sz="1667" b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92" y="596090"/>
            <a:ext cx="7142899" cy="510341"/>
          </a:xfrm>
        </p:spPr>
        <p:txBody>
          <a:bodyPr>
            <a:normAutofit/>
          </a:bodyPr>
          <a:lstStyle/>
          <a:p>
            <a:r>
              <a:rPr lang="en-US" dirty="0" smtClean="0"/>
              <a:t>Easy Track Parallelism through </a:t>
            </a:r>
            <a:r>
              <a:rPr lang="en-US" dirty="0" err="1" smtClean="0"/>
              <a:t>FairMQ</a:t>
            </a:r>
            <a:r>
              <a:rPr lang="en-US" dirty="0" smtClean="0"/>
              <a:t>-based architecture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553687" y="5465943"/>
            <a:ext cx="484382" cy="304271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497" y="1915214"/>
            <a:ext cx="7620000" cy="26772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2497" y="4188869"/>
            <a:ext cx="8391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Large events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64762" y="4188868"/>
            <a:ext cx="11751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/>
              <a:t>Subevents</a:t>
            </a:r>
            <a:endParaRPr lang="en-US" sz="1500" dirty="0"/>
          </a:p>
        </p:txBody>
      </p:sp>
      <p:sp>
        <p:nvSpPr>
          <p:cNvPr id="20" name="TextBox 19"/>
          <p:cNvSpPr txBox="1"/>
          <p:nvPr/>
        </p:nvSpPr>
        <p:spPr>
          <a:xfrm>
            <a:off x="5598057" y="2450943"/>
            <a:ext cx="1005403" cy="2205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33" dirty="0" err="1">
                <a:solidFill>
                  <a:srgbClr val="FF0000"/>
                </a:solidFill>
              </a:rPr>
              <a:t>FairMQ</a:t>
            </a:r>
            <a:r>
              <a:rPr lang="en-US" sz="833" dirty="0">
                <a:solidFill>
                  <a:srgbClr val="FF0000"/>
                </a:solidFill>
              </a:rPr>
              <a:t> message</a:t>
            </a:r>
          </a:p>
        </p:txBody>
      </p:sp>
      <p:pic>
        <p:nvPicPr>
          <p:cNvPr id="21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63" y="1424935"/>
            <a:ext cx="629080" cy="629080"/>
          </a:xfrm>
        </p:spPr>
      </p:pic>
      <p:sp>
        <p:nvSpPr>
          <p:cNvPr id="22" name="Rectangle 21"/>
          <p:cNvSpPr/>
          <p:nvPr/>
        </p:nvSpPr>
        <p:spPr>
          <a:xfrm>
            <a:off x="974630" y="1511438"/>
            <a:ext cx="7590632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dirty="0" smtClean="0">
                <a:solidFill>
                  <a:schemeClr val="accent5"/>
                </a:solidFill>
              </a:rPr>
              <a:t>From </a:t>
            </a:r>
            <a:r>
              <a:rPr lang="en-US" sz="1300" b="1" dirty="0" smtClean="0">
                <a:solidFill>
                  <a:schemeClr val="accent5"/>
                </a:solidFill>
              </a:rPr>
              <a:t>full event </a:t>
            </a:r>
            <a:r>
              <a:rPr lang="en-US" sz="1300" dirty="0" smtClean="0">
                <a:solidFill>
                  <a:schemeClr val="accent5"/>
                </a:solidFill>
              </a:rPr>
              <a:t>to </a:t>
            </a:r>
            <a:r>
              <a:rPr lang="en-US" sz="1300" b="1" dirty="0" smtClean="0">
                <a:solidFill>
                  <a:schemeClr val="accent5"/>
                </a:solidFill>
              </a:rPr>
              <a:t>track-parallelism </a:t>
            </a:r>
            <a:r>
              <a:rPr lang="en-US" sz="1300" b="1" smtClean="0">
                <a:solidFill>
                  <a:schemeClr val="accent5"/>
                </a:solidFill>
              </a:rPr>
              <a:t>on the primary level </a:t>
            </a:r>
            <a:r>
              <a:rPr lang="en-US" sz="1300" dirty="0" smtClean="0">
                <a:solidFill>
                  <a:schemeClr val="accent5"/>
                </a:solidFill>
              </a:rPr>
              <a:t>to speed up </a:t>
            </a:r>
            <a:r>
              <a:rPr lang="en-US" sz="1300" dirty="0" smtClean="0">
                <a:solidFill>
                  <a:schemeClr val="accent5"/>
                </a:solidFill>
              </a:rPr>
              <a:t>simulation (time to return)</a:t>
            </a:r>
            <a:endParaRPr lang="en-US" sz="1300" dirty="0" smtClean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6917" y="5130454"/>
            <a:ext cx="25672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Similar to </a:t>
            </a:r>
            <a:r>
              <a:rPr lang="en-US" sz="1000" smtClean="0"/>
              <a:t>ideas implemented by ATLAS</a:t>
            </a:r>
            <a:endParaRPr lang="en-US" sz="10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53166" y="1187839"/>
            <a:ext cx="78320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Remember: Basic simulation entities </a:t>
            </a:r>
            <a:r>
              <a:rPr lang="en-US" sz="1600" smtClean="0"/>
              <a:t>in terms of full events </a:t>
            </a:r>
            <a:r>
              <a:rPr lang="en-US" sz="1600" dirty="0" smtClean="0"/>
              <a:t>are (too) large and static</a:t>
            </a:r>
            <a:endParaRPr lang="en-US" sz="1600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6100758" y="3635831"/>
            <a:ext cx="3048983" cy="1893195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vert="horz" lIns="120000" tIns="120000" rIns="90000" bIns="0" rtlCol="0">
            <a:normAutofit fontScale="92500" lnSpcReduction="10000"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 smtClean="0"/>
              <a:t>Easy track-parallelism </a:t>
            </a:r>
            <a:r>
              <a:rPr lang="en-US" sz="1400" dirty="0" smtClean="0"/>
              <a:t>by loosely coupled architecture of entities communicating via messages. </a:t>
            </a:r>
          </a:p>
          <a:p>
            <a:r>
              <a:rPr lang="en-US" sz="1400" dirty="0" smtClean="0"/>
              <a:t>Works trivially for any VMC worker</a:t>
            </a:r>
          </a:p>
          <a:p>
            <a:r>
              <a:rPr lang="en-US" sz="1400" dirty="0" smtClean="0"/>
              <a:t>Easy to implement</a:t>
            </a:r>
          </a:p>
          <a:p>
            <a:r>
              <a:rPr lang="en-US" sz="1400" dirty="0" smtClean="0"/>
              <a:t>Combinable with G4-MT</a:t>
            </a:r>
          </a:p>
          <a:p>
            <a:r>
              <a:rPr lang="en-US" sz="1400" dirty="0" smtClean="0"/>
              <a:t>Scalable across node</a:t>
            </a:r>
          </a:p>
          <a:p>
            <a:r>
              <a:rPr lang="en-US" sz="1400" dirty="0" smtClean="0"/>
              <a:t>Memory sharing by copy-on-write</a:t>
            </a:r>
          </a:p>
          <a:p>
            <a:endParaRPr lang="en-US" sz="1400" dirty="0" smtClean="0"/>
          </a:p>
          <a:p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25431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92" y="574574"/>
            <a:ext cx="6009639" cy="510341"/>
          </a:xfrm>
        </p:spPr>
        <p:txBody>
          <a:bodyPr>
            <a:normAutofit/>
          </a:bodyPr>
          <a:lstStyle/>
          <a:p>
            <a:r>
              <a:rPr lang="en-US" dirty="0" smtClean="0"/>
              <a:t>Embrace ALFA: </a:t>
            </a:r>
            <a:r>
              <a:rPr lang="en-US" dirty="0" err="1" smtClean="0"/>
              <a:t>FairMQ</a:t>
            </a:r>
            <a:r>
              <a:rPr lang="en-US" dirty="0" smtClean="0"/>
              <a:t>-based parallel simulation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0172" y="1207415"/>
            <a:ext cx="7620000" cy="26772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14119" y="3469737"/>
            <a:ext cx="8391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Large events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384" y="3469736"/>
            <a:ext cx="117515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/>
              <a:t>Subevents</a:t>
            </a:r>
            <a:endParaRPr lang="en-US" sz="1500" dirty="0"/>
          </a:p>
        </p:txBody>
      </p:sp>
      <p:sp>
        <p:nvSpPr>
          <p:cNvPr id="15" name="Abgerundetes Rechteck 57"/>
          <p:cNvSpPr/>
          <p:nvPr/>
        </p:nvSpPr>
        <p:spPr>
          <a:xfrm>
            <a:off x="910432" y="4223081"/>
            <a:ext cx="2884726" cy="697766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>
              <a:spcBef>
                <a:spcPts val="820"/>
              </a:spcBef>
            </a:pPr>
            <a:r>
              <a:rPr lang="en-US" sz="1500" dirty="0"/>
              <a:t>“Event - based serial </a:t>
            </a:r>
            <a:r>
              <a:rPr lang="en-US" sz="1500" dirty="0" err="1"/>
              <a:t>FairRoot</a:t>
            </a:r>
            <a:r>
              <a:rPr lang="en-US" sz="1500" dirty="0"/>
              <a:t> simulation”</a:t>
            </a:r>
          </a:p>
        </p:txBody>
      </p:sp>
      <p:sp>
        <p:nvSpPr>
          <p:cNvPr id="16" name="Abgerundetes Rechteck 57"/>
          <p:cNvSpPr/>
          <p:nvPr/>
        </p:nvSpPr>
        <p:spPr>
          <a:xfrm>
            <a:off x="5164547" y="4223081"/>
            <a:ext cx="2839851" cy="697766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r>
              <a:rPr lang="en-US" sz="1500"/>
              <a:t>“Collaborative </a:t>
            </a:r>
            <a:r>
              <a:rPr lang="en-US" sz="1500" dirty="0"/>
              <a:t>ALFA </a:t>
            </a:r>
            <a:r>
              <a:rPr lang="en-US" sz="1500"/>
              <a:t>simulation treating subevents in parallel”</a:t>
            </a:r>
            <a:endParaRPr lang="en-US" sz="1500" dirty="0"/>
          </a:p>
        </p:txBody>
      </p:sp>
      <p:cxnSp>
        <p:nvCxnSpPr>
          <p:cNvPr id="18" name="Straight Arrow Connector 17"/>
          <p:cNvCxnSpPr>
            <a:stCxn id="15" idx="3"/>
          </p:cNvCxnSpPr>
          <p:nvPr/>
        </p:nvCxnSpPr>
        <p:spPr>
          <a:xfrm>
            <a:off x="3795158" y="4571963"/>
            <a:ext cx="1369389" cy="0"/>
          </a:xfrm>
          <a:prstGeom prst="straightConnector1">
            <a:avLst/>
          </a:prstGeom>
          <a:ln w="603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30315" y="1546615"/>
            <a:ext cx="1005403" cy="2205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33" dirty="0" err="1">
                <a:solidFill>
                  <a:srgbClr val="FF0000"/>
                </a:solidFill>
              </a:rPr>
              <a:t>FairMQ</a:t>
            </a:r>
            <a:r>
              <a:rPr lang="en-US" sz="833" dirty="0">
                <a:solidFill>
                  <a:srgbClr val="FF0000"/>
                </a:solidFill>
              </a:rPr>
              <a:t> message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26729" y="5011419"/>
            <a:ext cx="3676196" cy="60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7" b="1" dirty="0" smtClean="0">
                <a:solidFill>
                  <a:srgbClr val="0070C0"/>
                </a:solidFill>
              </a:rPr>
              <a:t>~</a:t>
            </a:r>
            <a:r>
              <a:rPr lang="en-US" sz="1667" b="1" dirty="0">
                <a:solidFill>
                  <a:srgbClr val="0070C0"/>
                </a:solidFill>
              </a:rPr>
              <a:t>6</a:t>
            </a:r>
            <a:r>
              <a:rPr lang="en-US" sz="1667" b="1" dirty="0" smtClean="0">
                <a:solidFill>
                  <a:srgbClr val="0070C0"/>
                </a:solidFill>
              </a:rPr>
              <a:t>min for one event (6cores + HT);</a:t>
            </a:r>
          </a:p>
          <a:p>
            <a:r>
              <a:rPr lang="en-US" sz="1667" b="1" dirty="0" smtClean="0">
                <a:solidFill>
                  <a:srgbClr val="0070C0"/>
                </a:solidFill>
              </a:rPr>
              <a:t>&lt;&lt; 2GB per process</a:t>
            </a:r>
            <a:endParaRPr lang="en-US" sz="1667" b="1" dirty="0">
              <a:solidFill>
                <a:srgbClr val="0070C0"/>
              </a:solidFill>
            </a:endParaRPr>
          </a:p>
        </p:txBody>
      </p:sp>
      <p:pic>
        <p:nvPicPr>
          <p:cNvPr id="21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70669"/>
            <a:ext cx="629080" cy="629080"/>
          </a:xfrm>
        </p:spPr>
      </p:pic>
      <p:sp>
        <p:nvSpPr>
          <p:cNvPr id="23" name="TextBox 22"/>
          <p:cNvSpPr txBox="1"/>
          <p:nvPr/>
        </p:nvSpPr>
        <p:spPr>
          <a:xfrm>
            <a:off x="907052" y="5080993"/>
            <a:ext cx="2758663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7" b="1" dirty="0">
                <a:solidFill>
                  <a:srgbClr val="0070C0"/>
                </a:solidFill>
              </a:rPr>
              <a:t>~</a:t>
            </a:r>
            <a:r>
              <a:rPr lang="en-US" sz="1667" b="1" dirty="0" smtClean="0">
                <a:solidFill>
                  <a:srgbClr val="0070C0"/>
                </a:solidFill>
              </a:rPr>
              <a:t>45min one event (1core)</a:t>
            </a:r>
            <a:endParaRPr lang="en-US" sz="1667" b="1" dirty="0">
              <a:solidFill>
                <a:srgbClr val="0070C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0227" y="1257048"/>
            <a:ext cx="2246947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00" smtClean="0">
                <a:solidFill>
                  <a:schemeClr val="accent5"/>
                </a:solidFill>
              </a:rPr>
              <a:t>From </a:t>
            </a:r>
            <a:r>
              <a:rPr lang="en-US" sz="1300" b="1" smtClean="0">
                <a:solidFill>
                  <a:schemeClr val="accent5"/>
                </a:solidFill>
              </a:rPr>
              <a:t>full event </a:t>
            </a:r>
            <a:r>
              <a:rPr lang="en-US" sz="1300" smtClean="0">
                <a:solidFill>
                  <a:schemeClr val="accent5"/>
                </a:solidFill>
              </a:rPr>
              <a:t>to </a:t>
            </a:r>
            <a:r>
              <a:rPr lang="en-US" sz="1300" b="1" smtClean="0">
                <a:solidFill>
                  <a:schemeClr val="accent5"/>
                </a:solidFill>
              </a:rPr>
              <a:t>track-parallelism </a:t>
            </a:r>
            <a:r>
              <a:rPr lang="en-US" sz="1300" dirty="0" smtClean="0">
                <a:solidFill>
                  <a:schemeClr val="accent5"/>
                </a:solidFill>
              </a:rPr>
              <a:t>to speed up simulation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734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595240"/>
            <a:ext cx="6009639" cy="337839"/>
          </a:xfrm>
        </p:spPr>
        <p:txBody>
          <a:bodyPr>
            <a:normAutofit/>
          </a:bodyPr>
          <a:lstStyle/>
          <a:p>
            <a:r>
              <a:rPr lang="en-US" dirty="0" smtClean="0"/>
              <a:t>Towards fast-sim with heterogeneous workers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5777448" y="4305788"/>
            <a:ext cx="2081779" cy="4664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0000" tIns="0" rIns="90000" bIns="0" rtlCol="0">
            <a:normAutofit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333" b="1" dirty="0"/>
              <a:t>heterogeneous “specialized” workers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6221" y="1516108"/>
            <a:ext cx="7620000" cy="2677298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34257" y="1363531"/>
            <a:ext cx="246715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chemeClr val="accent5"/>
                </a:solidFill>
              </a:rPr>
              <a:t>Is this a potential architecture </a:t>
            </a:r>
            <a:r>
              <a:rPr lang="en-US" sz="1500" b="1" dirty="0" smtClean="0">
                <a:solidFill>
                  <a:schemeClr val="accent5"/>
                </a:solidFill>
              </a:rPr>
              <a:t>towards </a:t>
            </a:r>
            <a:r>
              <a:rPr lang="en-US" sz="1500" b="1" dirty="0">
                <a:solidFill>
                  <a:schemeClr val="accent5"/>
                </a:solidFill>
              </a:rPr>
              <a:t>parallel full + fast sim?</a:t>
            </a:r>
          </a:p>
        </p:txBody>
      </p:sp>
      <p:sp>
        <p:nvSpPr>
          <p:cNvPr id="7" name="Rectangle 6"/>
          <p:cNvSpPr/>
          <p:nvPr/>
        </p:nvSpPr>
        <p:spPr>
          <a:xfrm>
            <a:off x="1778001" y="4311936"/>
            <a:ext cx="2643528" cy="9128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333" b="1" dirty="0"/>
              <a:t>Different worker queues </a:t>
            </a:r>
            <a:r>
              <a:rPr lang="en-US" sz="1333" dirty="0"/>
              <a:t>based on </a:t>
            </a:r>
            <a:r>
              <a:rPr lang="en-US" sz="1333" b="1" dirty="0"/>
              <a:t>primary properties </a:t>
            </a:r>
            <a:r>
              <a:rPr lang="en-US" sz="1333" dirty="0"/>
              <a:t>(function on type, energy, Pt, </a:t>
            </a:r>
            <a:r>
              <a:rPr lang="is-IS" sz="1333" dirty="0"/>
              <a:t>…</a:t>
            </a:r>
            <a:r>
              <a:rPr lang="en-US" sz="1333" dirty="0"/>
              <a:t>) and some heuristics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926898" y="3092844"/>
            <a:ext cx="70069" cy="12129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325242" y="3916153"/>
            <a:ext cx="534276" cy="3896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45016" y="4305788"/>
            <a:ext cx="95191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chemeClr val="accent5"/>
                </a:solidFill>
              </a:rPr>
              <a:t>Step 1: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61275" y="5101759"/>
            <a:ext cx="45141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Sharing ideas with “Heterogeneous Computing” presented by Ch. Leggett yesterday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3112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725" y="574615"/>
            <a:ext cx="6009639" cy="337839"/>
          </a:xfrm>
        </p:spPr>
        <p:txBody>
          <a:bodyPr/>
          <a:lstStyle/>
          <a:p>
            <a:r>
              <a:rPr lang="en-US" dirty="0" smtClean="0"/>
              <a:t>Ideas for a Parallel Full-Fast Sim Framework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5489657" y="4300161"/>
            <a:ext cx="3482079" cy="1232537"/>
          </a:xfrm>
          <a:prstGeom prst="rect">
            <a:avLst/>
          </a:prstGeom>
        </p:spPr>
        <p:txBody>
          <a:bodyPr vert="horz" lIns="90000" tIns="0" rIns="90000" bIns="0" rtlCol="0">
            <a:normAutofit lnSpcReduction="10000"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33" dirty="0"/>
              <a:t>Can be combined </a:t>
            </a:r>
            <a:r>
              <a:rPr lang="en-US" sz="1333" dirty="0" smtClean="0"/>
              <a:t>or alternatively done at </a:t>
            </a:r>
            <a:r>
              <a:rPr lang="en-US" sz="1333" dirty="0"/>
              <a:t>VMC level inside each worker </a:t>
            </a:r>
            <a:r>
              <a:rPr lang="en-US" sz="1333" dirty="0" smtClean="0"/>
              <a:t>     (</a:t>
            </a:r>
            <a:r>
              <a:rPr lang="en-US" sz="1333" dirty="0"/>
              <a:t>see </a:t>
            </a:r>
            <a:r>
              <a:rPr lang="en-US" sz="1333" dirty="0" smtClean="0">
                <a:hlinkClick r:id="rId2"/>
              </a:rPr>
              <a:t>Andreas Morsch</a:t>
            </a:r>
            <a:r>
              <a:rPr lang="en-US" sz="1333" dirty="0" smtClean="0"/>
              <a:t>)</a:t>
            </a:r>
          </a:p>
          <a:p>
            <a:r>
              <a:rPr lang="en-US" sz="1333" dirty="0" smtClean="0"/>
              <a:t>Need some prototyping</a:t>
            </a:r>
            <a:endParaRPr lang="en-US" sz="1333" dirty="0"/>
          </a:p>
          <a:p>
            <a:r>
              <a:rPr lang="en-US" sz="1333" b="1" dirty="0" smtClean="0"/>
              <a:t>Finally, hope to raise incentive for physics community</a:t>
            </a:r>
            <a:endParaRPr lang="en-US" sz="1333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617" y="1548453"/>
            <a:ext cx="7620000" cy="2490073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34092" y="1296619"/>
            <a:ext cx="2467159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 dirty="0">
                <a:solidFill>
                  <a:schemeClr val="accent5"/>
                </a:solidFill>
              </a:rPr>
              <a:t>Is this a potential architecture for parallel full + fast sim?</a:t>
            </a:r>
          </a:p>
        </p:txBody>
      </p:sp>
      <p:sp>
        <p:nvSpPr>
          <p:cNvPr id="8" name="Rectangle 7"/>
          <p:cNvSpPr/>
          <p:nvPr/>
        </p:nvSpPr>
        <p:spPr>
          <a:xfrm>
            <a:off x="5512663" y="3679215"/>
            <a:ext cx="2413000" cy="55399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500" dirty="0"/>
              <a:t>Specialized workers with </a:t>
            </a:r>
            <a:r>
              <a:rPr lang="en-US" sz="1500" b="1" dirty="0"/>
              <a:t>feedback to stack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10159" y="4132966"/>
            <a:ext cx="2546094" cy="10156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500" dirty="0"/>
              <a:t>Worker selection based </a:t>
            </a:r>
            <a:r>
              <a:rPr lang="en-US" sz="1500" b="1" dirty="0"/>
              <a:t>on primary or secondary </a:t>
            </a:r>
            <a:r>
              <a:rPr lang="en-US" sz="1500" dirty="0"/>
              <a:t>(function on type, energy, Pt, </a:t>
            </a:r>
            <a:r>
              <a:rPr lang="en-US" sz="1500" b="1" dirty="0" smtClean="0"/>
              <a:t>location</a:t>
            </a:r>
            <a:r>
              <a:rPr lang="en-US" sz="1500" dirty="0" smtClean="0"/>
              <a:t>)</a:t>
            </a:r>
            <a:endParaRPr lang="en-US" sz="1500" dirty="0"/>
          </a:p>
        </p:txBody>
      </p:sp>
      <p:sp>
        <p:nvSpPr>
          <p:cNvPr id="14" name="Rectangle 13"/>
          <p:cNvSpPr/>
          <p:nvPr/>
        </p:nvSpPr>
        <p:spPr>
          <a:xfrm>
            <a:off x="762000" y="4165845"/>
            <a:ext cx="10698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b="1">
                <a:solidFill>
                  <a:schemeClr val="accent5"/>
                </a:solidFill>
              </a:rPr>
              <a:t>Possible Step 2??:</a:t>
            </a:r>
            <a:endParaRPr lang="en-US" sz="1500" b="1" dirty="0">
              <a:solidFill>
                <a:schemeClr val="accent5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4902437" y="3163579"/>
            <a:ext cx="1032832" cy="508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268482" y="3194369"/>
            <a:ext cx="2607" cy="7919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01364" y="1280587"/>
            <a:ext cx="212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O2 </a:t>
            </a:r>
            <a:r>
              <a:rPr lang="en-US" sz="1400" dirty="0" smtClean="0"/>
              <a:t>“thought” </a:t>
            </a:r>
            <a:r>
              <a:rPr lang="en-US" sz="1400" dirty="0"/>
              <a:t>in progress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36332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067" y="569569"/>
            <a:ext cx="6009639" cy="510341"/>
          </a:xfrm>
        </p:spPr>
        <p:txBody>
          <a:bodyPr/>
          <a:lstStyle/>
          <a:p>
            <a:r>
              <a:rPr lang="en-US" dirty="0" smtClean="0"/>
              <a:t>Improvements through Accelerated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444" y="1338025"/>
            <a:ext cx="4542004" cy="18944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900" dirty="0" smtClean="0"/>
              <a:t>Transport engines (G4) spend a considerable CPU amount in geometry related queries</a:t>
            </a:r>
          </a:p>
          <a:p>
            <a:pPr marL="0" indent="0">
              <a:spcBef>
                <a:spcPts val="1667"/>
              </a:spcBef>
              <a:buNone/>
            </a:pPr>
            <a:r>
              <a:rPr lang="en-US" sz="1900" dirty="0" smtClean="0"/>
              <a:t>Particularity for ALICE and other VMC users </a:t>
            </a:r>
            <a:r>
              <a:rPr lang="en-US" sz="1900" dirty="0" smtClean="0"/>
              <a:t>is </a:t>
            </a:r>
            <a:r>
              <a:rPr lang="en-US" sz="1900" dirty="0" smtClean="0"/>
              <a:t>to use </a:t>
            </a:r>
            <a:r>
              <a:rPr lang="en-US" sz="1900" b="1" dirty="0" err="1" smtClean="0"/>
              <a:t>TGeo</a:t>
            </a:r>
            <a:r>
              <a:rPr lang="en-US" sz="1900" b="1" dirty="0" smtClean="0"/>
              <a:t> both</a:t>
            </a:r>
            <a:r>
              <a:rPr lang="en-US" sz="1900" dirty="0" smtClean="0"/>
              <a:t> as</a:t>
            </a:r>
          </a:p>
          <a:p>
            <a:r>
              <a:rPr lang="en-US" sz="1600" b="1" dirty="0"/>
              <a:t>D</a:t>
            </a:r>
            <a:r>
              <a:rPr lang="en-US" sz="1600" b="1" dirty="0" smtClean="0"/>
              <a:t>escriptive</a:t>
            </a:r>
            <a:r>
              <a:rPr lang="en-US" sz="1600" dirty="0" smtClean="0"/>
              <a:t> (modelling) language</a:t>
            </a:r>
          </a:p>
          <a:p>
            <a:r>
              <a:rPr lang="en-US" sz="1600" b="1" dirty="0" smtClean="0"/>
              <a:t>Tracking geometry </a:t>
            </a:r>
            <a:r>
              <a:rPr lang="en-US" sz="1600" dirty="0" smtClean="0"/>
              <a:t>in VMC (Geant3, Geant4, </a:t>
            </a:r>
            <a:r>
              <a:rPr lang="en-US" sz="1600" dirty="0" err="1" smtClean="0"/>
              <a:t>Fluka</a:t>
            </a:r>
            <a:r>
              <a:rPr lang="en-US" sz="1600" dirty="0" smtClean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817428" y="3885815"/>
            <a:ext cx="2082315" cy="8787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Geant4</a:t>
            </a:r>
          </a:p>
        </p:txBody>
      </p:sp>
      <p:sp>
        <p:nvSpPr>
          <p:cNvPr id="7" name="Rectangle 6"/>
          <p:cNvSpPr/>
          <p:nvPr/>
        </p:nvSpPr>
        <p:spPr>
          <a:xfrm>
            <a:off x="1569798" y="3885814"/>
            <a:ext cx="1866320" cy="878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VMC user code </a:t>
            </a:r>
          </a:p>
          <a:p>
            <a:pPr algn="ctr"/>
            <a:r>
              <a:rPr lang="en-US" sz="1500" dirty="0"/>
              <a:t>(modelling, scoring)</a:t>
            </a:r>
          </a:p>
        </p:txBody>
      </p:sp>
      <p:sp>
        <p:nvSpPr>
          <p:cNvPr id="8" name="Triangle 7"/>
          <p:cNvSpPr/>
          <p:nvPr/>
        </p:nvSpPr>
        <p:spPr>
          <a:xfrm>
            <a:off x="5020263" y="4645445"/>
            <a:ext cx="237507" cy="118754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riangle 8"/>
          <p:cNvSpPr/>
          <p:nvPr/>
        </p:nvSpPr>
        <p:spPr>
          <a:xfrm>
            <a:off x="5478536" y="4652574"/>
            <a:ext cx="237507" cy="118754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0" name="Triangle 9"/>
          <p:cNvSpPr/>
          <p:nvPr/>
        </p:nvSpPr>
        <p:spPr>
          <a:xfrm>
            <a:off x="5904183" y="4652574"/>
            <a:ext cx="237507" cy="118754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1" name="Triangle 10"/>
          <p:cNvSpPr/>
          <p:nvPr/>
        </p:nvSpPr>
        <p:spPr>
          <a:xfrm>
            <a:off x="6409893" y="4638663"/>
            <a:ext cx="237507" cy="125535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2" name="Rectangle 11"/>
          <p:cNvSpPr/>
          <p:nvPr/>
        </p:nvSpPr>
        <p:spPr>
          <a:xfrm rot="16200000">
            <a:off x="3374292" y="3947639"/>
            <a:ext cx="878386" cy="7547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err="1"/>
              <a:t>TGeo</a:t>
            </a:r>
            <a:r>
              <a:rPr lang="en-US" sz="1500" dirty="0"/>
              <a:t> </a:t>
            </a:r>
            <a:r>
              <a:rPr lang="en-US" sz="1500" dirty="0" err="1"/>
              <a:t>geom</a:t>
            </a:r>
            <a:endParaRPr lang="en-US" sz="1500" dirty="0"/>
          </a:p>
        </p:txBody>
      </p:sp>
      <p:sp>
        <p:nvSpPr>
          <p:cNvPr id="13" name="Rectangle 12"/>
          <p:cNvSpPr/>
          <p:nvPr/>
        </p:nvSpPr>
        <p:spPr>
          <a:xfrm>
            <a:off x="4817428" y="4771327"/>
            <a:ext cx="2082315" cy="5644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/>
              <a:t>G4RootNavigator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91503" y="5104940"/>
            <a:ext cx="912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</a:t>
            </a:r>
            <a:r>
              <a:rPr lang="en-US" sz="1000" b="1"/>
              <a:t>ispatch </a:t>
            </a:r>
            <a:r>
              <a:rPr lang="en-US" sz="1000" b="1" dirty="0"/>
              <a:t>to</a:t>
            </a:r>
          </a:p>
        </p:txBody>
      </p:sp>
      <p:sp>
        <p:nvSpPr>
          <p:cNvPr id="15" name="Rectangle 14"/>
          <p:cNvSpPr/>
          <p:nvPr/>
        </p:nvSpPr>
        <p:spPr>
          <a:xfrm rot="16200000">
            <a:off x="6742616" y="4051239"/>
            <a:ext cx="878385" cy="54753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/>
              <a:t>G4 </a:t>
            </a:r>
            <a:r>
              <a:rPr lang="en-US" sz="1500" dirty="0" err="1"/>
              <a:t>geom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4590199" y="3469716"/>
            <a:ext cx="21150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sync geometry states</a:t>
            </a:r>
          </a:p>
        </p:txBody>
      </p:sp>
      <p:cxnSp>
        <p:nvCxnSpPr>
          <p:cNvPr id="17" name="Elbow Connector 16"/>
          <p:cNvCxnSpPr/>
          <p:nvPr/>
        </p:nvCxnSpPr>
        <p:spPr>
          <a:xfrm rot="10800000">
            <a:off x="3813485" y="4764198"/>
            <a:ext cx="1003943" cy="289352"/>
          </a:xfrm>
          <a:prstGeom prst="bentConnector2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16200000" flipH="1">
            <a:off x="5497646" y="2201651"/>
            <a:ext cx="1" cy="3368323"/>
          </a:xfrm>
          <a:prstGeom prst="bentConnector3">
            <a:avLst>
              <a:gd name="adj1" fmla="val -15440800000"/>
            </a:avLst>
          </a:prstGeom>
          <a:ln w="31750">
            <a:prstDash val="sysDot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92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067" y="569569"/>
            <a:ext cx="6009639" cy="510341"/>
          </a:xfrm>
        </p:spPr>
        <p:txBody>
          <a:bodyPr/>
          <a:lstStyle/>
          <a:p>
            <a:r>
              <a:rPr lang="en-US" dirty="0" smtClean="0"/>
              <a:t>Improvements through Accelerated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444" y="1338025"/>
            <a:ext cx="4542004" cy="189448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900" dirty="0" smtClean="0"/>
              <a:t>Transport engines (G4) spend a considerable CPU amount in geometry related queries</a:t>
            </a:r>
          </a:p>
          <a:p>
            <a:pPr marL="0" indent="0">
              <a:spcBef>
                <a:spcPts val="1667"/>
              </a:spcBef>
              <a:buNone/>
            </a:pPr>
            <a:r>
              <a:rPr lang="en-US" sz="1900" dirty="0" smtClean="0"/>
              <a:t>Particularity for ALICE and other VMC users </a:t>
            </a:r>
            <a:r>
              <a:rPr lang="en-US" sz="1900" dirty="0" smtClean="0"/>
              <a:t>is </a:t>
            </a:r>
            <a:r>
              <a:rPr lang="en-US" sz="1900" dirty="0" smtClean="0"/>
              <a:t>to use </a:t>
            </a:r>
            <a:r>
              <a:rPr lang="en-US" sz="1900" b="1" dirty="0" err="1" smtClean="0"/>
              <a:t>TGeo</a:t>
            </a:r>
            <a:r>
              <a:rPr lang="en-US" sz="1900" b="1" dirty="0" smtClean="0"/>
              <a:t> both</a:t>
            </a:r>
            <a:r>
              <a:rPr lang="en-US" sz="1900" dirty="0" smtClean="0"/>
              <a:t> as</a:t>
            </a:r>
          </a:p>
          <a:p>
            <a:r>
              <a:rPr lang="en-US" sz="1600" b="1" dirty="0"/>
              <a:t>D</a:t>
            </a:r>
            <a:r>
              <a:rPr lang="en-US" sz="1600" b="1" dirty="0" smtClean="0"/>
              <a:t>escriptive</a:t>
            </a:r>
            <a:r>
              <a:rPr lang="en-US" sz="1600" dirty="0" smtClean="0"/>
              <a:t> (modelling) language</a:t>
            </a:r>
          </a:p>
          <a:p>
            <a:r>
              <a:rPr lang="en-US" sz="1600" b="1" dirty="0" smtClean="0"/>
              <a:t>Tracking geometry </a:t>
            </a:r>
            <a:r>
              <a:rPr lang="en-US" sz="1600" dirty="0" smtClean="0"/>
              <a:t>in VMC (Geant3, Geant4, </a:t>
            </a:r>
            <a:r>
              <a:rPr lang="en-US" sz="1600" dirty="0" err="1" smtClean="0"/>
              <a:t>Fluka</a:t>
            </a:r>
            <a:r>
              <a:rPr lang="en-US" sz="1600" dirty="0" smtClean="0"/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817428" y="3885815"/>
            <a:ext cx="2082315" cy="87873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/>
              <a:t>Geant4</a:t>
            </a:r>
          </a:p>
        </p:txBody>
      </p:sp>
      <p:sp>
        <p:nvSpPr>
          <p:cNvPr id="7" name="Rectangle 6"/>
          <p:cNvSpPr/>
          <p:nvPr/>
        </p:nvSpPr>
        <p:spPr>
          <a:xfrm>
            <a:off x="1569798" y="3885814"/>
            <a:ext cx="1866320" cy="87873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VMC user code </a:t>
            </a:r>
          </a:p>
          <a:p>
            <a:pPr algn="ctr"/>
            <a:r>
              <a:rPr lang="en-US" sz="1500" dirty="0"/>
              <a:t>(modelling, scoring)</a:t>
            </a:r>
          </a:p>
        </p:txBody>
      </p:sp>
      <p:sp>
        <p:nvSpPr>
          <p:cNvPr id="8" name="Triangle 7"/>
          <p:cNvSpPr/>
          <p:nvPr/>
        </p:nvSpPr>
        <p:spPr>
          <a:xfrm>
            <a:off x="5020263" y="4645445"/>
            <a:ext cx="237507" cy="118754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9" name="Triangle 8"/>
          <p:cNvSpPr/>
          <p:nvPr/>
        </p:nvSpPr>
        <p:spPr>
          <a:xfrm>
            <a:off x="5478536" y="4652574"/>
            <a:ext cx="237507" cy="118754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0" name="Triangle 9"/>
          <p:cNvSpPr/>
          <p:nvPr/>
        </p:nvSpPr>
        <p:spPr>
          <a:xfrm>
            <a:off x="5904183" y="4652574"/>
            <a:ext cx="237507" cy="118754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1" name="Triangle 10"/>
          <p:cNvSpPr/>
          <p:nvPr/>
        </p:nvSpPr>
        <p:spPr>
          <a:xfrm>
            <a:off x="6409893" y="4638663"/>
            <a:ext cx="237507" cy="125535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12" name="Rectangle 11"/>
          <p:cNvSpPr/>
          <p:nvPr/>
        </p:nvSpPr>
        <p:spPr>
          <a:xfrm rot="16200000">
            <a:off x="3374292" y="3947639"/>
            <a:ext cx="878386" cy="7547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 err="1"/>
              <a:t>TGeo</a:t>
            </a:r>
            <a:r>
              <a:rPr lang="en-US" sz="1500" dirty="0"/>
              <a:t> </a:t>
            </a:r>
            <a:r>
              <a:rPr lang="en-US" sz="1500" dirty="0" err="1"/>
              <a:t>geom</a:t>
            </a:r>
            <a:endParaRPr lang="en-US" sz="1500" dirty="0"/>
          </a:p>
        </p:txBody>
      </p:sp>
      <p:sp>
        <p:nvSpPr>
          <p:cNvPr id="13" name="Rectangle 12"/>
          <p:cNvSpPr/>
          <p:nvPr/>
        </p:nvSpPr>
        <p:spPr>
          <a:xfrm>
            <a:off x="4817428" y="4771327"/>
            <a:ext cx="2082315" cy="5644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/>
              <a:t>G4RootNavigator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91503" y="5104940"/>
            <a:ext cx="912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</a:t>
            </a:r>
            <a:r>
              <a:rPr lang="en-US" sz="1000" b="1"/>
              <a:t>ispatch </a:t>
            </a:r>
            <a:r>
              <a:rPr lang="en-US" sz="1000" b="1" dirty="0"/>
              <a:t>to</a:t>
            </a:r>
          </a:p>
        </p:txBody>
      </p:sp>
      <p:sp>
        <p:nvSpPr>
          <p:cNvPr id="15" name="Rectangle 14"/>
          <p:cNvSpPr/>
          <p:nvPr/>
        </p:nvSpPr>
        <p:spPr>
          <a:xfrm rot="16200000">
            <a:off x="6742616" y="4051239"/>
            <a:ext cx="878385" cy="54753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dirty="0"/>
              <a:t>G4 </a:t>
            </a:r>
            <a:r>
              <a:rPr lang="en-US" sz="1500" dirty="0" err="1"/>
              <a:t>geom</a:t>
            </a:r>
            <a:endParaRPr lang="en-US" sz="1500" dirty="0"/>
          </a:p>
        </p:txBody>
      </p:sp>
      <p:sp>
        <p:nvSpPr>
          <p:cNvPr id="16" name="TextBox 15"/>
          <p:cNvSpPr txBox="1"/>
          <p:nvPr/>
        </p:nvSpPr>
        <p:spPr>
          <a:xfrm>
            <a:off x="4590199" y="3469716"/>
            <a:ext cx="21150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sync geometry states</a:t>
            </a:r>
          </a:p>
        </p:txBody>
      </p:sp>
      <p:cxnSp>
        <p:nvCxnSpPr>
          <p:cNvPr id="17" name="Elbow Connector 16"/>
          <p:cNvCxnSpPr/>
          <p:nvPr/>
        </p:nvCxnSpPr>
        <p:spPr>
          <a:xfrm rot="10800000">
            <a:off x="3813485" y="4764198"/>
            <a:ext cx="1003943" cy="289352"/>
          </a:xfrm>
          <a:prstGeom prst="bentConnector2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/>
          <p:nvPr/>
        </p:nvCxnSpPr>
        <p:spPr>
          <a:xfrm rot="16200000" flipH="1">
            <a:off x="5497646" y="2201651"/>
            <a:ext cx="1" cy="3368323"/>
          </a:xfrm>
          <a:prstGeom prst="bentConnector3">
            <a:avLst>
              <a:gd name="adj1" fmla="val -15440800000"/>
            </a:avLst>
          </a:prstGeom>
          <a:ln w="31750">
            <a:prstDash val="sysDot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3"/>
          <p:cNvSpPr txBox="1">
            <a:spLocks/>
          </p:cNvSpPr>
          <p:nvPr/>
        </p:nvSpPr>
        <p:spPr>
          <a:xfrm>
            <a:off x="4509173" y="1330456"/>
            <a:ext cx="4634827" cy="2014595"/>
          </a:xfrm>
          <a:prstGeom prst="rect">
            <a:avLst/>
          </a:prstGeom>
        </p:spPr>
        <p:txBody>
          <a:bodyPr vert="horz" lIns="108000" tIns="0" rIns="108000" bIns="0" rtlCol="0">
            <a:normAutofit fontScale="77500" lnSpcReduction="20000"/>
          </a:bodyPr>
          <a:lstStyle>
            <a:lvl1pPr marL="238123" indent="-238123" algn="l" defTabSz="380996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9119" indent="-238123" algn="l" defTabSz="380996" rtl="0" eaLnBrk="1" latinLnBrk="0" hangingPunct="1">
              <a:spcBef>
                <a:spcPct val="20000"/>
              </a:spcBef>
              <a:buFont typeface="Arial"/>
              <a:buChar char="–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2490" indent="-190498" algn="l" defTabSz="380996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3487" indent="-190498" algn="l" defTabSz="380996" rtl="0" eaLnBrk="1" latinLnBrk="0" hangingPunct="1">
              <a:spcBef>
                <a:spcPct val="20000"/>
              </a:spcBef>
              <a:buFont typeface="Arial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483" indent="-190498" algn="l" defTabSz="380996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5479" indent="-190498" algn="l" defTabSz="380996" rtl="0" eaLnBrk="1" latinLnBrk="0" hangingPunct="1">
              <a:spcBef>
                <a:spcPct val="20000"/>
              </a:spcBef>
              <a:buFont typeface="Arial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76475" indent="-190498" algn="l" defTabSz="380996" rtl="0" eaLnBrk="1" latinLnBrk="0" hangingPunct="1">
              <a:spcBef>
                <a:spcPct val="20000"/>
              </a:spcBef>
              <a:buFont typeface="Arial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471" indent="-190498" algn="l" defTabSz="380996" rtl="0" eaLnBrk="1" latinLnBrk="0" hangingPunct="1">
              <a:spcBef>
                <a:spcPct val="20000"/>
              </a:spcBef>
              <a:buFont typeface="Arial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38468" indent="-190498" algn="l" defTabSz="380996" rtl="0" eaLnBrk="1" latinLnBrk="0" hangingPunct="1">
              <a:spcBef>
                <a:spcPct val="20000"/>
              </a:spcBef>
              <a:buFont typeface="Arial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667"/>
              </a:spcBef>
              <a:buNone/>
            </a:pPr>
            <a:r>
              <a:rPr lang="en-US" sz="2300" b="1" dirty="0" smtClean="0">
                <a:solidFill>
                  <a:srgbClr val="0070C0"/>
                </a:solidFill>
              </a:rPr>
              <a:t>We like to profit from </a:t>
            </a:r>
            <a:r>
              <a:rPr lang="en-US" sz="2300" b="1" dirty="0" err="1" smtClean="0">
                <a:solidFill>
                  <a:srgbClr val="0070C0"/>
                </a:solidFill>
              </a:rPr>
              <a:t>VecGeom</a:t>
            </a:r>
            <a:endParaRPr lang="en-US" sz="2300" b="1" dirty="0" smtClean="0">
              <a:solidFill>
                <a:srgbClr val="0070C0"/>
              </a:solidFill>
            </a:endParaRPr>
          </a:p>
          <a:p>
            <a:pPr>
              <a:spcBef>
                <a:spcPts val="336"/>
              </a:spcBef>
            </a:pPr>
            <a:r>
              <a:rPr lang="en-US" dirty="0" smtClean="0"/>
              <a:t>Algorithms globally ~2-3x faster than </a:t>
            </a:r>
            <a:r>
              <a:rPr lang="en-US" dirty="0" err="1" smtClean="0"/>
              <a:t>TGeo</a:t>
            </a:r>
            <a:endParaRPr lang="en-US" dirty="0" smtClean="0"/>
          </a:p>
          <a:p>
            <a:pPr marL="0" indent="0">
              <a:spcBef>
                <a:spcPts val="1667"/>
              </a:spcBef>
              <a:buNone/>
            </a:pPr>
            <a:r>
              <a:rPr lang="en-US" sz="2300" b="1" dirty="0" smtClean="0">
                <a:solidFill>
                  <a:srgbClr val="0070C0"/>
                </a:solidFill>
              </a:rPr>
              <a:t>(</a:t>
            </a:r>
            <a:r>
              <a:rPr lang="en-US" sz="2300" b="1" dirty="0" smtClean="0">
                <a:solidFill>
                  <a:srgbClr val="0070C0"/>
                </a:solidFill>
              </a:rPr>
              <a:t>How) can we profit </a:t>
            </a:r>
            <a:r>
              <a:rPr lang="en-US" sz="2300" b="1" dirty="0" smtClean="0">
                <a:solidFill>
                  <a:srgbClr val="0070C0"/>
                </a:solidFill>
              </a:rPr>
              <a:t>from it?</a:t>
            </a:r>
            <a:endParaRPr lang="en-US" sz="2300" b="1" dirty="0" smtClean="0">
              <a:solidFill>
                <a:srgbClr val="0070C0"/>
              </a:solidFill>
            </a:endParaRPr>
          </a:p>
          <a:p>
            <a:pPr>
              <a:spcBef>
                <a:spcPts val="336"/>
              </a:spcBef>
            </a:pPr>
            <a:r>
              <a:rPr lang="en-US" dirty="0" smtClean="0"/>
              <a:t>CMS </a:t>
            </a:r>
            <a:r>
              <a:rPr lang="en-US" dirty="0" smtClean="0">
                <a:hlinkClick r:id="rId2"/>
              </a:rPr>
              <a:t>good reports </a:t>
            </a:r>
            <a:r>
              <a:rPr lang="en-US" dirty="0" smtClean="0"/>
              <a:t>based on a first integration into G4</a:t>
            </a:r>
            <a:r>
              <a:rPr lang="is-IS" dirty="0" smtClean="0"/>
              <a:t>… but </a:t>
            </a:r>
            <a:r>
              <a:rPr lang="is-IS" dirty="0" smtClean="0"/>
              <a:t>not directly applicable to </a:t>
            </a:r>
            <a:r>
              <a:rPr lang="is-IS" dirty="0" smtClean="0"/>
              <a:t>us</a:t>
            </a:r>
            <a:endParaRPr lang="is-IS" dirty="0" smtClean="0"/>
          </a:p>
          <a:p>
            <a:pPr>
              <a:spcBef>
                <a:spcPts val="336"/>
              </a:spcBef>
            </a:pPr>
            <a:r>
              <a:rPr lang="is-IS" dirty="0" smtClean="0"/>
              <a:t>We </a:t>
            </a:r>
            <a:r>
              <a:rPr lang="is-IS" dirty="0" smtClean="0"/>
              <a:t>actually</a:t>
            </a:r>
            <a:r>
              <a:rPr lang="is-IS" dirty="0" smtClean="0"/>
              <a:t> </a:t>
            </a:r>
            <a:r>
              <a:rPr lang="is-IS" dirty="0" smtClean="0"/>
              <a:t>need </a:t>
            </a:r>
            <a:r>
              <a:rPr lang="is-IS" dirty="0" smtClean="0"/>
              <a:t>integration of</a:t>
            </a:r>
            <a:r>
              <a:rPr lang="is-IS" dirty="0" smtClean="0"/>
              <a:t> </a:t>
            </a:r>
            <a:r>
              <a:rPr lang="is-IS" dirty="0" smtClean="0"/>
              <a:t>the </a:t>
            </a:r>
            <a:r>
              <a:rPr lang="is-IS" dirty="0" smtClean="0"/>
              <a:t>VecGeom SIMD navigation engine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3188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015750" y="3503825"/>
            <a:ext cx="1829201" cy="6028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500" b="1" dirty="0"/>
              <a:t>Geant4</a:t>
            </a:r>
          </a:p>
        </p:txBody>
      </p:sp>
      <p:sp>
        <p:nvSpPr>
          <p:cNvPr id="7" name="Rectangle 6"/>
          <p:cNvSpPr/>
          <p:nvPr/>
        </p:nvSpPr>
        <p:spPr>
          <a:xfrm>
            <a:off x="4466592" y="3503823"/>
            <a:ext cx="1464929" cy="6028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/>
              <a:t>VMC user code </a:t>
            </a:r>
          </a:p>
          <a:p>
            <a:pPr algn="ctr"/>
            <a:r>
              <a:rPr lang="en-US" sz="1200" b="1" dirty="0"/>
              <a:t>(modelling, scoring)</a:t>
            </a:r>
          </a:p>
        </p:txBody>
      </p:sp>
      <p:sp>
        <p:nvSpPr>
          <p:cNvPr id="8" name="Triangle 7"/>
          <p:cNvSpPr/>
          <p:nvPr/>
        </p:nvSpPr>
        <p:spPr>
          <a:xfrm>
            <a:off x="7174963" y="4028467"/>
            <a:ext cx="186426" cy="81472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/>
          </a:p>
        </p:txBody>
      </p:sp>
      <p:sp>
        <p:nvSpPr>
          <p:cNvPr id="9" name="Triangle 8"/>
          <p:cNvSpPr/>
          <p:nvPr/>
        </p:nvSpPr>
        <p:spPr>
          <a:xfrm>
            <a:off x="7534675" y="4029867"/>
            <a:ext cx="186426" cy="81472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/>
          </a:p>
        </p:txBody>
      </p:sp>
      <p:sp>
        <p:nvSpPr>
          <p:cNvPr id="10" name="Triangle 9"/>
          <p:cNvSpPr/>
          <p:nvPr/>
        </p:nvSpPr>
        <p:spPr>
          <a:xfrm>
            <a:off x="7868778" y="4029867"/>
            <a:ext cx="186426" cy="81472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/>
          </a:p>
        </p:txBody>
      </p:sp>
      <p:sp>
        <p:nvSpPr>
          <p:cNvPr id="11" name="Triangle 10"/>
          <p:cNvSpPr/>
          <p:nvPr/>
        </p:nvSpPr>
        <p:spPr>
          <a:xfrm>
            <a:off x="8251765" y="4027304"/>
            <a:ext cx="186426" cy="86125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/>
          </a:p>
        </p:txBody>
      </p:sp>
      <p:sp>
        <p:nvSpPr>
          <p:cNvPr id="14" name="TextBox 13"/>
          <p:cNvSpPr txBox="1"/>
          <p:nvPr/>
        </p:nvSpPr>
        <p:spPr>
          <a:xfrm>
            <a:off x="7952622" y="4668482"/>
            <a:ext cx="911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dispatch to</a:t>
            </a:r>
          </a:p>
        </p:txBody>
      </p:sp>
      <p:cxnSp>
        <p:nvCxnSpPr>
          <p:cNvPr id="17" name="Elbow Connector 16"/>
          <p:cNvCxnSpPr>
            <a:stCxn id="13" idx="2"/>
            <a:endCxn id="19" idx="0"/>
          </p:cNvCxnSpPr>
          <p:nvPr/>
        </p:nvCxnSpPr>
        <p:spPr>
          <a:xfrm rot="16200000" flipH="1">
            <a:off x="7665907" y="4773497"/>
            <a:ext cx="529406" cy="519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7016269" y="5038460"/>
            <a:ext cx="1829201" cy="37564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500" b="1" dirty="0" err="1"/>
              <a:t>VecGeom</a:t>
            </a:r>
            <a:r>
              <a:rPr lang="en-US" sz="1500" b="1" dirty="0"/>
              <a:t> </a:t>
            </a:r>
            <a:r>
              <a:rPr lang="en-US" sz="1500" b="1" dirty="0" err="1"/>
              <a:t>geom</a:t>
            </a:r>
            <a:endParaRPr lang="en-US" sz="1500" b="1" dirty="0"/>
          </a:p>
        </p:txBody>
      </p:sp>
      <p:cxnSp>
        <p:nvCxnSpPr>
          <p:cNvPr id="20" name="Elbow Connector 19"/>
          <p:cNvCxnSpPr>
            <a:endCxn id="19" idx="1"/>
          </p:cNvCxnSpPr>
          <p:nvPr/>
        </p:nvCxnSpPr>
        <p:spPr>
          <a:xfrm rot="16200000" flipH="1">
            <a:off x="6093050" y="4303062"/>
            <a:ext cx="1113864" cy="732573"/>
          </a:xfrm>
          <a:prstGeom prst="bentConnector2">
            <a:avLst/>
          </a:prstGeom>
          <a:ln>
            <a:prstDash val="sysDot"/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03394" y="4619697"/>
            <a:ext cx="845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translate in memory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979634" y="1293607"/>
            <a:ext cx="1812822" cy="6662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500" b="1" dirty="0"/>
              <a:t>Geant4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43601" y="1293607"/>
            <a:ext cx="1457386" cy="6662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/>
              <a:t>VMC user code </a:t>
            </a:r>
          </a:p>
          <a:p>
            <a:pPr algn="ctr"/>
            <a:r>
              <a:rPr lang="en-US" sz="1200" b="1" dirty="0"/>
              <a:t>(modelling, scoring)</a:t>
            </a:r>
          </a:p>
        </p:txBody>
      </p:sp>
      <p:sp>
        <p:nvSpPr>
          <p:cNvPr id="25" name="Triangle 24"/>
          <p:cNvSpPr/>
          <p:nvPr/>
        </p:nvSpPr>
        <p:spPr>
          <a:xfrm>
            <a:off x="7138026" y="1869575"/>
            <a:ext cx="185466" cy="90042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/>
          </a:p>
        </p:txBody>
      </p:sp>
      <p:sp>
        <p:nvSpPr>
          <p:cNvPr id="26" name="Triangle 25"/>
          <p:cNvSpPr/>
          <p:nvPr/>
        </p:nvSpPr>
        <p:spPr>
          <a:xfrm>
            <a:off x="7495884" y="1874980"/>
            <a:ext cx="185466" cy="90042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/>
          </a:p>
        </p:txBody>
      </p:sp>
      <p:sp>
        <p:nvSpPr>
          <p:cNvPr id="27" name="Triangle 26"/>
          <p:cNvSpPr/>
          <p:nvPr/>
        </p:nvSpPr>
        <p:spPr>
          <a:xfrm>
            <a:off x="7828268" y="1874980"/>
            <a:ext cx="185466" cy="90042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/>
          </a:p>
        </p:txBody>
      </p:sp>
      <p:sp>
        <p:nvSpPr>
          <p:cNvPr id="28" name="Triangle 27"/>
          <p:cNvSpPr/>
          <p:nvPr/>
        </p:nvSpPr>
        <p:spPr>
          <a:xfrm>
            <a:off x="8223170" y="1864432"/>
            <a:ext cx="185466" cy="95184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/>
          </a:p>
        </p:txBody>
      </p:sp>
      <p:sp>
        <p:nvSpPr>
          <p:cNvPr id="29" name="Rectangle 28"/>
          <p:cNvSpPr/>
          <p:nvPr/>
        </p:nvSpPr>
        <p:spPr>
          <a:xfrm rot="16200000">
            <a:off x="5862663" y="1331931"/>
            <a:ext cx="666010" cy="58936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00" b="1" dirty="0" err="1" smtClean="0"/>
              <a:t>TGeo</a:t>
            </a:r>
            <a:endParaRPr lang="en-US" sz="1300" b="1" dirty="0"/>
          </a:p>
        </p:txBody>
      </p:sp>
      <p:sp>
        <p:nvSpPr>
          <p:cNvPr id="30" name="Rectangle 29"/>
          <p:cNvSpPr/>
          <p:nvPr/>
        </p:nvSpPr>
        <p:spPr>
          <a:xfrm>
            <a:off x="6979634" y="1965021"/>
            <a:ext cx="1812822" cy="4279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/>
              <a:t>G4RootNavigator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908531" y="2217973"/>
            <a:ext cx="9825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d</a:t>
            </a:r>
            <a:r>
              <a:rPr lang="en-US" sz="1000" b="1"/>
              <a:t>ispatch </a:t>
            </a:r>
            <a:r>
              <a:rPr lang="en-US" sz="1000" b="1" dirty="0"/>
              <a:t>to</a:t>
            </a:r>
          </a:p>
        </p:txBody>
      </p:sp>
      <p:cxnSp>
        <p:nvCxnSpPr>
          <p:cNvPr id="34" name="Elbow Connector 33"/>
          <p:cNvCxnSpPr/>
          <p:nvPr/>
        </p:nvCxnSpPr>
        <p:spPr>
          <a:xfrm rot="10800000">
            <a:off x="6195669" y="1959616"/>
            <a:ext cx="783966" cy="219393"/>
          </a:xfrm>
          <a:prstGeom prst="bentConnector2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itle 1"/>
          <p:cNvSpPr>
            <a:spLocks noGrp="1"/>
          </p:cNvSpPr>
          <p:nvPr>
            <p:ph type="title"/>
          </p:nvPr>
        </p:nvSpPr>
        <p:spPr>
          <a:xfrm>
            <a:off x="581094" y="601852"/>
            <a:ext cx="7211567" cy="510341"/>
          </a:xfrm>
        </p:spPr>
        <p:txBody>
          <a:bodyPr/>
          <a:lstStyle/>
          <a:p>
            <a:r>
              <a:rPr lang="en-US" dirty="0" smtClean="0"/>
              <a:t>Improvements through Accelerated Geometry</a:t>
            </a:r>
            <a:endParaRPr lang="en-US" dirty="0"/>
          </a:p>
        </p:txBody>
      </p:sp>
      <p:sp>
        <p:nvSpPr>
          <p:cNvPr id="40" name="Content Placeholder 3"/>
          <p:cNvSpPr txBox="1">
            <a:spLocks/>
          </p:cNvSpPr>
          <p:nvPr/>
        </p:nvSpPr>
        <p:spPr>
          <a:xfrm>
            <a:off x="128736" y="1406994"/>
            <a:ext cx="4188922" cy="3761412"/>
          </a:xfrm>
          <a:prstGeom prst="rect">
            <a:avLst/>
          </a:prstGeom>
        </p:spPr>
        <p:txBody>
          <a:bodyPr vert="horz" lIns="108000" tIns="0" rIns="108000" bIns="0" rtlCol="0">
            <a:normAutofit/>
          </a:bodyPr>
          <a:lstStyle>
            <a:lvl1pPr marL="238123" indent="-238123" algn="l" defTabSz="380996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9119" indent="-238123" algn="l" defTabSz="380996" rtl="0" eaLnBrk="1" latinLnBrk="0" hangingPunct="1">
              <a:spcBef>
                <a:spcPct val="20000"/>
              </a:spcBef>
              <a:buFont typeface="Arial"/>
              <a:buChar char="–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52490" indent="-190498" algn="l" defTabSz="380996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3487" indent="-190498" algn="l" defTabSz="380996" rtl="0" eaLnBrk="1" latinLnBrk="0" hangingPunct="1">
              <a:spcBef>
                <a:spcPct val="20000"/>
              </a:spcBef>
              <a:buFont typeface="Arial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14483" indent="-190498" algn="l" defTabSz="380996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95479" indent="-190498" algn="l" defTabSz="380996" rtl="0" eaLnBrk="1" latinLnBrk="0" hangingPunct="1">
              <a:spcBef>
                <a:spcPct val="20000"/>
              </a:spcBef>
              <a:buFont typeface="Arial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76475" indent="-190498" algn="l" defTabSz="380996" rtl="0" eaLnBrk="1" latinLnBrk="0" hangingPunct="1">
              <a:spcBef>
                <a:spcPct val="20000"/>
              </a:spcBef>
              <a:buFont typeface="Arial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7471" indent="-190498" algn="l" defTabSz="380996" rtl="0" eaLnBrk="1" latinLnBrk="0" hangingPunct="1">
              <a:spcBef>
                <a:spcPct val="20000"/>
              </a:spcBef>
              <a:buFont typeface="Arial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38468" indent="-190498" algn="l" defTabSz="380996" rtl="0" eaLnBrk="1" latinLnBrk="0" hangingPunct="1">
              <a:spcBef>
                <a:spcPct val="20000"/>
              </a:spcBef>
              <a:buFont typeface="Arial"/>
              <a:buChar char="•"/>
              <a:defRPr sz="1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800"/>
              </a:spcBef>
            </a:pPr>
            <a:r>
              <a:rPr lang="en-US" sz="1800" b="1" dirty="0" smtClean="0">
                <a:solidFill>
                  <a:srgbClr val="0070C0"/>
                </a:solidFill>
              </a:rPr>
              <a:t>ALICE is actively pushing VecGeom-G4 integration on the navigator level and contributing to the development</a:t>
            </a:r>
          </a:p>
          <a:p>
            <a:pPr>
              <a:spcBef>
                <a:spcPts val="2000"/>
              </a:spcBef>
            </a:pPr>
            <a:r>
              <a:rPr lang="en-US" sz="1800" b="1" dirty="0" smtClean="0">
                <a:solidFill>
                  <a:srgbClr val="0070C0"/>
                </a:solidFill>
              </a:rPr>
              <a:t>As </a:t>
            </a:r>
            <a:r>
              <a:rPr lang="en-US" sz="1800" b="1" dirty="0" smtClean="0">
                <a:solidFill>
                  <a:srgbClr val="0070C0"/>
                </a:solidFill>
              </a:rPr>
              <a:t>of 3/18, </a:t>
            </a:r>
            <a:r>
              <a:rPr lang="en-US" sz="1800" b="1" dirty="0" smtClean="0">
                <a:solidFill>
                  <a:srgbClr val="0070C0"/>
                </a:solidFill>
              </a:rPr>
              <a:t>prototype available</a:t>
            </a:r>
            <a:endParaRPr lang="en-US" sz="1800" b="1" dirty="0" smtClean="0">
              <a:solidFill>
                <a:srgbClr val="0070C0"/>
              </a:solidFill>
            </a:endParaRPr>
          </a:p>
          <a:p>
            <a:pPr lvl="1">
              <a:spcBef>
                <a:spcPts val="500"/>
              </a:spcBef>
            </a:pPr>
            <a:r>
              <a:rPr lang="en-US" sz="1600" dirty="0" smtClean="0"/>
              <a:t>First promising </a:t>
            </a:r>
            <a:r>
              <a:rPr lang="en-US" sz="1600" dirty="0" smtClean="0"/>
              <a:t>results</a:t>
            </a:r>
            <a:endParaRPr lang="en-US" sz="1600" dirty="0" smtClean="0"/>
          </a:p>
          <a:p>
            <a:pPr lvl="1">
              <a:spcBef>
                <a:spcPts val="500"/>
              </a:spcBef>
            </a:pPr>
            <a:r>
              <a:rPr lang="en-US" sz="1600" dirty="0" smtClean="0"/>
              <a:t>No impact for </a:t>
            </a:r>
            <a:r>
              <a:rPr lang="en-US" sz="1600" dirty="0" smtClean="0"/>
              <a:t>user scoring </a:t>
            </a:r>
            <a:r>
              <a:rPr lang="en-US" sz="1600" dirty="0" smtClean="0"/>
              <a:t>code! Benefit will come automatically!</a:t>
            </a:r>
          </a:p>
          <a:p>
            <a:pPr>
              <a:spcBef>
                <a:spcPts val="2000"/>
              </a:spcBef>
            </a:pPr>
            <a:r>
              <a:rPr lang="en-US" sz="1800" b="1" dirty="0">
                <a:solidFill>
                  <a:srgbClr val="0070C0"/>
                </a:solidFill>
              </a:rPr>
              <a:t>Target integration into Geant4 </a:t>
            </a:r>
            <a:r>
              <a:rPr lang="en-US" sz="1800" b="1" dirty="0" smtClean="0">
                <a:solidFill>
                  <a:srgbClr val="0070C0"/>
                </a:solidFill>
              </a:rPr>
              <a:t>to share this with </a:t>
            </a:r>
            <a:r>
              <a:rPr lang="en-US" sz="1800" b="1" dirty="0">
                <a:solidFill>
                  <a:srgbClr val="0070C0"/>
                </a:solidFill>
              </a:rPr>
              <a:t>other </a:t>
            </a:r>
            <a:r>
              <a:rPr lang="en-US" sz="1800" b="1" dirty="0" smtClean="0">
                <a:solidFill>
                  <a:srgbClr val="0070C0"/>
                </a:solidFill>
              </a:rPr>
              <a:t>experiments</a:t>
            </a:r>
          </a:p>
        </p:txBody>
      </p:sp>
      <p:sp>
        <p:nvSpPr>
          <p:cNvPr id="45" name="Triangle 44"/>
          <p:cNvSpPr/>
          <p:nvPr/>
        </p:nvSpPr>
        <p:spPr>
          <a:xfrm>
            <a:off x="8520194" y="1867548"/>
            <a:ext cx="185466" cy="95184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/>
          </a:p>
        </p:txBody>
      </p:sp>
      <p:sp>
        <p:nvSpPr>
          <p:cNvPr id="46" name="Triangle 45"/>
          <p:cNvSpPr/>
          <p:nvPr/>
        </p:nvSpPr>
        <p:spPr>
          <a:xfrm>
            <a:off x="8576536" y="4030129"/>
            <a:ext cx="186426" cy="86125"/>
          </a:xfrm>
          <a:prstGeom prst="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500"/>
          </a:p>
        </p:txBody>
      </p:sp>
      <p:sp>
        <p:nvSpPr>
          <p:cNvPr id="13" name="Rectangle 12"/>
          <p:cNvSpPr/>
          <p:nvPr/>
        </p:nvSpPr>
        <p:spPr>
          <a:xfrm>
            <a:off x="7015751" y="4121810"/>
            <a:ext cx="1829200" cy="38724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/>
              <a:t>G4VecGeomNavigator</a:t>
            </a:r>
          </a:p>
        </p:txBody>
      </p:sp>
      <p:sp>
        <p:nvSpPr>
          <p:cNvPr id="54" name="Rectangle 53"/>
          <p:cNvSpPr/>
          <p:nvPr/>
        </p:nvSpPr>
        <p:spPr>
          <a:xfrm rot="16200000">
            <a:off x="5932678" y="3511749"/>
            <a:ext cx="605211" cy="58936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76200" tIns="38100" rIns="76200" bIns="381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300" b="1" dirty="0" err="1" smtClean="0"/>
              <a:t>TGeo</a:t>
            </a:r>
            <a:endParaRPr lang="en-US" sz="1300" b="1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6771190" y="2685327"/>
            <a:ext cx="208444" cy="567159"/>
          </a:xfrm>
          <a:prstGeom prst="downArrow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8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959" y="561204"/>
            <a:ext cx="7211567" cy="510341"/>
          </a:xfrm>
        </p:spPr>
        <p:txBody>
          <a:bodyPr/>
          <a:lstStyle/>
          <a:p>
            <a:r>
              <a:rPr lang="en-US" dirty="0" smtClean="0"/>
              <a:t>Executive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12743" y="1110620"/>
            <a:ext cx="8218741" cy="471612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ALICE is currently undergoing major changes in the software stack developed for Run3/Run4</a:t>
            </a:r>
          </a:p>
          <a:p>
            <a:r>
              <a:rPr lang="en-US" dirty="0"/>
              <a:t>C</a:t>
            </a:r>
            <a:r>
              <a:rPr lang="en-US" dirty="0" smtClean="0"/>
              <a:t>hanges/challenges for simulation include</a:t>
            </a:r>
          </a:p>
          <a:p>
            <a:pPr lvl="1"/>
            <a:r>
              <a:rPr lang="en-US" dirty="0" smtClean="0"/>
              <a:t>Continuous Readout Simulation</a:t>
            </a:r>
          </a:p>
          <a:p>
            <a:pPr lvl="1"/>
            <a:r>
              <a:rPr lang="en-US" dirty="0" smtClean="0"/>
              <a:t>New </a:t>
            </a:r>
            <a:r>
              <a:rPr lang="en-US" dirty="0" smtClean="0"/>
              <a:t>software framework and usage of common components based on </a:t>
            </a:r>
            <a:r>
              <a:rPr lang="en-US" dirty="0" err="1" smtClean="0"/>
              <a:t>FairRoot</a:t>
            </a:r>
            <a:r>
              <a:rPr lang="en-US" dirty="0" smtClean="0"/>
              <a:t>/ALFA</a:t>
            </a:r>
          </a:p>
          <a:p>
            <a:pPr lvl="1"/>
            <a:r>
              <a:rPr lang="en-US" dirty="0" smtClean="0"/>
              <a:t>We are limited by long wall-clock times per event as well as memory</a:t>
            </a:r>
            <a:endParaRPr lang="en-US" dirty="0" smtClean="0"/>
          </a:p>
          <a:p>
            <a:pPr>
              <a:spcBef>
                <a:spcPts val="1500"/>
              </a:spcBef>
            </a:pPr>
            <a:r>
              <a:rPr lang="en-US" dirty="0" smtClean="0"/>
              <a:t>ALICE </a:t>
            </a:r>
            <a:r>
              <a:rPr lang="en-US" dirty="0" smtClean="0"/>
              <a:t>is targeting/investigating “faster simulation”, e.g., through</a:t>
            </a:r>
          </a:p>
          <a:p>
            <a:pPr lvl="1"/>
            <a:r>
              <a:rPr lang="en-US" dirty="0" smtClean="0"/>
              <a:t>A dedicated optimization program leveraging </a:t>
            </a:r>
            <a:r>
              <a:rPr lang="en-US" b="1" dirty="0" smtClean="0">
                <a:solidFill>
                  <a:srgbClr val="0070C0"/>
                </a:solidFill>
              </a:rPr>
              <a:t>monitoring data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70C0"/>
                </a:solidFill>
              </a:rPr>
              <a:t>tools</a:t>
            </a:r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heterogeneous </a:t>
            </a:r>
            <a:r>
              <a:rPr lang="en-US" dirty="0" smtClean="0"/>
              <a:t>simulation architecture targeting </a:t>
            </a:r>
            <a:r>
              <a:rPr lang="en-US" b="1" dirty="0" smtClean="0">
                <a:solidFill>
                  <a:srgbClr val="0070C0"/>
                </a:solidFill>
              </a:rPr>
              <a:t>track-level parallelism (in VMC)</a:t>
            </a:r>
          </a:p>
          <a:p>
            <a:pPr lvl="1"/>
            <a:r>
              <a:rPr lang="en-US" dirty="0" smtClean="0"/>
              <a:t>A dedicated push to connect </a:t>
            </a:r>
            <a:r>
              <a:rPr lang="en-US" b="1" dirty="0" err="1" smtClean="0">
                <a:solidFill>
                  <a:srgbClr val="0070C0"/>
                </a:solidFill>
              </a:rPr>
              <a:t>VecGeom</a:t>
            </a:r>
            <a:r>
              <a:rPr lang="en-US" b="1" dirty="0" smtClean="0">
                <a:solidFill>
                  <a:srgbClr val="0070C0"/>
                </a:solidFill>
              </a:rPr>
              <a:t> navigation </a:t>
            </a:r>
            <a:r>
              <a:rPr lang="en-US" dirty="0" smtClean="0"/>
              <a:t>to G4 replacing </a:t>
            </a:r>
            <a:r>
              <a:rPr lang="en-US" dirty="0" err="1" smtClean="0"/>
              <a:t>TGeo</a:t>
            </a:r>
            <a:r>
              <a:rPr lang="en-US" dirty="0" smtClean="0"/>
              <a:t> navigation</a:t>
            </a:r>
          </a:p>
          <a:p>
            <a:pPr lvl="1"/>
            <a:r>
              <a:rPr lang="en-US" dirty="0" smtClean="0"/>
              <a:t>Investigating fast simulation components (within </a:t>
            </a:r>
            <a:r>
              <a:rPr lang="en-US" dirty="0" smtClean="0"/>
              <a:t>an </a:t>
            </a:r>
            <a:r>
              <a:rPr lang="en-US" dirty="0" smtClean="0"/>
              <a:t>integrated full and fast simulation framework)</a:t>
            </a:r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Improved workflow </a:t>
            </a:r>
            <a:r>
              <a:rPr lang="en-US" dirty="0" smtClean="0"/>
              <a:t>on grid and </a:t>
            </a:r>
            <a:r>
              <a:rPr lang="en-US" b="1" dirty="0" smtClean="0">
                <a:solidFill>
                  <a:srgbClr val="0070C0"/>
                </a:solidFill>
              </a:rPr>
              <a:t>enhanced scheduling capabilities </a:t>
            </a:r>
            <a:r>
              <a:rPr lang="en-US" dirty="0" smtClean="0"/>
              <a:t>due to more fine-grained </a:t>
            </a:r>
            <a:r>
              <a:rPr lang="en-US" dirty="0" smtClean="0"/>
              <a:t>workloads</a:t>
            </a:r>
          </a:p>
          <a:p>
            <a:pPr lvl="1"/>
            <a:r>
              <a:rPr lang="en-US" dirty="0" smtClean="0"/>
              <a:t>Support simulation R&amp;D, e.g., the </a:t>
            </a:r>
            <a:r>
              <a:rPr lang="en-US" dirty="0" err="1" smtClean="0"/>
              <a:t>GeantV</a:t>
            </a:r>
            <a:r>
              <a:rPr lang="en-US" dirty="0" smtClean="0"/>
              <a:t> engine, and target future integration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53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2571869"/>
            <a:ext cx="7794315" cy="43714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600" smtClean="0"/>
              <a:t>BACKUP</a:t>
            </a:r>
            <a:endParaRPr lang="en-US" sz="36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666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833" y="593353"/>
            <a:ext cx="7268393" cy="363178"/>
          </a:xfrm>
        </p:spPr>
        <p:txBody>
          <a:bodyPr>
            <a:noAutofit/>
          </a:bodyPr>
          <a:lstStyle/>
          <a:p>
            <a:r>
              <a:rPr lang="en-US" sz="2000" dirty="0" smtClean="0"/>
              <a:t>Preliminary performance study of device-based simulation</a:t>
            </a:r>
            <a:endParaRPr lang="en-US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090" y="925578"/>
            <a:ext cx="3569891" cy="2677418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37585" y="3432532"/>
            <a:ext cx="2172974" cy="2719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67" dirty="0"/>
              <a:t>Number </a:t>
            </a:r>
            <a:r>
              <a:rPr lang="en-US" sz="1167"/>
              <a:t>of simulation workers</a:t>
            </a:r>
            <a:endParaRPr lang="en-US" sz="1167" dirty="0"/>
          </a:p>
        </p:txBody>
      </p:sp>
      <p:sp>
        <p:nvSpPr>
          <p:cNvPr id="12" name="TextBox 11"/>
          <p:cNvSpPr txBox="1"/>
          <p:nvPr/>
        </p:nvSpPr>
        <p:spPr>
          <a:xfrm>
            <a:off x="4974826" y="3818390"/>
            <a:ext cx="32275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Better</a:t>
            </a:r>
            <a:r>
              <a:rPr lang="en-US" sz="1500" dirty="0" smtClean="0"/>
              <a:t> </a:t>
            </a:r>
            <a:r>
              <a:rPr lang="en-US" sz="1500" dirty="0"/>
              <a:t>memory footprint per worker as number of workers increases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06551" y="3829147"/>
            <a:ext cx="3340429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Perfect parallelization up to number of physical CPU cores; </a:t>
            </a:r>
          </a:p>
          <a:p>
            <a:r>
              <a:rPr lang="en-US" sz="1500" dirty="0"/>
              <a:t>Further gain in </a:t>
            </a:r>
            <a:r>
              <a:rPr lang="en-US" sz="1500" dirty="0" err="1"/>
              <a:t>hyperthreading</a:t>
            </a:r>
            <a:r>
              <a:rPr lang="en-US" sz="1500" dirty="0"/>
              <a:t> region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77091" y="5312005"/>
            <a:ext cx="32688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Subevent </a:t>
            </a:r>
            <a:r>
              <a:rPr lang="en-US" sz="1000" dirty="0"/>
              <a:t>size 500primaries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0250" y="1843873"/>
            <a:ext cx="364267" cy="721849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r>
              <a:rPr lang="en-US" sz="1167"/>
              <a:t>Speedup</a:t>
            </a:r>
            <a:endParaRPr lang="en-US" sz="1167" dirty="0"/>
          </a:p>
        </p:txBody>
      </p:sp>
      <p:sp>
        <p:nvSpPr>
          <p:cNvPr id="18" name="TextBox 17"/>
          <p:cNvSpPr txBox="1"/>
          <p:nvPr/>
        </p:nvSpPr>
        <p:spPr>
          <a:xfrm>
            <a:off x="1641992" y="4560411"/>
            <a:ext cx="2064989" cy="60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67" b="1" dirty="0">
                <a:solidFill>
                  <a:srgbClr val="0070C0"/>
                </a:solidFill>
              </a:rPr>
              <a:t>~45min -&gt; ~6min </a:t>
            </a:r>
          </a:p>
          <a:p>
            <a:r>
              <a:rPr lang="en-US" sz="1667" b="1" dirty="0">
                <a:solidFill>
                  <a:srgbClr val="0070C0"/>
                </a:solidFill>
              </a:rPr>
              <a:t>to finish one event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2690972" y="1186406"/>
            <a:ext cx="0" cy="2200697"/>
          </a:xfrm>
          <a:prstGeom prst="line">
            <a:avLst/>
          </a:prstGeom>
          <a:ln w="22225">
            <a:solidFill>
              <a:schemeClr val="tx1">
                <a:alpha val="43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974826" y="4630702"/>
            <a:ext cx="3541846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67" b="1" smtClean="0">
                <a:solidFill>
                  <a:srgbClr val="0070C0"/>
                </a:solidFill>
              </a:rPr>
              <a:t>Well </a:t>
            </a:r>
            <a:r>
              <a:rPr lang="en-US" sz="1667" b="1" dirty="0">
                <a:solidFill>
                  <a:srgbClr val="0070C0"/>
                </a:solidFill>
              </a:rPr>
              <a:t>below 2GB limit per worker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15520" y="3002649"/>
            <a:ext cx="1331460" cy="220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33" dirty="0" err="1"/>
              <a:t>h</a:t>
            </a:r>
            <a:r>
              <a:rPr lang="en-US" sz="833"/>
              <a:t>yperthreading</a:t>
            </a:r>
            <a:r>
              <a:rPr lang="en-US" sz="833" dirty="0"/>
              <a:t> region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252" y="928509"/>
            <a:ext cx="3572076" cy="267905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12135" y="3450188"/>
            <a:ext cx="2347092" cy="2719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67" dirty="0"/>
              <a:t>Number of simulation workers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38104" y="1238495"/>
            <a:ext cx="364267" cy="1969338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r>
              <a:rPr lang="en-US" sz="1167" dirty="0"/>
              <a:t> Memory per process in GB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769436" y="5051624"/>
            <a:ext cx="947695" cy="194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7"/>
              <a:t>(on my desktop PC)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048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432" y="579060"/>
            <a:ext cx="6009639" cy="448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Run3 Simulation Software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923193" y="5427040"/>
            <a:ext cx="403652" cy="304271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1240952" y="929078"/>
            <a:ext cx="1869492" cy="8236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2060"/>
                </a:solidFill>
              </a:rPr>
              <a:t>1. Detector Setup </a:t>
            </a:r>
            <a:r>
              <a:rPr lang="en-US" sz="1000" dirty="0"/>
              <a:t>(Geometry, Material, Magnetic Field</a:t>
            </a:r>
            <a:r>
              <a:rPr lang="is-IS" sz="1000" dirty="0"/>
              <a:t> )</a:t>
            </a:r>
            <a:endParaRPr lang="en-US" sz="1000" dirty="0"/>
          </a:p>
        </p:txBody>
      </p:sp>
      <p:sp>
        <p:nvSpPr>
          <p:cNvPr id="15" name="Rounded Rectangle 14"/>
          <p:cNvSpPr/>
          <p:nvPr/>
        </p:nvSpPr>
        <p:spPr>
          <a:xfrm>
            <a:off x="3338912" y="913301"/>
            <a:ext cx="2238503" cy="83944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2060"/>
                </a:solidFill>
              </a:rPr>
              <a:t>2. Modeling Hits</a:t>
            </a:r>
          </a:p>
          <a:p>
            <a:pPr algn="ctr"/>
            <a:r>
              <a:rPr lang="en-US" sz="1000" dirty="0"/>
              <a:t>(Model interaction of tracks inside actual sensitive detector regions)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5842530" y="913301"/>
            <a:ext cx="2201289" cy="8556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2060"/>
                </a:solidFill>
              </a:rPr>
              <a:t>3. Description of readout processes</a:t>
            </a:r>
          </a:p>
          <a:p>
            <a:pPr algn="ctr"/>
            <a:r>
              <a:rPr lang="en-US" sz="1000" dirty="0"/>
              <a:t>(How energy deposit is translated into hardware signal) 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255395" y="2026760"/>
            <a:ext cx="6762512" cy="2727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O2 Common Simulation Layer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1237244" y="1916400"/>
            <a:ext cx="6780663" cy="7352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3"/>
          <p:cNvSpPr txBox="1">
            <a:spLocks/>
          </p:cNvSpPr>
          <p:nvPr/>
        </p:nvSpPr>
        <p:spPr>
          <a:xfrm>
            <a:off x="1255395" y="2365301"/>
            <a:ext cx="3453968" cy="66995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0000" tIns="0" rIns="90000" bIns="0" rtlCol="0">
            <a:normAutofit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67" dirty="0"/>
              <a:t>Data format, Magnetic Field, Management (Run, Detector, </a:t>
            </a:r>
            <a:r>
              <a:rPr lang="en-US" sz="1167" dirty="0" err="1"/>
              <a:t>etc</a:t>
            </a:r>
            <a:r>
              <a:rPr lang="en-US" sz="1167" dirty="0"/>
              <a:t>), Geometry tools, Passive structures, Configuration, </a:t>
            </a:r>
            <a:r>
              <a:rPr lang="is-IS" sz="1167" dirty="0"/>
              <a:t>….</a:t>
            </a:r>
            <a:endParaRPr lang="en-US" sz="1167" dirty="0"/>
          </a:p>
        </p:txBody>
      </p:sp>
      <p:sp>
        <p:nvSpPr>
          <p:cNvPr id="69" name="Freeform 68"/>
          <p:cNvSpPr/>
          <p:nvPr/>
        </p:nvSpPr>
        <p:spPr>
          <a:xfrm>
            <a:off x="4805057" y="2360067"/>
            <a:ext cx="3174106" cy="682001"/>
          </a:xfrm>
          <a:custGeom>
            <a:avLst/>
            <a:gdLst>
              <a:gd name="connsiteX0" fmla="*/ 0 w 2882096"/>
              <a:gd name="connsiteY0" fmla="*/ 416689 h 810228"/>
              <a:gd name="connsiteX1" fmla="*/ 0 w 2882096"/>
              <a:gd name="connsiteY1" fmla="*/ 810228 h 810228"/>
              <a:gd name="connsiteX2" fmla="*/ 2882096 w 2882096"/>
              <a:gd name="connsiteY2" fmla="*/ 810228 h 810228"/>
              <a:gd name="connsiteX3" fmla="*/ 2882096 w 2882096"/>
              <a:gd name="connsiteY3" fmla="*/ 0 h 810228"/>
              <a:gd name="connsiteX4" fmla="*/ 2129742 w 2882096"/>
              <a:gd name="connsiteY4" fmla="*/ 0 h 810228"/>
              <a:gd name="connsiteX5" fmla="*/ 2129742 w 2882096"/>
              <a:gd name="connsiteY5" fmla="*/ 405114 h 810228"/>
              <a:gd name="connsiteX6" fmla="*/ 0 w 2882096"/>
              <a:gd name="connsiteY6" fmla="*/ 416689 h 81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2096" h="810228">
                <a:moveTo>
                  <a:pt x="0" y="416689"/>
                </a:moveTo>
                <a:lnTo>
                  <a:pt x="0" y="810228"/>
                </a:lnTo>
                <a:lnTo>
                  <a:pt x="2882096" y="810228"/>
                </a:lnTo>
                <a:lnTo>
                  <a:pt x="2882096" y="0"/>
                </a:lnTo>
                <a:lnTo>
                  <a:pt x="2129742" y="0"/>
                </a:lnTo>
                <a:lnTo>
                  <a:pt x="2129742" y="405114"/>
                </a:lnTo>
                <a:lnTo>
                  <a:pt x="0" y="416689"/>
                </a:lnTo>
                <a:close/>
              </a:path>
            </a:pathLst>
          </a:custGeom>
          <a:solidFill>
            <a:srgbClr val="FFFF00">
              <a:alpha val="49000"/>
            </a:srgb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0" name="Rectangle 69"/>
          <p:cNvSpPr/>
          <p:nvPr/>
        </p:nvSpPr>
        <p:spPr>
          <a:xfrm>
            <a:off x="4805056" y="2378001"/>
            <a:ext cx="2317897" cy="285608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err="1">
                <a:ln w="0"/>
                <a:solidFill>
                  <a:schemeClr val="tx1"/>
                </a:solidFill>
              </a:rPr>
              <a:t>FairRoot</a:t>
            </a:r>
            <a:endParaRPr lang="en-US" sz="15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 flipH="1">
            <a:off x="6389306" y="2711435"/>
            <a:ext cx="9531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ALFA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82574" y="3170466"/>
            <a:ext cx="3912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Major rewrite of simulation within the new </a:t>
            </a:r>
            <a:r>
              <a:rPr lang="en-US" sz="1400" b="1" dirty="0" smtClean="0"/>
              <a:t>common online/offline project (O2</a:t>
            </a:r>
            <a:r>
              <a:rPr lang="en-US" sz="1400" b="1" dirty="0" smtClean="0"/>
              <a:t>)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382574" y="3940779"/>
            <a:ext cx="4112397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Major Novelties</a:t>
            </a:r>
            <a:r>
              <a:rPr lang="en-US" sz="1400" dirty="0" smtClean="0"/>
              <a:t>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b="1" dirty="0" smtClean="0"/>
              <a:t>Continuous readout of </a:t>
            </a:r>
            <a:r>
              <a:rPr lang="en-US" sz="1400" b="1" dirty="0" smtClean="0"/>
              <a:t>detector</a:t>
            </a:r>
            <a:endParaRPr lang="en-US" sz="1400" dirty="0" smtClean="0"/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/>
              <a:t>Detector data is aggregated into </a:t>
            </a:r>
            <a:r>
              <a:rPr lang="en-US" sz="1400" b="1" dirty="0" smtClean="0"/>
              <a:t>”timeframes” </a:t>
            </a:r>
            <a:r>
              <a:rPr lang="en-US" sz="1400" dirty="0" smtClean="0"/>
              <a:t>which are further processed in a </a:t>
            </a:r>
            <a:r>
              <a:rPr lang="en-US" sz="1400" dirty="0" smtClean="0"/>
              <a:t>novel </a:t>
            </a:r>
            <a:r>
              <a:rPr lang="en-US" sz="1400" b="1" dirty="0" smtClean="0"/>
              <a:t>data-flow computing </a:t>
            </a:r>
            <a:r>
              <a:rPr lang="en-US" sz="1400" b="1" dirty="0" smtClean="0"/>
              <a:t>framework</a:t>
            </a:r>
            <a:r>
              <a:rPr lang="en-US" sz="1400" dirty="0" smtClean="0"/>
              <a:t> </a:t>
            </a:r>
            <a:r>
              <a:rPr lang="en-US" sz="1400" dirty="0" smtClean="0"/>
              <a:t>based</a:t>
            </a:r>
            <a:r>
              <a:rPr lang="en-US" sz="1400" dirty="0" smtClean="0"/>
              <a:t> on collaborating devices.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13621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432" y="579060"/>
            <a:ext cx="6009639" cy="448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Run3 Simulation Software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923193" y="5427040"/>
            <a:ext cx="403652" cy="304271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1240952" y="929078"/>
            <a:ext cx="1869492" cy="8236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2060"/>
                </a:solidFill>
              </a:rPr>
              <a:t>1. Detector Setup </a:t>
            </a:r>
            <a:r>
              <a:rPr lang="en-US" sz="1000" dirty="0"/>
              <a:t>(Geometry, Material, Magnetic Field</a:t>
            </a:r>
            <a:r>
              <a:rPr lang="is-IS" sz="1000" dirty="0"/>
              <a:t> )</a:t>
            </a:r>
            <a:endParaRPr lang="en-US" sz="1000" dirty="0"/>
          </a:p>
        </p:txBody>
      </p:sp>
      <p:sp>
        <p:nvSpPr>
          <p:cNvPr id="15" name="Rounded Rectangle 14"/>
          <p:cNvSpPr/>
          <p:nvPr/>
        </p:nvSpPr>
        <p:spPr>
          <a:xfrm>
            <a:off x="3338912" y="913301"/>
            <a:ext cx="2238503" cy="83944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2060"/>
                </a:solidFill>
              </a:rPr>
              <a:t>2. Modeling Hits</a:t>
            </a:r>
          </a:p>
          <a:p>
            <a:pPr algn="ctr"/>
            <a:r>
              <a:rPr lang="en-US" sz="1000" dirty="0"/>
              <a:t>(Model interaction of tracks inside actual sensitive detector regions)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5842530" y="913301"/>
            <a:ext cx="2201289" cy="8556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>
                <a:solidFill>
                  <a:srgbClr val="002060"/>
                </a:solidFill>
              </a:rPr>
              <a:t>3. Description of readout processes</a:t>
            </a:r>
          </a:p>
          <a:p>
            <a:pPr algn="ctr"/>
            <a:r>
              <a:rPr lang="en-US" sz="1000" dirty="0"/>
              <a:t>(How energy deposit is translated into hardware signal) 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255395" y="2026760"/>
            <a:ext cx="6762512" cy="2727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O2 Common Simulation Layer</a:t>
            </a: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1237244" y="1916400"/>
            <a:ext cx="6780663" cy="7352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ontent Placeholder 3"/>
          <p:cNvSpPr txBox="1">
            <a:spLocks/>
          </p:cNvSpPr>
          <p:nvPr/>
        </p:nvSpPr>
        <p:spPr>
          <a:xfrm>
            <a:off x="1255395" y="2365301"/>
            <a:ext cx="3453968" cy="66995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0000" tIns="0" rIns="90000" bIns="0" rtlCol="0">
            <a:normAutofit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167" dirty="0"/>
              <a:t>Data format, Magnetic Field, Management (Run, Detector, </a:t>
            </a:r>
            <a:r>
              <a:rPr lang="en-US" sz="1167" dirty="0" err="1"/>
              <a:t>etc</a:t>
            </a:r>
            <a:r>
              <a:rPr lang="en-US" sz="1167" dirty="0"/>
              <a:t>), Geometry tools, Passive structures, Configuration, </a:t>
            </a:r>
            <a:r>
              <a:rPr lang="is-IS" sz="1167" dirty="0"/>
              <a:t>….</a:t>
            </a:r>
            <a:endParaRPr lang="en-US" sz="1167" dirty="0"/>
          </a:p>
        </p:txBody>
      </p:sp>
      <p:sp>
        <p:nvSpPr>
          <p:cNvPr id="69" name="Freeform 68"/>
          <p:cNvSpPr/>
          <p:nvPr/>
        </p:nvSpPr>
        <p:spPr>
          <a:xfrm>
            <a:off x="4805057" y="2360067"/>
            <a:ext cx="3174106" cy="682001"/>
          </a:xfrm>
          <a:custGeom>
            <a:avLst/>
            <a:gdLst>
              <a:gd name="connsiteX0" fmla="*/ 0 w 2882096"/>
              <a:gd name="connsiteY0" fmla="*/ 416689 h 810228"/>
              <a:gd name="connsiteX1" fmla="*/ 0 w 2882096"/>
              <a:gd name="connsiteY1" fmla="*/ 810228 h 810228"/>
              <a:gd name="connsiteX2" fmla="*/ 2882096 w 2882096"/>
              <a:gd name="connsiteY2" fmla="*/ 810228 h 810228"/>
              <a:gd name="connsiteX3" fmla="*/ 2882096 w 2882096"/>
              <a:gd name="connsiteY3" fmla="*/ 0 h 810228"/>
              <a:gd name="connsiteX4" fmla="*/ 2129742 w 2882096"/>
              <a:gd name="connsiteY4" fmla="*/ 0 h 810228"/>
              <a:gd name="connsiteX5" fmla="*/ 2129742 w 2882096"/>
              <a:gd name="connsiteY5" fmla="*/ 405114 h 810228"/>
              <a:gd name="connsiteX6" fmla="*/ 0 w 2882096"/>
              <a:gd name="connsiteY6" fmla="*/ 416689 h 810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2096" h="810228">
                <a:moveTo>
                  <a:pt x="0" y="416689"/>
                </a:moveTo>
                <a:lnTo>
                  <a:pt x="0" y="810228"/>
                </a:lnTo>
                <a:lnTo>
                  <a:pt x="2882096" y="810228"/>
                </a:lnTo>
                <a:lnTo>
                  <a:pt x="2882096" y="0"/>
                </a:lnTo>
                <a:lnTo>
                  <a:pt x="2129742" y="0"/>
                </a:lnTo>
                <a:lnTo>
                  <a:pt x="2129742" y="405114"/>
                </a:lnTo>
                <a:lnTo>
                  <a:pt x="0" y="416689"/>
                </a:lnTo>
                <a:close/>
              </a:path>
            </a:pathLst>
          </a:custGeom>
          <a:solidFill>
            <a:srgbClr val="FFFF00">
              <a:alpha val="49000"/>
            </a:srgbClr>
          </a:solidFill>
          <a:ln>
            <a:solidFill>
              <a:schemeClr val="accent1">
                <a:shade val="95000"/>
                <a:satMod val="10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/>
          </a:p>
        </p:txBody>
      </p:sp>
      <p:sp>
        <p:nvSpPr>
          <p:cNvPr id="70" name="Rectangle 69"/>
          <p:cNvSpPr/>
          <p:nvPr/>
        </p:nvSpPr>
        <p:spPr>
          <a:xfrm>
            <a:off x="4805056" y="2378001"/>
            <a:ext cx="2317897" cy="285608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 err="1">
                <a:ln w="0"/>
                <a:solidFill>
                  <a:schemeClr val="tx1"/>
                </a:solidFill>
              </a:rPr>
              <a:t>FairRoot</a:t>
            </a:r>
            <a:endParaRPr lang="en-US" sz="1500" b="1" dirty="0">
              <a:ln w="0"/>
              <a:solidFill>
                <a:schemeClr val="tx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 flipH="1">
            <a:off x="6389306" y="2711435"/>
            <a:ext cx="95314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ALFA</a:t>
            </a:r>
          </a:p>
        </p:txBody>
      </p:sp>
      <p:sp>
        <p:nvSpPr>
          <p:cNvPr id="4" name="Oval 3"/>
          <p:cNvSpPr/>
          <p:nvPr/>
        </p:nvSpPr>
        <p:spPr>
          <a:xfrm>
            <a:off x="4494972" y="2015185"/>
            <a:ext cx="3831873" cy="1301434"/>
          </a:xfrm>
          <a:prstGeom prst="ellipse">
            <a:avLst/>
          </a:prstGeom>
          <a:noFill/>
          <a:ln w="34925">
            <a:solidFill>
              <a:schemeClr val="tx1">
                <a:alpha val="99000"/>
              </a:schemeClr>
            </a:solidFill>
          </a:ln>
          <a:effectLst>
            <a:outerShdw blurRad="50800" dist="50800" dir="5400000" algn="ctr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4" idx="5"/>
          </p:cNvCxnSpPr>
          <p:nvPr/>
        </p:nvCxnSpPr>
        <p:spPr>
          <a:xfrm>
            <a:off x="7765680" y="3126028"/>
            <a:ext cx="561165" cy="2806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85639" y="3406650"/>
            <a:ext cx="4019391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Based on common (simulation) software building blocks and a partnership with many other experiments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893114" y="4309576"/>
            <a:ext cx="4019391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Actual simulation (“hits”) will stay </a:t>
            </a:r>
            <a:r>
              <a:rPr lang="en-US" sz="1400" b="1" dirty="0" smtClean="0"/>
              <a:t>Virtual Monte Carlo (VMC) </a:t>
            </a:r>
            <a:r>
              <a:rPr lang="en-US" sz="1400" dirty="0" smtClean="0"/>
              <a:t>based and be quite similar to Run2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/>
              <a:t>Able to use different engines (G4</a:t>
            </a:r>
            <a:r>
              <a:rPr lang="en-US" sz="1400" dirty="0" smtClean="0"/>
              <a:t>, G3, </a:t>
            </a:r>
            <a:r>
              <a:rPr lang="en-US" sz="1400" dirty="0" err="1" smtClean="0"/>
              <a:t>Fluka</a:t>
            </a:r>
            <a:r>
              <a:rPr lang="en-US" sz="1400" dirty="0" smtClean="0"/>
              <a:t>) </a:t>
            </a:r>
            <a:r>
              <a:rPr lang="en-US" sz="1400" dirty="0" smtClean="0"/>
              <a:t>based on one geometry description (</a:t>
            </a:r>
            <a:r>
              <a:rPr lang="en-US" sz="1400" dirty="0" err="1" smtClean="0"/>
              <a:t>TGeo</a:t>
            </a:r>
            <a:r>
              <a:rPr lang="en-US" sz="1400" dirty="0" smtClean="0"/>
              <a:t>) and abstract scoring code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22953" y="3914744"/>
            <a:ext cx="1794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hlinkClick r:id="rId3"/>
              </a:rPr>
              <a:t>See talk by T. </a:t>
            </a:r>
            <a:r>
              <a:rPr lang="en-US" sz="1200" dirty="0" err="1" smtClean="0">
                <a:hlinkClick r:id="rId3"/>
              </a:rPr>
              <a:t>Kollegger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82574" y="3170466"/>
            <a:ext cx="39127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Major rewrite of simulation within the new </a:t>
            </a:r>
            <a:r>
              <a:rPr lang="en-US" sz="1400" b="1" dirty="0" smtClean="0"/>
              <a:t>common online/offline project (</a:t>
            </a:r>
            <a:r>
              <a:rPr lang="en-US" sz="1400" b="1" smtClean="0"/>
              <a:t>O2</a:t>
            </a:r>
            <a:r>
              <a:rPr lang="en-US" sz="1400" b="1" smtClean="0"/>
              <a:t>)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82574" y="3940779"/>
            <a:ext cx="4112397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Major Novelties</a:t>
            </a:r>
            <a:r>
              <a:rPr lang="en-US" sz="1400" dirty="0" smtClean="0"/>
              <a:t>: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400" b="1" dirty="0" smtClean="0"/>
              <a:t>Continuous readout of </a:t>
            </a:r>
            <a:r>
              <a:rPr lang="en-US" sz="1400" b="1" dirty="0" smtClean="0"/>
              <a:t>detector</a:t>
            </a:r>
            <a:endParaRPr lang="en-US" sz="1400" dirty="0" smtClean="0"/>
          </a:p>
          <a:p>
            <a:pPr marL="171450" indent="-171450">
              <a:buFont typeface="Arial" charset="0"/>
              <a:buChar char="•"/>
            </a:pPr>
            <a:r>
              <a:rPr lang="en-US" sz="1400" dirty="0" smtClean="0"/>
              <a:t>Detector data is aggregated into </a:t>
            </a:r>
            <a:r>
              <a:rPr lang="en-US" sz="1400" b="1" dirty="0" smtClean="0"/>
              <a:t>”timeframes” </a:t>
            </a:r>
            <a:r>
              <a:rPr lang="en-US" sz="1400" dirty="0" smtClean="0"/>
              <a:t>which are further processed in a </a:t>
            </a:r>
            <a:r>
              <a:rPr lang="en-US" sz="1400" dirty="0" smtClean="0"/>
              <a:t>novel </a:t>
            </a:r>
            <a:r>
              <a:rPr lang="en-US" sz="1400" b="1" dirty="0" smtClean="0"/>
              <a:t>data-flow computing </a:t>
            </a:r>
            <a:r>
              <a:rPr lang="en-US" sz="1400" b="1" dirty="0" smtClean="0"/>
              <a:t>framework</a:t>
            </a:r>
            <a:r>
              <a:rPr lang="en-US" sz="1400" dirty="0" smtClean="0"/>
              <a:t> </a:t>
            </a:r>
            <a:r>
              <a:rPr lang="en-US" sz="1400" dirty="0" smtClean="0"/>
              <a:t>based</a:t>
            </a:r>
            <a:r>
              <a:rPr lang="en-US" sz="1400" dirty="0" smtClean="0"/>
              <a:t> on collaborating devices.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93207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9" y="570328"/>
            <a:ext cx="7211567" cy="510341"/>
          </a:xfrm>
        </p:spPr>
        <p:txBody>
          <a:bodyPr/>
          <a:lstStyle/>
          <a:p>
            <a:r>
              <a:rPr lang="en-US" dirty="0" smtClean="0"/>
              <a:t>Main “Challenge” Run3/Run4: Continuous Readout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25" y="2921764"/>
            <a:ext cx="8162373" cy="255113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1225" y="1627064"/>
            <a:ext cx="7925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Overlapping events in the TPC</a:t>
            </a:r>
          </a:p>
          <a:p>
            <a:endParaRPr lang="en-US" sz="1600" dirty="0"/>
          </a:p>
          <a:p>
            <a:r>
              <a:rPr lang="en-US" sz="1600" dirty="0" smtClean="0"/>
              <a:t>Biggest conceptual changes required in digitization and reconstruction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9551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9936" y="4980837"/>
            <a:ext cx="4334064" cy="376805"/>
          </a:xfrm>
        </p:spPr>
        <p:txBody>
          <a:bodyPr>
            <a:normAutofit fontScale="90000"/>
          </a:bodyPr>
          <a:lstStyle/>
          <a:p>
            <a:r>
              <a:rPr lang="en-US" sz="1667" dirty="0" smtClean="0">
                <a:solidFill>
                  <a:srgbClr val="FF0000"/>
                </a:solidFill>
              </a:rPr>
              <a:t>Starting point for activities mentioned in </a:t>
            </a:r>
            <a:r>
              <a:rPr lang="en-US" sz="1667" smtClean="0">
                <a:solidFill>
                  <a:srgbClr val="FF0000"/>
                </a:solidFill>
              </a:rPr>
              <a:t>this talk</a:t>
            </a:r>
            <a:endParaRPr lang="en-US" sz="1667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12903" y="908476"/>
            <a:ext cx="7125836" cy="333047"/>
          </a:xfrm>
        </p:spPr>
        <p:txBody>
          <a:bodyPr>
            <a:normAutofit/>
          </a:bodyPr>
          <a:lstStyle/>
          <a:p>
            <a:r>
              <a:rPr lang="en-US" dirty="0" smtClean="0"/>
              <a:t>The occupancy of </a:t>
            </a:r>
            <a:r>
              <a:rPr lang="en-US" dirty="0" err="1" smtClean="0"/>
              <a:t>Pb-Pb</a:t>
            </a:r>
            <a:r>
              <a:rPr lang="en-US" dirty="0" smtClean="0"/>
              <a:t> </a:t>
            </a:r>
            <a:r>
              <a:rPr lang="en-US" dirty="0" smtClean="0"/>
              <a:t>events can be quite large </a:t>
            </a:r>
            <a:r>
              <a:rPr lang="en-US" dirty="0" smtClean="0"/>
              <a:t>(O(100k) </a:t>
            </a:r>
            <a:r>
              <a:rPr lang="en-US" dirty="0" smtClean="0"/>
              <a:t>primaries)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09055" y="1315982"/>
            <a:ext cx="3616864" cy="1322582"/>
          </a:xfrm>
        </p:spPr>
        <p:txBody>
          <a:bodyPr>
            <a:normAutofit/>
          </a:bodyPr>
          <a:lstStyle/>
          <a:p>
            <a:r>
              <a:rPr lang="en-US" sz="1500" b="1" dirty="0" smtClean="0"/>
              <a:t>Substantial</a:t>
            </a:r>
            <a:r>
              <a:rPr lang="en-US" sz="1500" dirty="0" smtClean="0"/>
              <a:t> </a:t>
            </a:r>
            <a:r>
              <a:rPr lang="en-US" sz="1500" b="1" dirty="0" smtClean="0"/>
              <a:t>CPU </a:t>
            </a:r>
            <a:r>
              <a:rPr lang="en-US" sz="1500" b="1" dirty="0" smtClean="0"/>
              <a:t>times</a:t>
            </a:r>
            <a:r>
              <a:rPr lang="en-US" sz="1500" dirty="0" smtClean="0"/>
              <a:t> (+ </a:t>
            </a:r>
            <a:r>
              <a:rPr lang="en-US" sz="1500" b="1" dirty="0" smtClean="0"/>
              <a:t>pressure on memory</a:t>
            </a:r>
            <a:r>
              <a:rPr lang="en-US" sz="1500" dirty="0" smtClean="0"/>
              <a:t>) if full event is treated as the most basic unit</a:t>
            </a:r>
          </a:p>
          <a:p>
            <a:r>
              <a:rPr lang="en-US" sz="1500" dirty="0" smtClean="0"/>
              <a:t>Worked hard to achieve Run3 simulation on </a:t>
            </a:r>
            <a:r>
              <a:rPr lang="en-US" sz="1500" dirty="0"/>
              <a:t>any </a:t>
            </a:r>
            <a:r>
              <a:rPr lang="en-US" sz="1500" dirty="0" smtClean="0"/>
              <a:t>laptop </a:t>
            </a:r>
            <a:r>
              <a:rPr lang="is-IS" sz="1500" dirty="0" smtClean="0"/>
              <a:t>… but</a:t>
            </a:r>
            <a:endParaRPr lang="en-US" sz="1500" dirty="0"/>
          </a:p>
          <a:p>
            <a:endParaRPr lang="en-US" sz="15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076" y="1879741"/>
            <a:ext cx="4593515" cy="3010939"/>
          </a:xfrm>
          <a:prstGeom prst="rect">
            <a:avLst/>
          </a:prstGeom>
        </p:spPr>
      </p:pic>
      <p:sp>
        <p:nvSpPr>
          <p:cNvPr id="7" name="Content Placeholder 3"/>
          <p:cNvSpPr txBox="1">
            <a:spLocks/>
          </p:cNvSpPr>
          <p:nvPr/>
        </p:nvSpPr>
        <p:spPr>
          <a:xfrm>
            <a:off x="6863379" y="3840926"/>
            <a:ext cx="1792883" cy="48440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0000" tIns="0" rIns="90000" bIns="0" rtlCol="0">
            <a:normAutofit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dirty="0"/>
              <a:t>Simulation of </a:t>
            </a:r>
            <a:r>
              <a:rPr lang="en-US" sz="1000" dirty="0" smtClean="0"/>
              <a:t>2 large </a:t>
            </a:r>
            <a:r>
              <a:rPr lang="en-US" sz="1000" dirty="0"/>
              <a:t>central </a:t>
            </a:r>
            <a:r>
              <a:rPr lang="en-US" sz="1000" dirty="0" err="1"/>
              <a:t>Hijing</a:t>
            </a:r>
            <a:r>
              <a:rPr lang="en-US" sz="1000" dirty="0"/>
              <a:t> events (70k primaries each)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42786" y="2818111"/>
            <a:ext cx="3617861" cy="10777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0000" tIns="0" rIns="90000" bIns="0" rtlCol="0">
            <a:noAutofit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>
              <a:spcBef>
                <a:spcPts val="1360"/>
              </a:spcBef>
              <a:buFont typeface="+mj-lt"/>
              <a:buAutoNum type="arabicPeriod"/>
            </a:pPr>
            <a:r>
              <a:rPr lang="en-US" sz="1500" b="1" dirty="0" smtClean="0">
                <a:solidFill>
                  <a:srgbClr val="0070C0"/>
                </a:solidFill>
              </a:rPr>
              <a:t>Processing </a:t>
            </a:r>
            <a:r>
              <a:rPr lang="en-US" sz="1500" b="1" dirty="0">
                <a:solidFill>
                  <a:srgbClr val="0070C0"/>
                </a:solidFill>
              </a:rPr>
              <a:t>time </a:t>
            </a:r>
            <a:r>
              <a:rPr lang="en-US" sz="1500" dirty="0">
                <a:solidFill>
                  <a:srgbClr val="0070C0"/>
                </a:solidFill>
              </a:rPr>
              <a:t>for one event </a:t>
            </a:r>
            <a:r>
              <a:rPr lang="en-US" sz="1500" b="1" dirty="0" smtClean="0">
                <a:solidFill>
                  <a:srgbClr val="0070C0"/>
                </a:solidFill>
              </a:rPr>
              <a:t>can be O(h)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b="1" dirty="0" smtClean="0">
                <a:solidFill>
                  <a:srgbClr val="0070C0"/>
                </a:solidFill>
              </a:rPr>
              <a:t>Memory</a:t>
            </a:r>
            <a:r>
              <a:rPr lang="en-US" sz="1500" dirty="0" smtClean="0">
                <a:solidFill>
                  <a:srgbClr val="0070C0"/>
                </a:solidFill>
              </a:rPr>
              <a:t> </a:t>
            </a:r>
            <a:r>
              <a:rPr lang="en-US" sz="1500" dirty="0" smtClean="0">
                <a:solidFill>
                  <a:srgbClr val="0070C0"/>
                </a:solidFill>
              </a:rPr>
              <a:t>may be on </a:t>
            </a:r>
            <a:r>
              <a:rPr lang="en-US" sz="1500" b="1" dirty="0" smtClean="0">
                <a:solidFill>
                  <a:srgbClr val="0070C0"/>
                </a:solidFill>
              </a:rPr>
              <a:t>the order of GB(s)</a:t>
            </a:r>
            <a:r>
              <a:rPr lang="en-US" sz="1500" dirty="0" smtClean="0">
                <a:solidFill>
                  <a:srgbClr val="0070C0"/>
                </a:solidFill>
              </a:rPr>
              <a:t> per event</a:t>
            </a:r>
            <a:endParaRPr lang="en-US" sz="1500" dirty="0">
              <a:solidFill>
                <a:srgbClr val="0070C0"/>
              </a:solidFill>
            </a:endParaRPr>
          </a:p>
          <a:p>
            <a:pPr lvl="1"/>
            <a:endParaRPr lang="en-US" sz="1167" dirty="0">
              <a:solidFill>
                <a:srgbClr val="0070C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68261" y="1389219"/>
            <a:ext cx="38516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Setting the rough scale (taking similar cuts + settings used in Run2)</a:t>
            </a:r>
            <a:endParaRPr lang="en-US" sz="14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7086" y="589677"/>
            <a:ext cx="6256293" cy="490068"/>
          </a:xfrm>
          <a:prstGeom prst="rect">
            <a:avLst/>
          </a:prstGeom>
        </p:spPr>
        <p:txBody>
          <a:bodyPr vert="horz" lIns="76200" tIns="0" rIns="76200" bIns="0" rtlCol="0" anchor="t" anchorCtr="0"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917" dirty="0" smtClean="0"/>
              <a:t>Scale of the simulation problem : Focus on </a:t>
            </a:r>
            <a:r>
              <a:rPr lang="en-US" sz="1917" smtClean="0"/>
              <a:t>hit creation</a:t>
            </a:r>
            <a:endParaRPr lang="en-US" sz="1917" dirty="0"/>
          </a:p>
        </p:txBody>
      </p:sp>
      <p:sp>
        <p:nvSpPr>
          <p:cNvPr id="19" name="TextBox 18"/>
          <p:cNvSpPr txBox="1"/>
          <p:nvPr/>
        </p:nvSpPr>
        <p:spPr>
          <a:xfrm>
            <a:off x="5130075" y="2100039"/>
            <a:ext cx="14674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Data is preliminary and only indicative to visualize the rough scale</a:t>
            </a:r>
            <a:endParaRPr lang="en-US" sz="1200" dirty="0"/>
          </a:p>
        </p:txBody>
      </p:sp>
      <p:sp>
        <p:nvSpPr>
          <p:cNvPr id="20" name="Content Placeholder 3"/>
          <p:cNvSpPr txBox="1">
            <a:spLocks/>
          </p:cNvSpPr>
          <p:nvPr/>
        </p:nvSpPr>
        <p:spPr>
          <a:xfrm>
            <a:off x="607086" y="4453759"/>
            <a:ext cx="2480359" cy="1054156"/>
          </a:xfrm>
          <a:prstGeom prst="rect">
            <a:avLst/>
          </a:prstGeom>
        </p:spPr>
        <p:txBody>
          <a:bodyPr vert="horz" lIns="90000" tIns="0" rIns="90000" bIns="0" rtlCol="0">
            <a:noAutofit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sz="1167" dirty="0"/>
          </a:p>
        </p:txBody>
      </p:sp>
      <p:sp>
        <p:nvSpPr>
          <p:cNvPr id="21" name="Content Placeholder 3"/>
          <p:cNvSpPr txBox="1">
            <a:spLocks/>
          </p:cNvSpPr>
          <p:nvPr/>
        </p:nvSpPr>
        <p:spPr>
          <a:xfrm>
            <a:off x="431832" y="4109863"/>
            <a:ext cx="3628816" cy="123898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0000" tIns="0" rIns="90000" bIns="0" rtlCol="0">
            <a:noAutofit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b="1" dirty="0" smtClean="0">
                <a:solidFill>
                  <a:srgbClr val="0070C0"/>
                </a:solidFill>
              </a:rPr>
              <a:t>Not ideal </a:t>
            </a:r>
            <a:r>
              <a:rPr lang="en-US" sz="1500" dirty="0" smtClean="0">
                <a:solidFill>
                  <a:srgbClr val="0070C0"/>
                </a:solidFill>
              </a:rPr>
              <a:t>for </a:t>
            </a:r>
            <a:r>
              <a:rPr lang="en-US" sz="1500" b="1" dirty="0" smtClean="0">
                <a:solidFill>
                  <a:srgbClr val="0070C0"/>
                </a:solidFill>
              </a:rPr>
              <a:t>scheduling jobs </a:t>
            </a:r>
            <a:r>
              <a:rPr lang="en-US" sz="1500" dirty="0" smtClean="0">
                <a:solidFill>
                  <a:srgbClr val="0070C0"/>
                </a:solidFill>
              </a:rPr>
              <a:t>when given O(h) slots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000" dirty="0" smtClean="0">
                <a:solidFill>
                  <a:srgbClr val="0070C0"/>
                </a:solidFill>
              </a:rPr>
              <a:t>Difficult to access to opportunistic </a:t>
            </a:r>
            <a:r>
              <a:rPr lang="en-US" sz="1000" dirty="0" smtClean="0">
                <a:solidFill>
                  <a:srgbClr val="0070C0"/>
                </a:solidFill>
              </a:rPr>
              <a:t>resources </a:t>
            </a:r>
            <a:r>
              <a:rPr lang="en-US" sz="1000" dirty="0" smtClean="0">
                <a:solidFill>
                  <a:srgbClr val="0070C0"/>
                </a:solidFill>
              </a:rPr>
              <a:t>on HPC machines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000" dirty="0" smtClean="0">
                <a:solidFill>
                  <a:srgbClr val="0070C0"/>
                </a:solidFill>
              </a:rPr>
              <a:t>On grid usually not able to optimally fill 24h allocations</a:t>
            </a:r>
          </a:p>
        </p:txBody>
      </p:sp>
    </p:spTree>
    <p:extLst>
      <p:ext uri="{BB962C8B-B14F-4D97-AF65-F5344CB8AC3E}">
        <p14:creationId xmlns:p14="http://schemas.microsoft.com/office/powerpoint/2010/main" val="114311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44271" y="4960904"/>
            <a:ext cx="1030147" cy="290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501" y="559570"/>
            <a:ext cx="7211567" cy="510341"/>
          </a:xfrm>
        </p:spPr>
        <p:txBody>
          <a:bodyPr/>
          <a:lstStyle/>
          <a:p>
            <a:r>
              <a:rPr lang="en-US" dirty="0" smtClean="0"/>
              <a:t>Faster Simulation Ideas: The big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4807" y="5383571"/>
            <a:ext cx="484382" cy="304271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544272" y="4056167"/>
            <a:ext cx="3559638" cy="1372355"/>
          </a:xfrm>
          <a:prstGeom prst="roundRect">
            <a:avLst/>
          </a:prstGeom>
          <a:solidFill>
            <a:schemeClr val="bg1"/>
          </a:solidFill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Improved Workflow/Scheduling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Higher CPU Efficiencies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Opportunistic access to HPC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Etc.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42290" y="1222908"/>
            <a:ext cx="2331385" cy="764573"/>
          </a:xfrm>
          <a:prstGeom prst="roundRect">
            <a:avLst/>
          </a:prstGeom>
          <a:solidFill>
            <a:schemeClr val="bg1"/>
          </a:solidFill>
          <a:ln w="603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Tuning by </a:t>
            </a:r>
            <a:r>
              <a:rPr lang="en-US" sz="1600" b="1" dirty="0" smtClean="0">
                <a:solidFill>
                  <a:schemeClr val="tx1"/>
                </a:solidFill>
              </a:rPr>
              <a:t>Leveraging</a:t>
            </a:r>
            <a:r>
              <a:rPr lang="en-US" sz="1600" dirty="0" smtClean="0">
                <a:solidFill>
                  <a:schemeClr val="tx1"/>
                </a:solidFill>
              </a:rPr>
              <a:t> Monitoring (”Big”) </a:t>
            </a:r>
            <a:r>
              <a:rPr lang="en-US" sz="1600" b="1" dirty="0" smtClean="0">
                <a:solidFill>
                  <a:schemeClr val="tx1"/>
                </a:solidFill>
              </a:rPr>
              <a:t>Data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618" y="1436798"/>
            <a:ext cx="2626785" cy="902473"/>
          </a:xfrm>
          <a:prstGeom prst="roundRect">
            <a:avLst/>
          </a:prstGeom>
          <a:solidFill>
            <a:schemeClr val="bg1"/>
          </a:solidFill>
          <a:ln w="6032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(Track) Parallel + Heterogeneous Simulation Architecture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413159" y="1471084"/>
            <a:ext cx="2690751" cy="1008356"/>
          </a:xfrm>
          <a:prstGeom prst="roundRect">
            <a:avLst/>
          </a:prstGeom>
          <a:solidFill>
            <a:schemeClr val="bg1"/>
          </a:solidFill>
          <a:ln w="603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Benefit </a:t>
            </a:r>
            <a:r>
              <a:rPr lang="en-US" sz="1600" dirty="0" smtClean="0">
                <a:solidFill>
                  <a:schemeClr val="tx1"/>
                </a:solidFill>
              </a:rPr>
              <a:t>/ </a:t>
            </a:r>
            <a:r>
              <a:rPr lang="en-US" sz="1600" dirty="0" smtClean="0">
                <a:solidFill>
                  <a:schemeClr val="tx1"/>
                </a:solidFill>
              </a:rPr>
              <a:t>Support </a:t>
            </a:r>
            <a:r>
              <a:rPr lang="en-US" sz="1600" b="1" dirty="0" smtClean="0">
                <a:solidFill>
                  <a:schemeClr val="tx1"/>
                </a:solidFill>
              </a:rPr>
              <a:t>Improved </a:t>
            </a:r>
            <a:r>
              <a:rPr lang="en-US" sz="1600" b="1" dirty="0" smtClean="0">
                <a:solidFill>
                  <a:schemeClr val="tx1"/>
                </a:solidFill>
              </a:rPr>
              <a:t>Libs </a:t>
            </a:r>
            <a:r>
              <a:rPr lang="en-US" sz="1600" b="1" dirty="0" smtClean="0">
                <a:solidFill>
                  <a:schemeClr val="tx1"/>
                </a:solidFill>
              </a:rPr>
              <a:t>+ </a:t>
            </a:r>
            <a:r>
              <a:rPr lang="en-US" sz="1600" b="1" dirty="0" smtClean="0">
                <a:solidFill>
                  <a:schemeClr val="tx1"/>
                </a:solidFill>
              </a:rPr>
              <a:t>R&amp;D </a:t>
            </a:r>
            <a:r>
              <a:rPr lang="en-US" sz="1600" b="1" dirty="0" smtClean="0">
                <a:solidFill>
                  <a:schemeClr val="tx1"/>
                </a:solidFill>
              </a:rPr>
              <a:t>(</a:t>
            </a:r>
            <a:r>
              <a:rPr lang="en-US" sz="1600" b="1" dirty="0" err="1" smtClean="0">
                <a:solidFill>
                  <a:schemeClr val="tx1"/>
                </a:solidFill>
              </a:rPr>
              <a:t>VecGeom</a:t>
            </a:r>
            <a:r>
              <a:rPr lang="en-US" sz="1600" b="1" dirty="0" smtClean="0">
                <a:solidFill>
                  <a:schemeClr val="tx1"/>
                </a:solidFill>
              </a:rPr>
              <a:t>, </a:t>
            </a:r>
            <a:r>
              <a:rPr lang="en-US" sz="1600" b="1" dirty="0" err="1" smtClean="0">
                <a:solidFill>
                  <a:schemeClr val="tx1"/>
                </a:solidFill>
              </a:rPr>
              <a:t>GeantV</a:t>
            </a:r>
            <a:r>
              <a:rPr lang="en-US" sz="1600" b="1" dirty="0" smtClean="0">
                <a:solidFill>
                  <a:schemeClr val="tx1"/>
                </a:solidFill>
              </a:rPr>
              <a:t>, </a:t>
            </a:r>
            <a:r>
              <a:rPr lang="is-IS" sz="1600" b="1" dirty="0" smtClean="0">
                <a:solidFill>
                  <a:schemeClr val="tx1"/>
                </a:solidFill>
              </a:rPr>
              <a:t>…</a:t>
            </a:r>
            <a:r>
              <a:rPr lang="en-US" sz="1600" b="1" dirty="0" smtClean="0">
                <a:solidFill>
                  <a:schemeClr val="tx1"/>
                </a:solidFill>
              </a:rPr>
              <a:t>)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82286" y="2502590"/>
            <a:ext cx="2851392" cy="1078034"/>
          </a:xfrm>
          <a:prstGeom prst="roundRect">
            <a:avLst/>
          </a:prstGeom>
          <a:solidFill>
            <a:schemeClr val="bg1"/>
          </a:solidFill>
          <a:ln w="603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“Faster Simulation”       </a:t>
            </a:r>
            <a:r>
              <a:rPr lang="en-US" sz="1400" dirty="0" smtClean="0">
                <a:solidFill>
                  <a:schemeClr val="tx1"/>
                </a:solidFill>
              </a:rPr>
              <a:t>(in terms of wall-time + CPU time per event)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673403" y="2189588"/>
            <a:ext cx="585328" cy="57670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2"/>
            <a:endCxn id="11" idx="0"/>
          </p:cNvCxnSpPr>
          <p:nvPr/>
        </p:nvCxnSpPr>
        <p:spPr>
          <a:xfrm flipH="1">
            <a:off x="4707982" y="1987481"/>
            <a:ext cx="1" cy="51510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0" idx="1"/>
          </p:cNvCxnSpPr>
          <p:nvPr/>
        </p:nvCxnSpPr>
        <p:spPr>
          <a:xfrm flipH="1">
            <a:off x="5946215" y="1975262"/>
            <a:ext cx="466944" cy="50417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46617" y="2330775"/>
            <a:ext cx="9057293" cy="2855635"/>
            <a:chOff x="46617" y="2330775"/>
            <a:chExt cx="9057293" cy="2855635"/>
          </a:xfrm>
        </p:grpSpPr>
        <p:sp>
          <p:nvSpPr>
            <p:cNvPr id="12" name="Rounded Rectangle 11"/>
            <p:cNvSpPr/>
            <p:nvPr/>
          </p:nvSpPr>
          <p:spPr>
            <a:xfrm>
              <a:off x="46617" y="2947511"/>
              <a:ext cx="2554247" cy="804310"/>
            </a:xfrm>
            <a:prstGeom prst="roundRect">
              <a:avLst/>
            </a:prstGeom>
            <a:solidFill>
              <a:schemeClr val="bg1"/>
            </a:solidFill>
            <a:ln w="60325">
              <a:solidFill>
                <a:schemeClr val="accent1">
                  <a:shade val="95000"/>
                  <a:satMod val="105000"/>
                  <a:alpha val="19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>
                      <a:alpha val="35000"/>
                    </a:schemeClr>
                  </a:solidFill>
                </a:rPr>
                <a:t>Integrated Full and Fast Simulation </a:t>
              </a:r>
              <a:r>
                <a:rPr lang="en-US" sz="1600" dirty="0" smtClean="0">
                  <a:solidFill>
                    <a:schemeClr val="tx1">
                      <a:alpha val="35000"/>
                    </a:schemeClr>
                  </a:solidFill>
                </a:rPr>
                <a:t>Framework</a:t>
              </a:r>
              <a:endParaRPr lang="en-US" sz="1600" dirty="0">
                <a:solidFill>
                  <a:schemeClr val="tx1">
                    <a:alpha val="35000"/>
                  </a:schemeClr>
                </a:solidFill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161243" y="4537261"/>
              <a:ext cx="2366539" cy="649149"/>
            </a:xfrm>
            <a:prstGeom prst="roundRect">
              <a:avLst/>
            </a:prstGeom>
            <a:solidFill>
              <a:schemeClr val="bg1"/>
            </a:solidFill>
            <a:ln w="60325">
              <a:solidFill>
                <a:schemeClr val="accent1">
                  <a:shade val="95000"/>
                  <a:satMod val="105000"/>
                  <a:alpha val="19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>
                      <a:alpha val="35000"/>
                    </a:schemeClr>
                  </a:solidFill>
                </a:rPr>
                <a:t>Researching </a:t>
              </a:r>
              <a:r>
                <a:rPr lang="en-US" sz="1600" b="1" dirty="0" err="1" smtClean="0">
                  <a:solidFill>
                    <a:schemeClr val="tx1">
                      <a:alpha val="35000"/>
                    </a:schemeClr>
                  </a:solidFill>
                </a:rPr>
                <a:t>FastSim</a:t>
              </a:r>
              <a:r>
                <a:rPr lang="en-US" sz="1600" b="1" dirty="0" smtClean="0">
                  <a:solidFill>
                    <a:schemeClr val="tx1">
                      <a:alpha val="35000"/>
                    </a:schemeClr>
                  </a:solidFill>
                </a:rPr>
                <a:t> Options</a:t>
              </a:r>
              <a:r>
                <a:rPr lang="en-US" sz="1600" dirty="0" smtClean="0">
                  <a:solidFill>
                    <a:schemeClr val="tx1">
                      <a:alpha val="35000"/>
                    </a:schemeClr>
                  </a:solidFill>
                </a:rPr>
                <a:t> (ML; </a:t>
              </a:r>
              <a:r>
                <a:rPr lang="is-IS" sz="1600" dirty="0" smtClean="0">
                  <a:solidFill>
                    <a:schemeClr val="tx1">
                      <a:alpha val="35000"/>
                    </a:schemeClr>
                  </a:solidFill>
                </a:rPr>
                <a:t>…)</a:t>
              </a:r>
              <a:endParaRPr lang="en-US" sz="1600" dirty="0">
                <a:solidFill>
                  <a:schemeClr val="tx1">
                    <a:alpha val="35000"/>
                  </a:schemeClr>
                </a:solidFill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780076" y="2871250"/>
              <a:ext cx="2323834" cy="665025"/>
            </a:xfrm>
            <a:prstGeom prst="roundRect">
              <a:avLst/>
            </a:prstGeom>
            <a:solidFill>
              <a:schemeClr val="bg1"/>
            </a:solidFill>
            <a:ln w="60325">
              <a:solidFill>
                <a:schemeClr val="accent1">
                  <a:shade val="95000"/>
                  <a:satMod val="105000"/>
                  <a:alpha val="19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chemeClr val="tx1">
                      <a:alpha val="35000"/>
                    </a:schemeClr>
                  </a:solidFill>
                </a:rPr>
                <a:t>Digitization R&amp;D</a:t>
              </a:r>
              <a:r>
                <a:rPr lang="en-US" dirty="0" smtClean="0">
                  <a:solidFill>
                    <a:schemeClr val="tx1">
                      <a:alpha val="35000"/>
                    </a:schemeClr>
                  </a:solidFill>
                </a:rPr>
                <a:t>: Vectorization etc.</a:t>
              </a:r>
              <a:endParaRPr lang="en-US" dirty="0">
                <a:solidFill>
                  <a:schemeClr val="tx1">
                    <a:alpha val="35000"/>
                  </a:schemeClr>
                </a:solidFill>
              </a:endParaRPr>
            </a:p>
          </p:txBody>
        </p:sp>
        <p:cxnSp>
          <p:nvCxnSpPr>
            <p:cNvPr id="27" name="Straight Arrow Connector 26"/>
            <p:cNvCxnSpPr>
              <a:endCxn id="12" idx="0"/>
            </p:cNvCxnSpPr>
            <p:nvPr/>
          </p:nvCxnSpPr>
          <p:spPr>
            <a:xfrm flipH="1">
              <a:off x="1323741" y="2330775"/>
              <a:ext cx="52210" cy="616736"/>
            </a:xfrm>
            <a:prstGeom prst="straightConnector1">
              <a:avLst/>
            </a:prstGeom>
            <a:ln w="38100">
              <a:solidFill>
                <a:schemeClr val="accent1">
                  <a:shade val="95000"/>
                  <a:satMod val="105000"/>
                  <a:alpha val="19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30" idx="0"/>
              <a:endCxn id="12" idx="2"/>
            </p:cNvCxnSpPr>
            <p:nvPr/>
          </p:nvCxnSpPr>
          <p:spPr>
            <a:xfrm flipH="1" flipV="1">
              <a:off x="1323741" y="3751821"/>
              <a:ext cx="20772" cy="785440"/>
            </a:xfrm>
            <a:prstGeom prst="straightConnector1">
              <a:avLst/>
            </a:prstGeom>
            <a:ln w="38100">
              <a:solidFill>
                <a:schemeClr val="accent1">
                  <a:shade val="95000"/>
                  <a:satMod val="105000"/>
                  <a:alpha val="19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2" idx="3"/>
              <a:endCxn id="11" idx="1"/>
            </p:cNvCxnSpPr>
            <p:nvPr/>
          </p:nvCxnSpPr>
          <p:spPr>
            <a:xfrm flipV="1">
              <a:off x="2600864" y="3041607"/>
              <a:ext cx="681422" cy="308059"/>
            </a:xfrm>
            <a:prstGeom prst="straightConnector1">
              <a:avLst/>
            </a:prstGeom>
            <a:ln w="38100">
              <a:solidFill>
                <a:schemeClr val="accent1">
                  <a:shade val="95000"/>
                  <a:satMod val="105000"/>
                  <a:alpha val="19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6" idx="1"/>
              <a:endCxn id="11" idx="3"/>
            </p:cNvCxnSpPr>
            <p:nvPr/>
          </p:nvCxnSpPr>
          <p:spPr>
            <a:xfrm flipH="1" flipV="1">
              <a:off x="6133678" y="3041607"/>
              <a:ext cx="646398" cy="162156"/>
            </a:xfrm>
            <a:prstGeom prst="straightConnector1">
              <a:avLst/>
            </a:prstGeom>
            <a:ln w="38100">
              <a:solidFill>
                <a:schemeClr val="accent1">
                  <a:shade val="95000"/>
                  <a:satMod val="105000"/>
                  <a:alpha val="19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Elbow Connector 39"/>
          <p:cNvCxnSpPr>
            <a:stCxn id="11" idx="2"/>
            <a:endCxn id="7" idx="1"/>
          </p:cNvCxnSpPr>
          <p:nvPr/>
        </p:nvCxnSpPr>
        <p:spPr>
          <a:xfrm rot="16200000" flipH="1">
            <a:off x="4545267" y="3743339"/>
            <a:ext cx="1161721" cy="836290"/>
          </a:xfrm>
          <a:prstGeom prst="bentConnector2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9" idx="3"/>
            <a:endCxn id="6" idx="1"/>
          </p:cNvCxnSpPr>
          <p:nvPr/>
        </p:nvCxnSpPr>
        <p:spPr>
          <a:xfrm>
            <a:off x="2673403" y="1888035"/>
            <a:ext cx="2870868" cy="3218224"/>
          </a:xfrm>
          <a:prstGeom prst="bentConnector3">
            <a:avLst>
              <a:gd name="adj1" fmla="val 10892"/>
            </a:avLst>
          </a:prstGeom>
          <a:ln w="3810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5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17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544271" y="4960904"/>
            <a:ext cx="1030147" cy="2907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501" y="559570"/>
            <a:ext cx="7211567" cy="510341"/>
          </a:xfrm>
        </p:spPr>
        <p:txBody>
          <a:bodyPr/>
          <a:lstStyle/>
          <a:p>
            <a:r>
              <a:rPr lang="en-US" dirty="0" smtClean="0"/>
              <a:t>Faster Simulation Ideas: The big picture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4807" y="5383571"/>
            <a:ext cx="484382" cy="304271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544272" y="4056167"/>
            <a:ext cx="3559638" cy="1372355"/>
          </a:xfrm>
          <a:prstGeom prst="roundRect">
            <a:avLst/>
          </a:prstGeom>
          <a:solidFill>
            <a:schemeClr val="bg1"/>
          </a:solidFill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Improved Workflow/Scheduling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Higher CPU Efficiencies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Opportunistic access to HPC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solidFill>
                  <a:schemeClr val="tx1"/>
                </a:solidFill>
              </a:rPr>
              <a:t>Etc.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42290" y="1222908"/>
            <a:ext cx="2331385" cy="764573"/>
          </a:xfrm>
          <a:prstGeom prst="roundRect">
            <a:avLst/>
          </a:prstGeom>
          <a:solidFill>
            <a:schemeClr val="bg1"/>
          </a:solidFill>
          <a:ln w="603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Tuning by </a:t>
            </a:r>
            <a:r>
              <a:rPr lang="en-US" sz="1600" b="1" dirty="0" smtClean="0">
                <a:solidFill>
                  <a:schemeClr val="tx1"/>
                </a:solidFill>
              </a:rPr>
              <a:t>Leveraging</a:t>
            </a:r>
            <a:r>
              <a:rPr lang="en-US" sz="1600" dirty="0" smtClean="0">
                <a:solidFill>
                  <a:schemeClr val="tx1"/>
                </a:solidFill>
              </a:rPr>
              <a:t> Monitoring (”Big”) </a:t>
            </a:r>
            <a:r>
              <a:rPr lang="en-US" sz="1600" b="1" dirty="0" smtClean="0">
                <a:solidFill>
                  <a:schemeClr val="tx1"/>
                </a:solidFill>
              </a:rPr>
              <a:t>Data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618" y="1436798"/>
            <a:ext cx="2626785" cy="902473"/>
          </a:xfrm>
          <a:prstGeom prst="roundRect">
            <a:avLst/>
          </a:prstGeom>
          <a:solidFill>
            <a:schemeClr val="bg1"/>
          </a:solidFill>
          <a:ln w="6032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(Track) Parallel + Heterogeneous Simulation Architecture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413159" y="1471084"/>
            <a:ext cx="2690751" cy="1008356"/>
          </a:xfrm>
          <a:prstGeom prst="roundRect">
            <a:avLst/>
          </a:prstGeom>
          <a:solidFill>
            <a:schemeClr val="bg1"/>
          </a:solidFill>
          <a:ln w="603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Benefit </a:t>
            </a:r>
            <a:r>
              <a:rPr lang="en-US" sz="1600" dirty="0" smtClean="0">
                <a:solidFill>
                  <a:schemeClr val="tx1"/>
                </a:solidFill>
              </a:rPr>
              <a:t>/ </a:t>
            </a:r>
            <a:r>
              <a:rPr lang="en-US" sz="1600" dirty="0" smtClean="0">
                <a:solidFill>
                  <a:schemeClr val="tx1"/>
                </a:solidFill>
              </a:rPr>
              <a:t>Support </a:t>
            </a:r>
            <a:r>
              <a:rPr lang="en-US" sz="1600" b="1" dirty="0" smtClean="0">
                <a:solidFill>
                  <a:schemeClr val="tx1"/>
                </a:solidFill>
              </a:rPr>
              <a:t>Improved </a:t>
            </a:r>
            <a:r>
              <a:rPr lang="en-US" sz="1600" b="1" dirty="0" smtClean="0">
                <a:solidFill>
                  <a:schemeClr val="tx1"/>
                </a:solidFill>
              </a:rPr>
              <a:t>Libs </a:t>
            </a:r>
            <a:r>
              <a:rPr lang="en-US" sz="1600" b="1" dirty="0" smtClean="0">
                <a:solidFill>
                  <a:schemeClr val="tx1"/>
                </a:solidFill>
              </a:rPr>
              <a:t>+ </a:t>
            </a:r>
            <a:r>
              <a:rPr lang="en-US" sz="1600" b="1" dirty="0" smtClean="0">
                <a:solidFill>
                  <a:schemeClr val="tx1"/>
                </a:solidFill>
              </a:rPr>
              <a:t>R&amp;D </a:t>
            </a:r>
            <a:r>
              <a:rPr lang="en-US" sz="1600" b="1" dirty="0" smtClean="0">
                <a:solidFill>
                  <a:schemeClr val="tx1"/>
                </a:solidFill>
              </a:rPr>
              <a:t>(</a:t>
            </a:r>
            <a:r>
              <a:rPr lang="en-US" sz="1600" b="1" dirty="0" err="1" smtClean="0">
                <a:solidFill>
                  <a:schemeClr val="tx1"/>
                </a:solidFill>
              </a:rPr>
              <a:t>VecGeom</a:t>
            </a:r>
            <a:r>
              <a:rPr lang="en-US" sz="1600" b="1" dirty="0" smtClean="0">
                <a:solidFill>
                  <a:schemeClr val="tx1"/>
                </a:solidFill>
              </a:rPr>
              <a:t>, </a:t>
            </a:r>
            <a:r>
              <a:rPr lang="en-US" sz="1600" b="1" dirty="0" err="1" smtClean="0">
                <a:solidFill>
                  <a:schemeClr val="tx1"/>
                </a:solidFill>
              </a:rPr>
              <a:t>GeantV</a:t>
            </a:r>
            <a:r>
              <a:rPr lang="en-US" sz="1600" b="1" dirty="0" smtClean="0">
                <a:solidFill>
                  <a:schemeClr val="tx1"/>
                </a:solidFill>
              </a:rPr>
              <a:t>, </a:t>
            </a:r>
            <a:r>
              <a:rPr lang="is-IS" sz="1600" b="1" dirty="0" smtClean="0">
                <a:solidFill>
                  <a:schemeClr val="tx1"/>
                </a:solidFill>
              </a:rPr>
              <a:t>…</a:t>
            </a:r>
            <a:r>
              <a:rPr lang="en-US" sz="1600" b="1" dirty="0" smtClean="0">
                <a:solidFill>
                  <a:schemeClr val="tx1"/>
                </a:solidFill>
              </a:rPr>
              <a:t>)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82286" y="2502590"/>
            <a:ext cx="2851392" cy="1078034"/>
          </a:xfrm>
          <a:prstGeom prst="roundRect">
            <a:avLst/>
          </a:prstGeom>
          <a:solidFill>
            <a:schemeClr val="bg1"/>
          </a:solidFill>
          <a:ln w="603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“Faster Simulation”       </a:t>
            </a:r>
            <a:r>
              <a:rPr lang="en-US" sz="1400" dirty="0" smtClean="0">
                <a:solidFill>
                  <a:schemeClr val="tx1"/>
                </a:solidFill>
              </a:rPr>
              <a:t>(in terms of wall-time + CPU time per event)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6617" y="2947511"/>
            <a:ext cx="2554247" cy="804310"/>
          </a:xfrm>
          <a:prstGeom prst="roundRect">
            <a:avLst/>
          </a:prstGeom>
          <a:solidFill>
            <a:schemeClr val="bg1"/>
          </a:solidFill>
          <a:ln w="603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Integrated Full and Fast Simulation </a:t>
            </a:r>
            <a:r>
              <a:rPr lang="en-US" sz="1600" dirty="0" smtClean="0">
                <a:solidFill>
                  <a:schemeClr val="tx1"/>
                </a:solidFill>
              </a:rPr>
              <a:t>Framework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673403" y="2189588"/>
            <a:ext cx="585328" cy="57670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161243" y="4537261"/>
            <a:ext cx="2366539" cy="649149"/>
          </a:xfrm>
          <a:prstGeom prst="roundRect">
            <a:avLst/>
          </a:prstGeom>
          <a:solidFill>
            <a:schemeClr val="bg1"/>
          </a:solidFill>
          <a:ln w="603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Researching </a:t>
            </a:r>
            <a:r>
              <a:rPr lang="en-US" sz="1600" b="1" dirty="0" err="1" smtClean="0">
                <a:solidFill>
                  <a:schemeClr val="tx1"/>
                </a:solidFill>
              </a:rPr>
              <a:t>FastSim</a:t>
            </a:r>
            <a:r>
              <a:rPr lang="en-US" sz="1600" b="1" dirty="0" smtClean="0">
                <a:solidFill>
                  <a:schemeClr val="tx1"/>
                </a:solidFill>
              </a:rPr>
              <a:t> Options</a:t>
            </a:r>
            <a:r>
              <a:rPr lang="en-US" sz="1600" dirty="0" smtClean="0">
                <a:solidFill>
                  <a:schemeClr val="tx1"/>
                </a:solidFill>
              </a:rPr>
              <a:t> (ML; </a:t>
            </a:r>
            <a:r>
              <a:rPr lang="is-IS" sz="1600" dirty="0" smtClean="0">
                <a:solidFill>
                  <a:schemeClr val="tx1"/>
                </a:solidFill>
              </a:rPr>
              <a:t>…)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6780076" y="2871250"/>
            <a:ext cx="2323834" cy="665025"/>
          </a:xfrm>
          <a:prstGeom prst="roundRect">
            <a:avLst/>
          </a:prstGeom>
          <a:solidFill>
            <a:schemeClr val="bg1"/>
          </a:solidFill>
          <a:ln w="6032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Digitization R&amp;D</a:t>
            </a:r>
            <a:r>
              <a:rPr lang="en-US" dirty="0" smtClean="0">
                <a:solidFill>
                  <a:schemeClr val="tx1"/>
                </a:solidFill>
              </a:rPr>
              <a:t>: Vectorization etc.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>
            <a:endCxn id="12" idx="0"/>
          </p:cNvCxnSpPr>
          <p:nvPr/>
        </p:nvCxnSpPr>
        <p:spPr>
          <a:xfrm flipH="1">
            <a:off x="1323741" y="2330775"/>
            <a:ext cx="52210" cy="61673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0" idx="0"/>
            <a:endCxn id="12" idx="2"/>
          </p:cNvCxnSpPr>
          <p:nvPr/>
        </p:nvCxnSpPr>
        <p:spPr>
          <a:xfrm flipH="1" flipV="1">
            <a:off x="1323741" y="3751821"/>
            <a:ext cx="20772" cy="78544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3"/>
            <a:endCxn id="11" idx="1"/>
          </p:cNvCxnSpPr>
          <p:nvPr/>
        </p:nvCxnSpPr>
        <p:spPr>
          <a:xfrm flipV="1">
            <a:off x="2600864" y="3041607"/>
            <a:ext cx="681422" cy="30805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2"/>
            <a:endCxn id="11" idx="0"/>
          </p:cNvCxnSpPr>
          <p:nvPr/>
        </p:nvCxnSpPr>
        <p:spPr>
          <a:xfrm flipH="1">
            <a:off x="4707982" y="1987481"/>
            <a:ext cx="1" cy="51510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0" idx="1"/>
          </p:cNvCxnSpPr>
          <p:nvPr/>
        </p:nvCxnSpPr>
        <p:spPr>
          <a:xfrm flipH="1">
            <a:off x="5946215" y="1975262"/>
            <a:ext cx="466944" cy="504178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6" idx="1"/>
            <a:endCxn id="11" idx="3"/>
          </p:cNvCxnSpPr>
          <p:nvPr/>
        </p:nvCxnSpPr>
        <p:spPr>
          <a:xfrm flipH="1" flipV="1">
            <a:off x="6133678" y="3041607"/>
            <a:ext cx="646398" cy="162156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11" idx="2"/>
            <a:endCxn id="7" idx="1"/>
          </p:cNvCxnSpPr>
          <p:nvPr/>
        </p:nvCxnSpPr>
        <p:spPr>
          <a:xfrm rot="16200000" flipH="1">
            <a:off x="4545267" y="3743339"/>
            <a:ext cx="1161721" cy="836290"/>
          </a:xfrm>
          <a:prstGeom prst="bentConnector2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stCxn id="9" idx="3"/>
            <a:endCxn id="6" idx="1"/>
          </p:cNvCxnSpPr>
          <p:nvPr/>
        </p:nvCxnSpPr>
        <p:spPr>
          <a:xfrm>
            <a:off x="2673403" y="1888035"/>
            <a:ext cx="2870868" cy="3218224"/>
          </a:xfrm>
          <a:prstGeom prst="bentConnector3">
            <a:avLst>
              <a:gd name="adj1" fmla="val 10892"/>
            </a:avLst>
          </a:prstGeom>
          <a:ln w="38100"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50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60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725" y="570508"/>
            <a:ext cx="6009639" cy="510341"/>
          </a:xfrm>
        </p:spPr>
        <p:txBody>
          <a:bodyPr>
            <a:normAutofit/>
          </a:bodyPr>
          <a:lstStyle/>
          <a:p>
            <a:r>
              <a:rPr lang="en-US" dirty="0" smtClean="0"/>
              <a:t>Leveraging Monitoring “Data”: Simulation tuning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447" y="1693172"/>
            <a:ext cx="2030066" cy="1194562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674512" y="2496221"/>
            <a:ext cx="1403399" cy="300630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Abgerundetes Rechteck 57"/>
          <p:cNvSpPr/>
          <p:nvPr/>
        </p:nvSpPr>
        <p:spPr>
          <a:xfrm>
            <a:off x="5111671" y="2017611"/>
            <a:ext cx="2747556" cy="369896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algn="ctr" defTabSz="761992">
              <a:defRPr/>
            </a:pPr>
            <a:r>
              <a:rPr lang="en-US" sz="1500" b="1" kern="0"/>
              <a:t>O2 Simulation</a:t>
            </a:r>
            <a:endParaRPr lang="en-US" sz="1500" b="1" kern="0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3766112" y="1342777"/>
            <a:ext cx="1311799" cy="348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33" dirty="0"/>
              <a:t>Loosely coupled monitoring</a:t>
            </a:r>
          </a:p>
        </p:txBody>
      </p:sp>
      <p:sp>
        <p:nvSpPr>
          <p:cNvPr id="13" name="Content Placeholder 3"/>
          <p:cNvSpPr txBox="1">
            <a:spLocks/>
          </p:cNvSpPr>
          <p:nvPr/>
        </p:nvSpPr>
        <p:spPr>
          <a:xfrm>
            <a:off x="716362" y="3397121"/>
            <a:ext cx="7413847" cy="2407331"/>
          </a:xfrm>
          <a:prstGeom prst="rect">
            <a:avLst/>
          </a:prstGeom>
        </p:spPr>
        <p:txBody>
          <a:bodyPr vert="horz" lIns="90000" tIns="0" rIns="90000" bIns="0" rtlCol="0">
            <a:normAutofit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Invested work and develop(</a:t>
            </a:r>
            <a:r>
              <a:rPr lang="en-US" sz="1600" dirty="0" err="1" smtClean="0"/>
              <a:t>ed</a:t>
            </a:r>
            <a:r>
              <a:rPr lang="en-US" sz="1600" dirty="0" smtClean="0"/>
              <a:t>) </a:t>
            </a:r>
            <a:r>
              <a:rPr lang="en-US" sz="1600" dirty="0"/>
              <a:t>loosely coupled + “platform independent” monitoring mechanism to be able to inspect the simulation at step level</a:t>
            </a:r>
          </a:p>
          <a:p>
            <a:r>
              <a:rPr lang="en-US" sz="1600" b="1" dirty="0"/>
              <a:t>Key to</a:t>
            </a:r>
          </a:p>
          <a:p>
            <a:pPr lvl="1"/>
            <a:r>
              <a:rPr lang="en-US" sz="1600" dirty="0"/>
              <a:t>Understand details of simulation</a:t>
            </a:r>
          </a:p>
          <a:p>
            <a:pPr lvl="1"/>
            <a:r>
              <a:rPr lang="en-US" sz="1600" dirty="0"/>
              <a:t>Compare </a:t>
            </a:r>
            <a:r>
              <a:rPr lang="en-US" sz="1600" dirty="0" err="1"/>
              <a:t>AliRoot</a:t>
            </a:r>
            <a:r>
              <a:rPr lang="en-US" sz="1600" dirty="0"/>
              <a:t> (Run2) to O2 (Run3)</a:t>
            </a:r>
          </a:p>
          <a:p>
            <a:pPr lvl="1"/>
            <a:r>
              <a:rPr lang="en-US" sz="1600" dirty="0"/>
              <a:t>Compare different simulation engines (Geant4, Geant3)</a:t>
            </a:r>
          </a:p>
          <a:p>
            <a:pPr lvl="1"/>
            <a:r>
              <a:rPr lang="en-US" sz="1600" dirty="0">
                <a:solidFill>
                  <a:srgbClr val="0070C0"/>
                </a:solidFill>
              </a:rPr>
              <a:t>Simulation tuning and optimization</a:t>
            </a:r>
          </a:p>
        </p:txBody>
      </p:sp>
      <p:sp>
        <p:nvSpPr>
          <p:cNvPr id="15" name="Abgerundetes Rechteck 57"/>
          <p:cNvSpPr/>
          <p:nvPr/>
        </p:nvSpPr>
        <p:spPr>
          <a:xfrm>
            <a:off x="5111671" y="1324934"/>
            <a:ext cx="2747556" cy="413590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algn="ctr" defTabSz="761992">
              <a:defRPr/>
            </a:pPr>
            <a:r>
              <a:rPr lang="en-US" sz="1500" b="1" kern="0" dirty="0" err="1"/>
              <a:t>AliRoot</a:t>
            </a:r>
            <a:r>
              <a:rPr lang="en-US" sz="1500" b="1" kern="0" dirty="0"/>
              <a:t> simulation</a:t>
            </a:r>
            <a:endParaRPr lang="en-US" sz="1500" b="1" kern="0" baseline="30000" dirty="0"/>
          </a:p>
        </p:txBody>
      </p:sp>
      <p:cxnSp>
        <p:nvCxnSpPr>
          <p:cNvPr id="16" name="Straight Arrow Connector 15"/>
          <p:cNvCxnSpPr>
            <a:stCxn id="6" idx="3"/>
            <a:endCxn id="15" idx="1"/>
          </p:cNvCxnSpPr>
          <p:nvPr/>
        </p:nvCxnSpPr>
        <p:spPr>
          <a:xfrm flipV="1">
            <a:off x="3674513" y="1531728"/>
            <a:ext cx="1437159" cy="758726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bgerundetes Rechteck 57"/>
          <p:cNvSpPr/>
          <p:nvPr/>
        </p:nvSpPr>
        <p:spPr>
          <a:xfrm>
            <a:off x="5077910" y="2666594"/>
            <a:ext cx="2781317" cy="405412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algn="ctr" defTabSz="761992">
              <a:defRPr/>
            </a:pPr>
            <a:r>
              <a:rPr lang="en-US" sz="1500" b="1" kern="0" dirty="0"/>
              <a:t>Any F</a:t>
            </a:r>
            <a:r>
              <a:rPr lang="en-US" sz="1500" b="1" kern="0" dirty="0" err="1"/>
              <a:t>airRoot</a:t>
            </a:r>
            <a:r>
              <a:rPr lang="en-US" sz="1500" b="1" kern="0" dirty="0"/>
              <a:t> simulation</a:t>
            </a:r>
            <a:endParaRPr lang="en-US" sz="1500" b="1" kern="0" baseline="30000" dirty="0"/>
          </a:p>
        </p:txBody>
      </p:sp>
      <p:cxnSp>
        <p:nvCxnSpPr>
          <p:cNvPr id="27" name="Straight Arrow Connector 26"/>
          <p:cNvCxnSpPr>
            <a:endCxn id="10" idx="1"/>
          </p:cNvCxnSpPr>
          <p:nvPr/>
        </p:nvCxnSpPr>
        <p:spPr>
          <a:xfrm flipV="1">
            <a:off x="3674513" y="2202559"/>
            <a:ext cx="1437159" cy="184948"/>
          </a:xfrm>
          <a:prstGeom prst="straightConnector1">
            <a:avLst/>
          </a:prstGeom>
          <a:ln>
            <a:solidFill>
              <a:schemeClr val="accent1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08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9782" y="583157"/>
            <a:ext cx="6009639" cy="331462"/>
          </a:xfrm>
        </p:spPr>
        <p:txBody>
          <a:bodyPr/>
          <a:lstStyle/>
          <a:p>
            <a:r>
              <a:rPr lang="en-US" dirty="0" smtClean="0"/>
              <a:t>First insights from monitoring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75704" y="4320799"/>
            <a:ext cx="4330204" cy="1109072"/>
          </a:xfrm>
          <a:prstGeom prst="rect">
            <a:avLst/>
          </a:prstGeom>
        </p:spPr>
        <p:txBody>
          <a:bodyPr vert="horz" lIns="90000" tIns="0" rIns="90000" bIns="0" rtlCol="0">
            <a:noAutofit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42874" lvl="1" indent="-142874">
              <a:spcBef>
                <a:spcPts val="1667"/>
              </a:spcBef>
              <a:buFont typeface="Arial" charset="0"/>
              <a:buChar char="•"/>
            </a:pPr>
            <a:r>
              <a:rPr lang="en-US" sz="1800" dirty="0" smtClean="0"/>
              <a:t>Found </a:t>
            </a:r>
            <a:r>
              <a:rPr lang="en-US" sz="1800" dirty="0" smtClean="0"/>
              <a:t>frequent </a:t>
            </a:r>
            <a:r>
              <a:rPr lang="en-US" sz="1800" dirty="0"/>
              <a:t>queries to the magnetic field in detector volumes which are fully outside of the field </a:t>
            </a:r>
            <a:r>
              <a:rPr lang="en-US" sz="1800" dirty="0" smtClean="0"/>
              <a:t>region</a:t>
            </a:r>
            <a:endParaRPr lang="en-US" sz="180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579" y="1228849"/>
            <a:ext cx="3219902" cy="2602583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3"/>
          <p:cNvSpPr txBox="1">
            <a:spLocks/>
          </p:cNvSpPr>
          <p:nvPr/>
        </p:nvSpPr>
        <p:spPr>
          <a:xfrm>
            <a:off x="5088420" y="4069509"/>
            <a:ext cx="3800937" cy="1331286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txBody>
          <a:bodyPr vert="horz" lIns="120000" tIns="120000" rIns="90000" bIns="0" rtlCol="0">
            <a:normAutofit lnSpcReduction="10000"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W</a:t>
            </a:r>
            <a:r>
              <a:rPr lang="en-US" sz="1600" dirty="0" smtClean="0"/>
              <a:t>e </a:t>
            </a:r>
            <a:r>
              <a:rPr lang="en-US" sz="1600" dirty="0"/>
              <a:t>will be able to </a:t>
            </a:r>
            <a:r>
              <a:rPr lang="en-US" sz="1600" dirty="0" smtClean="0"/>
              <a:t>improve </a:t>
            </a:r>
            <a:r>
              <a:rPr lang="en-US" sz="1600" dirty="0"/>
              <a:t>simulation </a:t>
            </a:r>
            <a:r>
              <a:rPr lang="en-US" sz="1600" dirty="0" smtClean="0"/>
              <a:t>for Run3.</a:t>
            </a:r>
            <a:endParaRPr lang="en-US" sz="1600" dirty="0" smtClean="0"/>
          </a:p>
          <a:p>
            <a:pPr marL="0" indent="0">
              <a:buNone/>
            </a:pPr>
            <a:endParaRPr lang="en-US" sz="1333" dirty="0" smtClean="0"/>
          </a:p>
          <a:p>
            <a:pPr marL="0" indent="0">
              <a:buNone/>
            </a:pPr>
            <a:r>
              <a:rPr lang="en-US" sz="1600" b="1" dirty="0" smtClean="0"/>
              <a:t>See strong opportunity for common tools</a:t>
            </a:r>
            <a:r>
              <a:rPr lang="en-US" sz="1600" dirty="0" smtClean="0"/>
              <a:t> </a:t>
            </a:r>
            <a:r>
              <a:rPr lang="en-US" sz="1600" b="1" dirty="0" smtClean="0"/>
              <a:t>here!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05439" y="1369552"/>
            <a:ext cx="4687094" cy="1780420"/>
          </a:xfrm>
          <a:prstGeom prst="rect">
            <a:avLst/>
          </a:prstGeom>
        </p:spPr>
        <p:txBody>
          <a:bodyPr vert="horz" lIns="90000" tIns="0" rIns="90000" bIns="0" rtlCol="0">
            <a:noAutofit/>
          </a:bodyPr>
          <a:lstStyle>
            <a:lvl1pPr marL="285750" indent="-28575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rgbClr val="0070C0"/>
                </a:solidFill>
                <a:latin typeface="Courier" charset="0"/>
                <a:ea typeface="Courier" charset="0"/>
                <a:cs typeface="Courier" charset="0"/>
              </a:rPr>
              <a:t>LD_PRELOAD=</a:t>
            </a:r>
            <a:r>
              <a:rPr lang="en-US" sz="1600" dirty="0" err="1">
                <a:solidFill>
                  <a:srgbClr val="0070C0"/>
                </a:solidFill>
                <a:latin typeface="Courier" charset="0"/>
                <a:ea typeface="Courier" charset="0"/>
                <a:cs typeface="Courier" charset="0"/>
              </a:rPr>
              <a:t>libMCStepLogger.so</a:t>
            </a:r>
            <a:r>
              <a:rPr lang="en-US" sz="1600" dirty="0">
                <a:solidFill>
                  <a:srgbClr val="0070C0"/>
                </a:solidFill>
                <a:latin typeface="Courier" charset="0"/>
                <a:ea typeface="Courier" charset="0"/>
                <a:cs typeface="Courier" charset="0"/>
              </a:rPr>
              <a:t> </a:t>
            </a:r>
            <a:r>
              <a:rPr lang="en-US" sz="1600" dirty="0" smtClean="0">
                <a:solidFill>
                  <a:srgbClr val="0070C0"/>
                </a:solidFill>
                <a:latin typeface="Courier" charset="0"/>
                <a:ea typeface="Courier" charset="0"/>
                <a:cs typeface="Courier" charset="0"/>
              </a:rPr>
              <a:t>o2sim</a:t>
            </a:r>
            <a:endParaRPr lang="en-US" sz="1600" dirty="0"/>
          </a:p>
          <a:p>
            <a:r>
              <a:rPr lang="en-US" sz="1600" dirty="0"/>
              <a:t>Allows us obtain detailed costs of various detector components on simulation CPU budget </a:t>
            </a:r>
          </a:p>
          <a:p>
            <a:r>
              <a:rPr lang="en-US" sz="1600" b="1" dirty="0"/>
              <a:t>See</a:t>
            </a:r>
            <a:r>
              <a:rPr lang="en-US" sz="1600" dirty="0"/>
              <a:t> where to </a:t>
            </a:r>
            <a:r>
              <a:rPr lang="en-US" sz="1600" b="1" dirty="0"/>
              <a:t>focus with tuning/optimization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5704" y="3370517"/>
            <a:ext cx="45465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Preliminary </a:t>
            </a:r>
            <a:r>
              <a:rPr lang="en-US" b="1" dirty="0" smtClean="0">
                <a:solidFill>
                  <a:srgbClr val="0070C0"/>
                </a:solidFill>
              </a:rPr>
              <a:t>non-trivial observations </a:t>
            </a:r>
            <a:r>
              <a:rPr lang="en-US" b="1" dirty="0" smtClean="0">
                <a:solidFill>
                  <a:srgbClr val="0070C0"/>
                </a:solidFill>
              </a:rPr>
              <a:t>(also </a:t>
            </a:r>
            <a:r>
              <a:rPr lang="en-US" b="1" dirty="0" smtClean="0">
                <a:solidFill>
                  <a:srgbClr val="0070C0"/>
                </a:solidFill>
              </a:rPr>
              <a:t>Run2):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20879" y="1891996"/>
            <a:ext cx="17860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O2 work in progress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0951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sharepoint/v3/field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97415</TotalTime>
  <Words>1742</Words>
  <Application>Microsoft Macintosh PowerPoint</Application>
  <PresentationFormat>On-screen Show (16:10)</PresentationFormat>
  <Paragraphs>262</Paragraphs>
  <Slides>19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Calibri</vt:lpstr>
      <vt:lpstr>Courier</vt:lpstr>
      <vt:lpstr>Arial</vt:lpstr>
      <vt:lpstr>Thème Office</vt:lpstr>
      <vt:lpstr>ALICE Simulation for Run3   “Towards Faster Simulation”: Ideas and Developments   Sandro Wenzel (CERN) for WP12 </vt:lpstr>
      <vt:lpstr>Run3 Simulation Software</vt:lpstr>
      <vt:lpstr>Run3 Simulation Software</vt:lpstr>
      <vt:lpstr>Main “Challenge” Run3/Run4: Continuous Readout</vt:lpstr>
      <vt:lpstr>Starting point for activities mentioned in this talk</vt:lpstr>
      <vt:lpstr>Faster Simulation Ideas: The big picture</vt:lpstr>
      <vt:lpstr>Faster Simulation Ideas: The big picture</vt:lpstr>
      <vt:lpstr>Leveraging Monitoring “Data”: Simulation tuning</vt:lpstr>
      <vt:lpstr>First insights from monitoring</vt:lpstr>
      <vt:lpstr>Easy Track Parallelism through FairMQ-based architecture</vt:lpstr>
      <vt:lpstr>Embrace ALFA: FairMQ-based parallel simulation</vt:lpstr>
      <vt:lpstr>Towards fast-sim with heterogeneous workers</vt:lpstr>
      <vt:lpstr>Ideas for a Parallel Full-Fast Sim Framework</vt:lpstr>
      <vt:lpstr>Improvements through Accelerated Geometry</vt:lpstr>
      <vt:lpstr>Improvements through Accelerated Geometry</vt:lpstr>
      <vt:lpstr>Improvements through Accelerated Geometry</vt:lpstr>
      <vt:lpstr>Executive summary</vt:lpstr>
      <vt:lpstr>PowerPoint Presentation</vt:lpstr>
      <vt:lpstr>Preliminary performance study of device-based simulation</vt:lpstr>
    </vt:vector>
  </TitlesOfParts>
  <LinksUpToDate>false</LinksUpToDate>
  <SharedDoc>false</SharedDoc>
  <HyperlinkBase/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Microsoft Office User</cp:lastModifiedBy>
  <cp:revision>3951</cp:revision>
  <cp:lastPrinted>2018-03-27T10:31:10Z</cp:lastPrinted>
  <dcterms:created xsi:type="dcterms:W3CDTF">2010-04-12T23:12:02Z</dcterms:created>
  <dcterms:modified xsi:type="dcterms:W3CDTF">2018-03-28T06:12:46Z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