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0"/>
  </p:notesMasterIdLst>
  <p:handoutMasterIdLst>
    <p:handoutMasterId r:id="rId61"/>
  </p:handoutMasterIdLst>
  <p:sldIdLst>
    <p:sldId id="265" r:id="rId5"/>
    <p:sldId id="310" r:id="rId6"/>
    <p:sldId id="311" r:id="rId7"/>
    <p:sldId id="320" r:id="rId8"/>
    <p:sldId id="321" r:id="rId9"/>
    <p:sldId id="323" r:id="rId10"/>
    <p:sldId id="329" r:id="rId11"/>
    <p:sldId id="325" r:id="rId12"/>
    <p:sldId id="328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6" r:id="rId23"/>
    <p:sldId id="345" r:id="rId24"/>
    <p:sldId id="347" r:id="rId25"/>
    <p:sldId id="348" r:id="rId26"/>
    <p:sldId id="354" r:id="rId27"/>
    <p:sldId id="391" r:id="rId28"/>
    <p:sldId id="350" r:id="rId29"/>
    <p:sldId id="353" r:id="rId30"/>
    <p:sldId id="378" r:id="rId31"/>
    <p:sldId id="355" r:id="rId32"/>
    <p:sldId id="385" r:id="rId33"/>
    <p:sldId id="386" r:id="rId34"/>
    <p:sldId id="387" r:id="rId35"/>
    <p:sldId id="382" r:id="rId36"/>
    <p:sldId id="383" r:id="rId37"/>
    <p:sldId id="384" r:id="rId38"/>
    <p:sldId id="369" r:id="rId39"/>
    <p:sldId id="365" r:id="rId40"/>
    <p:sldId id="388" r:id="rId41"/>
    <p:sldId id="376" r:id="rId42"/>
    <p:sldId id="377" r:id="rId43"/>
    <p:sldId id="389" r:id="rId44"/>
    <p:sldId id="390" r:id="rId45"/>
    <p:sldId id="392" r:id="rId46"/>
    <p:sldId id="333" r:id="rId47"/>
    <p:sldId id="334" r:id="rId48"/>
    <p:sldId id="327" r:id="rId49"/>
    <p:sldId id="326" r:id="rId50"/>
    <p:sldId id="335" r:id="rId51"/>
    <p:sldId id="349" r:id="rId52"/>
    <p:sldId id="356" r:id="rId53"/>
    <p:sldId id="380" r:id="rId54"/>
    <p:sldId id="360" r:id="rId55"/>
    <p:sldId id="381" r:id="rId56"/>
    <p:sldId id="368" r:id="rId57"/>
    <p:sldId id="374" r:id="rId58"/>
    <p:sldId id="393" r:id="rId59"/>
  </p:sldIdLst>
  <p:sldSz cx="12188825" cy="6858000"/>
  <p:notesSz cx="6858000" cy="9144000"/>
  <p:custDataLst>
    <p:tags r:id="rId6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206" autoAdjust="0"/>
    <p:restoredTop sz="94629" autoAdjust="0"/>
  </p:normalViewPr>
  <p:slideViewPr>
    <p:cSldViewPr showGuides="1">
      <p:cViewPr varScale="1">
        <p:scale>
          <a:sx n="73" d="100"/>
          <a:sy n="73" d="100"/>
        </p:scale>
        <p:origin x="72" y="840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1828"/>
    </p:cViewPr>
  </p:sorter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notesMaster" Target="notesMasters/notesMaster1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8/3/2018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8/3/2018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02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Spanish teacher program, Reyes Alemany Fernandez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4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40.png"/><Relationship Id="rId7" Type="http://schemas.openxmlformats.org/officeDocument/2006/relationships/image" Target="../media/image4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jpg"/><Relationship Id="rId4" Type="http://schemas.openxmlformats.org/officeDocument/2006/relationships/image" Target="../media/image64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2.png"/><Relationship Id="rId4" Type="http://schemas.openxmlformats.org/officeDocument/2006/relationships/image" Target="../media/image11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8.png"/><Relationship Id="rId4" Type="http://schemas.openxmlformats.org/officeDocument/2006/relationships/image" Target="../media/image8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640.png"/><Relationship Id="rId4" Type="http://schemas.openxmlformats.org/officeDocument/2006/relationships/image" Target="../media/image63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.png"/><Relationship Id="rId4" Type="http://schemas.openxmlformats.org/officeDocument/2006/relationships/image" Target="../media/image6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0.png"/><Relationship Id="rId3" Type="http://schemas.openxmlformats.org/officeDocument/2006/relationships/image" Target="../media/image730.png"/><Relationship Id="rId7" Type="http://schemas.openxmlformats.org/officeDocument/2006/relationships/image" Target="../media/image93.jp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0.png"/><Relationship Id="rId5" Type="http://schemas.openxmlformats.org/officeDocument/2006/relationships/image" Target="../media/image750.png"/><Relationship Id="rId10" Type="http://schemas.openxmlformats.org/officeDocument/2006/relationships/image" Target="../media/image80.png"/><Relationship Id="rId4" Type="http://schemas.openxmlformats.org/officeDocument/2006/relationships/image" Target="../media/image740.png"/><Relationship Id="rId9" Type="http://schemas.openxmlformats.org/officeDocument/2006/relationships/image" Target="../media/image790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0.png"/><Relationship Id="rId7" Type="http://schemas.openxmlformats.org/officeDocument/2006/relationships/image" Target="../media/image900.png"/><Relationship Id="rId12" Type="http://schemas.openxmlformats.org/officeDocument/2006/relationships/image" Target="../media/image9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90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880.png"/><Relationship Id="rId10" Type="http://schemas.openxmlformats.org/officeDocument/2006/relationships/image" Target="../media/image93.png"/><Relationship Id="rId4" Type="http://schemas.openxmlformats.org/officeDocument/2006/relationships/image" Target="../media/image870.png"/><Relationship Id="rId9" Type="http://schemas.openxmlformats.org/officeDocument/2006/relationships/image" Target="../media/image92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Aceleradores de partículas</a:t>
            </a:r>
            <a:endParaRPr lang="es-E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Reyes Alemany</a:t>
            </a:r>
          </a:p>
          <a:p>
            <a:endParaRPr lang="es-ES" dirty="0" smtClean="0"/>
          </a:p>
          <a:p>
            <a:r>
              <a:rPr lang="es-ES" dirty="0" err="1" smtClean="0"/>
              <a:t>Spanish</a:t>
            </a:r>
            <a:r>
              <a:rPr lang="es-ES" dirty="0" smtClean="0"/>
              <a:t> </a:t>
            </a:r>
            <a:r>
              <a:rPr lang="es-ES" dirty="0" err="1"/>
              <a:t>Language</a:t>
            </a:r>
            <a:r>
              <a:rPr lang="es-ES" dirty="0"/>
              <a:t> </a:t>
            </a:r>
            <a:r>
              <a:rPr lang="es-ES" dirty="0" err="1"/>
              <a:t>Teacher</a:t>
            </a:r>
            <a:r>
              <a:rPr lang="es-ES" dirty="0"/>
              <a:t> </a:t>
            </a:r>
            <a:r>
              <a:rPr lang="es-ES" dirty="0" err="1" smtClean="0"/>
              <a:t>Programme</a:t>
            </a:r>
            <a:r>
              <a:rPr lang="es-ES" dirty="0" smtClean="0"/>
              <a:t>, julio 2018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48" y="-401308"/>
            <a:ext cx="9702065" cy="1371600"/>
          </a:xfrm>
        </p:spPr>
        <p:txBody>
          <a:bodyPr/>
          <a:lstStyle/>
          <a:p>
            <a:r>
              <a:rPr lang="es-ES" dirty="0" smtClean="0"/>
              <a:t>Un pequeño paréntesis: unidades de energía</a:t>
            </a:r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502896" y="1124744"/>
            <a:ext cx="6951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En física, energía se mide usualmente en Julios (J)</a:t>
            </a:r>
            <a:endParaRPr lang="es-E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732" y="-485698"/>
            <a:ext cx="3662400" cy="3662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71285" y="457670"/>
            <a:ext cx="2160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Energía = es la capacidad que tiene un sistema de producir trabajo </a:t>
            </a:r>
            <a:endParaRPr lang="es-ES" sz="1600" dirty="0"/>
          </a:p>
        </p:txBody>
      </p:sp>
      <p:sp>
        <p:nvSpPr>
          <p:cNvPr id="6" name="Rectangle 5"/>
          <p:cNvSpPr/>
          <p:nvPr/>
        </p:nvSpPr>
        <p:spPr>
          <a:xfrm>
            <a:off x="1012178" y="1660739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FFFF00"/>
                </a:solidFill>
              </a:rPr>
              <a:t>1 Julio </a:t>
            </a:r>
            <a:r>
              <a:rPr lang="es-ES" sz="2400" dirty="0" smtClean="0"/>
              <a:t>= energía gastada (o trabajo producido) al ejercer una fuerza de un Newton a lo largo de un metro de distancia (SI) </a:t>
            </a:r>
            <a:endParaRPr lang="es-E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0360" y="1553312"/>
            <a:ext cx="1087577" cy="5075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896" y="283812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Julios no son convenientes cuando tratamos con haces de partículas porque la energía es muy pequeña</a:t>
            </a:r>
            <a:endParaRPr lang="es-E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0506" y="3185996"/>
            <a:ext cx="2924175" cy="28384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37978" y="4420555"/>
            <a:ext cx="2973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Energy = 1.602 10</a:t>
            </a:r>
            <a:r>
              <a:rPr lang="en-GB" sz="2400" b="1" baseline="30000" dirty="0" smtClean="0">
                <a:solidFill>
                  <a:schemeClr val="bg1"/>
                </a:solidFill>
              </a:rPr>
              <a:t>-19</a:t>
            </a:r>
            <a:r>
              <a:rPr lang="en-GB" sz="2400" b="1" dirty="0" smtClean="0">
                <a:solidFill>
                  <a:schemeClr val="bg1"/>
                </a:solidFill>
              </a:rPr>
              <a:t> J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895" y="3963231"/>
            <a:ext cx="8218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Es por esto que una nueva unidad de energía se invent</a:t>
            </a:r>
            <a:r>
              <a:rPr lang="es-ES" sz="2400" dirty="0"/>
              <a:t>ó</a:t>
            </a:r>
            <a:r>
              <a:rPr lang="es-ES" sz="2400" dirty="0" smtClean="0"/>
              <a:t> </a:t>
            </a:r>
            <a:r>
              <a:rPr lang="es-ES" sz="2400" dirty="0" smtClean="0">
                <a:sym typeface="Wingdings" panose="05000000000000000000" pitchFamily="2" charset="2"/>
              </a:rPr>
              <a:t> </a:t>
            </a:r>
            <a:r>
              <a:rPr lang="es-ES" sz="2400" dirty="0" smtClean="0">
                <a:solidFill>
                  <a:srgbClr val="FFFF00"/>
                </a:solidFill>
              </a:rPr>
              <a:t>eV</a:t>
            </a:r>
            <a:r>
              <a:rPr lang="es-ES" sz="2400" dirty="0" smtClean="0"/>
              <a:t> = energía cinética ganada por una partícula elemental de carga 1.602 10</a:t>
            </a:r>
            <a:r>
              <a:rPr lang="es-ES" sz="2400" baseline="30000" dirty="0" smtClean="0"/>
              <a:t>-19</a:t>
            </a:r>
            <a:r>
              <a:rPr lang="es-ES" sz="2400" dirty="0" smtClean="0"/>
              <a:t> C cuando atraviesa un potencial de 1 Voltio</a:t>
            </a:r>
            <a:endParaRPr lang="es-E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77788" y="5311631"/>
            <a:ext cx="8387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1 </a:t>
            </a:r>
            <a:r>
              <a:rPr lang="es-ES" sz="2400" dirty="0" err="1" smtClean="0"/>
              <a:t>keV</a:t>
            </a:r>
            <a:r>
              <a:rPr lang="es-ES" sz="2400" dirty="0" smtClean="0"/>
              <a:t> = 10</a:t>
            </a:r>
            <a:r>
              <a:rPr lang="es-ES" sz="2400" baseline="30000" dirty="0" smtClean="0"/>
              <a:t>3</a:t>
            </a:r>
            <a:r>
              <a:rPr lang="es-ES" sz="2400" dirty="0" smtClean="0"/>
              <a:t> eV, 1 </a:t>
            </a:r>
            <a:r>
              <a:rPr lang="es-ES" sz="2400" dirty="0" err="1" smtClean="0"/>
              <a:t>MeV</a:t>
            </a:r>
            <a:r>
              <a:rPr lang="es-ES" sz="2400" dirty="0" smtClean="0"/>
              <a:t> = 10</a:t>
            </a:r>
            <a:r>
              <a:rPr lang="es-ES" sz="2400" baseline="30000" dirty="0" smtClean="0"/>
              <a:t>6</a:t>
            </a:r>
            <a:r>
              <a:rPr lang="es-ES" sz="2400" dirty="0" smtClean="0"/>
              <a:t> eV, 1 </a:t>
            </a:r>
            <a:r>
              <a:rPr lang="es-ES" sz="2400" dirty="0" err="1" smtClean="0"/>
              <a:t>GeV</a:t>
            </a:r>
            <a:r>
              <a:rPr lang="es-ES" sz="2400" dirty="0" smtClean="0"/>
              <a:t> = 10</a:t>
            </a:r>
            <a:r>
              <a:rPr lang="es-ES" sz="2400" baseline="30000" dirty="0" smtClean="0"/>
              <a:t>9</a:t>
            </a:r>
            <a:r>
              <a:rPr lang="es-ES" sz="2400" dirty="0" smtClean="0"/>
              <a:t> eV, 1 </a:t>
            </a:r>
            <a:r>
              <a:rPr lang="es-ES" sz="2400" dirty="0" err="1" smtClean="0"/>
              <a:t>TeV</a:t>
            </a:r>
            <a:r>
              <a:rPr lang="es-ES" sz="2400" dirty="0" smtClean="0"/>
              <a:t> = 10</a:t>
            </a:r>
            <a:r>
              <a:rPr lang="es-ES" sz="2400" baseline="30000" dirty="0" smtClean="0"/>
              <a:t>12</a:t>
            </a:r>
            <a:r>
              <a:rPr lang="es-ES" sz="2400" dirty="0" smtClean="0"/>
              <a:t> eV</a:t>
            </a:r>
            <a:endParaRPr lang="es-ES" sz="24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704495"/>
            <a:ext cx="9793088" cy="1371600"/>
          </a:xfrm>
        </p:spPr>
        <p:txBody>
          <a:bodyPr/>
          <a:lstStyle/>
          <a:p>
            <a:r>
              <a:rPr lang="es-ES" dirty="0" smtClean="0"/>
              <a:t>C</a:t>
            </a:r>
            <a:r>
              <a:rPr lang="es-ES" dirty="0"/>
              <a:t>ó</a:t>
            </a:r>
            <a:r>
              <a:rPr lang="es-ES" dirty="0" smtClean="0"/>
              <a:t>mo podemos acelerar partículas cargadas?</a:t>
            </a:r>
            <a:endParaRPr lang="es-ES" dirty="0"/>
          </a:p>
        </p:txBody>
      </p:sp>
      <p:sp>
        <p:nvSpPr>
          <p:cNvPr id="4" name="TextBox 3"/>
          <p:cNvSpPr txBox="1"/>
          <p:nvPr/>
        </p:nvSpPr>
        <p:spPr>
          <a:xfrm>
            <a:off x="693812" y="908720"/>
            <a:ext cx="1021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dirty="0" smtClean="0"/>
              <a:t>El </a:t>
            </a:r>
            <a:r>
              <a:rPr lang="es-ES" sz="2400" dirty="0"/>
              <a:t>acelerador más </a:t>
            </a:r>
            <a:r>
              <a:rPr lang="es-ES" sz="2400" dirty="0" smtClean="0"/>
              <a:t>simple usa un campo eléctrico constante (acelerador DC) entre dos electrodos producido por un generador de voltaje.</a:t>
            </a:r>
            <a:endParaRPr lang="es-E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822505" y="1992916"/>
            <a:ext cx="6382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dirty="0" smtClean="0"/>
              <a:t>Uno de los electrodos contiene la fuente de partículas</a:t>
            </a:r>
            <a:endParaRPr lang="es-E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802044" y="2847126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dirty="0" err="1" smtClean="0"/>
              <a:t>E.g</a:t>
            </a:r>
            <a:r>
              <a:rPr lang="es-ES" sz="2400" dirty="0" smtClean="0"/>
              <a:t>. si se trata de haces de electrones la fuente es un cátodo termoiónico (usado muy frecuentemente en tecnología de vacío)</a:t>
            </a:r>
            <a:endParaRPr lang="es-E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801725" y="3988432"/>
            <a:ext cx="6124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En la región aceleradora hay un buen vacío para evitar las colisiones con el gas residual</a:t>
            </a:r>
            <a:endParaRPr lang="es-ES" sz="24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189756" y="1948290"/>
            <a:ext cx="5544616" cy="2871139"/>
            <a:chOff x="189756" y="2164314"/>
            <a:chExt cx="5544616" cy="28711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9756" y="2168317"/>
              <a:ext cx="5544616" cy="286713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070076" y="2164314"/>
              <a:ext cx="2165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Exit window towards the target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150196" y="2348880"/>
              <a:ext cx="0" cy="53394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081839" y="3738108"/>
              <a:ext cx="13093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Field-free field region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4150196" y="3717032"/>
              <a:ext cx="1172669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51478" y="5640427"/>
            <a:ext cx="1044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>
                <a:sym typeface="Wingdings" panose="05000000000000000000" pitchFamily="2" charset="2"/>
              </a:rPr>
              <a:t>Depende del voltaje máximo que puede proporcionar el generador</a:t>
            </a:r>
            <a:endParaRPr lang="es-ES" sz="2400" dirty="0"/>
          </a:p>
        </p:txBody>
      </p:sp>
      <p:sp>
        <p:nvSpPr>
          <p:cNvPr id="17" name="Rectangle 16"/>
          <p:cNvSpPr/>
          <p:nvPr/>
        </p:nvSpPr>
        <p:spPr>
          <a:xfrm>
            <a:off x="1053852" y="5201716"/>
            <a:ext cx="103458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La energía alcanzada es limitada</a:t>
            </a:r>
            <a:endParaRPr lang="es-E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5231" y="75612"/>
            <a:ext cx="1480567" cy="16622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24046" y="3000059"/>
            <a:ext cx="144016" cy="133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135448" y="2731042"/>
            <a:ext cx="45719" cy="221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146728" y="3149591"/>
            <a:ext cx="45719" cy="221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08788" y="3371550"/>
            <a:ext cx="648072" cy="674758"/>
          </a:xfrm>
          <a:prstGeom prst="rect">
            <a:avLst/>
          </a:prstGeom>
          <a:noFill/>
          <a:ln w="5715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90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6" grpId="0"/>
      <p:bldP spid="17" grpId="0"/>
      <p:bldP spid="10" grpId="0" animBg="1"/>
      <p:bldP spid="12" grpId="0" animBg="1"/>
      <p:bldP spid="20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163" y="1599565"/>
            <a:ext cx="4594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Formación del fenómeno corona</a:t>
            </a:r>
            <a:endParaRPr lang="es-ES" sz="24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0476" y="1351655"/>
            <a:ext cx="4086225" cy="433387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54588" y="788250"/>
            <a:ext cx="11450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/>
              <a:t>Cuál </a:t>
            </a:r>
            <a:r>
              <a:rPr lang="es-ES" sz="2400" dirty="0" smtClean="0"/>
              <a:t>es la </a:t>
            </a:r>
            <a:r>
              <a:rPr lang="es-ES" sz="2400" dirty="0"/>
              <a:t>energía límite </a:t>
            </a:r>
            <a:r>
              <a:rPr lang="es-ES" sz="2400" dirty="0" smtClean="0"/>
              <a:t>que se puede alcanzar en un acelerador de voltaje electrostático?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43463" y="5891626"/>
            <a:ext cx="4859230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</a:rPr>
              <a:t>HV de ~ </a:t>
            </a:r>
            <a:r>
              <a:rPr lang="es-ES" sz="2400" dirty="0" err="1" smtClean="0">
                <a:solidFill>
                  <a:schemeClr val="bg1"/>
                </a:solidFill>
              </a:rPr>
              <a:t>MegaVoltios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 energía de las partículas ~ pocos </a:t>
            </a:r>
            <a:r>
              <a:rPr lang="es-ES" sz="24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MeV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554588" y="-717423"/>
            <a:ext cx="9793088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Cómo podemos acelerar partículas cargadas?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0969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788" y="-674258"/>
            <a:ext cx="9144001" cy="1371600"/>
          </a:xfrm>
        </p:spPr>
        <p:txBody>
          <a:bodyPr>
            <a:normAutofit/>
          </a:bodyPr>
          <a:lstStyle/>
          <a:p>
            <a:r>
              <a:rPr lang="es-ES" dirty="0" smtClean="0"/>
              <a:t>Ejemplos de aceleradores electrostáticos</a:t>
            </a:r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549796" y="1176089"/>
            <a:ext cx="3620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 smtClean="0"/>
              <a:t>Cockroft</a:t>
            </a:r>
            <a:r>
              <a:rPr lang="en-GB" sz="2400" dirty="0" smtClean="0"/>
              <a:t>-Walton (1030’s)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924" y="1772816"/>
            <a:ext cx="1744613" cy="7666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526" y="991153"/>
            <a:ext cx="3114700" cy="2329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99227" y="1176089"/>
            <a:ext cx="47895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Usado en el CERN hasta los años 70, aceleraba protones hasta 750 </a:t>
            </a:r>
            <a:r>
              <a:rPr lang="es-ES" sz="2400" dirty="0" err="1" smtClean="0"/>
              <a:t>keV</a:t>
            </a:r>
            <a:endParaRPr lang="es-E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08141" y="3696369"/>
            <a:ext cx="328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Van de </a:t>
            </a:r>
            <a:r>
              <a:rPr lang="en-GB" sz="2400" dirty="0" err="1" smtClean="0"/>
              <a:t>Graaff</a:t>
            </a:r>
            <a:r>
              <a:rPr lang="en-GB" sz="2400" dirty="0" smtClean="0"/>
              <a:t>  (1030’s)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516" y="3749742"/>
            <a:ext cx="3829050" cy="2857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2026" y="3814192"/>
            <a:ext cx="2622432" cy="25062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830716" y="2414497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HV ~ 4 MV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74591" y="4733122"/>
            <a:ext cx="2585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HV ~ 2 MV – 10 MV</a:t>
            </a:r>
            <a:endParaRPr lang="en-GB" sz="24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15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836" y="-993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Como podríamos evitar el fenómeno de la corona y acelerar mas allá de unos pocos </a:t>
            </a:r>
            <a:r>
              <a:rPr lang="es-ES" dirty="0" err="1" smtClean="0"/>
              <a:t>MeV</a:t>
            </a:r>
            <a:r>
              <a:rPr lang="es-ES" dirty="0" smtClean="0"/>
              <a:t>?</a:t>
            </a:r>
            <a:endParaRPr lang="es-E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5860" y="1474783"/>
            <a:ext cx="6678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err="1" smtClean="0"/>
              <a:t>Ising</a:t>
            </a:r>
            <a:r>
              <a:rPr lang="es-ES" sz="2400" dirty="0" smtClean="0"/>
              <a:t> 1925 </a:t>
            </a:r>
            <a:r>
              <a:rPr lang="es-ES" sz="2400" dirty="0" smtClean="0">
                <a:sym typeface="Wingdings" panose="05000000000000000000" pitchFamily="2" charset="2"/>
              </a:rPr>
              <a:t> </a:t>
            </a:r>
            <a:r>
              <a:rPr lang="es-ES" sz="2400" dirty="0" smtClean="0">
                <a:solidFill>
                  <a:srgbClr val="FFFF00"/>
                </a:solidFill>
                <a:sym typeface="Wingdings" panose="05000000000000000000" pitchFamily="2" charset="2"/>
              </a:rPr>
              <a:t>voltaje alterno!!  aceleradores AC</a:t>
            </a:r>
            <a:endParaRPr lang="es-ES" sz="2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4410" y="2134693"/>
            <a:ext cx="7218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err="1" smtClean="0"/>
              <a:t>Wideroe</a:t>
            </a:r>
            <a:r>
              <a:rPr lang="es-ES" sz="2400" dirty="0" smtClean="0"/>
              <a:t> 1928 </a:t>
            </a:r>
            <a:r>
              <a:rPr lang="es-ES" sz="2400" dirty="0" smtClean="0">
                <a:sym typeface="Wingdings" panose="05000000000000000000" pitchFamily="2" charset="2"/>
              </a:rPr>
              <a:t> primera prueba exitosa de acelerador AC</a:t>
            </a:r>
            <a:endParaRPr lang="es-ES" sz="2400" dirty="0"/>
          </a:p>
        </p:txBody>
      </p:sp>
      <p:sp>
        <p:nvSpPr>
          <p:cNvPr id="7" name="Rectangle 6"/>
          <p:cNvSpPr/>
          <p:nvPr/>
        </p:nvSpPr>
        <p:spPr>
          <a:xfrm>
            <a:off x="8720807" y="3911873"/>
            <a:ext cx="1076485" cy="4322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568857" y="3382834"/>
            <a:ext cx="367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v</a:t>
            </a:r>
            <a:r>
              <a:rPr lang="en-GB" sz="1050" dirty="0" err="1"/>
              <a:t>A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590053" y="3394270"/>
            <a:ext cx="326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v</a:t>
            </a:r>
            <a:r>
              <a:rPr lang="en-GB" sz="1000" dirty="0" err="1"/>
              <a:t>B</a:t>
            </a:r>
            <a:endParaRPr lang="en-GB" dirty="0"/>
          </a:p>
        </p:txBody>
      </p:sp>
      <p:cxnSp>
        <p:nvCxnSpPr>
          <p:cNvPr id="10" name="Straight Connector 9"/>
          <p:cNvCxnSpPr>
            <a:stCxn id="47" idx="0"/>
          </p:cNvCxnSpPr>
          <p:nvPr/>
        </p:nvCxnSpPr>
        <p:spPr>
          <a:xfrm flipV="1">
            <a:off x="7786600" y="3250966"/>
            <a:ext cx="0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752561" y="3250966"/>
            <a:ext cx="4373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209114" y="3178958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8433074" y="3271560"/>
            <a:ext cx="6117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23" idx="0"/>
          </p:cNvCxnSpPr>
          <p:nvPr/>
        </p:nvCxnSpPr>
        <p:spPr>
          <a:xfrm flipH="1">
            <a:off x="9041579" y="3271560"/>
            <a:ext cx="3265" cy="63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8251991" y="3202197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603982" y="4261312"/>
            <a:ext cx="364202" cy="3052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r>
              <a:rPr lang="en-GB" sz="1050" dirty="0" smtClean="0"/>
              <a:t>A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837095" y="424978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r>
              <a:rPr lang="en-GB" sz="1050" dirty="0" smtClean="0"/>
              <a:t>B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9982844" y="3391716"/>
            <a:ext cx="1649108" cy="369841"/>
            <a:chOff x="5707847" y="6347720"/>
            <a:chExt cx="1649108" cy="369841"/>
          </a:xfrm>
        </p:grpSpPr>
        <p:sp>
          <p:nvSpPr>
            <p:cNvPr id="19" name="TextBox 18"/>
            <p:cNvSpPr txBox="1"/>
            <p:nvPr/>
          </p:nvSpPr>
          <p:spPr>
            <a:xfrm>
              <a:off x="5707847" y="6348229"/>
              <a:ext cx="1079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v</a:t>
              </a:r>
              <a:r>
                <a:rPr lang="en-GB" sz="1050" dirty="0" err="1" smtClean="0"/>
                <a:t>A</a:t>
              </a:r>
              <a:r>
                <a:rPr lang="en-GB" sz="1050" dirty="0" smtClean="0"/>
                <a:t> </a:t>
              </a:r>
              <a:r>
                <a:rPr lang="en-GB" dirty="0" smtClean="0"/>
                <a:t>&lt; </a:t>
              </a:r>
              <a:r>
                <a:rPr lang="en-GB" dirty="0" err="1" smtClean="0"/>
                <a:t>v</a:t>
              </a:r>
              <a:r>
                <a:rPr lang="en-GB" sz="1000" dirty="0" err="1" smtClean="0"/>
                <a:t>B</a:t>
              </a:r>
              <a:r>
                <a:rPr lang="en-GB" sz="1000" dirty="0" smtClean="0"/>
                <a:t>     </a:t>
              </a:r>
              <a:r>
                <a:rPr lang="en-GB" sz="1000" dirty="0" smtClean="0">
                  <a:sym typeface="Wingdings" panose="05000000000000000000" pitchFamily="2" charset="2"/>
                </a:rPr>
                <a:t>  </a:t>
              </a:r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618658" y="6348229"/>
              <a:ext cx="3561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L</a:t>
              </a:r>
              <a:r>
                <a:rPr lang="en-GB" sz="1050" dirty="0"/>
                <a:t>B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27643" y="6347720"/>
              <a:ext cx="529312" cy="305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&gt; L</a:t>
              </a:r>
              <a:r>
                <a:rPr lang="en-GB" sz="1050" dirty="0" smtClean="0"/>
                <a:t>A</a:t>
              </a:r>
              <a:endParaRPr lang="en-GB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10023231" y="3891181"/>
            <a:ext cx="1646605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L </a:t>
            </a:r>
            <a:r>
              <a:rPr lang="en-GB" dirty="0"/>
              <a:t>= </a:t>
            </a:r>
            <a:r>
              <a:rPr lang="en-GB" dirty="0" err="1" smtClean="0"/>
              <a:t>vT</a:t>
            </a:r>
            <a:r>
              <a:rPr lang="en-GB" sz="1200" dirty="0" err="1" smtClean="0"/>
              <a:t>rf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l-GR" dirty="0" smtClean="0">
                <a:latin typeface="Times New Roman"/>
                <a:cs typeface="Times New Roman"/>
              </a:rPr>
              <a:t>β</a:t>
            </a:r>
            <a:r>
              <a:rPr lang="en-GB" dirty="0" err="1" smtClean="0"/>
              <a:t>λ</a:t>
            </a:r>
            <a:r>
              <a:rPr lang="en-GB" sz="1200" dirty="0" err="1" smtClean="0"/>
              <a:t>o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8717543" y="3905469"/>
            <a:ext cx="648072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7881857" y="3003897"/>
            <a:ext cx="957056" cy="653713"/>
            <a:chOff x="4924211" y="4996502"/>
            <a:chExt cx="957056" cy="653713"/>
          </a:xfrm>
        </p:grpSpPr>
        <p:sp>
          <p:nvSpPr>
            <p:cNvPr id="25" name="TextBox 24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881393" y="3014271"/>
            <a:ext cx="868890" cy="653713"/>
            <a:chOff x="7164288" y="5173786"/>
            <a:chExt cx="868890" cy="653713"/>
          </a:xfrm>
        </p:grpSpPr>
        <p:sp>
          <p:nvSpPr>
            <p:cNvPr id="28" name="TextBox 27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168678" y="3402476"/>
            <a:ext cx="422816" cy="496272"/>
            <a:chOff x="7308304" y="5433552"/>
            <a:chExt cx="422816" cy="545899"/>
          </a:xfrm>
        </p:grpSpPr>
        <p:sp>
          <p:nvSpPr>
            <p:cNvPr id="31" name="Right Arrow 30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8111741" y="3362426"/>
            <a:ext cx="434698" cy="545899"/>
            <a:chOff x="7308304" y="5433552"/>
            <a:chExt cx="434698" cy="545899"/>
          </a:xfrm>
        </p:grpSpPr>
        <p:sp>
          <p:nvSpPr>
            <p:cNvPr id="35" name="Right Arrow 34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7908981" y="3931695"/>
            <a:ext cx="406618" cy="383371"/>
            <a:chOff x="391438" y="721574"/>
            <a:chExt cx="648072" cy="576064"/>
          </a:xfrm>
        </p:grpSpPr>
        <p:sp>
          <p:nvSpPr>
            <p:cNvPr id="39" name="Oval 38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7890626" y="3928358"/>
            <a:ext cx="442697" cy="40496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462564" y="3908325"/>
            <a:ext cx="648072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7284118" y="3936325"/>
            <a:ext cx="406618" cy="383371"/>
            <a:chOff x="391438" y="721574"/>
            <a:chExt cx="648072" cy="576064"/>
          </a:xfrm>
        </p:grpSpPr>
        <p:sp>
          <p:nvSpPr>
            <p:cNvPr id="49" name="Oval 48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909836" y="2924944"/>
            <a:ext cx="5940549" cy="2563258"/>
            <a:chOff x="909836" y="2924944"/>
            <a:chExt cx="5940549" cy="256325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5860" y="2924944"/>
              <a:ext cx="5724525" cy="170497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222204" y="5085184"/>
                  <a:ext cx="252812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s-E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s-E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4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s-ES" sz="24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s-ES" sz="2400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2204" y="5085184"/>
                  <a:ext cx="2528128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657" r="-1932" b="-98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TextBox 56"/>
            <p:cNvSpPr txBox="1"/>
            <p:nvPr/>
          </p:nvSpPr>
          <p:spPr>
            <a:xfrm>
              <a:off x="909836" y="5026537"/>
              <a:ext cx="33297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/>
                <a:t>Generador de voltaje RF:</a:t>
              </a:r>
              <a:endParaRPr lang="es-ES" sz="2400" dirty="0"/>
            </a:p>
          </p:txBody>
        </p:sp>
      </p:grp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60" name="Rectangle 59"/>
          <p:cNvSpPr/>
          <p:nvPr/>
        </p:nvSpPr>
        <p:spPr>
          <a:xfrm>
            <a:off x="6958508" y="2780928"/>
            <a:ext cx="4968552" cy="1848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3" name="Group 62"/>
          <p:cNvGrpSpPr/>
          <p:nvPr/>
        </p:nvGrpSpPr>
        <p:grpSpPr>
          <a:xfrm>
            <a:off x="7003416" y="4629919"/>
            <a:ext cx="3899798" cy="2132139"/>
            <a:chOff x="7003416" y="4629919"/>
            <a:chExt cx="3899798" cy="2132139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79943" y="4763032"/>
              <a:ext cx="3723271" cy="1999026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7179943" y="4629919"/>
              <a:ext cx="55816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U(t)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03416" y="4911478"/>
              <a:ext cx="614271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U</a:t>
              </a:r>
              <a:r>
                <a:rPr lang="en-GB" baseline="-25000" dirty="0" err="1" smtClean="0">
                  <a:solidFill>
                    <a:schemeClr val="bg1"/>
                  </a:solidFill>
                </a:rPr>
                <a:t>max</a:t>
              </a:r>
              <a:endParaRPr lang="en-GB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018565" y="6109578"/>
              <a:ext cx="58541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U</a:t>
              </a:r>
              <a:r>
                <a:rPr lang="en-GB" baseline="-25000" dirty="0" err="1" smtClean="0">
                  <a:solidFill>
                    <a:schemeClr val="bg1"/>
                  </a:solidFill>
                </a:rPr>
                <a:t>min</a:t>
              </a:r>
              <a:endParaRPr lang="en-GB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9406780" y="1268615"/>
            <a:ext cx="1152128" cy="1496557"/>
            <a:chOff x="9406780" y="1268615"/>
            <a:chExt cx="1152128" cy="1496557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495005" y="1268615"/>
              <a:ext cx="1063903" cy="1496557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9406780" y="2438648"/>
              <a:ext cx="1141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Rolf </a:t>
              </a:r>
              <a:r>
                <a:rPr lang="en-GB" sz="1400" dirty="0" err="1" smtClean="0"/>
                <a:t>Wideroe</a:t>
              </a:r>
              <a:endParaRPr lang="en-GB" sz="1400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391691" y="1268615"/>
            <a:ext cx="1087097" cy="1498593"/>
            <a:chOff x="8391691" y="1268615"/>
            <a:chExt cx="1087097" cy="1498593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91691" y="1268615"/>
              <a:ext cx="1087097" cy="1498593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8411936" y="2433095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 smtClean="0"/>
                <a:t>Gustaf</a:t>
              </a:r>
              <a:r>
                <a:rPr lang="en-GB" sz="1400" dirty="0" smtClean="0"/>
                <a:t> </a:t>
              </a:r>
              <a:r>
                <a:rPr lang="en-GB" sz="1400" dirty="0" err="1" smtClean="0"/>
                <a:t>Ising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8586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4 0.00116 L 0.05132 -0.00069 " pathEditMode="relative" rAng="0" ptsTypes="AA">
                                      <p:cBhvr>
                                        <p:cTn id="3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8" y="-18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9951E-6 2.59259E-6 L 0.08843 0.00023 " pathEditMode="relative" rAng="0" ptsTypes="AA">
                                      <p:cBhvr>
                                        <p:cTn id="5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22" grpId="0"/>
      <p:bldP spid="23" grpId="0" animBg="1"/>
      <p:bldP spid="46" grpId="0" animBg="1"/>
      <p:bldP spid="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77" y="-531440"/>
            <a:ext cx="9144001" cy="1371600"/>
          </a:xfrm>
        </p:spPr>
        <p:txBody>
          <a:bodyPr/>
          <a:lstStyle/>
          <a:p>
            <a:r>
              <a:rPr lang="es-ES" dirty="0" smtClean="0"/>
              <a:t>Aceleradores lineales AC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78452" y="1115568"/>
                <a:ext cx="252812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452" y="1115568"/>
                <a:ext cx="2528128" cy="369332"/>
              </a:xfrm>
              <a:prstGeom prst="rect">
                <a:avLst/>
              </a:prstGeom>
              <a:blipFill>
                <a:blip r:embed="rId2"/>
                <a:stretch>
                  <a:fillRect l="-2410" r="-1928" b="-81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99795" y="1040559"/>
            <a:ext cx="367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dirty="0" smtClean="0"/>
              <a:t>Generador de voltaje RF:</a:t>
            </a:r>
            <a:endParaRPr lang="es-E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63534" y="1672157"/>
            <a:ext cx="10952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dirty="0" smtClean="0"/>
              <a:t>Energía alcanzada por la partícula cuando cruza el campo acelerador entre s1 y s2:</a:t>
            </a:r>
            <a:endParaRPr lang="es-E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66449" y="2080811"/>
                <a:ext cx="3443891" cy="830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6449" y="2080811"/>
                <a:ext cx="3443891" cy="8300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260925" y="3080843"/>
                <a:ext cx="4460773" cy="830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𝑒𝑙𝑒𝑐𝑡𝑟𝑖𝑐</m:t>
                              </m:r>
                            </m:sub>
                          </m:sSub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925" y="3080843"/>
                <a:ext cx="4460773" cy="8300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4078188" y="2293569"/>
            <a:ext cx="5206757" cy="415351"/>
            <a:chOff x="4078188" y="2293569"/>
            <a:chExt cx="5206757" cy="4153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537526" y="2293569"/>
                  <a:ext cx="274741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𝑒𝑙𝑒𝑐𝑡𝑟𝑖𝑐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𝑒𝑙𝑒𝑐𝑡𝑟𝑖𝑐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7526" y="2293569"/>
                  <a:ext cx="2747419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217" r="-665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Oval 10"/>
            <p:cNvSpPr/>
            <p:nvPr/>
          </p:nvSpPr>
          <p:spPr>
            <a:xfrm>
              <a:off x="4078188" y="2303755"/>
              <a:ext cx="208084" cy="405165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Curved Connector 12"/>
            <p:cNvCxnSpPr>
              <a:stCxn id="11" idx="4"/>
            </p:cNvCxnSpPr>
            <p:nvPr/>
          </p:nvCxnSpPr>
          <p:spPr>
            <a:xfrm rot="5400000" flipH="1" flipV="1">
              <a:off x="5193097" y="1433867"/>
              <a:ext cx="264185" cy="2285921"/>
            </a:xfrm>
            <a:prstGeom prst="curvedConnector4">
              <a:avLst>
                <a:gd name="adj1" fmla="val -86530"/>
                <a:gd name="adj2" fmla="val 52276"/>
              </a:avLst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748527" y="2910910"/>
            <a:ext cx="6440297" cy="1166161"/>
            <a:chOff x="5748528" y="2910910"/>
            <a:chExt cx="6178532" cy="1166161"/>
          </a:xfrm>
        </p:grpSpPr>
        <p:sp>
          <p:nvSpPr>
            <p:cNvPr id="10" name="TextBox 9"/>
            <p:cNvSpPr txBox="1"/>
            <p:nvPr/>
          </p:nvSpPr>
          <p:spPr>
            <a:xfrm>
              <a:off x="6024613" y="2910910"/>
              <a:ext cx="590244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s-ES" dirty="0" err="1" smtClean="0"/>
                <a:t>E</a:t>
              </a:r>
              <a:r>
                <a:rPr lang="es-ES" baseline="-25000" dirty="0" err="1" smtClean="0"/>
                <a:t>electric</a:t>
              </a:r>
              <a:r>
                <a:rPr lang="es-ES" dirty="0" smtClean="0"/>
                <a:t> es </a:t>
              </a:r>
              <a:r>
                <a:rPr lang="es-ES" dirty="0" err="1" smtClean="0"/>
                <a:t>cte</a:t>
              </a:r>
              <a:r>
                <a:rPr lang="es-ES" dirty="0" smtClean="0"/>
                <a:t> entre s1 y s2 cuando la particular cruza el campo, por lo tanto, q and </a:t>
              </a:r>
              <a:r>
                <a:rPr lang="es-ES" dirty="0" err="1" smtClean="0"/>
                <a:t>E</a:t>
              </a:r>
              <a:r>
                <a:rPr lang="es-ES" baseline="-25000" dirty="0" err="1" smtClean="0"/>
                <a:t>electric</a:t>
              </a:r>
              <a:r>
                <a:rPr lang="es-ES" dirty="0" smtClean="0"/>
                <a:t> salen fuera de la integral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s-ES" dirty="0" smtClean="0"/>
                <a:t>Únicamente nos queda integrar ente s1 y s2 </a:t>
              </a:r>
              <a:r>
                <a:rPr lang="es-ES" dirty="0" smtClean="0">
                  <a:sym typeface="Wingdings" panose="05000000000000000000" pitchFamily="2" charset="2"/>
                </a:rPr>
                <a:t> s2-s1 = </a:t>
              </a:r>
              <a:r>
                <a:rPr lang="es-ES" dirty="0" err="1" smtClean="0">
                  <a:sym typeface="Wingdings" panose="05000000000000000000" pitchFamily="2" charset="2"/>
                </a:rPr>
                <a:t>Δs</a:t>
              </a:r>
              <a:endParaRPr lang="es-ES" dirty="0" smtClean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s-ES" baseline="-25000" dirty="0"/>
            </a:p>
          </p:txBody>
        </p:sp>
        <p:sp>
          <p:nvSpPr>
            <p:cNvPr id="15" name="Left Brace 14"/>
            <p:cNvSpPr/>
            <p:nvPr/>
          </p:nvSpPr>
          <p:spPr>
            <a:xfrm>
              <a:off x="5748528" y="2962086"/>
              <a:ext cx="201867" cy="1114985"/>
            </a:xfrm>
            <a:prstGeom prst="leftBrac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197868" y="4149080"/>
                <a:ext cx="392716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𝑒𝑙𝑒𝑐𝑡𝑟𝑖𝑐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868" y="4149080"/>
                <a:ext cx="3927165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553" r="-621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3646140" y="4077072"/>
            <a:ext cx="2135434" cy="576064"/>
            <a:chOff x="3646140" y="4077072"/>
            <a:chExt cx="2135434" cy="576064"/>
          </a:xfrm>
        </p:grpSpPr>
        <p:sp>
          <p:nvSpPr>
            <p:cNvPr id="17" name="Oval 16"/>
            <p:cNvSpPr/>
            <p:nvPr/>
          </p:nvSpPr>
          <p:spPr>
            <a:xfrm>
              <a:off x="3646140" y="4077072"/>
              <a:ext cx="1553111" cy="57606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81153" y="4156025"/>
              <a:ext cx="6004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= U</a:t>
              </a:r>
              <a:endParaRPr lang="en-GB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197867" y="4891274"/>
                <a:ext cx="495571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𝑞𝑈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867" y="4891274"/>
                <a:ext cx="4955716" cy="369332"/>
              </a:xfrm>
              <a:prstGeom prst="rect">
                <a:avLst/>
              </a:prstGeom>
              <a:blipFill>
                <a:blip r:embed="rId7"/>
                <a:stretch>
                  <a:fillRect b="-3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/>
          <p:cNvGrpSpPr/>
          <p:nvPr/>
        </p:nvGrpSpPr>
        <p:grpSpPr>
          <a:xfrm>
            <a:off x="5125033" y="4891274"/>
            <a:ext cx="2481547" cy="1152814"/>
            <a:chOff x="5125033" y="4891274"/>
            <a:chExt cx="2481547" cy="1152814"/>
          </a:xfrm>
        </p:grpSpPr>
        <p:sp>
          <p:nvSpPr>
            <p:cNvPr id="20" name="Oval 19"/>
            <p:cNvSpPr/>
            <p:nvPr/>
          </p:nvSpPr>
          <p:spPr>
            <a:xfrm>
              <a:off x="5662364" y="4891274"/>
              <a:ext cx="362249" cy="48194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25033" y="5305424"/>
              <a:ext cx="248154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Average phase of the RF voltage the particle sees as it crosses the gap</a:t>
              </a:r>
              <a:endParaRPr lang="en-GB" sz="1400" dirty="0"/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7861315" y="4386857"/>
            <a:ext cx="3899798" cy="2132139"/>
            <a:chOff x="7003416" y="4629919"/>
            <a:chExt cx="3899798" cy="213213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79943" y="4763032"/>
              <a:ext cx="3723271" cy="1999026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79943" y="4629919"/>
              <a:ext cx="55816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U(t)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03416" y="4911478"/>
              <a:ext cx="614271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U</a:t>
              </a:r>
              <a:r>
                <a:rPr lang="en-GB" baseline="-25000" dirty="0" err="1" smtClean="0">
                  <a:solidFill>
                    <a:schemeClr val="bg1"/>
                  </a:solidFill>
                </a:rPr>
                <a:t>max</a:t>
              </a:r>
              <a:endParaRPr lang="en-GB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018565" y="6109578"/>
              <a:ext cx="58541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U</a:t>
              </a:r>
              <a:r>
                <a:rPr lang="en-GB" baseline="-25000" dirty="0" err="1" smtClean="0">
                  <a:solidFill>
                    <a:schemeClr val="bg1"/>
                  </a:solidFill>
                </a:rPr>
                <a:t>min</a:t>
              </a:r>
              <a:endParaRPr lang="en-GB" baseline="-25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733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6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6106" y="908720"/>
            <a:ext cx="11307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dirty="0" smtClean="0"/>
              <a:t>Si en lugar de una zona aceleradora ponemos varias en serie, la energía al pasar por la zona i-</a:t>
            </a:r>
            <a:r>
              <a:rPr lang="es-ES" sz="2400" dirty="0" err="1" smtClean="0"/>
              <a:t>esima</a:t>
            </a:r>
            <a:r>
              <a:rPr lang="es-ES" sz="2400" dirty="0" smtClean="0"/>
              <a:t>:</a:t>
            </a:r>
            <a:endParaRPr lang="es-E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10660" y="1651901"/>
                <a:ext cx="495571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𝑖𝑞𝑈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𝑖𝑞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660" y="1651901"/>
                <a:ext cx="4955716" cy="369332"/>
              </a:xfrm>
              <a:prstGeom prst="rect">
                <a:avLst/>
              </a:prstGeom>
              <a:blipFill>
                <a:blip r:embed="rId2"/>
                <a:stretch>
                  <a:fillRect l="-1599" r="-615" b="-3278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725640" y="2148501"/>
            <a:ext cx="11078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La ganancia en energía es proporcional al numero de zonas aceleradoras que atraviesa la partícula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7345" y="2986695"/>
            <a:ext cx="10606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Sin embargo, el máximo voltaje necesario en el sistema nunca es mayor que </a:t>
            </a:r>
            <a:r>
              <a:rPr lang="es-ES" sz="2400" dirty="0" err="1" smtClean="0"/>
              <a:t>U</a:t>
            </a:r>
            <a:r>
              <a:rPr lang="es-ES" sz="2400" baseline="-25000" dirty="0" err="1" smtClean="0"/>
              <a:t>max</a:t>
            </a:r>
            <a:endParaRPr lang="es-ES" sz="2400" baseline="-25000" dirty="0"/>
          </a:p>
        </p:txBody>
      </p:sp>
      <p:sp>
        <p:nvSpPr>
          <p:cNvPr id="7" name="TextBox 6"/>
          <p:cNvSpPr txBox="1"/>
          <p:nvPr/>
        </p:nvSpPr>
        <p:spPr>
          <a:xfrm rot="1089618">
            <a:off x="9886247" y="2829658"/>
            <a:ext cx="21435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No corona discharge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345" y="3462099"/>
            <a:ext cx="11106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En el CERN los primeros aceleradores en la cadena son lineales: LINAC2, LINAC3, LINAC4</a:t>
            </a:r>
            <a:endParaRPr lang="es-ES" sz="2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2453975" y="4191255"/>
            <a:ext cx="7581049" cy="2448921"/>
            <a:chOff x="2453975" y="4191255"/>
            <a:chExt cx="7581049" cy="244892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3975" y="4191255"/>
              <a:ext cx="2736304" cy="2156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20"/>
            <p:cNvGrpSpPr/>
            <p:nvPr/>
          </p:nvGrpSpPr>
          <p:grpSpPr>
            <a:xfrm>
              <a:off x="5518348" y="4193915"/>
              <a:ext cx="4516676" cy="2446261"/>
              <a:chOff x="5518348" y="4323144"/>
              <a:chExt cx="4516676" cy="244626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5518348" y="4323144"/>
                <a:ext cx="4176464" cy="2446261"/>
                <a:chOff x="3635896" y="906052"/>
                <a:chExt cx="5472608" cy="4181083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3635896" y="906052"/>
                  <a:ext cx="5472608" cy="4181083"/>
                  <a:chOff x="3635896" y="906052"/>
                  <a:chExt cx="5472608" cy="4181083"/>
                </a:xfrm>
              </p:grpSpPr>
              <p:pic>
                <p:nvPicPr>
                  <p:cNvPr id="17" name="Picture 16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3635896" y="906052"/>
                    <a:ext cx="5472608" cy="4107124"/>
                  </a:xfrm>
                  <a:prstGeom prst="rect">
                    <a:avLst/>
                  </a:prstGeom>
                </p:spPr>
              </p:pic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4139952" y="4561091"/>
                    <a:ext cx="4713808" cy="5260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effectLst/>
                      </a:rPr>
                      <a:t>Pulse of beam ~100 </a:t>
                    </a:r>
                    <a:r>
                      <a:rPr lang="en-US" sz="1400" b="1" dirty="0" err="1" smtClean="0">
                        <a:effectLst/>
                        <a:latin typeface="Symbol" charset="2"/>
                        <a:cs typeface="Symbol" charset="2"/>
                      </a:rPr>
                      <a:t>m</a:t>
                    </a:r>
                    <a:r>
                      <a:rPr lang="en-US" sz="1400" b="1" dirty="0" err="1"/>
                      <a:t>s</a:t>
                    </a:r>
                    <a:r>
                      <a:rPr lang="en-US" sz="1400" b="1" dirty="0" smtClean="0">
                        <a:effectLst/>
                      </a:rPr>
                      <a:t> long every 1.2 s</a:t>
                    </a:r>
                  </a:p>
                </p:txBody>
              </p:sp>
            </p:grpSp>
            <p:cxnSp>
              <p:nvCxnSpPr>
                <p:cNvPr id="15" name="Straight Arrow Connector 14"/>
                <p:cNvCxnSpPr/>
                <p:nvPr/>
              </p:nvCxnSpPr>
              <p:spPr>
                <a:xfrm flipV="1">
                  <a:off x="6718732" y="2987218"/>
                  <a:ext cx="1918330" cy="178685"/>
                </a:xfrm>
                <a:prstGeom prst="straightConnector1">
                  <a:avLst/>
                </a:prstGeom>
                <a:ln w="38100">
                  <a:solidFill>
                    <a:schemeClr val="bg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 rot="21255266">
                  <a:off x="6767754" y="3281026"/>
                  <a:ext cx="1926735" cy="5260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smtClean="0"/>
                    <a:t>DT (4 tanks,33 m)</a:t>
                  </a:r>
                  <a:endParaRPr lang="en-GB" sz="1400" dirty="0"/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6938796" y="4415887"/>
                <a:ext cx="93224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0070C0"/>
                    </a:solidFill>
                  </a:rPr>
                  <a:t>750 </a:t>
                </a:r>
                <a:r>
                  <a:rPr lang="en-GB" dirty="0" err="1" smtClean="0">
                    <a:solidFill>
                      <a:srgbClr val="0070C0"/>
                    </a:solidFill>
                  </a:rPr>
                  <a:t>keV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119389" y="4600553"/>
                <a:ext cx="91563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0070C0"/>
                    </a:solidFill>
                  </a:rPr>
                  <a:t>50 MeV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10059" y="3787723"/>
            <a:ext cx="966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 2</a:t>
            </a:r>
            <a:endParaRPr lang="en-GB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331977" y="-531440"/>
            <a:ext cx="9144001" cy="1371600"/>
          </a:xfrm>
        </p:spPr>
        <p:txBody>
          <a:bodyPr/>
          <a:lstStyle/>
          <a:p>
            <a:r>
              <a:rPr lang="es-ES" dirty="0" smtClean="0"/>
              <a:t>Aceleradores lineales AC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236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11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860" y="70793"/>
            <a:ext cx="9144001" cy="1371600"/>
          </a:xfrm>
        </p:spPr>
        <p:txBody>
          <a:bodyPr/>
          <a:lstStyle/>
          <a:p>
            <a:r>
              <a:rPr lang="es-ES" dirty="0" smtClean="0"/>
              <a:t>Cual es la energía limite en los aceleradores lineales?</a:t>
            </a:r>
            <a:endParaRPr lang="es-E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0916" y="90368"/>
            <a:ext cx="1480567" cy="166223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413892" y="1556792"/>
            <a:ext cx="8305800" cy="3774033"/>
            <a:chOff x="1413892" y="1556792"/>
            <a:chExt cx="8305800" cy="377403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92" y="1556792"/>
              <a:ext cx="8305800" cy="197167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782044" y="3717032"/>
              <a:ext cx="6092825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dirty="0"/>
                <a:t>radiofrequency (RF) structures and a two-beam concept to produce accelerating fields as high as 100 MV per meter to reach a nominal total energy of 3 </a:t>
              </a:r>
              <a:r>
                <a:rPr lang="en-GB" dirty="0" err="1"/>
                <a:t>TeV</a:t>
              </a:r>
              <a:endParaRPr lang="en-GB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485900" y="4869160"/>
              <a:ext cx="813690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014291" y="4869160"/>
              <a:ext cx="11676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≈ 50 km</a:t>
              </a:r>
              <a:endParaRPr lang="en-GB" sz="2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05780" y="5486920"/>
            <a:ext cx="11743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Tamaño y precio son el problema de los aceleradores lineales cuando crecen con la energía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15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04" y="-308118"/>
            <a:ext cx="10225136" cy="1371600"/>
          </a:xfrm>
        </p:spPr>
        <p:txBody>
          <a:bodyPr>
            <a:normAutofit fontScale="90000"/>
          </a:bodyPr>
          <a:lstStyle/>
          <a:p>
            <a:r>
              <a:rPr lang="es-ES" dirty="0"/>
              <a:t>Cómo </a:t>
            </a:r>
            <a:r>
              <a:rPr lang="es-ES" dirty="0" smtClean="0"/>
              <a:t>podemos incrementar la energía de las partículas sin incrementar cada vez el tamaño del acelerador?</a:t>
            </a:r>
            <a:endParaRPr lang="es-E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142084" y="1124744"/>
            <a:ext cx="5256584" cy="5328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05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322304" y="110056"/>
            <a:ext cx="10225136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Cómo podemos incrementar la energía de las partículas sin incrementar cada vez el tamaño del acelerador?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722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Aceleradores</a:t>
            </a:r>
            <a:r>
              <a:rPr lang="en-US" dirty="0" smtClean="0"/>
              <a:t> de </a:t>
            </a:r>
            <a:r>
              <a:rPr lang="es-ES" dirty="0" smtClean="0"/>
              <a:t>partículas</a:t>
            </a:r>
            <a:endParaRPr lang="es-E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Para qué </a:t>
            </a:r>
            <a:r>
              <a:rPr lang="es-ES" dirty="0" smtClean="0"/>
              <a:t>sirven? </a:t>
            </a:r>
          </a:p>
          <a:p>
            <a:r>
              <a:rPr lang="es-ES" dirty="0"/>
              <a:t>Cómo </a:t>
            </a:r>
            <a:r>
              <a:rPr lang="es-ES" dirty="0" smtClean="0"/>
              <a:t>se pueden observar partículas muy muy pequeñas?</a:t>
            </a:r>
          </a:p>
          <a:p>
            <a:r>
              <a:rPr lang="es-ES" dirty="0" smtClean="0"/>
              <a:t>Construyamos juntos un acelerador</a:t>
            </a:r>
          </a:p>
          <a:p>
            <a:r>
              <a:rPr lang="es-ES" dirty="0" smtClean="0"/>
              <a:t>Los aceleradores del CERN</a:t>
            </a:r>
            <a:endParaRPr lang="es-E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322304" y="110056"/>
            <a:ext cx="10225136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Cómo podemos incrementar la energía de las partículas sin incrementar cada vez el tamaño del acelerador?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296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171400"/>
            <a:ext cx="9144001" cy="1371600"/>
          </a:xfrm>
        </p:spPr>
        <p:txBody>
          <a:bodyPr>
            <a:normAutofit/>
          </a:bodyPr>
          <a:lstStyle/>
          <a:p>
            <a:r>
              <a:rPr lang="es-ES" dirty="0" smtClean="0"/>
              <a:t>Y c</a:t>
            </a:r>
            <a:r>
              <a:rPr lang="es-ES" dirty="0"/>
              <a:t>ó</a:t>
            </a:r>
            <a:r>
              <a:rPr lang="es-ES" dirty="0" smtClean="0"/>
              <a:t>mo podemos mantener las partículas cargadas dando vueltas en círculos?</a:t>
            </a:r>
            <a:endParaRPr lang="es-E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818051" y="1200199"/>
            <a:ext cx="7875746" cy="5088668"/>
            <a:chOff x="1818051" y="1200199"/>
            <a:chExt cx="7875746" cy="508866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71859" y="2235462"/>
              <a:ext cx="2736304" cy="4053405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1818051" y="1200199"/>
              <a:ext cx="787574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400" dirty="0" err="1" smtClean="0"/>
                <a:t>Preguntemos</a:t>
              </a:r>
              <a:r>
                <a:rPr lang="en-GB" sz="5400" dirty="0" smtClean="0"/>
                <a:t> a </a:t>
              </a:r>
              <a:r>
                <a:rPr lang="en-GB" sz="5400" dirty="0" err="1" smtClean="0"/>
                <a:t>Dr.</a:t>
              </a:r>
              <a:r>
                <a:rPr lang="en-GB" sz="5400" dirty="0" smtClean="0"/>
                <a:t> Lorentz</a:t>
              </a:r>
              <a:endParaRPr lang="en-GB" sz="5400" dirty="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32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5301309" y="836712"/>
            <a:ext cx="4392488" cy="4108578"/>
            <a:chOff x="5301309" y="836712"/>
            <a:chExt cx="4392488" cy="4108578"/>
          </a:xfrm>
        </p:grpSpPr>
        <p:sp>
          <p:nvSpPr>
            <p:cNvPr id="6" name="Cube 5"/>
            <p:cNvSpPr/>
            <p:nvPr/>
          </p:nvSpPr>
          <p:spPr>
            <a:xfrm>
              <a:off x="5301309" y="2143900"/>
              <a:ext cx="4392488" cy="2801390"/>
            </a:xfrm>
            <a:prstGeom prst="cube">
              <a:avLst>
                <a:gd name="adj" fmla="val 8623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</a:t>
              </a:r>
              <a:endParaRPr lang="en-GB" dirty="0"/>
            </a:p>
          </p:txBody>
        </p:sp>
        <p:sp>
          <p:nvSpPr>
            <p:cNvPr id="7" name="Cube 6"/>
            <p:cNvSpPr/>
            <p:nvPr/>
          </p:nvSpPr>
          <p:spPr>
            <a:xfrm>
              <a:off x="5301309" y="836712"/>
              <a:ext cx="4176464" cy="2596410"/>
            </a:xfrm>
            <a:prstGeom prst="cube">
              <a:avLst>
                <a:gd name="adj" fmla="val 8378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N</a:t>
              </a:r>
              <a:endParaRPr lang="en-GB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182723" y="3469126"/>
            <a:ext cx="1612585" cy="1715519"/>
            <a:chOff x="5182723" y="3469126"/>
            <a:chExt cx="1612585" cy="1715519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5463271" y="3469126"/>
              <a:ext cx="1332037" cy="1368152"/>
            </a:xfrm>
            <a:prstGeom prst="straightConnector1">
              <a:avLst/>
            </a:prstGeom>
            <a:ln w="57150">
              <a:solidFill>
                <a:schemeClr val="bg2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5182723" y="4820874"/>
              <a:ext cx="406618" cy="363771"/>
              <a:chOff x="391438" y="721574"/>
              <a:chExt cx="648072" cy="576064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391438" y="721574"/>
                <a:ext cx="648072" cy="57606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  <a:softEdge rad="63500"/>
              </a:effectLst>
              <a:scene3d>
                <a:camera prst="orthographicFront">
                  <a:rot lat="0" lon="0" rev="0"/>
                </a:camera>
                <a:lightRig rig="freezing" dir="t"/>
              </a:scene3d>
              <a:sp3d prstMaterial="metal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553930" y="868638"/>
                <a:ext cx="156600" cy="288032"/>
                <a:chOff x="2255160" y="5445224"/>
                <a:chExt cx="156600" cy="288032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2255160" y="5445224"/>
                  <a:ext cx="156600" cy="28803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267172" y="5472656"/>
                  <a:ext cx="108012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715474" y="865590"/>
                <a:ext cx="156600" cy="288032"/>
                <a:chOff x="2255160" y="5445224"/>
                <a:chExt cx="156600" cy="288032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2255160" y="5445224"/>
                  <a:ext cx="156600" cy="28803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2267172" y="5472656"/>
                  <a:ext cx="108012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2" name="TextBox 21"/>
            <p:cNvSpPr txBox="1"/>
            <p:nvPr/>
          </p:nvSpPr>
          <p:spPr>
            <a:xfrm>
              <a:off x="6442252" y="3668388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158483" y="3801287"/>
            <a:ext cx="1066159" cy="369332"/>
            <a:chOff x="5158483" y="3801287"/>
            <a:chExt cx="1066159" cy="369332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5512398" y="3985953"/>
              <a:ext cx="71224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158483" y="380128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F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Freeform 26"/>
          <p:cNvSpPr/>
          <p:nvPr/>
        </p:nvSpPr>
        <p:spPr>
          <a:xfrm>
            <a:off x="6269440" y="3538526"/>
            <a:ext cx="103367" cy="452687"/>
          </a:xfrm>
          <a:custGeom>
            <a:avLst/>
            <a:gdLst>
              <a:gd name="connsiteX0" fmla="*/ 0 w 103367"/>
              <a:gd name="connsiteY0" fmla="*/ 477078 h 477078"/>
              <a:gd name="connsiteX1" fmla="*/ 71562 w 103367"/>
              <a:gd name="connsiteY1" fmla="*/ 270344 h 477078"/>
              <a:gd name="connsiteX2" fmla="*/ 103367 w 103367"/>
              <a:gd name="connsiteY2" fmla="*/ 0 h 47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367" h="477078">
                <a:moveTo>
                  <a:pt x="0" y="477078"/>
                </a:moveTo>
                <a:cubicBezTo>
                  <a:pt x="27167" y="413467"/>
                  <a:pt x="54334" y="349857"/>
                  <a:pt x="71562" y="270344"/>
                </a:cubicBezTo>
                <a:cubicBezTo>
                  <a:pt x="88790" y="190831"/>
                  <a:pt x="96078" y="95415"/>
                  <a:pt x="103367" y="0"/>
                </a:cubicBezTo>
              </a:path>
            </a:pathLst>
          </a:custGeom>
          <a:noFill/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577806" y="3577818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Curved trajectory!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454" y="4401450"/>
            <a:ext cx="2779427" cy="232198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837828" y="1484784"/>
            <a:ext cx="4862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Necesitamos un campo magnético</a:t>
            </a:r>
            <a:endParaRPr lang="es-ES" sz="24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6224642" y="3433122"/>
            <a:ext cx="320922" cy="1126445"/>
            <a:chOff x="6224642" y="3433122"/>
            <a:chExt cx="320922" cy="1126445"/>
          </a:xfrm>
        </p:grpSpPr>
        <p:sp>
          <p:nvSpPr>
            <p:cNvPr id="10" name="TextBox 9"/>
            <p:cNvSpPr txBox="1"/>
            <p:nvPr/>
          </p:nvSpPr>
          <p:spPr>
            <a:xfrm>
              <a:off x="6224642" y="4156935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B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7" idx="3"/>
              <a:endCxn id="6" idx="1"/>
            </p:cNvCxnSpPr>
            <p:nvPr/>
          </p:nvCxnSpPr>
          <p:spPr>
            <a:xfrm flipH="1">
              <a:off x="6289720" y="3433122"/>
              <a:ext cx="12107" cy="1126445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705455" y="4881716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q</a:t>
            </a:r>
            <a:r>
              <a:rPr lang="en-GB" dirty="0" smtClean="0"/>
              <a:t>: particle charge</a:t>
            </a:r>
            <a:endParaRPr lang="en-GB" dirty="0"/>
          </a:p>
        </p:txBody>
      </p:sp>
      <p:grpSp>
        <p:nvGrpSpPr>
          <p:cNvPr id="46" name="Group 45"/>
          <p:cNvGrpSpPr/>
          <p:nvPr/>
        </p:nvGrpSpPr>
        <p:grpSpPr>
          <a:xfrm>
            <a:off x="756764" y="2098311"/>
            <a:ext cx="3477747" cy="1206692"/>
            <a:chOff x="756764" y="2098311"/>
            <a:chExt cx="3477747" cy="1206692"/>
          </a:xfrm>
        </p:grpSpPr>
        <p:sp>
          <p:nvSpPr>
            <p:cNvPr id="30" name="TextBox 29"/>
            <p:cNvSpPr txBox="1"/>
            <p:nvPr/>
          </p:nvSpPr>
          <p:spPr>
            <a:xfrm>
              <a:off x="1305559" y="2098311"/>
              <a:ext cx="27742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/>
                <a:t>Fuerza de LORENTZ</a:t>
              </a:r>
              <a:endParaRPr lang="es-ES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756764" y="2821857"/>
                  <a:ext cx="3477747" cy="4831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s-E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8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s-E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acc>
                          <m:accPr>
                            <m:chr m:val="⃗"/>
                            <m:ctrlPr>
                              <a:rPr lang="es-E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s-E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∙(</m:t>
                        </m:r>
                        <m:acc>
                          <m:accPr>
                            <m:chr m:val="⃗"/>
                            <m:ctrlPr>
                              <a:rPr lang="es-E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s-E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ES" sz="28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764" y="2821857"/>
                  <a:ext cx="3477747" cy="48314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Group 46"/>
          <p:cNvGrpSpPr/>
          <p:nvPr/>
        </p:nvGrpSpPr>
        <p:grpSpPr>
          <a:xfrm>
            <a:off x="1085760" y="2780928"/>
            <a:ext cx="1510930" cy="1782491"/>
            <a:chOff x="1085760" y="2780928"/>
            <a:chExt cx="1510930" cy="1782491"/>
          </a:xfrm>
        </p:grpSpPr>
        <p:sp>
          <p:nvSpPr>
            <p:cNvPr id="20" name="Oval 19"/>
            <p:cNvSpPr/>
            <p:nvPr/>
          </p:nvSpPr>
          <p:spPr>
            <a:xfrm>
              <a:off x="1413892" y="2780928"/>
              <a:ext cx="864096" cy="65219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85760" y="3363090"/>
              <a:ext cx="151093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Si hay un campo eléctrico presente</a:t>
              </a:r>
              <a:endParaRPr lang="es-ES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855290" y="2780928"/>
            <a:ext cx="1510930" cy="1782491"/>
            <a:chOff x="2855290" y="2780928"/>
            <a:chExt cx="1510930" cy="1782491"/>
          </a:xfrm>
        </p:grpSpPr>
        <p:sp>
          <p:nvSpPr>
            <p:cNvPr id="41" name="Oval 40"/>
            <p:cNvSpPr/>
            <p:nvPr/>
          </p:nvSpPr>
          <p:spPr>
            <a:xfrm>
              <a:off x="2974328" y="2780928"/>
              <a:ext cx="1247876" cy="65219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855290" y="3363090"/>
              <a:ext cx="151093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Si hay un campo magnético presente</a:t>
              </a:r>
              <a:endParaRPr lang="es-E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984171" y="1708518"/>
            <a:ext cx="8204654" cy="3952730"/>
            <a:chOff x="3984171" y="1708518"/>
            <a:chExt cx="8204654" cy="3952730"/>
          </a:xfrm>
        </p:grpSpPr>
        <p:sp>
          <p:nvSpPr>
            <p:cNvPr id="26" name="TextBox 25"/>
            <p:cNvSpPr txBox="1"/>
            <p:nvPr/>
          </p:nvSpPr>
          <p:spPr>
            <a:xfrm>
              <a:off x="8683522" y="3678402"/>
              <a:ext cx="350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rgbClr val="FFFF00"/>
                  </a:solidFill>
                </a:rPr>
                <a:t>El producto cruzado de dos vectores es otro vector</a:t>
              </a:r>
              <a:endParaRPr lang="es-ES" dirty="0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3984171" y="1708518"/>
              <a:ext cx="5631543" cy="1796682"/>
            </a:xfrm>
            <a:custGeom>
              <a:avLst/>
              <a:gdLst>
                <a:gd name="connsiteX0" fmla="*/ 5631543 w 5631543"/>
                <a:gd name="connsiteY0" fmla="*/ 1796682 h 1796682"/>
                <a:gd name="connsiteX1" fmla="*/ 2082800 w 5631543"/>
                <a:gd name="connsiteY1" fmla="*/ 18682 h 1796682"/>
                <a:gd name="connsiteX2" fmla="*/ 0 w 5631543"/>
                <a:gd name="connsiteY2" fmla="*/ 1020168 h 179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1543" h="1796682">
                  <a:moveTo>
                    <a:pt x="5631543" y="1796682"/>
                  </a:moveTo>
                  <a:cubicBezTo>
                    <a:pt x="4326466" y="972391"/>
                    <a:pt x="3021390" y="148101"/>
                    <a:pt x="2082800" y="18682"/>
                  </a:cubicBezTo>
                  <a:cubicBezTo>
                    <a:pt x="1144210" y="-110737"/>
                    <a:pt x="572105" y="454715"/>
                    <a:pt x="0" y="1020168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10270876" y="4376822"/>
              <a:ext cx="864096" cy="128442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11194026" y="4306529"/>
              <a:ext cx="375187" cy="575187"/>
            </a:xfrm>
            <a:custGeom>
              <a:avLst/>
              <a:gdLst>
                <a:gd name="connsiteX0" fmla="*/ 361335 w 375187"/>
                <a:gd name="connsiteY0" fmla="*/ 0 h 575187"/>
                <a:gd name="connsiteX1" fmla="*/ 331839 w 375187"/>
                <a:gd name="connsiteY1" fmla="*/ 479323 h 575187"/>
                <a:gd name="connsiteX2" fmla="*/ 0 w 375187"/>
                <a:gd name="connsiteY2" fmla="*/ 575187 h 57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5187" h="575187">
                  <a:moveTo>
                    <a:pt x="361335" y="0"/>
                  </a:moveTo>
                  <a:cubicBezTo>
                    <a:pt x="376698" y="191729"/>
                    <a:pt x="392062" y="383458"/>
                    <a:pt x="331839" y="479323"/>
                  </a:cubicBezTo>
                  <a:cubicBezTo>
                    <a:pt x="271616" y="575188"/>
                    <a:pt x="135808" y="575187"/>
                    <a:pt x="0" y="575187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298823" y="3876557"/>
            <a:ext cx="407875" cy="348358"/>
            <a:chOff x="6298823" y="3876557"/>
            <a:chExt cx="407875" cy="348358"/>
          </a:xfrm>
        </p:grpSpPr>
        <p:grpSp>
          <p:nvGrpSpPr>
            <p:cNvPr id="56" name="Group 55"/>
            <p:cNvGrpSpPr/>
            <p:nvPr/>
          </p:nvGrpSpPr>
          <p:grpSpPr>
            <a:xfrm>
              <a:off x="6298823" y="3876557"/>
              <a:ext cx="128352" cy="280977"/>
              <a:chOff x="6298823" y="3876557"/>
              <a:chExt cx="128352" cy="280977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flipV="1">
                <a:off x="6298823" y="4013518"/>
                <a:ext cx="124872" cy="144016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6427175" y="3876557"/>
                <a:ext cx="0" cy="141185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Box 56"/>
            <p:cNvSpPr txBox="1"/>
            <p:nvPr/>
          </p:nvSpPr>
          <p:spPr>
            <a:xfrm>
              <a:off x="6310436" y="3947916"/>
              <a:ext cx="396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90</a:t>
              </a:r>
              <a:r>
                <a:rPr lang="en-GB" sz="1200" baseline="30000" dirty="0" smtClean="0"/>
                <a:t>0</a:t>
              </a:r>
              <a:endParaRPr lang="en-GB" sz="1200" baseline="300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766878" y="3987915"/>
            <a:ext cx="514275" cy="276999"/>
            <a:chOff x="5766878" y="3987915"/>
            <a:chExt cx="514275" cy="276999"/>
          </a:xfrm>
        </p:grpSpPr>
        <p:cxnSp>
          <p:nvCxnSpPr>
            <p:cNvPr id="59" name="Straight Connector 58"/>
            <p:cNvCxnSpPr/>
            <p:nvPr/>
          </p:nvCxnSpPr>
          <p:spPr>
            <a:xfrm flipH="1">
              <a:off x="6079416" y="4156935"/>
              <a:ext cx="201737" cy="525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6089139" y="4008213"/>
              <a:ext cx="316" cy="14872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766878" y="3987915"/>
              <a:ext cx="396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90</a:t>
              </a:r>
              <a:r>
                <a:rPr lang="en-GB" sz="1200" baseline="30000" dirty="0" smtClean="0"/>
                <a:t>0</a:t>
              </a:r>
              <a:endParaRPr lang="en-GB" sz="1200" baseline="30000" dirty="0"/>
            </a:p>
          </p:txBody>
        </p:sp>
      </p:grpSp>
      <p:sp>
        <p:nvSpPr>
          <p:cNvPr id="58" name="Title 1"/>
          <p:cNvSpPr txBox="1">
            <a:spLocks/>
          </p:cNvSpPr>
          <p:nvPr/>
        </p:nvSpPr>
        <p:spPr>
          <a:xfrm>
            <a:off x="120037" y="-254063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Y cómo podemos mantener las partículas cargadas dando vueltas en círculos?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997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31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174848"/>
            <a:ext cx="11017224" cy="1371600"/>
          </a:xfrm>
        </p:spPr>
        <p:txBody>
          <a:bodyPr/>
          <a:lstStyle/>
          <a:p>
            <a:r>
              <a:rPr lang="es-ES" dirty="0" smtClean="0"/>
              <a:t>Antes de continuar debemos comprender qu</a:t>
            </a:r>
            <a:r>
              <a:rPr lang="es-ES" dirty="0"/>
              <a:t>é</a:t>
            </a:r>
            <a:r>
              <a:rPr lang="es-ES" dirty="0" smtClean="0"/>
              <a:t> es la rigidez de un haz 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002480" y="4230276"/>
                <a:ext cx="1199944" cy="787075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40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2480" y="4230276"/>
                <a:ext cx="1199944" cy="7870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Spanish teacher program, Reyes Alemany Fernandez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21804" y="1278266"/>
            <a:ext cx="11377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Cual es la condición para tener </a:t>
            </a:r>
            <a:r>
              <a:rPr lang="es-ES" sz="2400" dirty="0"/>
              <a:t>una órbita </a:t>
            </a:r>
            <a:r>
              <a:rPr lang="es-ES" sz="2400" dirty="0" smtClean="0"/>
              <a:t>circular en presencia de un campo magnético uniforme?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8108" y="1826599"/>
            <a:ext cx="4969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Fuerza de </a:t>
            </a:r>
            <a:r>
              <a:rPr lang="es-ES" sz="2400" dirty="0" err="1" smtClean="0"/>
              <a:t>Lorentz</a:t>
            </a:r>
            <a:r>
              <a:rPr lang="es-ES" sz="2400" dirty="0" smtClean="0"/>
              <a:t> = Fuerza centrifuga</a:t>
            </a:r>
            <a:endParaRPr lang="es-E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173585" y="2460468"/>
                <a:ext cx="250068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𝐿𝑜𝑟𝑒𝑛𝑡𝑧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585" y="2460468"/>
                <a:ext cx="2500685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683" r="-219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836086" y="2186109"/>
                <a:ext cx="2776849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𝑐𝑒𝑛𝑡𝑟𝑖𝑓𝑢𝑔𝑎𝑙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086" y="2186109"/>
                <a:ext cx="2776849" cy="80368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084298" y="2412493"/>
            <a:ext cx="341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=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87779" y="3651699"/>
                <a:ext cx="2282420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779" y="3651699"/>
                <a:ext cx="2282420" cy="80368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987848" y="5309288"/>
            <a:ext cx="3799438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s-ES" sz="2400" dirty="0" smtClean="0">
                <a:solidFill>
                  <a:schemeClr val="bg2"/>
                </a:solidFill>
              </a:rPr>
              <a:t>Formula de la rigidez del haz</a:t>
            </a:r>
          </a:p>
        </p:txBody>
      </p:sp>
      <p:sp>
        <p:nvSpPr>
          <p:cNvPr id="15" name="Right Brace 14"/>
          <p:cNvSpPr/>
          <p:nvPr/>
        </p:nvSpPr>
        <p:spPr>
          <a:xfrm>
            <a:off x="3697125" y="3639967"/>
            <a:ext cx="83102" cy="19355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grpSp>
        <p:nvGrpSpPr>
          <p:cNvPr id="17" name="Group 16"/>
          <p:cNvGrpSpPr/>
          <p:nvPr/>
        </p:nvGrpSpPr>
        <p:grpSpPr>
          <a:xfrm>
            <a:off x="8375982" y="3143974"/>
            <a:ext cx="3694423" cy="3627112"/>
            <a:chOff x="7368541" y="3148887"/>
            <a:chExt cx="3694423" cy="36271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90556" y="3148887"/>
              <a:ext cx="3672408" cy="361464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368541" y="6437445"/>
              <a:ext cx="20826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2"/>
                  </a:solidFill>
                </a:rPr>
                <a:t>Mechanical equivalent</a:t>
              </a:r>
              <a:endParaRPr lang="en-GB" sz="16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0146263" y="4186505"/>
            <a:ext cx="1883849" cy="601748"/>
            <a:chOff x="9138822" y="4191418"/>
            <a:chExt cx="1883849" cy="601748"/>
          </a:xfrm>
        </p:grpSpPr>
        <p:sp>
          <p:nvSpPr>
            <p:cNvPr id="18" name="TextBox 17"/>
            <p:cNvSpPr txBox="1"/>
            <p:nvPr/>
          </p:nvSpPr>
          <p:spPr>
            <a:xfrm>
              <a:off x="9138822" y="4331501"/>
              <a:ext cx="18838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chemeClr val="bg2"/>
                  </a:solidFill>
                </a:rPr>
                <a:t>Lorentz force</a:t>
              </a:r>
              <a:endParaRPr lang="en-GB" sz="2400" dirty="0">
                <a:solidFill>
                  <a:schemeClr val="bg2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9580910" y="4191418"/>
              <a:ext cx="437394" cy="263963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10129571" y="4928336"/>
            <a:ext cx="1508786" cy="1341911"/>
            <a:chOff x="9122130" y="4933249"/>
            <a:chExt cx="1508786" cy="1341911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9370776" y="5309288"/>
              <a:ext cx="1260140" cy="4616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9766820" y="4933249"/>
              <a:ext cx="216024" cy="13419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9122130" y="5149802"/>
              <a:ext cx="4587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solidFill>
                    <a:schemeClr val="bg2"/>
                  </a:solidFill>
                </a:rPr>
                <a:t>B</a:t>
              </a:r>
              <a:endParaRPr lang="en-GB" sz="36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39373" y="1948558"/>
            <a:ext cx="3171062" cy="3424658"/>
            <a:chOff x="8739373" y="1948558"/>
            <a:chExt cx="3171062" cy="3424658"/>
          </a:xfrm>
        </p:grpSpPr>
        <p:sp>
          <p:nvSpPr>
            <p:cNvPr id="32" name="TextBox 31"/>
            <p:cNvSpPr txBox="1"/>
            <p:nvPr/>
          </p:nvSpPr>
          <p:spPr>
            <a:xfrm>
              <a:off x="9066387" y="1948558"/>
              <a:ext cx="284404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i="1" dirty="0" smtClean="0">
                  <a:solidFill>
                    <a:srgbClr val="FFFF00"/>
                  </a:solidFill>
                </a:rPr>
                <a:t>ρ</a:t>
              </a:r>
              <a:r>
                <a:rPr lang="es-ES" sz="2400" dirty="0" smtClean="0">
                  <a:solidFill>
                    <a:srgbClr val="FFFF00"/>
                  </a:solidFill>
                </a:rPr>
                <a:t>: radio de curvatura</a:t>
              </a:r>
            </a:p>
            <a:p>
              <a:r>
                <a:rPr lang="es-ES" sz="2400" dirty="0" smtClean="0"/>
                <a:t>m: masa partícula</a:t>
              </a:r>
            </a:p>
            <a:p>
              <a:r>
                <a:rPr lang="es-ES" sz="2400" dirty="0" smtClean="0"/>
                <a:t>v: velocidad partícula</a:t>
              </a:r>
              <a:endParaRPr lang="es-ES" sz="24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739373" y="4726885"/>
              <a:ext cx="428322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wrap="none">
              <a:spAutoFit/>
            </a:bodyPr>
            <a:lstStyle/>
            <a:p>
              <a:r>
                <a:rPr lang="es-ES" sz="3600" i="1" dirty="0" smtClean="0">
                  <a:solidFill>
                    <a:schemeClr val="bg1"/>
                  </a:solidFill>
                </a:rPr>
                <a:t>ρ</a:t>
              </a:r>
              <a:endParaRPr lang="es-E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551227" y="4990357"/>
            <a:ext cx="2089033" cy="744864"/>
            <a:chOff x="1551227" y="4990357"/>
            <a:chExt cx="2089033" cy="7448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184495" y="4990357"/>
                  <a:ext cx="129888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4495" y="4990357"/>
                  <a:ext cx="1298882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5634" r="-2817" b="-2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/>
            <p:cNvSpPr txBox="1"/>
            <p:nvPr/>
          </p:nvSpPr>
          <p:spPr>
            <a:xfrm>
              <a:off x="1551227" y="5365889"/>
              <a:ext cx="2089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Particle momentu</a:t>
              </a:r>
              <a:r>
                <a:rPr lang="en-GB" dirty="0"/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485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9" grpId="0"/>
      <p:bldP spid="10" grpId="0"/>
      <p:bldP spid="11" grpId="0"/>
      <p:bldP spid="12" grpId="0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Construyamos nuestro primer acelerador circular, ?qu</a:t>
            </a:r>
            <a:r>
              <a:rPr lang="es-ES" dirty="0"/>
              <a:t>é</a:t>
            </a:r>
            <a:r>
              <a:rPr lang="es-ES" dirty="0" smtClean="0"/>
              <a:t> necesitamos?</a:t>
            </a:r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41785" y="2492896"/>
            <a:ext cx="11305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Necesitamos un campo magnético perpendicular a la trayectoria de las partículas para curvarlas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Necesitamos un campo eléctrico para dar energía a las partículas</a:t>
            </a:r>
          </a:p>
        </p:txBody>
      </p:sp>
    </p:spTree>
    <p:extLst>
      <p:ext uri="{BB962C8B-B14F-4D97-AF65-F5344CB8AC3E}">
        <p14:creationId xmlns:p14="http://schemas.microsoft.com/office/powerpoint/2010/main" val="272138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572616"/>
            <a:ext cx="10886500" cy="1371600"/>
          </a:xfrm>
        </p:spPr>
        <p:txBody>
          <a:bodyPr/>
          <a:lstStyle/>
          <a:p>
            <a:r>
              <a:rPr lang="en-GB" dirty="0" err="1" smtClean="0"/>
              <a:t>Nuestro</a:t>
            </a:r>
            <a:r>
              <a:rPr lang="en-GB" dirty="0" smtClean="0"/>
              <a:t> primer </a:t>
            </a:r>
            <a:r>
              <a:rPr lang="en-GB" dirty="0" err="1" smtClean="0"/>
              <a:t>acelerador</a:t>
            </a:r>
            <a:r>
              <a:rPr lang="en-GB" dirty="0" smtClean="0"/>
              <a:t> circular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s-ES" dirty="0"/>
              <a:t>ciclotrón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628" y="1160747"/>
            <a:ext cx="3373830" cy="2520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636" y="1304764"/>
            <a:ext cx="3496992" cy="20162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7133924" y="1664803"/>
            <a:ext cx="1440160" cy="14401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7349948" y="2960947"/>
            <a:ext cx="1440160" cy="14401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866196" y="2096851"/>
            <a:ext cx="2214733" cy="7200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845892" y="2672915"/>
            <a:ext cx="2232248" cy="7200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406780" y="3176971"/>
            <a:ext cx="81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~ 2 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3027" y="4185083"/>
            <a:ext cx="5416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primer acelerador circular fue desarrollado por E. O. Lawrence en Univ. California en 1930.</a:t>
            </a:r>
          </a:p>
          <a:p>
            <a:r>
              <a:rPr lang="es-ES" dirty="0" smtClean="0"/>
              <a:t>En 1932 Lawrence y Livingston construyeron el primer ciclotrón con 1.2 </a:t>
            </a:r>
            <a:r>
              <a:rPr lang="es-ES" dirty="0" err="1" smtClean="0"/>
              <a:t>MeV</a:t>
            </a:r>
            <a:r>
              <a:rPr lang="es-ES" dirty="0" smtClean="0"/>
              <a:t> de energía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767635" y="3577529"/>
                <a:ext cx="1198020" cy="787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635" y="3577529"/>
                <a:ext cx="1198020" cy="7870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88343" y="4420031"/>
            <a:ext cx="4130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Si B es constante y uniforme </a:t>
            </a:r>
            <a:r>
              <a:rPr lang="es-ES" dirty="0" smtClean="0">
                <a:sym typeface="Wingdings" panose="05000000000000000000" pitchFamily="2" charset="2"/>
              </a:rPr>
              <a:t> ρ incrementa conforme el momento de la particular incrementa (debido a el campo eléctrico)</a:t>
            </a:r>
            <a:endParaRPr lang="es-E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4900071" y="3681027"/>
            <a:ext cx="1609480" cy="2206948"/>
            <a:chOff x="4900071" y="4149080"/>
            <a:chExt cx="1609480" cy="220694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1099" y="4149080"/>
              <a:ext cx="1543050" cy="21621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900071" y="5986696"/>
              <a:ext cx="1609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E. O. Lawrence</a:t>
              </a:r>
              <a:endParaRPr lang="en-GB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5482" y="908720"/>
            <a:ext cx="3989793" cy="2592288"/>
            <a:chOff x="605482" y="908720"/>
            <a:chExt cx="3989793" cy="25922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1809" y="1124744"/>
              <a:ext cx="3637139" cy="2376264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2854052" y="908720"/>
              <a:ext cx="1741223" cy="82809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605482" y="2006841"/>
              <a:ext cx="1162153" cy="117013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56618" y="5825605"/>
            <a:ext cx="11832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cámara de vacío tiene que ser suficientemente grande como para acomodar toda la trayectoria espiral de la particular, desde la Fuente hasta la extracción</a:t>
            </a:r>
            <a:endParaRPr lang="es-ES" dirty="0"/>
          </a:p>
        </p:txBody>
      </p:sp>
      <p:grpSp>
        <p:nvGrpSpPr>
          <p:cNvPr id="24" name="Group 23"/>
          <p:cNvGrpSpPr/>
          <p:nvPr/>
        </p:nvGrpSpPr>
        <p:grpSpPr>
          <a:xfrm>
            <a:off x="3299131" y="1710611"/>
            <a:ext cx="2334712" cy="710276"/>
            <a:chOff x="3299131" y="1710611"/>
            <a:chExt cx="2334712" cy="710276"/>
          </a:xfrm>
        </p:grpSpPr>
        <p:cxnSp>
          <p:nvCxnSpPr>
            <p:cNvPr id="15" name="Straight Arrow Connector 14"/>
            <p:cNvCxnSpPr/>
            <p:nvPr/>
          </p:nvCxnSpPr>
          <p:spPr>
            <a:xfrm flipH="1" flipV="1">
              <a:off x="3299131" y="2312876"/>
              <a:ext cx="2334712" cy="10801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322114" y="1710611"/>
              <a:ext cx="1297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Vacuum chamber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Oval 24"/>
          <p:cNvSpPr/>
          <p:nvPr/>
        </p:nvSpPr>
        <p:spPr>
          <a:xfrm>
            <a:off x="2613536" y="2301364"/>
            <a:ext cx="144016" cy="144016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43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133 -0.00116 L -0.01667 -0.0132 L -0.01264 -0.02269 L -0.00391 -0.02732 L 0.00612 -0.02616 L 0.0155 -0.01667 L 0.01953 -0.00718 L 0.01875 0.00486 L 0.01341 0.01064 L 0.00469 0.01435 L -0.01407 0.01203 L -0.02735 0.00115 L -0.02944 -0.01181 L -0.0267 -0.025 L -0.02071 -0.03334 L -0.01003 -0.03936 L -0.00261 -0.04167 L 0.00612 -0.04167 L 0.02214 -0.03334 L 0.03021 -0.02732 L 0.0349 -0.01551 L 0.03555 -0.00116 L 0.03152 0.01203 L 0.01615 0.02384 L 0 0.0287 L -0.01732 0.0287 L -0.03413 0.01551 L -0.04285 -0.00348 L -0.04285 -0.02153 L -0.03204 -0.0382 L -0.02266 -0.04653 L -0.00534 -0.05348 L 0.01615 -0.05486 L 0.03555 -0.04653 L 0.05027 -0.02848 L 0.05092 0.00115 L 0.04428 0.02268 L 0.02891 0.03703 L 0.01211 0.04652 L -0.01264 0.04768 L -0.03204 0.04051 L -0.0435 0.03101 L -0.0508 0.01666 L -0.05548 0 L -0.05483 -0.0132 L -0.05418 -0.02385 L -0.04884 -0.0382 L -0.04142 -0.04885 L -0.02944 -0.06065 L -0.01941 -0.06551 L -0.00599 -0.07014 L 0.00872 -0.07014 L 0.02618 -0.06783 L 0.04155 -0.05949 L 0.05704 -0.04653 L 0.06564 -0.025 L 0.06642 -0.00116 L 0.06173 0.02268 L 0.05236 0.04051 L 0.04493 0.05 L -0.02735 0.12639 " pathEditMode="relative" ptsTypes="AAAAAAAAAAAAAAAAAAAAAAAAAAAAAAAAAAAAAAAAAAAAAAAAAAAAAAAAAAAAAA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/>
      <p:bldP spid="14" grpId="0"/>
      <p:bldP spid="17" grpId="0"/>
      <p:bldP spid="22" grpId="0"/>
      <p:bldP spid="2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46" y="-282143"/>
            <a:ext cx="12071076" cy="13716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Lo estamos hacienda muy bien, pero con ciclotrones no podemos llegar a energías de </a:t>
            </a:r>
            <a:r>
              <a:rPr lang="es-ES" dirty="0" err="1" smtClean="0"/>
              <a:t>GeV</a:t>
            </a:r>
            <a:r>
              <a:rPr lang="es-ES" dirty="0" smtClean="0"/>
              <a:t> </a:t>
            </a:r>
            <a:r>
              <a:rPr lang="es-ES" dirty="0"/>
              <a:t>o más</a:t>
            </a:r>
            <a:r>
              <a:rPr lang="es-ES" dirty="0" smtClean="0"/>
              <a:t>, </a:t>
            </a:r>
            <a:r>
              <a:rPr lang="es-ES" dirty="0"/>
              <a:t>?qué </a:t>
            </a:r>
            <a:r>
              <a:rPr lang="es-ES" dirty="0" smtClean="0"/>
              <a:t>es lo que podemos hacer?</a:t>
            </a:r>
            <a:endParaRPr lang="es-E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566872"/>
              </p:ext>
            </p:extLst>
          </p:nvPr>
        </p:nvGraphicFramePr>
        <p:xfrm>
          <a:off x="2277988" y="1268760"/>
          <a:ext cx="8280920" cy="4925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099">
                  <a:extLst>
                    <a:ext uri="{9D8B030D-6E8A-4147-A177-3AD203B41FA5}">
                      <a16:colId xmlns:a16="http://schemas.microsoft.com/office/drawing/2014/main" val="4093046294"/>
                    </a:ext>
                  </a:extLst>
                </a:gridCol>
                <a:gridCol w="932852">
                  <a:extLst>
                    <a:ext uri="{9D8B030D-6E8A-4147-A177-3AD203B41FA5}">
                      <a16:colId xmlns:a16="http://schemas.microsoft.com/office/drawing/2014/main" val="1146687858"/>
                    </a:ext>
                  </a:extLst>
                </a:gridCol>
                <a:gridCol w="1492562">
                  <a:extLst>
                    <a:ext uri="{9D8B030D-6E8A-4147-A177-3AD203B41FA5}">
                      <a16:colId xmlns:a16="http://schemas.microsoft.com/office/drawing/2014/main" val="3983677444"/>
                    </a:ext>
                  </a:extLst>
                </a:gridCol>
                <a:gridCol w="962180">
                  <a:extLst>
                    <a:ext uri="{9D8B030D-6E8A-4147-A177-3AD203B41FA5}">
                      <a16:colId xmlns:a16="http://schemas.microsoft.com/office/drawing/2014/main" val="3655894463"/>
                    </a:ext>
                  </a:extLst>
                </a:gridCol>
                <a:gridCol w="3240227">
                  <a:extLst>
                    <a:ext uri="{9D8B030D-6E8A-4147-A177-3AD203B41FA5}">
                      <a16:colId xmlns:a16="http://schemas.microsoft.com/office/drawing/2014/main" val="883423371"/>
                    </a:ext>
                  </a:extLst>
                </a:gridCol>
              </a:tblGrid>
              <a:tr h="56205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 (m)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energy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Instrument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897811"/>
                  </a:ext>
                </a:extLst>
              </a:tr>
              <a:tr h="401468"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Aggregate of molecules:</a:t>
                      </a:r>
                      <a:r>
                        <a:rPr lang="en-GB" sz="1600" baseline="0" dirty="0" smtClean="0"/>
                        <a:t> cell/bacteria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-5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micro</a:t>
                      </a:r>
                      <a:r>
                        <a:rPr lang="en-GB" sz="1600" baseline="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 eV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Optical microscope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6061585"/>
                  </a:ext>
                </a:extLst>
              </a:tr>
              <a:tr h="4014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-7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100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eV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2604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Aggregate of atoms:</a:t>
                      </a:r>
                      <a:r>
                        <a:rPr lang="en-GB" sz="1600" baseline="0" dirty="0" smtClean="0"/>
                        <a:t> molecules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-9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Electron microscope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043521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Atoms: </a:t>
                      </a:r>
                      <a:r>
                        <a:rPr lang="en-GB" sz="1600" dirty="0" err="1" smtClean="0"/>
                        <a:t>nucleus+electrons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-10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</a:t>
                      </a:r>
                      <a:r>
                        <a:rPr lang="en-GB" sz="1600" dirty="0" err="1" smtClean="0"/>
                        <a:t>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Synchrotron</a:t>
                      </a:r>
                      <a:r>
                        <a:rPr lang="en-GB" sz="1600" baseline="0" dirty="0" smtClean="0"/>
                        <a:t> radiation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90245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Nucleus (Oxygen: 8p+8n)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-14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0.01 </a:t>
                      </a:r>
                      <a:r>
                        <a:rPr lang="en-GB" sz="1600" dirty="0" err="1" smtClean="0"/>
                        <a:t>pico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&gt;100 MeV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Low energy e- or p+ accelerator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663589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Aggregate of quarks:</a:t>
                      </a:r>
                      <a:r>
                        <a:rPr lang="en-GB" sz="1600" baseline="0" dirty="0" smtClean="0"/>
                        <a:t> hadrons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-15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femto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 1 GeV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 energy p+ accelerator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861023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Quarks+leptons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-18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atto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 1 </a:t>
                      </a:r>
                      <a:r>
                        <a:rPr lang="en-GB" sz="1600" dirty="0" err="1" smtClean="0"/>
                        <a:t>TeV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</a:t>
                      </a:r>
                      <a:r>
                        <a:rPr lang="en-GB" sz="1600" baseline="0" dirty="0" smtClean="0"/>
                        <a:t> energy e- or p+ collider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796447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2277988" y="5013176"/>
            <a:ext cx="8136904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02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357" y="-580192"/>
            <a:ext cx="11233248" cy="1371600"/>
          </a:xfrm>
        </p:spPr>
        <p:txBody>
          <a:bodyPr/>
          <a:lstStyle/>
          <a:p>
            <a:r>
              <a:rPr lang="es-ES" dirty="0" smtClean="0"/>
              <a:t>Cual es la limitación de un ciclotrón?</a:t>
            </a:r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829690" y="1778864"/>
                <a:ext cx="1198020" cy="787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690" y="1778864"/>
                <a:ext cx="1198020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77788" y="976366"/>
            <a:ext cx="10369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Si B es constante y uniforme </a:t>
            </a:r>
            <a:r>
              <a:rPr lang="es-ES" sz="2400" dirty="0" smtClean="0">
                <a:sym typeface="Wingdings" panose="05000000000000000000" pitchFamily="2" charset="2"/>
              </a:rPr>
              <a:t> ρ aumenta con la energía de la partícula  obtenemos una orbita espiral  ciclotrón</a:t>
            </a:r>
            <a:endParaRPr lang="es-E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77788" y="2696684"/>
            <a:ext cx="9261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Podemos incrementar B, pero hay un limite tecnológico al valor de B</a:t>
            </a:r>
            <a:endParaRPr lang="es-E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05980" y="3158349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s-ES" sz="2400" dirty="0" smtClean="0"/>
              <a:t>Al fina de cuentas la espiral se hace mas y mas grande</a:t>
            </a:r>
          </a:p>
          <a:p>
            <a:pPr algn="ctr"/>
            <a:r>
              <a:rPr lang="es-ES" sz="2400" dirty="0" smtClean="0"/>
              <a:t> </a:t>
            </a:r>
            <a:r>
              <a:rPr lang="es-ES" sz="2400" dirty="0" smtClean="0">
                <a:sym typeface="Wingdings" panose="05000000000000000000" pitchFamily="2" charset="2"/>
              </a:rPr>
              <a:t> el tamaño y el coste del ciclotrón aumenta !</a:t>
            </a:r>
            <a:endParaRPr lang="es-E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092367" y="4220696"/>
            <a:ext cx="10452952" cy="2318218"/>
            <a:chOff x="1092367" y="4220696"/>
            <a:chExt cx="10452952" cy="231821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3727" y="4220696"/>
              <a:ext cx="5941592" cy="231821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092367" y="4740167"/>
              <a:ext cx="433633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dirty="0" smtClean="0"/>
                <a:t>TRIUMF ciclotrón, Canadá </a:t>
              </a:r>
            </a:p>
            <a:p>
              <a:pPr algn="ctr"/>
              <a:r>
                <a:rPr lang="es-ES" sz="2400" dirty="0" smtClean="0">
                  <a:sym typeface="Wingdings" panose="05000000000000000000" pitchFamily="2" charset="2"/>
                </a:rPr>
                <a:t>C ~ 57 m</a:t>
              </a:r>
              <a:r>
                <a:rPr lang="es-ES" sz="2400" dirty="0" smtClean="0"/>
                <a:t>, energía </a:t>
              </a:r>
              <a:r>
                <a:rPr lang="es-ES" sz="2400" dirty="0" smtClean="0"/>
                <a:t>final </a:t>
              </a:r>
              <a:r>
                <a:rPr lang="es-ES" sz="2400" dirty="0" smtClean="0"/>
                <a:t>520 </a:t>
              </a:r>
              <a:r>
                <a:rPr lang="es-ES" sz="2400" dirty="0" err="1" smtClean="0"/>
                <a:t>MeV</a:t>
              </a:r>
              <a:r>
                <a:rPr lang="es-ES" sz="2400" dirty="0" smtClean="0"/>
                <a:t>, </a:t>
              </a:r>
              <a:r>
                <a:rPr lang="es-ES" sz="2400" dirty="0" err="1" smtClean="0"/>
                <a:t>ions</a:t>
              </a:r>
              <a:r>
                <a:rPr lang="es-ES" sz="2400" dirty="0" smtClean="0"/>
                <a:t> </a:t>
              </a:r>
              <a:r>
                <a:rPr lang="es-ES" sz="2400" dirty="0" err="1" smtClean="0"/>
                <a:t>travel</a:t>
              </a:r>
              <a:r>
                <a:rPr lang="es-ES" sz="2400" dirty="0" smtClean="0"/>
                <a:t> 45 km</a:t>
              </a:r>
              <a:endParaRPr lang="es-E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2098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48" y="-247658"/>
            <a:ext cx="11161240" cy="13716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La pregunta clave es por tanto: cómo podemos mantener el radio del acelerador constante, pero aumentar la energía?</a:t>
            </a:r>
            <a:endParaRPr lang="es-ES" dirty="0"/>
          </a:p>
        </p:txBody>
      </p:sp>
      <p:sp>
        <p:nvSpPr>
          <p:cNvPr id="7" name="TextBox 6"/>
          <p:cNvSpPr txBox="1"/>
          <p:nvPr/>
        </p:nvSpPr>
        <p:spPr>
          <a:xfrm>
            <a:off x="438775" y="1268825"/>
            <a:ext cx="10441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dirty="0" smtClean="0"/>
              <a:t>Si B aumenta síncronamente con el momento de la partícula tal que el cociente p/B permanece constante, entonces el radio es CONSTANTE </a:t>
            </a:r>
            <a:endParaRPr lang="es-E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830217" y="4634175"/>
            <a:ext cx="5808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There is a technical limit to the value of B, ~ 1.5 Tesla for normal conducting magnets and ~ 8 Tesla for superconducting magnets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 rot="464030">
            <a:off x="7737170" y="759227"/>
            <a:ext cx="1888659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Synchrotrons</a:t>
            </a:r>
            <a:endParaRPr lang="en-GB" sz="24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515821" y="1893784"/>
            <a:ext cx="2518222" cy="1712428"/>
            <a:chOff x="8468315" y="3411694"/>
            <a:chExt cx="3170713" cy="227346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42684" y="3411694"/>
              <a:ext cx="1440160" cy="202784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98868" y="3411694"/>
              <a:ext cx="1440160" cy="194891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468315" y="5315823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E. M. McMillan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414892" y="5315823"/>
              <a:ext cx="10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V. </a:t>
              </a:r>
              <a:r>
                <a:rPr lang="en-GB" dirty="0" err="1" smtClean="0"/>
                <a:t>Veksler</a:t>
              </a:r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38775" y="2293522"/>
            <a:ext cx="7706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dirty="0" smtClean="0"/>
              <a:t>El principio de los sincrotrones fue desarrollado casi simultáneamente por E. M. </a:t>
            </a:r>
            <a:r>
              <a:rPr lang="es-ES" sz="2400" dirty="0" err="1" smtClean="0"/>
              <a:t>McMillan</a:t>
            </a:r>
            <a:r>
              <a:rPr lang="es-ES" sz="2400" dirty="0" smtClean="0"/>
              <a:t> (California </a:t>
            </a:r>
            <a:r>
              <a:rPr lang="es-ES" sz="2400" dirty="0" err="1" smtClean="0"/>
              <a:t>University</a:t>
            </a:r>
            <a:r>
              <a:rPr lang="es-ES" sz="2400" dirty="0" smtClean="0"/>
              <a:t>) &amp; V. </a:t>
            </a:r>
            <a:r>
              <a:rPr lang="es-ES" sz="2400" dirty="0" err="1" smtClean="0"/>
              <a:t>Veksler</a:t>
            </a:r>
            <a:r>
              <a:rPr lang="es-ES" sz="2400" dirty="0" smtClean="0"/>
              <a:t> (Soviet </a:t>
            </a:r>
            <a:r>
              <a:rPr lang="es-ES" sz="2400" dirty="0" err="1" smtClean="0"/>
              <a:t>Union</a:t>
            </a:r>
            <a:r>
              <a:rPr lang="es-ES" sz="2400" dirty="0" smtClean="0"/>
              <a:t>) en 1945</a:t>
            </a:r>
            <a:endParaRPr lang="es-ES" sz="2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804" y="4437209"/>
            <a:ext cx="5058480" cy="155053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5011" y="3606212"/>
            <a:ext cx="5368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1949: Cosmotron @BNL </a:t>
            </a:r>
            <a:r>
              <a:rPr lang="en-GB" sz="2400" dirty="0" smtClean="0">
                <a:sym typeface="Wingdings" panose="05000000000000000000" pitchFamily="2" charset="2"/>
              </a:rPr>
              <a:t> proton synchrotron of 3.3 GeV, C ~ 57 m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8948" y="116632"/>
            <a:ext cx="1264543" cy="141970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39375" y="3636178"/>
            <a:ext cx="5303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2008: LHC </a:t>
            </a:r>
            <a:r>
              <a:rPr lang="en-GB" sz="2400" dirty="0" smtClean="0">
                <a:sym typeface="Wingdings" panose="05000000000000000000" pitchFamily="2" charset="2"/>
              </a:rPr>
              <a:t> proton synchrotron of 7000 GeV, C = 27 km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1523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4" grpId="0"/>
      <p:bldP spid="18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227011" y="-544957"/>
            <a:ext cx="9144001" cy="1371600"/>
          </a:xfrm>
        </p:spPr>
        <p:txBody>
          <a:bodyPr/>
          <a:lstStyle/>
          <a:p>
            <a:r>
              <a:rPr lang="es-ES" dirty="0" smtClean="0"/>
              <a:t>Construyamos un sincrotrón!</a:t>
            </a:r>
            <a:endParaRPr lang="es-ES" dirty="0"/>
          </a:p>
        </p:txBody>
      </p:sp>
      <p:sp>
        <p:nvSpPr>
          <p:cNvPr id="39" name="TextBox 38"/>
          <p:cNvSpPr txBox="1"/>
          <p:nvPr/>
        </p:nvSpPr>
        <p:spPr>
          <a:xfrm>
            <a:off x="6838491" y="383860"/>
            <a:ext cx="52325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dirty="0" smtClean="0"/>
              <a:t>B incrementa síncronamente con el momento de la partícula (p), que incrementa debido al campo acelerador </a:t>
            </a:r>
            <a:r>
              <a:rPr lang="es-ES" sz="2400" dirty="0" smtClean="0">
                <a:sym typeface="Wingdings" panose="05000000000000000000" pitchFamily="2" charset="2"/>
              </a:rPr>
              <a:t> </a:t>
            </a:r>
            <a:r>
              <a:rPr lang="es-ES" sz="2400" dirty="0" smtClean="0"/>
              <a:t>p/B permanece </a:t>
            </a:r>
            <a:r>
              <a:rPr lang="es-ES" sz="2400" dirty="0" err="1" smtClean="0"/>
              <a:t>cte</a:t>
            </a:r>
            <a:r>
              <a:rPr lang="es-ES" sz="2400" dirty="0" smtClean="0"/>
              <a:t> </a:t>
            </a:r>
            <a:r>
              <a:rPr lang="es-ES" sz="2400" dirty="0" smtClean="0">
                <a:sym typeface="Wingdings" panose="05000000000000000000" pitchFamily="2" charset="2"/>
              </a:rPr>
              <a:t></a:t>
            </a:r>
            <a:r>
              <a:rPr lang="es-ES" sz="2400" dirty="0" smtClean="0"/>
              <a:t> el radio del acelerador es </a:t>
            </a:r>
            <a:r>
              <a:rPr lang="es-ES" sz="2400" dirty="0" err="1" smtClean="0"/>
              <a:t>cte</a:t>
            </a:r>
            <a:endParaRPr lang="es-ES" sz="2400" dirty="0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5781370" y="3501008"/>
            <a:ext cx="1681194" cy="978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9801234">
            <a:off x="5517414" y="3652067"/>
            <a:ext cx="191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Accelerator radius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8608262" y="2520430"/>
                <a:ext cx="1709507" cy="1134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8262" y="2520430"/>
                <a:ext cx="1709507" cy="11344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8988460" y="4748475"/>
            <a:ext cx="1047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err="1" smtClean="0"/>
              <a:t>f</a:t>
            </a:r>
            <a:r>
              <a:rPr lang="en-GB" sz="5400" baseline="-25000" dirty="0" err="1" smtClean="0"/>
              <a:t>RF</a:t>
            </a:r>
            <a:r>
              <a:rPr lang="en-GB" sz="5400" dirty="0" smtClean="0"/>
              <a:t> </a:t>
            </a:r>
            <a:endParaRPr lang="en-GB" sz="5400" dirty="0"/>
          </a:p>
        </p:txBody>
      </p:sp>
      <p:sp>
        <p:nvSpPr>
          <p:cNvPr id="44" name="Up Arrow 43"/>
          <p:cNvSpPr/>
          <p:nvPr/>
        </p:nvSpPr>
        <p:spPr>
          <a:xfrm>
            <a:off x="9893805" y="4975899"/>
            <a:ext cx="484632" cy="4905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0535073" y="4813175"/>
            <a:ext cx="5950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/>
              <a:t>B</a:t>
            </a:r>
            <a:endParaRPr lang="en-GB" sz="5400" dirty="0"/>
          </a:p>
        </p:txBody>
      </p:sp>
      <p:sp>
        <p:nvSpPr>
          <p:cNvPr id="48" name="Up Arrow 47"/>
          <p:cNvSpPr/>
          <p:nvPr/>
        </p:nvSpPr>
        <p:spPr>
          <a:xfrm>
            <a:off x="11154396" y="4954223"/>
            <a:ext cx="484632" cy="4905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7746623" y="4813175"/>
            <a:ext cx="5517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p</a:t>
            </a:r>
          </a:p>
        </p:txBody>
      </p:sp>
      <p:sp>
        <p:nvSpPr>
          <p:cNvPr id="50" name="Up Arrow 49"/>
          <p:cNvSpPr/>
          <p:nvPr/>
        </p:nvSpPr>
        <p:spPr>
          <a:xfrm>
            <a:off x="8365946" y="4954223"/>
            <a:ext cx="484632" cy="4905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80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212" y="4532097"/>
            <a:ext cx="2967031" cy="2194854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57660" y="-67854"/>
            <a:ext cx="9144001" cy="1371600"/>
          </a:xfrm>
        </p:spPr>
        <p:txBody>
          <a:bodyPr/>
          <a:lstStyle/>
          <a:p>
            <a:r>
              <a:rPr lang="es-ES" dirty="0"/>
              <a:t>Para qué sirven? </a:t>
            </a:r>
          </a:p>
        </p:txBody>
      </p:sp>
      <p:pic>
        <p:nvPicPr>
          <p:cNvPr id="5" name="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440" y="3717032"/>
            <a:ext cx="4752146" cy="30099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9796" y="1556792"/>
            <a:ext cx="809228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800" dirty="0" smtClean="0"/>
              <a:t>30000 aceleradores se usan hoy en día en el mundo: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ES" sz="2800" dirty="0" smtClean="0"/>
              <a:t>44% radioterapia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ES" sz="2800" dirty="0" smtClean="0"/>
              <a:t>41% implantación de iones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ES" sz="2800" dirty="0" smtClean="0"/>
              <a:t>9% aplicaciones industriales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ES" sz="2800" dirty="0" smtClean="0"/>
              <a:t>4% investigación en baja energía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ES" sz="2800" dirty="0" smtClean="0"/>
              <a:t>1% producción </a:t>
            </a:r>
            <a:r>
              <a:rPr lang="es-ES" sz="2800" dirty="0"/>
              <a:t>de isótopos </a:t>
            </a:r>
            <a:r>
              <a:rPr lang="es-ES" sz="2800" dirty="0" smtClean="0"/>
              <a:t>médicos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ES" sz="2800" dirty="0" smtClean="0"/>
              <a:t>&lt;1% investigación fundamental</a:t>
            </a:r>
            <a:endParaRPr lang="es-E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8748" y="217657"/>
            <a:ext cx="2660184" cy="18105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1952" y="2204864"/>
            <a:ext cx="3286101" cy="113389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620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5781370" y="3501008"/>
            <a:ext cx="1681194" cy="978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9801234">
            <a:off x="5517414" y="3652067"/>
            <a:ext cx="191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Accelerator radius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8988460" y="4748475"/>
            <a:ext cx="1047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err="1" smtClean="0"/>
              <a:t>f</a:t>
            </a:r>
            <a:r>
              <a:rPr lang="en-GB" sz="5400" baseline="-25000" dirty="0" err="1" smtClean="0"/>
              <a:t>RF</a:t>
            </a:r>
            <a:r>
              <a:rPr lang="en-GB" sz="5400" dirty="0" smtClean="0"/>
              <a:t> </a:t>
            </a:r>
            <a:endParaRPr lang="en-GB" sz="5400" dirty="0"/>
          </a:p>
        </p:txBody>
      </p:sp>
      <p:sp>
        <p:nvSpPr>
          <p:cNvPr id="43" name="Up Arrow 42"/>
          <p:cNvSpPr/>
          <p:nvPr/>
        </p:nvSpPr>
        <p:spPr>
          <a:xfrm>
            <a:off x="9893805" y="4748475"/>
            <a:ext cx="484632" cy="7179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10535073" y="4813175"/>
            <a:ext cx="5950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/>
              <a:t>B</a:t>
            </a:r>
            <a:endParaRPr lang="en-GB" sz="5400" dirty="0"/>
          </a:p>
        </p:txBody>
      </p:sp>
      <p:sp>
        <p:nvSpPr>
          <p:cNvPr id="46" name="Up Arrow 45"/>
          <p:cNvSpPr/>
          <p:nvPr/>
        </p:nvSpPr>
        <p:spPr>
          <a:xfrm>
            <a:off x="11154396" y="4726799"/>
            <a:ext cx="484632" cy="7179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7746623" y="4813175"/>
            <a:ext cx="5517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p</a:t>
            </a:r>
          </a:p>
        </p:txBody>
      </p:sp>
      <p:sp>
        <p:nvSpPr>
          <p:cNvPr id="48" name="Up Arrow 47"/>
          <p:cNvSpPr/>
          <p:nvPr/>
        </p:nvSpPr>
        <p:spPr>
          <a:xfrm>
            <a:off x="8365946" y="4726799"/>
            <a:ext cx="484632" cy="7179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227011" y="-544957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Construyamos un sincrotrón!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214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4222204" y="4689178"/>
            <a:ext cx="342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Qué </a:t>
            </a:r>
            <a:r>
              <a:rPr lang="es-ES" sz="2400" dirty="0" smtClean="0"/>
              <a:t>necesitamos para construir un sincrotrón?</a:t>
            </a:r>
            <a:endParaRPr lang="es-ES" sz="24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4932" y="116632"/>
            <a:ext cx="1264543" cy="1419702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 flipV="1">
            <a:off x="5781370" y="3501008"/>
            <a:ext cx="1681194" cy="978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19801234">
            <a:off x="5517414" y="3652067"/>
            <a:ext cx="191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Accelerator radius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8988460" y="4748475"/>
            <a:ext cx="1047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err="1" smtClean="0"/>
              <a:t>f</a:t>
            </a:r>
            <a:r>
              <a:rPr lang="en-GB" sz="5400" baseline="-25000" dirty="0" err="1" smtClean="0"/>
              <a:t>RF</a:t>
            </a:r>
            <a:r>
              <a:rPr lang="en-GB" sz="5400" dirty="0" smtClean="0"/>
              <a:t> </a:t>
            </a:r>
            <a:endParaRPr lang="en-GB" sz="5400" dirty="0"/>
          </a:p>
        </p:txBody>
      </p:sp>
      <p:sp>
        <p:nvSpPr>
          <p:cNvPr id="46" name="Up Arrow 45"/>
          <p:cNvSpPr/>
          <p:nvPr/>
        </p:nvSpPr>
        <p:spPr>
          <a:xfrm>
            <a:off x="9893805" y="4365105"/>
            <a:ext cx="484632" cy="11013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10535073" y="4813175"/>
            <a:ext cx="5950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/>
              <a:t>B</a:t>
            </a:r>
            <a:endParaRPr lang="en-GB" sz="5400" dirty="0"/>
          </a:p>
        </p:txBody>
      </p:sp>
      <p:sp>
        <p:nvSpPr>
          <p:cNvPr id="48" name="Up Arrow 47"/>
          <p:cNvSpPr/>
          <p:nvPr/>
        </p:nvSpPr>
        <p:spPr>
          <a:xfrm>
            <a:off x="11154396" y="4343429"/>
            <a:ext cx="484632" cy="11013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7746623" y="4813175"/>
            <a:ext cx="5517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p</a:t>
            </a:r>
          </a:p>
        </p:txBody>
      </p:sp>
      <p:sp>
        <p:nvSpPr>
          <p:cNvPr id="50" name="Up Arrow 49"/>
          <p:cNvSpPr/>
          <p:nvPr/>
        </p:nvSpPr>
        <p:spPr>
          <a:xfrm>
            <a:off x="8365946" y="4343429"/>
            <a:ext cx="484632" cy="11013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227011" y="-544957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Construyamos un sincrotrón!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168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2" y="-531440"/>
            <a:ext cx="11233248" cy="1371600"/>
          </a:xfrm>
        </p:spPr>
        <p:txBody>
          <a:bodyPr/>
          <a:lstStyle/>
          <a:p>
            <a:r>
              <a:rPr lang="en-US" dirty="0" err="1" smtClean="0"/>
              <a:t>Necesitamos</a:t>
            </a:r>
            <a:r>
              <a:rPr lang="en-US" dirty="0" smtClean="0"/>
              <a:t> </a:t>
            </a:r>
            <a:r>
              <a:rPr lang="en-US" dirty="0" err="1" smtClean="0"/>
              <a:t>dipolos</a:t>
            </a:r>
            <a:r>
              <a:rPr lang="en-US" dirty="0" smtClean="0"/>
              <a:t> para </a:t>
            </a:r>
            <a:r>
              <a:rPr lang="en-US" dirty="0" err="1" smtClean="0"/>
              <a:t>curvar</a:t>
            </a:r>
            <a:r>
              <a:rPr lang="en-US" dirty="0" smtClean="0"/>
              <a:t> la </a:t>
            </a:r>
            <a:r>
              <a:rPr lang="en-US" dirty="0" err="1" smtClean="0"/>
              <a:t>trayectoria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33772" y="874427"/>
            <a:ext cx="4776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e.g. SPS 747 dipole magnets (normal conducting)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908" y="1366017"/>
            <a:ext cx="3821164" cy="25307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114" y="3702600"/>
            <a:ext cx="3821958" cy="25584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3666" y="5095138"/>
            <a:ext cx="287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B=2 T, L=6.3 m, p=450 GeV/c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108771" y="5498842"/>
            <a:ext cx="20151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ρ</a:t>
            </a:r>
            <a:r>
              <a:rPr lang="en-GB" sz="2000" dirty="0" smtClean="0"/>
              <a:t>=1100 m, </a:t>
            </a:r>
            <a:r>
              <a:rPr lang="el-GR" sz="2000" dirty="0" smtClean="0"/>
              <a:t>θ</a:t>
            </a:r>
            <a:r>
              <a:rPr lang="en-GB" sz="2000" dirty="0" smtClean="0"/>
              <a:t>=0.2</a:t>
            </a:r>
            <a:r>
              <a:rPr lang="en-GB" sz="2000" baseline="30000" dirty="0" smtClean="0"/>
              <a:t>0</a:t>
            </a:r>
          </a:p>
          <a:p>
            <a:endParaRPr lang="en-GB" sz="1200" baseline="30000" dirty="0" smtClean="0"/>
          </a:p>
          <a:p>
            <a:r>
              <a:rPr lang="en-GB" sz="2000" dirty="0" smtClean="0"/>
              <a:t>C = 7 km</a:t>
            </a:r>
            <a:endParaRPr lang="en-GB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1294" y="1478410"/>
            <a:ext cx="2737726" cy="21420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777182" y="1478410"/>
            <a:ext cx="3054412" cy="21335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1294" y="3611958"/>
            <a:ext cx="4783460" cy="31889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20891" y="5754214"/>
            <a:ext cx="345242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dirty="0" smtClean="0"/>
              <a:t>B=8.3 T, L= 15 m, p=7000 GeV/c</a:t>
            </a:r>
          </a:p>
          <a:p>
            <a:pPr algn="r"/>
            <a:r>
              <a:rPr lang="el-GR" sz="2000" dirty="0"/>
              <a:t>ρ</a:t>
            </a:r>
            <a:r>
              <a:rPr lang="en-GB" sz="2000" dirty="0" smtClean="0"/>
              <a:t>=2800 </a:t>
            </a:r>
            <a:r>
              <a:rPr lang="en-GB" sz="2000" dirty="0"/>
              <a:t>m, </a:t>
            </a:r>
            <a:r>
              <a:rPr lang="el-GR" sz="2000" dirty="0"/>
              <a:t>θ</a:t>
            </a:r>
            <a:r>
              <a:rPr lang="en-GB" sz="2000" dirty="0" smtClean="0"/>
              <a:t>=0.3</a:t>
            </a:r>
            <a:r>
              <a:rPr lang="en-GB" sz="2000" baseline="30000" dirty="0" smtClean="0"/>
              <a:t>0</a:t>
            </a:r>
          </a:p>
          <a:p>
            <a:pPr algn="r"/>
            <a:r>
              <a:rPr lang="en-GB" sz="2000" dirty="0" smtClean="0"/>
              <a:t>C=27 km</a:t>
            </a:r>
            <a:endParaRPr lang="en-GB" sz="2000" dirty="0"/>
          </a:p>
          <a:p>
            <a:pPr algn="r"/>
            <a:endParaRPr lang="en-GB" sz="2000" dirty="0" smtClean="0"/>
          </a:p>
          <a:p>
            <a:pPr algn="r"/>
            <a:endParaRPr lang="en-GB" sz="2000" dirty="0"/>
          </a:p>
        </p:txBody>
      </p:sp>
      <p:sp>
        <p:nvSpPr>
          <p:cNvPr id="15" name="Rectangle 14"/>
          <p:cNvSpPr/>
          <p:nvPr/>
        </p:nvSpPr>
        <p:spPr>
          <a:xfrm>
            <a:off x="5590356" y="868385"/>
            <a:ext cx="4831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e.g. LHC 1232 </a:t>
            </a:r>
            <a:r>
              <a:rPr lang="en-GB" dirty="0"/>
              <a:t>dipole </a:t>
            </a:r>
            <a:r>
              <a:rPr lang="en-GB" dirty="0" smtClean="0"/>
              <a:t>magnets (superconducting)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14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1764" y="-531440"/>
            <a:ext cx="11809312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Necesitamos</a:t>
            </a:r>
            <a:r>
              <a:rPr lang="en-US" dirty="0" smtClean="0"/>
              <a:t> </a:t>
            </a:r>
            <a:r>
              <a:rPr lang="en-US" dirty="0" err="1" smtClean="0"/>
              <a:t>cavidades</a:t>
            </a:r>
            <a:r>
              <a:rPr lang="en-US" dirty="0" smtClean="0"/>
              <a:t> de radio </a:t>
            </a:r>
            <a:r>
              <a:rPr lang="en-US" dirty="0" err="1" smtClean="0"/>
              <a:t>frequencia</a:t>
            </a:r>
            <a:r>
              <a:rPr lang="en-US" dirty="0" smtClean="0"/>
              <a:t> para </a:t>
            </a:r>
            <a:r>
              <a:rPr lang="en-US" dirty="0" err="1" smtClean="0"/>
              <a:t>acelerar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663" y="1195963"/>
            <a:ext cx="3719736" cy="27898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788" y="1169747"/>
            <a:ext cx="4104456" cy="27388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97700" y="820288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SPS RF cavities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175823" y="848430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 RF cavities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788" y="3560043"/>
            <a:ext cx="1720802" cy="25812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63391" y="3917798"/>
            <a:ext cx="2854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Total accelerating voltage = 8 MV 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5291" y="6114246"/>
            <a:ext cx="2274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Travelling wave cavity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889299" y="1328057"/>
            <a:ext cx="3189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Total accelerating voltage = 16 MV </a:t>
            </a:r>
            <a:endParaRPr lang="en-GB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4966" y="2492897"/>
            <a:ext cx="3494935" cy="150444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915050" y="4221088"/>
            <a:ext cx="691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E</a:t>
            </a:r>
            <a:r>
              <a:rPr lang="en-GB" dirty="0" smtClean="0"/>
              <a:t>very time a proton passes through the LHC RF system gets 16 MeV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915050" y="4654783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Since every proton passes 11245 times per second through the RF system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915050" y="5339761"/>
            <a:ext cx="6645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total energy received per second is : 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16 MeV/lap x 11245 laps/s = 1.8 105 MeV/s = 0.18 </a:t>
            </a:r>
            <a:r>
              <a:rPr lang="en-GB" dirty="0" err="1" smtClean="0"/>
              <a:t>TeV</a:t>
            </a:r>
            <a:r>
              <a:rPr lang="en-GB" dirty="0" smtClean="0"/>
              <a:t>/s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915050" y="6019350"/>
            <a:ext cx="4147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Takes ~ 20’ to bring the beams to 7 </a:t>
            </a:r>
            <a:r>
              <a:rPr lang="en-GB" dirty="0" err="1" smtClean="0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24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6" grpId="0"/>
      <p:bldP spid="17" grpId="0"/>
      <p:bldP spid="18" grpId="0"/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93812" y="-53144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Qué </a:t>
            </a:r>
            <a:r>
              <a:rPr lang="es-ES" dirty="0" smtClean="0"/>
              <a:t>m</a:t>
            </a:r>
            <a:r>
              <a:rPr lang="es-ES" dirty="0"/>
              <a:t>á</a:t>
            </a:r>
            <a:r>
              <a:rPr lang="es-ES" dirty="0" smtClean="0"/>
              <a:t>s necesitamos?</a:t>
            </a:r>
            <a:endParaRPr lang="es-ES" dirty="0"/>
          </a:p>
        </p:txBody>
      </p:sp>
      <p:sp>
        <p:nvSpPr>
          <p:cNvPr id="5" name="TextBox 4"/>
          <p:cNvSpPr txBox="1"/>
          <p:nvPr/>
        </p:nvSpPr>
        <p:spPr>
          <a:xfrm>
            <a:off x="477788" y="1536334"/>
            <a:ext cx="111612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Las partículas tienen que hacer un largo viaje a muy alta velocidad (~ velocidad de la luz) conforme son aceleradas</a:t>
            </a:r>
          </a:p>
          <a:p>
            <a:endParaRPr lang="es-ES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Una partícula puede comenzar su viaje en una dirección que la aleja de la </a:t>
            </a:r>
            <a:r>
              <a:rPr lang="es-ES" sz="2400" dirty="0"/>
              <a:t>ó</a:t>
            </a:r>
            <a:r>
              <a:rPr lang="es-ES" sz="2400" dirty="0" smtClean="0"/>
              <a:t>rbita de referencia dentro de la cámara de vacío y al final se choca contra las paredes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Necesitamos una fuerza que la obligue a volver a la trayectoria de referencia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?Conocéis una fuerza que obliga a los cuerpos a volver a su posición de equilibrio cuando son desplazados de esta?</a:t>
            </a:r>
            <a:endParaRPr lang="es-E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4932" y="116632"/>
            <a:ext cx="1264543" cy="141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27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36640" y="0"/>
            <a:ext cx="7993062" cy="747713"/>
          </a:xfrm>
          <a:noFill/>
        </p:spPr>
        <p:txBody>
          <a:bodyPr/>
          <a:lstStyle/>
          <a:p>
            <a:pPr eaLnBrk="1" hangingPunct="1"/>
            <a:r>
              <a:rPr lang="es-ES" dirty="0" smtClean="0"/>
              <a:t>El equivalente mecánico</a:t>
            </a:r>
            <a:endParaRPr lang="es-ES" dirty="0"/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7302501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21804" y="1045918"/>
            <a:ext cx="5256584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gutter below illustrates how the particles in our accelerator </a:t>
            </a:r>
            <a:r>
              <a:rPr lang="en-US" sz="2400" dirty="0" smtClean="0"/>
              <a:t>should be focused</a:t>
            </a:r>
            <a:endParaRPr lang="en-US" sz="2400" dirty="0"/>
          </a:p>
        </p:txBody>
      </p:sp>
      <p:pic>
        <p:nvPicPr>
          <p:cNvPr id="23559" name="Picture 30" descr="Graphic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12" y="2237885"/>
            <a:ext cx="4392488" cy="3988171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460" y="2209486"/>
            <a:ext cx="5178412" cy="38838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94955" y="1088619"/>
            <a:ext cx="544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 force we are looking for is of the type:</a:t>
            </a:r>
            <a:endParaRPr lang="en-GB" sz="2400" dirty="0"/>
          </a:p>
        </p:txBody>
      </p:sp>
      <p:sp>
        <p:nvSpPr>
          <p:cNvPr id="4" name="Oval 3"/>
          <p:cNvSpPr/>
          <p:nvPr/>
        </p:nvSpPr>
        <p:spPr>
          <a:xfrm>
            <a:off x="8758708" y="2237885"/>
            <a:ext cx="2405740" cy="11615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824" y="4869160"/>
            <a:ext cx="3156842" cy="195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404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18218" y="-33023"/>
            <a:ext cx="7908925" cy="747713"/>
          </a:xfrm>
          <a:noFill/>
        </p:spPr>
        <p:txBody>
          <a:bodyPr/>
          <a:lstStyle/>
          <a:p>
            <a:pPr eaLnBrk="1" hangingPunct="1"/>
            <a:r>
              <a:rPr lang="es-ES" dirty="0" smtClean="0"/>
              <a:t>Campos cuadripolares</a:t>
            </a:r>
            <a:endParaRPr lang="es-ES" dirty="0"/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9283339" y="4432063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492569" y="2763996"/>
            <a:ext cx="5334580" cy="43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s-ES" sz="2400" dirty="0" smtClean="0"/>
              <a:t>Tiene 4 polos, 2 norte y 2 sur</a:t>
            </a:r>
            <a:endParaRPr lang="es-ES" sz="2400" dirty="0"/>
          </a:p>
        </p:txBody>
      </p:sp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492569" y="3331441"/>
            <a:ext cx="9265802" cy="47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s-ES" sz="2400" dirty="0" smtClean="0"/>
              <a:t>No hay campo magnético en el eje central</a:t>
            </a:r>
            <a:endParaRPr lang="es-ES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2874657" y="4139007"/>
            <a:ext cx="2745128" cy="2344254"/>
            <a:chOff x="5131517" y="1964586"/>
            <a:chExt cx="2745128" cy="23442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7907" t="11032" r="9590" b="7135"/>
            <a:stretch/>
          </p:blipFill>
          <p:spPr>
            <a:xfrm>
              <a:off x="5131517" y="1964586"/>
              <a:ext cx="2734963" cy="2344254"/>
            </a:xfrm>
            <a:prstGeom prst="rect">
              <a:avLst/>
            </a:prstGeom>
          </p:spPr>
        </p:pic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5131517" y="1964586"/>
              <a:ext cx="1020762" cy="609600"/>
            </a:xfrm>
            <a:prstGeom prst="borderCallout2">
              <a:avLst>
                <a:gd name="adj1" fmla="val 49591"/>
                <a:gd name="adj2" fmla="val 99928"/>
                <a:gd name="adj3" fmla="val 94451"/>
                <a:gd name="adj4" fmla="val 136704"/>
                <a:gd name="adj5" fmla="val 157250"/>
                <a:gd name="adj6" fmla="val 152115"/>
              </a:avLst>
            </a:prstGeom>
            <a:noFill/>
            <a:ln w="12700">
              <a:solidFill>
                <a:schemeClr val="bg1"/>
              </a:solidFill>
              <a:miter lim="800000"/>
              <a:headEnd/>
              <a:tailEnd type="stealth" w="lg" len="lg"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2"/>
                  </a:solidFill>
                </a:rPr>
                <a:t>Magnetic field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586181" y="2999937"/>
              <a:ext cx="29046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805654" y="1990011"/>
              <a:ext cx="29527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y</a:t>
              </a:r>
              <a:endParaRPr lang="en-GB" dirty="0"/>
            </a:p>
          </p:txBody>
        </p:sp>
      </p:grpSp>
      <p:grpSp>
        <p:nvGrpSpPr>
          <p:cNvPr id="36" name="Group 35"/>
          <p:cNvGrpSpPr/>
          <p:nvPr/>
        </p:nvGrpSpPr>
        <p:grpSpPr>
          <a:xfrm rot="5400000">
            <a:off x="6330531" y="4315977"/>
            <a:ext cx="2734963" cy="2348724"/>
            <a:chOff x="5131517" y="1960116"/>
            <a:chExt cx="2734963" cy="234872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2"/>
            <a:srcRect l="7907" t="11032" r="9590" b="7135"/>
            <a:stretch/>
          </p:blipFill>
          <p:spPr>
            <a:xfrm>
              <a:off x="5131517" y="1964586"/>
              <a:ext cx="2734963" cy="2344254"/>
            </a:xfrm>
            <a:prstGeom prst="rect">
              <a:avLst/>
            </a:prstGeom>
          </p:spPr>
        </p:pic>
        <p:sp>
          <p:nvSpPr>
            <p:cNvPr id="38" name="AutoShape 7"/>
            <p:cNvSpPr>
              <a:spLocks/>
            </p:cNvSpPr>
            <p:nvPr/>
          </p:nvSpPr>
          <p:spPr bwMode="auto">
            <a:xfrm>
              <a:off x="5131517" y="1964586"/>
              <a:ext cx="1020762" cy="609600"/>
            </a:xfrm>
            <a:prstGeom prst="borderCallout2">
              <a:avLst>
                <a:gd name="adj1" fmla="val 49591"/>
                <a:gd name="adj2" fmla="val 99928"/>
                <a:gd name="adj3" fmla="val 94451"/>
                <a:gd name="adj4" fmla="val 136704"/>
                <a:gd name="adj5" fmla="val 157250"/>
                <a:gd name="adj6" fmla="val 152115"/>
              </a:avLst>
            </a:prstGeom>
            <a:noFill/>
            <a:ln w="12700">
              <a:solidFill>
                <a:schemeClr val="bg1"/>
              </a:solidFill>
              <a:miter lim="800000"/>
              <a:headEnd/>
              <a:tailEnd type="stealth" w="lg" len="lg"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2"/>
                  </a:solidFill>
                </a:rPr>
                <a:t>Magnetic field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6670759" y="1920682"/>
              <a:ext cx="29046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244824" y="2893255"/>
              <a:ext cx="29527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y</a:t>
              </a:r>
              <a:endParaRPr lang="en-GB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624663" y="3788469"/>
            <a:ext cx="3292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</a:t>
            </a:r>
            <a:r>
              <a:rPr lang="en-GB" dirty="0" smtClean="0"/>
              <a:t>orizontal focusing quadrupole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5703308" y="3764322"/>
            <a:ext cx="4014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Vertical focusing quadrupole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8" name="Left-Right Arrow 7"/>
          <p:cNvSpPr/>
          <p:nvPr/>
        </p:nvSpPr>
        <p:spPr>
          <a:xfrm>
            <a:off x="5604050" y="183738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110563" y="116632"/>
            <a:ext cx="2561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Ley de Hook</a:t>
            </a:r>
            <a:endParaRPr lang="en-GB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492569" y="840283"/>
            <a:ext cx="10849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Un imán cuadripolar genera un campo magnético que incrementa linealmente conforme la particular se aleja del centro del imán</a:t>
            </a:r>
            <a:endParaRPr lang="es-E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92569" y="1703483"/>
            <a:ext cx="8997768" cy="685133"/>
            <a:chOff x="492569" y="1703483"/>
            <a:chExt cx="8997768" cy="685133"/>
          </a:xfrm>
        </p:grpSpPr>
        <p:sp>
          <p:nvSpPr>
            <p:cNvPr id="19476" name="Rectangle 4"/>
            <p:cNvSpPr>
              <a:spLocks noChangeArrowheads="1"/>
            </p:cNvSpPr>
            <p:nvPr/>
          </p:nvSpPr>
          <p:spPr bwMode="auto">
            <a:xfrm>
              <a:off x="492569" y="1704403"/>
              <a:ext cx="8997768" cy="684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s-ES" sz="2400" dirty="0" smtClean="0"/>
                <a:t>En el eje x (horizontal) el campo es vertical:</a:t>
              </a:r>
              <a:endParaRPr lang="es-ES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6679722" y="1703483"/>
                  <a:ext cx="1615122" cy="3985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s-ES" sz="24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79722" y="1703483"/>
                  <a:ext cx="1615122" cy="39850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4528" r="-1887" b="-1818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/>
          <p:cNvGrpSpPr/>
          <p:nvPr/>
        </p:nvGrpSpPr>
        <p:grpSpPr>
          <a:xfrm>
            <a:off x="492569" y="2223105"/>
            <a:ext cx="7644809" cy="495118"/>
            <a:chOff x="492569" y="2223105"/>
            <a:chExt cx="7644809" cy="495118"/>
          </a:xfrm>
        </p:grpSpPr>
        <p:sp>
          <p:nvSpPr>
            <p:cNvPr id="19474" name="Rectangle 11"/>
            <p:cNvSpPr>
              <a:spLocks noChangeArrowheads="1"/>
            </p:cNvSpPr>
            <p:nvPr/>
          </p:nvSpPr>
          <p:spPr bwMode="auto">
            <a:xfrm>
              <a:off x="492569" y="2223105"/>
              <a:ext cx="6617994" cy="495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s-ES" sz="2400" dirty="0" smtClean="0"/>
                <a:t>En el eje y (vertical) el campo es horizontal:</a:t>
              </a:r>
              <a:endParaRPr lang="es-ES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6685955" y="2251360"/>
                  <a:ext cx="145142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E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s-ES" sz="2400" dirty="0" smtClean="0"/>
                    <a:t>y</a:t>
                  </a:r>
                  <a:endParaRPr lang="es-ES" sz="2400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5955" y="2251360"/>
                  <a:ext cx="1451423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563" t="-24590" r="-11765" b="-4918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13982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570160"/>
            <a:ext cx="9144001" cy="1371600"/>
          </a:xfrm>
        </p:spPr>
        <p:txBody>
          <a:bodyPr/>
          <a:lstStyle/>
          <a:p>
            <a:r>
              <a:rPr lang="en-US" dirty="0" smtClean="0"/>
              <a:t>Campos </a:t>
            </a:r>
            <a:r>
              <a:rPr lang="en-US" dirty="0" err="1" smtClean="0"/>
              <a:t>cuadripolares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56" y="1412776"/>
            <a:ext cx="5181600" cy="3476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444" y="1365151"/>
            <a:ext cx="5343525" cy="3524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5820" y="5373216"/>
            <a:ext cx="3151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Normal conducting quadrupole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093550" y="5275768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 quadrupole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00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48" y="-685800"/>
            <a:ext cx="9144001" cy="1371600"/>
          </a:xfrm>
        </p:spPr>
        <p:txBody>
          <a:bodyPr/>
          <a:lstStyle/>
          <a:p>
            <a:r>
              <a:rPr lang="es-ES" dirty="0" smtClean="0"/>
              <a:t>Qu</a:t>
            </a:r>
            <a:r>
              <a:rPr lang="es-ES" dirty="0"/>
              <a:t>é</a:t>
            </a:r>
            <a:r>
              <a:rPr lang="es-ES" dirty="0" smtClean="0"/>
              <a:t> hemos aprendido?</a:t>
            </a:r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405780" y="705229"/>
            <a:ext cx="11521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Ahora sabemos c</a:t>
            </a:r>
            <a:r>
              <a:rPr lang="es-ES" sz="2400" dirty="0"/>
              <a:t>ó</a:t>
            </a:r>
            <a:r>
              <a:rPr lang="es-ES" sz="2400" dirty="0" smtClean="0"/>
              <a:t>mo guiar las partículas a lo largo de una </a:t>
            </a:r>
            <a:r>
              <a:rPr lang="es-ES" sz="2400" dirty="0"/>
              <a:t>ó</a:t>
            </a:r>
            <a:r>
              <a:rPr lang="es-ES" sz="2400" dirty="0" smtClean="0"/>
              <a:t>rbita muy bien definida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Ahora </a:t>
            </a:r>
            <a:r>
              <a:rPr lang="es-ES" sz="2400" dirty="0"/>
              <a:t>sabemos cómo </a:t>
            </a:r>
            <a:r>
              <a:rPr lang="es-ES" sz="2400" dirty="0" smtClean="0"/>
              <a:t>focalizar las partículas para mantenerlas dentro de la cámara de vacío alrededor de la orbita de referencia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Sabemos que los campos eléctricos (RF) aceleran las partículas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De esta manera las partículas son aceleradas y almacenadas durante horas (~ 12 horas) viajando a casi </a:t>
            </a:r>
            <a:r>
              <a:rPr lang="es-ES" sz="2400" dirty="0" err="1" smtClean="0"/>
              <a:t>v~c</a:t>
            </a:r>
            <a:r>
              <a:rPr lang="es-ES" sz="2400" dirty="0" smtClean="0"/>
              <a:t> </a:t>
            </a:r>
            <a:r>
              <a:rPr lang="es-ES" sz="2400" dirty="0" smtClean="0">
                <a:sym typeface="Wingdings" panose="05000000000000000000" pitchFamily="2" charset="2"/>
              </a:rPr>
              <a:t> L= 10</a:t>
            </a:r>
            <a:r>
              <a:rPr lang="es-ES" sz="2400" baseline="30000" dirty="0" smtClean="0">
                <a:sym typeface="Wingdings" panose="05000000000000000000" pitchFamily="2" charset="2"/>
              </a:rPr>
              <a:t>10</a:t>
            </a:r>
            <a:r>
              <a:rPr lang="es-ES" sz="2400" dirty="0" smtClean="0">
                <a:sym typeface="Wingdings" panose="05000000000000000000" pitchFamily="2" charset="2"/>
              </a:rPr>
              <a:t>-10</a:t>
            </a:r>
            <a:r>
              <a:rPr lang="es-ES" sz="2400" baseline="30000" dirty="0" smtClean="0">
                <a:sym typeface="Wingdings" panose="05000000000000000000" pitchFamily="2" charset="2"/>
              </a:rPr>
              <a:t>11</a:t>
            </a:r>
            <a:r>
              <a:rPr lang="es-ES" sz="2400" dirty="0" smtClean="0">
                <a:sym typeface="Wingdings" panose="05000000000000000000" pitchFamily="2" charset="2"/>
              </a:rPr>
              <a:t> km varias veces la distancia Sol-Plut</a:t>
            </a:r>
            <a:r>
              <a:rPr lang="es-ES" sz="2400" dirty="0"/>
              <a:t>ó</a:t>
            </a:r>
            <a:r>
              <a:rPr lang="es-ES" sz="2400" dirty="0" smtClean="0">
                <a:sym typeface="Wingdings" panose="05000000000000000000" pitchFamily="2" charset="2"/>
              </a:rPr>
              <a:t>n y vuelta</a:t>
            </a:r>
            <a:r>
              <a:rPr lang="es-ES" sz="2400" dirty="0" smtClean="0"/>
              <a:t> </a:t>
            </a:r>
            <a:endParaRPr lang="es-E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228" y="2913107"/>
            <a:ext cx="7416824" cy="386051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33772" y="3080530"/>
            <a:ext cx="3579639" cy="3321741"/>
            <a:chOff x="333772" y="3080530"/>
            <a:chExt cx="3579639" cy="3321741"/>
          </a:xfrm>
        </p:grpSpPr>
        <p:grpSp>
          <p:nvGrpSpPr>
            <p:cNvPr id="7" name="Group 6"/>
            <p:cNvGrpSpPr/>
            <p:nvPr/>
          </p:nvGrpSpPr>
          <p:grpSpPr>
            <a:xfrm>
              <a:off x="333772" y="3080530"/>
              <a:ext cx="3579639" cy="3321741"/>
              <a:chOff x="405780" y="3429000"/>
              <a:chExt cx="3579639" cy="332174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5780" y="3429000"/>
                <a:ext cx="3579639" cy="2398411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723147" y="5827411"/>
                <a:ext cx="32403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LHC vacuum pipe Ultra high vacuum: 10</a:t>
                </a:r>
                <a:r>
                  <a:rPr lang="en-GB" baseline="30000" dirty="0" smtClean="0"/>
                  <a:t>-10</a:t>
                </a:r>
                <a:r>
                  <a:rPr lang="en-GB" dirty="0" smtClean="0"/>
                  <a:t> mbar, like at 1000 km over see level</a:t>
                </a:r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93856" y="3429000"/>
                <a:ext cx="1941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Diameter ~ 4-5 cm</a:t>
                </a:r>
                <a:endParaRPr lang="en-GB" dirty="0"/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>
              <a:off x="1182557" y="3632769"/>
              <a:ext cx="360040" cy="1224136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095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270245"/>
            <a:ext cx="11219983" cy="1371600"/>
          </a:xfrm>
        </p:spPr>
        <p:txBody>
          <a:bodyPr/>
          <a:lstStyle/>
          <a:p>
            <a:r>
              <a:rPr lang="es-ES" dirty="0" smtClean="0"/>
              <a:t>Hasta que energía podemos acelerar ahora nuestras partículas? Tomemos el LHC como ejemplo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211465" y="1056593"/>
                <a:ext cx="1512168" cy="78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</a:rPr>
                        <m:t>𝐵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1465" y="1056593"/>
                <a:ext cx="1512168" cy="7870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098311" y="1798905"/>
                <a:ext cx="3521670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i="1" smtClean="0">
                          <a:latin typeface="Cambria Math"/>
                          <a:ea typeface="Cambria Math"/>
                        </a:rPr>
                        <m:t>≈ 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26658.9 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GB" i="1">
                          <a:latin typeface="Cambria Math"/>
                          <a:ea typeface="Cambria Math"/>
                        </a:rPr>
                        <m:t>∙66% ≈2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/>
                        </a:rPr>
                        <m:t>80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0 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8311" y="1798905"/>
                <a:ext cx="3521670" cy="6183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V="1">
            <a:off x="9118748" y="2277459"/>
            <a:ext cx="0" cy="215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54652" y="239377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~ 66% de los imanes son dipolos</a:t>
            </a:r>
            <a:endParaRPr lang="es-ES" dirty="0"/>
          </a:p>
        </p:txBody>
      </p:sp>
      <p:sp>
        <p:nvSpPr>
          <p:cNvPr id="10" name="TextBox 9"/>
          <p:cNvSpPr txBox="1"/>
          <p:nvPr/>
        </p:nvSpPr>
        <p:spPr>
          <a:xfrm>
            <a:off x="931459" y="1916662"/>
            <a:ext cx="6512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Circunferencia </a:t>
            </a:r>
            <a:r>
              <a:rPr lang="es-ES" sz="2400" dirty="0" smtClean="0">
                <a:sym typeface="Wingdings" panose="05000000000000000000" pitchFamily="2" charset="2"/>
              </a:rPr>
              <a:t> </a:t>
            </a:r>
            <a:r>
              <a:rPr lang="es-ES" sz="2400" dirty="0" smtClean="0"/>
              <a:t>Fijada!!! por LEP: 26658.9 m </a:t>
            </a:r>
            <a:r>
              <a:rPr lang="es-ES" sz="2400" dirty="0" smtClean="0">
                <a:sym typeface="Wingdings" panose="05000000000000000000" pitchFamily="2" charset="2"/>
              </a:rPr>
              <a:t></a:t>
            </a:r>
            <a:endParaRPr lang="es-E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9599" y="3673399"/>
                <a:ext cx="6408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=0.33∙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i="1">
                        <a:latin typeface="Cambria Math"/>
                      </a:rPr>
                      <m:t>𝐵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0.33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8 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𝑇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2780 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𝑚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sz="2400" dirty="0" smtClean="0"/>
                  <a:t> 7 </a:t>
                </a:r>
                <a:r>
                  <a:rPr lang="en-GB" sz="2400" dirty="0" err="1" smtClean="0"/>
                  <a:t>TeV</a:t>
                </a:r>
                <a:endParaRPr lang="en-GB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599" y="3673399"/>
                <a:ext cx="6408712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85" t="-10667" r="-1332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/>
          <p:nvPr/>
        </p:nvGrpSpPr>
        <p:grpSpPr>
          <a:xfrm>
            <a:off x="9187008" y="3289573"/>
            <a:ext cx="2729961" cy="2425330"/>
            <a:chOff x="6823471" y="3214265"/>
            <a:chExt cx="2729961" cy="2425330"/>
          </a:xfrm>
        </p:grpSpPr>
        <p:pic>
          <p:nvPicPr>
            <p:cNvPr id="17" name="Picture 16" descr="Dipole0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3471" y="3214265"/>
              <a:ext cx="2729961" cy="2425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6855306" y="5116375"/>
              <a:ext cx="269812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bg1"/>
                  </a:solidFill>
                  <a:latin typeface="Arial" charset="0"/>
                </a:rPr>
                <a:t>Field limit for normal conducting magnets due to saturation</a:t>
              </a:r>
              <a:endParaRPr lang="en-US" altLang="en-US" sz="1200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87182" y="3046204"/>
            <a:ext cx="5779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Necesitamos tecnología superconductora!!</a:t>
            </a:r>
            <a:endParaRPr lang="es-E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11537" y="1196752"/>
            <a:ext cx="8391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La </a:t>
            </a:r>
            <a:r>
              <a:rPr lang="es-ES" sz="2400" dirty="0"/>
              <a:t>fórmula </a:t>
            </a:r>
            <a:r>
              <a:rPr lang="es-ES" sz="2400" dirty="0" smtClean="0"/>
              <a:t>de oro que seguro conocéis de memoria </a:t>
            </a:r>
            <a:r>
              <a:rPr lang="es-ES" sz="2400" dirty="0" smtClean="0">
                <a:sym typeface="Wingdings" panose="05000000000000000000" pitchFamily="2" charset="2"/>
              </a:rPr>
              <a:t></a:t>
            </a:r>
            <a:endParaRPr lang="es-E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49810" y="2565811"/>
            <a:ext cx="6435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Campo magnético en los dipolos del LHC = 8 Tesla</a:t>
            </a:r>
            <a:endParaRPr lang="es-ES" sz="2400" dirty="0"/>
          </a:p>
        </p:txBody>
      </p:sp>
      <p:sp>
        <p:nvSpPr>
          <p:cNvPr id="25" name="Oval 24"/>
          <p:cNvSpPr/>
          <p:nvPr/>
        </p:nvSpPr>
        <p:spPr>
          <a:xfrm>
            <a:off x="6255519" y="3516337"/>
            <a:ext cx="845740" cy="83347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283772"/>
              </p:ext>
            </p:extLst>
          </p:nvPr>
        </p:nvGraphicFramePr>
        <p:xfrm>
          <a:off x="274472" y="4300594"/>
          <a:ext cx="5433789" cy="1726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099">
                  <a:extLst>
                    <a:ext uri="{9D8B030D-6E8A-4147-A177-3AD203B41FA5}">
                      <a16:colId xmlns:a16="http://schemas.microsoft.com/office/drawing/2014/main" val="4093046294"/>
                    </a:ext>
                  </a:extLst>
                </a:gridCol>
                <a:gridCol w="540330">
                  <a:extLst>
                    <a:ext uri="{9D8B030D-6E8A-4147-A177-3AD203B41FA5}">
                      <a16:colId xmlns:a16="http://schemas.microsoft.com/office/drawing/2014/main" val="114668785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98367744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65589446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883423371"/>
                    </a:ext>
                  </a:extLst>
                </a:gridCol>
              </a:tblGrid>
              <a:tr h="142815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Size (m)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Size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Beam energy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Instrument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897811"/>
                  </a:ext>
                </a:extLst>
              </a:tr>
              <a:tr h="217487">
                <a:tc rowSpan="2">
                  <a:txBody>
                    <a:bodyPr/>
                    <a:lstStyle/>
                    <a:p>
                      <a:r>
                        <a:rPr lang="en-GB" sz="800" dirty="0" smtClean="0"/>
                        <a:t>Aggregate of molecules:</a:t>
                      </a:r>
                      <a:r>
                        <a:rPr lang="en-GB" sz="800" baseline="0" dirty="0" smtClean="0"/>
                        <a:t> cell/bacteria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-5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 micro</a:t>
                      </a:r>
                      <a:r>
                        <a:rPr lang="en-GB" sz="800" baseline="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0.1 eV</a:t>
                      </a:r>
                      <a:endParaRPr lang="en-GB" sz="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Optical microscope</a:t>
                      </a:r>
                      <a:endParaRPr lang="en-GB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6061585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-7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100 </a:t>
                      </a:r>
                      <a:r>
                        <a:rPr lang="en-GB" sz="800" dirty="0" err="1" smtClean="0"/>
                        <a:t>nano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 eV</a:t>
                      </a:r>
                      <a:endParaRPr lang="en-GB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2604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Aggregate of atoms:</a:t>
                      </a:r>
                      <a:r>
                        <a:rPr lang="en-GB" sz="800" baseline="0" dirty="0" smtClean="0"/>
                        <a:t> molecules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-9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 </a:t>
                      </a:r>
                      <a:r>
                        <a:rPr lang="en-GB" sz="800" dirty="0" err="1" smtClean="0"/>
                        <a:t>nano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 </a:t>
                      </a:r>
                      <a:r>
                        <a:rPr lang="en-GB" sz="800" dirty="0" err="1" smtClean="0"/>
                        <a:t>keV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Electron microscope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04352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Atoms: </a:t>
                      </a:r>
                      <a:r>
                        <a:rPr lang="en-GB" sz="800" dirty="0" err="1" smtClean="0"/>
                        <a:t>nucleus+electrons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-10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0.1 </a:t>
                      </a:r>
                      <a:r>
                        <a:rPr lang="en-GB" sz="800" dirty="0" err="1" smtClean="0"/>
                        <a:t>nano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 </a:t>
                      </a:r>
                      <a:r>
                        <a:rPr lang="en-GB" sz="800" dirty="0" err="1" smtClean="0"/>
                        <a:t>keV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Synchrotron</a:t>
                      </a:r>
                      <a:r>
                        <a:rPr lang="en-GB" sz="800" baseline="0" dirty="0" smtClean="0"/>
                        <a:t> radiation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90245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Nucleus (Oxygen: 8p+8n)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-14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0.01 </a:t>
                      </a:r>
                      <a:r>
                        <a:rPr lang="en-GB" sz="800" dirty="0" err="1" smtClean="0"/>
                        <a:t>pico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&gt;100 MeV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Low energy e- or p+ accelerator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66358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Aggregate of quarks:</a:t>
                      </a:r>
                      <a:r>
                        <a:rPr lang="en-GB" sz="800" baseline="0" dirty="0" smtClean="0"/>
                        <a:t> hadrons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-15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 </a:t>
                      </a:r>
                      <a:r>
                        <a:rPr lang="en-GB" sz="800" dirty="0" err="1" smtClean="0"/>
                        <a:t>femto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&gt; 1 GeV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High energy p+ accelerator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86102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err="1" smtClean="0"/>
                        <a:t>Quarks+leptons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-18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 </a:t>
                      </a:r>
                      <a:r>
                        <a:rPr lang="en-GB" sz="800" dirty="0" err="1" smtClean="0"/>
                        <a:t>atto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&gt; 1 </a:t>
                      </a:r>
                      <a:r>
                        <a:rPr lang="en-GB" sz="800" dirty="0" err="1" smtClean="0"/>
                        <a:t>TeV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High</a:t>
                      </a:r>
                      <a:r>
                        <a:rPr lang="en-GB" sz="800" baseline="0" dirty="0" smtClean="0"/>
                        <a:t> energy e- or p+ collider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796447"/>
                  </a:ext>
                </a:extLst>
              </a:tr>
            </a:tbl>
          </a:graphicData>
        </a:graphic>
      </p:graphicFrame>
      <p:sp>
        <p:nvSpPr>
          <p:cNvPr id="27" name="Oval 26"/>
          <p:cNvSpPr/>
          <p:nvPr/>
        </p:nvSpPr>
        <p:spPr>
          <a:xfrm>
            <a:off x="209880" y="5740754"/>
            <a:ext cx="5668109" cy="42532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159787" y="4750256"/>
            <a:ext cx="2742936" cy="156966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</a:rPr>
              <a:t>Finalmente podemos observar quarks, leptones y el </a:t>
            </a:r>
            <a:r>
              <a:rPr lang="es-ES" sz="2400" dirty="0" err="1" smtClean="0">
                <a:solidFill>
                  <a:schemeClr val="bg1"/>
                </a:solidFill>
              </a:rPr>
              <a:t>Higgs</a:t>
            </a:r>
            <a:r>
              <a:rPr lang="es-ES" sz="2400" dirty="0" smtClean="0">
                <a:solidFill>
                  <a:schemeClr val="bg1"/>
                </a:solidFill>
              </a:rPr>
              <a:t>!!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6750" y="5964369"/>
            <a:ext cx="2196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FELICIDADES!!!</a:t>
            </a:r>
            <a:endParaRPr lang="en-GB" sz="2400" dirty="0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31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0" grpId="0"/>
      <p:bldP spid="15" grpId="0"/>
      <p:bldP spid="19" grpId="0"/>
      <p:bldP spid="23" grpId="0"/>
      <p:bldP spid="8" grpId="0"/>
      <p:bldP spid="25" grpId="0" animBg="1"/>
      <p:bldP spid="27" grpId="0" animBg="1"/>
      <p:bldP spid="28" grpId="0" animBg="1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296" y="-531440"/>
            <a:ext cx="9144001" cy="1371600"/>
          </a:xfrm>
        </p:spPr>
        <p:txBody>
          <a:bodyPr/>
          <a:lstStyle/>
          <a:p>
            <a:r>
              <a:rPr lang="es-ES" dirty="0" smtClean="0"/>
              <a:t>El mundo microscópico </a:t>
            </a:r>
            <a:r>
              <a:rPr lang="es-ES" dirty="0" smtClean="0">
                <a:sym typeface="Wingdings" panose="05000000000000000000" pitchFamily="2" charset="2"/>
              </a:rPr>
              <a:t> los átomos</a:t>
            </a:r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105" y="3284984"/>
            <a:ext cx="5325759" cy="2664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673" y="3278453"/>
            <a:ext cx="4035243" cy="2670827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49796" y="1111655"/>
            <a:ext cx="11093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En una playa típica hay decenas de miles de millones de millones de granos de arena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9796" y="1918721"/>
            <a:ext cx="11364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Pero … en </a:t>
            </a:r>
            <a:r>
              <a:rPr lang="es-ES" sz="2400" dirty="0"/>
              <a:t>un sólo </a:t>
            </a:r>
            <a:r>
              <a:rPr lang="es-ES" sz="2400" dirty="0" smtClean="0"/>
              <a:t>grano de arena hay tantos átomos como en la playa granos de arena</a:t>
            </a:r>
          </a:p>
        </p:txBody>
      </p:sp>
    </p:spTree>
    <p:extLst>
      <p:ext uri="{BB962C8B-B14F-4D97-AF65-F5344CB8AC3E}">
        <p14:creationId xmlns:p14="http://schemas.microsoft.com/office/powerpoint/2010/main" val="295778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459432"/>
            <a:ext cx="9144001" cy="1371600"/>
          </a:xfrm>
        </p:spPr>
        <p:txBody>
          <a:bodyPr/>
          <a:lstStyle/>
          <a:p>
            <a:r>
              <a:rPr lang="es-ES" dirty="0" smtClean="0"/>
              <a:t>Y </a:t>
            </a:r>
            <a:r>
              <a:rPr lang="es-ES" dirty="0"/>
              <a:t>la última </a:t>
            </a:r>
            <a:r>
              <a:rPr lang="es-ES" dirty="0" smtClean="0"/>
              <a:t>pregunta del día!</a:t>
            </a:r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4932" y="116632"/>
            <a:ext cx="1264543" cy="14197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8126" y="1523453"/>
            <a:ext cx="111432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Por qué </a:t>
            </a:r>
            <a:r>
              <a:rPr lang="es-ES" sz="2400" dirty="0" smtClean="0"/>
              <a:t>LHC y los </a:t>
            </a:r>
            <a:r>
              <a:rPr lang="es-ES" sz="2400" dirty="0" err="1" smtClean="0"/>
              <a:t>colisionadores</a:t>
            </a:r>
            <a:r>
              <a:rPr lang="es-ES" sz="2400" dirty="0" smtClean="0"/>
              <a:t> de partículas tienen dos haces en direcciones opuestas que colisionan en los experimentos?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21804" y="2951113"/>
            <a:ext cx="406618" cy="363771"/>
            <a:chOff x="8948589" y="2855951"/>
            <a:chExt cx="406618" cy="363771"/>
          </a:xfrm>
        </p:grpSpPr>
        <p:sp>
          <p:nvSpPr>
            <p:cNvPr id="7" name="Oval 6"/>
            <p:cNvSpPr/>
            <p:nvPr/>
          </p:nvSpPr>
          <p:spPr>
            <a:xfrm>
              <a:off x="8948589" y="2855951"/>
              <a:ext cx="406618" cy="3637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9050541" y="2948818"/>
              <a:ext cx="98255" cy="18188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9058078" y="2966141"/>
              <a:ext cx="67770" cy="90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9151898" y="2946894"/>
              <a:ext cx="98255" cy="18188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9159435" y="2964217"/>
              <a:ext cx="67770" cy="90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30627" y="2431786"/>
            <a:ext cx="2327881" cy="1812945"/>
            <a:chOff x="6298623" y="2420888"/>
            <a:chExt cx="2327881" cy="1812945"/>
          </a:xfrm>
        </p:grpSpPr>
        <p:sp>
          <p:nvSpPr>
            <p:cNvPr id="12" name="Rectangle 11"/>
            <p:cNvSpPr/>
            <p:nvPr/>
          </p:nvSpPr>
          <p:spPr>
            <a:xfrm>
              <a:off x="7174532" y="2420888"/>
              <a:ext cx="288032" cy="15121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98623" y="3864501"/>
              <a:ext cx="23278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Fixed Hydrogen target</a:t>
              </a:r>
              <a:endParaRPr lang="en-GB" dirty="0"/>
            </a:p>
          </p:txBody>
        </p:sp>
      </p:grpSp>
      <p:sp>
        <p:nvSpPr>
          <p:cNvPr id="17" name="Explosion 1 16"/>
          <p:cNvSpPr/>
          <p:nvPr/>
        </p:nvSpPr>
        <p:spPr>
          <a:xfrm>
            <a:off x="5252020" y="2686696"/>
            <a:ext cx="914400" cy="9144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045346" y="3320412"/>
                <a:ext cx="3716082" cy="539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rad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=3.74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GB" sz="2400" dirty="0" smtClean="0"/>
                  <a:t> </a:t>
                </a:r>
                <a:endParaRPr lang="en-GB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5346" y="3320412"/>
                <a:ext cx="3716082" cy="53957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7042328" y="2307464"/>
            <a:ext cx="4692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Energía en centro de masas o energía disponible para la colisión</a:t>
            </a:r>
            <a:endParaRPr lang="es-ES" sz="2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629341" y="4725144"/>
            <a:ext cx="406618" cy="363771"/>
            <a:chOff x="8948589" y="2855951"/>
            <a:chExt cx="406618" cy="363771"/>
          </a:xfrm>
        </p:grpSpPr>
        <p:sp>
          <p:nvSpPr>
            <p:cNvPr id="24" name="Oval 23"/>
            <p:cNvSpPr/>
            <p:nvPr/>
          </p:nvSpPr>
          <p:spPr>
            <a:xfrm>
              <a:off x="8948589" y="2855951"/>
              <a:ext cx="406618" cy="3637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9050541" y="2948818"/>
              <a:ext cx="98255" cy="18188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9058078" y="2966141"/>
              <a:ext cx="67770" cy="90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9151898" y="2946894"/>
              <a:ext cx="98255" cy="18188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9159435" y="2964217"/>
              <a:ext cx="67770" cy="90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774932" y="4815450"/>
            <a:ext cx="406618" cy="363771"/>
            <a:chOff x="8948589" y="2855951"/>
            <a:chExt cx="406618" cy="363771"/>
          </a:xfrm>
        </p:grpSpPr>
        <p:sp>
          <p:nvSpPr>
            <p:cNvPr id="30" name="Oval 29"/>
            <p:cNvSpPr/>
            <p:nvPr/>
          </p:nvSpPr>
          <p:spPr>
            <a:xfrm>
              <a:off x="8948589" y="2855951"/>
              <a:ext cx="406618" cy="3637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9050541" y="2948818"/>
              <a:ext cx="98255" cy="18188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9058078" y="2966141"/>
              <a:ext cx="67770" cy="90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9151898" y="2946894"/>
              <a:ext cx="98255" cy="18188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9159435" y="2964217"/>
              <a:ext cx="67770" cy="90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Explosion 1 34"/>
          <p:cNvSpPr/>
          <p:nvPr/>
        </p:nvSpPr>
        <p:spPr>
          <a:xfrm>
            <a:off x="5324028" y="4477414"/>
            <a:ext cx="914400" cy="9144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367459" y="3338259"/>
            <a:ext cx="1013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Ep = 7TeV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325084" y="5172210"/>
            <a:ext cx="1040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Ep = 7 </a:t>
            </a:r>
            <a:r>
              <a:rPr lang="en-GB" sz="1600" dirty="0" err="1" smtClean="0"/>
              <a:t>TeV</a:t>
            </a:r>
            <a:endParaRPr lang="en-GB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10535226" y="5252685"/>
            <a:ext cx="1082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Ep =  7 </a:t>
            </a:r>
            <a:r>
              <a:rPr lang="en-GB" sz="1600" dirty="0" err="1" smtClean="0"/>
              <a:t>TeV</a:t>
            </a:r>
            <a:endParaRPr lang="en-GB" sz="1600" dirty="0"/>
          </a:p>
        </p:txBody>
      </p:sp>
      <p:sp>
        <p:nvSpPr>
          <p:cNvPr id="39" name="Rectangle 38"/>
          <p:cNvSpPr/>
          <p:nvPr/>
        </p:nvSpPr>
        <p:spPr>
          <a:xfrm>
            <a:off x="405780" y="2675798"/>
            <a:ext cx="864096" cy="1188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13467" y="4517690"/>
            <a:ext cx="864096" cy="1188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10486900" y="4517690"/>
            <a:ext cx="996266" cy="1188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4101539" y="5546667"/>
                <a:ext cx="2482859" cy="502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2400" dirty="0" smtClean="0"/>
                  <a:t>= 14 </a:t>
                </a:r>
                <a:r>
                  <a:rPr lang="en-GB" sz="2400" dirty="0" err="1" smtClean="0"/>
                  <a:t>TeV</a:t>
                </a:r>
                <a:endParaRPr lang="en-GB" sz="24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539" y="5546667"/>
                <a:ext cx="2482859" cy="502702"/>
              </a:xfrm>
              <a:prstGeom prst="rect">
                <a:avLst/>
              </a:prstGeom>
              <a:blipFill>
                <a:blip r:embed="rId4"/>
                <a:stretch>
                  <a:fillRect t="-6098" r="-2703" b="-2317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6742484" y="5376988"/>
            <a:ext cx="5616624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</a:rPr>
              <a:t>Toda la energía de la partícula est</a:t>
            </a:r>
            <a:r>
              <a:rPr lang="es-ES" sz="2400" dirty="0">
                <a:solidFill>
                  <a:schemeClr val="bg1"/>
                </a:solidFill>
              </a:rPr>
              <a:t>á</a:t>
            </a:r>
            <a:r>
              <a:rPr lang="es-ES" sz="2400" dirty="0" smtClean="0">
                <a:solidFill>
                  <a:schemeClr val="bg1"/>
                </a:solidFill>
              </a:rPr>
              <a:t> disponible para hacer nuevas partículas!!! </a:t>
            </a:r>
            <a:endParaRPr lang="es-E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8832208" y="6307696"/>
                <a:ext cx="1450910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2208" y="6307696"/>
                <a:ext cx="1450910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5042" t="-1667" r="-1681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881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297E-6 -2.96296E-6 L 0.40271 0.005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35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6069E-6 7.40741E-7 L 0.40271 0.0050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35" y="25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77 -0.01134 L -0.4242 -0.0106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78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2" grpId="0"/>
      <p:bldP spid="35" grpId="0" animBg="1"/>
      <p:bldP spid="39" grpId="0" animBg="1"/>
      <p:bldP spid="40" grpId="0" animBg="1"/>
      <p:bldP spid="41" grpId="0" animBg="1"/>
      <p:bldP spid="42" grpId="0"/>
      <p:bldP spid="43" grpId="0" animBg="1"/>
      <p:bldP spid="4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49"/>
            <a:ext cx="5965423" cy="40293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372" y="2052831"/>
            <a:ext cx="6353944" cy="48051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50596" y="1619584"/>
            <a:ext cx="3259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CMS Candidate H </a:t>
            </a:r>
            <a:r>
              <a:rPr lang="en-GB" sz="2400" dirty="0" smtClean="0">
                <a:sym typeface="Wingdings" panose="05000000000000000000" pitchFamily="2" charset="2"/>
              </a:rPr>
              <a:t> 4 µ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5785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Transparencias de apoyo</a:t>
            </a:r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40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531440"/>
            <a:ext cx="9144001" cy="1371600"/>
          </a:xfrm>
        </p:spPr>
        <p:txBody>
          <a:bodyPr/>
          <a:lstStyle/>
          <a:p>
            <a:r>
              <a:rPr lang="en-GB" dirty="0"/>
              <a:t>How can we observe such small particles?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6860" y="398616"/>
            <a:ext cx="1480567" cy="16622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16" b="89980" l="6125" r="9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5780" y="1196753"/>
            <a:ext cx="6120680" cy="374126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188825" y="5877272"/>
            <a:ext cx="4608512" cy="403244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21804" y="1556792"/>
            <a:ext cx="5616624" cy="2736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056E-6 4.07407E-6 L -0.8958 -0.68241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790" y="-3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820" y="-531440"/>
            <a:ext cx="9144001" cy="1371600"/>
          </a:xfrm>
        </p:spPr>
        <p:txBody>
          <a:bodyPr/>
          <a:lstStyle/>
          <a:p>
            <a:r>
              <a:rPr lang="en-GB" dirty="0"/>
              <a:t>How can we observe such small particles?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0147" y="116632"/>
            <a:ext cx="1480567" cy="16622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16" b="89980" l="6125" r="9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5780" y="1196753"/>
            <a:ext cx="6120680" cy="374126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188825" y="5877272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12188825" y="6367636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12188824" y="6825952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11423004" y="6858000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10388625" y="6890048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11805914" y="6996844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11958314" y="7149244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12110714" y="7301644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12263114" y="7454044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12415514" y="7606444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12567914" y="7758844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10386028" y="7411008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12415513" y="5511452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12494311" y="4470680"/>
            <a:ext cx="1034379" cy="98072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49796" y="4543467"/>
            <a:ext cx="113052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structures under research are EXTRAORDINARILY SMALL (~ &lt; 10</a:t>
            </a:r>
            <a:r>
              <a:rPr lang="en-GB" sz="2800" baseline="30000" dirty="0" smtClean="0"/>
              <a:t>-15</a:t>
            </a:r>
            <a:r>
              <a:rPr lang="en-GB" sz="2800" dirty="0" smtClean="0"/>
              <a:t> m) 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en-GB" sz="2800" dirty="0" smtClean="0">
                <a:sym typeface="Wingdings" panose="05000000000000000000" pitchFamily="2" charset="2"/>
              </a:rPr>
              <a:t>probes with correspondingly high spatial resolution are needed. Visible light is inadequate: size ~ 5</a:t>
            </a:r>
            <a:r>
              <a:rPr lang="en-GB" sz="2800" baseline="-25000" dirty="0">
                <a:sym typeface="Wingdings" panose="05000000000000000000" pitchFamily="2" charset="2"/>
              </a:rPr>
              <a:t> </a:t>
            </a:r>
            <a:r>
              <a:rPr lang="en-GB" sz="2800" dirty="0" smtClean="0">
                <a:sym typeface="Wingdings" panose="05000000000000000000" pitchFamily="2" charset="2"/>
              </a:rPr>
              <a:t>10</a:t>
            </a:r>
            <a:r>
              <a:rPr lang="en-GB" sz="2800" baseline="30000" dirty="0" smtClean="0">
                <a:sym typeface="Wingdings" panose="05000000000000000000" pitchFamily="2" charset="2"/>
              </a:rPr>
              <a:t>-7</a:t>
            </a:r>
            <a:r>
              <a:rPr lang="en-GB" sz="2800" dirty="0" smtClean="0">
                <a:sym typeface="Wingdings" panose="05000000000000000000" pitchFamily="2" charset="2"/>
              </a:rPr>
              <a:t> m 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en-GB" sz="2800" dirty="0" smtClean="0">
                <a:sym typeface="Wingdings" panose="05000000000000000000" pitchFamily="2" charset="2"/>
              </a:rPr>
              <a:t>what could we use instead?</a:t>
            </a:r>
            <a:endParaRPr lang="en-GB" sz="2800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19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631E-6 -2.22222E-6 L -0.63988 -0.5539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1" y="-2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631E-6 0 L -0.69602 -0.63472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1" y="-3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631E-6 1.85185E-6 L -0.74928 -0.69954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71" y="-3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6666E-6 2.22222E-6 L -0.74537 -0.65556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275" y="-3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6153E-6 2.59259E-6 L -0.78471 -0.59722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2" y="-29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9049E-7 3.33333E-6 L -0.90675 -0.59167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37" y="-2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0511E-6 1.11111E-6 L -0.56486 -0.67037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50" y="-3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3884E-6 -1.11111E-6 L -0.77221 -0.59421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617" y="-2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7218E-7 -3.33333E-6 L -0.72571 -0.66875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285" y="-3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327E-6 4.44444E-6 L -0.67908 -0.69098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54" y="-3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7067E-6 2.22222E-6 L -0.60889 -0.70278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51" y="-3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7703E-6 -3.33333E-6 L -0.71346 -0.65208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73" y="-3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327E-6 -1.48148E-6 L -0.8859 -0.43171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95" y="-2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00509 L -0.62061 -0.28449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59" y="-1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603448"/>
            <a:ext cx="9144001" cy="1371600"/>
          </a:xfrm>
        </p:spPr>
        <p:txBody>
          <a:bodyPr/>
          <a:lstStyle/>
          <a:p>
            <a:r>
              <a:rPr lang="en-GB" dirty="0" smtClean="0"/>
              <a:t>How</a:t>
            </a:r>
            <a:r>
              <a:rPr lang="en-GB" dirty="0"/>
              <a:t> can we observe such small particles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782044" y="1196752"/>
            <a:ext cx="5766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/>
              <a:t>Let’s ask De </a:t>
            </a:r>
            <a:r>
              <a:rPr lang="en-GB" sz="5400" dirty="0"/>
              <a:t>B</a:t>
            </a:r>
            <a:r>
              <a:rPr lang="en-GB" sz="5400" dirty="0" smtClean="0"/>
              <a:t>roglie</a:t>
            </a:r>
            <a:endParaRPr lang="en-GB" sz="5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004" y="2548682"/>
            <a:ext cx="6869035" cy="321632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5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15201" y="37860"/>
            <a:ext cx="105851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In his 1924 PhD thesis </a:t>
            </a:r>
            <a:r>
              <a:rPr lang="en-GB" sz="3200" dirty="0" smtClean="0"/>
              <a:t>suggested that </a:t>
            </a:r>
          </a:p>
          <a:p>
            <a:pPr algn="ctr"/>
            <a:r>
              <a:rPr lang="en-GB" sz="3200" dirty="0" smtClean="0"/>
              <a:t>“MOVING OBJECTS ACT LIKE WAVES”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97980" y="1175201"/>
            <a:ext cx="10856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A particle of mass m and speed v behaves like a wave with wavelength </a:t>
            </a:r>
            <a:r>
              <a:rPr lang="el-GR" sz="2800" dirty="0" smtClean="0"/>
              <a:t>λ</a:t>
            </a:r>
            <a:endParaRPr lang="en-GB" sz="28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33772" y="5079018"/>
            <a:ext cx="3609514" cy="1224200"/>
            <a:chOff x="8564328" y="4609889"/>
            <a:chExt cx="3609514" cy="1224200"/>
          </a:xfrm>
        </p:grpSpPr>
        <p:sp>
          <p:nvSpPr>
            <p:cNvPr id="11" name="TextBox 10"/>
            <p:cNvSpPr txBox="1"/>
            <p:nvPr/>
          </p:nvSpPr>
          <p:spPr>
            <a:xfrm>
              <a:off x="8564328" y="4609889"/>
              <a:ext cx="3609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 = Plank’s constant = 3.51 10</a:t>
              </a:r>
              <a:r>
                <a:rPr lang="en-GB" baseline="30000" dirty="0" smtClean="0"/>
                <a:t>-15</a:t>
              </a:r>
              <a:r>
                <a:rPr lang="en-GB" dirty="0" smtClean="0"/>
                <a:t> eVs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564328" y="4852657"/>
              <a:ext cx="28857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 = speed of light = 3 10</a:t>
              </a:r>
              <a:r>
                <a:rPr lang="en-GB" baseline="30000" dirty="0" smtClean="0"/>
                <a:t>8</a:t>
              </a:r>
              <a:r>
                <a:rPr lang="en-GB" dirty="0" smtClean="0"/>
                <a:t> m/s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64328" y="5147466"/>
              <a:ext cx="24657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β</a:t>
              </a:r>
              <a:r>
                <a:rPr lang="en-GB" dirty="0" smtClean="0"/>
                <a:t> = relativistic beta = v/c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564328" y="5464757"/>
              <a:ext cx="3001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 = Energy of the particle (eV)</a:t>
              </a:r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7342" r="6017" b="17264"/>
          <a:stretch/>
        </p:blipFill>
        <p:spPr>
          <a:xfrm>
            <a:off x="633961" y="2176025"/>
            <a:ext cx="4956395" cy="2805411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7102524" y="1853937"/>
            <a:ext cx="3348392" cy="3656276"/>
            <a:chOff x="-52690" y="1906502"/>
            <a:chExt cx="3348392" cy="36562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680346" y="4393740"/>
                  <a:ext cx="1769074" cy="11690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en-GB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4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GB" sz="4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𝑚𝑣</m:t>
                            </m:r>
                          </m:den>
                        </m:f>
                      </m:oMath>
                    </m:oMathPara>
                  </a14:m>
                  <a:endParaRPr lang="en-GB" sz="4000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346" y="4393740"/>
                  <a:ext cx="1769074" cy="1169038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Freeform 16"/>
            <p:cNvSpPr/>
            <p:nvPr/>
          </p:nvSpPr>
          <p:spPr>
            <a:xfrm>
              <a:off x="264332" y="2406314"/>
              <a:ext cx="1768642" cy="1275359"/>
            </a:xfrm>
            <a:custGeom>
              <a:avLst/>
              <a:gdLst>
                <a:gd name="connsiteX0" fmla="*/ 0 w 1768642"/>
                <a:gd name="connsiteY0" fmla="*/ 649707 h 1275359"/>
                <a:gd name="connsiteX1" fmla="*/ 156410 w 1768642"/>
                <a:gd name="connsiteY1" fmla="*/ 24065 h 1275359"/>
                <a:gd name="connsiteX2" fmla="*/ 348916 w 1768642"/>
                <a:gd name="connsiteY2" fmla="*/ 1275349 h 1275359"/>
                <a:gd name="connsiteX3" fmla="*/ 601579 w 1768642"/>
                <a:gd name="connsiteY3" fmla="*/ 2 h 1275359"/>
                <a:gd name="connsiteX4" fmla="*/ 794084 w 1768642"/>
                <a:gd name="connsiteY4" fmla="*/ 1263318 h 1275359"/>
                <a:gd name="connsiteX5" fmla="*/ 998621 w 1768642"/>
                <a:gd name="connsiteY5" fmla="*/ 12033 h 1275359"/>
                <a:gd name="connsiteX6" fmla="*/ 1203158 w 1768642"/>
                <a:gd name="connsiteY6" fmla="*/ 1275349 h 1275359"/>
                <a:gd name="connsiteX7" fmla="*/ 1407695 w 1768642"/>
                <a:gd name="connsiteY7" fmla="*/ 24065 h 1275359"/>
                <a:gd name="connsiteX8" fmla="*/ 1624263 w 1768642"/>
                <a:gd name="connsiteY8" fmla="*/ 1251286 h 1275359"/>
                <a:gd name="connsiteX9" fmla="*/ 1768642 w 1768642"/>
                <a:gd name="connsiteY9" fmla="*/ 505328 h 1275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68642" h="1275359">
                  <a:moveTo>
                    <a:pt x="0" y="649707"/>
                  </a:moveTo>
                  <a:cubicBezTo>
                    <a:pt x="49128" y="284749"/>
                    <a:pt x="98257" y="-80209"/>
                    <a:pt x="156410" y="24065"/>
                  </a:cubicBezTo>
                  <a:cubicBezTo>
                    <a:pt x="214563" y="128339"/>
                    <a:pt x="274721" y="1279359"/>
                    <a:pt x="348916" y="1275349"/>
                  </a:cubicBezTo>
                  <a:cubicBezTo>
                    <a:pt x="423111" y="1271339"/>
                    <a:pt x="527384" y="2007"/>
                    <a:pt x="601579" y="2"/>
                  </a:cubicBezTo>
                  <a:cubicBezTo>
                    <a:pt x="675774" y="-2003"/>
                    <a:pt x="727910" y="1261313"/>
                    <a:pt x="794084" y="1263318"/>
                  </a:cubicBezTo>
                  <a:cubicBezTo>
                    <a:pt x="860258" y="1265323"/>
                    <a:pt x="930442" y="10028"/>
                    <a:pt x="998621" y="12033"/>
                  </a:cubicBezTo>
                  <a:cubicBezTo>
                    <a:pt x="1066800" y="14038"/>
                    <a:pt x="1134979" y="1273344"/>
                    <a:pt x="1203158" y="1275349"/>
                  </a:cubicBezTo>
                  <a:cubicBezTo>
                    <a:pt x="1271337" y="1277354"/>
                    <a:pt x="1337511" y="28075"/>
                    <a:pt x="1407695" y="24065"/>
                  </a:cubicBezTo>
                  <a:cubicBezTo>
                    <a:pt x="1477879" y="20055"/>
                    <a:pt x="1564105" y="1171076"/>
                    <a:pt x="1624263" y="1251286"/>
                  </a:cubicBezTo>
                  <a:cubicBezTo>
                    <a:pt x="1684421" y="1331496"/>
                    <a:pt x="1726531" y="918412"/>
                    <a:pt x="1768642" y="505328"/>
                  </a:cubicBez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741088" y="3053213"/>
              <a:ext cx="0" cy="781708"/>
            </a:xfrm>
            <a:prstGeom prst="line">
              <a:avLst/>
            </a:prstGeom>
            <a:ln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163960" y="3053455"/>
              <a:ext cx="0" cy="781708"/>
            </a:xfrm>
            <a:prstGeom prst="line">
              <a:avLst/>
            </a:prstGeom>
            <a:ln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41088" y="3834921"/>
              <a:ext cx="424983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40340" y="3839300"/>
              <a:ext cx="665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λ</a:t>
              </a:r>
              <a:r>
                <a:rPr lang="en-GB" dirty="0" smtClean="0"/>
                <a:t> (m)</a:t>
              </a:r>
              <a:endParaRPr lang="en-GB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144016" y="3043993"/>
              <a:ext cx="2205980" cy="0"/>
            </a:xfrm>
            <a:prstGeom prst="line">
              <a:avLst/>
            </a:prstGeom>
            <a:ln>
              <a:solidFill>
                <a:schemeClr val="tx1">
                  <a:lumMod val="9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264332" y="1949063"/>
              <a:ext cx="0" cy="1872502"/>
            </a:xfrm>
            <a:prstGeom prst="straightConnector1">
              <a:avLst/>
            </a:prstGeom>
            <a:ln>
              <a:solidFill>
                <a:schemeClr val="tx1">
                  <a:lumMod val="9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16200000">
              <a:off x="-462097" y="2315909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Amplitude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99074" y="3049280"/>
              <a:ext cx="495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t(s)</a:t>
              </a:r>
              <a:endParaRPr lang="en-GB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264332" y="2222432"/>
              <a:ext cx="90173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63960" y="2262285"/>
              <a:ext cx="0" cy="781708"/>
            </a:xfrm>
            <a:prstGeom prst="line">
              <a:avLst/>
            </a:prstGeom>
            <a:ln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84649" y="1939162"/>
              <a:ext cx="2911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 = 1 s </a:t>
              </a:r>
              <a:r>
                <a:rPr lang="en-GB" dirty="0" smtClean="0">
                  <a:sym typeface="Wingdings" panose="05000000000000000000" pitchFamily="2" charset="2"/>
                </a:rPr>
                <a:t> frequency (f) = 2 Hz</a:t>
              </a:r>
              <a:endParaRPr lang="en-GB" dirty="0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79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393" y="-708817"/>
            <a:ext cx="9144001" cy="1371600"/>
          </a:xfrm>
        </p:spPr>
        <p:txBody>
          <a:bodyPr/>
          <a:lstStyle/>
          <a:p>
            <a:r>
              <a:rPr lang="en-GB" dirty="0"/>
              <a:t>How can we observe such small particles?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342" r="6017" b="17264"/>
          <a:stretch/>
        </p:blipFill>
        <p:spPr>
          <a:xfrm>
            <a:off x="182407" y="1194341"/>
            <a:ext cx="4956395" cy="28054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25860" y="4431856"/>
                <a:ext cx="1769074" cy="11690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𝑚𝑣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860" y="4431856"/>
                <a:ext cx="1769074" cy="11690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93393" y="4023452"/>
            <a:ext cx="3066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De Broglie wavelength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463625" y="4415212"/>
                <a:ext cx="2016224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3625" y="4415212"/>
                <a:ext cx="2016224" cy="127246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51025" y="4415212"/>
                <a:ext cx="3084242" cy="12724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𝑚𝑣</m:t>
                          </m:r>
                        </m:den>
                      </m:f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025" y="4415212"/>
                <a:ext cx="3084242" cy="127246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triped Right Arrow 7"/>
          <p:cNvSpPr/>
          <p:nvPr/>
        </p:nvSpPr>
        <p:spPr>
          <a:xfrm>
            <a:off x="8772668" y="4820851"/>
            <a:ext cx="560901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86300" y="1052736"/>
            <a:ext cx="6360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We just saw that photons are limited in size, what else we can use?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89648" y="1967426"/>
            <a:ext cx="7043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Good candidates are the microscopic particles itself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86300" y="2619063"/>
            <a:ext cx="5147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We just learnt they are waves as well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67944" y="3263741"/>
            <a:ext cx="68583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Its De Broglie wavelength must be small compared to the size of the structure</a:t>
            </a:r>
            <a:endParaRPr lang="en-GB" sz="24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31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52" y="-685800"/>
            <a:ext cx="9144001" cy="1371600"/>
          </a:xfrm>
        </p:spPr>
        <p:txBody>
          <a:bodyPr/>
          <a:lstStyle/>
          <a:p>
            <a:r>
              <a:rPr lang="en-GB" dirty="0" smtClean="0"/>
              <a:t>Let’s build our first circular accelerator!!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21804" y="980728"/>
            <a:ext cx="11305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We need a magnetic field perpendicular to the particle trajectory to bend the particles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We need an electric field to give energy to the particles </a:t>
            </a:r>
            <a:r>
              <a:rPr lang="en-GB" sz="2400" dirty="0" smtClean="0">
                <a:sym typeface="Wingdings" panose="05000000000000000000" pitchFamily="2" charset="2"/>
              </a:rPr>
              <a:t> magnetic fields do not change the energy of the particles, why?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161820" y="2475985"/>
                <a:ext cx="2080378" cy="622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820" y="2475985"/>
                <a:ext cx="2080378" cy="6225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5745996" y="2564904"/>
            <a:ext cx="576064" cy="43204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252605" y="2468805"/>
            <a:ext cx="532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Those are vectors! They have direction and magnitude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4430163" y="2996952"/>
            <a:ext cx="3032401" cy="3403848"/>
            <a:chOff x="4430163" y="2996952"/>
            <a:chExt cx="3032401" cy="340384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0163" y="3920657"/>
              <a:ext cx="3032401" cy="248014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809804" y="3560617"/>
              <a:ext cx="2592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This is the scalar product:</a:t>
              </a:r>
              <a:endParaRPr lang="en-GB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998024" y="2996952"/>
              <a:ext cx="0" cy="3600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61106" y="3932448"/>
            <a:ext cx="3888415" cy="1561014"/>
            <a:chOff x="260992" y="3932448"/>
            <a:chExt cx="4561199" cy="1561014"/>
          </a:xfrm>
        </p:grpSpPr>
        <p:sp>
          <p:nvSpPr>
            <p:cNvPr id="19" name="TextBox 18"/>
            <p:cNvSpPr txBox="1"/>
            <p:nvPr/>
          </p:nvSpPr>
          <p:spPr>
            <a:xfrm>
              <a:off x="587941" y="3932448"/>
              <a:ext cx="36437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If A and B are parallel </a:t>
              </a:r>
              <a:r>
                <a:rPr lang="en-GB" dirty="0" smtClean="0">
                  <a:sym typeface="Wingdings" panose="05000000000000000000" pitchFamily="2" charset="2"/>
                </a:rPr>
                <a:t> </a:t>
              </a:r>
              <a:r>
                <a:rPr lang="el-GR" dirty="0">
                  <a:sym typeface="Wingdings" panose="05000000000000000000" pitchFamily="2" charset="2"/>
                </a:rPr>
                <a:t>θ </a:t>
              </a:r>
              <a:r>
                <a:rPr lang="en-GB" dirty="0" smtClean="0">
                  <a:sym typeface="Wingdings" panose="05000000000000000000" pitchFamily="2" charset="2"/>
                </a:rPr>
                <a:t>= 0</a:t>
              </a:r>
              <a:r>
                <a:rPr lang="en-GB" baseline="30000" dirty="0" smtClean="0">
                  <a:sym typeface="Wingdings" panose="05000000000000000000" pitchFamily="2" charset="2"/>
                </a:rPr>
                <a:t>0</a:t>
              </a:r>
              <a:r>
                <a:rPr lang="en-GB" dirty="0" smtClean="0">
                  <a:sym typeface="Wingdings" panose="05000000000000000000" pitchFamily="2" charset="2"/>
                </a:rPr>
                <a:t>  cos</a:t>
              </a:r>
              <a:r>
                <a:rPr lang="el-GR" dirty="0" smtClean="0">
                  <a:sym typeface="Wingdings" panose="05000000000000000000" pitchFamily="2" charset="2"/>
                </a:rPr>
                <a:t>θ</a:t>
              </a:r>
              <a:r>
                <a:rPr lang="en-GB" dirty="0" smtClean="0">
                  <a:sym typeface="Wingdings" panose="05000000000000000000" pitchFamily="2" charset="2"/>
                </a:rPr>
                <a:t> = 1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0992" y="4847131"/>
              <a:ext cx="41705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The force gives the maximum energy increase</a:t>
              </a:r>
              <a:endParaRPr lang="en-GB" dirty="0"/>
            </a:p>
          </p:txBody>
        </p:sp>
        <p:sp>
          <p:nvSpPr>
            <p:cNvPr id="35" name="Left Arrow 34"/>
            <p:cNvSpPr/>
            <p:nvPr/>
          </p:nvSpPr>
          <p:spPr>
            <a:xfrm>
              <a:off x="3843783" y="5001485"/>
              <a:ext cx="978408" cy="4846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08967" y="3962526"/>
            <a:ext cx="3777980" cy="2172229"/>
            <a:chOff x="7708967" y="3962526"/>
            <a:chExt cx="3777980" cy="2172229"/>
          </a:xfrm>
        </p:grpSpPr>
        <p:sp>
          <p:nvSpPr>
            <p:cNvPr id="36" name="Right Arrow 35"/>
            <p:cNvSpPr/>
            <p:nvPr/>
          </p:nvSpPr>
          <p:spPr>
            <a:xfrm>
              <a:off x="7708967" y="5012920"/>
              <a:ext cx="833717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719970" y="3962526"/>
              <a:ext cx="37611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If A and B are orthogonal </a:t>
              </a:r>
              <a:r>
                <a:rPr lang="en-GB" dirty="0" smtClean="0">
                  <a:sym typeface="Wingdings" panose="05000000000000000000" pitchFamily="2" charset="2"/>
                </a:rPr>
                <a:t> </a:t>
              </a:r>
              <a:r>
                <a:rPr lang="el-GR" dirty="0">
                  <a:sym typeface="Wingdings" panose="05000000000000000000" pitchFamily="2" charset="2"/>
                </a:rPr>
                <a:t>θ </a:t>
              </a:r>
              <a:r>
                <a:rPr lang="en-GB" dirty="0" smtClean="0">
                  <a:sym typeface="Wingdings" panose="05000000000000000000" pitchFamily="2" charset="2"/>
                </a:rPr>
                <a:t>= 90</a:t>
              </a:r>
              <a:r>
                <a:rPr lang="en-GB" baseline="30000" dirty="0" smtClean="0">
                  <a:sym typeface="Wingdings" panose="05000000000000000000" pitchFamily="2" charset="2"/>
                </a:rPr>
                <a:t>o</a:t>
              </a:r>
              <a:r>
                <a:rPr lang="en-GB" dirty="0" smtClean="0">
                  <a:sym typeface="Wingdings" panose="05000000000000000000" pitchFamily="2" charset="2"/>
                </a:rPr>
                <a:t>  cos</a:t>
              </a:r>
              <a:r>
                <a:rPr lang="el-GR" dirty="0" smtClean="0">
                  <a:sym typeface="Wingdings" panose="05000000000000000000" pitchFamily="2" charset="2"/>
                </a:rPr>
                <a:t>θ</a:t>
              </a:r>
              <a:r>
                <a:rPr lang="en-GB" dirty="0" smtClean="0">
                  <a:sym typeface="Wingdings" panose="05000000000000000000" pitchFamily="2" charset="2"/>
                </a:rPr>
                <a:t> = 0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8981995" y="4757234"/>
                  <a:ext cx="142776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</m:oMath>
                  </a14:m>
                  <a:r>
                    <a:rPr lang="en-GB" dirty="0" smtClean="0"/>
                    <a:t> = 0</a:t>
                  </a:r>
                  <a:endParaRPr lang="en-GB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1995" y="4757234"/>
                  <a:ext cx="1427763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8197" r="-2553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8246587" y="5211425"/>
                  <a:ext cx="324036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Since the magnetic field is orthogonal to the particle trajectory </a:t>
                  </a:r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</m:oMath>
                  </a14:m>
                  <a:r>
                    <a:rPr lang="en-GB" dirty="0"/>
                    <a:t> = </a:t>
                  </a:r>
                  <a:r>
                    <a:rPr lang="en-GB" dirty="0" smtClean="0"/>
                    <a:t>0</a:t>
                  </a:r>
                  <a:endParaRPr lang="en-GB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6587" y="5211425"/>
                  <a:ext cx="3240360" cy="92333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3974" b="-993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7676" y="1755360"/>
            <a:ext cx="576073" cy="6467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36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458" y="-577649"/>
            <a:ext cx="9144001" cy="1371600"/>
          </a:xfrm>
        </p:spPr>
        <p:txBody>
          <a:bodyPr/>
          <a:lstStyle/>
          <a:p>
            <a:r>
              <a:rPr lang="en-GB" dirty="0" smtClean="0"/>
              <a:t>A little parenthesis about Relativity</a:t>
            </a:r>
            <a:endParaRPr lang="en-GB" dirty="0"/>
          </a:p>
        </p:txBody>
      </p:sp>
      <p:pic>
        <p:nvPicPr>
          <p:cNvPr id="37" name="Picture 35" descr="newtn3_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8523"/>
            <a:ext cx="2061964" cy="288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21804" y="889229"/>
            <a:ext cx="11567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For over 200 years Newton’s equations of motion were believed to describe </a:t>
            </a:r>
            <a:r>
              <a:rPr lang="en-GB" sz="2400" dirty="0"/>
              <a:t>n</a:t>
            </a:r>
            <a:r>
              <a:rPr lang="en-GB" sz="2400" dirty="0" smtClean="0"/>
              <a:t>ature correctly. But in 1905 Einstein discovered an error in these laws and proposed a solution.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04465" y="1730783"/>
                <a:ext cx="3894912" cy="7034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4465" y="1730783"/>
                <a:ext cx="3894912" cy="7034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/>
          <p:nvPr/>
        </p:nvSpPr>
        <p:spPr>
          <a:xfrm>
            <a:off x="6022404" y="1844824"/>
            <a:ext cx="290191" cy="58942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207775" y="1971759"/>
            <a:ext cx="3127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Newton assumes m is constant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49796" y="2669892"/>
            <a:ext cx="11161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But Einstein realised that the mass of a body increases with velocity!!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348731" y="3736536"/>
                <a:ext cx="1818768" cy="1091837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8731" y="3736536"/>
                <a:ext cx="1818768" cy="10918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/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4909" y="4365104"/>
            <a:ext cx="4443916" cy="24997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94012" y="4928095"/>
            <a:ext cx="5062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</a:t>
            </a:r>
            <a:r>
              <a:rPr lang="en-GB" baseline="-25000" dirty="0" smtClean="0"/>
              <a:t>0</a:t>
            </a:r>
            <a:r>
              <a:rPr lang="en-GB" dirty="0" smtClean="0"/>
              <a:t> is the rest mass, the mass of a not-moving body</a:t>
            </a:r>
          </a:p>
          <a:p>
            <a:r>
              <a:rPr lang="en-GB" dirty="0" smtClean="0"/>
              <a:t>c: speed of light (3x10</a:t>
            </a:r>
            <a:r>
              <a:rPr lang="en-GB" baseline="30000" dirty="0" smtClean="0"/>
              <a:t>5</a:t>
            </a:r>
            <a:r>
              <a:rPr lang="en-GB" dirty="0" smtClean="0"/>
              <a:t> km/s)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74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1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8" y="-183713"/>
            <a:ext cx="11567021" cy="1371600"/>
          </a:xfrm>
        </p:spPr>
        <p:txBody>
          <a:bodyPr/>
          <a:lstStyle/>
          <a:p>
            <a:r>
              <a:rPr lang="es-ES" dirty="0" smtClean="0"/>
              <a:t>El mundo microscópico </a:t>
            </a:r>
            <a:r>
              <a:rPr lang="es-ES" dirty="0" smtClean="0">
                <a:sym typeface="Wingdings" panose="05000000000000000000" pitchFamily="2" charset="2"/>
              </a:rPr>
              <a:t></a:t>
            </a:r>
            <a:r>
              <a:rPr lang="es-ES" dirty="0" smtClean="0"/>
              <a:t> los constituyentes de los átomos</a:t>
            </a:r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843" y="3212976"/>
            <a:ext cx="6495387" cy="3096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1334" y="4221088"/>
            <a:ext cx="720081" cy="694438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01804" y="1196752"/>
            <a:ext cx="801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El núcleo del átomo tiene el 99% de toda la masa del átomo</a:t>
            </a:r>
            <a:endParaRPr lang="es-E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01804" y="1792288"/>
            <a:ext cx="7524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Si el átomo fuese tan grande como el estadio de Francia</a:t>
            </a:r>
            <a:endParaRPr lang="es-E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101804" y="2469222"/>
            <a:ext cx="5860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smtClean="0"/>
              <a:t>… el núcleo seria del tamaño de una pelota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3291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458" y="-577649"/>
            <a:ext cx="9144001" cy="1371600"/>
          </a:xfrm>
        </p:spPr>
        <p:txBody>
          <a:bodyPr/>
          <a:lstStyle/>
          <a:p>
            <a:r>
              <a:rPr lang="en-GB" dirty="0" smtClean="0"/>
              <a:t>A little parenthesis about Relativity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37828" y="963679"/>
                <a:ext cx="1818768" cy="10918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828" y="963679"/>
                <a:ext cx="1818768" cy="10918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43614" y="863112"/>
                <a:ext cx="1725601" cy="115320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614" y="863112"/>
                <a:ext cx="1725601" cy="115320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872905" y="1076093"/>
                <a:ext cx="1518685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2905" y="1076093"/>
                <a:ext cx="1518685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400" r="-12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Arrow 4"/>
          <p:cNvSpPr/>
          <p:nvPr/>
        </p:nvSpPr>
        <p:spPr>
          <a:xfrm>
            <a:off x="5089356" y="1074089"/>
            <a:ext cx="665134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>
            <a:off x="7563977" y="1066371"/>
            <a:ext cx="665134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379173" y="1078098"/>
                <a:ext cx="2477345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9173" y="1078098"/>
                <a:ext cx="2477345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478" r="-985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800447" y="2120371"/>
            <a:ext cx="261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Relativistic gamma factor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8170365" y="2086716"/>
                <a:ext cx="3081934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0365" y="2086716"/>
                <a:ext cx="3081934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976" r="-593" b="-22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93867" y="258090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As the velocity of the particle gets closer to c, the mass m is greater and greater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0324" y="3488095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ym typeface="Wingdings" panose="05000000000000000000" pitchFamily="2" charset="2"/>
              </a:rPr>
              <a:t>The body inertia increases and increases and the force applied to move the particle is less and less efficient, so the velocity increases more and more slowly and asymptotically approaches c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8739" y="5159218"/>
            <a:ext cx="9020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But it will never be equal to c because the mass grows exponentially</a:t>
            </a:r>
            <a:endParaRPr lang="en-GB" sz="2400" dirty="0"/>
          </a:p>
        </p:txBody>
      </p:sp>
      <p:sp>
        <p:nvSpPr>
          <p:cNvPr id="36" name="Right Arrow 35"/>
          <p:cNvSpPr/>
          <p:nvPr/>
        </p:nvSpPr>
        <p:spPr>
          <a:xfrm rot="5400000">
            <a:off x="9427217" y="1572938"/>
            <a:ext cx="381255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7812224" y="2585196"/>
            <a:ext cx="3798216" cy="2500092"/>
            <a:chOff x="7812224" y="2585196"/>
            <a:chExt cx="3798216" cy="2500092"/>
          </a:xfrm>
        </p:grpSpPr>
        <p:grpSp>
          <p:nvGrpSpPr>
            <p:cNvPr id="37" name="Group 36"/>
            <p:cNvGrpSpPr/>
            <p:nvPr/>
          </p:nvGrpSpPr>
          <p:grpSpPr>
            <a:xfrm>
              <a:off x="7812224" y="2585196"/>
              <a:ext cx="3798216" cy="2500092"/>
              <a:chOff x="7812224" y="2585196"/>
              <a:chExt cx="3798216" cy="250009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12224" y="2585196"/>
                <a:ext cx="3798216" cy="2500092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9711332" y="4715956"/>
                <a:ext cx="457176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v/c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486900" y="2664456"/>
                <a:ext cx="10515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bg1"/>
                    </a:solidFill>
                  </a:rPr>
                  <a:t>LHC protons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11252299" y="3212976"/>
                <a:ext cx="170705" cy="38855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10779182" y="3579536"/>
                  <a:ext cx="604716" cy="1692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GB" sz="11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=7463</m:t>
                        </m:r>
                      </m:oMath>
                    </m:oMathPara>
                  </a14:m>
                  <a:endParaRPr lang="en-GB" sz="11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79182" y="3579536"/>
                  <a:ext cx="604716" cy="16927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5051" r="-6061" b="-214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Oval 40"/>
            <p:cNvSpPr/>
            <p:nvPr/>
          </p:nvSpPr>
          <p:spPr>
            <a:xfrm>
              <a:off x="11423004" y="3601532"/>
              <a:ext cx="115428" cy="565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9" name="Right Arrow 8"/>
          <p:cNvSpPr/>
          <p:nvPr/>
        </p:nvSpPr>
        <p:spPr>
          <a:xfrm>
            <a:off x="9537601" y="4308894"/>
            <a:ext cx="978408" cy="188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995848" y="5761775"/>
                <a:ext cx="1801391" cy="5672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=0.9999=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848" y="5761775"/>
                <a:ext cx="1801391" cy="56720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2349996" y="5743951"/>
                <a:ext cx="3849836" cy="602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7000 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0.938 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=7463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996" y="5743951"/>
                <a:ext cx="3849836" cy="60285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ight Arrow 45"/>
          <p:cNvSpPr/>
          <p:nvPr/>
        </p:nvSpPr>
        <p:spPr>
          <a:xfrm>
            <a:off x="6327142" y="5912746"/>
            <a:ext cx="541396" cy="3014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9109229" y="5875531"/>
            <a:ext cx="231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Relativistic beta factor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764901" y="5851246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e.g. LHC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9770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" grpId="0" animBg="1"/>
      <p:bldP spid="28" grpId="0" animBg="1"/>
      <p:bldP spid="30" grpId="0" animBg="1"/>
      <p:bldP spid="6" grpId="0"/>
      <p:bldP spid="31" grpId="0" animBg="1"/>
      <p:bldP spid="7" grpId="0"/>
      <p:bldP spid="35" grpId="0"/>
      <p:bldP spid="11" grpId="0"/>
      <p:bldP spid="36" grpId="0" animBg="1"/>
      <p:bldP spid="9" grpId="0" animBg="1"/>
      <p:bldP spid="44" grpId="0"/>
      <p:bldP spid="45" grpId="0"/>
      <p:bldP spid="46" grpId="0" animBg="1"/>
      <p:bldP spid="47" grpId="0"/>
      <p:bldP spid="4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78837" y="-99904"/>
            <a:ext cx="7908925" cy="747712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We need dipole magnets</a:t>
            </a:r>
            <a:endParaRPr lang="en-US" dirty="0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579530" y="736333"/>
            <a:ext cx="8683234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A dipole with a uniform </a:t>
            </a:r>
            <a:r>
              <a:rPr lang="en-US" sz="2400" dirty="0" smtClean="0"/>
              <a:t>field </a:t>
            </a:r>
            <a:r>
              <a:rPr lang="en-US" sz="2400" dirty="0"/>
              <a:t>deviates a particle by an angle </a:t>
            </a:r>
            <a:r>
              <a:rPr lang="el-GR" sz="2400" dirty="0" smtClean="0">
                <a:sym typeface="Math1" charset="0"/>
              </a:rPr>
              <a:t>θ</a:t>
            </a:r>
            <a:endParaRPr lang="en-US" sz="2400" dirty="0">
              <a:sym typeface="Math1" charset="0"/>
            </a:endParaRPr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576639" y="1192308"/>
            <a:ext cx="8045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</a:t>
            </a:r>
            <a:r>
              <a:rPr lang="en-US" sz="2400" dirty="0" smtClean="0"/>
              <a:t>bending </a:t>
            </a:r>
            <a:r>
              <a:rPr lang="en-US" sz="2400" dirty="0"/>
              <a:t>angle </a:t>
            </a:r>
            <a:r>
              <a:rPr lang="el-GR" sz="2400" dirty="0">
                <a:sym typeface="Math1" charset="0"/>
              </a:rPr>
              <a:t>θ</a:t>
            </a:r>
            <a:r>
              <a:rPr lang="en-US" sz="2400" dirty="0"/>
              <a:t> depends </a:t>
            </a:r>
            <a:r>
              <a:rPr lang="en-US" sz="2400" dirty="0" smtClean="0"/>
              <a:t>on: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/>
              <a:t>length </a:t>
            </a:r>
            <a:r>
              <a:rPr lang="en-US" sz="2400" dirty="0" smtClean="0"/>
              <a:t>L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/>
              <a:t>magnetic field </a:t>
            </a:r>
            <a:r>
              <a:rPr lang="en-US" sz="2400" dirty="0" smtClean="0"/>
              <a:t>B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</a:t>
            </a:r>
            <a:r>
              <a:rPr lang="en-US" sz="2400" dirty="0" smtClean="0"/>
              <a:t>he particle momentum</a:t>
            </a: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59011" y="2993021"/>
                <a:ext cx="28600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𝑎𝑟𝑐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011" y="2993021"/>
                <a:ext cx="286007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279" r="-2345" b="-3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8771949" y="-1280611"/>
            <a:ext cx="4535314" cy="4347933"/>
            <a:chOff x="5158483" y="836712"/>
            <a:chExt cx="4535314" cy="4347933"/>
          </a:xfrm>
        </p:grpSpPr>
        <p:grpSp>
          <p:nvGrpSpPr>
            <p:cNvPr id="52" name="Group 51"/>
            <p:cNvGrpSpPr/>
            <p:nvPr/>
          </p:nvGrpSpPr>
          <p:grpSpPr>
            <a:xfrm>
              <a:off x="5301309" y="836712"/>
              <a:ext cx="4392488" cy="4108578"/>
              <a:chOff x="5301309" y="836712"/>
              <a:chExt cx="4392488" cy="4108578"/>
            </a:xfrm>
          </p:grpSpPr>
          <p:sp>
            <p:nvSpPr>
              <p:cNvPr id="53" name="Cube 52"/>
              <p:cNvSpPr/>
              <p:nvPr/>
            </p:nvSpPr>
            <p:spPr>
              <a:xfrm>
                <a:off x="5301309" y="2143900"/>
                <a:ext cx="4392488" cy="2801390"/>
              </a:xfrm>
              <a:prstGeom prst="cube">
                <a:avLst>
                  <a:gd name="adj" fmla="val 8623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S</a:t>
                </a:r>
                <a:endParaRPr lang="en-GB" dirty="0"/>
              </a:p>
            </p:txBody>
          </p:sp>
          <p:sp>
            <p:nvSpPr>
              <p:cNvPr id="54" name="Cube 53"/>
              <p:cNvSpPr/>
              <p:nvPr/>
            </p:nvSpPr>
            <p:spPr>
              <a:xfrm>
                <a:off x="5301309" y="836712"/>
                <a:ext cx="4176464" cy="2596410"/>
              </a:xfrm>
              <a:prstGeom prst="cube">
                <a:avLst>
                  <a:gd name="adj" fmla="val 83786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N</a:t>
                </a:r>
                <a:endParaRPr lang="en-GB" dirty="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182723" y="3469126"/>
              <a:ext cx="1612585" cy="1715519"/>
              <a:chOff x="5182723" y="3469126"/>
              <a:chExt cx="1612585" cy="1715519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 flipV="1">
                <a:off x="5463271" y="3469126"/>
                <a:ext cx="1332037" cy="1368152"/>
              </a:xfrm>
              <a:prstGeom prst="straightConnector1">
                <a:avLst/>
              </a:prstGeom>
              <a:ln w="57150">
                <a:solidFill>
                  <a:schemeClr val="bg2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Group 56"/>
              <p:cNvGrpSpPr/>
              <p:nvPr/>
            </p:nvGrpSpPr>
            <p:grpSpPr>
              <a:xfrm>
                <a:off x="5182723" y="4820874"/>
                <a:ext cx="406618" cy="363771"/>
                <a:chOff x="391438" y="721574"/>
                <a:chExt cx="648072" cy="576064"/>
              </a:xfrm>
            </p:grpSpPr>
            <p:sp>
              <p:nvSpPr>
                <p:cNvPr id="59" name="Oval 58"/>
                <p:cNvSpPr/>
                <p:nvPr/>
              </p:nvSpPr>
              <p:spPr>
                <a:xfrm>
                  <a:off x="391438" y="721574"/>
                  <a:ext cx="648072" cy="5760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softEdge rad="63500"/>
                </a:effectLst>
                <a:scene3d>
                  <a:camera prst="orthographicFront">
                    <a:rot lat="0" lon="0" rev="0"/>
                  </a:camera>
                  <a:lightRig rig="freezing" dir="t"/>
                </a:scene3d>
                <a:sp3d prstMaterial="metal">
                  <a:bevelT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553930" y="868638"/>
                  <a:ext cx="156600" cy="288032"/>
                  <a:chOff x="2255160" y="5445224"/>
                  <a:chExt cx="156600" cy="288032"/>
                </a:xfrm>
              </p:grpSpPr>
              <p:sp>
                <p:nvSpPr>
                  <p:cNvPr id="64" name="Oval 63"/>
                  <p:cNvSpPr/>
                  <p:nvPr/>
                </p:nvSpPr>
                <p:spPr>
                  <a:xfrm>
                    <a:off x="2255160" y="5445224"/>
                    <a:ext cx="156600" cy="288032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5" name="Oval 64"/>
                  <p:cNvSpPr/>
                  <p:nvPr/>
                </p:nvSpPr>
                <p:spPr>
                  <a:xfrm>
                    <a:off x="2267172" y="5472656"/>
                    <a:ext cx="108012" cy="1440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715474" y="865590"/>
                  <a:ext cx="156600" cy="288032"/>
                  <a:chOff x="2255160" y="5445224"/>
                  <a:chExt cx="156600" cy="288032"/>
                </a:xfrm>
              </p:grpSpPr>
              <p:sp>
                <p:nvSpPr>
                  <p:cNvPr id="62" name="Oval 61"/>
                  <p:cNvSpPr/>
                  <p:nvPr/>
                </p:nvSpPr>
                <p:spPr>
                  <a:xfrm>
                    <a:off x="2255160" y="5445224"/>
                    <a:ext cx="156600" cy="288032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>
                  <a:xfrm>
                    <a:off x="2267172" y="5472656"/>
                    <a:ext cx="108012" cy="1440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58" name="TextBox 57"/>
              <p:cNvSpPr txBox="1"/>
              <p:nvPr/>
            </p:nvSpPr>
            <p:spPr>
              <a:xfrm>
                <a:off x="6442252" y="3668388"/>
                <a:ext cx="292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v</a:t>
                </a: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5158483" y="3801287"/>
              <a:ext cx="1066159" cy="369332"/>
              <a:chOff x="5158483" y="3801287"/>
              <a:chExt cx="1066159" cy="369332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 flipH="1">
                <a:off x="5512398" y="3985953"/>
                <a:ext cx="712244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5158483" y="3801287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F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9" name="Freeform 68"/>
            <p:cNvSpPr/>
            <p:nvPr/>
          </p:nvSpPr>
          <p:spPr>
            <a:xfrm>
              <a:off x="6269440" y="3538526"/>
              <a:ext cx="103367" cy="452687"/>
            </a:xfrm>
            <a:custGeom>
              <a:avLst/>
              <a:gdLst>
                <a:gd name="connsiteX0" fmla="*/ 0 w 103367"/>
                <a:gd name="connsiteY0" fmla="*/ 477078 h 477078"/>
                <a:gd name="connsiteX1" fmla="*/ 71562 w 103367"/>
                <a:gd name="connsiteY1" fmla="*/ 270344 h 477078"/>
                <a:gd name="connsiteX2" fmla="*/ 103367 w 103367"/>
                <a:gd name="connsiteY2" fmla="*/ 0 h 47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367" h="477078">
                  <a:moveTo>
                    <a:pt x="0" y="477078"/>
                  </a:moveTo>
                  <a:cubicBezTo>
                    <a:pt x="27167" y="413467"/>
                    <a:pt x="54334" y="349857"/>
                    <a:pt x="71562" y="270344"/>
                  </a:cubicBezTo>
                  <a:cubicBezTo>
                    <a:pt x="88790" y="190831"/>
                    <a:pt x="96078" y="95415"/>
                    <a:pt x="103367" y="0"/>
                  </a:cubicBezTo>
                </a:path>
              </a:pathLst>
            </a:custGeom>
            <a:noFill/>
            <a:ln w="57150">
              <a:solidFill>
                <a:srgbClr val="FFFF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577806" y="3577818"/>
              <a:ext cx="1906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Curved trajectory!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6224642" y="3433122"/>
              <a:ext cx="320922" cy="1126445"/>
              <a:chOff x="6224642" y="3433122"/>
              <a:chExt cx="320922" cy="1126445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6224642" y="4156935"/>
                <a:ext cx="3209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6"/>
                    </a:solidFill>
                  </a:rPr>
                  <a:t>B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73" name="Straight Arrow Connector 72"/>
              <p:cNvCxnSpPr>
                <a:stCxn id="54" idx="3"/>
                <a:endCxn id="53" idx="1"/>
              </p:cNvCxnSpPr>
              <p:nvPr/>
            </p:nvCxnSpPr>
            <p:spPr>
              <a:xfrm flipH="1">
                <a:off x="6289720" y="3433122"/>
                <a:ext cx="12107" cy="1126445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6298823" y="3876557"/>
              <a:ext cx="407875" cy="348358"/>
              <a:chOff x="6298823" y="3876557"/>
              <a:chExt cx="407875" cy="348358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6298823" y="3876557"/>
                <a:ext cx="128352" cy="280977"/>
                <a:chOff x="6298823" y="3876557"/>
                <a:chExt cx="128352" cy="280977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 flipV="1">
                  <a:off x="6298823" y="4013518"/>
                  <a:ext cx="124872" cy="144016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V="1">
                  <a:off x="6427175" y="3876557"/>
                  <a:ext cx="0" cy="141185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" name="TextBox 75"/>
              <p:cNvSpPr txBox="1"/>
              <p:nvPr/>
            </p:nvSpPr>
            <p:spPr>
              <a:xfrm>
                <a:off x="6310436" y="3947916"/>
                <a:ext cx="396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90</a:t>
                </a:r>
                <a:r>
                  <a:rPr lang="en-GB" sz="1200" baseline="30000" dirty="0" smtClean="0"/>
                  <a:t>0</a:t>
                </a:r>
                <a:endParaRPr lang="en-GB" sz="1200" baseline="30000" dirty="0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766878" y="3987915"/>
              <a:ext cx="514275" cy="276999"/>
              <a:chOff x="5766878" y="3987915"/>
              <a:chExt cx="514275" cy="276999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 flipH="1">
                <a:off x="6079416" y="4156935"/>
                <a:ext cx="201737" cy="5259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6089139" y="4008213"/>
                <a:ext cx="316" cy="148722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5766878" y="3987915"/>
                <a:ext cx="396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90</a:t>
                </a:r>
                <a:r>
                  <a:rPr lang="en-GB" sz="1200" baseline="30000" dirty="0" smtClean="0"/>
                  <a:t>0</a:t>
                </a:r>
                <a:endParaRPr lang="en-GB" sz="1200" baseline="30000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732283" y="3572940"/>
                <a:ext cx="10990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𝑎𝑟𝑐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283" y="3572940"/>
                <a:ext cx="109908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3333" r="-6667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2449049" y="3557529"/>
                <a:ext cx="14354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9049" y="3557529"/>
                <a:ext cx="1435458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7660" r="-4255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4199732" y="3553635"/>
                <a:ext cx="15563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𝑟𝑎𝑑𝑖𝑢𝑠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9732" y="3553635"/>
                <a:ext cx="1556388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4706" r="-4314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2533899" y="4190380"/>
                <a:ext cx="10574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dirty="0" smtClean="0"/>
                  <a:t>L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899" y="4190380"/>
                <a:ext cx="1057469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17919" t="-24590" r="-9249" b="-49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1237683" y="4916678"/>
                <a:ext cx="820161" cy="7539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683" y="4916678"/>
                <a:ext cx="820161" cy="75398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/>
              <p:cNvSpPr txBox="1"/>
              <p:nvPr/>
            </p:nvSpPr>
            <p:spPr>
              <a:xfrm>
                <a:off x="2044131" y="4924842"/>
                <a:ext cx="426142" cy="6890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3" name="TextBox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131" y="4924842"/>
                <a:ext cx="426142" cy="68903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2986472" y="4879348"/>
                <a:ext cx="1796069" cy="9924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𝐿𝐵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𝐿𝐵</m:t>
                          </m:r>
                        </m:num>
                        <m:den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472" y="4879348"/>
                <a:ext cx="1796069" cy="99245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6058911" y="3971786"/>
            <a:ext cx="5693604" cy="2606675"/>
            <a:chOff x="6058911" y="3971786"/>
            <a:chExt cx="5693604" cy="2606675"/>
          </a:xfrm>
        </p:grpSpPr>
        <p:sp>
          <p:nvSpPr>
            <p:cNvPr id="7" name="TextBox 6"/>
            <p:cNvSpPr txBox="1"/>
            <p:nvPr/>
          </p:nvSpPr>
          <p:spPr>
            <a:xfrm>
              <a:off x="8120937" y="5925501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θ</a:t>
              </a:r>
              <a:endParaRPr lang="en-GB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058911" y="3971786"/>
              <a:ext cx="5693604" cy="2606675"/>
              <a:chOff x="6058911" y="3971786"/>
              <a:chExt cx="5693604" cy="2606675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6058911" y="3971786"/>
                <a:ext cx="5693604" cy="2606675"/>
                <a:chOff x="6058911" y="3971786"/>
                <a:chExt cx="5693604" cy="2606675"/>
              </a:xfrm>
            </p:grpSpPr>
            <p:sp>
              <p:nvSpPr>
                <p:cNvPr id="84" name="Rectangle 3"/>
                <p:cNvSpPr>
                  <a:spLocks noChangeArrowheads="1"/>
                </p:cNvSpPr>
                <p:nvPr/>
              </p:nvSpPr>
              <p:spPr bwMode="auto">
                <a:xfrm>
                  <a:off x="7474962" y="4902060"/>
                  <a:ext cx="1587" cy="158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6" name="Rectangle 19"/>
                <p:cNvSpPr>
                  <a:spLocks noChangeArrowheads="1"/>
                </p:cNvSpPr>
                <p:nvPr/>
              </p:nvSpPr>
              <p:spPr bwMode="auto">
                <a:xfrm>
                  <a:off x="6600249" y="3971786"/>
                  <a:ext cx="3363913" cy="12827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195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87" name="Freeform 27"/>
                <p:cNvSpPr>
                  <a:spLocks/>
                </p:cNvSpPr>
                <p:nvPr/>
              </p:nvSpPr>
              <p:spPr bwMode="auto">
                <a:xfrm>
                  <a:off x="6606599" y="4147999"/>
                  <a:ext cx="3362325" cy="701675"/>
                </a:xfrm>
                <a:custGeom>
                  <a:avLst/>
                  <a:gdLst>
                    <a:gd name="T0" fmla="*/ 0 w 2118"/>
                    <a:gd name="T1" fmla="*/ 442 h 442"/>
                    <a:gd name="T2" fmla="*/ 42 w 2118"/>
                    <a:gd name="T3" fmla="*/ 394 h 442"/>
                    <a:gd name="T4" fmla="*/ 102 w 2118"/>
                    <a:gd name="T5" fmla="*/ 340 h 442"/>
                    <a:gd name="T6" fmla="*/ 174 w 2118"/>
                    <a:gd name="T7" fmla="*/ 292 h 442"/>
                    <a:gd name="T8" fmla="*/ 267 w 2118"/>
                    <a:gd name="T9" fmla="*/ 223 h 442"/>
                    <a:gd name="T10" fmla="*/ 378 w 2118"/>
                    <a:gd name="T11" fmla="*/ 163 h 442"/>
                    <a:gd name="T12" fmla="*/ 510 w 2118"/>
                    <a:gd name="T13" fmla="*/ 106 h 442"/>
                    <a:gd name="T14" fmla="*/ 705 w 2118"/>
                    <a:gd name="T15" fmla="*/ 43 h 442"/>
                    <a:gd name="T16" fmla="*/ 852 w 2118"/>
                    <a:gd name="T17" fmla="*/ 16 h 442"/>
                    <a:gd name="T18" fmla="*/ 966 w 2118"/>
                    <a:gd name="T19" fmla="*/ 7 h 442"/>
                    <a:gd name="T20" fmla="*/ 1086 w 2118"/>
                    <a:gd name="T21" fmla="*/ 1 h 442"/>
                    <a:gd name="T22" fmla="*/ 1257 w 2118"/>
                    <a:gd name="T23" fmla="*/ 16 h 442"/>
                    <a:gd name="T24" fmla="*/ 1407 w 2118"/>
                    <a:gd name="T25" fmla="*/ 43 h 442"/>
                    <a:gd name="T26" fmla="*/ 1578 w 2118"/>
                    <a:gd name="T27" fmla="*/ 91 h 442"/>
                    <a:gd name="T28" fmla="*/ 1722 w 2118"/>
                    <a:gd name="T29" fmla="*/ 154 h 442"/>
                    <a:gd name="T30" fmla="*/ 1806 w 2118"/>
                    <a:gd name="T31" fmla="*/ 196 h 442"/>
                    <a:gd name="T32" fmla="*/ 1860 w 2118"/>
                    <a:gd name="T33" fmla="*/ 229 h 442"/>
                    <a:gd name="T34" fmla="*/ 1926 w 2118"/>
                    <a:gd name="T35" fmla="*/ 271 h 442"/>
                    <a:gd name="T36" fmla="*/ 1977 w 2118"/>
                    <a:gd name="T37" fmla="*/ 310 h 442"/>
                    <a:gd name="T38" fmla="*/ 2019 w 2118"/>
                    <a:gd name="T39" fmla="*/ 343 h 442"/>
                    <a:gd name="T40" fmla="*/ 2055 w 2118"/>
                    <a:gd name="T41" fmla="*/ 373 h 442"/>
                    <a:gd name="T42" fmla="*/ 2079 w 2118"/>
                    <a:gd name="T43" fmla="*/ 397 h 442"/>
                    <a:gd name="T44" fmla="*/ 2103 w 2118"/>
                    <a:gd name="T45" fmla="*/ 418 h 442"/>
                    <a:gd name="T46" fmla="*/ 2118 w 2118"/>
                    <a:gd name="T47" fmla="*/ 430 h 442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118"/>
                    <a:gd name="T73" fmla="*/ 0 h 442"/>
                    <a:gd name="T74" fmla="*/ 2118 w 2118"/>
                    <a:gd name="T75" fmla="*/ 442 h 442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118" h="442">
                      <a:moveTo>
                        <a:pt x="0" y="442"/>
                      </a:moveTo>
                      <a:cubicBezTo>
                        <a:pt x="12" y="426"/>
                        <a:pt x="25" y="411"/>
                        <a:pt x="42" y="394"/>
                      </a:cubicBezTo>
                      <a:cubicBezTo>
                        <a:pt x="59" y="377"/>
                        <a:pt x="80" y="357"/>
                        <a:pt x="102" y="340"/>
                      </a:cubicBezTo>
                      <a:cubicBezTo>
                        <a:pt x="124" y="323"/>
                        <a:pt x="147" y="311"/>
                        <a:pt x="174" y="292"/>
                      </a:cubicBezTo>
                      <a:cubicBezTo>
                        <a:pt x="201" y="273"/>
                        <a:pt x="233" y="245"/>
                        <a:pt x="267" y="223"/>
                      </a:cubicBezTo>
                      <a:cubicBezTo>
                        <a:pt x="301" y="201"/>
                        <a:pt x="338" y="182"/>
                        <a:pt x="378" y="163"/>
                      </a:cubicBezTo>
                      <a:cubicBezTo>
                        <a:pt x="418" y="144"/>
                        <a:pt x="456" y="126"/>
                        <a:pt x="510" y="106"/>
                      </a:cubicBezTo>
                      <a:cubicBezTo>
                        <a:pt x="564" y="86"/>
                        <a:pt x="648" y="58"/>
                        <a:pt x="705" y="43"/>
                      </a:cubicBezTo>
                      <a:cubicBezTo>
                        <a:pt x="762" y="28"/>
                        <a:pt x="809" y="22"/>
                        <a:pt x="852" y="16"/>
                      </a:cubicBezTo>
                      <a:cubicBezTo>
                        <a:pt x="895" y="10"/>
                        <a:pt x="927" y="9"/>
                        <a:pt x="966" y="7"/>
                      </a:cubicBezTo>
                      <a:cubicBezTo>
                        <a:pt x="1005" y="5"/>
                        <a:pt x="1038" y="0"/>
                        <a:pt x="1086" y="1"/>
                      </a:cubicBezTo>
                      <a:cubicBezTo>
                        <a:pt x="1134" y="2"/>
                        <a:pt x="1204" y="9"/>
                        <a:pt x="1257" y="16"/>
                      </a:cubicBezTo>
                      <a:cubicBezTo>
                        <a:pt x="1310" y="23"/>
                        <a:pt x="1354" y="31"/>
                        <a:pt x="1407" y="43"/>
                      </a:cubicBezTo>
                      <a:cubicBezTo>
                        <a:pt x="1460" y="55"/>
                        <a:pt x="1526" y="73"/>
                        <a:pt x="1578" y="91"/>
                      </a:cubicBezTo>
                      <a:cubicBezTo>
                        <a:pt x="1630" y="109"/>
                        <a:pt x="1684" y="137"/>
                        <a:pt x="1722" y="154"/>
                      </a:cubicBezTo>
                      <a:cubicBezTo>
                        <a:pt x="1760" y="171"/>
                        <a:pt x="1783" y="183"/>
                        <a:pt x="1806" y="196"/>
                      </a:cubicBezTo>
                      <a:cubicBezTo>
                        <a:pt x="1829" y="209"/>
                        <a:pt x="1840" y="217"/>
                        <a:pt x="1860" y="229"/>
                      </a:cubicBezTo>
                      <a:cubicBezTo>
                        <a:pt x="1880" y="241"/>
                        <a:pt x="1907" y="257"/>
                        <a:pt x="1926" y="271"/>
                      </a:cubicBezTo>
                      <a:cubicBezTo>
                        <a:pt x="1945" y="285"/>
                        <a:pt x="1962" y="298"/>
                        <a:pt x="1977" y="310"/>
                      </a:cubicBezTo>
                      <a:cubicBezTo>
                        <a:pt x="1992" y="322"/>
                        <a:pt x="2006" y="333"/>
                        <a:pt x="2019" y="343"/>
                      </a:cubicBezTo>
                      <a:cubicBezTo>
                        <a:pt x="2032" y="353"/>
                        <a:pt x="2045" y="364"/>
                        <a:pt x="2055" y="373"/>
                      </a:cubicBezTo>
                      <a:cubicBezTo>
                        <a:pt x="2065" y="382"/>
                        <a:pt x="2071" y="390"/>
                        <a:pt x="2079" y="397"/>
                      </a:cubicBezTo>
                      <a:cubicBezTo>
                        <a:pt x="2087" y="404"/>
                        <a:pt x="2097" y="413"/>
                        <a:pt x="2103" y="418"/>
                      </a:cubicBezTo>
                      <a:cubicBezTo>
                        <a:pt x="2109" y="423"/>
                        <a:pt x="2113" y="426"/>
                        <a:pt x="2118" y="430"/>
                      </a:cubicBezTo>
                    </a:path>
                  </a:pathLst>
                </a:custGeom>
                <a:noFill/>
                <a:ln w="31750">
                  <a:solidFill>
                    <a:srgbClr val="FFFF00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0" name="Line 30"/>
                <p:cNvSpPr>
                  <a:spLocks noChangeShapeType="1"/>
                </p:cNvSpPr>
                <p:nvPr/>
              </p:nvSpPr>
              <p:spPr bwMode="auto">
                <a:xfrm>
                  <a:off x="6606599" y="4844911"/>
                  <a:ext cx="3357563" cy="0"/>
                </a:xfrm>
                <a:prstGeom prst="line">
                  <a:avLst/>
                </a:prstGeom>
                <a:noFill/>
                <a:ln w="25400" cap="rnd">
                  <a:solidFill>
                    <a:schemeClr val="tx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" name="Line 32"/>
                <p:cNvSpPr>
                  <a:spLocks noChangeShapeType="1"/>
                </p:cNvSpPr>
                <p:nvPr/>
              </p:nvSpPr>
              <p:spPr bwMode="auto">
                <a:xfrm>
                  <a:off x="6625649" y="4844911"/>
                  <a:ext cx="1662113" cy="164782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3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8282999" y="4840149"/>
                  <a:ext cx="1676400" cy="165735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4" name="Line 34"/>
                <p:cNvSpPr>
                  <a:spLocks noChangeShapeType="1"/>
                </p:cNvSpPr>
                <p:nvPr/>
              </p:nvSpPr>
              <p:spPr bwMode="auto">
                <a:xfrm flipH="1">
                  <a:off x="8373486" y="4930636"/>
                  <a:ext cx="1633538" cy="164782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stealth" w="med" len="lg"/>
                  <a:tailEnd type="stealth" w="med" len="lg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7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6058911" y="4840149"/>
                  <a:ext cx="547688" cy="561975"/>
                </a:xfrm>
                <a:prstGeom prst="line">
                  <a:avLst/>
                </a:prstGeom>
                <a:noFill/>
                <a:ln w="31750">
                  <a:solidFill>
                    <a:schemeClr val="accent1"/>
                  </a:solidFill>
                  <a:round/>
                  <a:headEnd/>
                  <a:tailEnd type="stealth" w="med" len="lg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" name="Freeform 38"/>
                <p:cNvSpPr>
                  <a:spLocks/>
                </p:cNvSpPr>
                <p:nvPr/>
              </p:nvSpPr>
              <p:spPr bwMode="auto">
                <a:xfrm>
                  <a:off x="8121074" y="6251436"/>
                  <a:ext cx="309563" cy="74613"/>
                </a:xfrm>
                <a:custGeom>
                  <a:avLst/>
                  <a:gdLst>
                    <a:gd name="T0" fmla="*/ 0 w 195"/>
                    <a:gd name="T1" fmla="*/ 47 h 47"/>
                    <a:gd name="T2" fmla="*/ 18 w 195"/>
                    <a:gd name="T3" fmla="*/ 29 h 47"/>
                    <a:gd name="T4" fmla="*/ 42 w 195"/>
                    <a:gd name="T5" fmla="*/ 14 h 47"/>
                    <a:gd name="T6" fmla="*/ 66 w 195"/>
                    <a:gd name="T7" fmla="*/ 2 h 47"/>
                    <a:gd name="T8" fmla="*/ 87 w 195"/>
                    <a:gd name="T9" fmla="*/ 2 h 47"/>
                    <a:gd name="T10" fmla="*/ 129 w 195"/>
                    <a:gd name="T11" fmla="*/ 8 h 47"/>
                    <a:gd name="T12" fmla="*/ 162 w 195"/>
                    <a:gd name="T13" fmla="*/ 20 h 47"/>
                    <a:gd name="T14" fmla="*/ 177 w 195"/>
                    <a:gd name="T15" fmla="*/ 35 h 47"/>
                    <a:gd name="T16" fmla="*/ 195 w 195"/>
                    <a:gd name="T17" fmla="*/ 47 h 4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47"/>
                    <a:gd name="T29" fmla="*/ 195 w 195"/>
                    <a:gd name="T30" fmla="*/ 47 h 4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47">
                      <a:moveTo>
                        <a:pt x="0" y="47"/>
                      </a:moveTo>
                      <a:cubicBezTo>
                        <a:pt x="5" y="40"/>
                        <a:pt x="11" y="34"/>
                        <a:pt x="18" y="29"/>
                      </a:cubicBezTo>
                      <a:cubicBezTo>
                        <a:pt x="25" y="24"/>
                        <a:pt x="34" y="18"/>
                        <a:pt x="42" y="14"/>
                      </a:cubicBezTo>
                      <a:cubicBezTo>
                        <a:pt x="50" y="10"/>
                        <a:pt x="59" y="4"/>
                        <a:pt x="66" y="2"/>
                      </a:cubicBezTo>
                      <a:cubicBezTo>
                        <a:pt x="73" y="0"/>
                        <a:pt x="77" y="1"/>
                        <a:pt x="87" y="2"/>
                      </a:cubicBezTo>
                      <a:cubicBezTo>
                        <a:pt x="97" y="3"/>
                        <a:pt x="117" y="5"/>
                        <a:pt x="129" y="8"/>
                      </a:cubicBezTo>
                      <a:cubicBezTo>
                        <a:pt x="141" y="11"/>
                        <a:pt x="154" y="16"/>
                        <a:pt x="162" y="20"/>
                      </a:cubicBezTo>
                      <a:cubicBezTo>
                        <a:pt x="170" y="24"/>
                        <a:pt x="172" y="31"/>
                        <a:pt x="177" y="35"/>
                      </a:cubicBezTo>
                      <a:cubicBezTo>
                        <a:pt x="182" y="39"/>
                        <a:pt x="192" y="45"/>
                        <a:pt x="195" y="47"/>
                      </a:cubicBezTo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9" name="Line 39"/>
                <p:cNvSpPr>
                  <a:spLocks noChangeShapeType="1"/>
                </p:cNvSpPr>
                <p:nvPr/>
              </p:nvSpPr>
              <p:spPr bwMode="auto">
                <a:xfrm>
                  <a:off x="9968924" y="4840149"/>
                  <a:ext cx="414338" cy="395288"/>
                </a:xfrm>
                <a:prstGeom prst="line">
                  <a:avLst/>
                </a:prstGeom>
                <a:noFill/>
                <a:ln w="31750">
                  <a:solidFill>
                    <a:schemeClr val="bg2"/>
                  </a:solidFill>
                  <a:round/>
                  <a:headEnd/>
                  <a:tailEnd type="stealth" w="med" len="lg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aphicFrame>
              <p:nvGraphicFramePr>
                <p:cNvPr id="106" name="Object 4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54326391"/>
                    </p:ext>
                  </p:extLst>
                </p:nvPr>
              </p:nvGraphicFramePr>
              <p:xfrm>
                <a:off x="9225974" y="5794236"/>
                <a:ext cx="152400" cy="1651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81" name="Equation" r:id="rId11" imgW="152268" imgH="164957" progId="Equation.3">
                        <p:embed/>
                      </p:oleObj>
                    </mc:Choice>
                    <mc:Fallback>
                      <p:oleObj name="Equation" r:id="rId11" imgW="152268" imgH="164957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225974" y="5794236"/>
                              <a:ext cx="152400" cy="1651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 xmlns="">
                                  <a:effectLst>
                                    <a:outerShdw blurRad="63500" dist="38099" dir="2700000" algn="ctr" rotWithShape="0">
                                      <a:srgbClr val="000000">
                                        <a:alpha val="74998"/>
                                      </a:srgb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" name="TextBox 2"/>
                <p:cNvSpPr txBox="1"/>
                <p:nvPr/>
              </p:nvSpPr>
              <p:spPr>
                <a:xfrm>
                  <a:off x="10007024" y="4190380"/>
                  <a:ext cx="174549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Dipole seen from the top</a:t>
                  </a:r>
                  <a:endParaRPr lang="en-GB" dirty="0"/>
                </a:p>
              </p:txBody>
            </p:sp>
          </p:grpSp>
          <p:sp>
            <p:nvSpPr>
              <p:cNvPr id="5" name="TextBox 4"/>
              <p:cNvSpPr txBox="1"/>
              <p:nvPr/>
            </p:nvSpPr>
            <p:spPr>
              <a:xfrm>
                <a:off x="9190255" y="5569882"/>
                <a:ext cx="309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i="1" dirty="0" smtClean="0"/>
                  <a:t>ρ</a:t>
                </a:r>
                <a:endParaRPr lang="en-GB" i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384551" y="4452894"/>
                <a:ext cx="18293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L=magnet length</a:t>
                </a:r>
                <a:endParaRPr lang="en-GB" dirty="0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5769878" y="5261619"/>
            <a:ext cx="406618" cy="363771"/>
            <a:chOff x="8948589" y="2855951"/>
            <a:chExt cx="406618" cy="363771"/>
          </a:xfrm>
        </p:grpSpPr>
        <p:sp>
          <p:nvSpPr>
            <p:cNvPr id="85" name="Oval 84"/>
            <p:cNvSpPr/>
            <p:nvPr/>
          </p:nvSpPr>
          <p:spPr>
            <a:xfrm>
              <a:off x="8948589" y="2855951"/>
              <a:ext cx="406618" cy="3637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9050541" y="2948818"/>
              <a:ext cx="98255" cy="18188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>
              <a:off x="9058078" y="2966141"/>
              <a:ext cx="67770" cy="90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/>
            <p:cNvSpPr/>
            <p:nvPr/>
          </p:nvSpPr>
          <p:spPr>
            <a:xfrm>
              <a:off x="9151898" y="2946894"/>
              <a:ext cx="98255" cy="18188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Oval 114"/>
            <p:cNvSpPr/>
            <p:nvPr/>
          </p:nvSpPr>
          <p:spPr>
            <a:xfrm>
              <a:off x="9159435" y="2964217"/>
              <a:ext cx="67770" cy="90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Oval 9"/>
          <p:cNvSpPr/>
          <p:nvPr/>
        </p:nvSpPr>
        <p:spPr>
          <a:xfrm>
            <a:off x="5758303" y="5252350"/>
            <a:ext cx="406618" cy="37515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787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23 L 0.04949 -0.0831 L 0.08752 -0.13472 L 0.12933 -0.17014 L 0.16619 -0.18519 L 0.19953 -0.18727 L 0.23457 -0.17986 L 0.27325 -0.15625 L 0.2963 -0.13264 L 0.32717 -0.09074 L 0.3484 -0.06065 " pathEditMode="relative" ptsTypes="AAAAAAAAA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  <p:bldP spid="14345" grpId="0"/>
      <p:bldP spid="6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81844" y="25039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Focusing and Stable motion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838993" y="908720"/>
            <a:ext cx="10944051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Quadrupoles will </a:t>
            </a:r>
            <a:r>
              <a:rPr lang="en-US" sz="2400" dirty="0"/>
              <a:t>keep the beams focused in </a:t>
            </a:r>
            <a:r>
              <a:rPr lang="en-US" sz="2400" b="1" dirty="0"/>
              <a:t>both planes</a:t>
            </a:r>
            <a:r>
              <a:rPr lang="en-US" sz="2400" dirty="0"/>
              <a:t> when the position in the accelerator, type and strength of the quadrupoles are well </a:t>
            </a:r>
            <a:r>
              <a:rPr lang="en-US" sz="2400" dirty="0" smtClean="0"/>
              <a:t>chosen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By now our accelerator is composed of:</a:t>
            </a: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>
                <a:sym typeface="Math1" charset="0"/>
              </a:rPr>
              <a:t>Dipoles</a:t>
            </a:r>
            <a:r>
              <a:rPr lang="en-US" sz="2400" dirty="0">
                <a:sym typeface="Math1" charset="0"/>
              </a:rPr>
              <a:t>, constrain the beam to some closed path (orbit</a:t>
            </a:r>
            <a:r>
              <a:rPr lang="en-US" sz="2400" dirty="0" smtClean="0">
                <a:sym typeface="Math1" charset="0"/>
              </a:rPr>
              <a:t>)</a:t>
            </a:r>
            <a:endParaRPr lang="en-US" sz="2400" dirty="0">
              <a:sym typeface="Math1" charset="0"/>
            </a:endParaRP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>
                <a:sym typeface="Math1" charset="0"/>
              </a:rPr>
              <a:t>Focusing and Defocusing Quadrupoles</a:t>
            </a:r>
            <a:r>
              <a:rPr lang="en-US" sz="2400" dirty="0">
                <a:sym typeface="Math1" charset="0"/>
              </a:rPr>
              <a:t>, provide horizontal and vertical focusing in order to constrain the beam in transverse </a:t>
            </a:r>
            <a:r>
              <a:rPr lang="en-US" sz="2400" dirty="0" smtClean="0">
                <a:sym typeface="Math1" charset="0"/>
              </a:rPr>
              <a:t>directions</a:t>
            </a: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ym typeface="Math1" charset="0"/>
              </a:rPr>
              <a:t>RF accelerating system</a:t>
            </a: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endParaRPr lang="en-US" sz="2400" b="1" u="sng" dirty="0">
              <a:sym typeface="Math1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ym typeface="Math1" charset="0"/>
              </a:rPr>
              <a:t>A combination of focusing and defocusing sections that is very often used is the so called: </a:t>
            </a:r>
            <a:r>
              <a:rPr lang="en-US" sz="2400" b="1" u="sng" dirty="0">
                <a:sym typeface="Math1" charset="0"/>
              </a:rPr>
              <a:t>FODO </a:t>
            </a:r>
            <a:r>
              <a:rPr lang="en-US" sz="2400" b="1" u="sng" dirty="0" smtClean="0">
                <a:sym typeface="Math1" charset="0"/>
              </a:rPr>
              <a:t>lattice</a:t>
            </a:r>
            <a:endParaRPr lang="en-US" sz="2400" dirty="0">
              <a:sym typeface="Math1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300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730" y="-32151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 dirty="0"/>
              <a:t>FODO cell</a:t>
            </a:r>
          </a:p>
        </p:txBody>
      </p:sp>
      <p:sp>
        <p:nvSpPr>
          <p:cNvPr id="22534" name="Rectangle 41"/>
          <p:cNvSpPr>
            <a:spLocks noChangeArrowheads="1"/>
          </p:cNvSpPr>
          <p:nvPr/>
        </p:nvSpPr>
        <p:spPr bwMode="auto">
          <a:xfrm>
            <a:off x="1178718" y="1154112"/>
            <a:ext cx="697388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The </a:t>
            </a:r>
            <a:r>
              <a:rPr lang="en-US" sz="2000" dirty="0" smtClean="0"/>
              <a:t>FODO</a:t>
            </a:r>
            <a:r>
              <a:rPr lang="ja-JP" altLang="en-US" sz="2000" dirty="0"/>
              <a:t> </a:t>
            </a:r>
            <a:r>
              <a:rPr lang="en-US" sz="2000" dirty="0" smtClean="0"/>
              <a:t>cell </a:t>
            </a:r>
            <a:r>
              <a:rPr lang="en-US" sz="2000" dirty="0"/>
              <a:t>is defined as follows:</a:t>
            </a:r>
          </a:p>
        </p:txBody>
      </p:sp>
      <p:sp>
        <p:nvSpPr>
          <p:cNvPr id="22538" name="Line 20"/>
          <p:cNvSpPr>
            <a:spLocks noChangeShapeType="1"/>
          </p:cNvSpPr>
          <p:nvPr/>
        </p:nvSpPr>
        <p:spPr bwMode="auto">
          <a:xfrm>
            <a:off x="3473450" y="3795613"/>
            <a:ext cx="5675312" cy="11113"/>
          </a:xfrm>
          <a:prstGeom prst="line">
            <a:avLst/>
          </a:prstGeom>
          <a:noFill/>
          <a:ln w="31750">
            <a:solidFill>
              <a:schemeClr val="bg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3431" y="5192137"/>
            <a:ext cx="2746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Focusing quadrupole (QF) focuses in horizontal and defocuses in vertical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2939003" y="4541130"/>
            <a:ext cx="2745128" cy="2344254"/>
            <a:chOff x="1452807" y="3681628"/>
            <a:chExt cx="2745128" cy="2344254"/>
          </a:xfrm>
        </p:grpSpPr>
        <p:grpSp>
          <p:nvGrpSpPr>
            <p:cNvPr id="44" name="Group 43"/>
            <p:cNvGrpSpPr/>
            <p:nvPr/>
          </p:nvGrpSpPr>
          <p:grpSpPr>
            <a:xfrm>
              <a:off x="1452807" y="3681628"/>
              <a:ext cx="2745128" cy="2344254"/>
              <a:chOff x="5131517" y="1964586"/>
              <a:chExt cx="2745128" cy="2344254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2"/>
              <a:srcRect l="7907" t="11032" r="9590" b="7135"/>
              <a:stretch/>
            </p:blipFill>
            <p:spPr>
              <a:xfrm>
                <a:off x="5131517" y="1964586"/>
                <a:ext cx="2734963" cy="2344254"/>
              </a:xfrm>
              <a:prstGeom prst="rect">
                <a:avLst/>
              </a:prstGeom>
            </p:spPr>
          </p:pic>
          <p:sp>
            <p:nvSpPr>
              <p:cNvPr id="46" name="AutoShape 7"/>
              <p:cNvSpPr>
                <a:spLocks/>
              </p:cNvSpPr>
              <p:nvPr/>
            </p:nvSpPr>
            <p:spPr bwMode="auto">
              <a:xfrm>
                <a:off x="5131517" y="1964586"/>
                <a:ext cx="1020762" cy="609600"/>
              </a:xfrm>
              <a:prstGeom prst="borderCallout2">
                <a:avLst>
                  <a:gd name="adj1" fmla="val 49591"/>
                  <a:gd name="adj2" fmla="val 99928"/>
                  <a:gd name="adj3" fmla="val 94451"/>
                  <a:gd name="adj4" fmla="val 136704"/>
                  <a:gd name="adj5" fmla="val 157250"/>
                  <a:gd name="adj6" fmla="val 152115"/>
                </a:avLst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 type="stealth" w="lg" len="lg"/>
              </a:ln>
            </p:spPr>
            <p:txBody>
              <a:bodyPr anchor="ctr"/>
              <a:lstStyle/>
              <a:p>
                <a:pPr algn="ctr" eaLnBrk="0" hangingPunct="0"/>
                <a:r>
                  <a:rPr lang="en-US" sz="1400">
                    <a:solidFill>
                      <a:schemeClr val="bg2"/>
                    </a:solidFill>
                  </a:rPr>
                  <a:t>Magnetic field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586181" y="2999937"/>
                <a:ext cx="29046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x</a:t>
                </a:r>
                <a:endParaRPr lang="en-GB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6805654" y="1990011"/>
                <a:ext cx="29527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y</a:t>
                </a:r>
                <a:endParaRPr lang="en-GB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515621" y="3797007"/>
              <a:ext cx="2283425" cy="2113579"/>
              <a:chOff x="1515621" y="3797007"/>
              <a:chExt cx="2283425" cy="2113579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2968268" y="4383802"/>
                <a:ext cx="245824" cy="92596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Left Arrow 2"/>
              <p:cNvSpPr/>
              <p:nvPr/>
            </p:nvSpPr>
            <p:spPr>
              <a:xfrm>
                <a:off x="3212250" y="4774514"/>
                <a:ext cx="586796" cy="157571"/>
              </a:xfrm>
              <a:prstGeom prst="leftArrow">
                <a:avLst/>
              </a:prstGeom>
              <a:solidFill>
                <a:schemeClr val="bg2">
                  <a:lumMod val="50000"/>
                  <a:lumOff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Left Arrow 53"/>
              <p:cNvSpPr/>
              <p:nvPr/>
            </p:nvSpPr>
            <p:spPr>
              <a:xfrm flipH="1">
                <a:off x="2389501" y="4780399"/>
                <a:ext cx="586796" cy="157571"/>
              </a:xfrm>
              <a:prstGeom prst="leftArrow">
                <a:avLst/>
              </a:prstGeom>
              <a:solidFill>
                <a:schemeClr val="bg2">
                  <a:lumMod val="50000"/>
                  <a:lumOff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Left Arrow 54"/>
              <p:cNvSpPr/>
              <p:nvPr/>
            </p:nvSpPr>
            <p:spPr>
              <a:xfrm rot="5400000">
                <a:off x="2797781" y="4011619"/>
                <a:ext cx="586796" cy="157571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Left Arrow 55"/>
              <p:cNvSpPr/>
              <p:nvPr/>
            </p:nvSpPr>
            <p:spPr>
              <a:xfrm rot="5400000" flipH="1">
                <a:off x="2807463" y="5538402"/>
                <a:ext cx="586796" cy="157571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515621" y="5499290"/>
                <a:ext cx="7409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Beam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" name="Straight Arrow Connector 6"/>
              <p:cNvCxnSpPr>
                <a:stCxn id="5" idx="3"/>
              </p:cNvCxnSpPr>
              <p:nvPr/>
            </p:nvCxnSpPr>
            <p:spPr>
              <a:xfrm flipV="1">
                <a:off x="2256529" y="4973889"/>
                <a:ext cx="762724" cy="710067"/>
              </a:xfrm>
              <a:prstGeom prst="straightConnector1">
                <a:avLst/>
              </a:prstGeom>
              <a:ln>
                <a:solidFill>
                  <a:schemeClr val="bg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/>
          <p:cNvGrpSpPr/>
          <p:nvPr/>
        </p:nvGrpSpPr>
        <p:grpSpPr>
          <a:xfrm>
            <a:off x="5693657" y="-27384"/>
            <a:ext cx="2348724" cy="2734963"/>
            <a:chOff x="8772689" y="3575951"/>
            <a:chExt cx="2348724" cy="2734963"/>
          </a:xfrm>
        </p:grpSpPr>
        <p:grpSp>
          <p:nvGrpSpPr>
            <p:cNvPr id="49" name="Group 48"/>
            <p:cNvGrpSpPr/>
            <p:nvPr/>
          </p:nvGrpSpPr>
          <p:grpSpPr>
            <a:xfrm rot="5400000">
              <a:off x="8579569" y="3769071"/>
              <a:ext cx="2734963" cy="2348724"/>
              <a:chOff x="5131517" y="1960116"/>
              <a:chExt cx="2734963" cy="2348724"/>
            </a:xfrm>
          </p:grpSpPr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2"/>
              <a:srcRect l="7907" t="11032" r="9590" b="7135"/>
              <a:stretch/>
            </p:blipFill>
            <p:spPr>
              <a:xfrm>
                <a:off x="5131517" y="1964586"/>
                <a:ext cx="2734963" cy="2344254"/>
              </a:xfrm>
              <a:prstGeom prst="rect">
                <a:avLst/>
              </a:prstGeom>
            </p:spPr>
          </p:pic>
          <p:sp>
            <p:nvSpPr>
              <p:cNvPr id="51" name="AutoShape 7"/>
              <p:cNvSpPr>
                <a:spLocks/>
              </p:cNvSpPr>
              <p:nvPr/>
            </p:nvSpPr>
            <p:spPr bwMode="auto">
              <a:xfrm>
                <a:off x="5131517" y="1964586"/>
                <a:ext cx="1020762" cy="609600"/>
              </a:xfrm>
              <a:prstGeom prst="borderCallout2">
                <a:avLst>
                  <a:gd name="adj1" fmla="val 49591"/>
                  <a:gd name="adj2" fmla="val 99928"/>
                  <a:gd name="adj3" fmla="val 94451"/>
                  <a:gd name="adj4" fmla="val 136704"/>
                  <a:gd name="adj5" fmla="val 157250"/>
                  <a:gd name="adj6" fmla="val 152115"/>
                </a:avLst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 type="stealth" w="lg" len="lg"/>
              </a:ln>
            </p:spPr>
            <p:txBody>
              <a:bodyPr anchor="ctr"/>
              <a:lstStyle/>
              <a:p>
                <a:pPr algn="ctr" eaLnBrk="0" hangingPunct="0"/>
                <a:r>
                  <a:rPr lang="en-US" sz="1400">
                    <a:solidFill>
                      <a:schemeClr val="bg2"/>
                    </a:solidFill>
                  </a:rPr>
                  <a:t>Magnetic field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rot="16200000">
                <a:off x="6670759" y="1920682"/>
                <a:ext cx="29046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x</a:t>
                </a:r>
                <a:endParaRPr lang="en-GB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16200000">
                <a:off x="5244824" y="2893255"/>
                <a:ext cx="29527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y</a:t>
                </a:r>
                <a:endParaRPr lang="en-GB" dirty="0"/>
              </a:p>
            </p:txBody>
          </p:sp>
        </p:grpSp>
        <p:sp>
          <p:nvSpPr>
            <p:cNvPr id="61" name="Oval 60"/>
            <p:cNvSpPr/>
            <p:nvPr/>
          </p:nvSpPr>
          <p:spPr>
            <a:xfrm rot="5400000">
              <a:off x="9819397" y="4760677"/>
              <a:ext cx="245824" cy="92596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Left Arrow 61"/>
            <p:cNvSpPr/>
            <p:nvPr/>
          </p:nvSpPr>
          <p:spPr>
            <a:xfrm rot="10800000">
              <a:off x="10420794" y="5144875"/>
              <a:ext cx="586796" cy="157571"/>
            </a:xfrm>
            <a:prstGeom prst="left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Left Arrow 62"/>
            <p:cNvSpPr/>
            <p:nvPr/>
          </p:nvSpPr>
          <p:spPr>
            <a:xfrm rot="10800000" flipH="1">
              <a:off x="8877028" y="5151388"/>
              <a:ext cx="586796" cy="157571"/>
            </a:xfrm>
            <a:prstGeom prst="left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Left Arrow 63"/>
            <p:cNvSpPr/>
            <p:nvPr/>
          </p:nvSpPr>
          <p:spPr>
            <a:xfrm rot="16200000">
              <a:off x="9635987" y="4730440"/>
              <a:ext cx="586796" cy="157571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Left Arrow 64"/>
            <p:cNvSpPr/>
            <p:nvPr/>
          </p:nvSpPr>
          <p:spPr>
            <a:xfrm rot="16200000" flipH="1">
              <a:off x="9648911" y="5552916"/>
              <a:ext cx="586796" cy="157571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8073971" y="433905"/>
            <a:ext cx="2746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Defocusing quadrupole (QD) focuses in vertical and defocuses in horizontal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481214" y="2634530"/>
            <a:ext cx="4781550" cy="2306638"/>
            <a:chOff x="3890962" y="2897088"/>
            <a:chExt cx="4781550" cy="2306638"/>
          </a:xfrm>
        </p:grpSpPr>
        <p:sp>
          <p:nvSpPr>
            <p:cNvPr id="22536" name="Line 27"/>
            <p:cNvSpPr>
              <a:spLocks noChangeShapeType="1"/>
            </p:cNvSpPr>
            <p:nvPr/>
          </p:nvSpPr>
          <p:spPr bwMode="auto">
            <a:xfrm flipV="1">
              <a:off x="4187825" y="4775943"/>
              <a:ext cx="4201422" cy="867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7" name="Text Box 34"/>
            <p:cNvSpPr txBox="1">
              <a:spLocks noChangeArrowheads="1"/>
            </p:cNvSpPr>
            <p:nvPr/>
          </p:nvSpPr>
          <p:spPr bwMode="auto">
            <a:xfrm>
              <a:off x="5510602" y="4797326"/>
              <a:ext cx="152798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ja-JP" altLang="en-US" sz="2000" dirty="0">
                  <a:latin typeface="+mn-lt"/>
                </a:rPr>
                <a:t>‘</a:t>
              </a:r>
              <a:r>
                <a:rPr lang="en-US" sz="2000" dirty="0">
                  <a:latin typeface="+mn-lt"/>
                </a:rPr>
                <a:t>FODO</a:t>
              </a:r>
              <a:r>
                <a:rPr lang="ja-JP" altLang="en-US" sz="2000" dirty="0">
                  <a:latin typeface="+mn-lt"/>
                </a:rPr>
                <a:t>’</a:t>
              </a:r>
              <a:r>
                <a:rPr lang="en-US" sz="2000" dirty="0">
                  <a:latin typeface="+mn-lt"/>
                </a:rPr>
                <a:t> cell</a:t>
              </a:r>
            </a:p>
          </p:txBody>
        </p:sp>
        <p:sp>
          <p:nvSpPr>
            <p:cNvPr id="22543" name="Line 23"/>
            <p:cNvSpPr>
              <a:spLocks noChangeShapeType="1"/>
            </p:cNvSpPr>
            <p:nvPr/>
          </p:nvSpPr>
          <p:spPr bwMode="auto">
            <a:xfrm flipV="1">
              <a:off x="6307137" y="4003576"/>
              <a:ext cx="2097087" cy="11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4" name="Line 25"/>
            <p:cNvSpPr>
              <a:spLocks noChangeShapeType="1"/>
            </p:cNvSpPr>
            <p:nvPr/>
          </p:nvSpPr>
          <p:spPr bwMode="auto">
            <a:xfrm>
              <a:off x="3925887" y="4700488"/>
              <a:ext cx="0" cy="50323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9" name="Text Box 31"/>
            <p:cNvSpPr txBox="1">
              <a:spLocks noChangeArrowheads="1"/>
            </p:cNvSpPr>
            <p:nvPr/>
          </p:nvSpPr>
          <p:spPr bwMode="auto">
            <a:xfrm>
              <a:off x="3890962" y="2897088"/>
              <a:ext cx="5365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QF</a:t>
              </a:r>
            </a:p>
          </p:txBody>
        </p:sp>
        <p:sp>
          <p:nvSpPr>
            <p:cNvPr id="22550" name="Text Box 32"/>
            <p:cNvSpPr txBox="1">
              <a:spLocks noChangeArrowheads="1"/>
            </p:cNvSpPr>
            <p:nvPr/>
          </p:nvSpPr>
          <p:spPr bwMode="auto">
            <a:xfrm>
              <a:off x="6005512" y="2903438"/>
              <a:ext cx="565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QD</a:t>
              </a:r>
            </a:p>
          </p:txBody>
        </p:sp>
        <p:sp>
          <p:nvSpPr>
            <p:cNvPr id="22551" name="Text Box 33"/>
            <p:cNvSpPr txBox="1">
              <a:spLocks noChangeArrowheads="1"/>
            </p:cNvSpPr>
            <p:nvPr/>
          </p:nvSpPr>
          <p:spPr bwMode="auto">
            <a:xfrm>
              <a:off x="8135937" y="2897088"/>
              <a:ext cx="5365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 dirty="0">
                  <a:latin typeface="Times New Roman" charset="0"/>
                </a:rPr>
                <a:t>QF</a:t>
              </a:r>
            </a:p>
          </p:txBody>
        </p:sp>
        <p:sp>
          <p:nvSpPr>
            <p:cNvPr id="22556" name="Text Box 39"/>
            <p:cNvSpPr txBox="1">
              <a:spLocks noChangeArrowheads="1"/>
            </p:cNvSpPr>
            <p:nvPr/>
          </p:nvSpPr>
          <p:spPr bwMode="auto">
            <a:xfrm>
              <a:off x="7186612" y="3857526"/>
              <a:ext cx="390525" cy="304800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solidFill>
                    <a:schemeClr val="bg2"/>
                  </a:solidFill>
                </a:rPr>
                <a:t>L2</a:t>
              </a:r>
            </a:p>
          </p:txBody>
        </p:sp>
        <p:sp>
          <p:nvSpPr>
            <p:cNvPr id="22557" name="Line 42"/>
            <p:cNvSpPr>
              <a:spLocks noChangeShapeType="1"/>
            </p:cNvSpPr>
            <p:nvPr/>
          </p:nvSpPr>
          <p:spPr bwMode="auto">
            <a:xfrm>
              <a:off x="4176712" y="3438426"/>
              <a:ext cx="1587" cy="703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Line 43"/>
            <p:cNvSpPr>
              <a:spLocks noChangeShapeType="1"/>
            </p:cNvSpPr>
            <p:nvPr/>
          </p:nvSpPr>
          <p:spPr bwMode="auto">
            <a:xfrm>
              <a:off x="6294437" y="3435251"/>
              <a:ext cx="1587" cy="703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Line 45"/>
            <p:cNvSpPr>
              <a:spLocks noChangeShapeType="1"/>
            </p:cNvSpPr>
            <p:nvPr/>
          </p:nvSpPr>
          <p:spPr bwMode="auto">
            <a:xfrm>
              <a:off x="8429625" y="3432076"/>
              <a:ext cx="1587" cy="703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 rot="16202507">
              <a:off x="3476288" y="3922183"/>
              <a:ext cx="1418820" cy="186965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Line 31"/>
            <p:cNvSpPr>
              <a:spLocks noChangeShapeType="1"/>
            </p:cNvSpPr>
            <p:nvPr/>
          </p:nvSpPr>
          <p:spPr bwMode="auto">
            <a:xfrm flipV="1">
              <a:off x="6306934" y="3664724"/>
              <a:ext cx="2138565" cy="2731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70" name="Oval 28"/>
            <p:cNvSpPr>
              <a:spLocks noChangeArrowheads="1"/>
            </p:cNvSpPr>
            <p:nvPr/>
          </p:nvSpPr>
          <p:spPr bwMode="auto">
            <a:xfrm rot="16202507">
              <a:off x="7740851" y="3899653"/>
              <a:ext cx="1418820" cy="186965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2" name="Line 22"/>
            <p:cNvSpPr>
              <a:spLocks noChangeShapeType="1"/>
            </p:cNvSpPr>
            <p:nvPr/>
          </p:nvSpPr>
          <p:spPr bwMode="auto">
            <a:xfrm flipV="1">
              <a:off x="4187825" y="4019451"/>
              <a:ext cx="208915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5" name="Text Box 38"/>
            <p:cNvSpPr txBox="1">
              <a:spLocks noChangeArrowheads="1"/>
            </p:cNvSpPr>
            <p:nvPr/>
          </p:nvSpPr>
          <p:spPr bwMode="auto">
            <a:xfrm>
              <a:off x="5051425" y="3874988"/>
              <a:ext cx="361950" cy="304800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solidFill>
                    <a:schemeClr val="bg2"/>
                  </a:solidFill>
                </a:rPr>
                <a:t>L1</a:t>
              </a:r>
            </a:p>
          </p:txBody>
        </p:sp>
        <p:sp>
          <p:nvSpPr>
            <p:cNvPr id="71" name="Freeform 30"/>
            <p:cNvSpPr>
              <a:spLocks/>
            </p:cNvSpPr>
            <p:nvPr/>
          </p:nvSpPr>
          <p:spPr bwMode="auto">
            <a:xfrm rot="16190672">
              <a:off x="5579868" y="3802464"/>
              <a:ext cx="1441846" cy="403884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31"/>
            <p:cNvSpPr>
              <a:spLocks noChangeShapeType="1"/>
            </p:cNvSpPr>
            <p:nvPr/>
          </p:nvSpPr>
          <p:spPr bwMode="auto">
            <a:xfrm>
              <a:off x="4176712" y="3469443"/>
              <a:ext cx="2130425" cy="4780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73" name="Line 31"/>
            <p:cNvSpPr>
              <a:spLocks noChangeShapeType="1"/>
            </p:cNvSpPr>
            <p:nvPr/>
          </p:nvSpPr>
          <p:spPr bwMode="auto">
            <a:xfrm flipH="1" flipV="1">
              <a:off x="6295826" y="4109646"/>
              <a:ext cx="2138565" cy="2731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74" name="Line 31"/>
            <p:cNvSpPr>
              <a:spLocks noChangeShapeType="1"/>
            </p:cNvSpPr>
            <p:nvPr/>
          </p:nvSpPr>
          <p:spPr bwMode="auto">
            <a:xfrm flipH="1">
              <a:off x="4165604" y="4103047"/>
              <a:ext cx="2130425" cy="4780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8037912" y="4120254"/>
            <a:ext cx="486241" cy="9290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71551" y="5019598"/>
            <a:ext cx="3555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Drift space it is instrumented with dipoles, RF cavities, </a:t>
            </a:r>
            <a:r>
              <a:rPr lang="en-GB" dirty="0" err="1" smtClean="0"/>
              <a:t>etc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5116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6" grpId="0"/>
      <p:bldP spid="1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2" y="-531440"/>
            <a:ext cx="9144001" cy="1371600"/>
          </a:xfrm>
        </p:spPr>
        <p:txBody>
          <a:bodyPr/>
          <a:lstStyle/>
          <a:p>
            <a:r>
              <a:rPr lang="en-GB" dirty="0" smtClean="0"/>
              <a:t>Circular accelerator with a FODO structure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49796" y="1772816"/>
            <a:ext cx="5936229" cy="4162425"/>
            <a:chOff x="2998068" y="2132856"/>
            <a:chExt cx="5936229" cy="416242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8068" y="2132856"/>
              <a:ext cx="5934075" cy="416242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999489" y="6018282"/>
              <a:ext cx="9348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(by K. </a:t>
              </a:r>
              <a:r>
                <a:rPr lang="en-GB" sz="1200" dirty="0" err="1" smtClean="0">
                  <a:solidFill>
                    <a:schemeClr val="bg1"/>
                  </a:solidFill>
                </a:rPr>
                <a:t>Wille</a:t>
              </a:r>
              <a:r>
                <a:rPr lang="en-GB" sz="1200" dirty="0" smtClean="0">
                  <a:solidFill>
                    <a:schemeClr val="bg1"/>
                  </a:solidFill>
                </a:rPr>
                <a:t>)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476" y="2227262"/>
            <a:ext cx="5018829" cy="32535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4497" y="5203794"/>
            <a:ext cx="934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(by K. </a:t>
            </a:r>
            <a:r>
              <a:rPr lang="en-GB" sz="1200" dirty="0" err="1" smtClean="0">
                <a:solidFill>
                  <a:schemeClr val="bg1"/>
                </a:solidFill>
              </a:rPr>
              <a:t>Wille</a:t>
            </a:r>
            <a:r>
              <a:rPr lang="en-GB" sz="1200" dirty="0" smtClean="0">
                <a:solidFill>
                  <a:schemeClr val="bg1"/>
                </a:solidFill>
              </a:rPr>
              <a:t>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25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04" y="128419"/>
            <a:ext cx="4464986" cy="67415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887" y="904624"/>
            <a:ext cx="550545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41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772" y="151120"/>
            <a:ext cx="10729192" cy="5158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3600" dirty="0"/>
              <a:t>Cómo </a:t>
            </a:r>
            <a:r>
              <a:rPr lang="es-ES" sz="3600" dirty="0" smtClean="0"/>
              <a:t>podemos observar estructuras tan pequeñas?</a:t>
            </a:r>
            <a:endParaRPr lang="es-E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161" y="2033024"/>
            <a:ext cx="2732595" cy="32681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9756" y="5229200"/>
                <a:ext cx="1626742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56" y="5229200"/>
                <a:ext cx="1626742" cy="12724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065" y="1903858"/>
            <a:ext cx="4198860" cy="2363143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5311702" y="1221752"/>
            <a:ext cx="3735038" cy="5160689"/>
            <a:chOff x="5430827" y="1221752"/>
            <a:chExt cx="3735038" cy="516068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30827" y="1221752"/>
              <a:ext cx="3735038" cy="5160689"/>
            </a:xfrm>
            <a:prstGeom prst="rect">
              <a:avLst/>
            </a:prstGeom>
          </p:spPr>
        </p:pic>
        <p:sp>
          <p:nvSpPr>
            <p:cNvPr id="23" name="Oval 22"/>
            <p:cNvSpPr/>
            <p:nvPr/>
          </p:nvSpPr>
          <p:spPr>
            <a:xfrm>
              <a:off x="5760814" y="3085430"/>
              <a:ext cx="3240360" cy="670078"/>
            </a:xfrm>
            <a:prstGeom prst="ellipse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47065" y="912325"/>
            <a:ext cx="43456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/>
              <a:t>Agregado de moléculas: células/bacterias</a:t>
            </a:r>
            <a:endParaRPr lang="es-ES" sz="3200" dirty="0"/>
          </a:p>
        </p:txBody>
      </p:sp>
      <p:sp>
        <p:nvSpPr>
          <p:cNvPr id="25" name="Rectangle 24"/>
          <p:cNvSpPr/>
          <p:nvPr/>
        </p:nvSpPr>
        <p:spPr>
          <a:xfrm>
            <a:off x="147065" y="4340136"/>
            <a:ext cx="357181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dirty="0" smtClean="0"/>
              <a:t>Tamaño = 10</a:t>
            </a:r>
            <a:r>
              <a:rPr lang="es-ES" sz="2800" baseline="30000" dirty="0" smtClean="0"/>
              <a:t>-5</a:t>
            </a:r>
            <a:r>
              <a:rPr lang="es-ES" sz="2800" dirty="0" smtClean="0"/>
              <a:t> - 10</a:t>
            </a:r>
            <a:r>
              <a:rPr lang="es-ES" sz="2800" baseline="30000" dirty="0" smtClean="0"/>
              <a:t>-7</a:t>
            </a:r>
            <a:r>
              <a:rPr lang="es-ES" sz="2800" dirty="0" smtClean="0"/>
              <a:t> m </a:t>
            </a:r>
          </a:p>
          <a:p>
            <a:pPr algn="ctr"/>
            <a:r>
              <a:rPr lang="es-ES" sz="2800" dirty="0" smtClean="0">
                <a:sym typeface="Wingdings" panose="05000000000000000000" pitchFamily="2" charset="2"/>
              </a:rPr>
              <a:t> 10 micro – 100 nano</a:t>
            </a:r>
            <a:endParaRPr lang="es-ES" sz="28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1975399" y="5579471"/>
            <a:ext cx="3118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ym typeface="Wingdings" panose="05000000000000000000" pitchFamily="2" charset="2"/>
              </a:rPr>
              <a:t> 0.1 eV – 10 eV </a:t>
            </a:r>
            <a:endParaRPr lang="en-GB" sz="3200" dirty="0"/>
          </a:p>
        </p:txBody>
      </p:sp>
      <p:sp>
        <p:nvSpPr>
          <p:cNvPr id="29" name="Rectangle 28"/>
          <p:cNvSpPr/>
          <p:nvPr/>
        </p:nvSpPr>
        <p:spPr>
          <a:xfrm>
            <a:off x="9141196" y="1480350"/>
            <a:ext cx="3047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dirty="0"/>
              <a:t>Optical microscope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4460234" y="3570841"/>
            <a:ext cx="190949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Longitud de onda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2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29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38693" y="5204085"/>
                <a:ext cx="1626742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93" y="5204085"/>
                <a:ext cx="1626742" cy="12724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045" y="2025025"/>
            <a:ext cx="3161159" cy="23487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9144" y="1676206"/>
            <a:ext cx="4870760" cy="30463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98276" y="862549"/>
            <a:ext cx="38391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/>
              <a:t>Agregados de átomos: moléculas</a:t>
            </a:r>
            <a:endParaRPr lang="es-ES" sz="3200" dirty="0"/>
          </a:p>
        </p:txBody>
      </p:sp>
      <p:sp>
        <p:nvSpPr>
          <p:cNvPr id="6" name="Rectangle 5"/>
          <p:cNvSpPr/>
          <p:nvPr/>
        </p:nvSpPr>
        <p:spPr>
          <a:xfrm>
            <a:off x="319510" y="4252024"/>
            <a:ext cx="32461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/>
              <a:t>Tamaño</a:t>
            </a:r>
            <a:r>
              <a:rPr lang="en-GB" sz="2800" dirty="0" smtClean="0"/>
              <a:t> = 10</a:t>
            </a:r>
            <a:r>
              <a:rPr lang="en-GB" sz="2800" baseline="30000" dirty="0" smtClean="0"/>
              <a:t>-9</a:t>
            </a:r>
            <a:r>
              <a:rPr lang="en-GB" sz="2800" dirty="0" smtClean="0"/>
              <a:t> m </a:t>
            </a:r>
            <a:r>
              <a:rPr lang="en-GB" sz="2800" dirty="0" smtClean="0">
                <a:sym typeface="Wingdings" panose="05000000000000000000" pitchFamily="2" charset="2"/>
              </a:rPr>
              <a:t> 1 </a:t>
            </a:r>
            <a:r>
              <a:rPr lang="en-GB" sz="2800" dirty="0" err="1" smtClean="0">
                <a:sym typeface="Wingdings" panose="05000000000000000000" pitchFamily="2" charset="2"/>
              </a:rPr>
              <a:t>nano</a:t>
            </a:r>
            <a:endParaRPr lang="en-GB" sz="28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1935626" y="5547929"/>
            <a:ext cx="1696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ym typeface="Wingdings" panose="05000000000000000000" pitchFamily="2" charset="2"/>
              </a:rPr>
              <a:t> 1 </a:t>
            </a:r>
            <a:r>
              <a:rPr lang="en-GB" sz="3200" dirty="0" err="1" smtClean="0">
                <a:sym typeface="Wingdings" panose="05000000000000000000" pitchFamily="2" charset="2"/>
              </a:rPr>
              <a:t>keV</a:t>
            </a:r>
            <a:r>
              <a:rPr lang="en-GB" sz="3200" dirty="0" smtClean="0">
                <a:sym typeface="Wingdings" panose="05000000000000000000" pitchFamily="2" charset="2"/>
              </a:rPr>
              <a:t> </a:t>
            </a:r>
            <a:endParaRPr lang="en-GB" sz="3200" dirty="0"/>
          </a:p>
        </p:txBody>
      </p:sp>
      <p:sp>
        <p:nvSpPr>
          <p:cNvPr id="7" name="Rectangle 6"/>
          <p:cNvSpPr/>
          <p:nvPr/>
        </p:nvSpPr>
        <p:spPr>
          <a:xfrm>
            <a:off x="7750596" y="999503"/>
            <a:ext cx="4246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Microscopio Electrónico</a:t>
            </a:r>
            <a:endParaRPr lang="es-ES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7935390" y="5047157"/>
            <a:ext cx="3520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Esto es un acelerador!!</a:t>
            </a:r>
            <a:endParaRPr lang="es-E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23" name="Content Placeholder 2"/>
          <p:cNvSpPr>
            <a:spLocks noGrp="1"/>
          </p:cNvSpPr>
          <p:nvPr>
            <p:ph sz="half" idx="1"/>
          </p:nvPr>
        </p:nvSpPr>
        <p:spPr>
          <a:xfrm>
            <a:off x="333772" y="151120"/>
            <a:ext cx="10729192" cy="5158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3600" dirty="0"/>
              <a:t>Cómo </a:t>
            </a:r>
            <a:r>
              <a:rPr lang="es-ES" sz="3600" dirty="0" smtClean="0"/>
              <a:t>podemos observar estructuras tan pequeñas?</a:t>
            </a:r>
            <a:endParaRPr lang="es-ES" sz="3600" dirty="0"/>
          </a:p>
        </p:txBody>
      </p:sp>
      <p:grpSp>
        <p:nvGrpSpPr>
          <p:cNvPr id="8" name="Group 7"/>
          <p:cNvGrpSpPr/>
          <p:nvPr/>
        </p:nvGrpSpPr>
        <p:grpSpPr>
          <a:xfrm>
            <a:off x="3502456" y="1221752"/>
            <a:ext cx="3806714" cy="5160689"/>
            <a:chOff x="3502456" y="1221752"/>
            <a:chExt cx="3806714" cy="5160689"/>
          </a:xfrm>
        </p:grpSpPr>
        <p:grpSp>
          <p:nvGrpSpPr>
            <p:cNvPr id="19" name="Group 18"/>
            <p:cNvGrpSpPr/>
            <p:nvPr/>
          </p:nvGrpSpPr>
          <p:grpSpPr>
            <a:xfrm>
              <a:off x="3574132" y="1221752"/>
              <a:ext cx="3735038" cy="5160689"/>
              <a:chOff x="5430827" y="1221752"/>
              <a:chExt cx="3735038" cy="5160689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30827" y="1221752"/>
                <a:ext cx="3735038" cy="5160689"/>
              </a:xfrm>
              <a:prstGeom prst="rect">
                <a:avLst/>
              </a:prstGeom>
            </p:spPr>
          </p:pic>
          <p:sp>
            <p:nvSpPr>
              <p:cNvPr id="22" name="Oval 21"/>
              <p:cNvSpPr/>
              <p:nvPr/>
            </p:nvSpPr>
            <p:spPr>
              <a:xfrm>
                <a:off x="5760814" y="2348880"/>
                <a:ext cx="3240360" cy="670078"/>
              </a:xfrm>
              <a:prstGeom prst="ellipse">
                <a:avLst/>
              </a:prstGeom>
              <a:noFill/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 rot="16200000">
              <a:off x="2732373" y="3441680"/>
              <a:ext cx="190949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ES" dirty="0" smtClean="0">
                  <a:solidFill>
                    <a:srgbClr val="FF0000"/>
                  </a:solidFill>
                </a:rPr>
                <a:t>Longitud de onda</a:t>
              </a:r>
              <a:endParaRPr lang="es-E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275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33772" y="5157192"/>
                <a:ext cx="1626742" cy="8906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72" y="5157192"/>
                <a:ext cx="1626742" cy="8906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8692" r="18807"/>
          <a:stretch/>
        </p:blipFill>
        <p:spPr>
          <a:xfrm>
            <a:off x="840583" y="1566220"/>
            <a:ext cx="2952328" cy="26612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1959" y="2189214"/>
            <a:ext cx="3780419" cy="151216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3772" y="824226"/>
            <a:ext cx="4993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Átomos: núcleo + electrones</a:t>
            </a:r>
            <a:endParaRPr lang="es-ES" sz="3200" dirty="0"/>
          </a:p>
        </p:txBody>
      </p:sp>
      <p:sp>
        <p:nvSpPr>
          <p:cNvPr id="13" name="Rectangle 12"/>
          <p:cNvSpPr/>
          <p:nvPr/>
        </p:nvSpPr>
        <p:spPr>
          <a:xfrm>
            <a:off x="140514" y="4431964"/>
            <a:ext cx="39437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/>
              <a:t>Size = 10</a:t>
            </a:r>
            <a:r>
              <a:rPr lang="en-GB" sz="2800" baseline="30000" dirty="0" smtClean="0"/>
              <a:t>-10</a:t>
            </a:r>
            <a:r>
              <a:rPr lang="en-GB" sz="2800" dirty="0" smtClean="0"/>
              <a:t> m </a:t>
            </a:r>
            <a:r>
              <a:rPr lang="en-GB" sz="2800" dirty="0" smtClean="0">
                <a:sym typeface="Wingdings" panose="05000000000000000000" pitchFamily="2" charset="2"/>
              </a:rPr>
              <a:t> 0.1 </a:t>
            </a:r>
            <a:r>
              <a:rPr lang="en-GB" sz="2800" dirty="0" err="1" smtClean="0">
                <a:sym typeface="Wingdings" panose="05000000000000000000" pitchFamily="2" charset="2"/>
              </a:rPr>
              <a:t>nano</a:t>
            </a:r>
            <a:endParaRPr lang="en-GB" sz="2800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2061539" y="5501036"/>
            <a:ext cx="1692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ym typeface="Wingdings" panose="05000000000000000000" pitchFamily="2" charset="2"/>
              </a:rPr>
              <a:t> 10 </a:t>
            </a:r>
            <a:r>
              <a:rPr lang="en-GB" sz="2800" dirty="0" err="1" smtClean="0">
                <a:sym typeface="Wingdings" panose="05000000000000000000" pitchFamily="2" charset="2"/>
              </a:rPr>
              <a:t>keV</a:t>
            </a:r>
            <a:r>
              <a:rPr lang="en-GB" sz="2800" dirty="0" smtClean="0">
                <a:sym typeface="Wingdings" panose="05000000000000000000" pitchFamily="2" charset="2"/>
              </a:rPr>
              <a:t> 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8792054" y="3877966"/>
            <a:ext cx="30436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Synchrotron </a:t>
            </a:r>
            <a:r>
              <a:rPr lang="en-GB" sz="3200" dirty="0" smtClean="0"/>
              <a:t>radiation facility</a:t>
            </a:r>
            <a:endParaRPr lang="en-GB" sz="32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33772" y="151120"/>
            <a:ext cx="10729192" cy="515887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3600" dirty="0" smtClean="0"/>
              <a:t>Cómo podemos observar estructuras tan pequeñas?</a:t>
            </a:r>
            <a:endParaRPr lang="es-E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4324150" y="1324556"/>
            <a:ext cx="3816423" cy="5160689"/>
            <a:chOff x="4324150" y="1324556"/>
            <a:chExt cx="3816423" cy="5160689"/>
          </a:xfrm>
        </p:grpSpPr>
        <p:grpSp>
          <p:nvGrpSpPr>
            <p:cNvPr id="16" name="Group 15"/>
            <p:cNvGrpSpPr/>
            <p:nvPr/>
          </p:nvGrpSpPr>
          <p:grpSpPr>
            <a:xfrm>
              <a:off x="4405535" y="1324556"/>
              <a:ext cx="3735038" cy="5160689"/>
              <a:chOff x="5430827" y="1221752"/>
              <a:chExt cx="3735038" cy="5160689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30827" y="1221752"/>
                <a:ext cx="3735038" cy="5160689"/>
              </a:xfrm>
              <a:prstGeom prst="rect">
                <a:avLst/>
              </a:prstGeom>
            </p:spPr>
          </p:pic>
          <p:sp>
            <p:nvSpPr>
              <p:cNvPr id="18" name="Oval 17"/>
              <p:cNvSpPr/>
              <p:nvPr/>
            </p:nvSpPr>
            <p:spPr>
              <a:xfrm>
                <a:off x="5859008" y="1557889"/>
                <a:ext cx="3240360" cy="662959"/>
              </a:xfrm>
              <a:prstGeom prst="ellipse">
                <a:avLst/>
              </a:prstGeom>
              <a:noFill/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 rot="16200000">
              <a:off x="3554067" y="3673645"/>
              <a:ext cx="190949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ES" dirty="0" smtClean="0">
                  <a:solidFill>
                    <a:srgbClr val="FF0000"/>
                  </a:solidFill>
                </a:rPr>
                <a:t>Longitud de onda</a:t>
              </a:r>
              <a:endParaRPr lang="es-ES" dirty="0">
                <a:solidFill>
                  <a:srgbClr val="FF00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239962" y="1819882"/>
              <a:ext cx="153920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ES" dirty="0" smtClean="0">
                  <a:solidFill>
                    <a:srgbClr val="FF0000"/>
                  </a:solidFill>
                </a:rPr>
                <a:t>Rayos gamma</a:t>
              </a:r>
              <a:endParaRPr lang="es-E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860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94166"/>
              </p:ext>
            </p:extLst>
          </p:nvPr>
        </p:nvGraphicFramePr>
        <p:xfrm>
          <a:off x="300583" y="1053937"/>
          <a:ext cx="7017965" cy="4942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099">
                  <a:extLst>
                    <a:ext uri="{9D8B030D-6E8A-4147-A177-3AD203B41FA5}">
                      <a16:colId xmlns:a16="http://schemas.microsoft.com/office/drawing/2014/main" val="4093046294"/>
                    </a:ext>
                  </a:extLst>
                </a:gridCol>
                <a:gridCol w="932852">
                  <a:extLst>
                    <a:ext uri="{9D8B030D-6E8A-4147-A177-3AD203B41FA5}">
                      <a16:colId xmlns:a16="http://schemas.microsoft.com/office/drawing/2014/main" val="1146687858"/>
                    </a:ext>
                  </a:extLst>
                </a:gridCol>
                <a:gridCol w="1492562">
                  <a:extLst>
                    <a:ext uri="{9D8B030D-6E8A-4147-A177-3AD203B41FA5}">
                      <a16:colId xmlns:a16="http://schemas.microsoft.com/office/drawing/2014/main" val="3983677444"/>
                    </a:ext>
                  </a:extLst>
                </a:gridCol>
                <a:gridCol w="962180">
                  <a:extLst>
                    <a:ext uri="{9D8B030D-6E8A-4147-A177-3AD203B41FA5}">
                      <a16:colId xmlns:a16="http://schemas.microsoft.com/office/drawing/2014/main" val="3655894463"/>
                    </a:ext>
                  </a:extLst>
                </a:gridCol>
                <a:gridCol w="1977272">
                  <a:extLst>
                    <a:ext uri="{9D8B030D-6E8A-4147-A177-3AD203B41FA5}">
                      <a16:colId xmlns:a16="http://schemas.microsoft.com/office/drawing/2014/main" val="883423371"/>
                    </a:ext>
                  </a:extLst>
                </a:gridCol>
              </a:tblGrid>
              <a:tr h="56205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 (m)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energy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Instrument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897811"/>
                  </a:ext>
                </a:extLst>
              </a:tr>
              <a:tr h="401468"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Aggregate of molecules:</a:t>
                      </a:r>
                      <a:r>
                        <a:rPr lang="en-GB" sz="1600" baseline="0" dirty="0" smtClean="0"/>
                        <a:t> cell/bacteria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-5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micro</a:t>
                      </a:r>
                      <a:r>
                        <a:rPr lang="en-GB" sz="1600" baseline="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 eV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Optical microscope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6061585"/>
                  </a:ext>
                </a:extLst>
              </a:tr>
              <a:tr h="4014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-7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100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eV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2604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Aggregate of atoms:</a:t>
                      </a:r>
                      <a:r>
                        <a:rPr lang="en-GB" sz="1600" baseline="0" dirty="0" smtClean="0"/>
                        <a:t> molecules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-9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Electron microscope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043521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Atoms: </a:t>
                      </a:r>
                      <a:r>
                        <a:rPr lang="en-GB" sz="1600" dirty="0" err="1" smtClean="0"/>
                        <a:t>nucleus+electrons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-10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</a:t>
                      </a:r>
                      <a:r>
                        <a:rPr lang="en-GB" sz="1600" dirty="0" err="1" smtClean="0"/>
                        <a:t>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Synchrotron</a:t>
                      </a:r>
                      <a:r>
                        <a:rPr lang="en-GB" sz="1600" baseline="0" dirty="0" smtClean="0"/>
                        <a:t> radiation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90245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Nucleus (Oxygen: 8p+8n)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-14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0.01 </a:t>
                      </a:r>
                      <a:r>
                        <a:rPr lang="en-GB" sz="1600" dirty="0" err="1" smtClean="0"/>
                        <a:t>pico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&gt;100 MeV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Low energy e- or p+ accelerator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663589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Aggregate of quarks:</a:t>
                      </a:r>
                      <a:r>
                        <a:rPr lang="en-GB" sz="1600" baseline="0" dirty="0" smtClean="0"/>
                        <a:t> hadrons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-15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femto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 1 GeV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 energy p+ accelerator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861023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Quarks+leptons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-18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atto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 1 </a:t>
                      </a:r>
                      <a:r>
                        <a:rPr lang="en-GB" sz="1600" dirty="0" err="1" smtClean="0"/>
                        <a:t>TeV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</a:t>
                      </a:r>
                      <a:r>
                        <a:rPr lang="en-GB" sz="1600" baseline="0" dirty="0" smtClean="0"/>
                        <a:t> energy e- or p+ collider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796447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1120" y="3501009"/>
            <a:ext cx="4821964" cy="3240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8628" y="2420888"/>
            <a:ext cx="34167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LHC 27 km circumference</a:t>
            </a:r>
          </a:p>
          <a:p>
            <a:pPr algn="ctr"/>
            <a:r>
              <a:rPr lang="en-GB" sz="2400" dirty="0" smtClean="0"/>
              <a:t>7 </a:t>
            </a:r>
            <a:r>
              <a:rPr lang="en-GB" sz="2400" dirty="0" err="1" smtClean="0"/>
              <a:t>TeV</a:t>
            </a:r>
            <a:r>
              <a:rPr lang="en-GB" sz="2400" dirty="0" smtClean="0"/>
              <a:t> beam energy</a:t>
            </a:r>
            <a:endParaRPr lang="en-GB" sz="2400" dirty="0"/>
          </a:p>
        </p:txBody>
      </p:sp>
      <p:sp>
        <p:nvSpPr>
          <p:cNvPr id="2" name="Right Arrow 1"/>
          <p:cNvSpPr/>
          <p:nvPr/>
        </p:nvSpPr>
        <p:spPr>
          <a:xfrm>
            <a:off x="6958508" y="564219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program, Reyes Alemany Fernandez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6172" y="303520"/>
            <a:ext cx="10729192" cy="515887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3600" dirty="0" smtClean="0"/>
              <a:t>Cómo podemos observar estructuras tan pequeñas?</a:t>
            </a:r>
            <a:endParaRPr lang="es-E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207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03C5CF44-0C62-41B4-B3EA-416B4807878A}" vid="{EC3ACB92-700E-4167-B3A6-412DE40A64C2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0E41224-0370-4595-877C-23316CD80004}">
  <ds:schemaRefs>
    <ds:schemaRef ds:uri="http://purl.org/dc/dcmitype/"/>
    <ds:schemaRef ds:uri="http://schemas.microsoft.com/office/2006/documentManagement/types"/>
    <ds:schemaRef ds:uri="4873beb7-5857-4685-be1f-d57550cc96cc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8730</TotalTime>
  <Words>3742</Words>
  <Application>Microsoft Office PowerPoint</Application>
  <PresentationFormat>Custom</PresentationFormat>
  <Paragraphs>628</Paragraphs>
  <Slides>55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7" baseType="lpstr">
      <vt:lpstr>ＭＳ ゴシック</vt:lpstr>
      <vt:lpstr>ＭＳ Ｐゴシック</vt:lpstr>
      <vt:lpstr>Arial</vt:lpstr>
      <vt:lpstr>Cambria Math</vt:lpstr>
      <vt:lpstr>Comic Sans MS</vt:lpstr>
      <vt:lpstr>Corbel</vt:lpstr>
      <vt:lpstr>Math1</vt:lpstr>
      <vt:lpstr>Symbol</vt:lpstr>
      <vt:lpstr>Times New Roman</vt:lpstr>
      <vt:lpstr>Wingdings</vt:lpstr>
      <vt:lpstr>Digital Blue Tunnel 16x9</vt:lpstr>
      <vt:lpstr>Equation</vt:lpstr>
      <vt:lpstr>Aceleradores de partículas</vt:lpstr>
      <vt:lpstr>Aceleradores de partículas</vt:lpstr>
      <vt:lpstr>Para qué sirven? </vt:lpstr>
      <vt:lpstr>El mundo microscópico  los átomos</vt:lpstr>
      <vt:lpstr>El mundo microscópico  los constituyentes de los átomos</vt:lpstr>
      <vt:lpstr>PowerPoint Presentation</vt:lpstr>
      <vt:lpstr>PowerPoint Presentation</vt:lpstr>
      <vt:lpstr>PowerPoint Presentation</vt:lpstr>
      <vt:lpstr>PowerPoint Presentation</vt:lpstr>
      <vt:lpstr>Un pequeño paréntesis: unidades de energía</vt:lpstr>
      <vt:lpstr>Cómo podemos acelerar partículas cargadas?</vt:lpstr>
      <vt:lpstr>PowerPoint Presentation</vt:lpstr>
      <vt:lpstr>Ejemplos de aceleradores electrostáticos</vt:lpstr>
      <vt:lpstr>Como podríamos evitar el fenómeno de la corona y acelerar mas allá de unos pocos MeV?</vt:lpstr>
      <vt:lpstr>Aceleradores lineales AC</vt:lpstr>
      <vt:lpstr>Aceleradores lineales AC</vt:lpstr>
      <vt:lpstr>Cual es la energía limite en los aceleradores lineales?</vt:lpstr>
      <vt:lpstr>Cómo podemos incrementar la energía de las partículas sin incrementar cada vez el tamaño del acelerador?</vt:lpstr>
      <vt:lpstr>PowerPoint Presentation</vt:lpstr>
      <vt:lpstr>PowerPoint Presentation</vt:lpstr>
      <vt:lpstr>Y cómo podemos mantener las partículas cargadas dando vueltas en círculos?</vt:lpstr>
      <vt:lpstr>PowerPoint Presentation</vt:lpstr>
      <vt:lpstr>Antes de continuar debemos comprender qué es la rigidez de un haz </vt:lpstr>
      <vt:lpstr>Construyamos nuestro primer acelerador circular, ?qué necesitamos?</vt:lpstr>
      <vt:lpstr>Nuestro primer acelerador circular  ciclotrón</vt:lpstr>
      <vt:lpstr>Lo estamos hacienda muy bien, pero con ciclotrones no podemos llegar a energías de GeV o más, ?qué es lo que podemos hacer?</vt:lpstr>
      <vt:lpstr>Cual es la limitación de un ciclotrón?</vt:lpstr>
      <vt:lpstr>La pregunta clave es por tanto: cómo podemos mantener el radio del acelerador constante, pero aumentar la energía?</vt:lpstr>
      <vt:lpstr>Construyamos un sincrotrón!</vt:lpstr>
      <vt:lpstr>PowerPoint Presentation</vt:lpstr>
      <vt:lpstr>PowerPoint Presentation</vt:lpstr>
      <vt:lpstr>Necesitamos dipolos para curvar la trayectoria</vt:lpstr>
      <vt:lpstr>PowerPoint Presentation</vt:lpstr>
      <vt:lpstr>PowerPoint Presentation</vt:lpstr>
      <vt:lpstr>El equivalente mecánico</vt:lpstr>
      <vt:lpstr>Campos cuadripolares</vt:lpstr>
      <vt:lpstr>Campos cuadripolares</vt:lpstr>
      <vt:lpstr>Qué hemos aprendido?</vt:lpstr>
      <vt:lpstr>Hasta que energía podemos acelerar ahora nuestras partículas? Tomemos el LHC como ejemplo</vt:lpstr>
      <vt:lpstr>Y la última pregunta del día!</vt:lpstr>
      <vt:lpstr>PowerPoint Presentation</vt:lpstr>
      <vt:lpstr>Transparencias de apoyo</vt:lpstr>
      <vt:lpstr>How can we observe such small particles?</vt:lpstr>
      <vt:lpstr>How can we observe such small particles?</vt:lpstr>
      <vt:lpstr>How can we observe such small particles?</vt:lpstr>
      <vt:lpstr>PowerPoint Presentation</vt:lpstr>
      <vt:lpstr>How can we observe such small particles?</vt:lpstr>
      <vt:lpstr>Let’s build our first circular accelerator!!</vt:lpstr>
      <vt:lpstr>A little parenthesis about Relativity</vt:lpstr>
      <vt:lpstr>A little parenthesis about Relativity</vt:lpstr>
      <vt:lpstr>We need dipole magnets</vt:lpstr>
      <vt:lpstr>Focusing and Stable motion</vt:lpstr>
      <vt:lpstr>FODO cell</vt:lpstr>
      <vt:lpstr>Circular accelerator with a FODO structure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Accelerators</dc:title>
  <dc:creator>Reyes Alemany Fernandez</dc:creator>
  <cp:lastModifiedBy>Reyes Alemany Fernandez</cp:lastModifiedBy>
  <cp:revision>212</cp:revision>
  <dcterms:created xsi:type="dcterms:W3CDTF">2017-07-08T22:16:07Z</dcterms:created>
  <dcterms:modified xsi:type="dcterms:W3CDTF">2018-08-03T05:28:22Z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