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1" r:id="rId2"/>
    <p:sldId id="377" r:id="rId3"/>
    <p:sldId id="314" r:id="rId4"/>
    <p:sldId id="367" r:id="rId5"/>
    <p:sldId id="331" r:id="rId6"/>
    <p:sldId id="332" r:id="rId7"/>
    <p:sldId id="347" r:id="rId8"/>
    <p:sldId id="370" r:id="rId9"/>
    <p:sldId id="371" r:id="rId10"/>
    <p:sldId id="343" r:id="rId11"/>
    <p:sldId id="341" r:id="rId12"/>
    <p:sldId id="349" r:id="rId13"/>
    <p:sldId id="350" r:id="rId14"/>
    <p:sldId id="327" r:id="rId15"/>
    <p:sldId id="372" r:id="rId16"/>
    <p:sldId id="375" r:id="rId17"/>
    <p:sldId id="369" r:id="rId18"/>
    <p:sldId id="366" r:id="rId19"/>
    <p:sldId id="376" r:id="rId20"/>
    <p:sldId id="313" r:id="rId21"/>
    <p:sldId id="325" r:id="rId22"/>
    <p:sldId id="353" r:id="rId2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0" autoAdjust="0"/>
    <p:restoredTop sz="94660"/>
  </p:normalViewPr>
  <p:slideViewPr>
    <p:cSldViewPr>
      <p:cViewPr varScale="1">
        <p:scale>
          <a:sx n="53" d="100"/>
          <a:sy n="53" d="100"/>
        </p:scale>
        <p:origin x="1277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2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39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92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79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94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9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49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55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15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05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35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9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89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905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2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26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4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11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83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06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25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2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9.10.2017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9.10.2017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J-J.Blaising,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m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Validation for Dark Matter Searches at 380 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1524000"/>
            <a:ext cx="891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dirty="0" smtClean="0"/>
              <a:t>OUTLINE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Software and detector parameter list 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e</a:t>
            </a:r>
            <a:r>
              <a:rPr lang="en-GB" sz="3200" dirty="0"/>
              <a:t>⁺ e⁻→ x </a:t>
            </a:r>
            <a:r>
              <a:rPr lang="en-GB" sz="3200" dirty="0" err="1"/>
              <a:t>x</a:t>
            </a:r>
            <a:r>
              <a:rPr lang="en-GB" sz="3200" dirty="0"/>
              <a:t> γ cross sections at 380 GeV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Validation results focusing on: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Photon detection efficiency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Electron detection efficiency</a:t>
            </a:r>
          </a:p>
          <a:p>
            <a:r>
              <a:rPr lang="en-US" sz="3200" dirty="0"/>
              <a:t>   </a:t>
            </a:r>
            <a:r>
              <a:rPr lang="en-US" sz="3200" dirty="0" smtClean="0"/>
              <a:t>Background</a:t>
            </a:r>
            <a:r>
              <a:rPr lang="el-GR" sz="3200" dirty="0" smtClean="0"/>
              <a:t> </a:t>
            </a:r>
            <a:r>
              <a:rPr lang="en-GB" sz="3200" dirty="0" smtClean="0"/>
              <a:t>veto efficiency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Summary and Outlook</a:t>
            </a:r>
            <a:endParaRPr lang="en-US" sz="24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Detection 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077831"/>
            <a:ext cx="899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Left: </a:t>
            </a:r>
            <a:r>
              <a:rPr lang="en-GB" sz="2800" dirty="0" err="1" smtClean="0"/>
              <a:t>dN</a:t>
            </a:r>
            <a:r>
              <a:rPr lang="el-GR" sz="2800" dirty="0" smtClean="0"/>
              <a:t>/</a:t>
            </a:r>
            <a:r>
              <a:rPr lang="en-GB" sz="2800" dirty="0" smtClean="0"/>
              <a:t>d</a:t>
            </a:r>
            <a:r>
              <a:rPr lang="el-GR" sz="2800" dirty="0" smtClean="0"/>
              <a:t>θ</a:t>
            </a:r>
            <a:r>
              <a:rPr lang="en-GB" sz="2800" dirty="0" smtClean="0"/>
              <a:t>e (T and R) ; Right: d</a:t>
            </a:r>
            <a:r>
              <a:rPr lang="el-GR" sz="2800" dirty="0" smtClean="0"/>
              <a:t>ε</a:t>
            </a:r>
            <a:r>
              <a:rPr lang="en-GB" sz="2800" dirty="0" smtClean="0"/>
              <a:t>/d</a:t>
            </a:r>
            <a:r>
              <a:rPr lang="el-GR" sz="2800" dirty="0" smtClean="0"/>
              <a:t>θ</a:t>
            </a:r>
            <a:endParaRPr lang="en-GB" sz="2800" dirty="0" smtClean="0"/>
          </a:p>
          <a:p>
            <a:r>
              <a:rPr lang="en-GB" sz="2800" dirty="0" smtClean="0"/>
              <a:t>For reconstructed e or </a:t>
            </a:r>
            <a:r>
              <a:rPr lang="el-GR" sz="2800" dirty="0" smtClean="0"/>
              <a:t>γ</a:t>
            </a:r>
            <a:r>
              <a:rPr lang="en-GB" sz="2800" dirty="0" smtClean="0"/>
              <a:t> or N matched with </a:t>
            </a:r>
            <a:r>
              <a:rPr lang="en-GB" sz="2800" dirty="0"/>
              <a:t>a</a:t>
            </a:r>
            <a:r>
              <a:rPr lang="en-GB" sz="2800" dirty="0" smtClean="0"/>
              <a:t> true e </a:t>
            </a:r>
          </a:p>
          <a:p>
            <a:r>
              <a:rPr lang="en-GB" sz="2800" dirty="0" smtClean="0"/>
              <a:t>the detection </a:t>
            </a:r>
            <a:r>
              <a:rPr lang="en-GB" sz="2800" dirty="0"/>
              <a:t>efficiency ~ </a:t>
            </a:r>
            <a:r>
              <a:rPr lang="en-GB" sz="2800" dirty="0" smtClean="0"/>
              <a:t>170-200 </a:t>
            </a:r>
            <a:r>
              <a:rPr lang="en-GB" sz="2800" dirty="0" err="1"/>
              <a:t>mrad</a:t>
            </a:r>
            <a:r>
              <a:rPr lang="en-GB" sz="2800" dirty="0"/>
              <a:t> is increased </a:t>
            </a:r>
            <a:r>
              <a:rPr lang="en-GB" sz="2800" dirty="0" smtClean="0"/>
              <a:t>to ~99%</a:t>
            </a:r>
            <a:endParaRPr lang="en-GB" sz="2800" dirty="0"/>
          </a:p>
          <a:p>
            <a:r>
              <a:rPr lang="en-GB" sz="2800" dirty="0" smtClean="0"/>
              <a:t>The efficiency ~ 100 </a:t>
            </a:r>
            <a:r>
              <a:rPr lang="en-GB" sz="2800" dirty="0" err="1" smtClean="0"/>
              <a:t>mrad</a:t>
            </a:r>
            <a:r>
              <a:rPr lang="en-GB" sz="2800" dirty="0" smtClean="0"/>
              <a:t> is increased to ~ 50% </a:t>
            </a:r>
          </a:p>
          <a:p>
            <a:r>
              <a:rPr lang="en-GB" sz="2800" dirty="0" smtClean="0"/>
              <a:t>For  12˚ &lt;</a:t>
            </a:r>
            <a:r>
              <a:rPr lang="el-GR" sz="2800" dirty="0" smtClean="0"/>
              <a:t>θ</a:t>
            </a:r>
            <a:r>
              <a:rPr lang="en-GB" sz="2800" dirty="0" smtClean="0"/>
              <a:t>&lt; 168˚ the particle ID is unreliable or impossible.</a:t>
            </a:r>
          </a:p>
          <a:p>
            <a:r>
              <a:rPr lang="en-GB" sz="2800" dirty="0"/>
              <a:t>Improve </a:t>
            </a:r>
            <a:r>
              <a:rPr lang="en-GB" sz="2800" dirty="0" smtClean="0"/>
              <a:t>efficiency </a:t>
            </a:r>
            <a:r>
              <a:rPr lang="en-GB" sz="2800" dirty="0"/>
              <a:t>~ 100 </a:t>
            </a:r>
            <a:r>
              <a:rPr lang="en-GB" sz="2800" dirty="0" err="1"/>
              <a:t>mrad</a:t>
            </a:r>
            <a:r>
              <a:rPr lang="en-GB" sz="2800" dirty="0"/>
              <a:t> </a:t>
            </a:r>
            <a:r>
              <a:rPr lang="en-GB" sz="2800" dirty="0" smtClean="0"/>
              <a:t> ?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551228" cy="2994920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52" y="1104639"/>
            <a:ext cx="3558848" cy="30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3962400"/>
            <a:ext cx="899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stainless steel conical beam pipe has a thickness of 4</a:t>
            </a:r>
            <a:r>
              <a:rPr lang="en-GB" sz="2800" dirty="0"/>
              <a:t> </a:t>
            </a:r>
            <a:r>
              <a:rPr lang="en-GB" sz="2800" dirty="0" smtClean="0"/>
              <a:t>mm at 310 mm of IP and 4.8 mm</a:t>
            </a:r>
            <a:r>
              <a:rPr lang="en-GB" sz="2800" dirty="0"/>
              <a:t> </a:t>
            </a:r>
            <a:r>
              <a:rPr lang="en-GB" sz="2800" dirty="0" smtClean="0"/>
              <a:t>close to the </a:t>
            </a:r>
            <a:r>
              <a:rPr lang="en-GB" sz="2800" dirty="0" err="1" smtClean="0"/>
              <a:t>Lumical</a:t>
            </a:r>
            <a:r>
              <a:rPr lang="en-GB" sz="2800" dirty="0" smtClean="0"/>
              <a:t>. </a:t>
            </a:r>
          </a:p>
          <a:p>
            <a:r>
              <a:rPr lang="en-GB" sz="2800" dirty="0" smtClean="0"/>
              <a:t>It has a half cone angle of 6.6˚. It creates a dead region of ~ 15 </a:t>
            </a:r>
            <a:r>
              <a:rPr lang="en-GB" sz="2800" dirty="0" err="1" smtClean="0"/>
              <a:t>mrad</a:t>
            </a:r>
            <a:r>
              <a:rPr lang="en-GB" sz="2800" dirty="0"/>
              <a:t>. Andre has designed a </a:t>
            </a:r>
            <a:r>
              <a:rPr lang="en-GB" sz="2800" dirty="0" smtClean="0"/>
              <a:t>beam </a:t>
            </a:r>
            <a:r>
              <a:rPr lang="en-GB" sz="2800" dirty="0"/>
              <a:t>pipe with a thickness of 1 mm at 310 mm from the IP and 4.8 mm in front of the </a:t>
            </a:r>
            <a:endParaRPr lang="en-GB" sz="2800" dirty="0" smtClean="0"/>
          </a:p>
          <a:p>
            <a:r>
              <a:rPr lang="en-GB" sz="2800" dirty="0" err="1" smtClean="0"/>
              <a:t>Lumical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329" y="990600"/>
            <a:ext cx="579327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8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dirty="0" smtClean="0"/>
              <a:t>Event 107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426720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e⁺ e⁻→ e⁺ e⁻ </a:t>
            </a:r>
            <a:r>
              <a:rPr lang="el-GR" sz="2800" dirty="0"/>
              <a:t>γ  </a:t>
            </a:r>
            <a:r>
              <a:rPr lang="en-GB" sz="2800" dirty="0"/>
              <a:t>event</a:t>
            </a:r>
            <a:r>
              <a:rPr lang="en-GB" sz="2800" dirty="0" smtClean="0"/>
              <a:t>:</a:t>
            </a:r>
          </a:p>
          <a:p>
            <a:r>
              <a:rPr lang="en-GB" sz="2800" dirty="0" smtClean="0"/>
              <a:t>4 mm beam pipe (left); 128 GeV e⁺ ; no  energy cluster in </a:t>
            </a:r>
            <a:r>
              <a:rPr lang="en-GB" sz="2800" dirty="0" err="1" smtClean="0"/>
              <a:t>Lumical</a:t>
            </a:r>
            <a:r>
              <a:rPr lang="en-GB" sz="2800" dirty="0"/>
              <a:t> </a:t>
            </a:r>
            <a:r>
              <a:rPr lang="en-GB" sz="2800" dirty="0" smtClean="0"/>
              <a:t>=&gt; event not rejected.</a:t>
            </a:r>
          </a:p>
          <a:p>
            <a:r>
              <a:rPr lang="en-GB" sz="2800" dirty="0" smtClean="0"/>
              <a:t>1 mm thickness (right); 128 GeV e⁺ matched with 2 clusters</a:t>
            </a:r>
          </a:p>
          <a:p>
            <a:r>
              <a:rPr lang="en-GB" sz="2800" dirty="0" smtClean="0"/>
              <a:t>In </a:t>
            </a:r>
            <a:r>
              <a:rPr lang="en-GB" sz="2800" dirty="0" err="1" smtClean="0"/>
              <a:t>Lumical</a:t>
            </a:r>
            <a:r>
              <a:rPr lang="en-GB" sz="2800" dirty="0"/>
              <a:t> </a:t>
            </a:r>
            <a:r>
              <a:rPr lang="en-GB" sz="2800" dirty="0" smtClean="0"/>
              <a:t>having 41 and 25 GeV =&gt;  event rejected.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3444538" cy="3284505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62" y="1066800"/>
            <a:ext cx="3665538" cy="33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0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Detection 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4958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Left: d</a:t>
            </a:r>
            <a:r>
              <a:rPr lang="el-GR" sz="2800" dirty="0" smtClean="0"/>
              <a:t>ε/</a:t>
            </a:r>
            <a:r>
              <a:rPr lang="en-GB" sz="2800" dirty="0" smtClean="0"/>
              <a:t>d</a:t>
            </a:r>
            <a:r>
              <a:rPr lang="el-GR" sz="2800" dirty="0" smtClean="0"/>
              <a:t>θ</a:t>
            </a:r>
            <a:r>
              <a:rPr lang="en-GB" sz="2800" dirty="0" smtClean="0"/>
              <a:t>; </a:t>
            </a:r>
            <a:r>
              <a:rPr lang="en-GB" sz="2800" dirty="0" err="1" smtClean="0"/>
              <a:t>StS</a:t>
            </a:r>
            <a:r>
              <a:rPr lang="en-GB" sz="2800" dirty="0" smtClean="0"/>
              <a:t> beam pipe of 4.8 mm; </a:t>
            </a:r>
            <a:r>
              <a:rPr lang="el-GR" sz="2800" dirty="0" smtClean="0"/>
              <a:t>ε</a:t>
            </a:r>
            <a:r>
              <a:rPr lang="en-GB" sz="2800" dirty="0" smtClean="0"/>
              <a:t> ~ 50%</a:t>
            </a:r>
            <a:endParaRPr lang="en-GB" sz="2800" dirty="0"/>
          </a:p>
          <a:p>
            <a:r>
              <a:rPr lang="en-GB" sz="2800" dirty="0" smtClean="0"/>
              <a:t>Right: d</a:t>
            </a:r>
            <a:r>
              <a:rPr lang="el-GR" sz="2800" dirty="0" smtClean="0"/>
              <a:t>ε</a:t>
            </a:r>
            <a:r>
              <a:rPr lang="en-GB" sz="2800" dirty="0" smtClean="0"/>
              <a:t>/</a:t>
            </a:r>
            <a:r>
              <a:rPr lang="en-GB" sz="2800" dirty="0" err="1" smtClean="0"/>
              <a:t>dθ</a:t>
            </a:r>
            <a:r>
              <a:rPr lang="en-GB" sz="2800" dirty="0" smtClean="0"/>
              <a:t>; </a:t>
            </a:r>
            <a:r>
              <a:rPr lang="en-GB" sz="2800" dirty="0" err="1"/>
              <a:t>StS</a:t>
            </a:r>
            <a:r>
              <a:rPr lang="en-GB" sz="2800" dirty="0"/>
              <a:t> beam pipe of </a:t>
            </a:r>
            <a:r>
              <a:rPr lang="en-GB" sz="2800" dirty="0" smtClean="0"/>
              <a:t>1 mm</a:t>
            </a:r>
            <a:endParaRPr lang="en-GB" sz="2800" dirty="0"/>
          </a:p>
          <a:p>
            <a:r>
              <a:rPr lang="en-GB" sz="2800" dirty="0"/>
              <a:t>T</a:t>
            </a:r>
            <a:r>
              <a:rPr lang="en-GB" sz="2800" dirty="0" smtClean="0"/>
              <a:t>he detection efficiency increases to </a:t>
            </a:r>
            <a:r>
              <a:rPr lang="en-GB" sz="2800" dirty="0"/>
              <a:t>&gt;</a:t>
            </a:r>
            <a:r>
              <a:rPr lang="en-GB" sz="2800" dirty="0" smtClean="0"/>
              <a:t> </a:t>
            </a:r>
            <a:r>
              <a:rPr lang="en-GB" sz="2800" dirty="0"/>
              <a:t>7</a:t>
            </a:r>
            <a:r>
              <a:rPr lang="en-GB" sz="2800" dirty="0" smtClean="0"/>
              <a:t>0%,</a:t>
            </a:r>
          </a:p>
          <a:p>
            <a:r>
              <a:rPr lang="en-GB" sz="2800" dirty="0" smtClean="0"/>
              <a:t>Single particle detection efficiency -&gt; Background event veto.   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04639"/>
            <a:ext cx="3558848" cy="3010161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27501"/>
            <a:ext cx="3551228" cy="29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Veto Inefficiency; 4mm BP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038600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/d</a:t>
            </a:r>
            <a:r>
              <a:rPr lang="el-GR" sz="2800" dirty="0"/>
              <a:t>θ</a:t>
            </a:r>
            <a:r>
              <a:rPr lang="en-GB" sz="2800" dirty="0" err="1"/>
              <a:t>e⁻d</a:t>
            </a:r>
            <a:r>
              <a:rPr lang="en-GB" sz="2800" dirty="0"/>
              <a:t>(</a:t>
            </a:r>
            <a:r>
              <a:rPr lang="el-GR" sz="2800" dirty="0"/>
              <a:t>π-θ)</a:t>
            </a:r>
            <a:r>
              <a:rPr lang="en-GB" sz="2800" dirty="0"/>
              <a:t>e⁺ f</a:t>
            </a:r>
            <a:r>
              <a:rPr lang="en-GB" sz="2800" dirty="0" smtClean="0"/>
              <a:t>or events without reconstructed e⁻ and e⁺ and without </a:t>
            </a:r>
            <a:r>
              <a:rPr lang="en-GB" sz="2800" dirty="0" err="1" smtClean="0"/>
              <a:t>Ecal</a:t>
            </a:r>
            <a:r>
              <a:rPr lang="en-GB" sz="2800" dirty="0" smtClean="0"/>
              <a:t>, </a:t>
            </a:r>
            <a:r>
              <a:rPr lang="en-GB" sz="2800" dirty="0" err="1" smtClean="0"/>
              <a:t>Hcal</a:t>
            </a:r>
            <a:r>
              <a:rPr lang="en-GB" sz="2800" dirty="0" smtClean="0"/>
              <a:t> energy veto; inefficiency ~ 3.3% =&gt; 2937 fb. The e detection inefficiency in the region </a:t>
            </a:r>
          </a:p>
          <a:p>
            <a:r>
              <a:rPr lang="en-GB" sz="2800" dirty="0" smtClean="0"/>
              <a:t>90 </a:t>
            </a:r>
            <a:r>
              <a:rPr lang="en-GB" sz="2800" dirty="0" err="1" smtClean="0"/>
              <a:t>mrad</a:t>
            </a:r>
            <a:r>
              <a:rPr lang="en-GB" sz="2800" dirty="0" smtClean="0"/>
              <a:t> &lt; </a:t>
            </a:r>
            <a:r>
              <a:rPr lang="el-GR" sz="2800" dirty="0" smtClean="0"/>
              <a:t>θ</a:t>
            </a:r>
            <a:r>
              <a:rPr lang="en-GB" sz="2800" dirty="0" smtClean="0"/>
              <a:t> &lt; 200 </a:t>
            </a:r>
            <a:r>
              <a:rPr lang="en-GB" sz="2800" dirty="0" err="1" smtClean="0"/>
              <a:t>mrad</a:t>
            </a:r>
            <a:r>
              <a:rPr lang="en-GB" sz="2800" dirty="0" smtClean="0"/>
              <a:t> in combination with the inefficiency for </a:t>
            </a:r>
            <a:r>
              <a:rPr lang="el-GR" sz="2800" dirty="0" smtClean="0"/>
              <a:t>θ</a:t>
            </a:r>
            <a:r>
              <a:rPr lang="en-GB" sz="2800" dirty="0" smtClean="0"/>
              <a:t> &lt; 25 </a:t>
            </a:r>
            <a:r>
              <a:rPr lang="en-GB" sz="2800" dirty="0" err="1" smtClean="0"/>
              <a:t>mrad</a:t>
            </a:r>
            <a:r>
              <a:rPr lang="en-GB" sz="2800" dirty="0" smtClean="0"/>
              <a:t> is the largest contribution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07" y="1066800"/>
            <a:ext cx="3535986" cy="297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Veto Inefficiency; 4mm BP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7320" y="3733800"/>
            <a:ext cx="899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/d</a:t>
            </a:r>
            <a:r>
              <a:rPr lang="el-GR" sz="2800" dirty="0"/>
              <a:t>θ</a:t>
            </a:r>
            <a:r>
              <a:rPr lang="en-GB" sz="2800" dirty="0" err="1"/>
              <a:t>e⁻d</a:t>
            </a:r>
            <a:r>
              <a:rPr lang="en-GB" sz="2800" dirty="0"/>
              <a:t>(</a:t>
            </a:r>
            <a:r>
              <a:rPr lang="el-GR" sz="2800" dirty="0"/>
              <a:t>π-θ)</a:t>
            </a:r>
            <a:r>
              <a:rPr lang="en-GB" sz="2800" dirty="0"/>
              <a:t>e</a:t>
            </a:r>
            <a:r>
              <a:rPr lang="en-GB" sz="2800" dirty="0" smtClean="0"/>
              <a:t>⁺; Events without reconstructed e⁻ requiring the energy deposit E in </a:t>
            </a:r>
            <a:r>
              <a:rPr lang="en-GB" sz="2800" dirty="0" err="1" smtClean="0"/>
              <a:t>Ecal</a:t>
            </a:r>
            <a:r>
              <a:rPr lang="en-GB" sz="2800" dirty="0" smtClean="0"/>
              <a:t>, </a:t>
            </a:r>
            <a:r>
              <a:rPr lang="en-GB" sz="2800" dirty="0" err="1" smtClean="0"/>
              <a:t>Hcal</a:t>
            </a:r>
            <a:r>
              <a:rPr lang="en-GB" sz="2800" dirty="0" smtClean="0"/>
              <a:t> or </a:t>
            </a:r>
            <a:r>
              <a:rPr lang="en-GB" sz="2800" dirty="0" err="1" smtClean="0"/>
              <a:t>Lumical</a:t>
            </a:r>
            <a:r>
              <a:rPr lang="en-GB" sz="2800" dirty="0" smtClean="0"/>
              <a:t> E&lt;5 GeV  =&gt;</a:t>
            </a:r>
          </a:p>
          <a:p>
            <a:r>
              <a:rPr lang="en-GB" sz="2800" dirty="0" smtClean="0"/>
              <a:t>Veto </a:t>
            </a:r>
            <a:r>
              <a:rPr lang="en-GB" sz="2800" dirty="0"/>
              <a:t>inefficiency </a:t>
            </a:r>
            <a:r>
              <a:rPr lang="en-GB" sz="2800" dirty="0" smtClean="0"/>
              <a:t>~ 0.6% =&gt; 490 fb.</a:t>
            </a:r>
          </a:p>
          <a:p>
            <a:r>
              <a:rPr lang="en-GB" sz="2800" dirty="0"/>
              <a:t>For </a:t>
            </a:r>
            <a:r>
              <a:rPr lang="el-GR" sz="2800" dirty="0"/>
              <a:t>θ</a:t>
            </a:r>
            <a:r>
              <a:rPr lang="en-GB" sz="2800" dirty="0"/>
              <a:t>e⁻ and </a:t>
            </a:r>
            <a:r>
              <a:rPr lang="el-GR" sz="2800" dirty="0"/>
              <a:t>π-θ</a:t>
            </a:r>
            <a:r>
              <a:rPr lang="en-GB" sz="2800" dirty="0"/>
              <a:t>e⁺&lt; </a:t>
            </a:r>
            <a:r>
              <a:rPr lang="en-GB" sz="2800" dirty="0" smtClean="0"/>
              <a:t>25 </a:t>
            </a:r>
            <a:r>
              <a:rPr lang="en-GB" sz="2800" dirty="0" err="1"/>
              <a:t>mrad</a:t>
            </a:r>
            <a:r>
              <a:rPr lang="en-GB" sz="2800" dirty="0"/>
              <a:t>; </a:t>
            </a:r>
            <a:r>
              <a:rPr lang="en-GB" sz="2800" dirty="0" err="1"/>
              <a:t>Inef</a:t>
            </a:r>
            <a:r>
              <a:rPr lang="en-GB" sz="2800" dirty="0"/>
              <a:t> ~ </a:t>
            </a:r>
            <a:r>
              <a:rPr lang="en-GB" sz="2800" dirty="0" smtClean="0"/>
              <a:t>0.1% </a:t>
            </a:r>
            <a:r>
              <a:rPr lang="en-GB" sz="2800" dirty="0"/>
              <a:t>=&gt; </a:t>
            </a:r>
            <a:r>
              <a:rPr lang="en-GB" sz="2800" dirty="0" smtClean="0"/>
              <a:t>100 </a:t>
            </a:r>
            <a:r>
              <a:rPr lang="en-GB" sz="2800" dirty="0"/>
              <a:t>fb (</a:t>
            </a:r>
            <a:r>
              <a:rPr lang="en-GB" sz="2800" dirty="0" smtClean="0"/>
              <a:t>20%)</a:t>
            </a:r>
            <a:endParaRPr lang="en-GB" sz="2800" dirty="0"/>
          </a:p>
          <a:p>
            <a:r>
              <a:rPr lang="en-GB" sz="2800" dirty="0"/>
              <a:t>Inefficiency dominated </a:t>
            </a:r>
            <a:r>
              <a:rPr lang="en-GB" sz="2800" dirty="0" smtClean="0"/>
              <a:t>by events with one </a:t>
            </a:r>
            <a:r>
              <a:rPr lang="en-GB" sz="2800" dirty="0"/>
              <a:t>e &lt; 25 </a:t>
            </a:r>
            <a:r>
              <a:rPr lang="en-GB" sz="2800" dirty="0" err="1" smtClean="0"/>
              <a:t>mrad</a:t>
            </a:r>
            <a:r>
              <a:rPr lang="en-GB" sz="2800" dirty="0"/>
              <a:t> </a:t>
            </a:r>
            <a:r>
              <a:rPr lang="en-GB" sz="2800" dirty="0" smtClean="0"/>
              <a:t>and the other in the </a:t>
            </a:r>
            <a:r>
              <a:rPr lang="en-GB" sz="2800" dirty="0"/>
              <a:t>crack due to </a:t>
            </a:r>
            <a:r>
              <a:rPr lang="en-GB" sz="2800" dirty="0" err="1"/>
              <a:t>StS</a:t>
            </a:r>
            <a:r>
              <a:rPr lang="en-GB" sz="2800" dirty="0"/>
              <a:t> beam pipe. 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576" y="838200"/>
            <a:ext cx="3558848" cy="29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Veto Inefficiency; 1mm BP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3968811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dN</a:t>
            </a:r>
            <a:r>
              <a:rPr lang="en-GB" sz="2800" dirty="0" smtClean="0"/>
              <a:t>/d</a:t>
            </a:r>
            <a:r>
              <a:rPr lang="el-GR" sz="2800" dirty="0"/>
              <a:t>θ</a:t>
            </a:r>
            <a:r>
              <a:rPr lang="en-GB" sz="2800" dirty="0" err="1"/>
              <a:t>e⁻d</a:t>
            </a:r>
            <a:r>
              <a:rPr lang="en-GB" sz="2800" dirty="0"/>
              <a:t>(</a:t>
            </a:r>
            <a:r>
              <a:rPr lang="el-GR" sz="2800" dirty="0"/>
              <a:t>π-θ)</a:t>
            </a:r>
            <a:r>
              <a:rPr lang="en-GB" sz="2800" dirty="0"/>
              <a:t>e</a:t>
            </a:r>
            <a:r>
              <a:rPr lang="en-GB" sz="2800" dirty="0" smtClean="0"/>
              <a:t>⁺; Events without reconstructed e⁻ </a:t>
            </a:r>
            <a:r>
              <a:rPr lang="en-GB" sz="2800" dirty="0" err="1" smtClean="0"/>
              <a:t>requring</a:t>
            </a:r>
            <a:r>
              <a:rPr lang="en-GB" sz="2800" dirty="0" smtClean="0"/>
              <a:t> the energy deposit in </a:t>
            </a:r>
            <a:r>
              <a:rPr lang="en-GB" sz="2800" dirty="0" err="1" smtClean="0"/>
              <a:t>Ecal</a:t>
            </a:r>
            <a:r>
              <a:rPr lang="en-GB" sz="2800" dirty="0" smtClean="0"/>
              <a:t>, </a:t>
            </a:r>
            <a:r>
              <a:rPr lang="en-GB" sz="2800" dirty="0" err="1" smtClean="0"/>
              <a:t>Hcal</a:t>
            </a:r>
            <a:r>
              <a:rPr lang="en-GB" sz="2800" dirty="0" smtClean="0"/>
              <a:t>, </a:t>
            </a:r>
            <a:r>
              <a:rPr lang="en-GB" sz="2800" dirty="0" err="1" smtClean="0"/>
              <a:t>Beamcal</a:t>
            </a:r>
            <a:r>
              <a:rPr lang="en-GB" sz="2800" dirty="0" smtClean="0"/>
              <a:t> or </a:t>
            </a:r>
            <a:r>
              <a:rPr lang="en-GB" sz="2800" dirty="0" err="1" smtClean="0"/>
              <a:t>Lumical</a:t>
            </a:r>
            <a:r>
              <a:rPr lang="en-GB" sz="2800" dirty="0" smtClean="0"/>
              <a:t> E&lt;5 GeV  </a:t>
            </a:r>
          </a:p>
          <a:p>
            <a:r>
              <a:rPr lang="en-GB" sz="2800" dirty="0" smtClean="0"/>
              <a:t>Veto inefficiency reduced by a factor 5 to ~ 0.1% =&gt; 101 fb. </a:t>
            </a:r>
          </a:p>
          <a:p>
            <a:r>
              <a:rPr lang="en-GB" sz="2800" dirty="0" smtClean="0"/>
              <a:t>Most </a:t>
            </a:r>
            <a:r>
              <a:rPr lang="en-GB" sz="2800" dirty="0"/>
              <a:t>events have </a:t>
            </a:r>
            <a:r>
              <a:rPr lang="en-GB" sz="2800" dirty="0" err="1"/>
              <a:t>θe</a:t>
            </a:r>
            <a:r>
              <a:rPr lang="en-GB" sz="2800" dirty="0"/>
              <a:t>⁻ and π-</a:t>
            </a:r>
            <a:r>
              <a:rPr lang="en-GB" sz="2800" dirty="0" err="1"/>
              <a:t>θe</a:t>
            </a:r>
            <a:r>
              <a:rPr lang="en-GB" sz="2800" dirty="0"/>
              <a:t>⁺&lt; </a:t>
            </a:r>
            <a:r>
              <a:rPr lang="en-GB" sz="2800" dirty="0" smtClean="0"/>
              <a:t>25 </a:t>
            </a:r>
            <a:r>
              <a:rPr lang="en-GB" sz="2800" dirty="0" err="1"/>
              <a:t>mrad</a:t>
            </a:r>
            <a:r>
              <a:rPr lang="en-GB" sz="2800" dirty="0"/>
              <a:t> 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65" y="838200"/>
            <a:ext cx="3566469" cy="30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Cross Sections before and after Energy deposit veto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3617655"/>
            <a:ext cx="8915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 Cross sections for 4 mm B.P before and after veto</a:t>
            </a:r>
          </a:p>
          <a:p>
            <a:r>
              <a:rPr lang="en-US" sz="3200" dirty="0" smtClean="0"/>
              <a:t>After veto B2, …B4 &lt;=0.02 fb. B1 = 490 fb.</a:t>
            </a:r>
          </a:p>
          <a:p>
            <a:r>
              <a:rPr lang="en-US" sz="3200" dirty="0" smtClean="0"/>
              <a:t>With a 1mm </a:t>
            </a:r>
            <a:r>
              <a:rPr lang="en-US" sz="3200" dirty="0" err="1" smtClean="0"/>
              <a:t>StS</a:t>
            </a:r>
            <a:r>
              <a:rPr lang="en-US" sz="3200" dirty="0" smtClean="0"/>
              <a:t> beam pipe B2 is reduced to 101 fb.</a:t>
            </a:r>
          </a:p>
          <a:p>
            <a:r>
              <a:rPr lang="en-US" sz="3200" dirty="0" smtClean="0"/>
              <a:t>Is this level of </a:t>
            </a:r>
            <a:r>
              <a:rPr lang="en-US" sz="3200" smtClean="0"/>
              <a:t>background </a:t>
            </a:r>
            <a:r>
              <a:rPr lang="en-US" sz="3200" smtClean="0"/>
              <a:t>adequate </a:t>
            </a:r>
            <a:r>
              <a:rPr lang="en-US" sz="3200" dirty="0" smtClean="0"/>
              <a:t>for the DM searches?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31229"/>
              </p:ext>
            </p:extLst>
          </p:nvPr>
        </p:nvGraphicFramePr>
        <p:xfrm>
          <a:off x="228600" y="1203960"/>
          <a:ext cx="8763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4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456">
                  <a:extLst>
                    <a:ext uri="{9D8B030D-6E8A-4147-A177-3AD203B41FA5}">
                      <a16:colId xmlns:a16="http://schemas.microsoft.com/office/drawing/2014/main" val="8153286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√s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Cuts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σ [fb]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dirty="0" smtClean="0"/>
                        <a:t>σ</a:t>
                      </a:r>
                      <a:r>
                        <a:rPr lang="en-GB" sz="2000" dirty="0" smtClean="0"/>
                        <a:t>[fb]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ν </a:t>
                      </a:r>
                      <a:r>
                        <a:rPr lang="el-GR" sz="2000" dirty="0" smtClean="0"/>
                        <a:t>ν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(IB)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2.7 10</a:t>
                      </a:r>
                      <a:r>
                        <a:rPr lang="el-GR" sz="2000" dirty="0" smtClean="0"/>
                        <a:t>³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2.7 10³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e⁺ 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(B1)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8.9 10⁴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4.9 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67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γ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   (B2)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3.9 10³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&lt;0.01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740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μ</a:t>
                      </a:r>
                      <a:r>
                        <a:rPr lang="en-US" sz="2000" dirty="0" smtClean="0"/>
                        <a:t>⁺ μ⁻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(B3)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3.6 10²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0.02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50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τ</a:t>
                      </a:r>
                      <a:r>
                        <a:rPr lang="en-US" sz="2000" dirty="0" smtClean="0"/>
                        <a:t>⁺ τ⁻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(B4)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2.8 10²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0.01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06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26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dE</a:t>
            </a:r>
            <a:r>
              <a:rPr lang="el-GR" dirty="0" smtClean="0"/>
              <a:t>γ</a:t>
            </a:r>
            <a:r>
              <a:rPr lang="en-US" dirty="0" smtClean="0"/>
              <a:t>; 4/1 mm 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3434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dE</a:t>
            </a:r>
            <a:r>
              <a:rPr lang="el-GR" sz="2800" dirty="0" smtClean="0"/>
              <a:t>γ</a:t>
            </a:r>
            <a:r>
              <a:rPr lang="en-GB" sz="2800" dirty="0" smtClean="0"/>
              <a:t> for S+IB+B1, S, IB , B1 for 4mm beam pipe</a:t>
            </a:r>
          </a:p>
          <a:p>
            <a:r>
              <a:rPr lang="en-GB" sz="2800" dirty="0" smtClean="0"/>
              <a:t>Right: </a:t>
            </a:r>
            <a:r>
              <a:rPr lang="en-GB" sz="2800" dirty="0" err="1"/>
              <a:t>dN</a:t>
            </a:r>
            <a:r>
              <a:rPr lang="en-GB" sz="2800" dirty="0"/>
              <a:t>/</a:t>
            </a:r>
            <a:r>
              <a:rPr lang="en-GB" sz="2800" dirty="0" err="1"/>
              <a:t>dEγ</a:t>
            </a:r>
            <a:r>
              <a:rPr lang="en-GB" sz="2800" dirty="0"/>
              <a:t> for </a:t>
            </a:r>
            <a:r>
              <a:rPr lang="en-GB" sz="2800" dirty="0" smtClean="0"/>
              <a:t>S+IB+B1, </a:t>
            </a:r>
            <a:r>
              <a:rPr lang="en-GB" sz="2800" dirty="0"/>
              <a:t>S, IB , B1 for </a:t>
            </a:r>
            <a:r>
              <a:rPr lang="en-GB" sz="2800" dirty="0" smtClean="0"/>
              <a:t>1mm </a:t>
            </a:r>
            <a:r>
              <a:rPr lang="en-GB" sz="2800" dirty="0"/>
              <a:t>beam pipe</a:t>
            </a:r>
          </a:p>
          <a:p>
            <a:r>
              <a:rPr lang="en-GB" sz="2800" dirty="0" smtClean="0"/>
              <a:t>With a 4 mm beam pipe B1</a:t>
            </a:r>
            <a:r>
              <a:rPr lang="en-GB" sz="2800" dirty="0"/>
              <a:t>, e⁺ e⁻→ e⁺ e⁻ </a:t>
            </a:r>
            <a:r>
              <a:rPr lang="el-GR" sz="2800" dirty="0"/>
              <a:t>γ </a:t>
            </a:r>
            <a:r>
              <a:rPr lang="en-GB" sz="2800" dirty="0" smtClean="0"/>
              <a:t> is affecting significantly the energy distribution in the region E</a:t>
            </a:r>
            <a:r>
              <a:rPr lang="el-GR" sz="2800" dirty="0" smtClean="0"/>
              <a:t>γ</a:t>
            </a:r>
            <a:r>
              <a:rPr lang="en-GB" sz="2800" dirty="0" smtClean="0"/>
              <a:t>&lt;80 GeV</a:t>
            </a:r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43000"/>
            <a:ext cx="3551228" cy="3010161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93" y="1196080"/>
            <a:ext cx="3543607" cy="29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22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dMRec</a:t>
            </a:r>
            <a:r>
              <a:rPr lang="el-GR" dirty="0" smtClean="0"/>
              <a:t>γ</a:t>
            </a:r>
            <a:r>
              <a:rPr lang="en-US" dirty="0" smtClean="0"/>
              <a:t>; 4/1 mm beam 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114800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dMRec</a:t>
            </a:r>
            <a:r>
              <a:rPr lang="en-GB" sz="2800" dirty="0" smtClean="0"/>
              <a:t> for S+IB+B1, S, IB , B1 for 4mm beam pipe</a:t>
            </a:r>
          </a:p>
          <a:p>
            <a:r>
              <a:rPr lang="en-GB" sz="2800" dirty="0" smtClean="0"/>
              <a:t>Right: </a:t>
            </a:r>
            <a:r>
              <a:rPr lang="en-GB" sz="2800" dirty="0" err="1" smtClean="0"/>
              <a:t>dN</a:t>
            </a:r>
            <a:r>
              <a:rPr lang="en-GB" sz="2800" dirty="0" smtClean="0"/>
              <a:t>/</a:t>
            </a:r>
            <a:r>
              <a:rPr lang="en-GB" sz="2800" dirty="0" err="1" smtClean="0"/>
              <a:t>dMrec</a:t>
            </a:r>
            <a:r>
              <a:rPr lang="en-GB" sz="2800" dirty="0" smtClean="0"/>
              <a:t> </a:t>
            </a:r>
            <a:r>
              <a:rPr lang="en-GB" sz="2800" dirty="0"/>
              <a:t>for </a:t>
            </a:r>
            <a:r>
              <a:rPr lang="en-GB" sz="2800" dirty="0" smtClean="0"/>
              <a:t>S+IB+B1, </a:t>
            </a:r>
            <a:r>
              <a:rPr lang="en-GB" sz="2800" dirty="0"/>
              <a:t>S, IB , B1 for </a:t>
            </a:r>
            <a:r>
              <a:rPr lang="en-GB" sz="2800" dirty="0" smtClean="0"/>
              <a:t>1mm </a:t>
            </a:r>
            <a:r>
              <a:rPr lang="en-GB" sz="2800" dirty="0"/>
              <a:t>beam </a:t>
            </a:r>
            <a:r>
              <a:rPr lang="en-GB" sz="2800" dirty="0" smtClean="0"/>
              <a:t>pipe</a:t>
            </a:r>
          </a:p>
          <a:p>
            <a:r>
              <a:rPr lang="en-GB" sz="2800" dirty="0"/>
              <a:t>With the 4 mm beam pipe the B1, e⁺ e⁻→ e⁺ e⁻ γ  is affecting the </a:t>
            </a:r>
            <a:r>
              <a:rPr lang="en-GB" sz="2800" dirty="0" smtClean="0"/>
              <a:t>recoil mass </a:t>
            </a:r>
            <a:r>
              <a:rPr lang="en-GB" sz="2800" dirty="0"/>
              <a:t>distribution </a:t>
            </a:r>
            <a:r>
              <a:rPr lang="en-GB" sz="2800" dirty="0" smtClean="0"/>
              <a:t>for M&gt;300 GeV. It makes the excess and mass measurement difficult.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543607" cy="2987299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31" y="1112260"/>
            <a:ext cx="3566469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066800"/>
            <a:ext cx="8915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Event generation </a:t>
            </a:r>
            <a:r>
              <a:rPr lang="en-US" sz="3200" dirty="0" err="1" smtClean="0"/>
              <a:t>Whizard</a:t>
            </a:r>
            <a:r>
              <a:rPr lang="en-US" sz="3200" dirty="0" smtClean="0"/>
              <a:t> 2.3.1 </a:t>
            </a:r>
          </a:p>
          <a:p>
            <a:r>
              <a:rPr lang="en-US" sz="3200" dirty="0" smtClean="0"/>
              <a:t>     380 GeV </a:t>
            </a:r>
            <a:r>
              <a:rPr lang="en-US" sz="3200" dirty="0"/>
              <a:t>b</a:t>
            </a:r>
            <a:r>
              <a:rPr lang="en-US" sz="3200" dirty="0" smtClean="0"/>
              <a:t>eam spectrum; Generator cut on </a:t>
            </a:r>
            <a:r>
              <a:rPr lang="el-GR" sz="3200" dirty="0" smtClean="0"/>
              <a:t>γ</a:t>
            </a:r>
            <a:r>
              <a:rPr lang="en-GB" sz="3200" dirty="0" smtClean="0"/>
              <a:t> only</a:t>
            </a:r>
            <a:endParaRPr lang="en-US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Event simulation and reconstruction</a:t>
            </a:r>
            <a:r>
              <a:rPr lang="en-US" sz="3200" dirty="0"/>
              <a:t> s</a:t>
            </a:r>
            <a:r>
              <a:rPr lang="en-US" sz="3200" dirty="0" smtClean="0"/>
              <a:t>oftware: </a:t>
            </a:r>
          </a:p>
          <a:p>
            <a:r>
              <a:rPr lang="en-US" sz="3200" dirty="0" smtClean="0"/>
              <a:t>     ILCSoft-2017-08-23, CLIC_o3_v13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Processors:</a:t>
            </a:r>
          </a:p>
          <a:p>
            <a:r>
              <a:rPr lang="en-US" sz="3200" dirty="0"/>
              <a:t>     </a:t>
            </a:r>
            <a:r>
              <a:rPr lang="en-US" sz="3200" dirty="0" err="1" smtClean="0"/>
              <a:t>TruthTrackFinder</a:t>
            </a:r>
            <a:endParaRPr lang="en-US" sz="3200" dirty="0" smtClean="0"/>
          </a:p>
          <a:p>
            <a:r>
              <a:rPr lang="en-US" sz="3200" dirty="0"/>
              <a:t> </a:t>
            </a:r>
            <a:r>
              <a:rPr lang="en-US" sz="3200" dirty="0" smtClean="0"/>
              <a:t>    Pandora, </a:t>
            </a:r>
            <a:r>
              <a:rPr lang="en-US" sz="3200" dirty="0" err="1" smtClean="0"/>
              <a:t>BeamcalReco</a:t>
            </a:r>
            <a:r>
              <a:rPr lang="en-US" sz="3200" dirty="0" smtClean="0"/>
              <a:t>, </a:t>
            </a:r>
            <a:r>
              <a:rPr lang="en-US" sz="3200" dirty="0" err="1" smtClean="0"/>
              <a:t>LumicalReco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Pandora provides particle id for leptons photons and hadrons. For </a:t>
            </a:r>
            <a:r>
              <a:rPr lang="en-US" sz="3200" dirty="0" err="1" smtClean="0"/>
              <a:t>Beamcal</a:t>
            </a:r>
            <a:r>
              <a:rPr lang="en-US" sz="3200" dirty="0" smtClean="0"/>
              <a:t> and </a:t>
            </a:r>
            <a:r>
              <a:rPr lang="en-US" sz="3200" dirty="0" err="1" smtClean="0"/>
              <a:t>Lumical</a:t>
            </a:r>
            <a:r>
              <a:rPr lang="en-US" sz="3200" dirty="0" smtClean="0"/>
              <a:t> there is no particle id; it is fixed to electron.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No </a:t>
            </a:r>
            <a:r>
              <a:rPr lang="en-GB" sz="3200" dirty="0"/>
              <a:t>pair background was  overlaid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551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1214021"/>
            <a:ext cx="8686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e⁺ e⁻→ X </a:t>
            </a:r>
            <a:r>
              <a:rPr lang="en-US" sz="2800" dirty="0" err="1" smtClean="0"/>
              <a:t>X</a:t>
            </a:r>
            <a:r>
              <a:rPr lang="en-US" sz="2800" dirty="0" smtClean="0"/>
              <a:t> </a:t>
            </a:r>
            <a:r>
              <a:rPr lang="el-GR" sz="2800" dirty="0" smtClean="0"/>
              <a:t>γ </a:t>
            </a:r>
            <a:r>
              <a:rPr lang="en-GB" sz="2800" dirty="0" smtClean="0"/>
              <a:t>were used </a:t>
            </a:r>
            <a:r>
              <a:rPr lang="en-US" sz="2800" dirty="0" smtClean="0"/>
              <a:t>to study the γ and e detection efficiency at 380 GeV without pair background overlaid.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For events with </a:t>
            </a:r>
            <a:r>
              <a:rPr lang="el-GR" sz="2800" dirty="0"/>
              <a:t>10° &lt; </a:t>
            </a:r>
            <a:r>
              <a:rPr lang="el-GR" sz="2800" dirty="0" smtClean="0"/>
              <a:t>Θγ </a:t>
            </a:r>
            <a:r>
              <a:rPr lang="el-GR" sz="2800" dirty="0"/>
              <a:t>&lt; 170˚ </a:t>
            </a: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γ</a:t>
            </a:r>
            <a:r>
              <a:rPr lang="en-US" sz="2800" dirty="0" smtClean="0"/>
              <a:t> </a:t>
            </a:r>
            <a:r>
              <a:rPr lang="en-US" sz="2800" dirty="0"/>
              <a:t>reconstruction efficiency is ~ 99</a:t>
            </a:r>
            <a:r>
              <a:rPr lang="en-US" sz="2800" dirty="0" smtClean="0"/>
              <a:t>%.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e⁻ (</a:t>
            </a:r>
            <a:r>
              <a:rPr lang="el-GR" sz="2800" dirty="0" smtClean="0"/>
              <a:t>γ</a:t>
            </a:r>
            <a:r>
              <a:rPr lang="en-GB" sz="2800" dirty="0" smtClean="0"/>
              <a:t>, N) </a:t>
            </a:r>
            <a:r>
              <a:rPr lang="en-US" sz="2800" dirty="0" smtClean="0"/>
              <a:t>reconstruction efficiency is ~ 99%  for </a:t>
            </a:r>
            <a:r>
              <a:rPr lang="el-GR" sz="2800" dirty="0" smtClean="0"/>
              <a:t>1° </a:t>
            </a:r>
            <a:r>
              <a:rPr lang="el-GR" sz="2800" dirty="0"/>
              <a:t>&lt; Θγ &lt; </a:t>
            </a:r>
            <a:r>
              <a:rPr lang="el-GR" sz="2800" dirty="0" smtClean="0"/>
              <a:t>17</a:t>
            </a:r>
            <a:r>
              <a:rPr lang="en-GB" sz="2800" dirty="0" smtClean="0"/>
              <a:t>9°</a:t>
            </a:r>
            <a:r>
              <a:rPr lang="en-US" sz="2800" dirty="0" smtClean="0"/>
              <a:t>except for </a:t>
            </a:r>
            <a:r>
              <a:rPr lang="el-GR" sz="2800" dirty="0" smtClean="0"/>
              <a:t>Θ</a:t>
            </a:r>
            <a:r>
              <a:rPr lang="en-GB" sz="2800" dirty="0" smtClean="0"/>
              <a:t>~ 6° and </a:t>
            </a:r>
            <a:r>
              <a:rPr lang="el-GR" sz="2800" dirty="0" smtClean="0"/>
              <a:t>θ</a:t>
            </a:r>
            <a:r>
              <a:rPr lang="en-GB" sz="2800" dirty="0" smtClean="0"/>
              <a:t>~174˚</a:t>
            </a:r>
            <a:r>
              <a:rPr lang="en-US" sz="2800" dirty="0" smtClean="0"/>
              <a:t> </a:t>
            </a:r>
            <a:r>
              <a:rPr lang="en-GB" sz="2800" dirty="0" smtClean="0"/>
              <a:t>; </a:t>
            </a:r>
            <a:r>
              <a:rPr lang="en-US" sz="2800" dirty="0" err="1" smtClean="0"/>
              <a:t>StS</a:t>
            </a:r>
            <a:r>
              <a:rPr lang="en-US" sz="2800" dirty="0" smtClean="0"/>
              <a:t> conical beam pipe location.</a:t>
            </a:r>
            <a:r>
              <a:rPr lang="en-US" sz="2800" dirty="0"/>
              <a:t> </a:t>
            </a:r>
            <a:r>
              <a:rPr lang="en-GB" sz="2800" dirty="0" smtClean="0"/>
              <a:t>It</a:t>
            </a:r>
            <a:r>
              <a:rPr lang="en-US" sz="2800" dirty="0" smtClean="0"/>
              <a:t> affects the veto efficiency for searches with missing energy.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Reducing the beam pipe thickness improves the veto efficiency allowing to reduce the background cross section to a level adequate for DM searches.</a:t>
            </a:r>
          </a:p>
        </p:txBody>
      </p:sp>
    </p:spTree>
    <p:extLst>
      <p:ext uri="{BB962C8B-B14F-4D97-AF65-F5344CB8AC3E}">
        <p14:creationId xmlns:p14="http://schemas.microsoft.com/office/powerpoint/2010/main" val="28524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308318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Perform the same study at 380 GeV with pair background and </a:t>
            </a:r>
            <a:r>
              <a:rPr lang="el-GR" sz="2800" dirty="0" smtClean="0"/>
              <a:t>γγ</a:t>
            </a:r>
            <a:r>
              <a:rPr lang="en-GB" sz="2800" dirty="0" smtClean="0"/>
              <a:t>-&gt; hadrons overlaid.</a:t>
            </a:r>
          </a:p>
          <a:p>
            <a:r>
              <a:rPr lang="en-GB" sz="2800" dirty="0" smtClean="0"/>
              <a:t>Check </a:t>
            </a:r>
            <a:r>
              <a:rPr lang="el-GR" sz="2800" dirty="0" smtClean="0"/>
              <a:t>γ</a:t>
            </a:r>
            <a:r>
              <a:rPr lang="en-GB" sz="2800" dirty="0" smtClean="0"/>
              <a:t> energy resolution and its impact on the DM </a:t>
            </a:r>
            <a:r>
              <a:rPr lang="en-GB" sz="2800" smtClean="0"/>
              <a:t>mass measurement.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800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 Searches Processes at 380 GeV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3770055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Processes used for the current validation studies: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ata samples generated with </a:t>
            </a:r>
            <a:r>
              <a:rPr lang="el-GR" sz="2800" dirty="0" smtClean="0"/>
              <a:t>10</a:t>
            </a:r>
            <a:r>
              <a:rPr lang="el-GR" sz="2800" dirty="0"/>
              <a:t>° &lt; θγ &lt; 170° , </a:t>
            </a:r>
            <a:r>
              <a:rPr lang="en-US" sz="2800" dirty="0"/>
              <a:t>E</a:t>
            </a:r>
            <a:r>
              <a:rPr lang="el-GR" sz="2800" dirty="0"/>
              <a:t>γ&gt;10 </a:t>
            </a:r>
            <a:r>
              <a:rPr lang="en-US" sz="2800" dirty="0" smtClean="0"/>
              <a:t>GeV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Essential to reduces the rate of reducible background events which mimic mono or multiphoton events </a:t>
            </a:r>
            <a:r>
              <a:rPr lang="en-US" sz="2800" dirty="0" smtClean="0"/>
              <a:t>to  have a good sensitivity to new physics when looking for excess in e</a:t>
            </a:r>
            <a:r>
              <a:rPr lang="en-US" sz="2800" dirty="0"/>
              <a:t>⁺ e⁻→ </a:t>
            </a:r>
            <a:r>
              <a:rPr lang="el-GR" sz="2800" dirty="0"/>
              <a:t>ν </a:t>
            </a:r>
            <a:r>
              <a:rPr lang="el-GR" sz="2800" dirty="0" smtClean="0"/>
              <a:t>ν̅ </a:t>
            </a:r>
            <a:r>
              <a:rPr lang="el-GR" sz="2800" dirty="0"/>
              <a:t>γ (</a:t>
            </a:r>
            <a:r>
              <a:rPr lang="en-US" sz="2800" dirty="0"/>
              <a:t>IB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99331"/>
              </p:ext>
            </p:extLst>
          </p:nvPr>
        </p:nvGraphicFramePr>
        <p:xfrm>
          <a:off x="228600" y="990600"/>
          <a:ext cx="86106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8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Process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√s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Cuts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σ [fb]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χ˳ </a:t>
                      </a:r>
                      <a:r>
                        <a:rPr lang="el-GR" sz="2000" dirty="0" smtClean="0"/>
                        <a:t>χ͂˳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(S)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1.0 10</a:t>
                      </a:r>
                      <a:r>
                        <a:rPr lang="el-GR" sz="2000" dirty="0" smtClean="0"/>
                        <a:t>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4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ν </a:t>
                      </a:r>
                      <a:r>
                        <a:rPr lang="el-GR" sz="2000" dirty="0" smtClean="0"/>
                        <a:t>ν̅</a:t>
                      </a:r>
                      <a:r>
                        <a:rPr lang="en-US" sz="2000" dirty="0" smtClean="0"/>
                        <a:t>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(IB)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2.7 10</a:t>
                      </a:r>
                      <a:r>
                        <a:rPr lang="el-GR" sz="2000" dirty="0" smtClean="0"/>
                        <a:t>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e⁺ e⁻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(B1)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8.9 10⁴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67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γ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      (B2)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3.9 10³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740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μ</a:t>
                      </a:r>
                      <a:r>
                        <a:rPr lang="en-US" sz="2000" dirty="0" smtClean="0"/>
                        <a:t>⁺ μ⁻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(B3)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3.6 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50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e⁺ e⁻→ </a:t>
                      </a:r>
                      <a:r>
                        <a:rPr lang="el-GR" sz="2000" dirty="0" smtClean="0"/>
                        <a:t>τ</a:t>
                      </a:r>
                      <a:r>
                        <a:rPr lang="en-US" sz="2000" dirty="0" smtClean="0"/>
                        <a:t>⁺ τ⁻ 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  (B4)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380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10° &lt; </a:t>
                      </a:r>
                      <a:r>
                        <a:rPr lang="el-GR" sz="2000" dirty="0" smtClean="0"/>
                        <a:t>θγ</a:t>
                      </a:r>
                      <a:r>
                        <a:rPr lang="en-GB" sz="2000" dirty="0" smtClean="0"/>
                        <a:t> &lt; 170° ,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E</a:t>
                      </a:r>
                      <a:r>
                        <a:rPr lang="el-GR" sz="2000" dirty="0" smtClean="0"/>
                        <a:t>γ</a:t>
                      </a:r>
                      <a:r>
                        <a:rPr lang="en-GB" sz="2000" dirty="0" smtClean="0"/>
                        <a:t>&gt;10 GeV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2.8 10²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06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53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Photon Detection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962400"/>
            <a:ext cx="9067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l-GR" sz="2800" dirty="0" smtClean="0"/>
              <a:t>/</a:t>
            </a:r>
            <a:r>
              <a:rPr lang="en-GB" sz="2800" dirty="0" smtClean="0"/>
              <a:t>d</a:t>
            </a:r>
            <a:r>
              <a:rPr lang="el-GR" sz="2800" dirty="0" smtClean="0"/>
              <a:t>θ</a:t>
            </a:r>
            <a:r>
              <a:rPr lang="en-GB" sz="2800" dirty="0" smtClean="0"/>
              <a:t>γ</a:t>
            </a:r>
            <a:r>
              <a:rPr lang="en-GB" sz="2800" dirty="0"/>
              <a:t> True(blue) and </a:t>
            </a:r>
            <a:r>
              <a:rPr lang="en-GB" sz="2800" dirty="0" smtClean="0"/>
              <a:t>Reconstructed(red)</a:t>
            </a:r>
            <a:endParaRPr lang="en-GB" sz="2800" dirty="0"/>
          </a:p>
          <a:p>
            <a:r>
              <a:rPr lang="en-GB" sz="2800" dirty="0" smtClean="0"/>
              <a:t>Right: d</a:t>
            </a:r>
            <a:r>
              <a:rPr lang="el-GR" sz="2800" dirty="0" smtClean="0"/>
              <a:t>εγ</a:t>
            </a:r>
            <a:r>
              <a:rPr lang="en-GB" sz="2800" dirty="0" smtClean="0"/>
              <a:t>/d</a:t>
            </a:r>
            <a:r>
              <a:rPr lang="el-GR" sz="2800" dirty="0" smtClean="0"/>
              <a:t>θγ</a:t>
            </a:r>
            <a:r>
              <a:rPr lang="en-GB" sz="2800" dirty="0" smtClean="0"/>
              <a:t>;  the reconstruction efficiency is &gt; 99% over a large </a:t>
            </a:r>
            <a:r>
              <a:rPr lang="el-GR" sz="2800" dirty="0" smtClean="0"/>
              <a:t>θ</a:t>
            </a:r>
            <a:r>
              <a:rPr lang="en-GB" sz="2800" dirty="0" smtClean="0"/>
              <a:t> range; it decreases to 40% ~ 9.5˚ and 170.5˚; </a:t>
            </a:r>
            <a:r>
              <a:rPr lang="en-GB" sz="2800" dirty="0" err="1" smtClean="0"/>
              <a:t>Ecal</a:t>
            </a:r>
            <a:r>
              <a:rPr lang="en-GB" sz="2800" dirty="0" smtClean="0"/>
              <a:t> crack. Events with </a:t>
            </a:r>
            <a:r>
              <a:rPr lang="el-GR" sz="2800" dirty="0" smtClean="0"/>
              <a:t>θ</a:t>
            </a:r>
            <a:r>
              <a:rPr lang="en-GB" sz="2800" dirty="0" smtClean="0"/>
              <a:t>&lt;10 or </a:t>
            </a:r>
            <a:r>
              <a:rPr lang="el-GR" sz="2800" dirty="0" smtClean="0"/>
              <a:t>θ</a:t>
            </a:r>
            <a:r>
              <a:rPr lang="en-GB" sz="2800" dirty="0" smtClean="0"/>
              <a:t>&gt;170 ?; beam crossing boost. </a:t>
            </a:r>
          </a:p>
          <a:p>
            <a:r>
              <a:rPr lang="en-GB" sz="2800" dirty="0" smtClean="0"/>
              <a:t>Analysis cut after reconstruction 10°&lt;</a:t>
            </a:r>
            <a:r>
              <a:rPr lang="el-GR" sz="2800" dirty="0" smtClean="0"/>
              <a:t>θγ</a:t>
            </a:r>
            <a:r>
              <a:rPr lang="en-GB" sz="2800" dirty="0" smtClean="0"/>
              <a:t>&lt;170° discards these events.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72" y="1066800"/>
            <a:ext cx="3551228" cy="2994920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352" y="1066800"/>
            <a:ext cx="3558848" cy="29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</a:t>
            </a:r>
            <a:r>
              <a:rPr lang="en-US" dirty="0"/>
              <a:t>Detection 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419600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  : </a:t>
            </a:r>
            <a:r>
              <a:rPr lang="en-GB" sz="2800" dirty="0" err="1" smtClean="0"/>
              <a:t>dN</a:t>
            </a:r>
            <a:r>
              <a:rPr lang="el-GR" sz="2800" dirty="0" smtClean="0"/>
              <a:t>/</a:t>
            </a:r>
            <a:r>
              <a:rPr lang="en-GB" sz="2800" dirty="0" smtClean="0"/>
              <a:t>d</a:t>
            </a:r>
            <a:r>
              <a:rPr lang="el-GR" sz="2800" dirty="0" smtClean="0"/>
              <a:t>θ</a:t>
            </a:r>
            <a:r>
              <a:rPr lang="en-GB" sz="2800" dirty="0" smtClean="0"/>
              <a:t>e; True(blue) and Reconstructed e (red)</a:t>
            </a:r>
            <a:endParaRPr lang="en-GB" sz="2800" dirty="0"/>
          </a:p>
          <a:p>
            <a:r>
              <a:rPr lang="en-GB" sz="2800" dirty="0" smtClean="0"/>
              <a:t>Right: d</a:t>
            </a:r>
            <a:r>
              <a:rPr lang="el-GR" sz="2800" dirty="0" smtClean="0"/>
              <a:t>ε</a:t>
            </a:r>
            <a:r>
              <a:rPr lang="en-GB" sz="2800" dirty="0" smtClean="0"/>
              <a:t>/d</a:t>
            </a:r>
            <a:r>
              <a:rPr lang="el-GR" sz="2800" dirty="0" smtClean="0"/>
              <a:t>θ</a:t>
            </a:r>
            <a:r>
              <a:rPr lang="en-GB" sz="2800" dirty="0" smtClean="0"/>
              <a:t>e  the reconstruction efficiency is ~ 0.99 except</a:t>
            </a:r>
            <a:r>
              <a:rPr lang="en-GB" sz="2800" dirty="0"/>
              <a:t> </a:t>
            </a:r>
            <a:r>
              <a:rPr lang="en-GB" sz="2800" dirty="0" smtClean="0"/>
              <a:t>in the F/B regions &lt;12 and &gt; 168˚; =&gt; zoom in F region.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72" y="1143000"/>
            <a:ext cx="3551228" cy="3002540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143000"/>
            <a:ext cx="3566469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3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Detection 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J-</a:t>
            </a:r>
            <a:r>
              <a:rPr lang="en-US" dirty="0" err="1" smtClean="0"/>
              <a:t>J.Blaising</a:t>
            </a:r>
            <a:r>
              <a:rPr lang="en-US" dirty="0" smtClean="0"/>
              <a:t>,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4038600"/>
            <a:ext cx="899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Left: </a:t>
            </a:r>
            <a:r>
              <a:rPr lang="en-GB" sz="2800" dirty="0" err="1" smtClean="0"/>
              <a:t>dN</a:t>
            </a:r>
            <a:r>
              <a:rPr lang="el-GR" sz="2800" dirty="0" smtClean="0"/>
              <a:t>/</a:t>
            </a:r>
            <a:r>
              <a:rPr lang="en-GB" sz="2800" dirty="0" smtClean="0"/>
              <a:t>d</a:t>
            </a:r>
            <a:r>
              <a:rPr lang="el-GR" sz="2800" dirty="0" smtClean="0"/>
              <a:t>θ</a:t>
            </a:r>
            <a:r>
              <a:rPr lang="en-GB" sz="2800" dirty="0" smtClean="0"/>
              <a:t>e ; Right:  d</a:t>
            </a:r>
            <a:r>
              <a:rPr lang="el-GR" sz="2800" dirty="0" smtClean="0"/>
              <a:t>ε</a:t>
            </a:r>
            <a:r>
              <a:rPr lang="en-GB" sz="2800" dirty="0" smtClean="0"/>
              <a:t>/d</a:t>
            </a:r>
            <a:r>
              <a:rPr lang="el-GR" sz="2800" dirty="0" smtClean="0"/>
              <a:t>θ</a:t>
            </a:r>
            <a:r>
              <a:rPr lang="en-GB" sz="2800" dirty="0" smtClean="0"/>
              <a:t>e</a:t>
            </a:r>
          </a:p>
          <a:p>
            <a:r>
              <a:rPr lang="en-GB" sz="2800" dirty="0"/>
              <a:t>T</a:t>
            </a:r>
            <a:r>
              <a:rPr lang="en-GB" sz="2800" dirty="0" smtClean="0"/>
              <a:t>he e reconstruction efficiency is poor in 3 regions</a:t>
            </a:r>
          </a:p>
          <a:p>
            <a:r>
              <a:rPr lang="en-GB" sz="2800" dirty="0" smtClean="0"/>
              <a:t> </a:t>
            </a:r>
            <a:r>
              <a:rPr lang="el-GR" sz="2800" dirty="0" smtClean="0"/>
              <a:t>θ</a:t>
            </a:r>
            <a:r>
              <a:rPr lang="en-GB" sz="2800" dirty="0" smtClean="0"/>
              <a:t>e&lt; 25 </a:t>
            </a:r>
            <a:r>
              <a:rPr lang="en-GB" sz="2800" dirty="0" err="1" smtClean="0"/>
              <a:t>mrad</a:t>
            </a:r>
            <a:r>
              <a:rPr lang="en-GB" sz="2800" dirty="0" smtClean="0"/>
              <a:t>: Beam pipe, </a:t>
            </a:r>
            <a:r>
              <a:rPr lang="en-GB" sz="2800" dirty="0" err="1" smtClean="0"/>
              <a:t>Beamcal</a:t>
            </a:r>
            <a:r>
              <a:rPr lang="en-GB" sz="2800" dirty="0" smtClean="0"/>
              <a:t> transition region </a:t>
            </a:r>
            <a:endParaRPr lang="en-GB" sz="2800" dirty="0"/>
          </a:p>
          <a:p>
            <a:r>
              <a:rPr lang="en-GB" sz="2800" dirty="0"/>
              <a:t> </a:t>
            </a:r>
            <a:r>
              <a:rPr lang="el-GR" sz="2800" dirty="0" smtClean="0"/>
              <a:t>θ</a:t>
            </a:r>
            <a:r>
              <a:rPr lang="en-GB" sz="2800" dirty="0" smtClean="0"/>
              <a:t>e~100 </a:t>
            </a:r>
            <a:r>
              <a:rPr lang="en-GB" sz="2800" dirty="0" err="1" smtClean="0"/>
              <a:t>mrad</a:t>
            </a:r>
            <a:r>
              <a:rPr lang="en-GB" sz="2800" dirty="0" smtClean="0"/>
              <a:t>: </a:t>
            </a:r>
            <a:r>
              <a:rPr lang="en-GB" sz="2800" dirty="0" err="1" smtClean="0"/>
              <a:t>StS</a:t>
            </a:r>
            <a:r>
              <a:rPr lang="en-GB" sz="2800" dirty="0" smtClean="0"/>
              <a:t> beam pipe 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170 </a:t>
            </a:r>
            <a:r>
              <a:rPr lang="en-GB" sz="2800" dirty="0" err="1" smtClean="0"/>
              <a:t>mrad</a:t>
            </a:r>
            <a:r>
              <a:rPr lang="en-GB" sz="2800" dirty="0" smtClean="0"/>
              <a:t> &lt; </a:t>
            </a:r>
            <a:r>
              <a:rPr lang="el-GR" sz="2800" dirty="0" smtClean="0"/>
              <a:t>θ</a:t>
            </a:r>
            <a:r>
              <a:rPr lang="en-GB" sz="2800" dirty="0" smtClean="0"/>
              <a:t>e &lt;200 </a:t>
            </a:r>
            <a:r>
              <a:rPr lang="en-GB" sz="2800" dirty="0" err="1" smtClean="0"/>
              <a:t>mrad</a:t>
            </a:r>
            <a:r>
              <a:rPr lang="en-GB" sz="2800" dirty="0" smtClean="0"/>
              <a:t>: </a:t>
            </a:r>
            <a:r>
              <a:rPr lang="en-GB" sz="2800" dirty="0" err="1" smtClean="0"/>
              <a:t>Ecal</a:t>
            </a:r>
            <a:r>
              <a:rPr lang="en-GB" sz="2800" dirty="0" smtClean="0"/>
              <a:t> crack and end of tracker </a:t>
            </a:r>
          </a:p>
          <a:p>
            <a:r>
              <a:rPr lang="en-GB" sz="2800" dirty="0" smtClean="0"/>
              <a:t>=&gt; Display </a:t>
            </a:r>
            <a:r>
              <a:rPr lang="en-GB" sz="2800" dirty="0"/>
              <a:t>of e⁺ e⁻→ e⁺ e⁻ </a:t>
            </a:r>
            <a:r>
              <a:rPr lang="el-GR" sz="2800" dirty="0"/>
              <a:t>γ  </a:t>
            </a:r>
            <a:r>
              <a:rPr lang="en-GB" sz="2800" dirty="0" smtClean="0"/>
              <a:t>events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3574090" cy="2987299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43000"/>
            <a:ext cx="3566469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dirty="0" smtClean="0"/>
              <a:t>Event 1296 </a:t>
            </a:r>
            <a:r>
              <a:rPr lang="en-GB" dirty="0" err="1" smtClean="0"/>
              <a:t>Ecal</a:t>
            </a:r>
            <a:r>
              <a:rPr lang="en-GB" dirty="0" smtClean="0"/>
              <a:t> crack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838200"/>
            <a:ext cx="4572000" cy="33250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3429000"/>
            <a:ext cx="8991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e⁺ e⁻→ e⁺ e⁻ </a:t>
            </a:r>
            <a:r>
              <a:rPr lang="el-GR" sz="2800" dirty="0"/>
              <a:t>γ </a:t>
            </a:r>
            <a:r>
              <a:rPr lang="en-GB" sz="2800" dirty="0" smtClean="0"/>
              <a:t> event: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e⁻ at 9.6˚: the track is well reconstructed but the e⁻ is identified</a:t>
            </a:r>
            <a:r>
              <a:rPr lang="en-GB" sz="2800" dirty="0"/>
              <a:t> </a:t>
            </a:r>
            <a:r>
              <a:rPr lang="en-GB" sz="2800" dirty="0" smtClean="0"/>
              <a:t>as a </a:t>
            </a:r>
            <a:r>
              <a:rPr lang="el-GR" sz="2800" dirty="0" smtClean="0"/>
              <a:t>π⁻</a:t>
            </a:r>
            <a:r>
              <a:rPr lang="en-GB" sz="2800" dirty="0" smtClean="0"/>
              <a:t> (no </a:t>
            </a:r>
            <a:r>
              <a:rPr lang="en-GB" sz="2800" dirty="0" err="1" smtClean="0"/>
              <a:t>ecal</a:t>
            </a:r>
            <a:r>
              <a:rPr lang="en-GB" sz="2800" dirty="0" smtClean="0"/>
              <a:t> cluster, </a:t>
            </a:r>
            <a:r>
              <a:rPr lang="en-GB" sz="2800" dirty="0" err="1" smtClean="0"/>
              <a:t>Ecal</a:t>
            </a:r>
            <a:r>
              <a:rPr lang="en-GB" sz="2800" dirty="0" smtClean="0"/>
              <a:t> crack 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e⁺ at 170.6˚ the track is not reconstructed, the e⁻ is reconstructed as N (</a:t>
            </a:r>
            <a:r>
              <a:rPr lang="en-GB" sz="2800" dirty="0" err="1" smtClean="0"/>
              <a:t>Ecal</a:t>
            </a:r>
            <a:r>
              <a:rPr lang="en-GB" sz="2800" dirty="0" smtClean="0"/>
              <a:t> crack)</a:t>
            </a:r>
          </a:p>
          <a:p>
            <a:r>
              <a:rPr lang="en-GB" sz="2800" dirty="0" smtClean="0"/>
              <a:t>e id unreliable, but the </a:t>
            </a:r>
            <a:r>
              <a:rPr lang="en-GB" sz="2800" dirty="0"/>
              <a:t>t</a:t>
            </a:r>
            <a:r>
              <a:rPr lang="en-GB" sz="2800" dirty="0" smtClean="0"/>
              <a:t>racking and </a:t>
            </a:r>
            <a:r>
              <a:rPr lang="en-GB" sz="2800" dirty="0" err="1" smtClean="0"/>
              <a:t>Hcal</a:t>
            </a:r>
            <a:r>
              <a:rPr lang="en-GB" sz="2800" dirty="0" smtClean="0"/>
              <a:t> energy measurement allow event veto. </a:t>
            </a:r>
          </a:p>
        </p:txBody>
      </p:sp>
    </p:spTree>
    <p:extLst>
      <p:ext uri="{BB962C8B-B14F-4D97-AF65-F5344CB8AC3E}">
        <p14:creationId xmlns:p14="http://schemas.microsoft.com/office/powerpoint/2010/main" val="158204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dirty="0" smtClean="0"/>
              <a:t>Event 113 Tracking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3597057"/>
            <a:ext cx="883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e⁺ e⁻→ e⁺ e⁻ </a:t>
            </a:r>
            <a:r>
              <a:rPr lang="el-GR" sz="2800" dirty="0"/>
              <a:t>γ  </a:t>
            </a:r>
            <a:r>
              <a:rPr lang="en-GB" sz="2800" dirty="0"/>
              <a:t>event</a:t>
            </a:r>
            <a:r>
              <a:rPr lang="en-GB" sz="2800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e⁻ at 12˚: the track is not reconstructed and the e⁻ is identified</a:t>
            </a:r>
            <a:r>
              <a:rPr lang="en-GB" sz="2800" dirty="0"/>
              <a:t> </a:t>
            </a:r>
            <a:r>
              <a:rPr lang="en-GB" sz="2800" dirty="0" smtClean="0"/>
              <a:t>as a </a:t>
            </a:r>
            <a:r>
              <a:rPr lang="el-GR" sz="2800" dirty="0" smtClean="0"/>
              <a:t>γ</a:t>
            </a:r>
            <a:r>
              <a:rPr lang="en-GB" sz="2800" dirty="0" smtClean="0"/>
              <a:t> ; </a:t>
            </a:r>
            <a:r>
              <a:rPr lang="en-GB" sz="2800" dirty="0" err="1" smtClean="0"/>
              <a:t>Ecal</a:t>
            </a:r>
            <a:r>
              <a:rPr lang="en-GB" sz="2800" dirty="0" smtClean="0"/>
              <a:t> energy measurement.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e⁺ at 168˚: the track is not reconstructed, the e⁻ is reconstructed as a </a:t>
            </a:r>
            <a:r>
              <a:rPr lang="el-GR" sz="2800" dirty="0" smtClean="0"/>
              <a:t>γ</a:t>
            </a:r>
            <a:endParaRPr lang="en-GB" sz="2800" dirty="0" smtClean="0"/>
          </a:p>
          <a:p>
            <a:r>
              <a:rPr lang="en-GB" sz="2800" dirty="0" smtClean="0"/>
              <a:t>e id unreliable but </a:t>
            </a:r>
            <a:r>
              <a:rPr lang="en-GB" sz="2800" dirty="0" err="1" smtClean="0"/>
              <a:t>Ecal</a:t>
            </a:r>
            <a:r>
              <a:rPr lang="en-GB" sz="2800" dirty="0" smtClean="0"/>
              <a:t> energy measurement allow event veto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828" y="914400"/>
            <a:ext cx="3604572" cy="32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dirty="0" smtClean="0"/>
              <a:t>Event 107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9.10.2017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J-J.Blaising,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388620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e⁺ e⁻→ e⁺ e⁻ </a:t>
            </a:r>
            <a:r>
              <a:rPr lang="el-GR" sz="2800" dirty="0"/>
              <a:t>γ  </a:t>
            </a:r>
            <a:r>
              <a:rPr lang="en-GB" sz="2800" dirty="0"/>
              <a:t>event</a:t>
            </a:r>
            <a:r>
              <a:rPr lang="en-GB" sz="2800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e⁻ at θ=10 </a:t>
            </a:r>
            <a:r>
              <a:rPr lang="en-GB" sz="2800" dirty="0" err="1" smtClean="0"/>
              <a:t>mrad</a:t>
            </a:r>
            <a:r>
              <a:rPr lang="en-GB" sz="2800" dirty="0"/>
              <a:t> </a:t>
            </a:r>
            <a:r>
              <a:rPr lang="en-GB" sz="2800" dirty="0" smtClean="0"/>
              <a:t>is in the beam pipe and the e</a:t>
            </a:r>
            <a:r>
              <a:rPr lang="en-GB" sz="2800" dirty="0"/>
              <a:t>⁺ at </a:t>
            </a:r>
            <a:r>
              <a:rPr lang="el-GR" sz="2800" dirty="0"/>
              <a:t>θ</a:t>
            </a:r>
            <a:r>
              <a:rPr lang="en-GB" sz="2800" dirty="0"/>
              <a:t>=173.9</a:t>
            </a:r>
            <a:r>
              <a:rPr lang="en-GB" sz="2800" dirty="0" smtClean="0"/>
              <a:t>˚ showers in the </a:t>
            </a:r>
            <a:r>
              <a:rPr lang="en-GB" sz="2800" dirty="0" err="1" smtClean="0"/>
              <a:t>StS</a:t>
            </a:r>
            <a:r>
              <a:rPr lang="en-GB" sz="2800" dirty="0" smtClean="0"/>
              <a:t> beam pipe. It creates hits but no cluster is  reconstructed in the </a:t>
            </a:r>
            <a:r>
              <a:rPr lang="en-GB" sz="2800" dirty="0" err="1" smtClean="0"/>
              <a:t>Lumical</a:t>
            </a:r>
            <a:r>
              <a:rPr lang="en-GB" sz="2800" dirty="0" smtClean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=&gt; Event not rejected</a:t>
            </a:r>
            <a:endParaRPr lang="en-GB" sz="2800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662" y="838200"/>
            <a:ext cx="3444538" cy="328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12953</TotalTime>
  <Words>1882</Words>
  <Application>Microsoft Office PowerPoint</Application>
  <PresentationFormat>On-screen Show (4:3)</PresentationFormat>
  <Paragraphs>251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Detector Validation for Dark Matter Searches at 380 GeV</vt:lpstr>
      <vt:lpstr>Software</vt:lpstr>
      <vt:lpstr>DM Searches Processes at 380 GeV</vt:lpstr>
      <vt:lpstr>Photon Detection Efficiency</vt:lpstr>
      <vt:lpstr>Electron Detection Efficiency</vt:lpstr>
      <vt:lpstr>Electron Detection Efficiency</vt:lpstr>
      <vt:lpstr> Event 1296 Ecal crack</vt:lpstr>
      <vt:lpstr> Event 113 Tracking</vt:lpstr>
      <vt:lpstr> Event 107</vt:lpstr>
      <vt:lpstr>Electron Detection Efficiency</vt:lpstr>
      <vt:lpstr>Beam Pipe</vt:lpstr>
      <vt:lpstr> Event 107</vt:lpstr>
      <vt:lpstr>Electron Detection Efficiency</vt:lpstr>
      <vt:lpstr>Event Veto Inefficiency; 4mm BP</vt:lpstr>
      <vt:lpstr>Event Veto Inefficiency; 4mm BP</vt:lpstr>
      <vt:lpstr>Event Veto Inefficiency; 1mm BP</vt:lpstr>
      <vt:lpstr>B Cross Sections before and after Energy deposit veto</vt:lpstr>
      <vt:lpstr>dN/dEγ; 4/1 mm beam pipe</vt:lpstr>
      <vt:lpstr>dN/dMRecγ; 4/1 mm beam pipe</vt:lpstr>
      <vt:lpstr>Summary</vt:lpstr>
      <vt:lpstr>Outlook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>Jean-Jacques Blaising</dc:creator>
  <cp:lastModifiedBy>Jean-Jacques Blaising</cp:lastModifiedBy>
  <cp:revision>976</cp:revision>
  <cp:lastPrinted>2017-08-01T16:23:04Z</cp:lastPrinted>
  <dcterms:created xsi:type="dcterms:W3CDTF">2006-08-16T00:00:00Z</dcterms:created>
  <dcterms:modified xsi:type="dcterms:W3CDTF">2017-10-08T16:47:46Z</dcterms:modified>
</cp:coreProperties>
</file>