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1" r:id="rId2"/>
    <p:sldId id="377" r:id="rId3"/>
    <p:sldId id="314" r:id="rId4"/>
    <p:sldId id="378" r:id="rId5"/>
    <p:sldId id="393" r:id="rId6"/>
    <p:sldId id="391" r:id="rId7"/>
    <p:sldId id="396" r:id="rId8"/>
    <p:sldId id="383" r:id="rId9"/>
    <p:sldId id="395" r:id="rId10"/>
    <p:sldId id="394" r:id="rId11"/>
    <p:sldId id="397" r:id="rId12"/>
    <p:sldId id="369" r:id="rId13"/>
    <p:sldId id="366" r:id="rId14"/>
    <p:sldId id="389" r:id="rId15"/>
    <p:sldId id="313" r:id="rId16"/>
    <p:sldId id="325" r:id="rId17"/>
    <p:sldId id="353" r:id="rId1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0" autoAdjust="0"/>
    <p:restoredTop sz="94660"/>
  </p:normalViewPr>
  <p:slideViewPr>
    <p:cSldViewPr>
      <p:cViewPr varScale="1">
        <p:scale>
          <a:sx n="75" d="100"/>
          <a:sy n="75" d="100"/>
        </p:scale>
        <p:origin x="571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2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BA94-CF26-40CD-BAF7-B5EF9E739876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3051F-83EE-4902-BDAB-8BE207D961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39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42A7E-A24A-4228-B677-2B05B633B2D0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064B5-38C4-4411-9EE8-9D627EE60A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6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92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5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36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69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35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512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905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2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89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26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03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84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05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75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64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9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76201"/>
            <a:ext cx="7772400" cy="1066800"/>
          </a:xfr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b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14.11.2017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AAA</a:t>
            </a:r>
          </a:p>
          <a:p>
            <a:pPr lvl="1"/>
            <a:r>
              <a:rPr lang="en-US" dirty="0" smtClean="0"/>
              <a:t>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14.11.2017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1"/>
            <a:ext cx="106859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0070C0"/>
          </a:solidFill>
          <a:effectLst>
            <a:outerShdw blurRad="50800" dist="50800" sx="1000" sy="1000" algn="ctr" rotWithShape="0">
              <a:schemeClr val="accent1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m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tm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Validation for Dark Matter Searches at 380 GeV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1524000"/>
            <a:ext cx="89154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800" dirty="0" smtClean="0"/>
              <a:t>OUTLINE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Software and </a:t>
            </a:r>
            <a:r>
              <a:rPr lang="en-US" sz="3200" dirty="0" smtClean="0"/>
              <a:t>analysis condition 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e</a:t>
            </a:r>
            <a:r>
              <a:rPr lang="en-GB" sz="3200" dirty="0"/>
              <a:t>⁺ e⁻→ x </a:t>
            </a:r>
            <a:r>
              <a:rPr lang="en-GB" sz="3200" dirty="0" err="1"/>
              <a:t>x</a:t>
            </a:r>
            <a:r>
              <a:rPr lang="en-GB" sz="3200" dirty="0"/>
              <a:t> γ cross sections at 380 </a:t>
            </a:r>
            <a:r>
              <a:rPr lang="en-GB" sz="3200" dirty="0" smtClean="0"/>
              <a:t>GeV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Event selection observables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Signal and Background</a:t>
            </a:r>
            <a:r>
              <a:rPr lang="el-GR" sz="3200" dirty="0" smtClean="0"/>
              <a:t> </a:t>
            </a:r>
            <a:r>
              <a:rPr lang="en-GB" sz="3200" dirty="0" smtClean="0"/>
              <a:t>selection efficiencies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Summary and Outlook</a:t>
            </a:r>
            <a:endParaRPr lang="en-US" sz="24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ε</a:t>
            </a:r>
            <a:r>
              <a:rPr lang="en-GB" dirty="0" smtClean="0"/>
              <a:t>(</a:t>
            </a:r>
            <a:r>
              <a:rPr lang="el-GR" dirty="0" smtClean="0"/>
              <a:t>γ</a:t>
            </a:r>
            <a:r>
              <a:rPr lang="en-GB" dirty="0" smtClean="0"/>
              <a:t>) for </a:t>
            </a:r>
            <a:r>
              <a:rPr lang="el-GR" dirty="0" smtClean="0"/>
              <a:t>ννγ</a:t>
            </a:r>
            <a:r>
              <a:rPr lang="en-GB" dirty="0" smtClean="0"/>
              <a:t> Events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962400"/>
            <a:ext cx="9067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d</a:t>
            </a:r>
            <a:r>
              <a:rPr lang="el-GR" sz="2800" dirty="0" smtClean="0"/>
              <a:t>ε</a:t>
            </a:r>
            <a:r>
              <a:rPr lang="en-GB" sz="2800" dirty="0" smtClean="0"/>
              <a:t>(</a:t>
            </a:r>
            <a:r>
              <a:rPr lang="el-GR" sz="2800" dirty="0" smtClean="0"/>
              <a:t>γ</a:t>
            </a:r>
            <a:r>
              <a:rPr lang="en-GB" sz="2800" dirty="0" smtClean="0"/>
              <a:t>)/d</a:t>
            </a:r>
            <a:r>
              <a:rPr lang="el-GR" sz="2800" dirty="0" smtClean="0"/>
              <a:t>θγ</a:t>
            </a:r>
            <a:r>
              <a:rPr lang="en-GB" sz="2800" dirty="0" smtClean="0"/>
              <a:t>;  with </a:t>
            </a:r>
            <a:r>
              <a:rPr lang="el-GR" sz="2800" dirty="0" smtClean="0"/>
              <a:t>γγ</a:t>
            </a:r>
            <a:r>
              <a:rPr lang="en-GB" sz="2800" dirty="0" smtClean="0"/>
              <a:t>-&gt; hadron overlaid </a:t>
            </a:r>
            <a:r>
              <a:rPr lang="en-GB" sz="2800" dirty="0" err="1" smtClean="0"/>
              <a:t>Ei</a:t>
            </a:r>
            <a:r>
              <a:rPr lang="en-GB" sz="2800" dirty="0" smtClean="0"/>
              <a:t>&lt;0.1 and </a:t>
            </a:r>
            <a:r>
              <a:rPr lang="en-GB" sz="2800" dirty="0" err="1" smtClean="0"/>
              <a:t>Eo</a:t>
            </a:r>
            <a:r>
              <a:rPr lang="en-GB" sz="2800" dirty="0" smtClean="0"/>
              <a:t>&lt;0.1 </a:t>
            </a:r>
          </a:p>
          <a:p>
            <a:r>
              <a:rPr lang="en-GB" sz="2800" dirty="0" smtClean="0"/>
              <a:t>Left </a:t>
            </a:r>
            <a:r>
              <a:rPr lang="en-GB" sz="2800" dirty="0" err="1" smtClean="0"/>
              <a:t>PfoPt</a:t>
            </a:r>
            <a:r>
              <a:rPr lang="en-GB" sz="2800" dirty="0" smtClean="0"/>
              <a:t>&gt;0.75 GeV; </a:t>
            </a:r>
            <a:r>
              <a:rPr lang="el-GR" sz="2800" dirty="0" smtClean="0"/>
              <a:t>ε</a:t>
            </a:r>
            <a:r>
              <a:rPr lang="en-GB" sz="2800" dirty="0" smtClean="0"/>
              <a:t> </a:t>
            </a:r>
            <a:r>
              <a:rPr lang="en-GB" sz="2800" dirty="0"/>
              <a:t>=</a:t>
            </a:r>
            <a:r>
              <a:rPr lang="en-GB" sz="2800" dirty="0" smtClean="0"/>
              <a:t> 91%</a:t>
            </a:r>
          </a:p>
          <a:p>
            <a:r>
              <a:rPr lang="en-GB" sz="2800" dirty="0"/>
              <a:t>Left </a:t>
            </a:r>
            <a:r>
              <a:rPr lang="en-GB" sz="2800" dirty="0" err="1" smtClean="0"/>
              <a:t>PfoPt</a:t>
            </a:r>
            <a:r>
              <a:rPr lang="en-GB" sz="2800" dirty="0" smtClean="0"/>
              <a:t>&gt;0.50 </a:t>
            </a:r>
            <a:r>
              <a:rPr lang="en-GB" sz="2800" dirty="0"/>
              <a:t>GeV; ε = </a:t>
            </a:r>
            <a:r>
              <a:rPr lang="en-GB" sz="2800" dirty="0" smtClean="0"/>
              <a:t>86%</a:t>
            </a:r>
          </a:p>
          <a:p>
            <a:r>
              <a:rPr lang="en-GB" sz="2800" dirty="0" smtClean="0"/>
              <a:t>ε(</a:t>
            </a:r>
            <a:r>
              <a:rPr lang="el-GR" sz="2800" dirty="0" smtClean="0"/>
              <a:t>γ</a:t>
            </a:r>
            <a:r>
              <a:rPr lang="en-GB" sz="2800" dirty="0" smtClean="0"/>
              <a:t>) has no </a:t>
            </a:r>
            <a:r>
              <a:rPr lang="el-GR" sz="2800" dirty="0" smtClean="0"/>
              <a:t>θ</a:t>
            </a:r>
            <a:r>
              <a:rPr lang="en-GB" sz="2800" dirty="0" smtClean="0"/>
              <a:t> </a:t>
            </a:r>
            <a:r>
              <a:rPr lang="en-GB" sz="2800" dirty="0" smtClean="0"/>
              <a:t>dependence </a:t>
            </a:r>
            <a:endParaRPr lang="en-GB" sz="2800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52239"/>
            <a:ext cx="3551228" cy="3010161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959860"/>
            <a:ext cx="3551228" cy="30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9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Eo</a:t>
            </a:r>
            <a:r>
              <a:rPr lang="en-GB" dirty="0"/>
              <a:t> </a:t>
            </a:r>
            <a:r>
              <a:rPr lang="en-GB" dirty="0" smtClean="0"/>
              <a:t>Selection on </a:t>
            </a:r>
            <a:r>
              <a:rPr lang="en-GB" dirty="0" err="1" smtClean="0"/>
              <a:t>ee</a:t>
            </a:r>
            <a:r>
              <a:rPr lang="el-GR" dirty="0" smtClean="0"/>
              <a:t>γ</a:t>
            </a:r>
            <a:r>
              <a:rPr lang="en-GB" dirty="0" smtClean="0"/>
              <a:t> events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962400"/>
            <a:ext cx="9067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dEo</a:t>
            </a:r>
            <a:r>
              <a:rPr lang="en-GB" sz="2800" dirty="0" smtClean="0"/>
              <a:t>; with </a:t>
            </a:r>
            <a:r>
              <a:rPr lang="en-GB" sz="2800" dirty="0" err="1"/>
              <a:t>γγ</a:t>
            </a:r>
            <a:r>
              <a:rPr lang="en-GB" sz="2800" dirty="0"/>
              <a:t>-</a:t>
            </a:r>
            <a:r>
              <a:rPr lang="en-GB" sz="2800" dirty="0" smtClean="0"/>
              <a:t>&gt;hadrons for the 1mm </a:t>
            </a:r>
            <a:r>
              <a:rPr lang="en-GB" sz="2800" dirty="0" err="1" smtClean="0"/>
              <a:t>StS</a:t>
            </a:r>
            <a:r>
              <a:rPr lang="en-GB" sz="2800" dirty="0" smtClean="0"/>
              <a:t> beam pipe</a:t>
            </a:r>
          </a:p>
          <a:p>
            <a:r>
              <a:rPr lang="en-GB" sz="2800" dirty="0" smtClean="0"/>
              <a:t>Left   </a:t>
            </a:r>
            <a:r>
              <a:rPr lang="en-GB" sz="2800" dirty="0" err="1" smtClean="0"/>
              <a:t>PfoPt</a:t>
            </a:r>
            <a:r>
              <a:rPr lang="en-GB" sz="2800" dirty="0" smtClean="0"/>
              <a:t>&gt;0.75 GeV; </a:t>
            </a:r>
            <a:r>
              <a:rPr lang="en-GB" sz="2800" dirty="0" smtClean="0"/>
              <a:t>ε(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)=</a:t>
            </a:r>
            <a:r>
              <a:rPr lang="en-GB" sz="2800" dirty="0" smtClean="0"/>
              <a:t>1.75 10⁻</a:t>
            </a:r>
            <a:r>
              <a:rPr lang="en-GB" sz="2800" dirty="0" smtClean="0"/>
              <a:t>³ =&gt; </a:t>
            </a:r>
            <a:r>
              <a:rPr lang="el-GR" sz="2800" dirty="0" smtClean="0"/>
              <a:t>σ</a:t>
            </a:r>
            <a:r>
              <a:rPr lang="en-GB" sz="2800" dirty="0" smtClean="0"/>
              <a:t>=156 </a:t>
            </a:r>
            <a:r>
              <a:rPr lang="en-GB" sz="2800" dirty="0" smtClean="0"/>
              <a:t>fb</a:t>
            </a:r>
            <a:endParaRPr lang="en-GB" sz="2800" dirty="0" smtClean="0"/>
          </a:p>
          <a:p>
            <a:r>
              <a:rPr lang="en-GB" sz="2800" dirty="0" smtClean="0"/>
              <a:t>Right </a:t>
            </a:r>
            <a:r>
              <a:rPr lang="en-GB" sz="2800" dirty="0" err="1" smtClean="0"/>
              <a:t>PfoPt</a:t>
            </a:r>
            <a:r>
              <a:rPr lang="en-GB" sz="2800" dirty="0" smtClean="0"/>
              <a:t>&gt;0.50 GeV; </a:t>
            </a:r>
            <a:r>
              <a:rPr lang="el-GR" sz="2800" dirty="0" smtClean="0"/>
              <a:t>ε(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)=</a:t>
            </a:r>
            <a:r>
              <a:rPr lang="en-GB" sz="2800" dirty="0" smtClean="0"/>
              <a:t>1.11 </a:t>
            </a:r>
            <a:r>
              <a:rPr lang="en-GB" sz="2800" dirty="0"/>
              <a:t>10</a:t>
            </a:r>
            <a:r>
              <a:rPr lang="en-GB" sz="2800" dirty="0" smtClean="0"/>
              <a:t>⁻</a:t>
            </a:r>
            <a:r>
              <a:rPr lang="en-GB" sz="2800" dirty="0" smtClean="0"/>
              <a:t>³ =&gt; </a:t>
            </a:r>
            <a:r>
              <a:rPr lang="el-GR" sz="2800" dirty="0" smtClean="0"/>
              <a:t>σ</a:t>
            </a:r>
            <a:r>
              <a:rPr lang="en-GB" sz="2800" dirty="0" smtClean="0"/>
              <a:t>=100 fb</a:t>
            </a:r>
            <a:endParaRPr lang="en-GB" sz="2800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59860"/>
            <a:ext cx="3543607" cy="3002540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990600"/>
            <a:ext cx="3574090" cy="29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5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Cross </a:t>
            </a:r>
            <a:r>
              <a:rPr lang="en-US" dirty="0" smtClean="0"/>
              <a:t>Sections before and after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4343400"/>
            <a:ext cx="8915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Cross </a:t>
            </a:r>
            <a:r>
              <a:rPr lang="en-US" sz="3200" dirty="0" smtClean="0"/>
              <a:t>sections for </a:t>
            </a:r>
            <a:r>
              <a:rPr lang="en-US" sz="3200" dirty="0" smtClean="0"/>
              <a:t>1 mm </a:t>
            </a:r>
            <a:r>
              <a:rPr lang="en-US" sz="3200" dirty="0" err="1" smtClean="0"/>
              <a:t>StS</a:t>
            </a:r>
            <a:r>
              <a:rPr lang="en-US" sz="3200" dirty="0" smtClean="0"/>
              <a:t> </a:t>
            </a:r>
            <a:r>
              <a:rPr lang="en-US" sz="3200" dirty="0" smtClean="0"/>
              <a:t>B.P before and after </a:t>
            </a:r>
            <a:r>
              <a:rPr lang="en-US" sz="3200" dirty="0" err="1" smtClean="0"/>
              <a:t>Ei</a:t>
            </a:r>
            <a:r>
              <a:rPr lang="en-US" sz="3200" dirty="0" smtClean="0"/>
              <a:t> and </a:t>
            </a:r>
            <a:r>
              <a:rPr lang="en-US" sz="3200" dirty="0" err="1" smtClean="0"/>
              <a:t>Eo</a:t>
            </a:r>
            <a:r>
              <a:rPr lang="en-US" sz="3200" dirty="0" smtClean="0"/>
              <a:t> selection for </a:t>
            </a:r>
            <a:r>
              <a:rPr lang="en-US" sz="3200" dirty="0" err="1" smtClean="0"/>
              <a:t>Pfo</a:t>
            </a:r>
            <a:r>
              <a:rPr lang="en-US" sz="3200" dirty="0" smtClean="0"/>
              <a:t> Pt&gt; 0.75 </a:t>
            </a:r>
            <a:r>
              <a:rPr lang="en-US" sz="3200" dirty="0" err="1" smtClean="0"/>
              <a:t>Gev</a:t>
            </a:r>
            <a:r>
              <a:rPr lang="en-US" sz="3200" dirty="0" smtClean="0"/>
              <a:t> and &gt; 0.5 GeV</a:t>
            </a:r>
            <a:endParaRPr lang="en-US" sz="3200" dirty="0" smtClean="0"/>
          </a:p>
          <a:p>
            <a:r>
              <a:rPr lang="el-GR" sz="3200" dirty="0" smtClean="0"/>
              <a:t>σ</a:t>
            </a:r>
            <a:r>
              <a:rPr lang="en-GB" sz="3200" dirty="0" smtClean="0"/>
              <a:t>(</a:t>
            </a:r>
            <a:r>
              <a:rPr lang="en-US" sz="3200" dirty="0" err="1" smtClean="0"/>
              <a:t>ee</a:t>
            </a:r>
            <a:r>
              <a:rPr lang="el-GR" sz="3200" dirty="0" smtClean="0"/>
              <a:t>γ</a:t>
            </a:r>
            <a:r>
              <a:rPr lang="en-GB" sz="3200" dirty="0" smtClean="0"/>
              <a:t>)</a:t>
            </a:r>
            <a:r>
              <a:rPr lang="en-US" sz="3200" dirty="0" smtClean="0"/>
              <a:t> </a:t>
            </a:r>
            <a:r>
              <a:rPr lang="en-US" sz="3200" dirty="0" smtClean="0"/>
              <a:t>is reduced to </a:t>
            </a:r>
            <a:r>
              <a:rPr lang="en-US" sz="3200" dirty="0" smtClean="0"/>
              <a:t>100-150 </a:t>
            </a:r>
            <a:r>
              <a:rPr lang="en-US" sz="3200" dirty="0" smtClean="0"/>
              <a:t>fb depending on the </a:t>
            </a:r>
            <a:r>
              <a:rPr lang="en-US" sz="3200" dirty="0" err="1" smtClean="0"/>
              <a:t>Pfo</a:t>
            </a:r>
            <a:r>
              <a:rPr lang="en-US" sz="3200" dirty="0" smtClean="0"/>
              <a:t> Pt cut </a:t>
            </a:r>
            <a:r>
              <a:rPr lang="en-US" sz="3200" dirty="0" smtClean="0"/>
              <a:t>value and </a:t>
            </a:r>
            <a:r>
              <a:rPr lang="el-GR" sz="3200" dirty="0" smtClean="0"/>
              <a:t>ε</a:t>
            </a:r>
            <a:r>
              <a:rPr lang="en-GB" sz="3200" dirty="0" smtClean="0"/>
              <a:t>(</a:t>
            </a:r>
            <a:r>
              <a:rPr lang="el-GR" sz="3200" dirty="0" smtClean="0"/>
              <a:t>ννγ</a:t>
            </a:r>
            <a:r>
              <a:rPr lang="en-GB" sz="3200" dirty="0" smtClean="0"/>
              <a:t>) is only reduced by 9-14% </a:t>
            </a:r>
            <a:endParaRPr lang="en-US" sz="32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792166"/>
              </p:ext>
            </p:extLst>
          </p:nvPr>
        </p:nvGraphicFramePr>
        <p:xfrm>
          <a:off x="228600" y="1203960"/>
          <a:ext cx="8763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46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4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4456">
                  <a:extLst>
                    <a:ext uri="{9D8B030D-6E8A-4147-A177-3AD203B41FA5}">
                      <a16:colId xmlns:a16="http://schemas.microsoft.com/office/drawing/2014/main" val="8153286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Process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√s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Cuts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σ [fb]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dirty="0" smtClean="0"/>
                        <a:t>σ</a:t>
                      </a:r>
                      <a:r>
                        <a:rPr lang="en-GB" sz="2000" dirty="0" smtClean="0"/>
                        <a:t>[fb]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ν </a:t>
                      </a:r>
                      <a:r>
                        <a:rPr lang="el-GR" sz="2000" dirty="0" smtClean="0"/>
                        <a:t>ν</a:t>
                      </a:r>
                      <a:r>
                        <a:rPr lang="en-US" sz="2000" dirty="0" smtClean="0"/>
                        <a:t>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</a:t>
                      </a:r>
                      <a:r>
                        <a:rPr lang="en-GB" sz="2000" dirty="0" smtClean="0"/>
                        <a:t>°&lt;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smtClean="0"/>
                        <a:t>&lt;170°,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</a:t>
                      </a:r>
                      <a:r>
                        <a:rPr lang="en-GB" sz="2000" dirty="0" smtClean="0"/>
                        <a:t>GeV, </a:t>
                      </a:r>
                    </a:p>
                    <a:p>
                      <a:r>
                        <a:rPr lang="en-GB" sz="2000" dirty="0" err="1" smtClean="0"/>
                        <a:t>PfoPt</a:t>
                      </a:r>
                      <a:r>
                        <a:rPr lang="en-GB" sz="2000" dirty="0" smtClean="0"/>
                        <a:t> &gt;0.75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2.7 10</a:t>
                      </a:r>
                      <a:r>
                        <a:rPr lang="el-GR" sz="2000" dirty="0" smtClean="0"/>
                        <a:t>³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2.5 </a:t>
                      </a:r>
                      <a:r>
                        <a:rPr lang="fr-FR" sz="2000" dirty="0" smtClean="0"/>
                        <a:t>10³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e⁺ e⁻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</a:t>
                      </a:r>
                      <a:r>
                        <a:rPr lang="en-GB" sz="2000" dirty="0" smtClean="0"/>
                        <a:t>°&lt;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smtClean="0"/>
                        <a:t>&lt;170°,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</a:t>
                      </a:r>
                      <a:r>
                        <a:rPr lang="en-GB" sz="2000" dirty="0" smtClean="0"/>
                        <a:t>GeV</a:t>
                      </a:r>
                    </a:p>
                    <a:p>
                      <a:r>
                        <a:rPr lang="en-GB" sz="2000" dirty="0" err="1" smtClean="0"/>
                        <a:t>Pfo</a:t>
                      </a:r>
                      <a:r>
                        <a:rPr lang="en-GB" sz="2000" baseline="0" dirty="0" smtClean="0"/>
                        <a:t> Pt&gt;0.75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8.9 10⁴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1.5 </a:t>
                      </a:r>
                      <a:r>
                        <a:rPr lang="fr-FR" sz="2000" dirty="0" smtClean="0"/>
                        <a:t>10²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67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ν </a:t>
                      </a:r>
                      <a:r>
                        <a:rPr lang="el-GR" sz="2000" dirty="0" smtClean="0"/>
                        <a:t>ν</a:t>
                      </a:r>
                      <a:r>
                        <a:rPr lang="en-US" sz="2000" dirty="0" smtClean="0"/>
                        <a:t>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&lt;170°,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GeV, </a:t>
                      </a:r>
                    </a:p>
                    <a:p>
                      <a:r>
                        <a:rPr lang="en-GB" sz="2000" dirty="0" err="1" smtClean="0"/>
                        <a:t>PfoPt</a:t>
                      </a:r>
                      <a:r>
                        <a:rPr lang="en-GB" sz="2000" dirty="0" smtClean="0"/>
                        <a:t> &gt;</a:t>
                      </a:r>
                      <a:r>
                        <a:rPr lang="en-GB" sz="2000" dirty="0" smtClean="0"/>
                        <a:t>0.50 </a:t>
                      </a:r>
                      <a:r>
                        <a:rPr lang="en-GB" sz="2000" dirty="0" smtClean="0"/>
                        <a:t>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2.7 10</a:t>
                      </a:r>
                      <a:r>
                        <a:rPr lang="el-GR" sz="2000" dirty="0" smtClean="0"/>
                        <a:t>³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2.3 </a:t>
                      </a:r>
                      <a:r>
                        <a:rPr lang="fr-FR" sz="2000" dirty="0" smtClean="0"/>
                        <a:t>10³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712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e⁺ e⁻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&lt;170°,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</a:p>
                    <a:p>
                      <a:r>
                        <a:rPr lang="en-GB" sz="2000" dirty="0" err="1" smtClean="0"/>
                        <a:t>Pfo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baseline="0" dirty="0" smtClean="0"/>
                        <a:t>Pt&gt;0.50 </a:t>
                      </a:r>
                      <a:r>
                        <a:rPr lang="en-GB" sz="2000" baseline="0" dirty="0" smtClean="0"/>
                        <a:t>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8.9 10⁴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1.0 </a:t>
                      </a:r>
                      <a:r>
                        <a:rPr lang="fr-FR" sz="2000" dirty="0" smtClean="0"/>
                        <a:t>10²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176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26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dE</a:t>
            </a:r>
            <a:r>
              <a:rPr lang="el-GR" dirty="0" smtClean="0"/>
              <a:t>γ</a:t>
            </a:r>
            <a:r>
              <a:rPr lang="en-US" dirty="0" smtClean="0"/>
              <a:t>; </a:t>
            </a:r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dMRec</a:t>
            </a:r>
            <a:r>
              <a:rPr lang="en-US" dirty="0" smtClean="0"/>
              <a:t>; 1 mm B.P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343400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Pfo</a:t>
            </a:r>
            <a:r>
              <a:rPr lang="en-GB" sz="2800" dirty="0" smtClean="0"/>
              <a:t> Pt&gt;0.75 </a:t>
            </a:r>
            <a:r>
              <a:rPr lang="en-GB" sz="2800" dirty="0" smtClean="0"/>
              <a:t>GeV</a:t>
            </a:r>
          </a:p>
          <a:p>
            <a:r>
              <a:rPr lang="en-GB" sz="2800" dirty="0" smtClean="0"/>
              <a:t>Left  :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</a:t>
            </a:r>
            <a:r>
              <a:rPr lang="el-GR" sz="2800" dirty="0" smtClean="0"/>
              <a:t>γ</a:t>
            </a:r>
            <a:r>
              <a:rPr lang="en-GB" sz="2800" dirty="0" smtClean="0"/>
              <a:t> for </a:t>
            </a:r>
            <a:r>
              <a:rPr lang="en-GB" sz="2800" dirty="0" smtClean="0"/>
              <a:t>S+</a:t>
            </a:r>
            <a:r>
              <a:rPr lang="el-GR" sz="2800" dirty="0" smtClean="0"/>
              <a:t>ννγ</a:t>
            </a:r>
            <a:r>
              <a:rPr lang="en-GB" sz="2800" dirty="0" smtClean="0"/>
              <a:t>+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, </a:t>
            </a:r>
            <a:r>
              <a:rPr lang="en-GB" sz="2800" dirty="0" smtClean="0"/>
              <a:t>S, </a:t>
            </a:r>
            <a:r>
              <a:rPr lang="en-GB" sz="2800" dirty="0" smtClean="0"/>
              <a:t>ν</a:t>
            </a:r>
            <a:r>
              <a:rPr lang="el-GR" sz="2800" dirty="0" smtClean="0"/>
              <a:t>νγ</a:t>
            </a:r>
            <a:r>
              <a:rPr lang="en-GB" sz="2800" dirty="0" smtClean="0"/>
              <a:t> and 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; 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 peaked at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         a low E</a:t>
            </a:r>
            <a:r>
              <a:rPr lang="el-GR" sz="2800" dirty="0" smtClean="0"/>
              <a:t>γ</a:t>
            </a:r>
            <a:r>
              <a:rPr lang="en-GB" sz="2800" dirty="0" smtClean="0"/>
              <a:t> with a tail 30-70 GeV </a:t>
            </a:r>
            <a:r>
              <a:rPr lang="en-GB" sz="2800" dirty="0" smtClean="0"/>
              <a:t>  </a:t>
            </a:r>
            <a:endParaRPr lang="en-GB" sz="2800" dirty="0" smtClean="0"/>
          </a:p>
          <a:p>
            <a:r>
              <a:rPr lang="en-GB" sz="2800" dirty="0" smtClean="0"/>
              <a:t>Right: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dMRecoil</a:t>
            </a:r>
            <a:r>
              <a:rPr lang="en-GB" sz="2800" dirty="0" smtClean="0"/>
              <a:t> </a:t>
            </a:r>
            <a:r>
              <a:rPr lang="en-GB" sz="2800" dirty="0"/>
              <a:t>for </a:t>
            </a:r>
            <a:r>
              <a:rPr lang="en-GB" sz="2800" dirty="0"/>
              <a:t> </a:t>
            </a:r>
            <a:r>
              <a:rPr lang="en-GB" sz="2800" dirty="0" err="1"/>
              <a:t>S+ννγ+eeγ</a:t>
            </a:r>
            <a:r>
              <a:rPr lang="en-GB" sz="2800" dirty="0"/>
              <a:t>, S, </a:t>
            </a:r>
            <a:r>
              <a:rPr lang="en-GB" sz="2800" dirty="0" err="1"/>
              <a:t>ννγ</a:t>
            </a:r>
            <a:r>
              <a:rPr lang="en-GB" sz="2800" dirty="0"/>
              <a:t> and </a:t>
            </a:r>
            <a:r>
              <a:rPr lang="en-GB" sz="2800" dirty="0" err="1"/>
              <a:t>eeγ</a:t>
            </a:r>
            <a:r>
              <a:rPr lang="en-GB" sz="2800" dirty="0"/>
              <a:t>; </a:t>
            </a:r>
            <a:r>
              <a:rPr lang="en-GB" sz="2800" dirty="0" err="1"/>
              <a:t>eeγ</a:t>
            </a:r>
            <a:r>
              <a:rPr lang="en-GB" sz="2800" dirty="0"/>
              <a:t> peaked </a:t>
            </a:r>
            <a:r>
              <a:rPr lang="en-GB" sz="2800" dirty="0" smtClean="0"/>
              <a:t>at high </a:t>
            </a:r>
            <a:r>
              <a:rPr lang="en-GB" sz="2800" dirty="0" err="1" smtClean="0"/>
              <a:t>Mrecoil</a:t>
            </a:r>
            <a:r>
              <a:rPr lang="en-GB" sz="2800" dirty="0" smtClean="0"/>
              <a:t> and a tail ~ 300-350 GeV </a:t>
            </a:r>
            <a:endParaRPr lang="en-GB" sz="2800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3558848" cy="2987299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752" y="1143000"/>
            <a:ext cx="3558848" cy="29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22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dE</a:t>
            </a:r>
            <a:r>
              <a:rPr lang="el-GR" dirty="0" smtClean="0"/>
              <a:t>γ</a:t>
            </a:r>
            <a:r>
              <a:rPr lang="en-US" dirty="0" smtClean="0"/>
              <a:t>; </a:t>
            </a:r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dMRec</a:t>
            </a:r>
            <a:r>
              <a:rPr lang="en-US" dirty="0" smtClean="0"/>
              <a:t>; 1 mm B.P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3434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Pfo</a:t>
            </a:r>
            <a:r>
              <a:rPr lang="en-GB" sz="2800" dirty="0" smtClean="0"/>
              <a:t> Pt&gt;0.5 </a:t>
            </a:r>
            <a:r>
              <a:rPr lang="en-GB" sz="2800" dirty="0" smtClean="0"/>
              <a:t>GeV</a:t>
            </a:r>
          </a:p>
          <a:p>
            <a:r>
              <a:rPr lang="en-GB" sz="2800" dirty="0" smtClean="0"/>
              <a:t>Left  :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</a:t>
            </a:r>
            <a:r>
              <a:rPr lang="el-GR" sz="2800" dirty="0" smtClean="0"/>
              <a:t>γ</a:t>
            </a:r>
            <a:r>
              <a:rPr lang="en-GB" sz="2800" dirty="0" smtClean="0"/>
              <a:t>; </a:t>
            </a:r>
            <a:r>
              <a:rPr lang="en-GB" sz="2800" dirty="0" smtClean="0"/>
              <a:t>Right</a:t>
            </a:r>
            <a:r>
              <a:rPr lang="en-GB" sz="2800" dirty="0" smtClean="0"/>
              <a:t>: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dMRecoil</a:t>
            </a:r>
            <a:endParaRPr lang="en-GB" sz="2800" dirty="0" smtClean="0"/>
          </a:p>
          <a:p>
            <a:r>
              <a:rPr lang="en-GB" sz="2800" dirty="0" smtClean="0"/>
              <a:t>The </a:t>
            </a:r>
            <a:r>
              <a:rPr lang="en-GB" sz="2800" dirty="0" smtClean="0"/>
              <a:t> 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 background is peaked at low E</a:t>
            </a:r>
            <a:r>
              <a:rPr lang="el-GR" sz="2800" dirty="0" smtClean="0"/>
              <a:t>γ</a:t>
            </a:r>
            <a:r>
              <a:rPr lang="en-GB" sz="2800" dirty="0" smtClean="0"/>
              <a:t> and high </a:t>
            </a:r>
            <a:r>
              <a:rPr lang="en-GB" sz="2800" dirty="0" err="1" smtClean="0"/>
              <a:t>Mrecoil</a:t>
            </a:r>
            <a:endParaRPr lang="en-GB" sz="2800" dirty="0" smtClean="0"/>
          </a:p>
          <a:p>
            <a:r>
              <a:rPr lang="en-GB" sz="2800" dirty="0" smtClean="0"/>
              <a:t>Not much background un the region </a:t>
            </a:r>
            <a:r>
              <a:rPr lang="en-GB" sz="2800" dirty="0" err="1" smtClean="0"/>
              <a:t>Mrecoil</a:t>
            </a:r>
            <a:r>
              <a:rPr lang="en-GB" sz="2800" dirty="0" smtClean="0"/>
              <a:t> 220-340 GeV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43000"/>
            <a:ext cx="3574090" cy="2987299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3558848" cy="29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8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1214021"/>
            <a:ext cx="8686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e⁺ e⁻→ X </a:t>
            </a:r>
            <a:r>
              <a:rPr lang="en-US" sz="2800" dirty="0" err="1" smtClean="0"/>
              <a:t>X</a:t>
            </a:r>
            <a:r>
              <a:rPr lang="en-US" sz="2800" dirty="0" smtClean="0"/>
              <a:t> </a:t>
            </a:r>
            <a:r>
              <a:rPr lang="el-GR" sz="2800" dirty="0" smtClean="0"/>
              <a:t>γ </a:t>
            </a:r>
            <a:r>
              <a:rPr lang="en-GB" sz="2800" dirty="0" smtClean="0"/>
              <a:t>were used </a:t>
            </a:r>
            <a:r>
              <a:rPr lang="en-US" sz="2800" dirty="0" smtClean="0"/>
              <a:t>to study the </a:t>
            </a:r>
            <a:r>
              <a:rPr lang="el-GR" sz="2800" dirty="0" smtClean="0"/>
              <a:t>νν</a:t>
            </a:r>
            <a:r>
              <a:rPr lang="en-US" sz="2800" dirty="0" smtClean="0"/>
              <a:t>γ and e</a:t>
            </a:r>
            <a:r>
              <a:rPr lang="el-GR" sz="2800" dirty="0" smtClean="0"/>
              <a:t>γγ</a:t>
            </a:r>
            <a:r>
              <a:rPr lang="en-US" sz="2800" dirty="0" smtClean="0"/>
              <a:t> selection efficiency at 380 GeV with pair background overlaid</a:t>
            </a:r>
            <a:r>
              <a:rPr lang="en-US" sz="2800" dirty="0"/>
              <a:t> </a:t>
            </a:r>
            <a:r>
              <a:rPr lang="en-US" sz="2800" dirty="0" smtClean="0"/>
              <a:t>using</a:t>
            </a:r>
          </a:p>
          <a:p>
            <a:r>
              <a:rPr lang="en-US" sz="2800" dirty="0" smtClean="0"/>
              <a:t>a </a:t>
            </a:r>
            <a:r>
              <a:rPr lang="en-US" sz="2800" dirty="0" err="1" smtClean="0"/>
              <a:t>StS</a:t>
            </a:r>
            <a:r>
              <a:rPr lang="en-US" sz="2800" dirty="0" smtClean="0"/>
              <a:t> beam pipe of 1mm thickness.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For events with </a:t>
            </a:r>
            <a:r>
              <a:rPr lang="el-GR" sz="2800" dirty="0"/>
              <a:t>10° &lt; </a:t>
            </a:r>
            <a:r>
              <a:rPr lang="el-GR" sz="2800" dirty="0" smtClean="0"/>
              <a:t>Θγ </a:t>
            </a:r>
            <a:r>
              <a:rPr lang="el-GR" sz="2800" dirty="0"/>
              <a:t>&lt; 170</a:t>
            </a:r>
            <a:r>
              <a:rPr lang="el-GR" sz="2800" dirty="0" smtClean="0"/>
              <a:t>˚</a:t>
            </a:r>
            <a:r>
              <a:rPr lang="en-GB" sz="2800" dirty="0"/>
              <a:t> </a:t>
            </a:r>
            <a:r>
              <a:rPr lang="en-GB" sz="2800" dirty="0" smtClean="0"/>
              <a:t>and E</a:t>
            </a:r>
            <a:r>
              <a:rPr lang="el-GR" sz="2800" dirty="0" smtClean="0"/>
              <a:t>γ</a:t>
            </a:r>
            <a:r>
              <a:rPr lang="en-GB" sz="2800" dirty="0" smtClean="0"/>
              <a:t>&gt;10 GeV</a:t>
            </a:r>
          </a:p>
          <a:p>
            <a:r>
              <a:rPr lang="en-GB" sz="2800" dirty="0"/>
              <a:t>      </a:t>
            </a:r>
            <a:r>
              <a:rPr lang="en-GB" sz="2800" dirty="0" smtClean="0"/>
              <a:t>For </a:t>
            </a:r>
            <a:r>
              <a:rPr lang="en-GB" sz="2800" dirty="0" err="1" smtClean="0"/>
              <a:t>Pfo</a:t>
            </a:r>
            <a:r>
              <a:rPr lang="en-GB" sz="2800" dirty="0" smtClean="0"/>
              <a:t> Pt&gt;0.75 GeV; </a:t>
            </a:r>
            <a:r>
              <a:rPr lang="en-US" sz="2800" dirty="0" smtClean="0"/>
              <a:t>ε(</a:t>
            </a:r>
            <a:r>
              <a:rPr lang="el-GR" sz="2800" dirty="0" smtClean="0"/>
              <a:t>ννγ</a:t>
            </a:r>
            <a:r>
              <a:rPr lang="en-GB" sz="2800" dirty="0" smtClean="0"/>
              <a:t>)=91% and </a:t>
            </a:r>
            <a:r>
              <a:rPr lang="el-GR" sz="2800" dirty="0" smtClean="0"/>
              <a:t>ε</a:t>
            </a:r>
            <a:r>
              <a:rPr lang="en-GB" sz="2800" dirty="0" smtClean="0"/>
              <a:t>(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)=1.75 10⁻³</a:t>
            </a:r>
          </a:p>
          <a:p>
            <a:r>
              <a:rPr lang="en-US" sz="2800" dirty="0"/>
              <a:t>      </a:t>
            </a:r>
            <a:r>
              <a:rPr lang="en-US" sz="2800" dirty="0" smtClean="0"/>
              <a:t>For </a:t>
            </a:r>
            <a:r>
              <a:rPr lang="en-US" sz="2800" dirty="0" err="1" smtClean="0"/>
              <a:t>Pfo</a:t>
            </a:r>
            <a:r>
              <a:rPr lang="en-US" sz="2800" dirty="0" smtClean="0"/>
              <a:t> Pt&gt;0.50 </a:t>
            </a:r>
            <a:r>
              <a:rPr lang="en-US" sz="2800" dirty="0"/>
              <a:t>GeV  </a:t>
            </a:r>
            <a:r>
              <a:rPr lang="da-DK" sz="2800" dirty="0" smtClean="0"/>
              <a:t>ε(</a:t>
            </a:r>
            <a:r>
              <a:rPr lang="el-GR" sz="2800" dirty="0" smtClean="0"/>
              <a:t>νν</a:t>
            </a:r>
            <a:r>
              <a:rPr lang="da-DK" sz="2800" dirty="0" smtClean="0"/>
              <a:t>γ)=86% and </a:t>
            </a:r>
            <a:r>
              <a:rPr lang="el-GR" sz="2800" dirty="0"/>
              <a:t>ε(</a:t>
            </a:r>
            <a:r>
              <a:rPr lang="da-DK" sz="2800" dirty="0"/>
              <a:t>ee</a:t>
            </a:r>
            <a:r>
              <a:rPr lang="el-GR" sz="2800" dirty="0"/>
              <a:t>γ)=</a:t>
            </a:r>
            <a:r>
              <a:rPr lang="el-GR" sz="2800" dirty="0" smtClean="0"/>
              <a:t>1.</a:t>
            </a:r>
            <a:r>
              <a:rPr lang="en-GB" sz="2800" dirty="0" smtClean="0"/>
              <a:t>11</a:t>
            </a:r>
            <a:r>
              <a:rPr lang="el-GR" sz="2800" dirty="0" smtClean="0"/>
              <a:t> </a:t>
            </a:r>
            <a:r>
              <a:rPr lang="el-GR" sz="2800" dirty="0"/>
              <a:t>10⁻</a:t>
            </a:r>
            <a:r>
              <a:rPr lang="el-GR" sz="2800" dirty="0" smtClean="0"/>
              <a:t>³</a:t>
            </a:r>
            <a:endParaRPr lang="en-US" sz="2800" dirty="0" smtClean="0"/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 err="1" smtClean="0"/>
              <a:t>Ei</a:t>
            </a:r>
            <a:r>
              <a:rPr lang="en-US" sz="2800" dirty="0" smtClean="0"/>
              <a:t>; </a:t>
            </a:r>
            <a:r>
              <a:rPr lang="en-US" sz="2800" dirty="0" err="1" smtClean="0"/>
              <a:t>Eo</a:t>
            </a:r>
            <a:r>
              <a:rPr lang="en-US" sz="2800" dirty="0" smtClean="0"/>
              <a:t> event selection </a:t>
            </a:r>
            <a:r>
              <a:rPr lang="en-US" sz="2800" dirty="0" smtClean="0"/>
              <a:t>allow </a:t>
            </a:r>
            <a:r>
              <a:rPr lang="en-US" sz="2800" dirty="0" smtClean="0"/>
              <a:t>reducing </a:t>
            </a:r>
            <a:r>
              <a:rPr lang="en-US" sz="2800" dirty="0" smtClean="0"/>
              <a:t>the </a:t>
            </a:r>
            <a:r>
              <a:rPr lang="en-US" sz="2800" dirty="0" err="1" smtClean="0"/>
              <a:t>ee</a:t>
            </a:r>
            <a:r>
              <a:rPr lang="el-GR" sz="2800" dirty="0" smtClean="0"/>
              <a:t>γ</a:t>
            </a:r>
            <a:r>
              <a:rPr lang="en-US" sz="2800" dirty="0" smtClean="0"/>
              <a:t> </a:t>
            </a:r>
            <a:r>
              <a:rPr lang="en-US" sz="2800" dirty="0" smtClean="0"/>
              <a:t>background cross section to </a:t>
            </a:r>
            <a:r>
              <a:rPr lang="en-US" sz="2800" dirty="0" smtClean="0"/>
              <a:t>a very low </a:t>
            </a:r>
            <a:r>
              <a:rPr lang="en-US" sz="2800" dirty="0" smtClean="0"/>
              <a:t>level </a:t>
            </a:r>
            <a:r>
              <a:rPr lang="en-US" sz="2800" dirty="0" smtClean="0"/>
              <a:t>while keeping a high signal efficiency.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85244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1308318"/>
            <a:ext cx="868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Perform the same study at 380 GeV with pair background </a:t>
            </a:r>
            <a:r>
              <a:rPr lang="en-GB" sz="2800" dirty="0" smtClean="0"/>
              <a:t>and </a:t>
            </a:r>
            <a:r>
              <a:rPr lang="el-GR" sz="2800" dirty="0" smtClean="0"/>
              <a:t>γγ</a:t>
            </a:r>
            <a:r>
              <a:rPr lang="en-GB" sz="2800" dirty="0" smtClean="0"/>
              <a:t>-&gt;h overlaid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Check </a:t>
            </a:r>
            <a:r>
              <a:rPr lang="el-GR" sz="2800" dirty="0" smtClean="0"/>
              <a:t>γ</a:t>
            </a:r>
            <a:r>
              <a:rPr lang="en-GB" sz="2800" dirty="0" smtClean="0"/>
              <a:t> energy resolution and its impact on the </a:t>
            </a:r>
            <a:r>
              <a:rPr lang="en-GB" sz="2800" dirty="0" smtClean="0"/>
              <a:t>mass </a:t>
            </a:r>
            <a:r>
              <a:rPr lang="en-GB" sz="2800" dirty="0" smtClean="0"/>
              <a:t>measurement</a:t>
            </a:r>
            <a:r>
              <a:rPr lang="en-GB" sz="2800" dirty="0" smtClean="0"/>
              <a:t>.</a:t>
            </a:r>
          </a:p>
          <a:p>
            <a:r>
              <a:rPr lang="en-GB" sz="2800" dirty="0" err="1" smtClean="0"/>
              <a:t>Finalyze</a:t>
            </a:r>
            <a:r>
              <a:rPr lang="en-GB" sz="2800" dirty="0" smtClean="0"/>
              <a:t> the analysis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7800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and Analysis conditions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066800"/>
            <a:ext cx="8915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Event generation </a:t>
            </a:r>
            <a:r>
              <a:rPr lang="en-US" sz="3200" dirty="0" err="1" smtClean="0"/>
              <a:t>Whizard</a:t>
            </a:r>
            <a:r>
              <a:rPr lang="en-US" sz="3200" dirty="0" smtClean="0"/>
              <a:t> </a:t>
            </a:r>
            <a:r>
              <a:rPr lang="en-US" sz="3200" dirty="0" smtClean="0"/>
              <a:t>2.3.1; 380 GeV Generator </a:t>
            </a:r>
            <a:r>
              <a:rPr lang="en-US" sz="3200" dirty="0" smtClean="0"/>
              <a:t>cut on </a:t>
            </a:r>
            <a:r>
              <a:rPr lang="el-GR" sz="3200" dirty="0" smtClean="0"/>
              <a:t>γ</a:t>
            </a:r>
            <a:r>
              <a:rPr lang="en-GB" sz="3200" dirty="0" smtClean="0"/>
              <a:t> only</a:t>
            </a:r>
            <a:endParaRPr lang="en-US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Event simulation and reconstruction</a:t>
            </a:r>
            <a:r>
              <a:rPr lang="en-US" sz="3200" dirty="0"/>
              <a:t> s</a:t>
            </a:r>
            <a:r>
              <a:rPr lang="en-US" sz="3200" dirty="0" smtClean="0"/>
              <a:t>oftware: </a:t>
            </a:r>
          </a:p>
          <a:p>
            <a:r>
              <a:rPr lang="en-US" sz="3200" dirty="0" smtClean="0"/>
              <a:t>     ILCSoft-</a:t>
            </a:r>
            <a:r>
              <a:rPr lang="en-US" sz="3200" dirty="0" smtClean="0">
                <a:solidFill>
                  <a:srgbClr val="00B050"/>
                </a:solidFill>
              </a:rPr>
              <a:t>2017-10-20</a:t>
            </a:r>
            <a:r>
              <a:rPr lang="en-US" sz="3200" dirty="0" smtClean="0"/>
              <a:t>, CLIC_o3_v13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Processors: </a:t>
            </a:r>
            <a:r>
              <a:rPr lang="en-US" sz="3200" dirty="0" err="1" smtClean="0"/>
              <a:t>TruthTrackFinder</a:t>
            </a:r>
            <a:r>
              <a:rPr lang="en-US" sz="3200" dirty="0" smtClean="0"/>
              <a:t>, </a:t>
            </a:r>
            <a:r>
              <a:rPr lang="en-US" sz="3200" dirty="0" smtClean="0"/>
              <a:t>Pandora</a:t>
            </a:r>
            <a:r>
              <a:rPr lang="en-US" sz="3200" dirty="0" smtClean="0"/>
              <a:t>, </a:t>
            </a:r>
            <a:r>
              <a:rPr lang="en-US" sz="3200" dirty="0" err="1" smtClean="0"/>
              <a:t>BeamcalReco</a:t>
            </a:r>
            <a:r>
              <a:rPr lang="en-US" sz="3200" dirty="0" smtClean="0"/>
              <a:t>, </a:t>
            </a:r>
            <a:r>
              <a:rPr lang="en-US" sz="3200" dirty="0" err="1" smtClean="0"/>
              <a:t>LumicalReco</a:t>
            </a:r>
            <a:r>
              <a:rPr lang="en-US" sz="3200" dirty="0"/>
              <a:t> </a:t>
            </a:r>
            <a:r>
              <a:rPr lang="en-US" sz="3200" dirty="0" smtClean="0">
                <a:solidFill>
                  <a:srgbClr val="00B050"/>
                </a:solidFill>
              </a:rPr>
              <a:t>with </a:t>
            </a:r>
            <a:r>
              <a:rPr lang="el-GR" sz="3200" dirty="0" smtClean="0">
                <a:solidFill>
                  <a:srgbClr val="00B050"/>
                </a:solidFill>
              </a:rPr>
              <a:t>γγ</a:t>
            </a:r>
            <a:r>
              <a:rPr lang="en-GB" sz="3200" dirty="0" smtClean="0">
                <a:solidFill>
                  <a:srgbClr val="00B050"/>
                </a:solidFill>
              </a:rPr>
              <a:t>-&gt;h overlaid</a:t>
            </a:r>
            <a:endParaRPr lang="en-US" sz="3200" dirty="0" smtClean="0">
              <a:solidFill>
                <a:srgbClr val="00B05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Pandora provides particle id and </a:t>
            </a:r>
            <a:r>
              <a:rPr lang="en-US" sz="3200" dirty="0" err="1" smtClean="0"/>
              <a:t>Pfo</a:t>
            </a:r>
            <a:r>
              <a:rPr lang="en-US" sz="3200" dirty="0" smtClean="0"/>
              <a:t> selections for leptons photons and hadrons.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For </a:t>
            </a:r>
            <a:r>
              <a:rPr lang="en-US" sz="3200" dirty="0" err="1" smtClean="0"/>
              <a:t>Beamcal</a:t>
            </a:r>
            <a:r>
              <a:rPr lang="en-US" sz="3200" dirty="0" smtClean="0"/>
              <a:t> and </a:t>
            </a:r>
            <a:r>
              <a:rPr lang="en-US" sz="3200" dirty="0" err="1" smtClean="0"/>
              <a:t>Lumical</a:t>
            </a:r>
            <a:r>
              <a:rPr lang="en-US" sz="3200" dirty="0" smtClean="0"/>
              <a:t> there is no particle id; it is fixed to electron; </a:t>
            </a:r>
            <a:r>
              <a:rPr lang="en-US" sz="3200" dirty="0" smtClean="0">
                <a:solidFill>
                  <a:srgbClr val="00B050"/>
                </a:solidFill>
              </a:rPr>
              <a:t>a Pt cut is added to reject hadrons from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GB" sz="3200" dirty="0" smtClean="0">
                <a:solidFill>
                  <a:srgbClr val="00B050"/>
                </a:solidFill>
              </a:rPr>
              <a:t>γ </a:t>
            </a:r>
            <a:r>
              <a:rPr lang="el-GR" sz="3200" dirty="0" smtClean="0">
                <a:solidFill>
                  <a:srgbClr val="00B050"/>
                </a:solidFill>
              </a:rPr>
              <a:t>γ</a:t>
            </a:r>
            <a:r>
              <a:rPr lang="en-GB" sz="3200" dirty="0" smtClean="0">
                <a:solidFill>
                  <a:srgbClr val="00B050"/>
                </a:solidFill>
              </a:rPr>
              <a:t> -&gt; hadron.</a:t>
            </a:r>
            <a:endParaRPr lang="en-GB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1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 Searches Processes at 380 GeV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3770055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Processes used for the validation studies: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ata samples generated with </a:t>
            </a:r>
            <a:r>
              <a:rPr lang="el-GR" sz="2800" dirty="0" smtClean="0"/>
              <a:t>10</a:t>
            </a:r>
            <a:r>
              <a:rPr lang="el-GR" sz="2800" dirty="0"/>
              <a:t>° &lt; θγ &lt; 170° , </a:t>
            </a:r>
            <a:r>
              <a:rPr lang="en-US" sz="2800" dirty="0"/>
              <a:t>E</a:t>
            </a:r>
            <a:r>
              <a:rPr lang="el-GR" sz="2800" dirty="0"/>
              <a:t>γ&gt;10 </a:t>
            </a:r>
            <a:r>
              <a:rPr lang="en-US" sz="2800" dirty="0" smtClean="0"/>
              <a:t>GeV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Essential to reduces the rate of reducible background events which mimic mono or multiphoton events </a:t>
            </a:r>
            <a:r>
              <a:rPr lang="en-US" sz="2800" dirty="0" smtClean="0"/>
              <a:t>to  have a good sensitivity to new physics when looking for excess in e</a:t>
            </a:r>
            <a:r>
              <a:rPr lang="en-US" sz="2800" dirty="0"/>
              <a:t>⁺ e⁻→ </a:t>
            </a:r>
            <a:r>
              <a:rPr lang="el-GR" sz="2800" dirty="0"/>
              <a:t>ν </a:t>
            </a:r>
            <a:r>
              <a:rPr lang="el-GR" sz="2800" dirty="0" smtClean="0"/>
              <a:t>ν̅ </a:t>
            </a:r>
            <a:r>
              <a:rPr lang="el-GR" sz="2800" dirty="0"/>
              <a:t>γ (</a:t>
            </a:r>
            <a:r>
              <a:rPr lang="en-US" sz="2800" dirty="0"/>
              <a:t>IB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499331"/>
              </p:ext>
            </p:extLst>
          </p:nvPr>
        </p:nvGraphicFramePr>
        <p:xfrm>
          <a:off x="228600" y="990600"/>
          <a:ext cx="86106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8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5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Process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√s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Cuts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σ [fb]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χ˳ </a:t>
                      </a:r>
                      <a:r>
                        <a:rPr lang="el-GR" sz="2000" dirty="0" smtClean="0"/>
                        <a:t>χ͂˳</a:t>
                      </a:r>
                      <a:r>
                        <a:rPr lang="en-US" sz="2000" dirty="0" smtClean="0"/>
                        <a:t>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(S)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1.0 10</a:t>
                      </a:r>
                      <a:r>
                        <a:rPr lang="el-GR" sz="2000" dirty="0" smtClean="0"/>
                        <a:t>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47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ν </a:t>
                      </a:r>
                      <a:r>
                        <a:rPr lang="el-GR" sz="2000" dirty="0" smtClean="0"/>
                        <a:t>ν̅</a:t>
                      </a:r>
                      <a:r>
                        <a:rPr lang="en-US" sz="2000" dirty="0" smtClean="0"/>
                        <a:t>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(IB)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2.7 10</a:t>
                      </a:r>
                      <a:r>
                        <a:rPr lang="el-GR" sz="2000" dirty="0" smtClean="0"/>
                        <a:t>³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e⁺ e⁻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(B1)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8.9 10⁴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67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γ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   (B2)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3.9 10³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740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</a:t>
                      </a:r>
                      <a:r>
                        <a:rPr lang="el-GR" sz="2000" dirty="0" smtClean="0"/>
                        <a:t>μ</a:t>
                      </a:r>
                      <a:r>
                        <a:rPr lang="en-US" sz="2000" dirty="0" smtClean="0"/>
                        <a:t>⁺ μ⁻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(B3)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3.6 10²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50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</a:t>
                      </a:r>
                      <a:r>
                        <a:rPr lang="el-GR" sz="2000" dirty="0" smtClean="0"/>
                        <a:t>τ</a:t>
                      </a:r>
                      <a:r>
                        <a:rPr lang="en-US" sz="2000" dirty="0" smtClean="0"/>
                        <a:t>⁺ τ⁻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(B4)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2.8 10²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06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253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ν ν̅ </a:t>
            </a:r>
            <a:r>
              <a:rPr lang="el-GR" dirty="0" smtClean="0"/>
              <a:t>γ</a:t>
            </a:r>
            <a:r>
              <a:rPr lang="en-GB" dirty="0" smtClean="0"/>
              <a:t> Event Selection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066800"/>
            <a:ext cx="8915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event selection requires</a:t>
            </a:r>
            <a:r>
              <a:rPr lang="en-US" sz="2800" dirty="0"/>
              <a:t> </a:t>
            </a:r>
            <a:r>
              <a:rPr lang="en-US" sz="2800" dirty="0" smtClean="0"/>
              <a:t>at least one isolated </a:t>
            </a:r>
            <a:r>
              <a:rPr lang="el-GR" sz="2800" dirty="0" smtClean="0"/>
              <a:t>γ</a:t>
            </a:r>
            <a:r>
              <a:rPr lang="en-GB" sz="2800" dirty="0" smtClean="0"/>
              <a:t> with E</a:t>
            </a:r>
            <a:r>
              <a:rPr lang="el-GR" sz="2800" dirty="0" smtClean="0"/>
              <a:t>γ</a:t>
            </a:r>
            <a:r>
              <a:rPr lang="en-GB" sz="2800" dirty="0" smtClean="0"/>
              <a:t>&gt;10</a:t>
            </a:r>
            <a:r>
              <a:rPr lang="en-US" sz="2800" dirty="0"/>
              <a:t> </a:t>
            </a:r>
            <a:r>
              <a:rPr lang="en-US" sz="2800" dirty="0" smtClean="0"/>
              <a:t>GeV; 10°&lt;</a:t>
            </a:r>
            <a:r>
              <a:rPr lang="el-GR" sz="2800" dirty="0" smtClean="0"/>
              <a:t>θγ</a:t>
            </a:r>
            <a:r>
              <a:rPr lang="en-GB" sz="2800" dirty="0" smtClean="0"/>
              <a:t>&lt;170</a:t>
            </a:r>
            <a:r>
              <a:rPr lang="el-GR" sz="2800" dirty="0" smtClean="0"/>
              <a:t>°</a:t>
            </a:r>
            <a:r>
              <a:rPr lang="en-GB" sz="2800" dirty="0" smtClean="0"/>
              <a:t> and little additional energy.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if N</a:t>
            </a:r>
            <a:r>
              <a:rPr lang="el-GR" sz="2800" dirty="0" smtClean="0"/>
              <a:t>γ</a:t>
            </a:r>
            <a:r>
              <a:rPr lang="en-GB" sz="2800" dirty="0" smtClean="0"/>
              <a:t>&gt;1 sort </a:t>
            </a:r>
            <a:r>
              <a:rPr lang="el-GR" sz="2800" dirty="0" smtClean="0"/>
              <a:t>γ</a:t>
            </a:r>
            <a:r>
              <a:rPr lang="en-GB" sz="2800" dirty="0" smtClean="0"/>
              <a:t>s by energy; select the most energetic </a:t>
            </a:r>
            <a:r>
              <a:rPr lang="el-GR" sz="2800" dirty="0" smtClean="0"/>
              <a:t>γ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Apply </a:t>
            </a:r>
            <a:r>
              <a:rPr lang="el-GR" sz="2800" dirty="0" smtClean="0"/>
              <a:t>γ</a:t>
            </a:r>
            <a:r>
              <a:rPr lang="en-GB" sz="2800" dirty="0" smtClean="0"/>
              <a:t> isolation criteria </a:t>
            </a:r>
            <a:r>
              <a:rPr lang="en-GB" sz="2800" dirty="0" err="1" smtClean="0">
                <a:solidFill>
                  <a:srgbClr val="FF0000"/>
                </a:solidFill>
              </a:rPr>
              <a:t>Ei</a:t>
            </a:r>
            <a:r>
              <a:rPr lang="en-GB" sz="2800" dirty="0" smtClean="0"/>
              <a:t> 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  </a:t>
            </a:r>
            <a:r>
              <a:rPr lang="en-GB" sz="2800" dirty="0" err="1" smtClean="0">
                <a:solidFill>
                  <a:srgbClr val="FF0000"/>
                </a:solidFill>
              </a:rPr>
              <a:t>Ei</a:t>
            </a:r>
            <a:r>
              <a:rPr lang="en-GB" sz="2800" dirty="0" smtClean="0"/>
              <a:t>=|E (in cone </a:t>
            </a:r>
            <a:r>
              <a:rPr lang="el-GR" sz="2800" dirty="0" smtClean="0"/>
              <a:t>Δ</a:t>
            </a:r>
            <a:r>
              <a:rPr lang="en-GB" sz="2800" dirty="0" smtClean="0"/>
              <a:t>R=0.4 around the </a:t>
            </a:r>
            <a:r>
              <a:rPr lang="el-GR" sz="2800" dirty="0" smtClean="0"/>
              <a:t>γ</a:t>
            </a:r>
            <a:r>
              <a:rPr lang="en-GB" sz="2800" dirty="0" smtClean="0"/>
              <a:t> direction) – E</a:t>
            </a:r>
            <a:r>
              <a:rPr lang="el-GR" sz="2800" dirty="0" smtClean="0"/>
              <a:t>γ</a:t>
            </a:r>
            <a:r>
              <a:rPr lang="en-GB" sz="2800" dirty="0"/>
              <a:t>|</a:t>
            </a:r>
            <a:r>
              <a:rPr lang="en-GB" sz="2800" dirty="0" smtClean="0"/>
              <a:t> / E</a:t>
            </a:r>
            <a:r>
              <a:rPr lang="el-GR" sz="2800" dirty="0" smtClean="0"/>
              <a:t>γ</a:t>
            </a:r>
            <a:endParaRPr lang="en-GB" sz="2800" dirty="0" smtClean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Require little energy outside of the cone </a:t>
            </a:r>
            <a:r>
              <a:rPr lang="en-GB" sz="2800" dirty="0" err="1" smtClean="0">
                <a:solidFill>
                  <a:srgbClr val="FF0000"/>
                </a:solidFill>
              </a:rPr>
              <a:t>Eo</a:t>
            </a:r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    </a:t>
            </a:r>
            <a:r>
              <a:rPr lang="en-GB" sz="2800" dirty="0" err="1" smtClean="0">
                <a:solidFill>
                  <a:srgbClr val="FF0000"/>
                </a:solidFill>
              </a:rPr>
              <a:t>Eo</a:t>
            </a:r>
            <a:r>
              <a:rPr lang="en-GB" sz="2800" dirty="0" smtClean="0"/>
              <a:t>=|</a:t>
            </a:r>
            <a:r>
              <a:rPr lang="en-GB" sz="2800" dirty="0" err="1" smtClean="0"/>
              <a:t>Etot</a:t>
            </a:r>
            <a:r>
              <a:rPr lang="en-GB" sz="2800" dirty="0" smtClean="0"/>
              <a:t>-E</a:t>
            </a:r>
            <a:r>
              <a:rPr lang="el-GR" sz="2800" dirty="0" smtClean="0"/>
              <a:t>γ</a:t>
            </a:r>
            <a:r>
              <a:rPr lang="en-GB" sz="2800" dirty="0"/>
              <a:t>|</a:t>
            </a:r>
            <a:r>
              <a:rPr lang="en-GB" sz="2800" dirty="0" smtClean="0"/>
              <a:t>/</a:t>
            </a:r>
            <a:r>
              <a:rPr lang="en-GB" sz="2800" dirty="0" err="1" smtClean="0"/>
              <a:t>ETot</a:t>
            </a:r>
            <a:r>
              <a:rPr lang="en-GB" sz="2800" dirty="0" smtClean="0"/>
              <a:t>   </a:t>
            </a:r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err="1" smtClean="0"/>
              <a:t>Ei</a:t>
            </a:r>
            <a:r>
              <a:rPr lang="en-GB" sz="2800" dirty="0" smtClean="0"/>
              <a:t> and </a:t>
            </a:r>
            <a:r>
              <a:rPr lang="en-GB" sz="2800" dirty="0" err="1" smtClean="0"/>
              <a:t>Eo</a:t>
            </a:r>
            <a:r>
              <a:rPr lang="en-GB" sz="2800" dirty="0" smtClean="0"/>
              <a:t> depend on </a:t>
            </a:r>
            <a:r>
              <a:rPr lang="el-GR" sz="2800" dirty="0" smtClean="0"/>
              <a:t>γ</a:t>
            </a:r>
            <a:r>
              <a:rPr lang="en-GB" sz="2800" dirty="0" smtClean="0"/>
              <a:t> reconstruction quality, on the beam induced background and on the Pt cut value applied on the </a:t>
            </a:r>
            <a:r>
              <a:rPr lang="en-GB" sz="2800" dirty="0" err="1" smtClean="0"/>
              <a:t>Pfo’s</a:t>
            </a:r>
            <a:r>
              <a:rPr lang="en-GB" sz="2800" dirty="0" smtClean="0"/>
              <a:t>.</a:t>
            </a:r>
          </a:p>
          <a:p>
            <a:r>
              <a:rPr lang="en-GB" sz="2800" dirty="0" err="1" smtClean="0"/>
              <a:t>Eo</a:t>
            </a:r>
            <a:r>
              <a:rPr lang="en-GB" sz="2800" dirty="0" smtClean="0"/>
              <a:t> </a:t>
            </a:r>
            <a:r>
              <a:rPr lang="en-GB" sz="2800" dirty="0" smtClean="0"/>
              <a:t>allows discriminating </a:t>
            </a:r>
            <a:r>
              <a:rPr lang="en-GB" sz="2800" dirty="0" smtClean="0"/>
              <a:t>signal and background; it peaks at 0 for S and peaks </a:t>
            </a:r>
            <a:r>
              <a:rPr lang="en-GB" sz="2800" dirty="0"/>
              <a:t>~</a:t>
            </a:r>
            <a:r>
              <a:rPr lang="en-GB" sz="2800" dirty="0" smtClean="0"/>
              <a:t> 1 for  B.</a:t>
            </a:r>
          </a:p>
        </p:txBody>
      </p:sp>
    </p:spTree>
    <p:extLst>
      <p:ext uri="{BB962C8B-B14F-4D97-AF65-F5344CB8AC3E}">
        <p14:creationId xmlns:p14="http://schemas.microsoft.com/office/powerpoint/2010/main" val="21138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Photon Reconstruction Efficiency</a:t>
            </a:r>
            <a:br>
              <a:rPr lang="en-GB" dirty="0" smtClean="0"/>
            </a:br>
            <a:r>
              <a:rPr lang="en-GB" dirty="0" smtClean="0"/>
              <a:t>No </a:t>
            </a:r>
            <a:r>
              <a:rPr lang="en-GB" dirty="0" err="1" smtClean="0"/>
              <a:t>Ei</a:t>
            </a:r>
            <a:r>
              <a:rPr lang="en-GB" dirty="0" smtClean="0"/>
              <a:t>, </a:t>
            </a:r>
            <a:r>
              <a:rPr lang="en-GB" dirty="0" err="1" smtClean="0"/>
              <a:t>Eo</a:t>
            </a:r>
            <a:r>
              <a:rPr lang="en-GB" dirty="0" smtClean="0"/>
              <a:t> selection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962400"/>
            <a:ext cx="9067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Select </a:t>
            </a:r>
            <a:r>
              <a:rPr lang="el-GR" sz="2800" dirty="0" smtClean="0"/>
              <a:t>γ</a:t>
            </a:r>
            <a:r>
              <a:rPr lang="en-GB" sz="2800" dirty="0" smtClean="0"/>
              <a:t>s with </a:t>
            </a:r>
            <a:r>
              <a:rPr lang="en-GB" sz="2800" dirty="0" err="1" smtClean="0"/>
              <a:t>Pfo</a:t>
            </a:r>
            <a:r>
              <a:rPr lang="en-GB" sz="2800" dirty="0" smtClean="0"/>
              <a:t> Pt&gt;0.75 GeV; </a:t>
            </a:r>
            <a:r>
              <a:rPr lang="el-GR" sz="2800" dirty="0" smtClean="0"/>
              <a:t>10</a:t>
            </a:r>
            <a:r>
              <a:rPr lang="el-GR" sz="2800" dirty="0"/>
              <a:t>°&lt;θγ&lt;170</a:t>
            </a:r>
            <a:r>
              <a:rPr lang="el-GR" sz="2800" dirty="0" smtClean="0"/>
              <a:t>°</a:t>
            </a:r>
            <a:r>
              <a:rPr lang="en-GB" sz="2800" dirty="0" smtClean="0"/>
              <a:t> and E</a:t>
            </a:r>
            <a:r>
              <a:rPr lang="el-GR" sz="2800" dirty="0" smtClean="0"/>
              <a:t>γ</a:t>
            </a:r>
            <a:r>
              <a:rPr lang="en-GB" sz="2800" dirty="0" smtClean="0"/>
              <a:t>&gt;10GeV</a:t>
            </a:r>
          </a:p>
          <a:p>
            <a:r>
              <a:rPr lang="en-GB" sz="2800" dirty="0" smtClean="0"/>
              <a:t>d</a:t>
            </a:r>
            <a:r>
              <a:rPr lang="el-GR" sz="2800" dirty="0" smtClean="0"/>
              <a:t>εγ</a:t>
            </a:r>
            <a:r>
              <a:rPr lang="en-GB" sz="2800" dirty="0" smtClean="0"/>
              <a:t>/d</a:t>
            </a:r>
            <a:r>
              <a:rPr lang="el-GR" sz="2800" dirty="0" smtClean="0"/>
              <a:t>θγ</a:t>
            </a:r>
            <a:r>
              <a:rPr lang="en-GB" sz="2800" dirty="0" smtClean="0"/>
              <a:t>;  left no </a:t>
            </a:r>
            <a:r>
              <a:rPr lang="el-GR" sz="2800" dirty="0" smtClean="0"/>
              <a:t>γγ</a:t>
            </a:r>
            <a:r>
              <a:rPr lang="en-GB" sz="2800" dirty="0" smtClean="0"/>
              <a:t>-&gt; hadron overlaid; right with </a:t>
            </a:r>
            <a:r>
              <a:rPr lang="el-GR" sz="2800" dirty="0" smtClean="0"/>
              <a:t>γγ-</a:t>
            </a:r>
            <a:r>
              <a:rPr lang="el-GR" sz="2800" dirty="0"/>
              <a:t>&gt; </a:t>
            </a:r>
            <a:r>
              <a:rPr lang="en-GB" sz="2800" dirty="0"/>
              <a:t>hadron  </a:t>
            </a:r>
            <a:endParaRPr lang="en-GB" sz="2800" dirty="0" smtClean="0"/>
          </a:p>
          <a:p>
            <a:r>
              <a:rPr lang="en-GB" sz="2800" dirty="0"/>
              <a:t>T</a:t>
            </a:r>
            <a:r>
              <a:rPr lang="en-GB" sz="2800" dirty="0" smtClean="0"/>
              <a:t>he reconstruction efficiency is &gt;98%  for 10°&lt;</a:t>
            </a:r>
            <a:r>
              <a:rPr lang="el-GR" sz="2800" dirty="0" smtClean="0"/>
              <a:t>θγ</a:t>
            </a:r>
            <a:r>
              <a:rPr lang="en-GB" sz="2800" dirty="0" smtClean="0"/>
              <a:t>&lt;170°.</a:t>
            </a:r>
          </a:p>
          <a:p>
            <a:r>
              <a:rPr lang="en-GB" sz="2800" dirty="0" smtClean="0"/>
              <a:t>The main origin of the inefficiency is: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 smtClean="0"/>
              <a:t>γ</a:t>
            </a:r>
            <a:r>
              <a:rPr lang="en-GB" sz="2800" dirty="0" smtClean="0"/>
              <a:t> conversion </a:t>
            </a:r>
            <a:r>
              <a:rPr lang="en-GB" sz="2800" dirty="0" smtClean="0"/>
              <a:t> and </a:t>
            </a:r>
            <a:r>
              <a:rPr lang="el-GR" sz="2800" dirty="0" smtClean="0"/>
              <a:t>γ</a:t>
            </a:r>
            <a:r>
              <a:rPr lang="en-GB" sz="2800" dirty="0" smtClean="0"/>
              <a:t> </a:t>
            </a:r>
            <a:r>
              <a:rPr lang="en-GB" sz="2800" dirty="0" err="1" smtClean="0"/>
              <a:t>misreconstruction</a:t>
            </a:r>
            <a:r>
              <a:rPr lang="en-GB" sz="2800" dirty="0" smtClean="0"/>
              <a:t> as </a:t>
            </a:r>
            <a:r>
              <a:rPr lang="en-GB" sz="2800" dirty="0" smtClean="0"/>
              <a:t>N</a:t>
            </a:r>
          </a:p>
          <a:p>
            <a:r>
              <a:rPr lang="el-GR" sz="2800" dirty="0" smtClean="0"/>
              <a:t>γγ-</a:t>
            </a:r>
            <a:r>
              <a:rPr lang="el-GR" sz="2800" dirty="0"/>
              <a:t>&gt; </a:t>
            </a:r>
            <a:r>
              <a:rPr lang="en-GB" sz="2800" dirty="0"/>
              <a:t>hadron </a:t>
            </a:r>
            <a:r>
              <a:rPr lang="en-GB" sz="2800" dirty="0" smtClean="0"/>
              <a:t>has no impact on the reconstruction efficiency</a:t>
            </a:r>
            <a:endParaRPr lang="en-GB" sz="2800" dirty="0" smtClean="0"/>
          </a:p>
        </p:txBody>
      </p:sp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3558848" cy="3010161"/>
          </a:xfrm>
          <a:prstGeom prst="rect">
            <a:avLst/>
          </a:prstGeom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331" y="1066800"/>
            <a:ext cx="3566469" cy="301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8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Ei</a:t>
            </a:r>
            <a:r>
              <a:rPr lang="en-GB" dirty="0"/>
              <a:t> </a:t>
            </a:r>
            <a:r>
              <a:rPr lang="en-GB" dirty="0" smtClean="0"/>
              <a:t>Selection on ν</a:t>
            </a:r>
            <a:r>
              <a:rPr lang="el-GR" dirty="0" smtClean="0"/>
              <a:t>νγ</a:t>
            </a:r>
            <a:r>
              <a:rPr lang="en-GB" dirty="0" smtClean="0"/>
              <a:t> events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3951744"/>
            <a:ext cx="8991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dEi</a:t>
            </a:r>
            <a:r>
              <a:rPr lang="en-GB" sz="2800" dirty="0" smtClean="0"/>
              <a:t>; </a:t>
            </a:r>
            <a:r>
              <a:rPr lang="en-GB" sz="2800" dirty="0"/>
              <a:t>left no </a:t>
            </a:r>
            <a:r>
              <a:rPr lang="en-GB" sz="2800" dirty="0" err="1"/>
              <a:t>γγ</a:t>
            </a:r>
            <a:r>
              <a:rPr lang="en-GB" sz="2800" dirty="0"/>
              <a:t>-</a:t>
            </a:r>
            <a:r>
              <a:rPr lang="en-GB" sz="2800" dirty="0" smtClean="0"/>
              <a:t>&gt;hadron; </a:t>
            </a:r>
            <a:r>
              <a:rPr lang="en-GB" sz="2800" dirty="0" err="1" smtClean="0"/>
              <a:t>Pfo</a:t>
            </a:r>
            <a:r>
              <a:rPr lang="en-GB" sz="2800" dirty="0" smtClean="0"/>
              <a:t> Pt&gt;0.75 GeV;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dEi</a:t>
            </a:r>
            <a:r>
              <a:rPr lang="en-GB" sz="2800" dirty="0" smtClean="0"/>
              <a:t> peaks~0</a:t>
            </a:r>
          </a:p>
          <a:p>
            <a:r>
              <a:rPr lang="en-GB" sz="2800" dirty="0" smtClean="0"/>
              <a:t>events </a:t>
            </a:r>
            <a:r>
              <a:rPr lang="en-GB" sz="2800" dirty="0" smtClean="0"/>
              <a:t>with </a:t>
            </a:r>
            <a:r>
              <a:rPr lang="en-GB" sz="2800" dirty="0" err="1" smtClean="0"/>
              <a:t>Ei</a:t>
            </a:r>
            <a:r>
              <a:rPr lang="en-GB" sz="2800" dirty="0" smtClean="0"/>
              <a:t>&gt;0.1 are due 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/>
              <a:t>γ </a:t>
            </a:r>
            <a:r>
              <a:rPr lang="en-GB" sz="2800" dirty="0" smtClean="0"/>
              <a:t>conversion</a:t>
            </a:r>
            <a:r>
              <a:rPr lang="en-GB" sz="2800" dirty="0"/>
              <a:t> </a:t>
            </a:r>
            <a:r>
              <a:rPr lang="en-GB" sz="2800" dirty="0" smtClean="0"/>
              <a:t>with </a:t>
            </a:r>
            <a:r>
              <a:rPr lang="en-GB" sz="2800" dirty="0" err="1" smtClean="0"/>
              <a:t>bremstrahlung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 smtClean="0"/>
              <a:t>γ</a:t>
            </a:r>
            <a:r>
              <a:rPr lang="en-GB" sz="2800" dirty="0" smtClean="0"/>
              <a:t> </a:t>
            </a:r>
            <a:r>
              <a:rPr lang="en-GB" sz="2800" dirty="0" err="1" smtClean="0"/>
              <a:t>misreconstruction</a:t>
            </a:r>
            <a:r>
              <a:rPr lang="en-GB" sz="2800" dirty="0" smtClean="0"/>
              <a:t> as n </a:t>
            </a:r>
            <a:r>
              <a:rPr lang="el-GR" sz="2800" dirty="0" smtClean="0"/>
              <a:t>γ</a:t>
            </a:r>
            <a:r>
              <a:rPr lang="en-GB" sz="2800" dirty="0" smtClean="0"/>
              <a:t> or n </a:t>
            </a:r>
            <a:r>
              <a:rPr lang="el-GR" sz="2800" dirty="0" smtClean="0"/>
              <a:t>γ</a:t>
            </a:r>
            <a:r>
              <a:rPr lang="en-GB" sz="2800" dirty="0" smtClean="0"/>
              <a:t> + m N</a:t>
            </a:r>
          </a:p>
          <a:p>
            <a:r>
              <a:rPr lang="en-GB" sz="2800" dirty="0" smtClean="0"/>
              <a:t>Right with </a:t>
            </a:r>
            <a:r>
              <a:rPr lang="el-GR" sz="2800" dirty="0" smtClean="0"/>
              <a:t>γγ</a:t>
            </a:r>
            <a:r>
              <a:rPr lang="en-GB" sz="2800" dirty="0" smtClean="0"/>
              <a:t>-&gt; hadrons; the number of events with </a:t>
            </a:r>
            <a:r>
              <a:rPr lang="en-GB" sz="2800" dirty="0" err="1" smtClean="0"/>
              <a:t>Ei</a:t>
            </a:r>
            <a:r>
              <a:rPr lang="en-GB" sz="2800" dirty="0" smtClean="0"/>
              <a:t>&gt;0.1 is similar; ε(</a:t>
            </a:r>
            <a:r>
              <a:rPr lang="en-GB" sz="2800" dirty="0" err="1" smtClean="0"/>
              <a:t>Ei</a:t>
            </a:r>
            <a:r>
              <a:rPr lang="en-GB" sz="2800" dirty="0" smtClean="0"/>
              <a:t>)=99%. </a:t>
            </a:r>
            <a:r>
              <a:rPr lang="en-GB" sz="2800" dirty="0" err="1" smtClean="0"/>
              <a:t>Ei</a:t>
            </a:r>
            <a:r>
              <a:rPr lang="en-GB" sz="2800" dirty="0" smtClean="0"/>
              <a:t> not affected by </a:t>
            </a:r>
            <a:r>
              <a:rPr lang="el-GR" sz="2800" dirty="0" smtClean="0"/>
              <a:t>γγ</a:t>
            </a:r>
            <a:r>
              <a:rPr lang="en-GB" sz="2800" dirty="0" smtClean="0"/>
              <a:t>-hadron background.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93" y="990600"/>
            <a:ext cx="3543607" cy="2994920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331" y="990600"/>
            <a:ext cx="3566469" cy="29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Ei</a:t>
            </a:r>
            <a:r>
              <a:rPr lang="en-GB" dirty="0"/>
              <a:t> </a:t>
            </a:r>
            <a:r>
              <a:rPr lang="en-GB" dirty="0" smtClean="0"/>
              <a:t>Selection on </a:t>
            </a:r>
            <a:r>
              <a:rPr lang="en-GB" dirty="0" err="1" smtClean="0"/>
              <a:t>ee</a:t>
            </a:r>
            <a:r>
              <a:rPr lang="el-GR" dirty="0" smtClean="0"/>
              <a:t>γ</a:t>
            </a:r>
            <a:r>
              <a:rPr lang="en-GB" dirty="0" smtClean="0"/>
              <a:t> events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3962400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dEi</a:t>
            </a:r>
            <a:r>
              <a:rPr lang="en-GB" sz="2800" dirty="0" smtClean="0"/>
              <a:t>; with </a:t>
            </a:r>
            <a:r>
              <a:rPr lang="en-GB" sz="2800" dirty="0" err="1"/>
              <a:t>γγ</a:t>
            </a:r>
            <a:r>
              <a:rPr lang="en-GB" sz="2800" dirty="0"/>
              <a:t>-</a:t>
            </a:r>
            <a:r>
              <a:rPr lang="en-GB" sz="2800" dirty="0" smtClean="0"/>
              <a:t>&gt;hadron; </a:t>
            </a:r>
            <a:r>
              <a:rPr lang="en-GB" sz="2800" dirty="0" err="1" smtClean="0"/>
              <a:t>Pfo</a:t>
            </a:r>
            <a:r>
              <a:rPr lang="en-GB" sz="2800" dirty="0" smtClean="0"/>
              <a:t> Pt &gt; 0.75 GeV; </a:t>
            </a:r>
            <a:endParaRPr lang="en-GB" sz="2800" dirty="0" smtClean="0"/>
          </a:p>
          <a:p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dEi</a:t>
            </a:r>
            <a:r>
              <a:rPr lang="en-GB" sz="2800" dirty="0" smtClean="0"/>
              <a:t> peaks ~0 but with a tail;</a:t>
            </a:r>
            <a:r>
              <a:rPr lang="en-GB" sz="2800" dirty="0" smtClean="0"/>
              <a:t> </a:t>
            </a:r>
            <a:r>
              <a:rPr lang="en-GB" sz="2800" dirty="0"/>
              <a:t>f</a:t>
            </a:r>
            <a:r>
              <a:rPr lang="en-GB" sz="2800" dirty="0" smtClean="0"/>
              <a:t>or </a:t>
            </a:r>
            <a:r>
              <a:rPr lang="en-GB" sz="2800" dirty="0" err="1" smtClean="0"/>
              <a:t>Ei</a:t>
            </a:r>
            <a:r>
              <a:rPr lang="en-GB" sz="2800" dirty="0" smtClean="0"/>
              <a:t>&lt;0.1  ε(</a:t>
            </a:r>
            <a:r>
              <a:rPr lang="en-GB" sz="2800" dirty="0" err="1" smtClean="0"/>
              <a:t>Ei</a:t>
            </a:r>
            <a:r>
              <a:rPr lang="en-GB" sz="2800" dirty="0" smtClean="0"/>
              <a:t>)=64%</a:t>
            </a:r>
          </a:p>
          <a:p>
            <a:r>
              <a:rPr lang="en-GB" sz="2800" dirty="0" smtClean="0"/>
              <a:t>Events with </a:t>
            </a:r>
            <a:r>
              <a:rPr lang="en-GB" sz="2800" dirty="0" err="1" smtClean="0"/>
              <a:t>Ei</a:t>
            </a:r>
            <a:r>
              <a:rPr lang="en-GB" sz="2800" dirty="0" smtClean="0"/>
              <a:t>&gt;0.1 are mainly due to energy from e ending in the </a:t>
            </a:r>
            <a:r>
              <a:rPr lang="el-GR" sz="2800" dirty="0" smtClean="0"/>
              <a:t>γ</a:t>
            </a:r>
            <a:r>
              <a:rPr lang="en-GB" sz="2800" dirty="0" smtClean="0"/>
              <a:t> </a:t>
            </a:r>
            <a:r>
              <a:rPr lang="en-GB" sz="2800" dirty="0" smtClean="0"/>
              <a:t>cone.</a:t>
            </a:r>
          </a:p>
          <a:p>
            <a:r>
              <a:rPr lang="en-GB" sz="2800" dirty="0" err="1" smtClean="0"/>
              <a:t>Ei</a:t>
            </a:r>
            <a:r>
              <a:rPr lang="en-GB" sz="2800" dirty="0" smtClean="0"/>
              <a:t> reduces </a:t>
            </a:r>
            <a:r>
              <a:rPr lang="en-GB" sz="2800" dirty="0" err="1" smtClean="0"/>
              <a:t>ee</a:t>
            </a:r>
            <a:r>
              <a:rPr lang="el-GR" sz="2800" dirty="0" smtClean="0"/>
              <a:t>γ</a:t>
            </a:r>
            <a:r>
              <a:rPr lang="en-GB" sz="2800" dirty="0" smtClean="0"/>
              <a:t> background by 36%</a:t>
            </a:r>
            <a:endParaRPr lang="en-GB" sz="2800" dirty="0" smtClean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372" y="952239"/>
            <a:ext cx="3551228" cy="30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89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Eo</a:t>
            </a:r>
            <a:r>
              <a:rPr lang="en-GB" dirty="0"/>
              <a:t> </a:t>
            </a:r>
            <a:r>
              <a:rPr lang="en-GB" dirty="0" smtClean="0"/>
              <a:t>Selection on ν</a:t>
            </a:r>
            <a:r>
              <a:rPr lang="el-GR" dirty="0" smtClean="0"/>
              <a:t>νγ</a:t>
            </a:r>
            <a:r>
              <a:rPr lang="en-GB" dirty="0" smtClean="0"/>
              <a:t> events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962400"/>
            <a:ext cx="9067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dEo</a:t>
            </a:r>
            <a:r>
              <a:rPr lang="en-GB" sz="2800" dirty="0" smtClean="0"/>
              <a:t>; </a:t>
            </a:r>
            <a:r>
              <a:rPr lang="en-GB" sz="2800" dirty="0" err="1" smtClean="0"/>
              <a:t>Pfo</a:t>
            </a:r>
            <a:r>
              <a:rPr lang="en-GB" sz="2800" dirty="0" smtClean="0"/>
              <a:t> Pt&gt;0.75 GeV; left </a:t>
            </a:r>
            <a:r>
              <a:rPr lang="en-GB" sz="2800" dirty="0"/>
              <a:t>no </a:t>
            </a:r>
            <a:r>
              <a:rPr lang="en-GB" sz="2800" dirty="0" err="1"/>
              <a:t>γγ</a:t>
            </a:r>
            <a:r>
              <a:rPr lang="en-GB" sz="2800" dirty="0"/>
              <a:t>-</a:t>
            </a:r>
            <a:r>
              <a:rPr lang="en-GB" sz="2800" dirty="0" smtClean="0"/>
              <a:t>&gt;hadrons</a:t>
            </a:r>
          </a:p>
          <a:p>
            <a:r>
              <a:rPr lang="en-GB" sz="2800" dirty="0"/>
              <a:t>E</a:t>
            </a:r>
            <a:r>
              <a:rPr lang="en-GB" sz="2800" dirty="0" smtClean="0"/>
              <a:t>vents with </a:t>
            </a:r>
            <a:r>
              <a:rPr lang="en-GB" sz="2800" dirty="0" err="1" smtClean="0"/>
              <a:t>Eo</a:t>
            </a:r>
            <a:r>
              <a:rPr lang="en-GB" sz="2800" dirty="0" smtClean="0"/>
              <a:t>&gt;0.1 are due 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 smtClean="0"/>
              <a:t>γ</a:t>
            </a:r>
            <a:r>
              <a:rPr lang="en-GB" sz="2800" dirty="0" smtClean="0"/>
              <a:t> </a:t>
            </a:r>
            <a:r>
              <a:rPr lang="en-GB" sz="2800" dirty="0" smtClean="0"/>
              <a:t>conversion;  </a:t>
            </a:r>
            <a:r>
              <a:rPr lang="el-GR" sz="2800" dirty="0" smtClean="0"/>
              <a:t>γ</a:t>
            </a:r>
            <a:r>
              <a:rPr lang="en-GB" sz="2800" dirty="0" smtClean="0"/>
              <a:t> </a:t>
            </a:r>
            <a:r>
              <a:rPr lang="en-GB" sz="2800" dirty="0" err="1" smtClean="0"/>
              <a:t>misreconstruction</a:t>
            </a:r>
            <a:r>
              <a:rPr lang="en-GB" sz="2800" dirty="0" smtClean="0"/>
              <a:t> as n </a:t>
            </a:r>
            <a:r>
              <a:rPr lang="el-GR" sz="2800" dirty="0" smtClean="0"/>
              <a:t>γ</a:t>
            </a:r>
            <a:r>
              <a:rPr lang="en-GB" sz="2800" dirty="0" smtClean="0"/>
              <a:t> or n </a:t>
            </a:r>
            <a:r>
              <a:rPr lang="el-GR" sz="2800" dirty="0" smtClean="0"/>
              <a:t>γ</a:t>
            </a:r>
            <a:r>
              <a:rPr lang="en-GB" sz="2800" dirty="0" smtClean="0"/>
              <a:t> + m N </a:t>
            </a:r>
          </a:p>
          <a:p>
            <a:r>
              <a:rPr lang="en-GB" sz="2800" dirty="0" smtClean="0"/>
              <a:t>ε(</a:t>
            </a:r>
            <a:r>
              <a:rPr lang="en-GB" sz="2800" dirty="0" err="1" smtClean="0"/>
              <a:t>Eo</a:t>
            </a:r>
            <a:r>
              <a:rPr lang="en-GB" sz="2800" dirty="0" smtClean="0"/>
              <a:t>) &gt; 99 %</a:t>
            </a:r>
          </a:p>
          <a:p>
            <a:r>
              <a:rPr lang="en-GB" sz="2800" dirty="0" smtClean="0"/>
              <a:t>Right, with </a:t>
            </a:r>
            <a:r>
              <a:rPr lang="el-GR" sz="2800" dirty="0" smtClean="0"/>
              <a:t>γγ</a:t>
            </a:r>
            <a:r>
              <a:rPr lang="en-GB" sz="2800" dirty="0" smtClean="0"/>
              <a:t>-&gt;hadrons, </a:t>
            </a:r>
            <a:r>
              <a:rPr lang="en-GB" sz="2800" dirty="0" err="1" smtClean="0"/>
              <a:t>Eo</a:t>
            </a:r>
            <a:r>
              <a:rPr lang="en-GB" sz="2800" dirty="0" smtClean="0"/>
              <a:t> </a:t>
            </a:r>
            <a:r>
              <a:rPr lang="en-GB" sz="2800" dirty="0" smtClean="0"/>
              <a:t>tail increases and </a:t>
            </a:r>
            <a:r>
              <a:rPr lang="en-GB" sz="2800" dirty="0" smtClean="0"/>
              <a:t>ε(</a:t>
            </a:r>
            <a:r>
              <a:rPr lang="el-GR" sz="2800" dirty="0" smtClean="0"/>
              <a:t>ννγ</a:t>
            </a:r>
            <a:r>
              <a:rPr lang="en-GB" sz="2800" dirty="0" smtClean="0"/>
              <a:t>)</a:t>
            </a:r>
            <a:r>
              <a:rPr lang="en-GB" sz="2800" dirty="0" smtClean="0"/>
              <a:t>↘91%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066800"/>
            <a:ext cx="3535986" cy="2994920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58922"/>
            <a:ext cx="3543607" cy="297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1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Eo</a:t>
            </a:r>
            <a:r>
              <a:rPr lang="en-GB" dirty="0" smtClean="0"/>
              <a:t> Selection on </a:t>
            </a:r>
            <a:r>
              <a:rPr lang="el-GR" dirty="0" smtClean="0"/>
              <a:t>ννγ</a:t>
            </a:r>
            <a:r>
              <a:rPr lang="en-GB" dirty="0" smtClean="0"/>
              <a:t> events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962400"/>
            <a:ext cx="9067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Eo</a:t>
            </a:r>
            <a:r>
              <a:rPr lang="en-GB" sz="2800" dirty="0" smtClean="0"/>
              <a:t>; </a:t>
            </a:r>
            <a:r>
              <a:rPr lang="en-GB" sz="2800" dirty="0" err="1" smtClean="0"/>
              <a:t>PfoPt</a:t>
            </a:r>
            <a:r>
              <a:rPr lang="en-GB" sz="2800" dirty="0" smtClean="0"/>
              <a:t>&gt;0.5 GeV;  </a:t>
            </a:r>
            <a:r>
              <a:rPr lang="en-GB" sz="2800" dirty="0"/>
              <a:t>left no </a:t>
            </a:r>
            <a:r>
              <a:rPr lang="en-GB" sz="2800" dirty="0" err="1"/>
              <a:t>γγ</a:t>
            </a:r>
            <a:r>
              <a:rPr lang="en-GB" sz="2800" dirty="0"/>
              <a:t>-</a:t>
            </a:r>
            <a:r>
              <a:rPr lang="en-GB" sz="2800" dirty="0" smtClean="0"/>
              <a:t>&gt;hadrons</a:t>
            </a:r>
          </a:p>
          <a:p>
            <a:r>
              <a:rPr lang="en-GB" sz="2800" dirty="0"/>
              <a:t>T</a:t>
            </a:r>
            <a:r>
              <a:rPr lang="en-GB" sz="2800" dirty="0" smtClean="0"/>
              <a:t>he </a:t>
            </a:r>
            <a:r>
              <a:rPr lang="en-GB" sz="2800" dirty="0" smtClean="0"/>
              <a:t>selection efficiency is similar</a:t>
            </a:r>
            <a:r>
              <a:rPr lang="en-GB" sz="2800" dirty="0" smtClean="0"/>
              <a:t>; </a:t>
            </a:r>
            <a:r>
              <a:rPr lang="en-GB" sz="2800" dirty="0" smtClean="0"/>
              <a:t>ε(</a:t>
            </a:r>
            <a:r>
              <a:rPr lang="en-GB" sz="2800" dirty="0" err="1" smtClean="0"/>
              <a:t>Eo</a:t>
            </a:r>
            <a:r>
              <a:rPr lang="en-GB" sz="2800" dirty="0" smtClean="0"/>
              <a:t>) &gt; 99 %</a:t>
            </a:r>
          </a:p>
          <a:p>
            <a:r>
              <a:rPr lang="en-GB" sz="2800" dirty="0" smtClean="0"/>
              <a:t>Right with </a:t>
            </a:r>
            <a:r>
              <a:rPr lang="el-GR" sz="2800" dirty="0" smtClean="0"/>
              <a:t>γγ</a:t>
            </a:r>
            <a:r>
              <a:rPr lang="en-GB" sz="2800" dirty="0" smtClean="0"/>
              <a:t>-&gt;hadrons the </a:t>
            </a:r>
            <a:r>
              <a:rPr lang="en-GB" sz="2800" dirty="0" err="1" smtClean="0"/>
              <a:t>Eo</a:t>
            </a:r>
            <a:r>
              <a:rPr lang="en-GB" sz="2800" dirty="0" smtClean="0"/>
              <a:t> tail increases; reducing the Pt cut value from0.75 to 0.5 GeV increases the total energy deposit in the detector and ↘  </a:t>
            </a:r>
            <a:r>
              <a:rPr lang="el-GR" sz="2800" dirty="0" smtClean="0"/>
              <a:t>ε(</a:t>
            </a:r>
            <a:r>
              <a:rPr lang="en-GB" sz="2800" dirty="0" smtClean="0"/>
              <a:t>ν</a:t>
            </a:r>
            <a:r>
              <a:rPr lang="el-GR" sz="2800" dirty="0" smtClean="0"/>
              <a:t>νγ</a:t>
            </a:r>
            <a:r>
              <a:rPr lang="en-GB" sz="2800" dirty="0" smtClean="0"/>
              <a:t>) </a:t>
            </a:r>
            <a:r>
              <a:rPr lang="en-GB" sz="2800" dirty="0" smtClean="0"/>
              <a:t>from91% to 86%</a:t>
            </a:r>
            <a:endParaRPr lang="en-GB" sz="2800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66800"/>
            <a:ext cx="3543607" cy="2987299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066800"/>
            <a:ext cx="3551228" cy="30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9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15252</TotalTime>
  <Words>1459</Words>
  <Application>Microsoft Office PowerPoint</Application>
  <PresentationFormat>On-screen Show (4:3)</PresentationFormat>
  <Paragraphs>214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Detector Validation for Dark Matter Searches at 380 GeV</vt:lpstr>
      <vt:lpstr>Software and Analysis conditions</vt:lpstr>
      <vt:lpstr>DM Searches Processes at 380 GeV</vt:lpstr>
      <vt:lpstr>ν ν̅ γ Event Selection</vt:lpstr>
      <vt:lpstr>Photon Reconstruction Efficiency No Ei, Eo selection</vt:lpstr>
      <vt:lpstr>Ei Selection on ννγ events</vt:lpstr>
      <vt:lpstr>Ei Selection on eeγ events</vt:lpstr>
      <vt:lpstr>Eo Selection on ννγ events </vt:lpstr>
      <vt:lpstr>Eo Selection on ννγ events</vt:lpstr>
      <vt:lpstr>ε(γ) for ννγ Events</vt:lpstr>
      <vt:lpstr>Eo Selection on eeγ events </vt:lpstr>
      <vt:lpstr>Cross Sections before and after  Event Selection</vt:lpstr>
      <vt:lpstr>dN/dEγ; dN/dMRec; 1 mm B.P</vt:lpstr>
      <vt:lpstr>dN/dEγ; dN/dMRec; 1 mm B.P</vt:lpstr>
      <vt:lpstr>Summary</vt:lpstr>
      <vt:lpstr>Outlook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>Jean-Jacques Blaising</dc:creator>
  <cp:lastModifiedBy>Jean-Jacques Blaising</cp:lastModifiedBy>
  <cp:revision>1136</cp:revision>
  <cp:lastPrinted>2017-11-13T13:02:38Z</cp:lastPrinted>
  <dcterms:created xsi:type="dcterms:W3CDTF">2006-08-16T00:00:00Z</dcterms:created>
  <dcterms:modified xsi:type="dcterms:W3CDTF">2017-11-14T11:12:10Z</dcterms:modified>
</cp:coreProperties>
</file>