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tiff" ContentType="image/tiff"/>
  <Default Extension="emf" ContentType="image/x-emf"/>
  <Default Extension="xlsx" ContentType="application/vnd.openxmlformats-officedocument.spreadsheetml.sheet"/>
  <Default Extension="jpg" ContentType="image/jpeg"/>
  <Default Extension="rels" ContentType="application/vnd.openxmlformats-package.relationships+xml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93" r:id="rId1"/>
  </p:sldMasterIdLst>
  <p:notesMasterIdLst>
    <p:notesMasterId r:id="rId45"/>
  </p:notesMasterIdLst>
  <p:sldIdLst>
    <p:sldId id="256" r:id="rId2"/>
    <p:sldId id="390" r:id="rId3"/>
    <p:sldId id="442" r:id="rId4"/>
    <p:sldId id="497" r:id="rId5"/>
    <p:sldId id="369" r:id="rId6"/>
    <p:sldId id="370" r:id="rId7"/>
    <p:sldId id="441" r:id="rId8"/>
    <p:sldId id="484" r:id="rId9"/>
    <p:sldId id="468" r:id="rId10"/>
    <p:sldId id="481" r:id="rId11"/>
    <p:sldId id="467" r:id="rId12"/>
    <p:sldId id="433" r:id="rId13"/>
    <p:sldId id="396" r:id="rId14"/>
    <p:sldId id="449" r:id="rId15"/>
    <p:sldId id="450" r:id="rId16"/>
    <p:sldId id="458" r:id="rId17"/>
    <p:sldId id="459" r:id="rId18"/>
    <p:sldId id="460" r:id="rId19"/>
    <p:sldId id="461" r:id="rId20"/>
    <p:sldId id="465" r:id="rId21"/>
    <p:sldId id="482" r:id="rId22"/>
    <p:sldId id="473" r:id="rId23"/>
    <p:sldId id="483" r:id="rId24"/>
    <p:sldId id="489" r:id="rId25"/>
    <p:sldId id="490" r:id="rId26"/>
    <p:sldId id="491" r:id="rId27"/>
    <p:sldId id="479" r:id="rId28"/>
    <p:sldId id="478" r:id="rId29"/>
    <p:sldId id="511" r:id="rId30"/>
    <p:sldId id="499" r:id="rId31"/>
    <p:sldId id="500" r:id="rId32"/>
    <p:sldId id="501" r:id="rId33"/>
    <p:sldId id="502" r:id="rId34"/>
    <p:sldId id="503" r:id="rId35"/>
    <p:sldId id="504" r:id="rId36"/>
    <p:sldId id="505" r:id="rId37"/>
    <p:sldId id="506" r:id="rId38"/>
    <p:sldId id="509" r:id="rId39"/>
    <p:sldId id="510" r:id="rId40"/>
    <p:sldId id="507" r:id="rId41"/>
    <p:sldId id="508" r:id="rId42"/>
    <p:sldId id="512" r:id="rId43"/>
    <p:sldId id="486" r:id="rId4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44"/>
    <p:restoredTop sz="55494" autoAdjust="0"/>
  </p:normalViewPr>
  <p:slideViewPr>
    <p:cSldViewPr snapToGrid="0" snapToObjects="1">
      <p:cViewPr varScale="1">
        <p:scale>
          <a:sx n="70" d="100"/>
          <a:sy n="70" d="100"/>
        </p:scale>
        <p:origin x="1608" y="176"/>
      </p:cViewPr>
      <p:guideLst>
        <p:guide orient="horz" pos="1800"/>
        <p:guide pos="2880"/>
        <p:guide orient="horz" pos="162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61" Type="http://schemas.microsoft.com/office/2015/10/relationships/revisionInfo" Target="revisionInfo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4" Type="http://schemas.openxmlformats.org/officeDocument/2006/relationships/package" Target="../embeddings/Microsoft_Excel_Worksheet1.xlsx"/><Relationship Id="rId5" Type="http://schemas.openxmlformats.org/officeDocument/2006/relationships/chartUserShapes" Target="../drawings/drawing1.xml"/><Relationship Id="rId1" Type="http://schemas.microsoft.com/office/2011/relationships/chartStyle" Target="style1.xml"/><Relationship Id="rId2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4" Type="http://schemas.openxmlformats.org/officeDocument/2006/relationships/oleObject" Target="file:////vboxsrv\CloudStores\SWITCHdrive\Work\Projects\Alpine\vldb_2017\experiments\SLALOM-IntroGraph.xlsx" TargetMode="External"/><Relationship Id="rId1" Type="http://schemas.microsoft.com/office/2011/relationships/chartStyle" Target="style2.xml"/><Relationship Id="rId2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4" Type="http://schemas.openxmlformats.org/officeDocument/2006/relationships/oleObject" Target="../embeddings/oleObject1.bin"/><Relationship Id="rId1" Type="http://schemas.microsoft.com/office/2011/relationships/chartStyle" Target="style3.xml"/><Relationship Id="rId2" Type="http://schemas.microsoft.com/office/2011/relationships/chartColorStyle" Target="colors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2392709278513"/>
          <c:y val="0.195249586819385"/>
          <c:w val="0.798586394490364"/>
          <c:h val="0.556338509168383"/>
        </c:manualLayout>
      </c:layout>
      <c:lineChart>
        <c:grouping val="standard"/>
        <c:varyColors val="0"/>
        <c:ser>
          <c:idx val="0"/>
          <c:order val="0"/>
          <c:tx>
            <c:strRef>
              <c:f>ToExportLIneV2!$C$1</c:f>
              <c:strCache>
                <c:ptCount val="1"/>
                <c:pt idx="0">
                  <c:v>PostgreSQL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1"/>
              </a:solidFill>
              <a:ln w="19050">
                <a:solidFill>
                  <a:schemeClr val="tx2"/>
                </a:solidFill>
              </a:ln>
              <a:effectLst/>
            </c:spPr>
          </c:marker>
          <c:cat>
            <c:multiLvlStrRef>
              <c:f>ToExportLIneV2!$A$70:$B$119</c:f>
              <c:multiLvlStrCache>
                <c:ptCount val="50"/>
                <c:lvl>
                  <c:pt idx="0">
                    <c:v> </c:v>
                  </c:pt>
                  <c:pt idx="1">
                    <c:v> </c:v>
                  </c:pt>
                  <c:pt idx="2">
                    <c:v> </c:v>
                  </c:pt>
                  <c:pt idx="3">
                    <c:v> </c:v>
                  </c:pt>
                  <c:pt idx="4">
                    <c:v> </c:v>
                  </c:pt>
                  <c:pt idx="5">
                    <c:v> </c:v>
                  </c:pt>
                  <c:pt idx="6">
                    <c:v> </c:v>
                  </c:pt>
                  <c:pt idx="7">
                    <c:v> </c:v>
                  </c:pt>
                  <c:pt idx="8">
                    <c:v> </c:v>
                  </c:pt>
                  <c:pt idx="9">
                    <c:v> </c:v>
                  </c:pt>
                  <c:pt idx="10">
                    <c:v> </c:v>
                  </c:pt>
                  <c:pt idx="11">
                    <c:v> </c:v>
                  </c:pt>
                  <c:pt idx="12">
                    <c:v> </c:v>
                  </c:pt>
                  <c:pt idx="13">
                    <c:v> </c:v>
                  </c:pt>
                  <c:pt idx="14">
                    <c:v> </c:v>
                  </c:pt>
                  <c:pt idx="15">
                    <c:v> </c:v>
                  </c:pt>
                  <c:pt idx="16">
                    <c:v> </c:v>
                  </c:pt>
                  <c:pt idx="17">
                    <c:v> </c:v>
                  </c:pt>
                  <c:pt idx="18">
                    <c:v> </c:v>
                  </c:pt>
                  <c:pt idx="19">
                    <c:v> </c:v>
                  </c:pt>
                  <c:pt idx="20">
                    <c:v> </c:v>
                  </c:pt>
                  <c:pt idx="21">
                    <c:v> </c:v>
                  </c:pt>
                  <c:pt idx="22">
                    <c:v> </c:v>
                  </c:pt>
                  <c:pt idx="23">
                    <c:v> </c:v>
                  </c:pt>
                  <c:pt idx="24">
                    <c:v> </c:v>
                  </c:pt>
                  <c:pt idx="25">
                    <c:v> </c:v>
                  </c:pt>
                  <c:pt idx="26">
                    <c:v> </c:v>
                  </c:pt>
                  <c:pt idx="27">
                    <c:v> </c:v>
                  </c:pt>
                  <c:pt idx="28">
                    <c:v> </c:v>
                  </c:pt>
                  <c:pt idx="29">
                    <c:v> </c:v>
                  </c:pt>
                  <c:pt idx="30">
                    <c:v> </c:v>
                  </c:pt>
                  <c:pt idx="31">
                    <c:v> </c:v>
                  </c:pt>
                  <c:pt idx="32">
                    <c:v> </c:v>
                  </c:pt>
                  <c:pt idx="33">
                    <c:v> </c:v>
                  </c:pt>
                  <c:pt idx="34">
                    <c:v> </c:v>
                  </c:pt>
                  <c:pt idx="35">
                    <c:v> </c:v>
                  </c:pt>
                  <c:pt idx="36">
                    <c:v> </c:v>
                  </c:pt>
                  <c:pt idx="37">
                    <c:v> </c:v>
                  </c:pt>
                  <c:pt idx="38">
                    <c:v> </c:v>
                  </c:pt>
                  <c:pt idx="39">
                    <c:v> </c:v>
                  </c:pt>
                  <c:pt idx="40">
                    <c:v> </c:v>
                  </c:pt>
                  <c:pt idx="41">
                    <c:v> </c:v>
                  </c:pt>
                  <c:pt idx="42">
                    <c:v> </c:v>
                  </c:pt>
                  <c:pt idx="43">
                    <c:v> </c:v>
                  </c:pt>
                  <c:pt idx="44">
                    <c:v> </c:v>
                  </c:pt>
                  <c:pt idx="45">
                    <c:v> </c:v>
                  </c:pt>
                  <c:pt idx="46">
                    <c:v> </c:v>
                  </c:pt>
                  <c:pt idx="47">
                    <c:v> </c:v>
                  </c:pt>
                  <c:pt idx="48">
                    <c:v> </c:v>
                  </c:pt>
                  <c:pt idx="49">
                    <c:v> </c:v>
                  </c:pt>
                </c:lvl>
                <c:lvl>
                  <c:pt idx="0">
                    <c:v>BIN</c:v>
                  </c:pt>
                  <c:pt idx="8">
                    <c:v>CSV</c:v>
                  </c:pt>
                  <c:pt idx="15">
                    <c:v>JSON</c:v>
                  </c:pt>
                  <c:pt idx="25">
                    <c:v>BinCSV</c:v>
                  </c:pt>
                  <c:pt idx="30">
                    <c:v>BinJS</c:v>
                  </c:pt>
                  <c:pt idx="35">
                    <c:v>CSVJS</c:v>
                  </c:pt>
                  <c:pt idx="40">
                    <c:v>BINCSVJS</c:v>
                  </c:pt>
                </c:lvl>
              </c:multiLvlStrCache>
            </c:multiLvlStrRef>
          </c:cat>
          <c:val>
            <c:numRef>
              <c:f>ToExportLIneV2!$C$70:$C$119</c:f>
              <c:numCache>
                <c:formatCode>General</c:formatCode>
                <c:ptCount val="50"/>
                <c:pt idx="0">
                  <c:v>107.4776183333333</c:v>
                </c:pt>
                <c:pt idx="1">
                  <c:v>124.722999</c:v>
                </c:pt>
                <c:pt idx="2">
                  <c:v>77.96445066666666</c:v>
                </c:pt>
                <c:pt idx="3">
                  <c:v>75.12527799999994</c:v>
                </c:pt>
                <c:pt idx="4">
                  <c:v>86.80092666666667</c:v>
                </c:pt>
                <c:pt idx="5">
                  <c:v>82.641217</c:v>
                </c:pt>
                <c:pt idx="6">
                  <c:v>80.276549</c:v>
                </c:pt>
                <c:pt idx="7">
                  <c:v>82.36910166666665</c:v>
                </c:pt>
                <c:pt idx="8">
                  <c:v>1089.331312666666</c:v>
                </c:pt>
                <c:pt idx="9">
                  <c:v>40.29767066666663</c:v>
                </c:pt>
                <c:pt idx="10">
                  <c:v>56.00322766666662</c:v>
                </c:pt>
                <c:pt idx="11">
                  <c:v>76.49596766666667</c:v>
                </c:pt>
                <c:pt idx="12">
                  <c:v>52.06884333333333</c:v>
                </c:pt>
                <c:pt idx="13">
                  <c:v>52.6104443333333</c:v>
                </c:pt>
                <c:pt idx="14">
                  <c:v>51.92795</c:v>
                </c:pt>
                <c:pt idx="15">
                  <c:v>901.169345</c:v>
                </c:pt>
                <c:pt idx="16">
                  <c:v>18.617371</c:v>
                </c:pt>
                <c:pt idx="17">
                  <c:v>20.9413333333333</c:v>
                </c:pt>
                <c:pt idx="18">
                  <c:v>31.7794</c:v>
                </c:pt>
                <c:pt idx="19">
                  <c:v>35.10287866666663</c:v>
                </c:pt>
                <c:pt idx="20">
                  <c:v>27.63634500000001</c:v>
                </c:pt>
                <c:pt idx="21">
                  <c:v>44.12043700000001</c:v>
                </c:pt>
                <c:pt idx="22">
                  <c:v>26.61542499999999</c:v>
                </c:pt>
                <c:pt idx="23">
                  <c:v>27.30965133333332</c:v>
                </c:pt>
                <c:pt idx="24">
                  <c:v>32.34035933333332</c:v>
                </c:pt>
                <c:pt idx="25">
                  <c:v>143.694058</c:v>
                </c:pt>
                <c:pt idx="26">
                  <c:v>177.913165</c:v>
                </c:pt>
                <c:pt idx="27">
                  <c:v>131.9134933333333</c:v>
                </c:pt>
                <c:pt idx="28">
                  <c:v>171.591257</c:v>
                </c:pt>
                <c:pt idx="29">
                  <c:v>143.4687206666667</c:v>
                </c:pt>
                <c:pt idx="30">
                  <c:v>127.415833</c:v>
                </c:pt>
                <c:pt idx="31">
                  <c:v>106.890583</c:v>
                </c:pt>
                <c:pt idx="32">
                  <c:v>163.6170226666666</c:v>
                </c:pt>
                <c:pt idx="33">
                  <c:v>120.7695843333333</c:v>
                </c:pt>
                <c:pt idx="34">
                  <c:v>134.052153</c:v>
                </c:pt>
                <c:pt idx="35">
                  <c:v>95.42303933333331</c:v>
                </c:pt>
                <c:pt idx="36">
                  <c:v>85.20813066666665</c:v>
                </c:pt>
                <c:pt idx="37">
                  <c:v>118.450672</c:v>
                </c:pt>
                <c:pt idx="38">
                  <c:v>2226.886588333334</c:v>
                </c:pt>
                <c:pt idx="39">
                  <c:v>197.0984493333334</c:v>
                </c:pt>
                <c:pt idx="40">
                  <c:v>426.2060426666667</c:v>
                </c:pt>
                <c:pt idx="41">
                  <c:v>383.4738193333333</c:v>
                </c:pt>
                <c:pt idx="42">
                  <c:v>285.460658</c:v>
                </c:pt>
                <c:pt idx="43">
                  <c:v>230.3280863333334</c:v>
                </c:pt>
                <c:pt idx="44">
                  <c:v>746.975079</c:v>
                </c:pt>
                <c:pt idx="45">
                  <c:v>690.779637666667</c:v>
                </c:pt>
                <c:pt idx="46">
                  <c:v>536.116130666667</c:v>
                </c:pt>
                <c:pt idx="47">
                  <c:v>308.5083979999998</c:v>
                </c:pt>
                <c:pt idx="48">
                  <c:v>297.1339979999997</c:v>
                </c:pt>
                <c:pt idx="49">
                  <c:v>229.5273796666666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E7C-42DF-B84D-D2C10CCFF9A2}"/>
            </c:ext>
          </c:extLst>
        </c:ser>
        <c:ser>
          <c:idx val="1"/>
          <c:order val="1"/>
          <c:tx>
            <c:strRef>
              <c:f>ToExportLIneV2!$D$1</c:f>
              <c:strCache>
                <c:ptCount val="1"/>
                <c:pt idx="0">
                  <c:v>DBMS-C &amp; MongoDB</c:v>
                </c:pt>
              </c:strCache>
            </c:strRef>
          </c:tx>
          <c:spPr>
            <a:ln w="50800" cap="rnd">
              <a:solidFill>
                <a:srgbClr val="AF80A4"/>
              </a:solidFill>
              <a:prstDash val="solid"/>
              <a:round/>
            </a:ln>
            <a:effectLst/>
          </c:spPr>
          <c:marker>
            <c:symbol val="x"/>
            <c:size val="8"/>
            <c:spPr>
              <a:solidFill>
                <a:srgbClr val="AF80A4"/>
              </a:solidFill>
              <a:ln w="19050">
                <a:solidFill>
                  <a:srgbClr val="AF80A4"/>
                </a:solidFill>
              </a:ln>
              <a:effectLst/>
            </c:spPr>
          </c:marker>
          <c:cat>
            <c:multiLvlStrRef>
              <c:f>ToExportLIneV2!$A$70:$B$119</c:f>
              <c:multiLvlStrCache>
                <c:ptCount val="50"/>
                <c:lvl>
                  <c:pt idx="0">
                    <c:v> </c:v>
                  </c:pt>
                  <c:pt idx="1">
                    <c:v> </c:v>
                  </c:pt>
                  <c:pt idx="2">
                    <c:v> </c:v>
                  </c:pt>
                  <c:pt idx="3">
                    <c:v> </c:v>
                  </c:pt>
                  <c:pt idx="4">
                    <c:v> </c:v>
                  </c:pt>
                  <c:pt idx="5">
                    <c:v> </c:v>
                  </c:pt>
                  <c:pt idx="6">
                    <c:v> </c:v>
                  </c:pt>
                  <c:pt idx="7">
                    <c:v> </c:v>
                  </c:pt>
                  <c:pt idx="8">
                    <c:v> </c:v>
                  </c:pt>
                  <c:pt idx="9">
                    <c:v> </c:v>
                  </c:pt>
                  <c:pt idx="10">
                    <c:v> </c:v>
                  </c:pt>
                  <c:pt idx="11">
                    <c:v> </c:v>
                  </c:pt>
                  <c:pt idx="12">
                    <c:v> </c:v>
                  </c:pt>
                  <c:pt idx="13">
                    <c:v> </c:v>
                  </c:pt>
                  <c:pt idx="14">
                    <c:v> </c:v>
                  </c:pt>
                  <c:pt idx="15">
                    <c:v> </c:v>
                  </c:pt>
                  <c:pt idx="16">
                    <c:v> </c:v>
                  </c:pt>
                  <c:pt idx="17">
                    <c:v> </c:v>
                  </c:pt>
                  <c:pt idx="18">
                    <c:v> </c:v>
                  </c:pt>
                  <c:pt idx="19">
                    <c:v> </c:v>
                  </c:pt>
                  <c:pt idx="20">
                    <c:v> </c:v>
                  </c:pt>
                  <c:pt idx="21">
                    <c:v> </c:v>
                  </c:pt>
                  <c:pt idx="22">
                    <c:v> </c:v>
                  </c:pt>
                  <c:pt idx="23">
                    <c:v> </c:v>
                  </c:pt>
                  <c:pt idx="24">
                    <c:v> </c:v>
                  </c:pt>
                  <c:pt idx="25">
                    <c:v> </c:v>
                  </c:pt>
                  <c:pt idx="26">
                    <c:v> </c:v>
                  </c:pt>
                  <c:pt idx="27">
                    <c:v> </c:v>
                  </c:pt>
                  <c:pt idx="28">
                    <c:v> </c:v>
                  </c:pt>
                  <c:pt idx="29">
                    <c:v> </c:v>
                  </c:pt>
                  <c:pt idx="30">
                    <c:v> </c:v>
                  </c:pt>
                  <c:pt idx="31">
                    <c:v> </c:v>
                  </c:pt>
                  <c:pt idx="32">
                    <c:v> </c:v>
                  </c:pt>
                  <c:pt idx="33">
                    <c:v> </c:v>
                  </c:pt>
                  <c:pt idx="34">
                    <c:v> </c:v>
                  </c:pt>
                  <c:pt idx="35">
                    <c:v> </c:v>
                  </c:pt>
                  <c:pt idx="36">
                    <c:v> </c:v>
                  </c:pt>
                  <c:pt idx="37">
                    <c:v> </c:v>
                  </c:pt>
                  <c:pt idx="38">
                    <c:v> </c:v>
                  </c:pt>
                  <c:pt idx="39">
                    <c:v> </c:v>
                  </c:pt>
                  <c:pt idx="40">
                    <c:v> </c:v>
                  </c:pt>
                  <c:pt idx="41">
                    <c:v> </c:v>
                  </c:pt>
                  <c:pt idx="42">
                    <c:v> </c:v>
                  </c:pt>
                  <c:pt idx="43">
                    <c:v> </c:v>
                  </c:pt>
                  <c:pt idx="44">
                    <c:v> </c:v>
                  </c:pt>
                  <c:pt idx="45">
                    <c:v> </c:v>
                  </c:pt>
                  <c:pt idx="46">
                    <c:v> </c:v>
                  </c:pt>
                  <c:pt idx="47">
                    <c:v> </c:v>
                  </c:pt>
                  <c:pt idx="48">
                    <c:v> </c:v>
                  </c:pt>
                  <c:pt idx="49">
                    <c:v> </c:v>
                  </c:pt>
                </c:lvl>
                <c:lvl>
                  <c:pt idx="0">
                    <c:v>BIN</c:v>
                  </c:pt>
                  <c:pt idx="8">
                    <c:v>CSV</c:v>
                  </c:pt>
                  <c:pt idx="15">
                    <c:v>JSON</c:v>
                  </c:pt>
                  <c:pt idx="25">
                    <c:v>BinCSV</c:v>
                  </c:pt>
                  <c:pt idx="30">
                    <c:v>BinJS</c:v>
                  </c:pt>
                  <c:pt idx="35">
                    <c:v>CSVJS</c:v>
                  </c:pt>
                  <c:pt idx="40">
                    <c:v>BINCSVJS</c:v>
                  </c:pt>
                </c:lvl>
              </c:multiLvlStrCache>
            </c:multiLvlStrRef>
          </c:cat>
          <c:val>
            <c:numRef>
              <c:f>ToExportLIneV2!$D$70:$D$119</c:f>
              <c:numCache>
                <c:formatCode>General</c:formatCode>
                <c:ptCount val="50"/>
                <c:pt idx="0">
                  <c:v>49.377837</c:v>
                </c:pt>
                <c:pt idx="1">
                  <c:v>100.5322173333333</c:v>
                </c:pt>
                <c:pt idx="2">
                  <c:v>29.82045500000001</c:v>
                </c:pt>
                <c:pt idx="3">
                  <c:v>9.141502666666667</c:v>
                </c:pt>
                <c:pt idx="4">
                  <c:v>3.943652333333333</c:v>
                </c:pt>
                <c:pt idx="5">
                  <c:v>16.5436113333333</c:v>
                </c:pt>
                <c:pt idx="6">
                  <c:v>33.55012433333331</c:v>
                </c:pt>
                <c:pt idx="7">
                  <c:v>1.478292666666667</c:v>
                </c:pt>
                <c:pt idx="8">
                  <c:v>645.3202036666667</c:v>
                </c:pt>
                <c:pt idx="9">
                  <c:v>12.241485</c:v>
                </c:pt>
                <c:pt idx="10">
                  <c:v>4.960836666666665</c:v>
                </c:pt>
                <c:pt idx="11">
                  <c:v>16.34720866666667</c:v>
                </c:pt>
                <c:pt idx="12">
                  <c:v>3.65483</c:v>
                </c:pt>
                <c:pt idx="13">
                  <c:v>4.447714666666664</c:v>
                </c:pt>
                <c:pt idx="14">
                  <c:v>2.155098333333333</c:v>
                </c:pt>
                <c:pt idx="15">
                  <c:v>1184.315666666667</c:v>
                </c:pt>
                <c:pt idx="16">
                  <c:v>20.48033333333327</c:v>
                </c:pt>
                <c:pt idx="17">
                  <c:v>28.79799999999999</c:v>
                </c:pt>
                <c:pt idx="18">
                  <c:v>33.47566666666664</c:v>
                </c:pt>
                <c:pt idx="19">
                  <c:v>16.175</c:v>
                </c:pt>
                <c:pt idx="20">
                  <c:v>21.63666666666671</c:v>
                </c:pt>
                <c:pt idx="21">
                  <c:v>21.75733333333327</c:v>
                </c:pt>
                <c:pt idx="22">
                  <c:v>27.125</c:v>
                </c:pt>
                <c:pt idx="23">
                  <c:v>37.74</c:v>
                </c:pt>
                <c:pt idx="24">
                  <c:v>35.2173333333333</c:v>
                </c:pt>
                <c:pt idx="25">
                  <c:v>37.935053</c:v>
                </c:pt>
                <c:pt idx="26">
                  <c:v>69.13169833333329</c:v>
                </c:pt>
                <c:pt idx="27">
                  <c:v>31.76981533333332</c:v>
                </c:pt>
                <c:pt idx="28">
                  <c:v>5.689665666666667</c:v>
                </c:pt>
                <c:pt idx="29">
                  <c:v>25.03495800000001</c:v>
                </c:pt>
                <c:pt idx="30">
                  <c:v>79.60199199999998</c:v>
                </c:pt>
                <c:pt idx="31">
                  <c:v>86.18726133333334</c:v>
                </c:pt>
                <c:pt idx="32">
                  <c:v>24.84680366666667</c:v>
                </c:pt>
                <c:pt idx="33">
                  <c:v>58.30739133333331</c:v>
                </c:pt>
                <c:pt idx="34">
                  <c:v>31.90744666666666</c:v>
                </c:pt>
                <c:pt idx="35">
                  <c:v>65.36655433333334</c:v>
                </c:pt>
                <c:pt idx="36">
                  <c:v>36.62713266666668</c:v>
                </c:pt>
                <c:pt idx="37">
                  <c:v>36.86452300000001</c:v>
                </c:pt>
                <c:pt idx="38">
                  <c:v>40.92322233333333</c:v>
                </c:pt>
                <c:pt idx="39">
                  <c:v>103.5739676666666</c:v>
                </c:pt>
                <c:pt idx="40">
                  <c:v>108.505449</c:v>
                </c:pt>
                <c:pt idx="41">
                  <c:v>97.31769766666667</c:v>
                </c:pt>
                <c:pt idx="42">
                  <c:v>86.64321166666667</c:v>
                </c:pt>
                <c:pt idx="43">
                  <c:v>45.79214033333333</c:v>
                </c:pt>
                <c:pt idx="44">
                  <c:v>57.97375100000001</c:v>
                </c:pt>
                <c:pt idx="45">
                  <c:v>77.17520066666663</c:v>
                </c:pt>
                <c:pt idx="46">
                  <c:v>98.91973799999998</c:v>
                </c:pt>
                <c:pt idx="47">
                  <c:v>81.26300766666665</c:v>
                </c:pt>
                <c:pt idx="48">
                  <c:v>41.32488699999999</c:v>
                </c:pt>
                <c:pt idx="49">
                  <c:v>27.518789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E7C-42DF-B84D-D2C10CCFF9A2}"/>
            </c:ext>
          </c:extLst>
        </c:ser>
        <c:ser>
          <c:idx val="2"/>
          <c:order val="2"/>
          <c:tx>
            <c:strRef>
              <c:f>ToExportLIneV2!$E$1</c:f>
              <c:strCache>
                <c:ptCount val="1"/>
                <c:pt idx="0">
                  <c:v>Proteus</c:v>
                </c:pt>
              </c:strCache>
            </c:strRef>
          </c:tx>
          <c:spPr>
            <a:ln w="5080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cat>
            <c:multiLvlStrRef>
              <c:f>ToExportLIneV2!$A$70:$B$119</c:f>
              <c:multiLvlStrCache>
                <c:ptCount val="50"/>
                <c:lvl>
                  <c:pt idx="0">
                    <c:v> </c:v>
                  </c:pt>
                  <c:pt idx="1">
                    <c:v> </c:v>
                  </c:pt>
                  <c:pt idx="2">
                    <c:v> </c:v>
                  </c:pt>
                  <c:pt idx="3">
                    <c:v> </c:v>
                  </c:pt>
                  <c:pt idx="4">
                    <c:v> </c:v>
                  </c:pt>
                  <c:pt idx="5">
                    <c:v> </c:v>
                  </c:pt>
                  <c:pt idx="6">
                    <c:v> </c:v>
                  </c:pt>
                  <c:pt idx="7">
                    <c:v> </c:v>
                  </c:pt>
                  <c:pt idx="8">
                    <c:v> </c:v>
                  </c:pt>
                  <c:pt idx="9">
                    <c:v> </c:v>
                  </c:pt>
                  <c:pt idx="10">
                    <c:v> </c:v>
                  </c:pt>
                  <c:pt idx="11">
                    <c:v> </c:v>
                  </c:pt>
                  <c:pt idx="12">
                    <c:v> </c:v>
                  </c:pt>
                  <c:pt idx="13">
                    <c:v> </c:v>
                  </c:pt>
                  <c:pt idx="14">
                    <c:v> </c:v>
                  </c:pt>
                  <c:pt idx="15">
                    <c:v> </c:v>
                  </c:pt>
                  <c:pt idx="16">
                    <c:v> </c:v>
                  </c:pt>
                  <c:pt idx="17">
                    <c:v> </c:v>
                  </c:pt>
                  <c:pt idx="18">
                    <c:v> </c:v>
                  </c:pt>
                  <c:pt idx="19">
                    <c:v> </c:v>
                  </c:pt>
                  <c:pt idx="20">
                    <c:v> </c:v>
                  </c:pt>
                  <c:pt idx="21">
                    <c:v> </c:v>
                  </c:pt>
                  <c:pt idx="22">
                    <c:v> </c:v>
                  </c:pt>
                  <c:pt idx="23">
                    <c:v> </c:v>
                  </c:pt>
                  <c:pt idx="24">
                    <c:v> </c:v>
                  </c:pt>
                  <c:pt idx="25">
                    <c:v> </c:v>
                  </c:pt>
                  <c:pt idx="26">
                    <c:v> </c:v>
                  </c:pt>
                  <c:pt idx="27">
                    <c:v> </c:v>
                  </c:pt>
                  <c:pt idx="28">
                    <c:v> </c:v>
                  </c:pt>
                  <c:pt idx="29">
                    <c:v> </c:v>
                  </c:pt>
                  <c:pt idx="30">
                    <c:v> </c:v>
                  </c:pt>
                  <c:pt idx="31">
                    <c:v> </c:v>
                  </c:pt>
                  <c:pt idx="32">
                    <c:v> </c:v>
                  </c:pt>
                  <c:pt idx="33">
                    <c:v> </c:v>
                  </c:pt>
                  <c:pt idx="34">
                    <c:v> </c:v>
                  </c:pt>
                  <c:pt idx="35">
                    <c:v> </c:v>
                  </c:pt>
                  <c:pt idx="36">
                    <c:v> </c:v>
                  </c:pt>
                  <c:pt idx="37">
                    <c:v> </c:v>
                  </c:pt>
                  <c:pt idx="38">
                    <c:v> </c:v>
                  </c:pt>
                  <c:pt idx="39">
                    <c:v> </c:v>
                  </c:pt>
                  <c:pt idx="40">
                    <c:v> </c:v>
                  </c:pt>
                  <c:pt idx="41">
                    <c:v> </c:v>
                  </c:pt>
                  <c:pt idx="42">
                    <c:v> </c:v>
                  </c:pt>
                  <c:pt idx="43">
                    <c:v> </c:v>
                  </c:pt>
                  <c:pt idx="44">
                    <c:v> </c:v>
                  </c:pt>
                  <c:pt idx="45">
                    <c:v> </c:v>
                  </c:pt>
                  <c:pt idx="46">
                    <c:v> </c:v>
                  </c:pt>
                  <c:pt idx="47">
                    <c:v> </c:v>
                  </c:pt>
                  <c:pt idx="48">
                    <c:v> </c:v>
                  </c:pt>
                  <c:pt idx="49">
                    <c:v> </c:v>
                  </c:pt>
                </c:lvl>
                <c:lvl>
                  <c:pt idx="0">
                    <c:v>BIN</c:v>
                  </c:pt>
                  <c:pt idx="8">
                    <c:v>CSV</c:v>
                  </c:pt>
                  <c:pt idx="15">
                    <c:v>JSON</c:v>
                  </c:pt>
                  <c:pt idx="25">
                    <c:v>BinCSV</c:v>
                  </c:pt>
                  <c:pt idx="30">
                    <c:v>BinJS</c:v>
                  </c:pt>
                  <c:pt idx="35">
                    <c:v>CSVJS</c:v>
                  </c:pt>
                  <c:pt idx="40">
                    <c:v>BINCSVJS</c:v>
                  </c:pt>
                </c:lvl>
              </c:multiLvlStrCache>
            </c:multiLvlStrRef>
          </c:cat>
          <c:val>
            <c:numRef>
              <c:f>ToExportLIneV2!$E$70:$E$119</c:f>
              <c:numCache>
                <c:formatCode>General</c:formatCode>
                <c:ptCount val="50"/>
                <c:pt idx="0">
                  <c:v>3.47782066666667</c:v>
                </c:pt>
                <c:pt idx="1">
                  <c:v>6.88676166666667</c:v>
                </c:pt>
                <c:pt idx="2">
                  <c:v>1.91756466666667</c:v>
                </c:pt>
                <c:pt idx="3">
                  <c:v>1.58076133333333</c:v>
                </c:pt>
                <c:pt idx="4">
                  <c:v>1.671765</c:v>
                </c:pt>
                <c:pt idx="5">
                  <c:v>1.54996066666667</c:v>
                </c:pt>
                <c:pt idx="6">
                  <c:v>1.63757566666667</c:v>
                </c:pt>
                <c:pt idx="7">
                  <c:v>3.63843733333333</c:v>
                </c:pt>
                <c:pt idx="8">
                  <c:v>209.477448666667</c:v>
                </c:pt>
                <c:pt idx="9">
                  <c:v>12.0767526666667</c:v>
                </c:pt>
                <c:pt idx="10">
                  <c:v>17.04519133333327</c:v>
                </c:pt>
                <c:pt idx="11">
                  <c:v>17.8967146666667</c:v>
                </c:pt>
                <c:pt idx="12">
                  <c:v>16.281513</c:v>
                </c:pt>
                <c:pt idx="13">
                  <c:v>2.865068666666668</c:v>
                </c:pt>
                <c:pt idx="14">
                  <c:v>2.32960166666667</c:v>
                </c:pt>
                <c:pt idx="15">
                  <c:v>304.792621</c:v>
                </c:pt>
                <c:pt idx="16">
                  <c:v>0.629392</c:v>
                </c:pt>
                <c:pt idx="17">
                  <c:v>20.30613866666667</c:v>
                </c:pt>
                <c:pt idx="18">
                  <c:v>0.054767</c:v>
                </c:pt>
                <c:pt idx="19">
                  <c:v>1.85006366666667</c:v>
                </c:pt>
                <c:pt idx="20">
                  <c:v>17.8060626666667</c:v>
                </c:pt>
                <c:pt idx="21">
                  <c:v>4.58365433333333</c:v>
                </c:pt>
                <c:pt idx="22">
                  <c:v>0.0529406666666667</c:v>
                </c:pt>
                <c:pt idx="23">
                  <c:v>0.0538603333333333</c:v>
                </c:pt>
                <c:pt idx="24">
                  <c:v>0.207321</c:v>
                </c:pt>
                <c:pt idx="25">
                  <c:v>4.88847233333333</c:v>
                </c:pt>
                <c:pt idx="26">
                  <c:v>9.30686033333333</c:v>
                </c:pt>
                <c:pt idx="27">
                  <c:v>20.02229533333328</c:v>
                </c:pt>
                <c:pt idx="28">
                  <c:v>26.18323699999998</c:v>
                </c:pt>
                <c:pt idx="29">
                  <c:v>32.67636166666666</c:v>
                </c:pt>
                <c:pt idx="30">
                  <c:v>3.68499466666667</c:v>
                </c:pt>
                <c:pt idx="31">
                  <c:v>3.63671166666667</c:v>
                </c:pt>
                <c:pt idx="32">
                  <c:v>19.0998953333333</c:v>
                </c:pt>
                <c:pt idx="33">
                  <c:v>6.852120999999997</c:v>
                </c:pt>
                <c:pt idx="34">
                  <c:v>6.94515633333333</c:v>
                </c:pt>
                <c:pt idx="35">
                  <c:v>17.938009</c:v>
                </c:pt>
                <c:pt idx="36">
                  <c:v>17.457066</c:v>
                </c:pt>
                <c:pt idx="37">
                  <c:v>17.0998826666667</c:v>
                </c:pt>
                <c:pt idx="38">
                  <c:v>16.70879333333327</c:v>
                </c:pt>
                <c:pt idx="39">
                  <c:v>30.301782</c:v>
                </c:pt>
                <c:pt idx="40">
                  <c:v>20.5573593333333</c:v>
                </c:pt>
                <c:pt idx="41">
                  <c:v>80.7970403333333</c:v>
                </c:pt>
                <c:pt idx="42">
                  <c:v>62.88328433333326</c:v>
                </c:pt>
                <c:pt idx="43">
                  <c:v>9.47761566666667</c:v>
                </c:pt>
                <c:pt idx="44">
                  <c:v>27.66476033333328</c:v>
                </c:pt>
                <c:pt idx="45">
                  <c:v>26.61710966666667</c:v>
                </c:pt>
                <c:pt idx="46">
                  <c:v>85.203108</c:v>
                </c:pt>
                <c:pt idx="47">
                  <c:v>39.5749173333333</c:v>
                </c:pt>
                <c:pt idx="48">
                  <c:v>6.560130666666667</c:v>
                </c:pt>
                <c:pt idx="49">
                  <c:v>5.92764333333333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E7C-42DF-B84D-D2C10CCFF9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6339152"/>
        <c:axId val="652976912"/>
      </c:lineChart>
      <c:catAx>
        <c:axId val="62633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2976912"/>
        <c:crossesAt val="0.01"/>
        <c:auto val="1"/>
        <c:lblAlgn val="ctr"/>
        <c:lblOffset val="100"/>
        <c:noMultiLvlLbl val="0"/>
      </c:catAx>
      <c:valAx>
        <c:axId val="652976912"/>
        <c:scaling>
          <c:logBase val="10.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>
                    <a:solidFill>
                      <a:sysClr val="windowText" lastClr="000000"/>
                    </a:solidFill>
                  </a:rPr>
                  <a:t>Execution Time (sec)</a:t>
                </a:r>
              </a:p>
            </c:rich>
          </c:tx>
          <c:layout>
            <c:manualLayout>
              <c:xMode val="edge"/>
              <c:yMode val="edge"/>
              <c:x val="0.0"/>
              <c:y val="0.1843019293640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6339152"/>
        <c:crossesAt val="1.0"/>
        <c:crossBetween val="midCat"/>
      </c:valAx>
      <c:spPr>
        <a:noFill/>
        <a:ln w="25400">
          <a:noFill/>
        </a:ln>
        <a:effectLst/>
      </c:spPr>
    </c:plotArea>
    <c:legend>
      <c:legendPos val="t"/>
      <c:layout>
        <c:manualLayout>
          <c:xMode val="edge"/>
          <c:yMode val="edge"/>
          <c:x val="0.178274382183553"/>
          <c:y val="0.102486070820095"/>
          <c:w val="0.80356004781149"/>
          <c:h val="0.1432516001289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2322834645669"/>
          <c:y val="0.0544192913385827"/>
          <c:w val="0.82400010936133"/>
          <c:h val="0.61188446960433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'[SLALOM-IntroGraph.xlsx]Intro Graph'!$C$1</c:f>
              <c:strCache>
                <c:ptCount val="1"/>
                <c:pt idx="0">
                  <c:v>DBMS</c:v>
                </c:pt>
              </c:strCache>
            </c:strRef>
          </c:tx>
          <c:spPr>
            <a:ln w="635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'[SLALOM-IntroGraph.xlsx]Intro Graph'!$A$5:$A$401</c:f>
              <c:numCache>
                <c:formatCode>General</c:formatCode>
                <c:ptCount val="397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130.0</c:v>
                </c:pt>
                <c:pt idx="129">
                  <c:v>131.0</c:v>
                </c:pt>
                <c:pt idx="130">
                  <c:v>132.0</c:v>
                </c:pt>
                <c:pt idx="131">
                  <c:v>133.0</c:v>
                </c:pt>
                <c:pt idx="132">
                  <c:v>134.0</c:v>
                </c:pt>
                <c:pt idx="133">
                  <c:v>135.0</c:v>
                </c:pt>
                <c:pt idx="134">
                  <c:v>136.0</c:v>
                </c:pt>
                <c:pt idx="135">
                  <c:v>137.0</c:v>
                </c:pt>
                <c:pt idx="136">
                  <c:v>138.0</c:v>
                </c:pt>
                <c:pt idx="137">
                  <c:v>139.0</c:v>
                </c:pt>
                <c:pt idx="138">
                  <c:v>140.0</c:v>
                </c:pt>
                <c:pt idx="139">
                  <c:v>141.0</c:v>
                </c:pt>
                <c:pt idx="140">
                  <c:v>142.0</c:v>
                </c:pt>
                <c:pt idx="141">
                  <c:v>143.0</c:v>
                </c:pt>
                <c:pt idx="142">
                  <c:v>144.0</c:v>
                </c:pt>
                <c:pt idx="143">
                  <c:v>145.0</c:v>
                </c:pt>
                <c:pt idx="144">
                  <c:v>146.0</c:v>
                </c:pt>
                <c:pt idx="145">
                  <c:v>147.0</c:v>
                </c:pt>
                <c:pt idx="146">
                  <c:v>148.0</c:v>
                </c:pt>
                <c:pt idx="147">
                  <c:v>149.0</c:v>
                </c:pt>
                <c:pt idx="148">
                  <c:v>150.0</c:v>
                </c:pt>
                <c:pt idx="149">
                  <c:v>151.0</c:v>
                </c:pt>
                <c:pt idx="150">
                  <c:v>152.0</c:v>
                </c:pt>
                <c:pt idx="151">
                  <c:v>153.0</c:v>
                </c:pt>
                <c:pt idx="152">
                  <c:v>154.0</c:v>
                </c:pt>
                <c:pt idx="153">
                  <c:v>155.0</c:v>
                </c:pt>
                <c:pt idx="154">
                  <c:v>156.0</c:v>
                </c:pt>
                <c:pt idx="155">
                  <c:v>157.0</c:v>
                </c:pt>
                <c:pt idx="156">
                  <c:v>158.0</c:v>
                </c:pt>
                <c:pt idx="157">
                  <c:v>159.0</c:v>
                </c:pt>
                <c:pt idx="158">
                  <c:v>160.0</c:v>
                </c:pt>
                <c:pt idx="159">
                  <c:v>161.0</c:v>
                </c:pt>
                <c:pt idx="160">
                  <c:v>162.0</c:v>
                </c:pt>
                <c:pt idx="161">
                  <c:v>163.0</c:v>
                </c:pt>
                <c:pt idx="162">
                  <c:v>164.0</c:v>
                </c:pt>
                <c:pt idx="163">
                  <c:v>165.0</c:v>
                </c:pt>
                <c:pt idx="164">
                  <c:v>166.0</c:v>
                </c:pt>
                <c:pt idx="165">
                  <c:v>167.0</c:v>
                </c:pt>
                <c:pt idx="166">
                  <c:v>168.0</c:v>
                </c:pt>
                <c:pt idx="167">
                  <c:v>169.0</c:v>
                </c:pt>
                <c:pt idx="168">
                  <c:v>170.0</c:v>
                </c:pt>
                <c:pt idx="169">
                  <c:v>171.0</c:v>
                </c:pt>
                <c:pt idx="170">
                  <c:v>172.0</c:v>
                </c:pt>
                <c:pt idx="171">
                  <c:v>173.0</c:v>
                </c:pt>
                <c:pt idx="172">
                  <c:v>174.0</c:v>
                </c:pt>
                <c:pt idx="173">
                  <c:v>175.0</c:v>
                </c:pt>
                <c:pt idx="174">
                  <c:v>176.0</c:v>
                </c:pt>
                <c:pt idx="175">
                  <c:v>177.0</c:v>
                </c:pt>
                <c:pt idx="176">
                  <c:v>178.0</c:v>
                </c:pt>
                <c:pt idx="177">
                  <c:v>179.0</c:v>
                </c:pt>
                <c:pt idx="178">
                  <c:v>180.0</c:v>
                </c:pt>
                <c:pt idx="179">
                  <c:v>181.0</c:v>
                </c:pt>
                <c:pt idx="180">
                  <c:v>182.0</c:v>
                </c:pt>
                <c:pt idx="181">
                  <c:v>183.0</c:v>
                </c:pt>
                <c:pt idx="182">
                  <c:v>184.0</c:v>
                </c:pt>
                <c:pt idx="183">
                  <c:v>185.0</c:v>
                </c:pt>
                <c:pt idx="184">
                  <c:v>186.0</c:v>
                </c:pt>
                <c:pt idx="185">
                  <c:v>187.0</c:v>
                </c:pt>
                <c:pt idx="186">
                  <c:v>188.0</c:v>
                </c:pt>
                <c:pt idx="187">
                  <c:v>189.0</c:v>
                </c:pt>
                <c:pt idx="188">
                  <c:v>190.0</c:v>
                </c:pt>
                <c:pt idx="189">
                  <c:v>191.0</c:v>
                </c:pt>
                <c:pt idx="190">
                  <c:v>192.0</c:v>
                </c:pt>
                <c:pt idx="191">
                  <c:v>193.0</c:v>
                </c:pt>
                <c:pt idx="192">
                  <c:v>194.0</c:v>
                </c:pt>
                <c:pt idx="193">
                  <c:v>195.0</c:v>
                </c:pt>
                <c:pt idx="194">
                  <c:v>196.0</c:v>
                </c:pt>
                <c:pt idx="195">
                  <c:v>197.0</c:v>
                </c:pt>
                <c:pt idx="196">
                  <c:v>198.0</c:v>
                </c:pt>
                <c:pt idx="197">
                  <c:v>199.0</c:v>
                </c:pt>
                <c:pt idx="198">
                  <c:v>200.0</c:v>
                </c:pt>
                <c:pt idx="199">
                  <c:v>201.0</c:v>
                </c:pt>
                <c:pt idx="200">
                  <c:v>202.0</c:v>
                </c:pt>
                <c:pt idx="201">
                  <c:v>203.0</c:v>
                </c:pt>
                <c:pt idx="202">
                  <c:v>204.0</c:v>
                </c:pt>
                <c:pt idx="203">
                  <c:v>205.0</c:v>
                </c:pt>
                <c:pt idx="204">
                  <c:v>206.0</c:v>
                </c:pt>
                <c:pt idx="205">
                  <c:v>207.0</c:v>
                </c:pt>
                <c:pt idx="206">
                  <c:v>208.0</c:v>
                </c:pt>
                <c:pt idx="207">
                  <c:v>209.0</c:v>
                </c:pt>
                <c:pt idx="208">
                  <c:v>210.0</c:v>
                </c:pt>
                <c:pt idx="209">
                  <c:v>211.0</c:v>
                </c:pt>
                <c:pt idx="210">
                  <c:v>212.0</c:v>
                </c:pt>
                <c:pt idx="211">
                  <c:v>213.0</c:v>
                </c:pt>
                <c:pt idx="212">
                  <c:v>214.0</c:v>
                </c:pt>
                <c:pt idx="213">
                  <c:v>215.0</c:v>
                </c:pt>
                <c:pt idx="214">
                  <c:v>216.0</c:v>
                </c:pt>
                <c:pt idx="215">
                  <c:v>217.0</c:v>
                </c:pt>
                <c:pt idx="216">
                  <c:v>218.0</c:v>
                </c:pt>
                <c:pt idx="217">
                  <c:v>219.0</c:v>
                </c:pt>
                <c:pt idx="218">
                  <c:v>220.0</c:v>
                </c:pt>
                <c:pt idx="219">
                  <c:v>221.0</c:v>
                </c:pt>
                <c:pt idx="220">
                  <c:v>222.0</c:v>
                </c:pt>
                <c:pt idx="221">
                  <c:v>223.0</c:v>
                </c:pt>
                <c:pt idx="222">
                  <c:v>224.0</c:v>
                </c:pt>
                <c:pt idx="223">
                  <c:v>225.0</c:v>
                </c:pt>
                <c:pt idx="224">
                  <c:v>226.0</c:v>
                </c:pt>
                <c:pt idx="225">
                  <c:v>227.0</c:v>
                </c:pt>
                <c:pt idx="226">
                  <c:v>229.0</c:v>
                </c:pt>
                <c:pt idx="227">
                  <c:v>230.0</c:v>
                </c:pt>
                <c:pt idx="228">
                  <c:v>231.0</c:v>
                </c:pt>
                <c:pt idx="229">
                  <c:v>232.0</c:v>
                </c:pt>
                <c:pt idx="230">
                  <c:v>233.0</c:v>
                </c:pt>
                <c:pt idx="231">
                  <c:v>234.0</c:v>
                </c:pt>
                <c:pt idx="232">
                  <c:v>235.0</c:v>
                </c:pt>
                <c:pt idx="233">
                  <c:v>236.0</c:v>
                </c:pt>
                <c:pt idx="234">
                  <c:v>237.0</c:v>
                </c:pt>
                <c:pt idx="235">
                  <c:v>238.0</c:v>
                </c:pt>
                <c:pt idx="236">
                  <c:v>239.0</c:v>
                </c:pt>
                <c:pt idx="237">
                  <c:v>240.0</c:v>
                </c:pt>
                <c:pt idx="238">
                  <c:v>241.0</c:v>
                </c:pt>
                <c:pt idx="239">
                  <c:v>242.0</c:v>
                </c:pt>
                <c:pt idx="240">
                  <c:v>243.0</c:v>
                </c:pt>
                <c:pt idx="241">
                  <c:v>244.0</c:v>
                </c:pt>
                <c:pt idx="242">
                  <c:v>245.0</c:v>
                </c:pt>
                <c:pt idx="243">
                  <c:v>246.0</c:v>
                </c:pt>
                <c:pt idx="244">
                  <c:v>247.0</c:v>
                </c:pt>
                <c:pt idx="245">
                  <c:v>248.0</c:v>
                </c:pt>
                <c:pt idx="246">
                  <c:v>249.0</c:v>
                </c:pt>
                <c:pt idx="247">
                  <c:v>250.0</c:v>
                </c:pt>
                <c:pt idx="248">
                  <c:v>251.0</c:v>
                </c:pt>
                <c:pt idx="249">
                  <c:v>252.0</c:v>
                </c:pt>
                <c:pt idx="250">
                  <c:v>253.0</c:v>
                </c:pt>
                <c:pt idx="251">
                  <c:v>254.0</c:v>
                </c:pt>
                <c:pt idx="252">
                  <c:v>255.0</c:v>
                </c:pt>
                <c:pt idx="253">
                  <c:v>256.0</c:v>
                </c:pt>
                <c:pt idx="254">
                  <c:v>257.0</c:v>
                </c:pt>
                <c:pt idx="255">
                  <c:v>258.0</c:v>
                </c:pt>
                <c:pt idx="256">
                  <c:v>259.0</c:v>
                </c:pt>
                <c:pt idx="257">
                  <c:v>260.0</c:v>
                </c:pt>
                <c:pt idx="258">
                  <c:v>261.0</c:v>
                </c:pt>
                <c:pt idx="259">
                  <c:v>262.0</c:v>
                </c:pt>
                <c:pt idx="260">
                  <c:v>263.0</c:v>
                </c:pt>
                <c:pt idx="261">
                  <c:v>264.0</c:v>
                </c:pt>
                <c:pt idx="262">
                  <c:v>265.0</c:v>
                </c:pt>
                <c:pt idx="263">
                  <c:v>266.0</c:v>
                </c:pt>
                <c:pt idx="264">
                  <c:v>267.0</c:v>
                </c:pt>
                <c:pt idx="265">
                  <c:v>268.0</c:v>
                </c:pt>
                <c:pt idx="266">
                  <c:v>269.0</c:v>
                </c:pt>
                <c:pt idx="267">
                  <c:v>270.0</c:v>
                </c:pt>
                <c:pt idx="268">
                  <c:v>271.0</c:v>
                </c:pt>
                <c:pt idx="269">
                  <c:v>272.0</c:v>
                </c:pt>
                <c:pt idx="270">
                  <c:v>273.0</c:v>
                </c:pt>
                <c:pt idx="271">
                  <c:v>274.0</c:v>
                </c:pt>
                <c:pt idx="272">
                  <c:v>275.0</c:v>
                </c:pt>
                <c:pt idx="273">
                  <c:v>276.0</c:v>
                </c:pt>
                <c:pt idx="274">
                  <c:v>277.0</c:v>
                </c:pt>
                <c:pt idx="275">
                  <c:v>278.0</c:v>
                </c:pt>
                <c:pt idx="276">
                  <c:v>279.0</c:v>
                </c:pt>
                <c:pt idx="277">
                  <c:v>280.0</c:v>
                </c:pt>
                <c:pt idx="278">
                  <c:v>281.0</c:v>
                </c:pt>
                <c:pt idx="279">
                  <c:v>282.0</c:v>
                </c:pt>
                <c:pt idx="280">
                  <c:v>283.0</c:v>
                </c:pt>
                <c:pt idx="281">
                  <c:v>284.0</c:v>
                </c:pt>
                <c:pt idx="282">
                  <c:v>285.0</c:v>
                </c:pt>
                <c:pt idx="283">
                  <c:v>286.0</c:v>
                </c:pt>
                <c:pt idx="284">
                  <c:v>287.0</c:v>
                </c:pt>
                <c:pt idx="285">
                  <c:v>288.0</c:v>
                </c:pt>
                <c:pt idx="286">
                  <c:v>289.0</c:v>
                </c:pt>
                <c:pt idx="287">
                  <c:v>290.0</c:v>
                </c:pt>
                <c:pt idx="288">
                  <c:v>291.0</c:v>
                </c:pt>
                <c:pt idx="289">
                  <c:v>292.0</c:v>
                </c:pt>
                <c:pt idx="290">
                  <c:v>293.0</c:v>
                </c:pt>
                <c:pt idx="291">
                  <c:v>294.0</c:v>
                </c:pt>
                <c:pt idx="292">
                  <c:v>295.0</c:v>
                </c:pt>
                <c:pt idx="293">
                  <c:v>296.0</c:v>
                </c:pt>
                <c:pt idx="294">
                  <c:v>297.0</c:v>
                </c:pt>
                <c:pt idx="295">
                  <c:v>298.0</c:v>
                </c:pt>
                <c:pt idx="296">
                  <c:v>299.0</c:v>
                </c:pt>
                <c:pt idx="297">
                  <c:v>300.0</c:v>
                </c:pt>
                <c:pt idx="298">
                  <c:v>301.0</c:v>
                </c:pt>
                <c:pt idx="299">
                  <c:v>302.0</c:v>
                </c:pt>
                <c:pt idx="300">
                  <c:v>303.0</c:v>
                </c:pt>
                <c:pt idx="301">
                  <c:v>304.0</c:v>
                </c:pt>
                <c:pt idx="302">
                  <c:v>305.0</c:v>
                </c:pt>
                <c:pt idx="303">
                  <c:v>306.0</c:v>
                </c:pt>
                <c:pt idx="304">
                  <c:v>307.0</c:v>
                </c:pt>
                <c:pt idx="305">
                  <c:v>308.0</c:v>
                </c:pt>
                <c:pt idx="306">
                  <c:v>309.0</c:v>
                </c:pt>
                <c:pt idx="307">
                  <c:v>310.0</c:v>
                </c:pt>
                <c:pt idx="308">
                  <c:v>311.0</c:v>
                </c:pt>
                <c:pt idx="309">
                  <c:v>312.0</c:v>
                </c:pt>
                <c:pt idx="310">
                  <c:v>313.0</c:v>
                </c:pt>
                <c:pt idx="311">
                  <c:v>314.0</c:v>
                </c:pt>
                <c:pt idx="312">
                  <c:v>315.0</c:v>
                </c:pt>
                <c:pt idx="313">
                  <c:v>316.0</c:v>
                </c:pt>
                <c:pt idx="314">
                  <c:v>317.0</c:v>
                </c:pt>
                <c:pt idx="315">
                  <c:v>318.0</c:v>
                </c:pt>
                <c:pt idx="316">
                  <c:v>319.0</c:v>
                </c:pt>
                <c:pt idx="317">
                  <c:v>320.0</c:v>
                </c:pt>
                <c:pt idx="318">
                  <c:v>321.0</c:v>
                </c:pt>
                <c:pt idx="319">
                  <c:v>322.0</c:v>
                </c:pt>
                <c:pt idx="320">
                  <c:v>323.0</c:v>
                </c:pt>
                <c:pt idx="321">
                  <c:v>324.0</c:v>
                </c:pt>
                <c:pt idx="322">
                  <c:v>325.0</c:v>
                </c:pt>
                <c:pt idx="323">
                  <c:v>326.0</c:v>
                </c:pt>
                <c:pt idx="324">
                  <c:v>328.0</c:v>
                </c:pt>
                <c:pt idx="325">
                  <c:v>329.0</c:v>
                </c:pt>
                <c:pt idx="326">
                  <c:v>330.0</c:v>
                </c:pt>
                <c:pt idx="327">
                  <c:v>331.0</c:v>
                </c:pt>
                <c:pt idx="328">
                  <c:v>332.0</c:v>
                </c:pt>
                <c:pt idx="329">
                  <c:v>333.0</c:v>
                </c:pt>
                <c:pt idx="330">
                  <c:v>334.0</c:v>
                </c:pt>
                <c:pt idx="331">
                  <c:v>335.0</c:v>
                </c:pt>
                <c:pt idx="332">
                  <c:v>336.0</c:v>
                </c:pt>
                <c:pt idx="333">
                  <c:v>337.0</c:v>
                </c:pt>
                <c:pt idx="334">
                  <c:v>338.0</c:v>
                </c:pt>
                <c:pt idx="335">
                  <c:v>339.0</c:v>
                </c:pt>
                <c:pt idx="336">
                  <c:v>340.0</c:v>
                </c:pt>
                <c:pt idx="337">
                  <c:v>341.0</c:v>
                </c:pt>
                <c:pt idx="338">
                  <c:v>342.0</c:v>
                </c:pt>
                <c:pt idx="339">
                  <c:v>343.0</c:v>
                </c:pt>
                <c:pt idx="340">
                  <c:v>344.0</c:v>
                </c:pt>
                <c:pt idx="341">
                  <c:v>345.0</c:v>
                </c:pt>
                <c:pt idx="342">
                  <c:v>346.0</c:v>
                </c:pt>
                <c:pt idx="343">
                  <c:v>347.0</c:v>
                </c:pt>
                <c:pt idx="344">
                  <c:v>348.0</c:v>
                </c:pt>
                <c:pt idx="345">
                  <c:v>349.0</c:v>
                </c:pt>
                <c:pt idx="346">
                  <c:v>350.0</c:v>
                </c:pt>
                <c:pt idx="347">
                  <c:v>351.0</c:v>
                </c:pt>
                <c:pt idx="348">
                  <c:v>352.0</c:v>
                </c:pt>
                <c:pt idx="349">
                  <c:v>353.0</c:v>
                </c:pt>
                <c:pt idx="350">
                  <c:v>354.0</c:v>
                </c:pt>
                <c:pt idx="351">
                  <c:v>355.0</c:v>
                </c:pt>
                <c:pt idx="352">
                  <c:v>356.0</c:v>
                </c:pt>
                <c:pt idx="353">
                  <c:v>357.0</c:v>
                </c:pt>
                <c:pt idx="354">
                  <c:v>358.0</c:v>
                </c:pt>
                <c:pt idx="355">
                  <c:v>359.0</c:v>
                </c:pt>
                <c:pt idx="356">
                  <c:v>360.0</c:v>
                </c:pt>
                <c:pt idx="357">
                  <c:v>361.0</c:v>
                </c:pt>
                <c:pt idx="358">
                  <c:v>362.0</c:v>
                </c:pt>
                <c:pt idx="359">
                  <c:v>363.0</c:v>
                </c:pt>
                <c:pt idx="360">
                  <c:v>364.0</c:v>
                </c:pt>
                <c:pt idx="361">
                  <c:v>365.0</c:v>
                </c:pt>
                <c:pt idx="362">
                  <c:v>366.0</c:v>
                </c:pt>
                <c:pt idx="363">
                  <c:v>367.0</c:v>
                </c:pt>
                <c:pt idx="364">
                  <c:v>368.0</c:v>
                </c:pt>
                <c:pt idx="365">
                  <c:v>369.0</c:v>
                </c:pt>
                <c:pt idx="366">
                  <c:v>370.0</c:v>
                </c:pt>
                <c:pt idx="367">
                  <c:v>371.0</c:v>
                </c:pt>
                <c:pt idx="368">
                  <c:v>372.0</c:v>
                </c:pt>
                <c:pt idx="369">
                  <c:v>373.0</c:v>
                </c:pt>
                <c:pt idx="370">
                  <c:v>374.0</c:v>
                </c:pt>
                <c:pt idx="371">
                  <c:v>375.0</c:v>
                </c:pt>
                <c:pt idx="372">
                  <c:v>376.0</c:v>
                </c:pt>
                <c:pt idx="373">
                  <c:v>377.0</c:v>
                </c:pt>
                <c:pt idx="374">
                  <c:v>378.0</c:v>
                </c:pt>
                <c:pt idx="375">
                  <c:v>379.0</c:v>
                </c:pt>
                <c:pt idx="376">
                  <c:v>380.0</c:v>
                </c:pt>
                <c:pt idx="377">
                  <c:v>381.0</c:v>
                </c:pt>
                <c:pt idx="378">
                  <c:v>382.0</c:v>
                </c:pt>
                <c:pt idx="379">
                  <c:v>383.0</c:v>
                </c:pt>
                <c:pt idx="380">
                  <c:v>384.0</c:v>
                </c:pt>
                <c:pt idx="381">
                  <c:v>385.0</c:v>
                </c:pt>
                <c:pt idx="382">
                  <c:v>386.0</c:v>
                </c:pt>
                <c:pt idx="383">
                  <c:v>387.0</c:v>
                </c:pt>
                <c:pt idx="384">
                  <c:v>388.0</c:v>
                </c:pt>
                <c:pt idx="385">
                  <c:v>389.0</c:v>
                </c:pt>
                <c:pt idx="386">
                  <c:v>390.0</c:v>
                </c:pt>
                <c:pt idx="387">
                  <c:v>391.0</c:v>
                </c:pt>
                <c:pt idx="388">
                  <c:v>392.0</c:v>
                </c:pt>
                <c:pt idx="389">
                  <c:v>393.0</c:v>
                </c:pt>
                <c:pt idx="390">
                  <c:v>394.0</c:v>
                </c:pt>
                <c:pt idx="391">
                  <c:v>395.0</c:v>
                </c:pt>
                <c:pt idx="392">
                  <c:v>396.0</c:v>
                </c:pt>
                <c:pt idx="393">
                  <c:v>397.0</c:v>
                </c:pt>
                <c:pt idx="394">
                  <c:v>398.0</c:v>
                </c:pt>
                <c:pt idx="395">
                  <c:v>399.0</c:v>
                </c:pt>
                <c:pt idx="396">
                  <c:v>400.0</c:v>
                </c:pt>
              </c:numCache>
            </c:numRef>
          </c:xVal>
          <c:yVal>
            <c:numRef>
              <c:f>'[SLALOM-IntroGraph.xlsx]Intro Graph'!$D$5:$D$401</c:f>
              <c:numCache>
                <c:formatCode>General</c:formatCode>
                <c:ptCount val="397"/>
                <c:pt idx="0">
                  <c:v>83.68714841666659</c:v>
                </c:pt>
                <c:pt idx="1">
                  <c:v>84.26516151666659</c:v>
                </c:pt>
                <c:pt idx="2">
                  <c:v>84.49463935</c:v>
                </c:pt>
                <c:pt idx="3">
                  <c:v>84.71022253333333</c:v>
                </c:pt>
                <c:pt idx="4">
                  <c:v>85.28029628333338</c:v>
                </c:pt>
                <c:pt idx="5">
                  <c:v>85.82618308333333</c:v>
                </c:pt>
                <c:pt idx="6">
                  <c:v>86.31643411666658</c:v>
                </c:pt>
                <c:pt idx="7">
                  <c:v>86.53524684999998</c:v>
                </c:pt>
                <c:pt idx="8">
                  <c:v>87.11021306666667</c:v>
                </c:pt>
                <c:pt idx="9">
                  <c:v>87.69516870000001</c:v>
                </c:pt>
                <c:pt idx="10">
                  <c:v>88.2806716</c:v>
                </c:pt>
                <c:pt idx="11">
                  <c:v>88.78165646666667</c:v>
                </c:pt>
                <c:pt idx="12">
                  <c:v>89.31361530000002</c:v>
                </c:pt>
                <c:pt idx="13">
                  <c:v>89.5289909166666</c:v>
                </c:pt>
                <c:pt idx="14">
                  <c:v>90.10082303333335</c:v>
                </c:pt>
                <c:pt idx="15">
                  <c:v>90.64162201666663</c:v>
                </c:pt>
                <c:pt idx="16">
                  <c:v>91.19833941666658</c:v>
                </c:pt>
                <c:pt idx="17">
                  <c:v>91.70697218333335</c:v>
                </c:pt>
                <c:pt idx="18">
                  <c:v>92.2495156833334</c:v>
                </c:pt>
                <c:pt idx="19">
                  <c:v>92.7726768833333</c:v>
                </c:pt>
                <c:pt idx="20">
                  <c:v>93.28385096666665</c:v>
                </c:pt>
                <c:pt idx="21">
                  <c:v>93.50444068333338</c:v>
                </c:pt>
                <c:pt idx="22">
                  <c:v>94.03853774999996</c:v>
                </c:pt>
                <c:pt idx="23">
                  <c:v>94.52180941666663</c:v>
                </c:pt>
                <c:pt idx="24">
                  <c:v>94.71487425000002</c:v>
                </c:pt>
                <c:pt idx="25">
                  <c:v>95.22517628333334</c:v>
                </c:pt>
                <c:pt idx="26">
                  <c:v>95.4476714833334</c:v>
                </c:pt>
                <c:pt idx="27">
                  <c:v>95.66437733333326</c:v>
                </c:pt>
                <c:pt idx="28">
                  <c:v>96.13784509999998</c:v>
                </c:pt>
                <c:pt idx="29">
                  <c:v>96.6493289166666</c:v>
                </c:pt>
                <c:pt idx="30">
                  <c:v>97.14995421666663</c:v>
                </c:pt>
                <c:pt idx="31">
                  <c:v>98.2968698</c:v>
                </c:pt>
                <c:pt idx="32">
                  <c:v>98.8910434</c:v>
                </c:pt>
                <c:pt idx="33">
                  <c:v>99.44133103333334</c:v>
                </c:pt>
                <c:pt idx="34">
                  <c:v>99.94242156666668</c:v>
                </c:pt>
                <c:pt idx="35">
                  <c:v>100.5233814666667</c:v>
                </c:pt>
                <c:pt idx="36">
                  <c:v>101.0244641833334</c:v>
                </c:pt>
                <c:pt idx="37">
                  <c:v>101.5609786833334</c:v>
                </c:pt>
                <c:pt idx="38">
                  <c:v>102.1162289166667</c:v>
                </c:pt>
                <c:pt idx="39">
                  <c:v>102.6292375666666</c:v>
                </c:pt>
                <c:pt idx="40">
                  <c:v>103.1537228</c:v>
                </c:pt>
                <c:pt idx="41">
                  <c:v>103.3515353333333</c:v>
                </c:pt>
                <c:pt idx="42">
                  <c:v>103.5902524</c:v>
                </c:pt>
                <c:pt idx="43">
                  <c:v>104.15436565</c:v>
                </c:pt>
                <c:pt idx="44">
                  <c:v>104.6619063333333</c:v>
                </c:pt>
                <c:pt idx="45">
                  <c:v>104.8868067666667</c:v>
                </c:pt>
                <c:pt idx="46">
                  <c:v>105.4044495500001</c:v>
                </c:pt>
                <c:pt idx="47">
                  <c:v>105.9053632500001</c:v>
                </c:pt>
                <c:pt idx="48">
                  <c:v>106.4052526833334</c:v>
                </c:pt>
                <c:pt idx="49">
                  <c:v>106.6362951</c:v>
                </c:pt>
                <c:pt idx="50">
                  <c:v>107.1771141833334</c:v>
                </c:pt>
                <c:pt idx="51">
                  <c:v>107.7139615666667</c:v>
                </c:pt>
                <c:pt idx="52">
                  <c:v>108.2643429666667</c:v>
                </c:pt>
                <c:pt idx="53">
                  <c:v>108.7360108833334</c:v>
                </c:pt>
                <c:pt idx="54">
                  <c:v>109.22141525</c:v>
                </c:pt>
                <c:pt idx="55">
                  <c:v>109.770413</c:v>
                </c:pt>
                <c:pt idx="56">
                  <c:v>110.32486385</c:v>
                </c:pt>
                <c:pt idx="57">
                  <c:v>110.8739471333333</c:v>
                </c:pt>
                <c:pt idx="58">
                  <c:v>111.1021291333333</c:v>
                </c:pt>
                <c:pt idx="59">
                  <c:v>111.6919795166667</c:v>
                </c:pt>
                <c:pt idx="60">
                  <c:v>112.2569970666667</c:v>
                </c:pt>
                <c:pt idx="61">
                  <c:v>112.8044411833334</c:v>
                </c:pt>
                <c:pt idx="62">
                  <c:v>113.3645705833334</c:v>
                </c:pt>
                <c:pt idx="63">
                  <c:v>113.9349430333334</c:v>
                </c:pt>
                <c:pt idx="64">
                  <c:v>114.4772907166667</c:v>
                </c:pt>
                <c:pt idx="65">
                  <c:v>115.0376895500001</c:v>
                </c:pt>
                <c:pt idx="66">
                  <c:v>115.6191393666667</c:v>
                </c:pt>
                <c:pt idx="67">
                  <c:v>116.0916730166667</c:v>
                </c:pt>
                <c:pt idx="68">
                  <c:v>116.31130715</c:v>
                </c:pt>
                <c:pt idx="69">
                  <c:v>116.5273945833334</c:v>
                </c:pt>
                <c:pt idx="70">
                  <c:v>117.0449481833334</c:v>
                </c:pt>
                <c:pt idx="71">
                  <c:v>117.5677123333333</c:v>
                </c:pt>
                <c:pt idx="72">
                  <c:v>118.0710720333333</c:v>
                </c:pt>
                <c:pt idx="73">
                  <c:v>118.64388615</c:v>
                </c:pt>
                <c:pt idx="74">
                  <c:v>119.15246105</c:v>
                </c:pt>
                <c:pt idx="75">
                  <c:v>119.3690437</c:v>
                </c:pt>
                <c:pt idx="76">
                  <c:v>119.5622603333333</c:v>
                </c:pt>
                <c:pt idx="77">
                  <c:v>120.1232125166666</c:v>
                </c:pt>
                <c:pt idx="78">
                  <c:v>120.6545981666666</c:v>
                </c:pt>
                <c:pt idx="79">
                  <c:v>120.8460472</c:v>
                </c:pt>
                <c:pt idx="80">
                  <c:v>121.4173786833334</c:v>
                </c:pt>
                <c:pt idx="81">
                  <c:v>121.9586410666667</c:v>
                </c:pt>
                <c:pt idx="82">
                  <c:v>122.53410465</c:v>
                </c:pt>
                <c:pt idx="83">
                  <c:v>123.03660575</c:v>
                </c:pt>
                <c:pt idx="84">
                  <c:v>123.5678562333333</c:v>
                </c:pt>
                <c:pt idx="85">
                  <c:v>124.1470048833334</c:v>
                </c:pt>
                <c:pt idx="86">
                  <c:v>124.3364578166667</c:v>
                </c:pt>
                <c:pt idx="87">
                  <c:v>124.8212664166667</c:v>
                </c:pt>
                <c:pt idx="88">
                  <c:v>125.0377498833333</c:v>
                </c:pt>
                <c:pt idx="89">
                  <c:v>125.6139154833333</c:v>
                </c:pt>
                <c:pt idx="90">
                  <c:v>126.1141527833333</c:v>
                </c:pt>
                <c:pt idx="91">
                  <c:v>126.3440816</c:v>
                </c:pt>
                <c:pt idx="92">
                  <c:v>126.88326615</c:v>
                </c:pt>
                <c:pt idx="93">
                  <c:v>127.0996247333333</c:v>
                </c:pt>
                <c:pt idx="94">
                  <c:v>127.6723695166666</c:v>
                </c:pt>
                <c:pt idx="95">
                  <c:v>128.2392619166666</c:v>
                </c:pt>
                <c:pt idx="96">
                  <c:v>128.7385969833334</c:v>
                </c:pt>
                <c:pt idx="97">
                  <c:v>129.2809709833334</c:v>
                </c:pt>
                <c:pt idx="98">
                  <c:v>129.80461055</c:v>
                </c:pt>
                <c:pt idx="99">
                  <c:v>130.38262365</c:v>
                </c:pt>
                <c:pt idx="100">
                  <c:v>130.6121014833334</c:v>
                </c:pt>
                <c:pt idx="101">
                  <c:v>130.8276846666666</c:v>
                </c:pt>
                <c:pt idx="102">
                  <c:v>131.3977584166667</c:v>
                </c:pt>
                <c:pt idx="103">
                  <c:v>131.9436452166667</c:v>
                </c:pt>
                <c:pt idx="104">
                  <c:v>132.43389625</c:v>
                </c:pt>
                <c:pt idx="105">
                  <c:v>132.6527089833334</c:v>
                </c:pt>
                <c:pt idx="106">
                  <c:v>133.2276752</c:v>
                </c:pt>
                <c:pt idx="107">
                  <c:v>133.8126308333334</c:v>
                </c:pt>
                <c:pt idx="108">
                  <c:v>134.3981337333334</c:v>
                </c:pt>
                <c:pt idx="109">
                  <c:v>134.8991186</c:v>
                </c:pt>
                <c:pt idx="110">
                  <c:v>135.4310774333334</c:v>
                </c:pt>
                <c:pt idx="111">
                  <c:v>135.64645305</c:v>
                </c:pt>
                <c:pt idx="112">
                  <c:v>136.2182851666666</c:v>
                </c:pt>
                <c:pt idx="113">
                  <c:v>136.75908415</c:v>
                </c:pt>
                <c:pt idx="114">
                  <c:v>137.31580155</c:v>
                </c:pt>
                <c:pt idx="115">
                  <c:v>137.8244343166667</c:v>
                </c:pt>
                <c:pt idx="116">
                  <c:v>138.3669778166667</c:v>
                </c:pt>
                <c:pt idx="117">
                  <c:v>138.8901390166667</c:v>
                </c:pt>
                <c:pt idx="118">
                  <c:v>139.4013131</c:v>
                </c:pt>
                <c:pt idx="119">
                  <c:v>139.6219028166667</c:v>
                </c:pt>
                <c:pt idx="120">
                  <c:v>140.1559998833334</c:v>
                </c:pt>
                <c:pt idx="121">
                  <c:v>140.63927155</c:v>
                </c:pt>
                <c:pt idx="122">
                  <c:v>140.8323363833334</c:v>
                </c:pt>
                <c:pt idx="123">
                  <c:v>141.3426384166667</c:v>
                </c:pt>
                <c:pt idx="124">
                  <c:v>141.5651336166667</c:v>
                </c:pt>
                <c:pt idx="125">
                  <c:v>141.7818394666666</c:v>
                </c:pt>
                <c:pt idx="126">
                  <c:v>142.2553072333334</c:v>
                </c:pt>
                <c:pt idx="127">
                  <c:v>142.76679105</c:v>
                </c:pt>
                <c:pt idx="128">
                  <c:v>143.8469786</c:v>
                </c:pt>
                <c:pt idx="129">
                  <c:v>144.4143319333333</c:v>
                </c:pt>
                <c:pt idx="130">
                  <c:v>145.0085055333333</c:v>
                </c:pt>
                <c:pt idx="131">
                  <c:v>145.5587931666666</c:v>
                </c:pt>
                <c:pt idx="132">
                  <c:v>146.0598836999999</c:v>
                </c:pt>
                <c:pt idx="133">
                  <c:v>146.6408436</c:v>
                </c:pt>
                <c:pt idx="134">
                  <c:v>147.1419263166667</c:v>
                </c:pt>
                <c:pt idx="135">
                  <c:v>147.6784408166667</c:v>
                </c:pt>
                <c:pt idx="136">
                  <c:v>148.2336910499999</c:v>
                </c:pt>
                <c:pt idx="137">
                  <c:v>148.7466996999999</c:v>
                </c:pt>
                <c:pt idx="138">
                  <c:v>149.2711849333332</c:v>
                </c:pt>
                <c:pt idx="139">
                  <c:v>149.4689974666667</c:v>
                </c:pt>
                <c:pt idx="140">
                  <c:v>149.7077145333332</c:v>
                </c:pt>
                <c:pt idx="141">
                  <c:v>150.2718277833333</c:v>
                </c:pt>
                <c:pt idx="142">
                  <c:v>150.7793684666666</c:v>
                </c:pt>
                <c:pt idx="143">
                  <c:v>151.0042689</c:v>
                </c:pt>
                <c:pt idx="144">
                  <c:v>151.5219116833333</c:v>
                </c:pt>
                <c:pt idx="145">
                  <c:v>152.0228253833333</c:v>
                </c:pt>
                <c:pt idx="146">
                  <c:v>152.5227148166666</c:v>
                </c:pt>
                <c:pt idx="147">
                  <c:v>152.7537572333332</c:v>
                </c:pt>
                <c:pt idx="148">
                  <c:v>153.2945763166666</c:v>
                </c:pt>
                <c:pt idx="149">
                  <c:v>153.8314237</c:v>
                </c:pt>
                <c:pt idx="150">
                  <c:v>154.3818051</c:v>
                </c:pt>
                <c:pt idx="151">
                  <c:v>154.8534730166666</c:v>
                </c:pt>
                <c:pt idx="152">
                  <c:v>155.3388773833333</c:v>
                </c:pt>
                <c:pt idx="153">
                  <c:v>155.8878751333333</c:v>
                </c:pt>
                <c:pt idx="154">
                  <c:v>156.4423259833333</c:v>
                </c:pt>
                <c:pt idx="155">
                  <c:v>156.9914092666666</c:v>
                </c:pt>
                <c:pt idx="156">
                  <c:v>157.2195912666663</c:v>
                </c:pt>
                <c:pt idx="157">
                  <c:v>157.80944165</c:v>
                </c:pt>
                <c:pt idx="158">
                  <c:v>158.3744592</c:v>
                </c:pt>
                <c:pt idx="159">
                  <c:v>158.9219033166666</c:v>
                </c:pt>
                <c:pt idx="160">
                  <c:v>159.4820327166667</c:v>
                </c:pt>
                <c:pt idx="161">
                  <c:v>160.0524051666666</c:v>
                </c:pt>
                <c:pt idx="162">
                  <c:v>160.59475285</c:v>
                </c:pt>
                <c:pt idx="163">
                  <c:v>161.1551516833333</c:v>
                </c:pt>
                <c:pt idx="164">
                  <c:v>161.7366014999999</c:v>
                </c:pt>
                <c:pt idx="165">
                  <c:v>162.20913515</c:v>
                </c:pt>
                <c:pt idx="166">
                  <c:v>162.4287692833333</c:v>
                </c:pt>
                <c:pt idx="167">
                  <c:v>162.6448567166666</c:v>
                </c:pt>
                <c:pt idx="168">
                  <c:v>163.1624103166666</c:v>
                </c:pt>
                <c:pt idx="169">
                  <c:v>163.6851744666666</c:v>
                </c:pt>
                <c:pt idx="170">
                  <c:v>164.1885341666666</c:v>
                </c:pt>
                <c:pt idx="171">
                  <c:v>164.7613482833333</c:v>
                </c:pt>
                <c:pt idx="172">
                  <c:v>165.2699231833332</c:v>
                </c:pt>
                <c:pt idx="173">
                  <c:v>165.4865058333333</c:v>
                </c:pt>
                <c:pt idx="174">
                  <c:v>165.6797224666666</c:v>
                </c:pt>
                <c:pt idx="175">
                  <c:v>166.2406746499999</c:v>
                </c:pt>
                <c:pt idx="176">
                  <c:v>166.7720602999999</c:v>
                </c:pt>
                <c:pt idx="177">
                  <c:v>166.9635093333332</c:v>
                </c:pt>
                <c:pt idx="178">
                  <c:v>167.5348408166666</c:v>
                </c:pt>
                <c:pt idx="179">
                  <c:v>168.0761031999999</c:v>
                </c:pt>
                <c:pt idx="180">
                  <c:v>168.6515667833332</c:v>
                </c:pt>
                <c:pt idx="181">
                  <c:v>169.1540678833333</c:v>
                </c:pt>
                <c:pt idx="182">
                  <c:v>169.6853183666666</c:v>
                </c:pt>
                <c:pt idx="183">
                  <c:v>170.2644670166666</c:v>
                </c:pt>
                <c:pt idx="184">
                  <c:v>170.45391995</c:v>
                </c:pt>
                <c:pt idx="185">
                  <c:v>170.93872855</c:v>
                </c:pt>
                <c:pt idx="186">
                  <c:v>171.1552120166666</c:v>
                </c:pt>
                <c:pt idx="187">
                  <c:v>171.7313776166666</c:v>
                </c:pt>
                <c:pt idx="188">
                  <c:v>172.2316149166666</c:v>
                </c:pt>
                <c:pt idx="189">
                  <c:v>172.4615437333332</c:v>
                </c:pt>
                <c:pt idx="190">
                  <c:v>173.0007282833332</c:v>
                </c:pt>
                <c:pt idx="191">
                  <c:v>173.2170868666666</c:v>
                </c:pt>
                <c:pt idx="192">
                  <c:v>173.78983165</c:v>
                </c:pt>
                <c:pt idx="193">
                  <c:v>174.35672405</c:v>
                </c:pt>
                <c:pt idx="194">
                  <c:v>174.8560591166666</c:v>
                </c:pt>
                <c:pt idx="195">
                  <c:v>175.3984331166666</c:v>
                </c:pt>
                <c:pt idx="196">
                  <c:v>175.9220726833332</c:v>
                </c:pt>
                <c:pt idx="197">
                  <c:v>176.5000857833332</c:v>
                </c:pt>
                <c:pt idx="198">
                  <c:v>176.7295636166665</c:v>
                </c:pt>
                <c:pt idx="199">
                  <c:v>176.9451468</c:v>
                </c:pt>
                <c:pt idx="200">
                  <c:v>177.51522055</c:v>
                </c:pt>
                <c:pt idx="201">
                  <c:v>178.06110735</c:v>
                </c:pt>
                <c:pt idx="202">
                  <c:v>178.5513583833332</c:v>
                </c:pt>
                <c:pt idx="203">
                  <c:v>178.7701711166665</c:v>
                </c:pt>
                <c:pt idx="204">
                  <c:v>179.3451373333332</c:v>
                </c:pt>
                <c:pt idx="205">
                  <c:v>179.9300929666665</c:v>
                </c:pt>
                <c:pt idx="206">
                  <c:v>180.5155958666665</c:v>
                </c:pt>
                <c:pt idx="207">
                  <c:v>181.0165807333331</c:v>
                </c:pt>
                <c:pt idx="208">
                  <c:v>181.5485395666665</c:v>
                </c:pt>
                <c:pt idx="209">
                  <c:v>181.7639151833332</c:v>
                </c:pt>
                <c:pt idx="210">
                  <c:v>182.3357472999998</c:v>
                </c:pt>
                <c:pt idx="211">
                  <c:v>182.8765462833332</c:v>
                </c:pt>
                <c:pt idx="212">
                  <c:v>183.4332636833332</c:v>
                </c:pt>
                <c:pt idx="213">
                  <c:v>183.94189645</c:v>
                </c:pt>
                <c:pt idx="214">
                  <c:v>184.48443995</c:v>
                </c:pt>
                <c:pt idx="215">
                  <c:v>185.00760115</c:v>
                </c:pt>
                <c:pt idx="216">
                  <c:v>185.5187752333331</c:v>
                </c:pt>
                <c:pt idx="217">
                  <c:v>185.7393649499998</c:v>
                </c:pt>
                <c:pt idx="218">
                  <c:v>186.2734620166665</c:v>
                </c:pt>
                <c:pt idx="219">
                  <c:v>186.7567336833332</c:v>
                </c:pt>
                <c:pt idx="220">
                  <c:v>186.9497985166665</c:v>
                </c:pt>
                <c:pt idx="221">
                  <c:v>187.46010055</c:v>
                </c:pt>
                <c:pt idx="222">
                  <c:v>187.6825957499998</c:v>
                </c:pt>
                <c:pt idx="223">
                  <c:v>187.8993015999998</c:v>
                </c:pt>
                <c:pt idx="224">
                  <c:v>188.3727693666665</c:v>
                </c:pt>
                <c:pt idx="225">
                  <c:v>188.8842531833332</c:v>
                </c:pt>
                <c:pt idx="226">
                  <c:v>189.9644407333332</c:v>
                </c:pt>
                <c:pt idx="227">
                  <c:v>190.5317940666664</c:v>
                </c:pt>
                <c:pt idx="228">
                  <c:v>191.1259676666664</c:v>
                </c:pt>
                <c:pt idx="229">
                  <c:v>191.6762552999998</c:v>
                </c:pt>
                <c:pt idx="230">
                  <c:v>192.1773458333332</c:v>
                </c:pt>
                <c:pt idx="231">
                  <c:v>192.7583057333331</c:v>
                </c:pt>
                <c:pt idx="232">
                  <c:v>193.2593884499998</c:v>
                </c:pt>
                <c:pt idx="233">
                  <c:v>193.7959029499998</c:v>
                </c:pt>
                <c:pt idx="234">
                  <c:v>194.3511531833332</c:v>
                </c:pt>
                <c:pt idx="235">
                  <c:v>194.8641618333332</c:v>
                </c:pt>
                <c:pt idx="236">
                  <c:v>195.3886470666665</c:v>
                </c:pt>
                <c:pt idx="237">
                  <c:v>195.5864595999998</c:v>
                </c:pt>
                <c:pt idx="238">
                  <c:v>195.8251766666664</c:v>
                </c:pt>
                <c:pt idx="239">
                  <c:v>196.3892899166665</c:v>
                </c:pt>
                <c:pt idx="240">
                  <c:v>196.8968305999998</c:v>
                </c:pt>
                <c:pt idx="241">
                  <c:v>197.1217310333331</c:v>
                </c:pt>
                <c:pt idx="242">
                  <c:v>197.6393738166664</c:v>
                </c:pt>
                <c:pt idx="243">
                  <c:v>198.1402875166664</c:v>
                </c:pt>
                <c:pt idx="244">
                  <c:v>198.6401769499998</c:v>
                </c:pt>
                <c:pt idx="245">
                  <c:v>198.8712193666665</c:v>
                </c:pt>
                <c:pt idx="246">
                  <c:v>199.4120384499998</c:v>
                </c:pt>
                <c:pt idx="247">
                  <c:v>199.9488858333332</c:v>
                </c:pt>
                <c:pt idx="248">
                  <c:v>200.4992672333331</c:v>
                </c:pt>
                <c:pt idx="249">
                  <c:v>200.9709351499998</c:v>
                </c:pt>
                <c:pt idx="250">
                  <c:v>201.4563395166665</c:v>
                </c:pt>
                <c:pt idx="251">
                  <c:v>202.0053372666665</c:v>
                </c:pt>
                <c:pt idx="252">
                  <c:v>202.5597881166665</c:v>
                </c:pt>
                <c:pt idx="253">
                  <c:v>203.1088713999998</c:v>
                </c:pt>
                <c:pt idx="254">
                  <c:v>203.3370533999998</c:v>
                </c:pt>
                <c:pt idx="255">
                  <c:v>203.9269037833332</c:v>
                </c:pt>
                <c:pt idx="256">
                  <c:v>204.4919213333332</c:v>
                </c:pt>
                <c:pt idx="257">
                  <c:v>205.0393654499998</c:v>
                </c:pt>
                <c:pt idx="258">
                  <c:v>205.5994948499998</c:v>
                </c:pt>
                <c:pt idx="259">
                  <c:v>206.1698672999998</c:v>
                </c:pt>
                <c:pt idx="260">
                  <c:v>206.7122149833332</c:v>
                </c:pt>
                <c:pt idx="261">
                  <c:v>207.2726138166664</c:v>
                </c:pt>
                <c:pt idx="262">
                  <c:v>207.8540636333331</c:v>
                </c:pt>
                <c:pt idx="263">
                  <c:v>208.3265972833332</c:v>
                </c:pt>
                <c:pt idx="264">
                  <c:v>208.5462314166665</c:v>
                </c:pt>
                <c:pt idx="265">
                  <c:v>208.7623188499998</c:v>
                </c:pt>
                <c:pt idx="266">
                  <c:v>209.2798724499998</c:v>
                </c:pt>
                <c:pt idx="267">
                  <c:v>209.8026365999998</c:v>
                </c:pt>
                <c:pt idx="268">
                  <c:v>210.3059962999998</c:v>
                </c:pt>
                <c:pt idx="269">
                  <c:v>210.8788104166665</c:v>
                </c:pt>
                <c:pt idx="270">
                  <c:v>211.3873853166665</c:v>
                </c:pt>
                <c:pt idx="271">
                  <c:v>211.6039679666664</c:v>
                </c:pt>
                <c:pt idx="272">
                  <c:v>211.7971845999998</c:v>
                </c:pt>
                <c:pt idx="273">
                  <c:v>212.3581367833331</c:v>
                </c:pt>
                <c:pt idx="274">
                  <c:v>212.8895224333331</c:v>
                </c:pt>
                <c:pt idx="275">
                  <c:v>213.0809714666664</c:v>
                </c:pt>
                <c:pt idx="276">
                  <c:v>213.6523029499998</c:v>
                </c:pt>
                <c:pt idx="277">
                  <c:v>214.1935653333331</c:v>
                </c:pt>
                <c:pt idx="278">
                  <c:v>214.7690289166664</c:v>
                </c:pt>
                <c:pt idx="279">
                  <c:v>215.2715300166664</c:v>
                </c:pt>
                <c:pt idx="280">
                  <c:v>215.8027804999998</c:v>
                </c:pt>
                <c:pt idx="281">
                  <c:v>216.3819291499998</c:v>
                </c:pt>
                <c:pt idx="282">
                  <c:v>216.5713820833331</c:v>
                </c:pt>
                <c:pt idx="283">
                  <c:v>217.0561906833331</c:v>
                </c:pt>
                <c:pt idx="284">
                  <c:v>217.2726741499997</c:v>
                </c:pt>
                <c:pt idx="285">
                  <c:v>217.8488397499998</c:v>
                </c:pt>
                <c:pt idx="286">
                  <c:v>218.3490770499998</c:v>
                </c:pt>
                <c:pt idx="287">
                  <c:v>218.5790058666664</c:v>
                </c:pt>
                <c:pt idx="288">
                  <c:v>219.1181904166664</c:v>
                </c:pt>
                <c:pt idx="289">
                  <c:v>219.3345489999998</c:v>
                </c:pt>
                <c:pt idx="290">
                  <c:v>219.9072937833331</c:v>
                </c:pt>
                <c:pt idx="291">
                  <c:v>220.4741861833331</c:v>
                </c:pt>
                <c:pt idx="292">
                  <c:v>220.9735212499997</c:v>
                </c:pt>
                <c:pt idx="293">
                  <c:v>221.5158952499997</c:v>
                </c:pt>
                <c:pt idx="294">
                  <c:v>222.0395348166664</c:v>
                </c:pt>
                <c:pt idx="295">
                  <c:v>222.6175479166664</c:v>
                </c:pt>
                <c:pt idx="296">
                  <c:v>222.8470257499997</c:v>
                </c:pt>
                <c:pt idx="297">
                  <c:v>223.0626089333331</c:v>
                </c:pt>
                <c:pt idx="298">
                  <c:v>223.632682683333</c:v>
                </c:pt>
                <c:pt idx="299">
                  <c:v>224.178569483333</c:v>
                </c:pt>
                <c:pt idx="300">
                  <c:v>224.6688205166664</c:v>
                </c:pt>
                <c:pt idx="301">
                  <c:v>224.8876332499997</c:v>
                </c:pt>
                <c:pt idx="302">
                  <c:v>225.4625994666664</c:v>
                </c:pt>
                <c:pt idx="303">
                  <c:v>226.0475550999996</c:v>
                </c:pt>
                <c:pt idx="304">
                  <c:v>226.6330579999997</c:v>
                </c:pt>
                <c:pt idx="305">
                  <c:v>227.1340428666663</c:v>
                </c:pt>
                <c:pt idx="306">
                  <c:v>227.6660016999996</c:v>
                </c:pt>
                <c:pt idx="307">
                  <c:v>227.8813773166664</c:v>
                </c:pt>
                <c:pt idx="308">
                  <c:v>228.4532094333331</c:v>
                </c:pt>
                <c:pt idx="309">
                  <c:v>228.9940084166664</c:v>
                </c:pt>
                <c:pt idx="310">
                  <c:v>229.5507258166664</c:v>
                </c:pt>
                <c:pt idx="311">
                  <c:v>230.0593585833331</c:v>
                </c:pt>
                <c:pt idx="312">
                  <c:v>230.601902083333</c:v>
                </c:pt>
                <c:pt idx="313">
                  <c:v>231.125063283333</c:v>
                </c:pt>
                <c:pt idx="314">
                  <c:v>231.6362373666664</c:v>
                </c:pt>
                <c:pt idx="315">
                  <c:v>231.856827083333</c:v>
                </c:pt>
                <c:pt idx="316">
                  <c:v>232.3909241499997</c:v>
                </c:pt>
                <c:pt idx="317">
                  <c:v>232.8741958166664</c:v>
                </c:pt>
                <c:pt idx="318">
                  <c:v>233.0672606499997</c:v>
                </c:pt>
                <c:pt idx="319">
                  <c:v>233.577562683333</c:v>
                </c:pt>
                <c:pt idx="320">
                  <c:v>233.800057883333</c:v>
                </c:pt>
                <c:pt idx="321">
                  <c:v>234.0167637333329</c:v>
                </c:pt>
                <c:pt idx="322">
                  <c:v>234.4902314999997</c:v>
                </c:pt>
                <c:pt idx="323">
                  <c:v>235.0017153166663</c:v>
                </c:pt>
                <c:pt idx="324">
                  <c:v>236.0819028666664</c:v>
                </c:pt>
                <c:pt idx="325">
                  <c:v>236.6492561999996</c:v>
                </c:pt>
                <c:pt idx="326">
                  <c:v>237.2434297999996</c:v>
                </c:pt>
                <c:pt idx="327">
                  <c:v>237.7937174333329</c:v>
                </c:pt>
                <c:pt idx="328">
                  <c:v>238.2948079666663</c:v>
                </c:pt>
                <c:pt idx="329">
                  <c:v>238.8757678666663</c:v>
                </c:pt>
                <c:pt idx="330">
                  <c:v>239.376850583333</c:v>
                </c:pt>
                <c:pt idx="331">
                  <c:v>239.9133650833329</c:v>
                </c:pt>
                <c:pt idx="332">
                  <c:v>240.4686153166663</c:v>
                </c:pt>
                <c:pt idx="333">
                  <c:v>240.9816239666663</c:v>
                </c:pt>
                <c:pt idx="334">
                  <c:v>241.5061091999996</c:v>
                </c:pt>
                <c:pt idx="335">
                  <c:v>241.7039217333329</c:v>
                </c:pt>
                <c:pt idx="336">
                  <c:v>241.9426387999996</c:v>
                </c:pt>
                <c:pt idx="337">
                  <c:v>242.5067520499996</c:v>
                </c:pt>
                <c:pt idx="338">
                  <c:v>243.0142927333329</c:v>
                </c:pt>
                <c:pt idx="339">
                  <c:v>243.2391931666662</c:v>
                </c:pt>
                <c:pt idx="340">
                  <c:v>243.7568359499996</c:v>
                </c:pt>
                <c:pt idx="341">
                  <c:v>244.2577496499997</c:v>
                </c:pt>
                <c:pt idx="342">
                  <c:v>244.757639083333</c:v>
                </c:pt>
                <c:pt idx="343">
                  <c:v>244.9886814999996</c:v>
                </c:pt>
                <c:pt idx="344">
                  <c:v>245.529500583333</c:v>
                </c:pt>
                <c:pt idx="345">
                  <c:v>246.0663479666663</c:v>
                </c:pt>
                <c:pt idx="346">
                  <c:v>246.6167293666663</c:v>
                </c:pt>
                <c:pt idx="347">
                  <c:v>247.088397283333</c:v>
                </c:pt>
                <c:pt idx="348">
                  <c:v>247.5738016499996</c:v>
                </c:pt>
                <c:pt idx="349">
                  <c:v>248.1227993999996</c:v>
                </c:pt>
                <c:pt idx="350">
                  <c:v>248.6772502499996</c:v>
                </c:pt>
                <c:pt idx="351">
                  <c:v>249.226333533333</c:v>
                </c:pt>
                <c:pt idx="352">
                  <c:v>249.4545155333329</c:v>
                </c:pt>
                <c:pt idx="353">
                  <c:v>250.0443659166663</c:v>
                </c:pt>
                <c:pt idx="354">
                  <c:v>250.6093834666663</c:v>
                </c:pt>
                <c:pt idx="355">
                  <c:v>251.156827583333</c:v>
                </c:pt>
                <c:pt idx="356">
                  <c:v>251.716956983333</c:v>
                </c:pt>
                <c:pt idx="357">
                  <c:v>252.287329433333</c:v>
                </c:pt>
                <c:pt idx="358">
                  <c:v>252.8296771166663</c:v>
                </c:pt>
                <c:pt idx="359">
                  <c:v>253.3900759499996</c:v>
                </c:pt>
                <c:pt idx="360">
                  <c:v>253.9715257666663</c:v>
                </c:pt>
                <c:pt idx="361">
                  <c:v>254.4440594166663</c:v>
                </c:pt>
                <c:pt idx="362">
                  <c:v>254.6636935499996</c:v>
                </c:pt>
                <c:pt idx="363">
                  <c:v>254.879780983333</c:v>
                </c:pt>
                <c:pt idx="364">
                  <c:v>255.397334583333</c:v>
                </c:pt>
                <c:pt idx="365">
                  <c:v>255.920098733333</c:v>
                </c:pt>
                <c:pt idx="366">
                  <c:v>256.4234584333329</c:v>
                </c:pt>
                <c:pt idx="367">
                  <c:v>256.9962725499993</c:v>
                </c:pt>
                <c:pt idx="368">
                  <c:v>257.5048474499996</c:v>
                </c:pt>
                <c:pt idx="369">
                  <c:v>257.7214300999996</c:v>
                </c:pt>
                <c:pt idx="370">
                  <c:v>257.914646733333</c:v>
                </c:pt>
                <c:pt idx="371">
                  <c:v>258.4755989166662</c:v>
                </c:pt>
                <c:pt idx="372">
                  <c:v>259.0069845666663</c:v>
                </c:pt>
                <c:pt idx="373">
                  <c:v>259.1984335999996</c:v>
                </c:pt>
                <c:pt idx="374">
                  <c:v>259.769765083333</c:v>
                </c:pt>
                <c:pt idx="375">
                  <c:v>260.3110274666662</c:v>
                </c:pt>
                <c:pt idx="376">
                  <c:v>260.8864910499993</c:v>
                </c:pt>
                <c:pt idx="377">
                  <c:v>261.3889921499995</c:v>
                </c:pt>
                <c:pt idx="378">
                  <c:v>261.920242633333</c:v>
                </c:pt>
                <c:pt idx="379">
                  <c:v>262.499391283333</c:v>
                </c:pt>
                <c:pt idx="380">
                  <c:v>262.6888442166663</c:v>
                </c:pt>
                <c:pt idx="381">
                  <c:v>263.1736528166663</c:v>
                </c:pt>
                <c:pt idx="382">
                  <c:v>263.3901362833329</c:v>
                </c:pt>
                <c:pt idx="383">
                  <c:v>263.966301883333</c:v>
                </c:pt>
                <c:pt idx="384">
                  <c:v>264.4665391833329</c:v>
                </c:pt>
                <c:pt idx="385">
                  <c:v>264.6964679999995</c:v>
                </c:pt>
                <c:pt idx="386">
                  <c:v>265.2356525499993</c:v>
                </c:pt>
                <c:pt idx="387">
                  <c:v>265.452011133333</c:v>
                </c:pt>
                <c:pt idx="388">
                  <c:v>266.0247559166662</c:v>
                </c:pt>
                <c:pt idx="389">
                  <c:v>266.5916483166663</c:v>
                </c:pt>
                <c:pt idx="390">
                  <c:v>267.090983383333</c:v>
                </c:pt>
                <c:pt idx="391">
                  <c:v>267.6333573833328</c:v>
                </c:pt>
                <c:pt idx="392">
                  <c:v>268.1569969499993</c:v>
                </c:pt>
                <c:pt idx="393">
                  <c:v>268.7350100499993</c:v>
                </c:pt>
                <c:pt idx="394">
                  <c:v>268.964487883333</c:v>
                </c:pt>
                <c:pt idx="395">
                  <c:v>269.1800710666663</c:v>
                </c:pt>
                <c:pt idx="396">
                  <c:v>269.7501448166662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263-4B49-B9F9-744908986313}"/>
            </c:ext>
          </c:extLst>
        </c:ser>
        <c:ser>
          <c:idx val="1"/>
          <c:order val="1"/>
          <c:tx>
            <c:strRef>
              <c:f>'[SLALOM-IntroGraph.xlsx]Intro Graph'!$G$1</c:f>
              <c:strCache>
                <c:ptCount val="1"/>
                <c:pt idx="0">
                  <c:v>DBMS with index</c:v>
                </c:pt>
              </c:strCache>
            </c:strRef>
          </c:tx>
          <c:spPr>
            <a:ln w="63500" cap="rnd">
              <a:solidFill>
                <a:sysClr val="window" lastClr="FFFFFF">
                  <a:lumMod val="50000"/>
                </a:sys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'[SLALOM-IntroGraph.xlsx]Intro Graph'!$A$5:$A$401</c:f>
              <c:numCache>
                <c:formatCode>General</c:formatCode>
                <c:ptCount val="397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130.0</c:v>
                </c:pt>
                <c:pt idx="129">
                  <c:v>131.0</c:v>
                </c:pt>
                <c:pt idx="130">
                  <c:v>132.0</c:v>
                </c:pt>
                <c:pt idx="131">
                  <c:v>133.0</c:v>
                </c:pt>
                <c:pt idx="132">
                  <c:v>134.0</c:v>
                </c:pt>
                <c:pt idx="133">
                  <c:v>135.0</c:v>
                </c:pt>
                <c:pt idx="134">
                  <c:v>136.0</c:v>
                </c:pt>
                <c:pt idx="135">
                  <c:v>137.0</c:v>
                </c:pt>
                <c:pt idx="136">
                  <c:v>138.0</c:v>
                </c:pt>
                <c:pt idx="137">
                  <c:v>139.0</c:v>
                </c:pt>
                <c:pt idx="138">
                  <c:v>140.0</c:v>
                </c:pt>
                <c:pt idx="139">
                  <c:v>141.0</c:v>
                </c:pt>
                <c:pt idx="140">
                  <c:v>142.0</c:v>
                </c:pt>
                <c:pt idx="141">
                  <c:v>143.0</c:v>
                </c:pt>
                <c:pt idx="142">
                  <c:v>144.0</c:v>
                </c:pt>
                <c:pt idx="143">
                  <c:v>145.0</c:v>
                </c:pt>
                <c:pt idx="144">
                  <c:v>146.0</c:v>
                </c:pt>
                <c:pt idx="145">
                  <c:v>147.0</c:v>
                </c:pt>
                <c:pt idx="146">
                  <c:v>148.0</c:v>
                </c:pt>
                <c:pt idx="147">
                  <c:v>149.0</c:v>
                </c:pt>
                <c:pt idx="148">
                  <c:v>150.0</c:v>
                </c:pt>
                <c:pt idx="149">
                  <c:v>151.0</c:v>
                </c:pt>
                <c:pt idx="150">
                  <c:v>152.0</c:v>
                </c:pt>
                <c:pt idx="151">
                  <c:v>153.0</c:v>
                </c:pt>
                <c:pt idx="152">
                  <c:v>154.0</c:v>
                </c:pt>
                <c:pt idx="153">
                  <c:v>155.0</c:v>
                </c:pt>
                <c:pt idx="154">
                  <c:v>156.0</c:v>
                </c:pt>
                <c:pt idx="155">
                  <c:v>157.0</c:v>
                </c:pt>
                <c:pt idx="156">
                  <c:v>158.0</c:v>
                </c:pt>
                <c:pt idx="157">
                  <c:v>159.0</c:v>
                </c:pt>
                <c:pt idx="158">
                  <c:v>160.0</c:v>
                </c:pt>
                <c:pt idx="159">
                  <c:v>161.0</c:v>
                </c:pt>
                <c:pt idx="160">
                  <c:v>162.0</c:v>
                </c:pt>
                <c:pt idx="161">
                  <c:v>163.0</c:v>
                </c:pt>
                <c:pt idx="162">
                  <c:v>164.0</c:v>
                </c:pt>
                <c:pt idx="163">
                  <c:v>165.0</c:v>
                </c:pt>
                <c:pt idx="164">
                  <c:v>166.0</c:v>
                </c:pt>
                <c:pt idx="165">
                  <c:v>167.0</c:v>
                </c:pt>
                <c:pt idx="166">
                  <c:v>168.0</c:v>
                </c:pt>
                <c:pt idx="167">
                  <c:v>169.0</c:v>
                </c:pt>
                <c:pt idx="168">
                  <c:v>170.0</c:v>
                </c:pt>
                <c:pt idx="169">
                  <c:v>171.0</c:v>
                </c:pt>
                <c:pt idx="170">
                  <c:v>172.0</c:v>
                </c:pt>
                <c:pt idx="171">
                  <c:v>173.0</c:v>
                </c:pt>
                <c:pt idx="172">
                  <c:v>174.0</c:v>
                </c:pt>
                <c:pt idx="173">
                  <c:v>175.0</c:v>
                </c:pt>
                <c:pt idx="174">
                  <c:v>176.0</c:v>
                </c:pt>
                <c:pt idx="175">
                  <c:v>177.0</c:v>
                </c:pt>
                <c:pt idx="176">
                  <c:v>178.0</c:v>
                </c:pt>
                <c:pt idx="177">
                  <c:v>179.0</c:v>
                </c:pt>
                <c:pt idx="178">
                  <c:v>180.0</c:v>
                </c:pt>
                <c:pt idx="179">
                  <c:v>181.0</c:v>
                </c:pt>
                <c:pt idx="180">
                  <c:v>182.0</c:v>
                </c:pt>
                <c:pt idx="181">
                  <c:v>183.0</c:v>
                </c:pt>
                <c:pt idx="182">
                  <c:v>184.0</c:v>
                </c:pt>
                <c:pt idx="183">
                  <c:v>185.0</c:v>
                </c:pt>
                <c:pt idx="184">
                  <c:v>186.0</c:v>
                </c:pt>
                <c:pt idx="185">
                  <c:v>187.0</c:v>
                </c:pt>
                <c:pt idx="186">
                  <c:v>188.0</c:v>
                </c:pt>
                <c:pt idx="187">
                  <c:v>189.0</c:v>
                </c:pt>
                <c:pt idx="188">
                  <c:v>190.0</c:v>
                </c:pt>
                <c:pt idx="189">
                  <c:v>191.0</c:v>
                </c:pt>
                <c:pt idx="190">
                  <c:v>192.0</c:v>
                </c:pt>
                <c:pt idx="191">
                  <c:v>193.0</c:v>
                </c:pt>
                <c:pt idx="192">
                  <c:v>194.0</c:v>
                </c:pt>
                <c:pt idx="193">
                  <c:v>195.0</c:v>
                </c:pt>
                <c:pt idx="194">
                  <c:v>196.0</c:v>
                </c:pt>
                <c:pt idx="195">
                  <c:v>197.0</c:v>
                </c:pt>
                <c:pt idx="196">
                  <c:v>198.0</c:v>
                </c:pt>
                <c:pt idx="197">
                  <c:v>199.0</c:v>
                </c:pt>
                <c:pt idx="198">
                  <c:v>200.0</c:v>
                </c:pt>
                <c:pt idx="199">
                  <c:v>201.0</c:v>
                </c:pt>
                <c:pt idx="200">
                  <c:v>202.0</c:v>
                </c:pt>
                <c:pt idx="201">
                  <c:v>203.0</c:v>
                </c:pt>
                <c:pt idx="202">
                  <c:v>204.0</c:v>
                </c:pt>
                <c:pt idx="203">
                  <c:v>205.0</c:v>
                </c:pt>
                <c:pt idx="204">
                  <c:v>206.0</c:v>
                </c:pt>
                <c:pt idx="205">
                  <c:v>207.0</c:v>
                </c:pt>
                <c:pt idx="206">
                  <c:v>208.0</c:v>
                </c:pt>
                <c:pt idx="207">
                  <c:v>209.0</c:v>
                </c:pt>
                <c:pt idx="208">
                  <c:v>210.0</c:v>
                </c:pt>
                <c:pt idx="209">
                  <c:v>211.0</c:v>
                </c:pt>
                <c:pt idx="210">
                  <c:v>212.0</c:v>
                </c:pt>
                <c:pt idx="211">
                  <c:v>213.0</c:v>
                </c:pt>
                <c:pt idx="212">
                  <c:v>214.0</c:v>
                </c:pt>
                <c:pt idx="213">
                  <c:v>215.0</c:v>
                </c:pt>
                <c:pt idx="214">
                  <c:v>216.0</c:v>
                </c:pt>
                <c:pt idx="215">
                  <c:v>217.0</c:v>
                </c:pt>
                <c:pt idx="216">
                  <c:v>218.0</c:v>
                </c:pt>
                <c:pt idx="217">
                  <c:v>219.0</c:v>
                </c:pt>
                <c:pt idx="218">
                  <c:v>220.0</c:v>
                </c:pt>
                <c:pt idx="219">
                  <c:v>221.0</c:v>
                </c:pt>
                <c:pt idx="220">
                  <c:v>222.0</c:v>
                </c:pt>
                <c:pt idx="221">
                  <c:v>223.0</c:v>
                </c:pt>
                <c:pt idx="222">
                  <c:v>224.0</c:v>
                </c:pt>
                <c:pt idx="223">
                  <c:v>225.0</c:v>
                </c:pt>
                <c:pt idx="224">
                  <c:v>226.0</c:v>
                </c:pt>
                <c:pt idx="225">
                  <c:v>227.0</c:v>
                </c:pt>
                <c:pt idx="226">
                  <c:v>229.0</c:v>
                </c:pt>
                <c:pt idx="227">
                  <c:v>230.0</c:v>
                </c:pt>
                <c:pt idx="228">
                  <c:v>231.0</c:v>
                </c:pt>
                <c:pt idx="229">
                  <c:v>232.0</c:v>
                </c:pt>
                <c:pt idx="230">
                  <c:v>233.0</c:v>
                </c:pt>
                <c:pt idx="231">
                  <c:v>234.0</c:v>
                </c:pt>
                <c:pt idx="232">
                  <c:v>235.0</c:v>
                </c:pt>
                <c:pt idx="233">
                  <c:v>236.0</c:v>
                </c:pt>
                <c:pt idx="234">
                  <c:v>237.0</c:v>
                </c:pt>
                <c:pt idx="235">
                  <c:v>238.0</c:v>
                </c:pt>
                <c:pt idx="236">
                  <c:v>239.0</c:v>
                </c:pt>
                <c:pt idx="237">
                  <c:v>240.0</c:v>
                </c:pt>
                <c:pt idx="238">
                  <c:v>241.0</c:v>
                </c:pt>
                <c:pt idx="239">
                  <c:v>242.0</c:v>
                </c:pt>
                <c:pt idx="240">
                  <c:v>243.0</c:v>
                </c:pt>
                <c:pt idx="241">
                  <c:v>244.0</c:v>
                </c:pt>
                <c:pt idx="242">
                  <c:v>245.0</c:v>
                </c:pt>
                <c:pt idx="243">
                  <c:v>246.0</c:v>
                </c:pt>
                <c:pt idx="244">
                  <c:v>247.0</c:v>
                </c:pt>
                <c:pt idx="245">
                  <c:v>248.0</c:v>
                </c:pt>
                <c:pt idx="246">
                  <c:v>249.0</c:v>
                </c:pt>
                <c:pt idx="247">
                  <c:v>250.0</c:v>
                </c:pt>
                <c:pt idx="248">
                  <c:v>251.0</c:v>
                </c:pt>
                <c:pt idx="249">
                  <c:v>252.0</c:v>
                </c:pt>
                <c:pt idx="250">
                  <c:v>253.0</c:v>
                </c:pt>
                <c:pt idx="251">
                  <c:v>254.0</c:v>
                </c:pt>
                <c:pt idx="252">
                  <c:v>255.0</c:v>
                </c:pt>
                <c:pt idx="253">
                  <c:v>256.0</c:v>
                </c:pt>
                <c:pt idx="254">
                  <c:v>257.0</c:v>
                </c:pt>
                <c:pt idx="255">
                  <c:v>258.0</c:v>
                </c:pt>
                <c:pt idx="256">
                  <c:v>259.0</c:v>
                </c:pt>
                <c:pt idx="257">
                  <c:v>260.0</c:v>
                </c:pt>
                <c:pt idx="258">
                  <c:v>261.0</c:v>
                </c:pt>
                <c:pt idx="259">
                  <c:v>262.0</c:v>
                </c:pt>
                <c:pt idx="260">
                  <c:v>263.0</c:v>
                </c:pt>
                <c:pt idx="261">
                  <c:v>264.0</c:v>
                </c:pt>
                <c:pt idx="262">
                  <c:v>265.0</c:v>
                </c:pt>
                <c:pt idx="263">
                  <c:v>266.0</c:v>
                </c:pt>
                <c:pt idx="264">
                  <c:v>267.0</c:v>
                </c:pt>
                <c:pt idx="265">
                  <c:v>268.0</c:v>
                </c:pt>
                <c:pt idx="266">
                  <c:v>269.0</c:v>
                </c:pt>
                <c:pt idx="267">
                  <c:v>270.0</c:v>
                </c:pt>
                <c:pt idx="268">
                  <c:v>271.0</c:v>
                </c:pt>
                <c:pt idx="269">
                  <c:v>272.0</c:v>
                </c:pt>
                <c:pt idx="270">
                  <c:v>273.0</c:v>
                </c:pt>
                <c:pt idx="271">
                  <c:v>274.0</c:v>
                </c:pt>
                <c:pt idx="272">
                  <c:v>275.0</c:v>
                </c:pt>
                <c:pt idx="273">
                  <c:v>276.0</c:v>
                </c:pt>
                <c:pt idx="274">
                  <c:v>277.0</c:v>
                </c:pt>
                <c:pt idx="275">
                  <c:v>278.0</c:v>
                </c:pt>
                <c:pt idx="276">
                  <c:v>279.0</c:v>
                </c:pt>
                <c:pt idx="277">
                  <c:v>280.0</c:v>
                </c:pt>
                <c:pt idx="278">
                  <c:v>281.0</c:v>
                </c:pt>
                <c:pt idx="279">
                  <c:v>282.0</c:v>
                </c:pt>
                <c:pt idx="280">
                  <c:v>283.0</c:v>
                </c:pt>
                <c:pt idx="281">
                  <c:v>284.0</c:v>
                </c:pt>
                <c:pt idx="282">
                  <c:v>285.0</c:v>
                </c:pt>
                <c:pt idx="283">
                  <c:v>286.0</c:v>
                </c:pt>
                <c:pt idx="284">
                  <c:v>287.0</c:v>
                </c:pt>
                <c:pt idx="285">
                  <c:v>288.0</c:v>
                </c:pt>
                <c:pt idx="286">
                  <c:v>289.0</c:v>
                </c:pt>
                <c:pt idx="287">
                  <c:v>290.0</c:v>
                </c:pt>
                <c:pt idx="288">
                  <c:v>291.0</c:v>
                </c:pt>
                <c:pt idx="289">
                  <c:v>292.0</c:v>
                </c:pt>
                <c:pt idx="290">
                  <c:v>293.0</c:v>
                </c:pt>
                <c:pt idx="291">
                  <c:v>294.0</c:v>
                </c:pt>
                <c:pt idx="292">
                  <c:v>295.0</c:v>
                </c:pt>
                <c:pt idx="293">
                  <c:v>296.0</c:v>
                </c:pt>
                <c:pt idx="294">
                  <c:v>297.0</c:v>
                </c:pt>
                <c:pt idx="295">
                  <c:v>298.0</c:v>
                </c:pt>
                <c:pt idx="296">
                  <c:v>299.0</c:v>
                </c:pt>
                <c:pt idx="297">
                  <c:v>300.0</c:v>
                </c:pt>
                <c:pt idx="298">
                  <c:v>301.0</c:v>
                </c:pt>
                <c:pt idx="299">
                  <c:v>302.0</c:v>
                </c:pt>
                <c:pt idx="300">
                  <c:v>303.0</c:v>
                </c:pt>
                <c:pt idx="301">
                  <c:v>304.0</c:v>
                </c:pt>
                <c:pt idx="302">
                  <c:v>305.0</c:v>
                </c:pt>
                <c:pt idx="303">
                  <c:v>306.0</c:v>
                </c:pt>
                <c:pt idx="304">
                  <c:v>307.0</c:v>
                </c:pt>
                <c:pt idx="305">
                  <c:v>308.0</c:v>
                </c:pt>
                <c:pt idx="306">
                  <c:v>309.0</c:v>
                </c:pt>
                <c:pt idx="307">
                  <c:v>310.0</c:v>
                </c:pt>
                <c:pt idx="308">
                  <c:v>311.0</c:v>
                </c:pt>
                <c:pt idx="309">
                  <c:v>312.0</c:v>
                </c:pt>
                <c:pt idx="310">
                  <c:v>313.0</c:v>
                </c:pt>
                <c:pt idx="311">
                  <c:v>314.0</c:v>
                </c:pt>
                <c:pt idx="312">
                  <c:v>315.0</c:v>
                </c:pt>
                <c:pt idx="313">
                  <c:v>316.0</c:v>
                </c:pt>
                <c:pt idx="314">
                  <c:v>317.0</c:v>
                </c:pt>
                <c:pt idx="315">
                  <c:v>318.0</c:v>
                </c:pt>
                <c:pt idx="316">
                  <c:v>319.0</c:v>
                </c:pt>
                <c:pt idx="317">
                  <c:v>320.0</c:v>
                </c:pt>
                <c:pt idx="318">
                  <c:v>321.0</c:v>
                </c:pt>
                <c:pt idx="319">
                  <c:v>322.0</c:v>
                </c:pt>
                <c:pt idx="320">
                  <c:v>323.0</c:v>
                </c:pt>
                <c:pt idx="321">
                  <c:v>324.0</c:v>
                </c:pt>
                <c:pt idx="322">
                  <c:v>325.0</c:v>
                </c:pt>
                <c:pt idx="323">
                  <c:v>326.0</c:v>
                </c:pt>
                <c:pt idx="324">
                  <c:v>328.0</c:v>
                </c:pt>
                <c:pt idx="325">
                  <c:v>329.0</c:v>
                </c:pt>
                <c:pt idx="326">
                  <c:v>330.0</c:v>
                </c:pt>
                <c:pt idx="327">
                  <c:v>331.0</c:v>
                </c:pt>
                <c:pt idx="328">
                  <c:v>332.0</c:v>
                </c:pt>
                <c:pt idx="329">
                  <c:v>333.0</c:v>
                </c:pt>
                <c:pt idx="330">
                  <c:v>334.0</c:v>
                </c:pt>
                <c:pt idx="331">
                  <c:v>335.0</c:v>
                </c:pt>
                <c:pt idx="332">
                  <c:v>336.0</c:v>
                </c:pt>
                <c:pt idx="333">
                  <c:v>337.0</c:v>
                </c:pt>
                <c:pt idx="334">
                  <c:v>338.0</c:v>
                </c:pt>
                <c:pt idx="335">
                  <c:v>339.0</c:v>
                </c:pt>
                <c:pt idx="336">
                  <c:v>340.0</c:v>
                </c:pt>
                <c:pt idx="337">
                  <c:v>341.0</c:v>
                </c:pt>
                <c:pt idx="338">
                  <c:v>342.0</c:v>
                </c:pt>
                <c:pt idx="339">
                  <c:v>343.0</c:v>
                </c:pt>
                <c:pt idx="340">
                  <c:v>344.0</c:v>
                </c:pt>
                <c:pt idx="341">
                  <c:v>345.0</c:v>
                </c:pt>
                <c:pt idx="342">
                  <c:v>346.0</c:v>
                </c:pt>
                <c:pt idx="343">
                  <c:v>347.0</c:v>
                </c:pt>
                <c:pt idx="344">
                  <c:v>348.0</c:v>
                </c:pt>
                <c:pt idx="345">
                  <c:v>349.0</c:v>
                </c:pt>
                <c:pt idx="346">
                  <c:v>350.0</c:v>
                </c:pt>
                <c:pt idx="347">
                  <c:v>351.0</c:v>
                </c:pt>
                <c:pt idx="348">
                  <c:v>352.0</c:v>
                </c:pt>
                <c:pt idx="349">
                  <c:v>353.0</c:v>
                </c:pt>
                <c:pt idx="350">
                  <c:v>354.0</c:v>
                </c:pt>
                <c:pt idx="351">
                  <c:v>355.0</c:v>
                </c:pt>
                <c:pt idx="352">
                  <c:v>356.0</c:v>
                </c:pt>
                <c:pt idx="353">
                  <c:v>357.0</c:v>
                </c:pt>
                <c:pt idx="354">
                  <c:v>358.0</c:v>
                </c:pt>
                <c:pt idx="355">
                  <c:v>359.0</c:v>
                </c:pt>
                <c:pt idx="356">
                  <c:v>360.0</c:v>
                </c:pt>
                <c:pt idx="357">
                  <c:v>361.0</c:v>
                </c:pt>
                <c:pt idx="358">
                  <c:v>362.0</c:v>
                </c:pt>
                <c:pt idx="359">
                  <c:v>363.0</c:v>
                </c:pt>
                <c:pt idx="360">
                  <c:v>364.0</c:v>
                </c:pt>
                <c:pt idx="361">
                  <c:v>365.0</c:v>
                </c:pt>
                <c:pt idx="362">
                  <c:v>366.0</c:v>
                </c:pt>
                <c:pt idx="363">
                  <c:v>367.0</c:v>
                </c:pt>
                <c:pt idx="364">
                  <c:v>368.0</c:v>
                </c:pt>
                <c:pt idx="365">
                  <c:v>369.0</c:v>
                </c:pt>
                <c:pt idx="366">
                  <c:v>370.0</c:v>
                </c:pt>
                <c:pt idx="367">
                  <c:v>371.0</c:v>
                </c:pt>
                <c:pt idx="368">
                  <c:v>372.0</c:v>
                </c:pt>
                <c:pt idx="369">
                  <c:v>373.0</c:v>
                </c:pt>
                <c:pt idx="370">
                  <c:v>374.0</c:v>
                </c:pt>
                <c:pt idx="371">
                  <c:v>375.0</c:v>
                </c:pt>
                <c:pt idx="372">
                  <c:v>376.0</c:v>
                </c:pt>
                <c:pt idx="373">
                  <c:v>377.0</c:v>
                </c:pt>
                <c:pt idx="374">
                  <c:v>378.0</c:v>
                </c:pt>
                <c:pt idx="375">
                  <c:v>379.0</c:v>
                </c:pt>
                <c:pt idx="376">
                  <c:v>380.0</c:v>
                </c:pt>
                <c:pt idx="377">
                  <c:v>381.0</c:v>
                </c:pt>
                <c:pt idx="378">
                  <c:v>382.0</c:v>
                </c:pt>
                <c:pt idx="379">
                  <c:v>383.0</c:v>
                </c:pt>
                <c:pt idx="380">
                  <c:v>384.0</c:v>
                </c:pt>
                <c:pt idx="381">
                  <c:v>385.0</c:v>
                </c:pt>
                <c:pt idx="382">
                  <c:v>386.0</c:v>
                </c:pt>
                <c:pt idx="383">
                  <c:v>387.0</c:v>
                </c:pt>
                <c:pt idx="384">
                  <c:v>388.0</c:v>
                </c:pt>
                <c:pt idx="385">
                  <c:v>389.0</c:v>
                </c:pt>
                <c:pt idx="386">
                  <c:v>390.0</c:v>
                </c:pt>
                <c:pt idx="387">
                  <c:v>391.0</c:v>
                </c:pt>
                <c:pt idx="388">
                  <c:v>392.0</c:v>
                </c:pt>
                <c:pt idx="389">
                  <c:v>393.0</c:v>
                </c:pt>
                <c:pt idx="390">
                  <c:v>394.0</c:v>
                </c:pt>
                <c:pt idx="391">
                  <c:v>395.0</c:v>
                </c:pt>
                <c:pt idx="392">
                  <c:v>396.0</c:v>
                </c:pt>
                <c:pt idx="393">
                  <c:v>397.0</c:v>
                </c:pt>
                <c:pt idx="394">
                  <c:v>398.0</c:v>
                </c:pt>
                <c:pt idx="395">
                  <c:v>399.0</c:v>
                </c:pt>
                <c:pt idx="396">
                  <c:v>400.0</c:v>
                </c:pt>
              </c:numCache>
            </c:numRef>
          </c:xVal>
          <c:yVal>
            <c:numRef>
              <c:f>'[SLALOM-IntroGraph.xlsx]Intro Graph'!$I$5:$I$401</c:f>
              <c:numCache>
                <c:formatCode>General</c:formatCode>
                <c:ptCount val="397"/>
                <c:pt idx="0">
                  <c:v>102.0361101833333</c:v>
                </c:pt>
                <c:pt idx="1">
                  <c:v>102.0834367166666</c:v>
                </c:pt>
                <c:pt idx="2">
                  <c:v>102.0877451833333</c:v>
                </c:pt>
                <c:pt idx="3">
                  <c:v>102.09204835</c:v>
                </c:pt>
                <c:pt idx="4">
                  <c:v>102.1178596666667</c:v>
                </c:pt>
                <c:pt idx="5">
                  <c:v>102.33729515</c:v>
                </c:pt>
                <c:pt idx="6">
                  <c:v>102.5579580666667</c:v>
                </c:pt>
                <c:pt idx="7">
                  <c:v>102.56227655</c:v>
                </c:pt>
                <c:pt idx="8">
                  <c:v>102.5880702166666</c:v>
                </c:pt>
                <c:pt idx="9">
                  <c:v>102.8075349666667</c:v>
                </c:pt>
                <c:pt idx="10">
                  <c:v>103.0269757166666</c:v>
                </c:pt>
                <c:pt idx="11">
                  <c:v>103.0742962333333</c:v>
                </c:pt>
                <c:pt idx="12">
                  <c:v>103.29365275</c:v>
                </c:pt>
                <c:pt idx="13">
                  <c:v>103.2979538166666</c:v>
                </c:pt>
                <c:pt idx="14">
                  <c:v>103.3237643</c:v>
                </c:pt>
                <c:pt idx="15">
                  <c:v>103.34955895</c:v>
                </c:pt>
                <c:pt idx="16">
                  <c:v>103.56892845</c:v>
                </c:pt>
                <c:pt idx="17">
                  <c:v>103.7883466166666</c:v>
                </c:pt>
                <c:pt idx="18">
                  <c:v>103.8141585</c:v>
                </c:pt>
                <c:pt idx="19">
                  <c:v>103.8614477333333</c:v>
                </c:pt>
                <c:pt idx="20">
                  <c:v>104.0808998166666</c:v>
                </c:pt>
                <c:pt idx="21">
                  <c:v>104.0851992833333</c:v>
                </c:pt>
                <c:pt idx="22">
                  <c:v>104.30452065</c:v>
                </c:pt>
                <c:pt idx="23">
                  <c:v>104.5325946666667</c:v>
                </c:pt>
                <c:pt idx="24">
                  <c:v>104.53689725</c:v>
                </c:pt>
                <c:pt idx="25">
                  <c:v>104.7562577666666</c:v>
                </c:pt>
                <c:pt idx="26">
                  <c:v>104.7605597</c:v>
                </c:pt>
                <c:pt idx="27">
                  <c:v>104.76486635</c:v>
                </c:pt>
                <c:pt idx="28">
                  <c:v>104.7906654166667</c:v>
                </c:pt>
                <c:pt idx="29">
                  <c:v>104.83799195</c:v>
                </c:pt>
                <c:pt idx="30">
                  <c:v>104.8423004166666</c:v>
                </c:pt>
                <c:pt idx="31">
                  <c:v>104.8724149</c:v>
                </c:pt>
                <c:pt idx="32">
                  <c:v>105.0918503833334</c:v>
                </c:pt>
                <c:pt idx="33">
                  <c:v>105.3125133</c:v>
                </c:pt>
                <c:pt idx="34">
                  <c:v>105.3168317833333</c:v>
                </c:pt>
                <c:pt idx="35">
                  <c:v>105.34262545</c:v>
                </c:pt>
                <c:pt idx="36">
                  <c:v>105.5620902</c:v>
                </c:pt>
                <c:pt idx="37">
                  <c:v>105.78153095</c:v>
                </c:pt>
                <c:pt idx="38">
                  <c:v>105.8288514666666</c:v>
                </c:pt>
                <c:pt idx="39">
                  <c:v>106.0482079833333</c:v>
                </c:pt>
                <c:pt idx="40">
                  <c:v>106.05250905</c:v>
                </c:pt>
                <c:pt idx="41">
                  <c:v>106.0783195333333</c:v>
                </c:pt>
                <c:pt idx="42">
                  <c:v>106.1041141833333</c:v>
                </c:pt>
                <c:pt idx="43">
                  <c:v>106.3234836833333</c:v>
                </c:pt>
                <c:pt idx="44">
                  <c:v>106.54290185</c:v>
                </c:pt>
                <c:pt idx="45">
                  <c:v>106.5687137333333</c:v>
                </c:pt>
                <c:pt idx="46">
                  <c:v>106.6160029666666</c:v>
                </c:pt>
                <c:pt idx="47">
                  <c:v>106.83545505</c:v>
                </c:pt>
                <c:pt idx="48">
                  <c:v>106.8397545166666</c:v>
                </c:pt>
                <c:pt idx="49">
                  <c:v>107.0590758833333</c:v>
                </c:pt>
                <c:pt idx="50">
                  <c:v>107.2871499</c:v>
                </c:pt>
                <c:pt idx="51">
                  <c:v>107.2914524833333</c:v>
                </c:pt>
                <c:pt idx="52">
                  <c:v>107.510813</c:v>
                </c:pt>
                <c:pt idx="53">
                  <c:v>107.5151149333333</c:v>
                </c:pt>
                <c:pt idx="54">
                  <c:v>107.5194215833333</c:v>
                </c:pt>
                <c:pt idx="55">
                  <c:v>107.54522065</c:v>
                </c:pt>
                <c:pt idx="56">
                  <c:v>107.5925471833333</c:v>
                </c:pt>
                <c:pt idx="57">
                  <c:v>107.59685565</c:v>
                </c:pt>
                <c:pt idx="58">
                  <c:v>107.6011588166666</c:v>
                </c:pt>
                <c:pt idx="59">
                  <c:v>107.6269701333333</c:v>
                </c:pt>
                <c:pt idx="60">
                  <c:v>107.8464056166667</c:v>
                </c:pt>
                <c:pt idx="61">
                  <c:v>108.0670685333333</c:v>
                </c:pt>
                <c:pt idx="62">
                  <c:v>108.0713870166666</c:v>
                </c:pt>
                <c:pt idx="63">
                  <c:v>108.0971806833333</c:v>
                </c:pt>
                <c:pt idx="64">
                  <c:v>108.3166454333333</c:v>
                </c:pt>
                <c:pt idx="65">
                  <c:v>108.5360861833333</c:v>
                </c:pt>
                <c:pt idx="66">
                  <c:v>108.5834067</c:v>
                </c:pt>
                <c:pt idx="67">
                  <c:v>108.8027632166666</c:v>
                </c:pt>
                <c:pt idx="68">
                  <c:v>108.8070642833333</c:v>
                </c:pt>
                <c:pt idx="69">
                  <c:v>108.8328747666666</c:v>
                </c:pt>
                <c:pt idx="70">
                  <c:v>108.8586694166666</c:v>
                </c:pt>
                <c:pt idx="71">
                  <c:v>109.0780389166666</c:v>
                </c:pt>
                <c:pt idx="72">
                  <c:v>109.2974570833333</c:v>
                </c:pt>
                <c:pt idx="73">
                  <c:v>109.3232689666666</c:v>
                </c:pt>
                <c:pt idx="74">
                  <c:v>109.3705582</c:v>
                </c:pt>
                <c:pt idx="75">
                  <c:v>109.5900102833333</c:v>
                </c:pt>
                <c:pt idx="76">
                  <c:v>109.59430975</c:v>
                </c:pt>
                <c:pt idx="77">
                  <c:v>109.8136311166666</c:v>
                </c:pt>
                <c:pt idx="78">
                  <c:v>110.0417051333333</c:v>
                </c:pt>
                <c:pt idx="79">
                  <c:v>110.0460077166667</c:v>
                </c:pt>
                <c:pt idx="80">
                  <c:v>110.2653682333333</c:v>
                </c:pt>
                <c:pt idx="81">
                  <c:v>110.2696701666666</c:v>
                </c:pt>
                <c:pt idx="82">
                  <c:v>110.2739768166666</c:v>
                </c:pt>
                <c:pt idx="83">
                  <c:v>110.2997758833333</c:v>
                </c:pt>
                <c:pt idx="84">
                  <c:v>110.32558185</c:v>
                </c:pt>
                <c:pt idx="85">
                  <c:v>110.37291665</c:v>
                </c:pt>
                <c:pt idx="86">
                  <c:v>110.3772262</c:v>
                </c:pt>
                <c:pt idx="87">
                  <c:v>110.59669405</c:v>
                </c:pt>
                <c:pt idx="88">
                  <c:v>110.6010002</c:v>
                </c:pt>
                <c:pt idx="89">
                  <c:v>110.6483401333333</c:v>
                </c:pt>
                <c:pt idx="90">
                  <c:v>110.6956376333333</c:v>
                </c:pt>
                <c:pt idx="91">
                  <c:v>110.6999366666666</c:v>
                </c:pt>
                <c:pt idx="92">
                  <c:v>110.9208176</c:v>
                </c:pt>
                <c:pt idx="93">
                  <c:v>110.9251204</c:v>
                </c:pt>
                <c:pt idx="94">
                  <c:v>110.9509280166667</c:v>
                </c:pt>
                <c:pt idx="95">
                  <c:v>111.17031765</c:v>
                </c:pt>
                <c:pt idx="96">
                  <c:v>111.21763065</c:v>
                </c:pt>
                <c:pt idx="97">
                  <c:v>111.26496255</c:v>
                </c:pt>
                <c:pt idx="98">
                  <c:v>111.3122599666667</c:v>
                </c:pt>
                <c:pt idx="99">
                  <c:v>111.5316495833333</c:v>
                </c:pt>
                <c:pt idx="100">
                  <c:v>111.5574407166666</c:v>
                </c:pt>
                <c:pt idx="101">
                  <c:v>111.7767602333333</c:v>
                </c:pt>
                <c:pt idx="102">
                  <c:v>111.9962383833333</c:v>
                </c:pt>
                <c:pt idx="103">
                  <c:v>112.0220567666667</c:v>
                </c:pt>
                <c:pt idx="104">
                  <c:v>112.06937545</c:v>
                </c:pt>
                <c:pt idx="105">
                  <c:v>112.28874205</c:v>
                </c:pt>
                <c:pt idx="106">
                  <c:v>112.31455995</c:v>
                </c:pt>
                <c:pt idx="107">
                  <c:v>112.3188643833333</c:v>
                </c:pt>
                <c:pt idx="108">
                  <c:v>112.3231682</c:v>
                </c:pt>
                <c:pt idx="109">
                  <c:v>112.37049565</c:v>
                </c:pt>
                <c:pt idx="110">
                  <c:v>112.4178361</c:v>
                </c:pt>
                <c:pt idx="111">
                  <c:v>112.4436875</c:v>
                </c:pt>
                <c:pt idx="112">
                  <c:v>112.6631595166666</c:v>
                </c:pt>
                <c:pt idx="113">
                  <c:v>112.8827072666666</c:v>
                </c:pt>
                <c:pt idx="114">
                  <c:v>112.88701515</c:v>
                </c:pt>
                <c:pt idx="115">
                  <c:v>112.8913156333333</c:v>
                </c:pt>
                <c:pt idx="116">
                  <c:v>112.9171242166667</c:v>
                </c:pt>
                <c:pt idx="117">
                  <c:v>113.1365375666666</c:v>
                </c:pt>
                <c:pt idx="118">
                  <c:v>113.14084915</c:v>
                </c:pt>
                <c:pt idx="119">
                  <c:v>113.1666396166666</c:v>
                </c:pt>
                <c:pt idx="120">
                  <c:v>113.1924813666666</c:v>
                </c:pt>
                <c:pt idx="121">
                  <c:v>113.2398012333333</c:v>
                </c:pt>
                <c:pt idx="122">
                  <c:v>113.2871225</c:v>
                </c:pt>
                <c:pt idx="123">
                  <c:v>113.3129284666666</c:v>
                </c:pt>
                <c:pt idx="124">
                  <c:v>113.3602632666667</c:v>
                </c:pt>
                <c:pt idx="125">
                  <c:v>113.3645728166666</c:v>
                </c:pt>
                <c:pt idx="126">
                  <c:v>113.5840406666667</c:v>
                </c:pt>
                <c:pt idx="127">
                  <c:v>113.5883468166666</c:v>
                </c:pt>
                <c:pt idx="128">
                  <c:v>113.68298425</c:v>
                </c:pt>
                <c:pt idx="129">
                  <c:v>113.6872832833333</c:v>
                </c:pt>
                <c:pt idx="130">
                  <c:v>113.9081642166666</c:v>
                </c:pt>
                <c:pt idx="131">
                  <c:v>113.9124670166666</c:v>
                </c:pt>
                <c:pt idx="132">
                  <c:v>113.9382746333333</c:v>
                </c:pt>
                <c:pt idx="133">
                  <c:v>114.1576642666667</c:v>
                </c:pt>
                <c:pt idx="134">
                  <c:v>114.2049772666666</c:v>
                </c:pt>
                <c:pt idx="135">
                  <c:v>114.2523091666666</c:v>
                </c:pt>
                <c:pt idx="136">
                  <c:v>114.2996065833333</c:v>
                </c:pt>
                <c:pt idx="137">
                  <c:v>114.5189962</c:v>
                </c:pt>
                <c:pt idx="138">
                  <c:v>114.5447873333333</c:v>
                </c:pt>
                <c:pt idx="139">
                  <c:v>114.76410685</c:v>
                </c:pt>
                <c:pt idx="140">
                  <c:v>114.983585</c:v>
                </c:pt>
                <c:pt idx="141">
                  <c:v>115.0094033833333</c:v>
                </c:pt>
                <c:pt idx="142">
                  <c:v>115.0567220666667</c:v>
                </c:pt>
                <c:pt idx="143">
                  <c:v>115.2760886666667</c:v>
                </c:pt>
                <c:pt idx="144">
                  <c:v>115.3019065666666</c:v>
                </c:pt>
                <c:pt idx="145">
                  <c:v>115.306211</c:v>
                </c:pt>
                <c:pt idx="146">
                  <c:v>115.3105148166666</c:v>
                </c:pt>
                <c:pt idx="147">
                  <c:v>115.3578422666666</c:v>
                </c:pt>
                <c:pt idx="148">
                  <c:v>115.4051827166666</c:v>
                </c:pt>
                <c:pt idx="149">
                  <c:v>115.4310341166666</c:v>
                </c:pt>
                <c:pt idx="150">
                  <c:v>115.6505061333333</c:v>
                </c:pt>
                <c:pt idx="151">
                  <c:v>115.8700538833333</c:v>
                </c:pt>
                <c:pt idx="152">
                  <c:v>115.8743617666666</c:v>
                </c:pt>
                <c:pt idx="153">
                  <c:v>115.8786622499999</c:v>
                </c:pt>
                <c:pt idx="154">
                  <c:v>115.9044708333333</c:v>
                </c:pt>
                <c:pt idx="155">
                  <c:v>116.1238841833333</c:v>
                </c:pt>
                <c:pt idx="156">
                  <c:v>116.1281957666666</c:v>
                </c:pt>
                <c:pt idx="157">
                  <c:v>116.1539862333333</c:v>
                </c:pt>
                <c:pt idx="158">
                  <c:v>116.1798279833333</c:v>
                </c:pt>
                <c:pt idx="159">
                  <c:v>116.22714785</c:v>
                </c:pt>
                <c:pt idx="160">
                  <c:v>116.2744691166666</c:v>
                </c:pt>
                <c:pt idx="161">
                  <c:v>116.3002750833333</c:v>
                </c:pt>
                <c:pt idx="162">
                  <c:v>116.3476098833333</c:v>
                </c:pt>
                <c:pt idx="163">
                  <c:v>116.3519194333333</c:v>
                </c:pt>
                <c:pt idx="164">
                  <c:v>116.5713872833333</c:v>
                </c:pt>
                <c:pt idx="165">
                  <c:v>116.5756934333333</c:v>
                </c:pt>
                <c:pt idx="166">
                  <c:v>116.6230333666666</c:v>
                </c:pt>
                <c:pt idx="167">
                  <c:v>116.6703308666666</c:v>
                </c:pt>
                <c:pt idx="168">
                  <c:v>116.6746299</c:v>
                </c:pt>
                <c:pt idx="169">
                  <c:v>116.8955108333333</c:v>
                </c:pt>
                <c:pt idx="170">
                  <c:v>116.8998136333333</c:v>
                </c:pt>
                <c:pt idx="171">
                  <c:v>116.92562125</c:v>
                </c:pt>
                <c:pt idx="172">
                  <c:v>117.1450108833333</c:v>
                </c:pt>
                <c:pt idx="173">
                  <c:v>117.1923238833333</c:v>
                </c:pt>
                <c:pt idx="174">
                  <c:v>117.2396557833333</c:v>
                </c:pt>
                <c:pt idx="175">
                  <c:v>117.2869532</c:v>
                </c:pt>
                <c:pt idx="176">
                  <c:v>117.5063428166666</c:v>
                </c:pt>
                <c:pt idx="177">
                  <c:v>117.53213395</c:v>
                </c:pt>
                <c:pt idx="178">
                  <c:v>117.7514534666667</c:v>
                </c:pt>
                <c:pt idx="179">
                  <c:v>117.9709316166666</c:v>
                </c:pt>
                <c:pt idx="180">
                  <c:v>117.99675</c:v>
                </c:pt>
                <c:pt idx="181">
                  <c:v>118.0440686833333</c:v>
                </c:pt>
                <c:pt idx="182">
                  <c:v>118.2634352833333</c:v>
                </c:pt>
                <c:pt idx="183">
                  <c:v>118.2892531833333</c:v>
                </c:pt>
                <c:pt idx="184">
                  <c:v>118.2935576166666</c:v>
                </c:pt>
                <c:pt idx="185">
                  <c:v>118.2978614333333</c:v>
                </c:pt>
                <c:pt idx="186">
                  <c:v>118.3451888833333</c:v>
                </c:pt>
                <c:pt idx="187">
                  <c:v>118.3925293333333</c:v>
                </c:pt>
                <c:pt idx="188">
                  <c:v>118.4183807333333</c:v>
                </c:pt>
                <c:pt idx="189">
                  <c:v>118.63785275</c:v>
                </c:pt>
                <c:pt idx="190">
                  <c:v>118.8574005</c:v>
                </c:pt>
                <c:pt idx="191">
                  <c:v>118.8617083833333</c:v>
                </c:pt>
                <c:pt idx="192">
                  <c:v>118.8660088666666</c:v>
                </c:pt>
                <c:pt idx="193">
                  <c:v>118.89181745</c:v>
                </c:pt>
                <c:pt idx="194">
                  <c:v>119.1112308</c:v>
                </c:pt>
                <c:pt idx="195">
                  <c:v>119.1155423833333</c:v>
                </c:pt>
                <c:pt idx="196">
                  <c:v>119.14133285</c:v>
                </c:pt>
                <c:pt idx="197">
                  <c:v>119.3607224666666</c:v>
                </c:pt>
                <c:pt idx="198">
                  <c:v>119.3865136</c:v>
                </c:pt>
                <c:pt idx="199">
                  <c:v>119.6058331166666</c:v>
                </c:pt>
                <c:pt idx="200">
                  <c:v>119.8253112666666</c:v>
                </c:pt>
                <c:pt idx="201">
                  <c:v>119.85112965</c:v>
                </c:pt>
                <c:pt idx="202">
                  <c:v>119.8984483333333</c:v>
                </c:pt>
                <c:pt idx="203">
                  <c:v>120.1178149333333</c:v>
                </c:pt>
                <c:pt idx="204">
                  <c:v>120.1436328333333</c:v>
                </c:pt>
                <c:pt idx="205">
                  <c:v>120.1479372666666</c:v>
                </c:pt>
                <c:pt idx="206">
                  <c:v>120.1522410833333</c:v>
                </c:pt>
                <c:pt idx="207">
                  <c:v>120.1995685333333</c:v>
                </c:pt>
                <c:pt idx="208">
                  <c:v>120.2469089833333</c:v>
                </c:pt>
                <c:pt idx="209">
                  <c:v>120.2727603833333</c:v>
                </c:pt>
                <c:pt idx="210">
                  <c:v>120.4922323999999</c:v>
                </c:pt>
                <c:pt idx="211">
                  <c:v>120.7117801499999</c:v>
                </c:pt>
                <c:pt idx="212">
                  <c:v>120.7160880333333</c:v>
                </c:pt>
                <c:pt idx="213">
                  <c:v>120.7203885166666</c:v>
                </c:pt>
                <c:pt idx="214">
                  <c:v>120.7461971</c:v>
                </c:pt>
                <c:pt idx="215">
                  <c:v>120.96561045</c:v>
                </c:pt>
                <c:pt idx="216">
                  <c:v>120.9699220333333</c:v>
                </c:pt>
                <c:pt idx="217">
                  <c:v>120.9957124999999</c:v>
                </c:pt>
                <c:pt idx="218">
                  <c:v>121.02155425</c:v>
                </c:pt>
                <c:pt idx="219">
                  <c:v>121.0688741166666</c:v>
                </c:pt>
                <c:pt idx="220">
                  <c:v>121.1161953833333</c:v>
                </c:pt>
                <c:pt idx="221">
                  <c:v>121.1420013499999</c:v>
                </c:pt>
                <c:pt idx="222">
                  <c:v>121.1893361499999</c:v>
                </c:pt>
                <c:pt idx="223">
                  <c:v>121.1936457</c:v>
                </c:pt>
                <c:pt idx="224">
                  <c:v>121.41311355</c:v>
                </c:pt>
                <c:pt idx="225">
                  <c:v>121.4174197</c:v>
                </c:pt>
                <c:pt idx="226">
                  <c:v>121.5120571333333</c:v>
                </c:pt>
                <c:pt idx="227">
                  <c:v>121.5163561666666</c:v>
                </c:pt>
                <c:pt idx="228">
                  <c:v>121.7372371</c:v>
                </c:pt>
                <c:pt idx="229">
                  <c:v>121.7415399</c:v>
                </c:pt>
                <c:pt idx="230">
                  <c:v>121.7673475166666</c:v>
                </c:pt>
                <c:pt idx="231">
                  <c:v>121.9867371499999</c:v>
                </c:pt>
                <c:pt idx="232">
                  <c:v>122.03405015</c:v>
                </c:pt>
                <c:pt idx="233">
                  <c:v>122.0813820499999</c:v>
                </c:pt>
                <c:pt idx="234">
                  <c:v>122.1286794666666</c:v>
                </c:pt>
                <c:pt idx="235">
                  <c:v>122.3480690833333</c:v>
                </c:pt>
                <c:pt idx="236">
                  <c:v>122.3738602166666</c:v>
                </c:pt>
                <c:pt idx="237">
                  <c:v>122.5931797333333</c:v>
                </c:pt>
                <c:pt idx="238">
                  <c:v>122.8126578833333</c:v>
                </c:pt>
                <c:pt idx="239">
                  <c:v>122.8384762666666</c:v>
                </c:pt>
                <c:pt idx="240">
                  <c:v>122.8857949499999</c:v>
                </c:pt>
                <c:pt idx="241">
                  <c:v>123.1051615499999</c:v>
                </c:pt>
                <c:pt idx="242">
                  <c:v>123.13097945</c:v>
                </c:pt>
                <c:pt idx="243">
                  <c:v>123.1352838833333</c:v>
                </c:pt>
                <c:pt idx="244">
                  <c:v>123.1395877</c:v>
                </c:pt>
                <c:pt idx="245">
                  <c:v>123.1869151499999</c:v>
                </c:pt>
                <c:pt idx="246">
                  <c:v>123.2342556</c:v>
                </c:pt>
                <c:pt idx="247">
                  <c:v>123.260107</c:v>
                </c:pt>
                <c:pt idx="248">
                  <c:v>123.4795790166666</c:v>
                </c:pt>
                <c:pt idx="249">
                  <c:v>123.6991267666666</c:v>
                </c:pt>
                <c:pt idx="250">
                  <c:v>123.70343465</c:v>
                </c:pt>
                <c:pt idx="251">
                  <c:v>123.7077351333332</c:v>
                </c:pt>
                <c:pt idx="252">
                  <c:v>123.7335437166666</c:v>
                </c:pt>
                <c:pt idx="253">
                  <c:v>123.9529570666666</c:v>
                </c:pt>
                <c:pt idx="254">
                  <c:v>123.95726865</c:v>
                </c:pt>
                <c:pt idx="255">
                  <c:v>123.9830591166666</c:v>
                </c:pt>
                <c:pt idx="256">
                  <c:v>124.0089008666666</c:v>
                </c:pt>
                <c:pt idx="257">
                  <c:v>124.0562207333333</c:v>
                </c:pt>
                <c:pt idx="258">
                  <c:v>124.1035419999999</c:v>
                </c:pt>
                <c:pt idx="259">
                  <c:v>124.1293479666666</c:v>
                </c:pt>
                <c:pt idx="260">
                  <c:v>124.1766827666666</c:v>
                </c:pt>
                <c:pt idx="261">
                  <c:v>124.1809923166666</c:v>
                </c:pt>
                <c:pt idx="262">
                  <c:v>124.4004601666666</c:v>
                </c:pt>
                <c:pt idx="263">
                  <c:v>124.4047663166666</c:v>
                </c:pt>
                <c:pt idx="264">
                  <c:v>124.45210625</c:v>
                </c:pt>
                <c:pt idx="265">
                  <c:v>124.49940375</c:v>
                </c:pt>
                <c:pt idx="266">
                  <c:v>124.5037027833333</c:v>
                </c:pt>
                <c:pt idx="267">
                  <c:v>124.7245837166666</c:v>
                </c:pt>
                <c:pt idx="268">
                  <c:v>124.7288865166666</c:v>
                </c:pt>
                <c:pt idx="269">
                  <c:v>124.7546941333333</c:v>
                </c:pt>
                <c:pt idx="270">
                  <c:v>124.9740837666666</c:v>
                </c:pt>
                <c:pt idx="271">
                  <c:v>125.0213967666666</c:v>
                </c:pt>
                <c:pt idx="272">
                  <c:v>125.0687286666666</c:v>
                </c:pt>
                <c:pt idx="273">
                  <c:v>125.1160260833333</c:v>
                </c:pt>
                <c:pt idx="274">
                  <c:v>125.3354156999999</c:v>
                </c:pt>
                <c:pt idx="275">
                  <c:v>125.3612068333333</c:v>
                </c:pt>
                <c:pt idx="276">
                  <c:v>125.58052635</c:v>
                </c:pt>
                <c:pt idx="277">
                  <c:v>125.8000045</c:v>
                </c:pt>
                <c:pt idx="278">
                  <c:v>125.8258228833333</c:v>
                </c:pt>
                <c:pt idx="279">
                  <c:v>125.8731415666666</c:v>
                </c:pt>
                <c:pt idx="280">
                  <c:v>126.0925081666666</c:v>
                </c:pt>
                <c:pt idx="281">
                  <c:v>126.1183260666666</c:v>
                </c:pt>
                <c:pt idx="282">
                  <c:v>126.1226304999999</c:v>
                </c:pt>
                <c:pt idx="283">
                  <c:v>126.1269343166666</c:v>
                </c:pt>
                <c:pt idx="284">
                  <c:v>126.1742617666666</c:v>
                </c:pt>
                <c:pt idx="285">
                  <c:v>126.2216022166666</c:v>
                </c:pt>
                <c:pt idx="286">
                  <c:v>126.2474536166666</c:v>
                </c:pt>
                <c:pt idx="287">
                  <c:v>126.4669256333333</c:v>
                </c:pt>
                <c:pt idx="288">
                  <c:v>126.6864733833333</c:v>
                </c:pt>
                <c:pt idx="289">
                  <c:v>126.6907812666666</c:v>
                </c:pt>
                <c:pt idx="290">
                  <c:v>126.6950817499999</c:v>
                </c:pt>
                <c:pt idx="291">
                  <c:v>126.7208903333332</c:v>
                </c:pt>
                <c:pt idx="292">
                  <c:v>126.9403036833333</c:v>
                </c:pt>
                <c:pt idx="293">
                  <c:v>126.9446152666666</c:v>
                </c:pt>
                <c:pt idx="294">
                  <c:v>126.9704057333333</c:v>
                </c:pt>
                <c:pt idx="295">
                  <c:v>127.1897953499999</c:v>
                </c:pt>
                <c:pt idx="296">
                  <c:v>127.2155864833333</c:v>
                </c:pt>
                <c:pt idx="297">
                  <c:v>127.434906</c:v>
                </c:pt>
                <c:pt idx="298">
                  <c:v>127.6543841499999</c:v>
                </c:pt>
                <c:pt idx="299">
                  <c:v>127.6802025333332</c:v>
                </c:pt>
                <c:pt idx="300">
                  <c:v>127.7275212166666</c:v>
                </c:pt>
                <c:pt idx="301">
                  <c:v>127.9468878166666</c:v>
                </c:pt>
                <c:pt idx="302">
                  <c:v>127.9727057166666</c:v>
                </c:pt>
                <c:pt idx="303">
                  <c:v>127.9770101499999</c:v>
                </c:pt>
                <c:pt idx="304">
                  <c:v>127.9813139666666</c:v>
                </c:pt>
                <c:pt idx="305">
                  <c:v>128.0286414166666</c:v>
                </c:pt>
                <c:pt idx="306">
                  <c:v>128.0759818666666</c:v>
                </c:pt>
                <c:pt idx="307">
                  <c:v>128.1018332666665</c:v>
                </c:pt>
                <c:pt idx="308">
                  <c:v>128.3213052833333</c:v>
                </c:pt>
                <c:pt idx="309">
                  <c:v>128.5408530333332</c:v>
                </c:pt>
                <c:pt idx="310">
                  <c:v>128.5451609166666</c:v>
                </c:pt>
                <c:pt idx="311">
                  <c:v>128.5494613999999</c:v>
                </c:pt>
                <c:pt idx="312">
                  <c:v>128.5752699833332</c:v>
                </c:pt>
                <c:pt idx="313">
                  <c:v>128.7946833333332</c:v>
                </c:pt>
                <c:pt idx="314">
                  <c:v>128.7989949166666</c:v>
                </c:pt>
                <c:pt idx="315">
                  <c:v>128.8247853833333</c:v>
                </c:pt>
                <c:pt idx="316">
                  <c:v>128.8506271333333</c:v>
                </c:pt>
                <c:pt idx="317">
                  <c:v>128.897947</c:v>
                </c:pt>
                <c:pt idx="318">
                  <c:v>128.9452682666665</c:v>
                </c:pt>
                <c:pt idx="319">
                  <c:v>128.9710742333332</c:v>
                </c:pt>
                <c:pt idx="320">
                  <c:v>129.0184090333333</c:v>
                </c:pt>
                <c:pt idx="321">
                  <c:v>129.0227185833333</c:v>
                </c:pt>
                <c:pt idx="322">
                  <c:v>129.2421864333333</c:v>
                </c:pt>
                <c:pt idx="323">
                  <c:v>129.2464925833332</c:v>
                </c:pt>
                <c:pt idx="324">
                  <c:v>129.3411300166666</c:v>
                </c:pt>
                <c:pt idx="325">
                  <c:v>129.34542905</c:v>
                </c:pt>
                <c:pt idx="326">
                  <c:v>129.5663099833333</c:v>
                </c:pt>
                <c:pt idx="327">
                  <c:v>129.5706127833332</c:v>
                </c:pt>
                <c:pt idx="328">
                  <c:v>129.5964204</c:v>
                </c:pt>
                <c:pt idx="329">
                  <c:v>129.8158100333332</c:v>
                </c:pt>
                <c:pt idx="330">
                  <c:v>129.8631230333332</c:v>
                </c:pt>
                <c:pt idx="331">
                  <c:v>129.9104549333333</c:v>
                </c:pt>
                <c:pt idx="332">
                  <c:v>129.95775235</c:v>
                </c:pt>
                <c:pt idx="333">
                  <c:v>130.1771419666666</c:v>
                </c:pt>
                <c:pt idx="334">
                  <c:v>130.2029331</c:v>
                </c:pt>
                <c:pt idx="335">
                  <c:v>130.4222526166666</c:v>
                </c:pt>
                <c:pt idx="336">
                  <c:v>130.6417307666666</c:v>
                </c:pt>
                <c:pt idx="337">
                  <c:v>130.66754915</c:v>
                </c:pt>
                <c:pt idx="338">
                  <c:v>130.7148678333332</c:v>
                </c:pt>
                <c:pt idx="339">
                  <c:v>130.9342344333332</c:v>
                </c:pt>
                <c:pt idx="340">
                  <c:v>130.9600523333332</c:v>
                </c:pt>
                <c:pt idx="341">
                  <c:v>130.9643567666666</c:v>
                </c:pt>
                <c:pt idx="342">
                  <c:v>130.9686605833333</c:v>
                </c:pt>
                <c:pt idx="343">
                  <c:v>131.0159880333332</c:v>
                </c:pt>
                <c:pt idx="344">
                  <c:v>131.0633284833333</c:v>
                </c:pt>
                <c:pt idx="345">
                  <c:v>131.0891798833333</c:v>
                </c:pt>
                <c:pt idx="346">
                  <c:v>131.3086519</c:v>
                </c:pt>
                <c:pt idx="347">
                  <c:v>131.52819965</c:v>
                </c:pt>
                <c:pt idx="348">
                  <c:v>131.5325075333332</c:v>
                </c:pt>
                <c:pt idx="349">
                  <c:v>131.5368080166666</c:v>
                </c:pt>
                <c:pt idx="350">
                  <c:v>131.5626166</c:v>
                </c:pt>
                <c:pt idx="351">
                  <c:v>131.78202995</c:v>
                </c:pt>
                <c:pt idx="352">
                  <c:v>131.7863415333333</c:v>
                </c:pt>
                <c:pt idx="353">
                  <c:v>131.812132</c:v>
                </c:pt>
                <c:pt idx="354">
                  <c:v>131.83797375</c:v>
                </c:pt>
                <c:pt idx="355">
                  <c:v>131.8852936166666</c:v>
                </c:pt>
                <c:pt idx="356">
                  <c:v>131.9326148833333</c:v>
                </c:pt>
                <c:pt idx="357">
                  <c:v>131.95842085</c:v>
                </c:pt>
                <c:pt idx="358">
                  <c:v>132.0057556499999</c:v>
                </c:pt>
                <c:pt idx="359">
                  <c:v>132.0100651999999</c:v>
                </c:pt>
                <c:pt idx="360">
                  <c:v>132.22953305</c:v>
                </c:pt>
                <c:pt idx="361">
                  <c:v>132.2338391999999</c:v>
                </c:pt>
                <c:pt idx="362">
                  <c:v>132.2811791333332</c:v>
                </c:pt>
                <c:pt idx="363">
                  <c:v>132.3284766333333</c:v>
                </c:pt>
                <c:pt idx="364">
                  <c:v>132.3327756666666</c:v>
                </c:pt>
                <c:pt idx="365">
                  <c:v>132.5536565999999</c:v>
                </c:pt>
                <c:pt idx="366">
                  <c:v>132.5579594</c:v>
                </c:pt>
                <c:pt idx="367">
                  <c:v>132.5837670166666</c:v>
                </c:pt>
                <c:pt idx="368">
                  <c:v>132.80315665</c:v>
                </c:pt>
                <c:pt idx="369">
                  <c:v>132.85046965</c:v>
                </c:pt>
                <c:pt idx="370">
                  <c:v>132.89780155</c:v>
                </c:pt>
                <c:pt idx="371">
                  <c:v>132.9450989666666</c:v>
                </c:pt>
                <c:pt idx="372">
                  <c:v>133.1644885833333</c:v>
                </c:pt>
                <c:pt idx="373">
                  <c:v>133.1902797166666</c:v>
                </c:pt>
                <c:pt idx="374">
                  <c:v>133.4095992333332</c:v>
                </c:pt>
                <c:pt idx="375">
                  <c:v>133.6290773833333</c:v>
                </c:pt>
                <c:pt idx="376">
                  <c:v>133.6548957666666</c:v>
                </c:pt>
                <c:pt idx="377">
                  <c:v>133.70221445</c:v>
                </c:pt>
                <c:pt idx="378">
                  <c:v>133.92158105</c:v>
                </c:pt>
                <c:pt idx="379">
                  <c:v>133.94739895</c:v>
                </c:pt>
                <c:pt idx="380">
                  <c:v>133.9517033833333</c:v>
                </c:pt>
                <c:pt idx="381">
                  <c:v>133.9560072</c:v>
                </c:pt>
                <c:pt idx="382">
                  <c:v>134.00333465</c:v>
                </c:pt>
                <c:pt idx="383">
                  <c:v>134.0506750999999</c:v>
                </c:pt>
                <c:pt idx="384">
                  <c:v>134.0765265</c:v>
                </c:pt>
                <c:pt idx="385">
                  <c:v>134.2959985166666</c:v>
                </c:pt>
                <c:pt idx="386">
                  <c:v>134.5155462666665</c:v>
                </c:pt>
                <c:pt idx="387">
                  <c:v>134.5198541499998</c:v>
                </c:pt>
                <c:pt idx="388">
                  <c:v>134.5241546333332</c:v>
                </c:pt>
                <c:pt idx="389">
                  <c:v>134.5499632166665</c:v>
                </c:pt>
                <c:pt idx="390">
                  <c:v>134.7693765666666</c:v>
                </c:pt>
                <c:pt idx="391">
                  <c:v>134.7736881499999</c:v>
                </c:pt>
                <c:pt idx="392">
                  <c:v>134.7994786166666</c:v>
                </c:pt>
                <c:pt idx="393">
                  <c:v>135.0188682333332</c:v>
                </c:pt>
                <c:pt idx="394">
                  <c:v>135.0446593666665</c:v>
                </c:pt>
                <c:pt idx="395">
                  <c:v>135.2639788833332</c:v>
                </c:pt>
                <c:pt idx="396">
                  <c:v>135.4834570333333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7263-4B49-B9F9-744908986313}"/>
            </c:ext>
          </c:extLst>
        </c:ser>
        <c:ser>
          <c:idx val="4"/>
          <c:order val="2"/>
          <c:tx>
            <c:strRef>
              <c:f>'[SLALOM-IntroGraph.xlsx]Intro Graph'!$M$1</c:f>
              <c:strCache>
                <c:ptCount val="1"/>
                <c:pt idx="0">
                  <c:v>In-situ</c:v>
                </c:pt>
              </c:strCache>
            </c:strRef>
          </c:tx>
          <c:spPr>
            <a:ln w="63500" cap="rnd">
              <a:solidFill>
                <a:srgbClr val="FFC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'[SLALOM-IntroGraph.xlsx]Intro Graph'!$A$5:$A$401</c:f>
              <c:numCache>
                <c:formatCode>General</c:formatCode>
                <c:ptCount val="397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130.0</c:v>
                </c:pt>
                <c:pt idx="129">
                  <c:v>131.0</c:v>
                </c:pt>
                <c:pt idx="130">
                  <c:v>132.0</c:v>
                </c:pt>
                <c:pt idx="131">
                  <c:v>133.0</c:v>
                </c:pt>
                <c:pt idx="132">
                  <c:v>134.0</c:v>
                </c:pt>
                <c:pt idx="133">
                  <c:v>135.0</c:v>
                </c:pt>
                <c:pt idx="134">
                  <c:v>136.0</c:v>
                </c:pt>
                <c:pt idx="135">
                  <c:v>137.0</c:v>
                </c:pt>
                <c:pt idx="136">
                  <c:v>138.0</c:v>
                </c:pt>
                <c:pt idx="137">
                  <c:v>139.0</c:v>
                </c:pt>
                <c:pt idx="138">
                  <c:v>140.0</c:v>
                </c:pt>
                <c:pt idx="139">
                  <c:v>141.0</c:v>
                </c:pt>
                <c:pt idx="140">
                  <c:v>142.0</c:v>
                </c:pt>
                <c:pt idx="141">
                  <c:v>143.0</c:v>
                </c:pt>
                <c:pt idx="142">
                  <c:v>144.0</c:v>
                </c:pt>
                <c:pt idx="143">
                  <c:v>145.0</c:v>
                </c:pt>
                <c:pt idx="144">
                  <c:v>146.0</c:v>
                </c:pt>
                <c:pt idx="145">
                  <c:v>147.0</c:v>
                </c:pt>
                <c:pt idx="146">
                  <c:v>148.0</c:v>
                </c:pt>
                <c:pt idx="147">
                  <c:v>149.0</c:v>
                </c:pt>
                <c:pt idx="148">
                  <c:v>150.0</c:v>
                </c:pt>
                <c:pt idx="149">
                  <c:v>151.0</c:v>
                </c:pt>
                <c:pt idx="150">
                  <c:v>152.0</c:v>
                </c:pt>
                <c:pt idx="151">
                  <c:v>153.0</c:v>
                </c:pt>
                <c:pt idx="152">
                  <c:v>154.0</c:v>
                </c:pt>
                <c:pt idx="153">
                  <c:v>155.0</c:v>
                </c:pt>
                <c:pt idx="154">
                  <c:v>156.0</c:v>
                </c:pt>
                <c:pt idx="155">
                  <c:v>157.0</c:v>
                </c:pt>
                <c:pt idx="156">
                  <c:v>158.0</c:v>
                </c:pt>
                <c:pt idx="157">
                  <c:v>159.0</c:v>
                </c:pt>
                <c:pt idx="158">
                  <c:v>160.0</c:v>
                </c:pt>
                <c:pt idx="159">
                  <c:v>161.0</c:v>
                </c:pt>
                <c:pt idx="160">
                  <c:v>162.0</c:v>
                </c:pt>
                <c:pt idx="161">
                  <c:v>163.0</c:v>
                </c:pt>
                <c:pt idx="162">
                  <c:v>164.0</c:v>
                </c:pt>
                <c:pt idx="163">
                  <c:v>165.0</c:v>
                </c:pt>
                <c:pt idx="164">
                  <c:v>166.0</c:v>
                </c:pt>
                <c:pt idx="165">
                  <c:v>167.0</c:v>
                </c:pt>
                <c:pt idx="166">
                  <c:v>168.0</c:v>
                </c:pt>
                <c:pt idx="167">
                  <c:v>169.0</c:v>
                </c:pt>
                <c:pt idx="168">
                  <c:v>170.0</c:v>
                </c:pt>
                <c:pt idx="169">
                  <c:v>171.0</c:v>
                </c:pt>
                <c:pt idx="170">
                  <c:v>172.0</c:v>
                </c:pt>
                <c:pt idx="171">
                  <c:v>173.0</c:v>
                </c:pt>
                <c:pt idx="172">
                  <c:v>174.0</c:v>
                </c:pt>
                <c:pt idx="173">
                  <c:v>175.0</c:v>
                </c:pt>
                <c:pt idx="174">
                  <c:v>176.0</c:v>
                </c:pt>
                <c:pt idx="175">
                  <c:v>177.0</c:v>
                </c:pt>
                <c:pt idx="176">
                  <c:v>178.0</c:v>
                </c:pt>
                <c:pt idx="177">
                  <c:v>179.0</c:v>
                </c:pt>
                <c:pt idx="178">
                  <c:v>180.0</c:v>
                </c:pt>
                <c:pt idx="179">
                  <c:v>181.0</c:v>
                </c:pt>
                <c:pt idx="180">
                  <c:v>182.0</c:v>
                </c:pt>
                <c:pt idx="181">
                  <c:v>183.0</c:v>
                </c:pt>
                <c:pt idx="182">
                  <c:v>184.0</c:v>
                </c:pt>
                <c:pt idx="183">
                  <c:v>185.0</c:v>
                </c:pt>
                <c:pt idx="184">
                  <c:v>186.0</c:v>
                </c:pt>
                <c:pt idx="185">
                  <c:v>187.0</c:v>
                </c:pt>
                <c:pt idx="186">
                  <c:v>188.0</c:v>
                </c:pt>
                <c:pt idx="187">
                  <c:v>189.0</c:v>
                </c:pt>
                <c:pt idx="188">
                  <c:v>190.0</c:v>
                </c:pt>
                <c:pt idx="189">
                  <c:v>191.0</c:v>
                </c:pt>
                <c:pt idx="190">
                  <c:v>192.0</c:v>
                </c:pt>
                <c:pt idx="191">
                  <c:v>193.0</c:v>
                </c:pt>
                <c:pt idx="192">
                  <c:v>194.0</c:v>
                </c:pt>
                <c:pt idx="193">
                  <c:v>195.0</c:v>
                </c:pt>
                <c:pt idx="194">
                  <c:v>196.0</c:v>
                </c:pt>
                <c:pt idx="195">
                  <c:v>197.0</c:v>
                </c:pt>
                <c:pt idx="196">
                  <c:v>198.0</c:v>
                </c:pt>
                <c:pt idx="197">
                  <c:v>199.0</c:v>
                </c:pt>
                <c:pt idx="198">
                  <c:v>200.0</c:v>
                </c:pt>
                <c:pt idx="199">
                  <c:v>201.0</c:v>
                </c:pt>
                <c:pt idx="200">
                  <c:v>202.0</c:v>
                </c:pt>
                <c:pt idx="201">
                  <c:v>203.0</c:v>
                </c:pt>
                <c:pt idx="202">
                  <c:v>204.0</c:v>
                </c:pt>
                <c:pt idx="203">
                  <c:v>205.0</c:v>
                </c:pt>
                <c:pt idx="204">
                  <c:v>206.0</c:v>
                </c:pt>
                <c:pt idx="205">
                  <c:v>207.0</c:v>
                </c:pt>
                <c:pt idx="206">
                  <c:v>208.0</c:v>
                </c:pt>
                <c:pt idx="207">
                  <c:v>209.0</c:v>
                </c:pt>
                <c:pt idx="208">
                  <c:v>210.0</c:v>
                </c:pt>
                <c:pt idx="209">
                  <c:v>211.0</c:v>
                </c:pt>
                <c:pt idx="210">
                  <c:v>212.0</c:v>
                </c:pt>
                <c:pt idx="211">
                  <c:v>213.0</c:v>
                </c:pt>
                <c:pt idx="212">
                  <c:v>214.0</c:v>
                </c:pt>
                <c:pt idx="213">
                  <c:v>215.0</c:v>
                </c:pt>
                <c:pt idx="214">
                  <c:v>216.0</c:v>
                </c:pt>
                <c:pt idx="215">
                  <c:v>217.0</c:v>
                </c:pt>
                <c:pt idx="216">
                  <c:v>218.0</c:v>
                </c:pt>
                <c:pt idx="217">
                  <c:v>219.0</c:v>
                </c:pt>
                <c:pt idx="218">
                  <c:v>220.0</c:v>
                </c:pt>
                <c:pt idx="219">
                  <c:v>221.0</c:v>
                </c:pt>
                <c:pt idx="220">
                  <c:v>222.0</c:v>
                </c:pt>
                <c:pt idx="221">
                  <c:v>223.0</c:v>
                </c:pt>
                <c:pt idx="222">
                  <c:v>224.0</c:v>
                </c:pt>
                <c:pt idx="223">
                  <c:v>225.0</c:v>
                </c:pt>
                <c:pt idx="224">
                  <c:v>226.0</c:v>
                </c:pt>
                <c:pt idx="225">
                  <c:v>227.0</c:v>
                </c:pt>
                <c:pt idx="226">
                  <c:v>229.0</c:v>
                </c:pt>
                <c:pt idx="227">
                  <c:v>230.0</c:v>
                </c:pt>
                <c:pt idx="228">
                  <c:v>231.0</c:v>
                </c:pt>
                <c:pt idx="229">
                  <c:v>232.0</c:v>
                </c:pt>
                <c:pt idx="230">
                  <c:v>233.0</c:v>
                </c:pt>
                <c:pt idx="231">
                  <c:v>234.0</c:v>
                </c:pt>
                <c:pt idx="232">
                  <c:v>235.0</c:v>
                </c:pt>
                <c:pt idx="233">
                  <c:v>236.0</c:v>
                </c:pt>
                <c:pt idx="234">
                  <c:v>237.0</c:v>
                </c:pt>
                <c:pt idx="235">
                  <c:v>238.0</c:v>
                </c:pt>
                <c:pt idx="236">
                  <c:v>239.0</c:v>
                </c:pt>
                <c:pt idx="237">
                  <c:v>240.0</c:v>
                </c:pt>
                <c:pt idx="238">
                  <c:v>241.0</c:v>
                </c:pt>
                <c:pt idx="239">
                  <c:v>242.0</c:v>
                </c:pt>
                <c:pt idx="240">
                  <c:v>243.0</c:v>
                </c:pt>
                <c:pt idx="241">
                  <c:v>244.0</c:v>
                </c:pt>
                <c:pt idx="242">
                  <c:v>245.0</c:v>
                </c:pt>
                <c:pt idx="243">
                  <c:v>246.0</c:v>
                </c:pt>
                <c:pt idx="244">
                  <c:v>247.0</c:v>
                </c:pt>
                <c:pt idx="245">
                  <c:v>248.0</c:v>
                </c:pt>
                <c:pt idx="246">
                  <c:v>249.0</c:v>
                </c:pt>
                <c:pt idx="247">
                  <c:v>250.0</c:v>
                </c:pt>
                <c:pt idx="248">
                  <c:v>251.0</c:v>
                </c:pt>
                <c:pt idx="249">
                  <c:v>252.0</c:v>
                </c:pt>
                <c:pt idx="250">
                  <c:v>253.0</c:v>
                </c:pt>
                <c:pt idx="251">
                  <c:v>254.0</c:v>
                </c:pt>
                <c:pt idx="252">
                  <c:v>255.0</c:v>
                </c:pt>
                <c:pt idx="253">
                  <c:v>256.0</c:v>
                </c:pt>
                <c:pt idx="254">
                  <c:v>257.0</c:v>
                </c:pt>
                <c:pt idx="255">
                  <c:v>258.0</c:v>
                </c:pt>
                <c:pt idx="256">
                  <c:v>259.0</c:v>
                </c:pt>
                <c:pt idx="257">
                  <c:v>260.0</c:v>
                </c:pt>
                <c:pt idx="258">
                  <c:v>261.0</c:v>
                </c:pt>
                <c:pt idx="259">
                  <c:v>262.0</c:v>
                </c:pt>
                <c:pt idx="260">
                  <c:v>263.0</c:v>
                </c:pt>
                <c:pt idx="261">
                  <c:v>264.0</c:v>
                </c:pt>
                <c:pt idx="262">
                  <c:v>265.0</c:v>
                </c:pt>
                <c:pt idx="263">
                  <c:v>266.0</c:v>
                </c:pt>
                <c:pt idx="264">
                  <c:v>267.0</c:v>
                </c:pt>
                <c:pt idx="265">
                  <c:v>268.0</c:v>
                </c:pt>
                <c:pt idx="266">
                  <c:v>269.0</c:v>
                </c:pt>
                <c:pt idx="267">
                  <c:v>270.0</c:v>
                </c:pt>
                <c:pt idx="268">
                  <c:v>271.0</c:v>
                </c:pt>
                <c:pt idx="269">
                  <c:v>272.0</c:v>
                </c:pt>
                <c:pt idx="270">
                  <c:v>273.0</c:v>
                </c:pt>
                <c:pt idx="271">
                  <c:v>274.0</c:v>
                </c:pt>
                <c:pt idx="272">
                  <c:v>275.0</c:v>
                </c:pt>
                <c:pt idx="273">
                  <c:v>276.0</c:v>
                </c:pt>
                <c:pt idx="274">
                  <c:v>277.0</c:v>
                </c:pt>
                <c:pt idx="275">
                  <c:v>278.0</c:v>
                </c:pt>
                <c:pt idx="276">
                  <c:v>279.0</c:v>
                </c:pt>
                <c:pt idx="277">
                  <c:v>280.0</c:v>
                </c:pt>
                <c:pt idx="278">
                  <c:v>281.0</c:v>
                </c:pt>
                <c:pt idx="279">
                  <c:v>282.0</c:v>
                </c:pt>
                <c:pt idx="280">
                  <c:v>283.0</c:v>
                </c:pt>
                <c:pt idx="281">
                  <c:v>284.0</c:v>
                </c:pt>
                <c:pt idx="282">
                  <c:v>285.0</c:v>
                </c:pt>
                <c:pt idx="283">
                  <c:v>286.0</c:v>
                </c:pt>
                <c:pt idx="284">
                  <c:v>287.0</c:v>
                </c:pt>
                <c:pt idx="285">
                  <c:v>288.0</c:v>
                </c:pt>
                <c:pt idx="286">
                  <c:v>289.0</c:v>
                </c:pt>
                <c:pt idx="287">
                  <c:v>290.0</c:v>
                </c:pt>
                <c:pt idx="288">
                  <c:v>291.0</c:v>
                </c:pt>
                <c:pt idx="289">
                  <c:v>292.0</c:v>
                </c:pt>
                <c:pt idx="290">
                  <c:v>293.0</c:v>
                </c:pt>
                <c:pt idx="291">
                  <c:v>294.0</c:v>
                </c:pt>
                <c:pt idx="292">
                  <c:v>295.0</c:v>
                </c:pt>
                <c:pt idx="293">
                  <c:v>296.0</c:v>
                </c:pt>
                <c:pt idx="294">
                  <c:v>297.0</c:v>
                </c:pt>
                <c:pt idx="295">
                  <c:v>298.0</c:v>
                </c:pt>
                <c:pt idx="296">
                  <c:v>299.0</c:v>
                </c:pt>
                <c:pt idx="297">
                  <c:v>300.0</c:v>
                </c:pt>
                <c:pt idx="298">
                  <c:v>301.0</c:v>
                </c:pt>
                <c:pt idx="299">
                  <c:v>302.0</c:v>
                </c:pt>
                <c:pt idx="300">
                  <c:v>303.0</c:v>
                </c:pt>
                <c:pt idx="301">
                  <c:v>304.0</c:v>
                </c:pt>
                <c:pt idx="302">
                  <c:v>305.0</c:v>
                </c:pt>
                <c:pt idx="303">
                  <c:v>306.0</c:v>
                </c:pt>
                <c:pt idx="304">
                  <c:v>307.0</c:v>
                </c:pt>
                <c:pt idx="305">
                  <c:v>308.0</c:v>
                </c:pt>
                <c:pt idx="306">
                  <c:v>309.0</c:v>
                </c:pt>
                <c:pt idx="307">
                  <c:v>310.0</c:v>
                </c:pt>
                <c:pt idx="308">
                  <c:v>311.0</c:v>
                </c:pt>
                <c:pt idx="309">
                  <c:v>312.0</c:v>
                </c:pt>
                <c:pt idx="310">
                  <c:v>313.0</c:v>
                </c:pt>
                <c:pt idx="311">
                  <c:v>314.0</c:v>
                </c:pt>
                <c:pt idx="312">
                  <c:v>315.0</c:v>
                </c:pt>
                <c:pt idx="313">
                  <c:v>316.0</c:v>
                </c:pt>
                <c:pt idx="314">
                  <c:v>317.0</c:v>
                </c:pt>
                <c:pt idx="315">
                  <c:v>318.0</c:v>
                </c:pt>
                <c:pt idx="316">
                  <c:v>319.0</c:v>
                </c:pt>
                <c:pt idx="317">
                  <c:v>320.0</c:v>
                </c:pt>
                <c:pt idx="318">
                  <c:v>321.0</c:v>
                </c:pt>
                <c:pt idx="319">
                  <c:v>322.0</c:v>
                </c:pt>
                <c:pt idx="320">
                  <c:v>323.0</c:v>
                </c:pt>
                <c:pt idx="321">
                  <c:v>324.0</c:v>
                </c:pt>
                <c:pt idx="322">
                  <c:v>325.0</c:v>
                </c:pt>
                <c:pt idx="323">
                  <c:v>326.0</c:v>
                </c:pt>
                <c:pt idx="324">
                  <c:v>328.0</c:v>
                </c:pt>
                <c:pt idx="325">
                  <c:v>329.0</c:v>
                </c:pt>
                <c:pt idx="326">
                  <c:v>330.0</c:v>
                </c:pt>
                <c:pt idx="327">
                  <c:v>331.0</c:v>
                </c:pt>
                <c:pt idx="328">
                  <c:v>332.0</c:v>
                </c:pt>
                <c:pt idx="329">
                  <c:v>333.0</c:v>
                </c:pt>
                <c:pt idx="330">
                  <c:v>334.0</c:v>
                </c:pt>
                <c:pt idx="331">
                  <c:v>335.0</c:v>
                </c:pt>
                <c:pt idx="332">
                  <c:v>336.0</c:v>
                </c:pt>
                <c:pt idx="333">
                  <c:v>337.0</c:v>
                </c:pt>
                <c:pt idx="334">
                  <c:v>338.0</c:v>
                </c:pt>
                <c:pt idx="335">
                  <c:v>339.0</c:v>
                </c:pt>
                <c:pt idx="336">
                  <c:v>340.0</c:v>
                </c:pt>
                <c:pt idx="337">
                  <c:v>341.0</c:v>
                </c:pt>
                <c:pt idx="338">
                  <c:v>342.0</c:v>
                </c:pt>
                <c:pt idx="339">
                  <c:v>343.0</c:v>
                </c:pt>
                <c:pt idx="340">
                  <c:v>344.0</c:v>
                </c:pt>
                <c:pt idx="341">
                  <c:v>345.0</c:v>
                </c:pt>
                <c:pt idx="342">
                  <c:v>346.0</c:v>
                </c:pt>
                <c:pt idx="343">
                  <c:v>347.0</c:v>
                </c:pt>
                <c:pt idx="344">
                  <c:v>348.0</c:v>
                </c:pt>
                <c:pt idx="345">
                  <c:v>349.0</c:v>
                </c:pt>
                <c:pt idx="346">
                  <c:v>350.0</c:v>
                </c:pt>
                <c:pt idx="347">
                  <c:v>351.0</c:v>
                </c:pt>
                <c:pt idx="348">
                  <c:v>352.0</c:v>
                </c:pt>
                <c:pt idx="349">
                  <c:v>353.0</c:v>
                </c:pt>
                <c:pt idx="350">
                  <c:v>354.0</c:v>
                </c:pt>
                <c:pt idx="351">
                  <c:v>355.0</c:v>
                </c:pt>
                <c:pt idx="352">
                  <c:v>356.0</c:v>
                </c:pt>
                <c:pt idx="353">
                  <c:v>357.0</c:v>
                </c:pt>
                <c:pt idx="354">
                  <c:v>358.0</c:v>
                </c:pt>
                <c:pt idx="355">
                  <c:v>359.0</c:v>
                </c:pt>
                <c:pt idx="356">
                  <c:v>360.0</c:v>
                </c:pt>
                <c:pt idx="357">
                  <c:v>361.0</c:v>
                </c:pt>
                <c:pt idx="358">
                  <c:v>362.0</c:v>
                </c:pt>
                <c:pt idx="359">
                  <c:v>363.0</c:v>
                </c:pt>
                <c:pt idx="360">
                  <c:v>364.0</c:v>
                </c:pt>
                <c:pt idx="361">
                  <c:v>365.0</c:v>
                </c:pt>
                <c:pt idx="362">
                  <c:v>366.0</c:v>
                </c:pt>
                <c:pt idx="363">
                  <c:v>367.0</c:v>
                </c:pt>
                <c:pt idx="364">
                  <c:v>368.0</c:v>
                </c:pt>
                <c:pt idx="365">
                  <c:v>369.0</c:v>
                </c:pt>
                <c:pt idx="366">
                  <c:v>370.0</c:v>
                </c:pt>
                <c:pt idx="367">
                  <c:v>371.0</c:v>
                </c:pt>
                <c:pt idx="368">
                  <c:v>372.0</c:v>
                </c:pt>
                <c:pt idx="369">
                  <c:v>373.0</c:v>
                </c:pt>
                <c:pt idx="370">
                  <c:v>374.0</c:v>
                </c:pt>
                <c:pt idx="371">
                  <c:v>375.0</c:v>
                </c:pt>
                <c:pt idx="372">
                  <c:v>376.0</c:v>
                </c:pt>
                <c:pt idx="373">
                  <c:v>377.0</c:v>
                </c:pt>
                <c:pt idx="374">
                  <c:v>378.0</c:v>
                </c:pt>
                <c:pt idx="375">
                  <c:v>379.0</c:v>
                </c:pt>
                <c:pt idx="376">
                  <c:v>380.0</c:v>
                </c:pt>
                <c:pt idx="377">
                  <c:v>381.0</c:v>
                </c:pt>
                <c:pt idx="378">
                  <c:v>382.0</c:v>
                </c:pt>
                <c:pt idx="379">
                  <c:v>383.0</c:v>
                </c:pt>
                <c:pt idx="380">
                  <c:v>384.0</c:v>
                </c:pt>
                <c:pt idx="381">
                  <c:v>385.0</c:v>
                </c:pt>
                <c:pt idx="382">
                  <c:v>386.0</c:v>
                </c:pt>
                <c:pt idx="383">
                  <c:v>387.0</c:v>
                </c:pt>
                <c:pt idx="384">
                  <c:v>388.0</c:v>
                </c:pt>
                <c:pt idx="385">
                  <c:v>389.0</c:v>
                </c:pt>
                <c:pt idx="386">
                  <c:v>390.0</c:v>
                </c:pt>
                <c:pt idx="387">
                  <c:v>391.0</c:v>
                </c:pt>
                <c:pt idx="388">
                  <c:v>392.0</c:v>
                </c:pt>
                <c:pt idx="389">
                  <c:v>393.0</c:v>
                </c:pt>
                <c:pt idx="390">
                  <c:v>394.0</c:v>
                </c:pt>
                <c:pt idx="391">
                  <c:v>395.0</c:v>
                </c:pt>
                <c:pt idx="392">
                  <c:v>396.0</c:v>
                </c:pt>
                <c:pt idx="393">
                  <c:v>397.0</c:v>
                </c:pt>
                <c:pt idx="394">
                  <c:v>398.0</c:v>
                </c:pt>
                <c:pt idx="395">
                  <c:v>399.0</c:v>
                </c:pt>
                <c:pt idx="396">
                  <c:v>400.0</c:v>
                </c:pt>
              </c:numCache>
            </c:numRef>
          </c:xVal>
          <c:yVal>
            <c:numRef>
              <c:f>'[SLALOM-IntroGraph.xlsx]Intro Graph'!$N$5:$N$401</c:f>
              <c:numCache>
                <c:formatCode>General</c:formatCode>
                <c:ptCount val="397"/>
                <c:pt idx="0">
                  <c:v>6.083333333333333</c:v>
                </c:pt>
                <c:pt idx="1">
                  <c:v>7.445102466666667</c:v>
                </c:pt>
                <c:pt idx="2">
                  <c:v>8.145633200000002</c:v>
                </c:pt>
                <c:pt idx="3">
                  <c:v>8.786449583333334</c:v>
                </c:pt>
                <c:pt idx="4">
                  <c:v>9.781616783333327</c:v>
                </c:pt>
                <c:pt idx="5">
                  <c:v>10.69915423333333</c:v>
                </c:pt>
                <c:pt idx="6">
                  <c:v>11.49837425</c:v>
                </c:pt>
                <c:pt idx="7">
                  <c:v>12.14929596666667</c:v>
                </c:pt>
                <c:pt idx="8">
                  <c:v>13.09172118333333</c:v>
                </c:pt>
                <c:pt idx="9">
                  <c:v>13.9926504</c:v>
                </c:pt>
                <c:pt idx="10">
                  <c:v>14.95570603333334</c:v>
                </c:pt>
                <c:pt idx="11">
                  <c:v>15.63379248333333</c:v>
                </c:pt>
                <c:pt idx="12">
                  <c:v>16.63860128333332</c:v>
                </c:pt>
                <c:pt idx="13">
                  <c:v>17.30022159999999</c:v>
                </c:pt>
                <c:pt idx="14">
                  <c:v>18.23281213333332</c:v>
                </c:pt>
                <c:pt idx="15">
                  <c:v>19.0256075333333</c:v>
                </c:pt>
                <c:pt idx="16">
                  <c:v>20.10883516666667</c:v>
                </c:pt>
                <c:pt idx="17">
                  <c:v>20.85221315</c:v>
                </c:pt>
                <c:pt idx="18">
                  <c:v>21.79834005</c:v>
                </c:pt>
                <c:pt idx="19">
                  <c:v>22.55699443333333</c:v>
                </c:pt>
                <c:pt idx="20">
                  <c:v>23.41587748333333</c:v>
                </c:pt>
                <c:pt idx="21">
                  <c:v>23.98529059999997</c:v>
                </c:pt>
                <c:pt idx="22">
                  <c:v>24.7655314</c:v>
                </c:pt>
                <c:pt idx="23">
                  <c:v>25.49305355</c:v>
                </c:pt>
                <c:pt idx="24">
                  <c:v>26.15071188333332</c:v>
                </c:pt>
                <c:pt idx="25">
                  <c:v>26.77382093333332</c:v>
                </c:pt>
                <c:pt idx="26">
                  <c:v>27.56976591666667</c:v>
                </c:pt>
                <c:pt idx="27">
                  <c:v>28.21201833333332</c:v>
                </c:pt>
                <c:pt idx="28">
                  <c:v>28.91032173333332</c:v>
                </c:pt>
                <c:pt idx="29">
                  <c:v>29.83093731666667</c:v>
                </c:pt>
                <c:pt idx="30">
                  <c:v>30.8582963</c:v>
                </c:pt>
                <c:pt idx="31">
                  <c:v>31.75430465000001</c:v>
                </c:pt>
                <c:pt idx="32">
                  <c:v>32.62840463333332</c:v>
                </c:pt>
                <c:pt idx="33">
                  <c:v>33.51111935</c:v>
                </c:pt>
                <c:pt idx="34">
                  <c:v>34.22362975</c:v>
                </c:pt>
                <c:pt idx="35">
                  <c:v>35.10961766666663</c:v>
                </c:pt>
                <c:pt idx="36">
                  <c:v>35.9450018833333</c:v>
                </c:pt>
                <c:pt idx="37">
                  <c:v>36.82737091666664</c:v>
                </c:pt>
                <c:pt idx="38">
                  <c:v>37.7326646</c:v>
                </c:pt>
                <c:pt idx="39">
                  <c:v>38.51860171666663</c:v>
                </c:pt>
                <c:pt idx="40">
                  <c:v>39.4203811</c:v>
                </c:pt>
                <c:pt idx="41">
                  <c:v>40.04953505</c:v>
                </c:pt>
                <c:pt idx="42">
                  <c:v>40.79514023333334</c:v>
                </c:pt>
                <c:pt idx="43">
                  <c:v>41.66397516666665</c:v>
                </c:pt>
                <c:pt idx="44">
                  <c:v>42.47455616666663</c:v>
                </c:pt>
                <c:pt idx="45">
                  <c:v>43.12055556666665</c:v>
                </c:pt>
                <c:pt idx="46">
                  <c:v>44.0139275666666</c:v>
                </c:pt>
                <c:pt idx="47">
                  <c:v>44.71677525000001</c:v>
                </c:pt>
                <c:pt idx="48">
                  <c:v>45.48463116666661</c:v>
                </c:pt>
                <c:pt idx="49">
                  <c:v>46.1060685833333</c:v>
                </c:pt>
                <c:pt idx="50">
                  <c:v>46.98220185</c:v>
                </c:pt>
                <c:pt idx="51">
                  <c:v>47.93517526666665</c:v>
                </c:pt>
                <c:pt idx="52">
                  <c:v>48.85866438333329</c:v>
                </c:pt>
                <c:pt idx="53">
                  <c:v>49.6374907</c:v>
                </c:pt>
                <c:pt idx="54">
                  <c:v>50.33877951666663</c:v>
                </c:pt>
                <c:pt idx="55">
                  <c:v>51.29884360000001</c:v>
                </c:pt>
                <c:pt idx="56">
                  <c:v>52.17370991666665</c:v>
                </c:pt>
                <c:pt idx="57">
                  <c:v>53.17682818333331</c:v>
                </c:pt>
                <c:pt idx="58">
                  <c:v>53.81658235</c:v>
                </c:pt>
                <c:pt idx="59">
                  <c:v>54.8366362</c:v>
                </c:pt>
                <c:pt idx="60">
                  <c:v>55.65011431666665</c:v>
                </c:pt>
                <c:pt idx="61">
                  <c:v>56.61067388333331</c:v>
                </c:pt>
                <c:pt idx="62">
                  <c:v>57.47959761666663</c:v>
                </c:pt>
                <c:pt idx="63">
                  <c:v>58.46080586666663</c:v>
                </c:pt>
                <c:pt idx="64">
                  <c:v>59.26160478333331</c:v>
                </c:pt>
                <c:pt idx="65">
                  <c:v>60.30013043333332</c:v>
                </c:pt>
                <c:pt idx="66">
                  <c:v>61.20747795</c:v>
                </c:pt>
                <c:pt idx="67">
                  <c:v>61.99348121666662</c:v>
                </c:pt>
                <c:pt idx="68">
                  <c:v>62.54670375</c:v>
                </c:pt>
                <c:pt idx="69">
                  <c:v>63.30241401666662</c:v>
                </c:pt>
                <c:pt idx="70">
                  <c:v>64.05877393333327</c:v>
                </c:pt>
                <c:pt idx="71">
                  <c:v>64.96236829999998</c:v>
                </c:pt>
                <c:pt idx="72">
                  <c:v>65.71424583333332</c:v>
                </c:pt>
                <c:pt idx="73">
                  <c:v>66.69772041666661</c:v>
                </c:pt>
                <c:pt idx="74">
                  <c:v>67.4426291</c:v>
                </c:pt>
                <c:pt idx="75">
                  <c:v>68.18868206666659</c:v>
                </c:pt>
                <c:pt idx="76">
                  <c:v>68.80380691666659</c:v>
                </c:pt>
                <c:pt idx="77">
                  <c:v>69.84701295</c:v>
                </c:pt>
                <c:pt idx="78">
                  <c:v>70.65487664999998</c:v>
                </c:pt>
                <c:pt idx="79">
                  <c:v>71.37368418333334</c:v>
                </c:pt>
                <c:pt idx="80">
                  <c:v>72.2305238</c:v>
                </c:pt>
                <c:pt idx="81">
                  <c:v>73.32182908333336</c:v>
                </c:pt>
                <c:pt idx="82">
                  <c:v>74.20526078333338</c:v>
                </c:pt>
                <c:pt idx="83">
                  <c:v>75.09276555000001</c:v>
                </c:pt>
                <c:pt idx="84">
                  <c:v>76.1623834166666</c:v>
                </c:pt>
                <c:pt idx="85">
                  <c:v>76.9757498333333</c:v>
                </c:pt>
                <c:pt idx="86">
                  <c:v>77.71261793333336</c:v>
                </c:pt>
                <c:pt idx="87">
                  <c:v>78.35633058333335</c:v>
                </c:pt>
                <c:pt idx="88">
                  <c:v>79.02234651666656</c:v>
                </c:pt>
                <c:pt idx="89">
                  <c:v>79.88845084999997</c:v>
                </c:pt>
                <c:pt idx="90">
                  <c:v>80.79368531666664</c:v>
                </c:pt>
                <c:pt idx="91">
                  <c:v>81.44340500000002</c:v>
                </c:pt>
                <c:pt idx="92">
                  <c:v>82.27708365000002</c:v>
                </c:pt>
                <c:pt idx="93">
                  <c:v>82.91200886666664</c:v>
                </c:pt>
                <c:pt idx="94">
                  <c:v>83.99320193333336</c:v>
                </c:pt>
                <c:pt idx="95">
                  <c:v>84.80755830000001</c:v>
                </c:pt>
                <c:pt idx="96">
                  <c:v>85.71298661666664</c:v>
                </c:pt>
                <c:pt idx="97">
                  <c:v>86.59279221666658</c:v>
                </c:pt>
                <c:pt idx="98">
                  <c:v>87.46829018333336</c:v>
                </c:pt>
                <c:pt idx="99">
                  <c:v>88.16882091666663</c:v>
                </c:pt>
                <c:pt idx="100">
                  <c:v>88.80963730000001</c:v>
                </c:pt>
                <c:pt idx="101">
                  <c:v>89.80480450000003</c:v>
                </c:pt>
                <c:pt idx="102">
                  <c:v>90.72234194999999</c:v>
                </c:pt>
                <c:pt idx="103">
                  <c:v>91.52156196666668</c:v>
                </c:pt>
                <c:pt idx="104">
                  <c:v>92.17248368333337</c:v>
                </c:pt>
                <c:pt idx="105">
                  <c:v>93.11490890000003</c:v>
                </c:pt>
                <c:pt idx="106">
                  <c:v>94.01583811666656</c:v>
                </c:pt>
                <c:pt idx="107">
                  <c:v>94.97889375000001</c:v>
                </c:pt>
                <c:pt idx="108">
                  <c:v>95.65698020000001</c:v>
                </c:pt>
                <c:pt idx="109">
                  <c:v>96.66178900000001</c:v>
                </c:pt>
                <c:pt idx="110">
                  <c:v>97.3234093166666</c:v>
                </c:pt>
                <c:pt idx="111">
                  <c:v>98.25599985000001</c:v>
                </c:pt>
                <c:pt idx="112">
                  <c:v>99.04879525000001</c:v>
                </c:pt>
                <c:pt idx="113">
                  <c:v>100.1320228833333</c:v>
                </c:pt>
                <c:pt idx="114">
                  <c:v>100.8754008666667</c:v>
                </c:pt>
                <c:pt idx="115">
                  <c:v>101.8215277666667</c:v>
                </c:pt>
                <c:pt idx="116">
                  <c:v>102.58018215</c:v>
                </c:pt>
                <c:pt idx="117">
                  <c:v>103.4390652</c:v>
                </c:pt>
                <c:pt idx="118">
                  <c:v>104.0084783166667</c:v>
                </c:pt>
                <c:pt idx="119">
                  <c:v>104.7887191166667</c:v>
                </c:pt>
                <c:pt idx="120">
                  <c:v>105.5162412666667</c:v>
                </c:pt>
                <c:pt idx="121">
                  <c:v>106.1738996</c:v>
                </c:pt>
                <c:pt idx="122">
                  <c:v>106.79700865</c:v>
                </c:pt>
                <c:pt idx="123">
                  <c:v>107.5929536333334</c:v>
                </c:pt>
                <c:pt idx="124">
                  <c:v>108.23520605</c:v>
                </c:pt>
                <c:pt idx="125">
                  <c:v>108.93350945</c:v>
                </c:pt>
                <c:pt idx="126">
                  <c:v>109.8541250333334</c:v>
                </c:pt>
                <c:pt idx="127">
                  <c:v>110.8814840166667</c:v>
                </c:pt>
                <c:pt idx="128">
                  <c:v>111.7774923666667</c:v>
                </c:pt>
                <c:pt idx="129">
                  <c:v>112.65159235</c:v>
                </c:pt>
                <c:pt idx="130">
                  <c:v>113.5343070666667</c:v>
                </c:pt>
                <c:pt idx="131">
                  <c:v>114.2468174666667</c:v>
                </c:pt>
                <c:pt idx="132">
                  <c:v>115.1328053833333</c:v>
                </c:pt>
                <c:pt idx="133">
                  <c:v>115.9681896</c:v>
                </c:pt>
                <c:pt idx="134">
                  <c:v>116.8505586333333</c:v>
                </c:pt>
                <c:pt idx="135">
                  <c:v>117.7558523166666</c:v>
                </c:pt>
                <c:pt idx="136">
                  <c:v>118.5417894333334</c:v>
                </c:pt>
                <c:pt idx="137">
                  <c:v>119.4435688166667</c:v>
                </c:pt>
                <c:pt idx="138">
                  <c:v>120.0727227666667</c:v>
                </c:pt>
                <c:pt idx="139">
                  <c:v>120.81832795</c:v>
                </c:pt>
                <c:pt idx="140">
                  <c:v>121.6871628833333</c:v>
                </c:pt>
                <c:pt idx="141">
                  <c:v>122.4977438833334</c:v>
                </c:pt>
                <c:pt idx="142">
                  <c:v>123.1437432833334</c:v>
                </c:pt>
                <c:pt idx="143">
                  <c:v>124.0371152833334</c:v>
                </c:pt>
                <c:pt idx="144">
                  <c:v>124.7399629666667</c:v>
                </c:pt>
                <c:pt idx="145">
                  <c:v>125.5078188833333</c:v>
                </c:pt>
                <c:pt idx="146">
                  <c:v>126.1292563</c:v>
                </c:pt>
                <c:pt idx="147">
                  <c:v>127.0053895666667</c:v>
                </c:pt>
                <c:pt idx="148">
                  <c:v>127.9583629833333</c:v>
                </c:pt>
                <c:pt idx="149">
                  <c:v>128.8818521</c:v>
                </c:pt>
                <c:pt idx="150">
                  <c:v>129.6606784166667</c:v>
                </c:pt>
                <c:pt idx="151">
                  <c:v>130.3619672333334</c:v>
                </c:pt>
                <c:pt idx="152">
                  <c:v>131.3220313166667</c:v>
                </c:pt>
                <c:pt idx="153">
                  <c:v>132.1968976333334</c:v>
                </c:pt>
                <c:pt idx="154">
                  <c:v>133.2000159</c:v>
                </c:pt>
                <c:pt idx="155">
                  <c:v>133.8397700666666</c:v>
                </c:pt>
                <c:pt idx="156">
                  <c:v>134.8598239166667</c:v>
                </c:pt>
                <c:pt idx="157">
                  <c:v>135.6733020333333</c:v>
                </c:pt>
                <c:pt idx="158">
                  <c:v>136.6338616</c:v>
                </c:pt>
                <c:pt idx="159">
                  <c:v>137.5027853333333</c:v>
                </c:pt>
                <c:pt idx="160">
                  <c:v>138.4839935833334</c:v>
                </c:pt>
                <c:pt idx="161">
                  <c:v>139.2847925</c:v>
                </c:pt>
                <c:pt idx="162">
                  <c:v>140.32331815</c:v>
                </c:pt>
                <c:pt idx="163">
                  <c:v>141.2306656666665</c:v>
                </c:pt>
                <c:pt idx="164">
                  <c:v>142.0166689333333</c:v>
                </c:pt>
                <c:pt idx="165">
                  <c:v>142.5698914666667</c:v>
                </c:pt>
                <c:pt idx="166">
                  <c:v>143.3256017333333</c:v>
                </c:pt>
                <c:pt idx="167">
                  <c:v>144.08196165</c:v>
                </c:pt>
                <c:pt idx="168">
                  <c:v>144.9855560166667</c:v>
                </c:pt>
                <c:pt idx="169">
                  <c:v>145.73743355</c:v>
                </c:pt>
                <c:pt idx="170">
                  <c:v>146.7209081333334</c:v>
                </c:pt>
                <c:pt idx="171">
                  <c:v>147.4658168166667</c:v>
                </c:pt>
                <c:pt idx="172">
                  <c:v>148.2118697833334</c:v>
                </c:pt>
                <c:pt idx="173">
                  <c:v>148.8269946333334</c:v>
                </c:pt>
                <c:pt idx="174">
                  <c:v>149.8702006666667</c:v>
                </c:pt>
                <c:pt idx="175">
                  <c:v>150.6780643666666</c:v>
                </c:pt>
                <c:pt idx="176">
                  <c:v>151.3968719</c:v>
                </c:pt>
                <c:pt idx="177">
                  <c:v>152.2537115166666</c:v>
                </c:pt>
                <c:pt idx="178">
                  <c:v>153.3450168</c:v>
                </c:pt>
                <c:pt idx="179">
                  <c:v>154.2284485</c:v>
                </c:pt>
                <c:pt idx="180">
                  <c:v>155.1159532666665</c:v>
                </c:pt>
                <c:pt idx="181">
                  <c:v>156.1855711333334</c:v>
                </c:pt>
                <c:pt idx="182">
                  <c:v>156.9989375500001</c:v>
                </c:pt>
                <c:pt idx="183">
                  <c:v>157.73580565</c:v>
                </c:pt>
                <c:pt idx="184">
                  <c:v>158.3795183</c:v>
                </c:pt>
                <c:pt idx="185">
                  <c:v>159.0455342333333</c:v>
                </c:pt>
                <c:pt idx="186">
                  <c:v>159.9116385666667</c:v>
                </c:pt>
                <c:pt idx="187">
                  <c:v>160.8168730333333</c:v>
                </c:pt>
                <c:pt idx="188">
                  <c:v>161.4665927166666</c:v>
                </c:pt>
                <c:pt idx="189">
                  <c:v>162.3002713666667</c:v>
                </c:pt>
                <c:pt idx="190">
                  <c:v>162.9351965833334</c:v>
                </c:pt>
                <c:pt idx="191">
                  <c:v>164.01638965</c:v>
                </c:pt>
                <c:pt idx="192">
                  <c:v>164.8307460166667</c:v>
                </c:pt>
                <c:pt idx="193">
                  <c:v>165.7361743333334</c:v>
                </c:pt>
                <c:pt idx="194">
                  <c:v>166.6159799333333</c:v>
                </c:pt>
                <c:pt idx="195">
                  <c:v>167.4914779</c:v>
                </c:pt>
                <c:pt idx="196">
                  <c:v>168.3669758666666</c:v>
                </c:pt>
                <c:pt idx="197">
                  <c:v>169.0675066</c:v>
                </c:pt>
                <c:pt idx="198">
                  <c:v>169.7083229833334</c:v>
                </c:pt>
                <c:pt idx="199">
                  <c:v>170.7034901833333</c:v>
                </c:pt>
                <c:pt idx="200">
                  <c:v>171.6210276333333</c:v>
                </c:pt>
                <c:pt idx="201">
                  <c:v>172.42024765</c:v>
                </c:pt>
                <c:pt idx="202">
                  <c:v>173.0711693666667</c:v>
                </c:pt>
                <c:pt idx="203">
                  <c:v>174.0135945833333</c:v>
                </c:pt>
                <c:pt idx="204">
                  <c:v>174.9145238</c:v>
                </c:pt>
                <c:pt idx="205">
                  <c:v>175.8775794333333</c:v>
                </c:pt>
                <c:pt idx="206">
                  <c:v>176.5556658833333</c:v>
                </c:pt>
                <c:pt idx="207">
                  <c:v>177.5604746833333</c:v>
                </c:pt>
                <c:pt idx="208">
                  <c:v>178.222095</c:v>
                </c:pt>
                <c:pt idx="209">
                  <c:v>179.1546855333332</c:v>
                </c:pt>
                <c:pt idx="210">
                  <c:v>179.9474809333333</c:v>
                </c:pt>
                <c:pt idx="211">
                  <c:v>181.0307085666666</c:v>
                </c:pt>
                <c:pt idx="212">
                  <c:v>181.77408655</c:v>
                </c:pt>
                <c:pt idx="213">
                  <c:v>182.72021345</c:v>
                </c:pt>
                <c:pt idx="214">
                  <c:v>183.4788678333333</c:v>
                </c:pt>
                <c:pt idx="215">
                  <c:v>184.3377508833333</c:v>
                </c:pt>
                <c:pt idx="216">
                  <c:v>184.907164</c:v>
                </c:pt>
                <c:pt idx="217">
                  <c:v>185.6874048</c:v>
                </c:pt>
                <c:pt idx="218">
                  <c:v>186.41492695</c:v>
                </c:pt>
                <c:pt idx="219">
                  <c:v>187.0725852833332</c:v>
                </c:pt>
                <c:pt idx="220">
                  <c:v>187.6956943333333</c:v>
                </c:pt>
                <c:pt idx="221">
                  <c:v>188.4916393166666</c:v>
                </c:pt>
                <c:pt idx="222">
                  <c:v>189.1338917333332</c:v>
                </c:pt>
                <c:pt idx="223">
                  <c:v>189.8321951333332</c:v>
                </c:pt>
                <c:pt idx="224">
                  <c:v>190.7528107166666</c:v>
                </c:pt>
                <c:pt idx="225">
                  <c:v>191.7801697</c:v>
                </c:pt>
                <c:pt idx="226">
                  <c:v>192.67617805</c:v>
                </c:pt>
                <c:pt idx="227">
                  <c:v>193.5502780333333</c:v>
                </c:pt>
                <c:pt idx="228">
                  <c:v>194.43299275</c:v>
                </c:pt>
                <c:pt idx="229">
                  <c:v>195.1455031499999</c:v>
                </c:pt>
                <c:pt idx="230">
                  <c:v>196.0314910666666</c:v>
                </c:pt>
                <c:pt idx="231">
                  <c:v>196.8668752833333</c:v>
                </c:pt>
                <c:pt idx="232">
                  <c:v>197.7492443166666</c:v>
                </c:pt>
                <c:pt idx="233">
                  <c:v>198.654538</c:v>
                </c:pt>
                <c:pt idx="234">
                  <c:v>199.4404751166666</c:v>
                </c:pt>
                <c:pt idx="235">
                  <c:v>200.3422545</c:v>
                </c:pt>
                <c:pt idx="236">
                  <c:v>200.97140845</c:v>
                </c:pt>
                <c:pt idx="237">
                  <c:v>201.7170136333332</c:v>
                </c:pt>
                <c:pt idx="238">
                  <c:v>202.5858485666666</c:v>
                </c:pt>
                <c:pt idx="239">
                  <c:v>203.3964295666666</c:v>
                </c:pt>
                <c:pt idx="240">
                  <c:v>204.0424289666666</c:v>
                </c:pt>
                <c:pt idx="241">
                  <c:v>204.9358009666666</c:v>
                </c:pt>
                <c:pt idx="242">
                  <c:v>205.63864865</c:v>
                </c:pt>
                <c:pt idx="243">
                  <c:v>206.4065045666666</c:v>
                </c:pt>
                <c:pt idx="244">
                  <c:v>207.0279419833333</c:v>
                </c:pt>
                <c:pt idx="245">
                  <c:v>207.9040752499999</c:v>
                </c:pt>
                <c:pt idx="246">
                  <c:v>208.8570486666667</c:v>
                </c:pt>
                <c:pt idx="247">
                  <c:v>209.7805377833333</c:v>
                </c:pt>
                <c:pt idx="248">
                  <c:v>210.5593641</c:v>
                </c:pt>
                <c:pt idx="249">
                  <c:v>211.2606529166666</c:v>
                </c:pt>
                <c:pt idx="250">
                  <c:v>212.220717</c:v>
                </c:pt>
                <c:pt idx="251">
                  <c:v>213.0955833166666</c:v>
                </c:pt>
                <c:pt idx="252">
                  <c:v>214.0987015833333</c:v>
                </c:pt>
                <c:pt idx="253">
                  <c:v>214.73845575</c:v>
                </c:pt>
                <c:pt idx="254">
                  <c:v>215.7585096</c:v>
                </c:pt>
                <c:pt idx="255">
                  <c:v>216.5719877166666</c:v>
                </c:pt>
                <c:pt idx="256">
                  <c:v>217.5325472833333</c:v>
                </c:pt>
                <c:pt idx="257">
                  <c:v>218.4014710166666</c:v>
                </c:pt>
                <c:pt idx="258">
                  <c:v>219.3826792666666</c:v>
                </c:pt>
                <c:pt idx="259">
                  <c:v>220.1834781833333</c:v>
                </c:pt>
                <c:pt idx="260">
                  <c:v>221.2220038333333</c:v>
                </c:pt>
                <c:pt idx="261">
                  <c:v>222.12935135</c:v>
                </c:pt>
                <c:pt idx="262">
                  <c:v>222.9153546166666</c:v>
                </c:pt>
                <c:pt idx="263">
                  <c:v>223.46857715</c:v>
                </c:pt>
                <c:pt idx="264">
                  <c:v>224.2242874166666</c:v>
                </c:pt>
                <c:pt idx="265">
                  <c:v>224.9806473333333</c:v>
                </c:pt>
                <c:pt idx="266">
                  <c:v>225.8842417</c:v>
                </c:pt>
                <c:pt idx="267">
                  <c:v>226.6361192333333</c:v>
                </c:pt>
                <c:pt idx="268">
                  <c:v>227.6195938166666</c:v>
                </c:pt>
                <c:pt idx="269">
                  <c:v>228.3645025</c:v>
                </c:pt>
                <c:pt idx="270">
                  <c:v>229.1105554666665</c:v>
                </c:pt>
                <c:pt idx="271">
                  <c:v>229.7256803166666</c:v>
                </c:pt>
                <c:pt idx="272">
                  <c:v>230.76888635</c:v>
                </c:pt>
                <c:pt idx="273">
                  <c:v>231.57675005</c:v>
                </c:pt>
                <c:pt idx="274">
                  <c:v>232.2955575833333</c:v>
                </c:pt>
                <c:pt idx="275">
                  <c:v>233.1523972</c:v>
                </c:pt>
                <c:pt idx="276">
                  <c:v>234.2437024833333</c:v>
                </c:pt>
                <c:pt idx="277">
                  <c:v>235.1271341833333</c:v>
                </c:pt>
                <c:pt idx="278">
                  <c:v>236.01463895</c:v>
                </c:pt>
                <c:pt idx="279">
                  <c:v>237.0842568166667</c:v>
                </c:pt>
                <c:pt idx="280">
                  <c:v>237.8976232333333</c:v>
                </c:pt>
                <c:pt idx="281">
                  <c:v>238.6344913333333</c:v>
                </c:pt>
                <c:pt idx="282">
                  <c:v>239.2782039833333</c:v>
                </c:pt>
                <c:pt idx="283">
                  <c:v>239.9442199166666</c:v>
                </c:pt>
                <c:pt idx="284">
                  <c:v>240.81032425</c:v>
                </c:pt>
                <c:pt idx="285">
                  <c:v>241.7155587166665</c:v>
                </c:pt>
                <c:pt idx="286">
                  <c:v>242.3652784</c:v>
                </c:pt>
                <c:pt idx="287">
                  <c:v>243.19895705</c:v>
                </c:pt>
                <c:pt idx="288">
                  <c:v>243.8338822666666</c:v>
                </c:pt>
                <c:pt idx="289">
                  <c:v>244.9150753333333</c:v>
                </c:pt>
                <c:pt idx="290">
                  <c:v>245.7294317</c:v>
                </c:pt>
                <c:pt idx="291">
                  <c:v>246.6348600166666</c:v>
                </c:pt>
                <c:pt idx="292">
                  <c:v>247.5146656166665</c:v>
                </c:pt>
                <c:pt idx="293">
                  <c:v>248.3901635833333</c:v>
                </c:pt>
                <c:pt idx="294">
                  <c:v>249.2656615499999</c:v>
                </c:pt>
                <c:pt idx="295">
                  <c:v>249.9661922833333</c:v>
                </c:pt>
                <c:pt idx="296">
                  <c:v>250.6070086666666</c:v>
                </c:pt>
                <c:pt idx="297">
                  <c:v>251.6021758666666</c:v>
                </c:pt>
                <c:pt idx="298">
                  <c:v>252.5197133166666</c:v>
                </c:pt>
                <c:pt idx="299">
                  <c:v>253.3189333333333</c:v>
                </c:pt>
                <c:pt idx="300">
                  <c:v>253.9698550499999</c:v>
                </c:pt>
                <c:pt idx="301">
                  <c:v>254.9122802666666</c:v>
                </c:pt>
                <c:pt idx="302">
                  <c:v>255.8132094833333</c:v>
                </c:pt>
                <c:pt idx="303">
                  <c:v>256.7762651166666</c:v>
                </c:pt>
                <c:pt idx="304">
                  <c:v>257.4543515666666</c:v>
                </c:pt>
                <c:pt idx="305">
                  <c:v>258.4591603666666</c:v>
                </c:pt>
                <c:pt idx="306">
                  <c:v>259.1207806833336</c:v>
                </c:pt>
                <c:pt idx="307">
                  <c:v>260.0533712166666</c:v>
                </c:pt>
                <c:pt idx="308">
                  <c:v>260.8461666166666</c:v>
                </c:pt>
                <c:pt idx="309">
                  <c:v>261.9293942499996</c:v>
                </c:pt>
                <c:pt idx="310">
                  <c:v>262.6727722333333</c:v>
                </c:pt>
                <c:pt idx="311">
                  <c:v>263.6188991333336</c:v>
                </c:pt>
                <c:pt idx="312">
                  <c:v>264.3775535166666</c:v>
                </c:pt>
                <c:pt idx="313">
                  <c:v>265.2364365666663</c:v>
                </c:pt>
                <c:pt idx="314">
                  <c:v>265.8058496833334</c:v>
                </c:pt>
                <c:pt idx="315">
                  <c:v>266.5860904833332</c:v>
                </c:pt>
                <c:pt idx="316">
                  <c:v>267.3136126333333</c:v>
                </c:pt>
                <c:pt idx="317">
                  <c:v>267.9712709666665</c:v>
                </c:pt>
                <c:pt idx="318">
                  <c:v>268.5943800166666</c:v>
                </c:pt>
                <c:pt idx="319">
                  <c:v>269.3903249999996</c:v>
                </c:pt>
                <c:pt idx="320">
                  <c:v>270.0325774166665</c:v>
                </c:pt>
                <c:pt idx="321">
                  <c:v>270.7308808166665</c:v>
                </c:pt>
                <c:pt idx="322">
                  <c:v>271.6514964</c:v>
                </c:pt>
                <c:pt idx="323">
                  <c:v>272.6788553833333</c:v>
                </c:pt>
                <c:pt idx="324">
                  <c:v>273.5748637333336</c:v>
                </c:pt>
                <c:pt idx="325">
                  <c:v>274.4489637166666</c:v>
                </c:pt>
                <c:pt idx="326">
                  <c:v>275.3316784333332</c:v>
                </c:pt>
                <c:pt idx="327">
                  <c:v>276.0441888333336</c:v>
                </c:pt>
                <c:pt idx="328">
                  <c:v>276.9301767499995</c:v>
                </c:pt>
                <c:pt idx="329">
                  <c:v>277.7655609666666</c:v>
                </c:pt>
                <c:pt idx="330">
                  <c:v>278.64793</c:v>
                </c:pt>
                <c:pt idx="331">
                  <c:v>279.5532236833333</c:v>
                </c:pt>
                <c:pt idx="332">
                  <c:v>280.3391607999999</c:v>
                </c:pt>
                <c:pt idx="333">
                  <c:v>281.2409401833334</c:v>
                </c:pt>
                <c:pt idx="334">
                  <c:v>281.8700941333333</c:v>
                </c:pt>
                <c:pt idx="335">
                  <c:v>282.6156993166666</c:v>
                </c:pt>
                <c:pt idx="336">
                  <c:v>283.4845342499996</c:v>
                </c:pt>
                <c:pt idx="337">
                  <c:v>284.2951152499994</c:v>
                </c:pt>
                <c:pt idx="338">
                  <c:v>284.9411146499995</c:v>
                </c:pt>
                <c:pt idx="339">
                  <c:v>285.83448665</c:v>
                </c:pt>
                <c:pt idx="340">
                  <c:v>286.5373343333332</c:v>
                </c:pt>
                <c:pt idx="341">
                  <c:v>287.3051902499996</c:v>
                </c:pt>
                <c:pt idx="342">
                  <c:v>287.9266276666665</c:v>
                </c:pt>
                <c:pt idx="343">
                  <c:v>288.8027609333333</c:v>
                </c:pt>
                <c:pt idx="344">
                  <c:v>289.7557343499996</c:v>
                </c:pt>
                <c:pt idx="345">
                  <c:v>290.6792234666666</c:v>
                </c:pt>
                <c:pt idx="346">
                  <c:v>291.4580497833332</c:v>
                </c:pt>
                <c:pt idx="347">
                  <c:v>292.1593385999998</c:v>
                </c:pt>
                <c:pt idx="348">
                  <c:v>293.1194026833336</c:v>
                </c:pt>
                <c:pt idx="349">
                  <c:v>293.9942689999996</c:v>
                </c:pt>
                <c:pt idx="350">
                  <c:v>294.9973872666665</c:v>
                </c:pt>
                <c:pt idx="351">
                  <c:v>295.6371414333333</c:v>
                </c:pt>
                <c:pt idx="352">
                  <c:v>296.6571952833332</c:v>
                </c:pt>
                <c:pt idx="353">
                  <c:v>297.4706733999999</c:v>
                </c:pt>
                <c:pt idx="354">
                  <c:v>298.4312329666663</c:v>
                </c:pt>
                <c:pt idx="355">
                  <c:v>299.3001566999999</c:v>
                </c:pt>
                <c:pt idx="356">
                  <c:v>300.2813649499995</c:v>
                </c:pt>
                <c:pt idx="357">
                  <c:v>301.0821638666665</c:v>
                </c:pt>
                <c:pt idx="358">
                  <c:v>302.1206895166665</c:v>
                </c:pt>
                <c:pt idx="359">
                  <c:v>303.0280370333332</c:v>
                </c:pt>
                <c:pt idx="360">
                  <c:v>303.8140402999998</c:v>
                </c:pt>
                <c:pt idx="361">
                  <c:v>304.3672628333335</c:v>
                </c:pt>
                <c:pt idx="362">
                  <c:v>305.1229730999998</c:v>
                </c:pt>
                <c:pt idx="363">
                  <c:v>305.8793330166665</c:v>
                </c:pt>
                <c:pt idx="364">
                  <c:v>306.7829273833331</c:v>
                </c:pt>
                <c:pt idx="365">
                  <c:v>307.5348049166665</c:v>
                </c:pt>
                <c:pt idx="366">
                  <c:v>308.5182794999996</c:v>
                </c:pt>
                <c:pt idx="367">
                  <c:v>309.2631881833331</c:v>
                </c:pt>
                <c:pt idx="368">
                  <c:v>310.0092411499998</c:v>
                </c:pt>
                <c:pt idx="369">
                  <c:v>310.6243659999998</c:v>
                </c:pt>
                <c:pt idx="370">
                  <c:v>311.6675720333333</c:v>
                </c:pt>
                <c:pt idx="371">
                  <c:v>312.4754357333332</c:v>
                </c:pt>
                <c:pt idx="372">
                  <c:v>313.1942432666665</c:v>
                </c:pt>
                <c:pt idx="373">
                  <c:v>314.0510828833333</c:v>
                </c:pt>
                <c:pt idx="374">
                  <c:v>315.1423881666667</c:v>
                </c:pt>
                <c:pt idx="375">
                  <c:v>316.0258198666665</c:v>
                </c:pt>
                <c:pt idx="376">
                  <c:v>316.9133246333332</c:v>
                </c:pt>
                <c:pt idx="377">
                  <c:v>317.9829424999998</c:v>
                </c:pt>
                <c:pt idx="378">
                  <c:v>318.7963089166661</c:v>
                </c:pt>
                <c:pt idx="379">
                  <c:v>319.5331770166662</c:v>
                </c:pt>
                <c:pt idx="380">
                  <c:v>320.1768896666665</c:v>
                </c:pt>
                <c:pt idx="381">
                  <c:v>320.8429055999998</c:v>
                </c:pt>
                <c:pt idx="382">
                  <c:v>321.7090099333331</c:v>
                </c:pt>
                <c:pt idx="383">
                  <c:v>322.6142443999998</c:v>
                </c:pt>
                <c:pt idx="384">
                  <c:v>323.2639640833331</c:v>
                </c:pt>
                <c:pt idx="385">
                  <c:v>324.0976427333333</c:v>
                </c:pt>
                <c:pt idx="386">
                  <c:v>324.7325679499995</c:v>
                </c:pt>
                <c:pt idx="387">
                  <c:v>325.8137610166665</c:v>
                </c:pt>
                <c:pt idx="388">
                  <c:v>326.6281173833331</c:v>
                </c:pt>
                <c:pt idx="389">
                  <c:v>327.5335456999998</c:v>
                </c:pt>
                <c:pt idx="390">
                  <c:v>328.4133512999995</c:v>
                </c:pt>
                <c:pt idx="391">
                  <c:v>329.2888492666665</c:v>
                </c:pt>
                <c:pt idx="392">
                  <c:v>330.1643472333333</c:v>
                </c:pt>
                <c:pt idx="393">
                  <c:v>330.8648779666666</c:v>
                </c:pt>
                <c:pt idx="394">
                  <c:v>331.5056943499998</c:v>
                </c:pt>
                <c:pt idx="395">
                  <c:v>332.50086155</c:v>
                </c:pt>
                <c:pt idx="396">
                  <c:v>333.4183989999995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7263-4B49-B9F9-74490898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9746656"/>
        <c:axId val="659752112"/>
      </c:scatterChart>
      <c:valAx>
        <c:axId val="659746656"/>
        <c:scaling>
          <c:orientation val="minMax"/>
          <c:max val="25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dirty="0"/>
                  <a:t>Query</a:t>
                </a:r>
                <a:r>
                  <a:rPr lang="en-US" sz="2400" b="1" baseline="0" dirty="0"/>
                  <a:t> Sequence</a:t>
                </a:r>
                <a:endParaRPr lang="en-US" sz="2400" b="1" dirty="0"/>
              </a:p>
            </c:rich>
          </c:tx>
          <c:layout>
            <c:manualLayout>
              <c:xMode val="edge"/>
              <c:yMode val="edge"/>
              <c:x val="0.379989938757655"/>
              <c:y val="0.825428772588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752112"/>
        <c:crossesAt val="0.0"/>
        <c:crossBetween val="midCat"/>
      </c:valAx>
      <c:valAx>
        <c:axId val="659752112"/>
        <c:scaling>
          <c:orientation val="minMax"/>
          <c:max val="250.0"/>
          <c:min val="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/>
                  <a:t>Cumulative</a:t>
                </a:r>
                <a:r>
                  <a:rPr lang="en-US" sz="2000" baseline="0" dirty="0"/>
                  <a:t> time (minutes)</a:t>
                </a:r>
                <a:endParaRPr lang="en-US" sz="2000" dirty="0"/>
              </a:p>
            </c:rich>
          </c:tx>
          <c:layout>
            <c:manualLayout>
              <c:xMode val="edge"/>
              <c:yMode val="edge"/>
              <c:x val="0.00153339165937591"/>
              <c:y val="0.1727829921441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746656"/>
        <c:crossesAt val="0.0"/>
        <c:crossBetween val="midCat"/>
        <c:majorUnit val="50.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13219305920093"/>
          <c:y val="0.00407425843996457"/>
          <c:w val="0.733157188684748"/>
          <c:h val="0.1645646312380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6880796150481"/>
          <c:y val="0.0396547648155652"/>
          <c:w val="0.873119203849519"/>
          <c:h val="0.8063643570764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dis.0.sel.0.1!$F$119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  <a:ln w="22225"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(dis.0.sel.0.1!$E$120:$E$124,dis.0.sel.0.1!$E$127)</c:f>
              <c:strCache>
                <c:ptCount val="6"/>
                <c:pt idx="0">
                  <c:v>PostgreSQL</c:v>
                </c:pt>
                <c:pt idx="1">
                  <c:v>PostgreSQL with index</c:v>
                </c:pt>
                <c:pt idx="2">
                  <c:v>DBMS X</c:v>
                </c:pt>
                <c:pt idx="3">
                  <c:v>DBMS X    with index</c:v>
                </c:pt>
                <c:pt idx="4">
                  <c:v>PostgresRAW</c:v>
                </c:pt>
                <c:pt idx="5">
                  <c:v>Slalom</c:v>
                </c:pt>
              </c:strCache>
            </c:strRef>
          </c:cat>
          <c:val>
            <c:numRef>
              <c:f>(dis.0.sel.0.1!$F$120:$F$124,dis.0.sel.0.1!$F$127)</c:f>
              <c:numCache>
                <c:formatCode>0.00</c:formatCode>
                <c:ptCount val="6"/>
                <c:pt idx="0">
                  <c:v>46.18855</c:v>
                </c:pt>
                <c:pt idx="1">
                  <c:v>46.18855</c:v>
                </c:pt>
                <c:pt idx="2">
                  <c:v>82.0</c:v>
                </c:pt>
                <c:pt idx="3">
                  <c:v>82.0</c:v>
                </c:pt>
                <c:pt idx="4">
                  <c:v>0.900929216666667</c:v>
                </c:pt>
                <c:pt idx="5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2A-4AC7-9119-0BD664068A2E}"/>
            </c:ext>
          </c:extLst>
        </c:ser>
        <c:ser>
          <c:idx val="1"/>
          <c:order val="1"/>
          <c:tx>
            <c:strRef>
              <c:f>dis.0.sel.0.1!$G$119</c:f>
              <c:strCache>
                <c:ptCount val="1"/>
                <c:pt idx="0">
                  <c:v>Index</c:v>
                </c:pt>
              </c:strCache>
            </c:strRef>
          </c:tx>
          <c:spPr>
            <a:solidFill>
              <a:sysClr val="windowText" lastClr="000000"/>
            </a:solidFill>
            <a:ln w="22225"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(dis.0.sel.0.1!$E$120:$E$124,dis.0.sel.0.1!$E$127)</c:f>
              <c:strCache>
                <c:ptCount val="6"/>
                <c:pt idx="0">
                  <c:v>PostgreSQL</c:v>
                </c:pt>
                <c:pt idx="1">
                  <c:v>PostgreSQL with index</c:v>
                </c:pt>
                <c:pt idx="2">
                  <c:v>DBMS X</c:v>
                </c:pt>
                <c:pt idx="3">
                  <c:v>DBMS X    with index</c:v>
                </c:pt>
                <c:pt idx="4">
                  <c:v>PostgresRAW</c:v>
                </c:pt>
                <c:pt idx="5">
                  <c:v>Slalom</c:v>
                </c:pt>
              </c:strCache>
            </c:strRef>
          </c:cat>
          <c:val>
            <c:numRef>
              <c:f>(dis.0.sel.0.1!$G$120:$G$124,dis.0.sel.0.1!$G$127)</c:f>
              <c:numCache>
                <c:formatCode>0.00</c:formatCode>
                <c:ptCount val="6"/>
                <c:pt idx="0">
                  <c:v>0.0</c:v>
                </c:pt>
                <c:pt idx="1">
                  <c:v>26.50864999999997</c:v>
                </c:pt>
                <c:pt idx="2">
                  <c:v>0.0</c:v>
                </c:pt>
                <c:pt idx="3">
                  <c:v>19.81666666666667</c:v>
                </c:pt>
                <c:pt idx="4">
                  <c:v>0.963055633333334</c:v>
                </c:pt>
                <c:pt idx="5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32A-4AC7-9119-0BD664068A2E}"/>
            </c:ext>
          </c:extLst>
        </c:ser>
        <c:ser>
          <c:idx val="2"/>
          <c:order val="2"/>
          <c:tx>
            <c:strRef>
              <c:f>dis.0.sel.0.1!$H$119</c:f>
              <c:strCache>
                <c:ptCount val="1"/>
                <c:pt idx="0">
                  <c:v>Query</c:v>
                </c:pt>
              </c:strCache>
            </c:strRef>
          </c:tx>
          <c:spPr>
            <a:noFill/>
            <a:ln w="22225"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(dis.0.sel.0.1!$E$120:$E$124,dis.0.sel.0.1!$E$127)</c:f>
              <c:strCache>
                <c:ptCount val="6"/>
                <c:pt idx="0">
                  <c:v>PostgreSQL</c:v>
                </c:pt>
                <c:pt idx="1">
                  <c:v>PostgreSQL with index</c:v>
                </c:pt>
                <c:pt idx="2">
                  <c:v>DBMS X</c:v>
                </c:pt>
                <c:pt idx="3">
                  <c:v>DBMS X    with index</c:v>
                </c:pt>
                <c:pt idx="4">
                  <c:v>PostgresRAW</c:v>
                </c:pt>
                <c:pt idx="5">
                  <c:v>Slalom</c:v>
                </c:pt>
              </c:strCache>
            </c:strRef>
          </c:cat>
          <c:val>
            <c:numRef>
              <c:f>(dis.0.sel.0.1!$H$120:$H$124,dis.0.sel.0.1!$H$127)</c:f>
              <c:numCache>
                <c:formatCode>0.00</c:formatCode>
                <c:ptCount val="6"/>
                <c:pt idx="0">
                  <c:v>1393.516895833334</c:v>
                </c:pt>
                <c:pt idx="1">
                  <c:v>504.2222814999997</c:v>
                </c:pt>
                <c:pt idx="2">
                  <c:v>478.0461055000001</c:v>
                </c:pt>
                <c:pt idx="3">
                  <c:v>194.7741705</c:v>
                </c:pt>
                <c:pt idx="4">
                  <c:v>756.0928208333329</c:v>
                </c:pt>
                <c:pt idx="5">
                  <c:v>80.39479999999993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32A-4AC7-9119-0BD664068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8588608"/>
        <c:axId val="677565696"/>
      </c:barChart>
      <c:lineChart>
        <c:grouping val="standard"/>
        <c:varyColors val="0"/>
        <c:ser>
          <c:idx val="3"/>
          <c:order val="3"/>
          <c:tx>
            <c:strRef>
              <c:f>dis.0.sel.0.1!$I$119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(dis.0.sel.0.1!$E$120:$E$124,dis.0.sel.0.1!$E$127)</c:f>
              <c:strCache>
                <c:ptCount val="6"/>
                <c:pt idx="0">
                  <c:v>PostgreSQL</c:v>
                </c:pt>
                <c:pt idx="1">
                  <c:v>PostgreSQL with index</c:v>
                </c:pt>
                <c:pt idx="2">
                  <c:v>DBMS X</c:v>
                </c:pt>
                <c:pt idx="3">
                  <c:v>DBMS X    with index</c:v>
                </c:pt>
                <c:pt idx="4">
                  <c:v>PostgresRAW</c:v>
                </c:pt>
                <c:pt idx="5">
                  <c:v>Slalom</c:v>
                </c:pt>
              </c:strCache>
            </c:strRef>
          </c:cat>
          <c:val>
            <c:numRef>
              <c:f>(dis.0.sel.0.1!$I$120:$I$124,dis.0.sel.0.1!$I$127)</c:f>
              <c:numCache>
                <c:formatCode>0.00</c:formatCode>
                <c:ptCount val="6"/>
                <c:pt idx="0">
                  <c:v>1439.705445833333</c:v>
                </c:pt>
                <c:pt idx="1">
                  <c:v>576.9194814999994</c:v>
                </c:pt>
                <c:pt idx="2">
                  <c:v>560.0461055000001</c:v>
                </c:pt>
                <c:pt idx="3">
                  <c:v>296.5908371666667</c:v>
                </c:pt>
                <c:pt idx="4">
                  <c:v>757.9568056833327</c:v>
                </c:pt>
                <c:pt idx="5">
                  <c:v>80.39479999999993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32A-4AC7-9119-0BD664068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8588608"/>
        <c:axId val="677565696"/>
      </c:lineChart>
      <c:catAx>
        <c:axId val="678588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7565696"/>
        <c:crosses val="autoZero"/>
        <c:auto val="1"/>
        <c:lblAlgn val="ctr"/>
        <c:lblOffset val="100"/>
        <c:noMultiLvlLbl val="0"/>
      </c:catAx>
      <c:valAx>
        <c:axId val="677565696"/>
        <c:scaling>
          <c:orientation val="minMax"/>
          <c:max val="700.0"/>
          <c:min val="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/>
                  <a:t>Time (minutes)</a:t>
                </a:r>
              </a:p>
            </c:rich>
          </c:tx>
          <c:layout>
            <c:manualLayout>
              <c:xMode val="edge"/>
              <c:yMode val="edge"/>
              <c:x val="0.0"/>
              <c:y val="0.06041783765054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8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8588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823413932633421"/>
          <c:y val="0.0433302643771785"/>
          <c:w val="0.167435476815398"/>
          <c:h val="0.4040792912925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A462EC-5099-40FC-AB87-BF5B5E42639A}" type="doc">
      <dgm:prSet loTypeId="urn:microsoft.com/office/officeart/2005/8/layout/gear1" loCatId="relationship" qsTypeId="urn:microsoft.com/office/officeart/2005/8/quickstyle/simple2" qsCatId="simple" csTypeId="urn:microsoft.com/office/officeart/2005/8/colors/accent0_3" csCatId="mainScheme" phldr="1"/>
      <dgm:spPr/>
    </dgm:pt>
    <dgm:pt modelId="{FC84C2D6-224F-4ACD-851F-E3BC2DE57E7A}">
      <dgm:prSet phldrT="[Text]" custT="1"/>
      <dgm:spPr/>
      <dgm:t>
        <a:bodyPr/>
        <a:lstStyle/>
        <a:p>
          <a:endParaRPr lang="en-GB" sz="2000" dirty="0"/>
        </a:p>
      </dgm:t>
    </dgm:pt>
    <dgm:pt modelId="{DDA57C13-C697-4C9E-9AE1-DE49F97CF615}" type="parTrans" cxnId="{62DE824E-199F-46AB-B1F8-C50BB9F598F0}">
      <dgm:prSet/>
      <dgm:spPr/>
      <dgm:t>
        <a:bodyPr/>
        <a:lstStyle/>
        <a:p>
          <a:endParaRPr lang="en-GB"/>
        </a:p>
      </dgm:t>
    </dgm:pt>
    <dgm:pt modelId="{94050315-9F93-4B34-A776-C0CBBBC357BA}" type="sibTrans" cxnId="{62DE824E-199F-46AB-B1F8-C50BB9F598F0}">
      <dgm:prSet/>
      <dgm:spPr/>
      <dgm:t>
        <a:bodyPr/>
        <a:lstStyle/>
        <a:p>
          <a:endParaRPr lang="en-GB"/>
        </a:p>
      </dgm:t>
    </dgm:pt>
    <dgm:pt modelId="{8F2DD56C-44B4-4542-92EB-649B6376E9FE}">
      <dgm:prSet phldrT="[Text]"/>
      <dgm:spPr/>
      <dgm:t>
        <a:bodyPr/>
        <a:lstStyle/>
        <a:p>
          <a:endParaRPr lang="en-GB" dirty="0"/>
        </a:p>
      </dgm:t>
    </dgm:pt>
    <dgm:pt modelId="{29663638-8666-4330-AFCE-01CC4DA0E5F5}" type="parTrans" cxnId="{02E61648-A051-443C-8717-43DFC54AB748}">
      <dgm:prSet/>
      <dgm:spPr/>
      <dgm:t>
        <a:bodyPr/>
        <a:lstStyle/>
        <a:p>
          <a:endParaRPr lang="en-GB"/>
        </a:p>
      </dgm:t>
    </dgm:pt>
    <dgm:pt modelId="{0EB82A5D-8ECB-4D54-94FB-628FC8D90233}" type="sibTrans" cxnId="{02E61648-A051-443C-8717-43DFC54AB748}">
      <dgm:prSet/>
      <dgm:spPr/>
      <dgm:t>
        <a:bodyPr/>
        <a:lstStyle/>
        <a:p>
          <a:endParaRPr lang="en-GB"/>
        </a:p>
      </dgm:t>
    </dgm:pt>
    <dgm:pt modelId="{466EB933-E673-4718-ADA4-426355AC11B3}">
      <dgm:prSet phldrT="[Text]"/>
      <dgm:spPr/>
      <dgm:t>
        <a:bodyPr/>
        <a:lstStyle/>
        <a:p>
          <a:endParaRPr lang="en-GB" dirty="0"/>
        </a:p>
      </dgm:t>
    </dgm:pt>
    <dgm:pt modelId="{2085003C-4B02-4905-817E-4F664AF88D42}" type="parTrans" cxnId="{22A675BF-791F-4F6A-9456-4BCAAF78E757}">
      <dgm:prSet/>
      <dgm:spPr/>
      <dgm:t>
        <a:bodyPr/>
        <a:lstStyle/>
        <a:p>
          <a:endParaRPr lang="en-GB"/>
        </a:p>
      </dgm:t>
    </dgm:pt>
    <dgm:pt modelId="{2004EB89-C3A7-403D-B8D9-E36B49B20458}" type="sibTrans" cxnId="{22A675BF-791F-4F6A-9456-4BCAAF78E757}">
      <dgm:prSet/>
      <dgm:spPr/>
      <dgm:t>
        <a:bodyPr/>
        <a:lstStyle/>
        <a:p>
          <a:endParaRPr lang="en-GB"/>
        </a:p>
      </dgm:t>
    </dgm:pt>
    <dgm:pt modelId="{1470DA00-235C-4C03-8F1A-58DEDB8461A0}" type="pres">
      <dgm:prSet presAssocID="{60A462EC-5099-40FC-AB87-BF5B5E42639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45C23E3-7214-4068-B326-9FEA1CC5444A}" type="pres">
      <dgm:prSet presAssocID="{FC84C2D6-224F-4ACD-851F-E3BC2DE57E7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70E7B1-DCCA-4C0D-9147-7AB1889F6FB2}" type="pres">
      <dgm:prSet presAssocID="{FC84C2D6-224F-4ACD-851F-E3BC2DE57E7A}" presName="gear1srcNode" presStyleLbl="node1" presStyleIdx="0" presStyleCnt="3"/>
      <dgm:spPr/>
      <dgm:t>
        <a:bodyPr/>
        <a:lstStyle/>
        <a:p>
          <a:endParaRPr lang="en-US"/>
        </a:p>
      </dgm:t>
    </dgm:pt>
    <dgm:pt modelId="{DD4E1525-1B38-4618-8C29-178CAC788C8B}" type="pres">
      <dgm:prSet presAssocID="{FC84C2D6-224F-4ACD-851F-E3BC2DE57E7A}" presName="gear1dstNode" presStyleLbl="node1" presStyleIdx="0" presStyleCnt="3"/>
      <dgm:spPr/>
      <dgm:t>
        <a:bodyPr/>
        <a:lstStyle/>
        <a:p>
          <a:endParaRPr lang="en-US"/>
        </a:p>
      </dgm:t>
    </dgm:pt>
    <dgm:pt modelId="{ACF9251D-EDE4-4FBD-9583-BC3AEB3AED80}" type="pres">
      <dgm:prSet presAssocID="{8F2DD56C-44B4-4542-92EB-649B6376E9F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A7673-D678-4316-BBE8-1E3CC4C80DF2}" type="pres">
      <dgm:prSet presAssocID="{8F2DD56C-44B4-4542-92EB-649B6376E9FE}" presName="gear2srcNode" presStyleLbl="node1" presStyleIdx="1" presStyleCnt="3"/>
      <dgm:spPr/>
      <dgm:t>
        <a:bodyPr/>
        <a:lstStyle/>
        <a:p>
          <a:endParaRPr lang="en-US"/>
        </a:p>
      </dgm:t>
    </dgm:pt>
    <dgm:pt modelId="{E15498AE-55C7-4177-A719-85568B0257BD}" type="pres">
      <dgm:prSet presAssocID="{8F2DD56C-44B4-4542-92EB-649B6376E9FE}" presName="gear2dstNode" presStyleLbl="node1" presStyleIdx="1" presStyleCnt="3"/>
      <dgm:spPr/>
      <dgm:t>
        <a:bodyPr/>
        <a:lstStyle/>
        <a:p>
          <a:endParaRPr lang="en-US"/>
        </a:p>
      </dgm:t>
    </dgm:pt>
    <dgm:pt modelId="{C91D890A-DD17-4886-B5B0-0E3C19EE1B8F}" type="pres">
      <dgm:prSet presAssocID="{466EB933-E673-4718-ADA4-426355AC11B3}" presName="gear3" presStyleLbl="node1" presStyleIdx="2" presStyleCnt="3"/>
      <dgm:spPr/>
      <dgm:t>
        <a:bodyPr/>
        <a:lstStyle/>
        <a:p>
          <a:endParaRPr lang="en-US"/>
        </a:p>
      </dgm:t>
    </dgm:pt>
    <dgm:pt modelId="{8E7C6C73-02A5-489B-9E9C-867E1053458C}" type="pres">
      <dgm:prSet presAssocID="{466EB933-E673-4718-ADA4-426355AC11B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C7DA6B-0CF3-4756-9075-4064AD0A181D}" type="pres">
      <dgm:prSet presAssocID="{466EB933-E673-4718-ADA4-426355AC11B3}" presName="gear3srcNode" presStyleLbl="node1" presStyleIdx="2" presStyleCnt="3"/>
      <dgm:spPr/>
      <dgm:t>
        <a:bodyPr/>
        <a:lstStyle/>
        <a:p>
          <a:endParaRPr lang="en-US"/>
        </a:p>
      </dgm:t>
    </dgm:pt>
    <dgm:pt modelId="{36AF4628-0ABA-4F9D-AA43-A8549466BDA3}" type="pres">
      <dgm:prSet presAssocID="{466EB933-E673-4718-ADA4-426355AC11B3}" presName="gear3dstNode" presStyleLbl="node1" presStyleIdx="2" presStyleCnt="3"/>
      <dgm:spPr/>
      <dgm:t>
        <a:bodyPr/>
        <a:lstStyle/>
        <a:p>
          <a:endParaRPr lang="en-US"/>
        </a:p>
      </dgm:t>
    </dgm:pt>
    <dgm:pt modelId="{C953DDD6-FC20-40E6-AA3A-BC9C80757C4B}" type="pres">
      <dgm:prSet presAssocID="{94050315-9F93-4B34-A776-C0CBBBC357BA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73580A2C-74F9-42C6-9850-8B5A3194BF74}" type="pres">
      <dgm:prSet presAssocID="{0EB82A5D-8ECB-4D54-94FB-628FC8D90233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E320DB09-F388-4978-9C86-8974259843C1}" type="pres">
      <dgm:prSet presAssocID="{2004EB89-C3A7-403D-B8D9-E36B49B20458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14DBE52D-893F-B24C-88BC-E70DAF6668D6}" type="presOf" srcId="{FC84C2D6-224F-4ACD-851F-E3BC2DE57E7A}" destId="{145C23E3-7214-4068-B326-9FEA1CC5444A}" srcOrd="0" destOrd="0" presId="urn:microsoft.com/office/officeart/2005/8/layout/gear1"/>
    <dgm:cxn modelId="{1CCB2C95-312E-374F-94F9-FE9FB8AFD6F9}" type="presOf" srcId="{466EB933-E673-4718-ADA4-426355AC11B3}" destId="{36AF4628-0ABA-4F9D-AA43-A8549466BDA3}" srcOrd="3" destOrd="0" presId="urn:microsoft.com/office/officeart/2005/8/layout/gear1"/>
    <dgm:cxn modelId="{22A675BF-791F-4F6A-9456-4BCAAF78E757}" srcId="{60A462EC-5099-40FC-AB87-BF5B5E42639A}" destId="{466EB933-E673-4718-ADA4-426355AC11B3}" srcOrd="2" destOrd="0" parTransId="{2085003C-4B02-4905-817E-4F664AF88D42}" sibTransId="{2004EB89-C3A7-403D-B8D9-E36B49B20458}"/>
    <dgm:cxn modelId="{DEF0C104-6838-C34B-AAD5-C1E5C52C6298}" type="presOf" srcId="{FC84C2D6-224F-4ACD-851F-E3BC2DE57E7A}" destId="{FB70E7B1-DCCA-4C0D-9147-7AB1889F6FB2}" srcOrd="1" destOrd="0" presId="urn:microsoft.com/office/officeart/2005/8/layout/gear1"/>
    <dgm:cxn modelId="{62DE824E-199F-46AB-B1F8-C50BB9F598F0}" srcId="{60A462EC-5099-40FC-AB87-BF5B5E42639A}" destId="{FC84C2D6-224F-4ACD-851F-E3BC2DE57E7A}" srcOrd="0" destOrd="0" parTransId="{DDA57C13-C697-4C9E-9AE1-DE49F97CF615}" sibTransId="{94050315-9F93-4B34-A776-C0CBBBC357BA}"/>
    <dgm:cxn modelId="{5525A286-C74A-EE41-9E8B-4F6EF3DD2298}" type="presOf" srcId="{8F2DD56C-44B4-4542-92EB-649B6376E9FE}" destId="{74AA7673-D678-4316-BBE8-1E3CC4C80DF2}" srcOrd="1" destOrd="0" presId="urn:microsoft.com/office/officeart/2005/8/layout/gear1"/>
    <dgm:cxn modelId="{B4D2B8CB-713B-604C-A7FE-62EE7F64F92F}" type="presOf" srcId="{0EB82A5D-8ECB-4D54-94FB-628FC8D90233}" destId="{73580A2C-74F9-42C6-9850-8B5A3194BF74}" srcOrd="0" destOrd="0" presId="urn:microsoft.com/office/officeart/2005/8/layout/gear1"/>
    <dgm:cxn modelId="{12DD3D7C-3C49-A84A-A092-6C23E8F893D2}" type="presOf" srcId="{466EB933-E673-4718-ADA4-426355AC11B3}" destId="{EEC7DA6B-0CF3-4756-9075-4064AD0A181D}" srcOrd="2" destOrd="0" presId="urn:microsoft.com/office/officeart/2005/8/layout/gear1"/>
    <dgm:cxn modelId="{50FB241A-1740-8544-8F90-8DA1CE5FC326}" type="presOf" srcId="{60A462EC-5099-40FC-AB87-BF5B5E42639A}" destId="{1470DA00-235C-4C03-8F1A-58DEDB8461A0}" srcOrd="0" destOrd="0" presId="urn:microsoft.com/office/officeart/2005/8/layout/gear1"/>
    <dgm:cxn modelId="{0F2B3D31-295C-DF4D-8ECC-1CF29A171533}" type="presOf" srcId="{466EB933-E673-4718-ADA4-426355AC11B3}" destId="{8E7C6C73-02A5-489B-9E9C-867E1053458C}" srcOrd="1" destOrd="0" presId="urn:microsoft.com/office/officeart/2005/8/layout/gear1"/>
    <dgm:cxn modelId="{AC41D899-7761-7C4D-AEE9-B88E7DE3F9C1}" type="presOf" srcId="{8F2DD56C-44B4-4542-92EB-649B6376E9FE}" destId="{ACF9251D-EDE4-4FBD-9583-BC3AEB3AED80}" srcOrd="0" destOrd="0" presId="urn:microsoft.com/office/officeart/2005/8/layout/gear1"/>
    <dgm:cxn modelId="{02E61648-A051-443C-8717-43DFC54AB748}" srcId="{60A462EC-5099-40FC-AB87-BF5B5E42639A}" destId="{8F2DD56C-44B4-4542-92EB-649B6376E9FE}" srcOrd="1" destOrd="0" parTransId="{29663638-8666-4330-AFCE-01CC4DA0E5F5}" sibTransId="{0EB82A5D-8ECB-4D54-94FB-628FC8D90233}"/>
    <dgm:cxn modelId="{4AF0AF0D-7F58-734B-800C-BCEAFCD34DCD}" type="presOf" srcId="{8F2DD56C-44B4-4542-92EB-649B6376E9FE}" destId="{E15498AE-55C7-4177-A719-85568B0257BD}" srcOrd="2" destOrd="0" presId="urn:microsoft.com/office/officeart/2005/8/layout/gear1"/>
    <dgm:cxn modelId="{15AF7F61-D0C7-8C4F-8B63-EA1C84A8BE54}" type="presOf" srcId="{466EB933-E673-4718-ADA4-426355AC11B3}" destId="{C91D890A-DD17-4886-B5B0-0E3C19EE1B8F}" srcOrd="0" destOrd="0" presId="urn:microsoft.com/office/officeart/2005/8/layout/gear1"/>
    <dgm:cxn modelId="{7D9438D2-A88C-3648-B449-FF8409412CA7}" type="presOf" srcId="{94050315-9F93-4B34-A776-C0CBBBC357BA}" destId="{C953DDD6-FC20-40E6-AA3A-BC9C80757C4B}" srcOrd="0" destOrd="0" presId="urn:microsoft.com/office/officeart/2005/8/layout/gear1"/>
    <dgm:cxn modelId="{AF06335F-5E1E-664B-8FB9-B0468548D327}" type="presOf" srcId="{2004EB89-C3A7-403D-B8D9-E36B49B20458}" destId="{E320DB09-F388-4978-9C86-8974259843C1}" srcOrd="0" destOrd="0" presId="urn:microsoft.com/office/officeart/2005/8/layout/gear1"/>
    <dgm:cxn modelId="{BF9E7181-1BBF-9540-99BB-B8625B4A9A1A}" type="presOf" srcId="{FC84C2D6-224F-4ACD-851F-E3BC2DE57E7A}" destId="{DD4E1525-1B38-4618-8C29-178CAC788C8B}" srcOrd="2" destOrd="0" presId="urn:microsoft.com/office/officeart/2005/8/layout/gear1"/>
    <dgm:cxn modelId="{F8E676DA-AF9E-8049-B871-E121387540CB}" type="presParOf" srcId="{1470DA00-235C-4C03-8F1A-58DEDB8461A0}" destId="{145C23E3-7214-4068-B326-9FEA1CC5444A}" srcOrd="0" destOrd="0" presId="urn:microsoft.com/office/officeart/2005/8/layout/gear1"/>
    <dgm:cxn modelId="{43C8145D-4909-784C-B23D-C93DECF390AF}" type="presParOf" srcId="{1470DA00-235C-4C03-8F1A-58DEDB8461A0}" destId="{FB70E7B1-DCCA-4C0D-9147-7AB1889F6FB2}" srcOrd="1" destOrd="0" presId="urn:microsoft.com/office/officeart/2005/8/layout/gear1"/>
    <dgm:cxn modelId="{37DCFC47-14B1-5F40-8F62-04EF52A584BF}" type="presParOf" srcId="{1470DA00-235C-4C03-8F1A-58DEDB8461A0}" destId="{DD4E1525-1B38-4618-8C29-178CAC788C8B}" srcOrd="2" destOrd="0" presId="urn:microsoft.com/office/officeart/2005/8/layout/gear1"/>
    <dgm:cxn modelId="{5ED95DDE-4813-884D-828A-F6FB9893EBDE}" type="presParOf" srcId="{1470DA00-235C-4C03-8F1A-58DEDB8461A0}" destId="{ACF9251D-EDE4-4FBD-9583-BC3AEB3AED80}" srcOrd="3" destOrd="0" presId="urn:microsoft.com/office/officeart/2005/8/layout/gear1"/>
    <dgm:cxn modelId="{345CDC4C-A762-BA4A-9AE5-2CEBCFF9E2B9}" type="presParOf" srcId="{1470DA00-235C-4C03-8F1A-58DEDB8461A0}" destId="{74AA7673-D678-4316-BBE8-1E3CC4C80DF2}" srcOrd="4" destOrd="0" presId="urn:microsoft.com/office/officeart/2005/8/layout/gear1"/>
    <dgm:cxn modelId="{F4E670F4-0E23-4A46-8533-64C0522C14DA}" type="presParOf" srcId="{1470DA00-235C-4C03-8F1A-58DEDB8461A0}" destId="{E15498AE-55C7-4177-A719-85568B0257BD}" srcOrd="5" destOrd="0" presId="urn:microsoft.com/office/officeart/2005/8/layout/gear1"/>
    <dgm:cxn modelId="{1B9BD1B0-241C-724C-BE1F-FA182FB5BC67}" type="presParOf" srcId="{1470DA00-235C-4C03-8F1A-58DEDB8461A0}" destId="{C91D890A-DD17-4886-B5B0-0E3C19EE1B8F}" srcOrd="6" destOrd="0" presId="urn:microsoft.com/office/officeart/2005/8/layout/gear1"/>
    <dgm:cxn modelId="{7D8DDCDB-08D5-C745-A188-18DBF7C36D30}" type="presParOf" srcId="{1470DA00-235C-4C03-8F1A-58DEDB8461A0}" destId="{8E7C6C73-02A5-489B-9E9C-867E1053458C}" srcOrd="7" destOrd="0" presId="urn:microsoft.com/office/officeart/2005/8/layout/gear1"/>
    <dgm:cxn modelId="{35A04E4C-00A9-DA48-B291-3C4E88734DDA}" type="presParOf" srcId="{1470DA00-235C-4C03-8F1A-58DEDB8461A0}" destId="{EEC7DA6B-0CF3-4756-9075-4064AD0A181D}" srcOrd="8" destOrd="0" presId="urn:microsoft.com/office/officeart/2005/8/layout/gear1"/>
    <dgm:cxn modelId="{1382EB77-F8AF-AF43-8FE5-57301A5C0CC3}" type="presParOf" srcId="{1470DA00-235C-4C03-8F1A-58DEDB8461A0}" destId="{36AF4628-0ABA-4F9D-AA43-A8549466BDA3}" srcOrd="9" destOrd="0" presId="urn:microsoft.com/office/officeart/2005/8/layout/gear1"/>
    <dgm:cxn modelId="{D623B346-83B5-AA4F-9866-F52D615C5D91}" type="presParOf" srcId="{1470DA00-235C-4C03-8F1A-58DEDB8461A0}" destId="{C953DDD6-FC20-40E6-AA3A-BC9C80757C4B}" srcOrd="10" destOrd="0" presId="urn:microsoft.com/office/officeart/2005/8/layout/gear1"/>
    <dgm:cxn modelId="{9CC4E087-BB69-4A48-A7C1-835E70ACEFB2}" type="presParOf" srcId="{1470DA00-235C-4C03-8F1A-58DEDB8461A0}" destId="{73580A2C-74F9-42C6-9850-8B5A3194BF74}" srcOrd="11" destOrd="0" presId="urn:microsoft.com/office/officeart/2005/8/layout/gear1"/>
    <dgm:cxn modelId="{8C09178C-5ED9-1F4E-BA90-18A3BFFE55AB}" type="presParOf" srcId="{1470DA00-235C-4C03-8F1A-58DEDB8461A0}" destId="{E320DB09-F388-4978-9C86-8974259843C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A462EC-5099-40FC-AB87-BF5B5E42639A}" type="doc">
      <dgm:prSet loTypeId="urn:microsoft.com/office/officeart/2005/8/layout/gear1" loCatId="relationship" qsTypeId="urn:microsoft.com/office/officeart/2005/8/quickstyle/simple2" qsCatId="simple" csTypeId="urn:microsoft.com/office/officeart/2005/8/colors/accent0_3" csCatId="mainScheme" phldr="1"/>
      <dgm:spPr/>
    </dgm:pt>
    <dgm:pt modelId="{FC84C2D6-224F-4ACD-851F-E3BC2DE57E7A}">
      <dgm:prSet phldrT="[Text]" custT="1"/>
      <dgm:spPr/>
      <dgm:t>
        <a:bodyPr/>
        <a:lstStyle/>
        <a:p>
          <a:endParaRPr lang="en-GB" sz="2000" dirty="0"/>
        </a:p>
      </dgm:t>
    </dgm:pt>
    <dgm:pt modelId="{DDA57C13-C697-4C9E-9AE1-DE49F97CF615}" type="parTrans" cxnId="{62DE824E-199F-46AB-B1F8-C50BB9F598F0}">
      <dgm:prSet/>
      <dgm:spPr/>
      <dgm:t>
        <a:bodyPr/>
        <a:lstStyle/>
        <a:p>
          <a:endParaRPr lang="en-GB"/>
        </a:p>
      </dgm:t>
    </dgm:pt>
    <dgm:pt modelId="{94050315-9F93-4B34-A776-C0CBBBC357BA}" type="sibTrans" cxnId="{62DE824E-199F-46AB-B1F8-C50BB9F598F0}">
      <dgm:prSet/>
      <dgm:spPr/>
      <dgm:t>
        <a:bodyPr/>
        <a:lstStyle/>
        <a:p>
          <a:endParaRPr lang="en-GB"/>
        </a:p>
      </dgm:t>
    </dgm:pt>
    <dgm:pt modelId="{8F2DD56C-44B4-4542-92EB-649B6376E9FE}">
      <dgm:prSet phldrT="[Text]"/>
      <dgm:spPr/>
      <dgm:t>
        <a:bodyPr/>
        <a:lstStyle/>
        <a:p>
          <a:endParaRPr lang="en-GB" dirty="0"/>
        </a:p>
      </dgm:t>
    </dgm:pt>
    <dgm:pt modelId="{29663638-8666-4330-AFCE-01CC4DA0E5F5}" type="parTrans" cxnId="{02E61648-A051-443C-8717-43DFC54AB748}">
      <dgm:prSet/>
      <dgm:spPr/>
      <dgm:t>
        <a:bodyPr/>
        <a:lstStyle/>
        <a:p>
          <a:endParaRPr lang="en-GB"/>
        </a:p>
      </dgm:t>
    </dgm:pt>
    <dgm:pt modelId="{0EB82A5D-8ECB-4D54-94FB-628FC8D90233}" type="sibTrans" cxnId="{02E61648-A051-443C-8717-43DFC54AB748}">
      <dgm:prSet/>
      <dgm:spPr/>
      <dgm:t>
        <a:bodyPr/>
        <a:lstStyle/>
        <a:p>
          <a:endParaRPr lang="en-GB"/>
        </a:p>
      </dgm:t>
    </dgm:pt>
    <dgm:pt modelId="{466EB933-E673-4718-ADA4-426355AC11B3}">
      <dgm:prSet phldrT="[Text]"/>
      <dgm:spPr/>
      <dgm:t>
        <a:bodyPr/>
        <a:lstStyle/>
        <a:p>
          <a:endParaRPr lang="en-GB" dirty="0"/>
        </a:p>
      </dgm:t>
    </dgm:pt>
    <dgm:pt modelId="{2085003C-4B02-4905-817E-4F664AF88D42}" type="parTrans" cxnId="{22A675BF-791F-4F6A-9456-4BCAAF78E757}">
      <dgm:prSet/>
      <dgm:spPr/>
      <dgm:t>
        <a:bodyPr/>
        <a:lstStyle/>
        <a:p>
          <a:endParaRPr lang="en-GB"/>
        </a:p>
      </dgm:t>
    </dgm:pt>
    <dgm:pt modelId="{2004EB89-C3A7-403D-B8D9-E36B49B20458}" type="sibTrans" cxnId="{22A675BF-791F-4F6A-9456-4BCAAF78E757}">
      <dgm:prSet/>
      <dgm:spPr/>
      <dgm:t>
        <a:bodyPr/>
        <a:lstStyle/>
        <a:p>
          <a:endParaRPr lang="en-GB"/>
        </a:p>
      </dgm:t>
    </dgm:pt>
    <dgm:pt modelId="{1470DA00-235C-4C03-8F1A-58DEDB8461A0}" type="pres">
      <dgm:prSet presAssocID="{60A462EC-5099-40FC-AB87-BF5B5E42639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45C23E3-7214-4068-B326-9FEA1CC5444A}" type="pres">
      <dgm:prSet presAssocID="{FC84C2D6-224F-4ACD-851F-E3BC2DE57E7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70E7B1-DCCA-4C0D-9147-7AB1889F6FB2}" type="pres">
      <dgm:prSet presAssocID="{FC84C2D6-224F-4ACD-851F-E3BC2DE57E7A}" presName="gear1srcNode" presStyleLbl="node1" presStyleIdx="0" presStyleCnt="3"/>
      <dgm:spPr/>
      <dgm:t>
        <a:bodyPr/>
        <a:lstStyle/>
        <a:p>
          <a:endParaRPr lang="en-US"/>
        </a:p>
      </dgm:t>
    </dgm:pt>
    <dgm:pt modelId="{DD4E1525-1B38-4618-8C29-178CAC788C8B}" type="pres">
      <dgm:prSet presAssocID="{FC84C2D6-224F-4ACD-851F-E3BC2DE57E7A}" presName="gear1dstNode" presStyleLbl="node1" presStyleIdx="0" presStyleCnt="3"/>
      <dgm:spPr/>
      <dgm:t>
        <a:bodyPr/>
        <a:lstStyle/>
        <a:p>
          <a:endParaRPr lang="en-US"/>
        </a:p>
      </dgm:t>
    </dgm:pt>
    <dgm:pt modelId="{ACF9251D-EDE4-4FBD-9583-BC3AEB3AED80}" type="pres">
      <dgm:prSet presAssocID="{8F2DD56C-44B4-4542-92EB-649B6376E9F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A7673-D678-4316-BBE8-1E3CC4C80DF2}" type="pres">
      <dgm:prSet presAssocID="{8F2DD56C-44B4-4542-92EB-649B6376E9FE}" presName="gear2srcNode" presStyleLbl="node1" presStyleIdx="1" presStyleCnt="3"/>
      <dgm:spPr/>
      <dgm:t>
        <a:bodyPr/>
        <a:lstStyle/>
        <a:p>
          <a:endParaRPr lang="en-US"/>
        </a:p>
      </dgm:t>
    </dgm:pt>
    <dgm:pt modelId="{E15498AE-55C7-4177-A719-85568B0257BD}" type="pres">
      <dgm:prSet presAssocID="{8F2DD56C-44B4-4542-92EB-649B6376E9FE}" presName="gear2dstNode" presStyleLbl="node1" presStyleIdx="1" presStyleCnt="3"/>
      <dgm:spPr/>
      <dgm:t>
        <a:bodyPr/>
        <a:lstStyle/>
        <a:p>
          <a:endParaRPr lang="en-US"/>
        </a:p>
      </dgm:t>
    </dgm:pt>
    <dgm:pt modelId="{C91D890A-DD17-4886-B5B0-0E3C19EE1B8F}" type="pres">
      <dgm:prSet presAssocID="{466EB933-E673-4718-ADA4-426355AC11B3}" presName="gear3" presStyleLbl="node1" presStyleIdx="2" presStyleCnt="3"/>
      <dgm:spPr/>
      <dgm:t>
        <a:bodyPr/>
        <a:lstStyle/>
        <a:p>
          <a:endParaRPr lang="en-US"/>
        </a:p>
      </dgm:t>
    </dgm:pt>
    <dgm:pt modelId="{8E7C6C73-02A5-489B-9E9C-867E1053458C}" type="pres">
      <dgm:prSet presAssocID="{466EB933-E673-4718-ADA4-426355AC11B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C7DA6B-0CF3-4756-9075-4064AD0A181D}" type="pres">
      <dgm:prSet presAssocID="{466EB933-E673-4718-ADA4-426355AC11B3}" presName="gear3srcNode" presStyleLbl="node1" presStyleIdx="2" presStyleCnt="3"/>
      <dgm:spPr/>
      <dgm:t>
        <a:bodyPr/>
        <a:lstStyle/>
        <a:p>
          <a:endParaRPr lang="en-US"/>
        </a:p>
      </dgm:t>
    </dgm:pt>
    <dgm:pt modelId="{36AF4628-0ABA-4F9D-AA43-A8549466BDA3}" type="pres">
      <dgm:prSet presAssocID="{466EB933-E673-4718-ADA4-426355AC11B3}" presName="gear3dstNode" presStyleLbl="node1" presStyleIdx="2" presStyleCnt="3"/>
      <dgm:spPr/>
      <dgm:t>
        <a:bodyPr/>
        <a:lstStyle/>
        <a:p>
          <a:endParaRPr lang="en-US"/>
        </a:p>
      </dgm:t>
    </dgm:pt>
    <dgm:pt modelId="{C953DDD6-FC20-40E6-AA3A-BC9C80757C4B}" type="pres">
      <dgm:prSet presAssocID="{94050315-9F93-4B34-A776-C0CBBBC357BA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73580A2C-74F9-42C6-9850-8B5A3194BF74}" type="pres">
      <dgm:prSet presAssocID="{0EB82A5D-8ECB-4D54-94FB-628FC8D90233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E320DB09-F388-4978-9C86-8974259843C1}" type="pres">
      <dgm:prSet presAssocID="{2004EB89-C3A7-403D-B8D9-E36B49B20458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C7CC77C-F2BA-406D-85DC-6732F192CCF8}" type="presOf" srcId="{8F2DD56C-44B4-4542-92EB-649B6376E9FE}" destId="{E15498AE-55C7-4177-A719-85568B0257BD}" srcOrd="2" destOrd="0" presId="urn:microsoft.com/office/officeart/2005/8/layout/gear1"/>
    <dgm:cxn modelId="{22A675BF-791F-4F6A-9456-4BCAAF78E757}" srcId="{60A462EC-5099-40FC-AB87-BF5B5E42639A}" destId="{466EB933-E673-4718-ADA4-426355AC11B3}" srcOrd="2" destOrd="0" parTransId="{2085003C-4B02-4905-817E-4F664AF88D42}" sibTransId="{2004EB89-C3A7-403D-B8D9-E36B49B20458}"/>
    <dgm:cxn modelId="{CCDECFAF-BFA6-4588-B589-D3122DEB664E}" type="presOf" srcId="{FC84C2D6-224F-4ACD-851F-E3BC2DE57E7A}" destId="{145C23E3-7214-4068-B326-9FEA1CC5444A}" srcOrd="0" destOrd="0" presId="urn:microsoft.com/office/officeart/2005/8/layout/gear1"/>
    <dgm:cxn modelId="{4EFCE424-AC39-4754-B9BC-5D83BE13202F}" type="presOf" srcId="{8F2DD56C-44B4-4542-92EB-649B6376E9FE}" destId="{ACF9251D-EDE4-4FBD-9583-BC3AEB3AED80}" srcOrd="0" destOrd="0" presId="urn:microsoft.com/office/officeart/2005/8/layout/gear1"/>
    <dgm:cxn modelId="{62DE824E-199F-46AB-B1F8-C50BB9F598F0}" srcId="{60A462EC-5099-40FC-AB87-BF5B5E42639A}" destId="{FC84C2D6-224F-4ACD-851F-E3BC2DE57E7A}" srcOrd="0" destOrd="0" parTransId="{DDA57C13-C697-4C9E-9AE1-DE49F97CF615}" sibTransId="{94050315-9F93-4B34-A776-C0CBBBC357BA}"/>
    <dgm:cxn modelId="{A0399CFF-BD15-4C15-8B28-A9D432D208F3}" type="presOf" srcId="{466EB933-E673-4718-ADA4-426355AC11B3}" destId="{C91D890A-DD17-4886-B5B0-0E3C19EE1B8F}" srcOrd="0" destOrd="0" presId="urn:microsoft.com/office/officeart/2005/8/layout/gear1"/>
    <dgm:cxn modelId="{25B2FB0B-2E96-4B33-BABC-7ECEF3A99503}" type="presOf" srcId="{60A462EC-5099-40FC-AB87-BF5B5E42639A}" destId="{1470DA00-235C-4C03-8F1A-58DEDB8461A0}" srcOrd="0" destOrd="0" presId="urn:microsoft.com/office/officeart/2005/8/layout/gear1"/>
    <dgm:cxn modelId="{EDB8135E-55FE-4BB7-A8DA-59D16ED0149A}" type="presOf" srcId="{2004EB89-C3A7-403D-B8D9-E36B49B20458}" destId="{E320DB09-F388-4978-9C86-8974259843C1}" srcOrd="0" destOrd="0" presId="urn:microsoft.com/office/officeart/2005/8/layout/gear1"/>
    <dgm:cxn modelId="{20B90815-3EB8-4BFA-8A37-EA69E355706B}" type="presOf" srcId="{FC84C2D6-224F-4ACD-851F-E3BC2DE57E7A}" destId="{FB70E7B1-DCCA-4C0D-9147-7AB1889F6FB2}" srcOrd="1" destOrd="0" presId="urn:microsoft.com/office/officeart/2005/8/layout/gear1"/>
    <dgm:cxn modelId="{A341D672-8B8E-4BAA-A584-0AEA954DD671}" type="presOf" srcId="{94050315-9F93-4B34-A776-C0CBBBC357BA}" destId="{C953DDD6-FC20-40E6-AA3A-BC9C80757C4B}" srcOrd="0" destOrd="0" presId="urn:microsoft.com/office/officeart/2005/8/layout/gear1"/>
    <dgm:cxn modelId="{F3B78E37-80A8-4FAC-A4C5-7FA3820A39D2}" type="presOf" srcId="{466EB933-E673-4718-ADA4-426355AC11B3}" destId="{8E7C6C73-02A5-489B-9E9C-867E1053458C}" srcOrd="1" destOrd="0" presId="urn:microsoft.com/office/officeart/2005/8/layout/gear1"/>
    <dgm:cxn modelId="{AD8C7EC6-47F4-43C8-A262-F51A835F5252}" type="presOf" srcId="{466EB933-E673-4718-ADA4-426355AC11B3}" destId="{36AF4628-0ABA-4F9D-AA43-A8549466BDA3}" srcOrd="3" destOrd="0" presId="urn:microsoft.com/office/officeart/2005/8/layout/gear1"/>
    <dgm:cxn modelId="{62D86D22-1BB2-4B9B-96CE-5AB807991FE0}" type="presOf" srcId="{8F2DD56C-44B4-4542-92EB-649B6376E9FE}" destId="{74AA7673-D678-4316-BBE8-1E3CC4C80DF2}" srcOrd="1" destOrd="0" presId="urn:microsoft.com/office/officeart/2005/8/layout/gear1"/>
    <dgm:cxn modelId="{C1970218-C9E0-46EC-9918-89F8992B6981}" type="presOf" srcId="{466EB933-E673-4718-ADA4-426355AC11B3}" destId="{EEC7DA6B-0CF3-4756-9075-4064AD0A181D}" srcOrd="2" destOrd="0" presId="urn:microsoft.com/office/officeart/2005/8/layout/gear1"/>
    <dgm:cxn modelId="{A6BD6092-73B8-4900-8314-26FE0C541C00}" type="presOf" srcId="{0EB82A5D-8ECB-4D54-94FB-628FC8D90233}" destId="{73580A2C-74F9-42C6-9850-8B5A3194BF74}" srcOrd="0" destOrd="0" presId="urn:microsoft.com/office/officeart/2005/8/layout/gear1"/>
    <dgm:cxn modelId="{02E61648-A051-443C-8717-43DFC54AB748}" srcId="{60A462EC-5099-40FC-AB87-BF5B5E42639A}" destId="{8F2DD56C-44B4-4542-92EB-649B6376E9FE}" srcOrd="1" destOrd="0" parTransId="{29663638-8666-4330-AFCE-01CC4DA0E5F5}" sibTransId="{0EB82A5D-8ECB-4D54-94FB-628FC8D90233}"/>
    <dgm:cxn modelId="{7310179E-7F1C-4D6A-A39A-7B520D4BC66E}" type="presOf" srcId="{FC84C2D6-224F-4ACD-851F-E3BC2DE57E7A}" destId="{DD4E1525-1B38-4618-8C29-178CAC788C8B}" srcOrd="2" destOrd="0" presId="urn:microsoft.com/office/officeart/2005/8/layout/gear1"/>
    <dgm:cxn modelId="{3D035E09-BCBC-4512-B94B-9891AB356D29}" type="presParOf" srcId="{1470DA00-235C-4C03-8F1A-58DEDB8461A0}" destId="{145C23E3-7214-4068-B326-9FEA1CC5444A}" srcOrd="0" destOrd="0" presId="urn:microsoft.com/office/officeart/2005/8/layout/gear1"/>
    <dgm:cxn modelId="{8F74BDD2-D339-46E3-BFEA-9AF3DC9BE29A}" type="presParOf" srcId="{1470DA00-235C-4C03-8F1A-58DEDB8461A0}" destId="{FB70E7B1-DCCA-4C0D-9147-7AB1889F6FB2}" srcOrd="1" destOrd="0" presId="urn:microsoft.com/office/officeart/2005/8/layout/gear1"/>
    <dgm:cxn modelId="{248708D9-A878-436F-820F-A169D2ECEE69}" type="presParOf" srcId="{1470DA00-235C-4C03-8F1A-58DEDB8461A0}" destId="{DD4E1525-1B38-4618-8C29-178CAC788C8B}" srcOrd="2" destOrd="0" presId="urn:microsoft.com/office/officeart/2005/8/layout/gear1"/>
    <dgm:cxn modelId="{07C813F2-4AA6-466F-ADE0-1C06FB17BE86}" type="presParOf" srcId="{1470DA00-235C-4C03-8F1A-58DEDB8461A0}" destId="{ACF9251D-EDE4-4FBD-9583-BC3AEB3AED80}" srcOrd="3" destOrd="0" presId="urn:microsoft.com/office/officeart/2005/8/layout/gear1"/>
    <dgm:cxn modelId="{DF5CEA34-A13C-43B6-B1D9-59B97217FA30}" type="presParOf" srcId="{1470DA00-235C-4C03-8F1A-58DEDB8461A0}" destId="{74AA7673-D678-4316-BBE8-1E3CC4C80DF2}" srcOrd="4" destOrd="0" presId="urn:microsoft.com/office/officeart/2005/8/layout/gear1"/>
    <dgm:cxn modelId="{57DA514B-1989-43CF-86DE-863A63CE2E01}" type="presParOf" srcId="{1470DA00-235C-4C03-8F1A-58DEDB8461A0}" destId="{E15498AE-55C7-4177-A719-85568B0257BD}" srcOrd="5" destOrd="0" presId="urn:microsoft.com/office/officeart/2005/8/layout/gear1"/>
    <dgm:cxn modelId="{F75766D2-09CB-44E7-A486-F9825AE0BB47}" type="presParOf" srcId="{1470DA00-235C-4C03-8F1A-58DEDB8461A0}" destId="{C91D890A-DD17-4886-B5B0-0E3C19EE1B8F}" srcOrd="6" destOrd="0" presId="urn:microsoft.com/office/officeart/2005/8/layout/gear1"/>
    <dgm:cxn modelId="{464CD30F-CEAE-4A22-A910-C80668039716}" type="presParOf" srcId="{1470DA00-235C-4C03-8F1A-58DEDB8461A0}" destId="{8E7C6C73-02A5-489B-9E9C-867E1053458C}" srcOrd="7" destOrd="0" presId="urn:microsoft.com/office/officeart/2005/8/layout/gear1"/>
    <dgm:cxn modelId="{E2F965B6-E11A-4EED-8D1F-3832E246C70C}" type="presParOf" srcId="{1470DA00-235C-4C03-8F1A-58DEDB8461A0}" destId="{EEC7DA6B-0CF3-4756-9075-4064AD0A181D}" srcOrd="8" destOrd="0" presId="urn:microsoft.com/office/officeart/2005/8/layout/gear1"/>
    <dgm:cxn modelId="{D1EBC08C-B0B4-4743-B364-88951D57AC4E}" type="presParOf" srcId="{1470DA00-235C-4C03-8F1A-58DEDB8461A0}" destId="{36AF4628-0ABA-4F9D-AA43-A8549466BDA3}" srcOrd="9" destOrd="0" presId="urn:microsoft.com/office/officeart/2005/8/layout/gear1"/>
    <dgm:cxn modelId="{F362CF67-F193-4CC9-8340-AC427D41384D}" type="presParOf" srcId="{1470DA00-235C-4C03-8F1A-58DEDB8461A0}" destId="{C953DDD6-FC20-40E6-AA3A-BC9C80757C4B}" srcOrd="10" destOrd="0" presId="urn:microsoft.com/office/officeart/2005/8/layout/gear1"/>
    <dgm:cxn modelId="{905A2396-FBEB-4AF8-82F5-05C5A5954AD8}" type="presParOf" srcId="{1470DA00-235C-4C03-8F1A-58DEDB8461A0}" destId="{73580A2C-74F9-42C6-9850-8B5A3194BF74}" srcOrd="11" destOrd="0" presId="urn:microsoft.com/office/officeart/2005/8/layout/gear1"/>
    <dgm:cxn modelId="{C9A127A1-6EFC-4B50-A460-85464D78DD7F}" type="presParOf" srcId="{1470DA00-235C-4C03-8F1A-58DEDB8461A0}" destId="{E320DB09-F388-4978-9C86-8974259843C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C23E3-7214-4068-B326-9FEA1CC5444A}">
      <dsp:nvSpPr>
        <dsp:cNvPr id="0" name=""/>
        <dsp:cNvSpPr/>
      </dsp:nvSpPr>
      <dsp:spPr>
        <a:xfrm>
          <a:off x="1172304" y="479571"/>
          <a:ext cx="586143" cy="586143"/>
        </a:xfrm>
        <a:prstGeom prst="gear9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/>
        </a:p>
      </dsp:txBody>
      <dsp:txXfrm>
        <a:off x="1290145" y="616872"/>
        <a:ext cx="350461" cy="301290"/>
      </dsp:txXfrm>
    </dsp:sp>
    <dsp:sp modelId="{ACF9251D-EDE4-4FBD-9583-BC3AEB3AED80}">
      <dsp:nvSpPr>
        <dsp:cNvPr id="0" name=""/>
        <dsp:cNvSpPr/>
      </dsp:nvSpPr>
      <dsp:spPr>
        <a:xfrm>
          <a:off x="831275" y="341028"/>
          <a:ext cx="426286" cy="426286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 dirty="0"/>
        </a:p>
      </dsp:txBody>
      <dsp:txXfrm>
        <a:off x="938594" y="448995"/>
        <a:ext cx="211648" cy="210352"/>
      </dsp:txXfrm>
    </dsp:sp>
    <dsp:sp modelId="{C91D890A-DD17-4886-B5B0-0E3C19EE1B8F}">
      <dsp:nvSpPr>
        <dsp:cNvPr id="0" name=""/>
        <dsp:cNvSpPr/>
      </dsp:nvSpPr>
      <dsp:spPr>
        <a:xfrm rot="20700000">
          <a:off x="1070039" y="46934"/>
          <a:ext cx="417673" cy="417673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</dsp:txBody>
      <dsp:txXfrm rot="-20700000">
        <a:off x="1161647" y="138542"/>
        <a:ext cx="234457" cy="234457"/>
      </dsp:txXfrm>
    </dsp:sp>
    <dsp:sp modelId="{C953DDD6-FC20-40E6-AA3A-BC9C80757C4B}">
      <dsp:nvSpPr>
        <dsp:cNvPr id="0" name=""/>
        <dsp:cNvSpPr/>
      </dsp:nvSpPr>
      <dsp:spPr>
        <a:xfrm>
          <a:off x="1099341" y="405495"/>
          <a:ext cx="750263" cy="750263"/>
        </a:xfrm>
        <a:prstGeom prst="circularArrow">
          <a:avLst>
            <a:gd name="adj1" fmla="val 4688"/>
            <a:gd name="adj2" fmla="val 299029"/>
            <a:gd name="adj3" fmla="val 2308221"/>
            <a:gd name="adj4" fmla="val 16420209"/>
            <a:gd name="adj5" fmla="val 5469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580A2C-74F9-42C6-9850-8B5A3194BF74}">
      <dsp:nvSpPr>
        <dsp:cNvPr id="0" name=""/>
        <dsp:cNvSpPr/>
      </dsp:nvSpPr>
      <dsp:spPr>
        <a:xfrm>
          <a:off x="755781" y="260134"/>
          <a:ext cx="545113" cy="54511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320DB09-F388-4978-9C86-8974259843C1}">
      <dsp:nvSpPr>
        <dsp:cNvPr id="0" name=""/>
        <dsp:cNvSpPr/>
      </dsp:nvSpPr>
      <dsp:spPr>
        <a:xfrm>
          <a:off x="973426" y="-31124"/>
          <a:ext cx="587741" cy="58774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C23E3-7214-4068-B326-9FEA1CC5444A}">
      <dsp:nvSpPr>
        <dsp:cNvPr id="0" name=""/>
        <dsp:cNvSpPr/>
      </dsp:nvSpPr>
      <dsp:spPr>
        <a:xfrm>
          <a:off x="648894" y="272201"/>
          <a:ext cx="274185" cy="274185"/>
        </a:xfrm>
        <a:prstGeom prst="gear9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/>
        </a:p>
      </dsp:txBody>
      <dsp:txXfrm>
        <a:off x="704017" y="336428"/>
        <a:ext cx="163939" cy="140936"/>
      </dsp:txXfrm>
    </dsp:sp>
    <dsp:sp modelId="{ACF9251D-EDE4-4FBD-9583-BC3AEB3AED80}">
      <dsp:nvSpPr>
        <dsp:cNvPr id="0" name=""/>
        <dsp:cNvSpPr/>
      </dsp:nvSpPr>
      <dsp:spPr>
        <a:xfrm>
          <a:off x="489368" y="207393"/>
          <a:ext cx="199407" cy="199407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>
        <a:off x="539569" y="257898"/>
        <a:ext cx="99005" cy="98397"/>
      </dsp:txXfrm>
    </dsp:sp>
    <dsp:sp modelId="{C91D890A-DD17-4886-B5B0-0E3C19EE1B8F}">
      <dsp:nvSpPr>
        <dsp:cNvPr id="0" name=""/>
        <dsp:cNvSpPr/>
      </dsp:nvSpPr>
      <dsp:spPr>
        <a:xfrm rot="20700000">
          <a:off x="601056" y="69823"/>
          <a:ext cx="195378" cy="195378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 dirty="0"/>
        </a:p>
      </dsp:txBody>
      <dsp:txXfrm rot="-20700000">
        <a:off x="643908" y="112675"/>
        <a:ext cx="109674" cy="109674"/>
      </dsp:txXfrm>
    </dsp:sp>
    <dsp:sp modelId="{C953DDD6-FC20-40E6-AA3A-BC9C80757C4B}">
      <dsp:nvSpPr>
        <dsp:cNvPr id="0" name=""/>
        <dsp:cNvSpPr/>
      </dsp:nvSpPr>
      <dsp:spPr>
        <a:xfrm>
          <a:off x="605074" y="240958"/>
          <a:ext cx="350957" cy="350957"/>
        </a:xfrm>
        <a:prstGeom prst="circularArrow">
          <a:avLst>
            <a:gd name="adj1" fmla="val 4687"/>
            <a:gd name="adj2" fmla="val 299029"/>
            <a:gd name="adj3" fmla="val 2207230"/>
            <a:gd name="adj4" fmla="val 16922447"/>
            <a:gd name="adj5" fmla="val 5469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580A2C-74F9-42C6-9850-8B5A3194BF74}">
      <dsp:nvSpPr>
        <dsp:cNvPr id="0" name=""/>
        <dsp:cNvSpPr/>
      </dsp:nvSpPr>
      <dsp:spPr>
        <a:xfrm>
          <a:off x="454053" y="176106"/>
          <a:ext cx="254992" cy="2549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320DB09-F388-4978-9C86-8974259843C1}">
      <dsp:nvSpPr>
        <dsp:cNvPr id="0" name=""/>
        <dsp:cNvSpPr/>
      </dsp:nvSpPr>
      <dsp:spPr>
        <a:xfrm>
          <a:off x="555863" y="39862"/>
          <a:ext cx="274933" cy="27493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0.136</cdr:x>
      <cdr:y>0.76047</cdr:y>
    </cdr:from>
    <cdr:to>
      <cdr:x>0.24667</cdr:x>
      <cdr:y>0.82769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43584" y="4965756"/>
          <a:ext cx="1011936" cy="4389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2CCBD-FD83-4E49-A3A7-C60400118319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EFFE2-DD7E-9F45-8EE0-E9D9218D8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54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EFFE2-DD7E-9F45-8EE0-E9D9218D89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93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4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F2806-EF30-444D-A89F-4CEF7956264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086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4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F2806-EF30-444D-A89F-4CEF79562646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87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FCD9B-F251-4F38-B8B2-7FA37509A87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5373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FCD9B-F251-4F38-B8B2-7FA37509A87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12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381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F2806-EF30-444D-A89F-4CEF7956264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694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EFFE2-DD7E-9F45-8EE0-E9D9218D891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405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EFFE2-DD7E-9F45-8EE0-E9D9218D891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432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EFFE2-DD7E-9F45-8EE0-E9D9218D891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632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08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FCD9B-F251-4F38-B8B2-7FA37509A87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782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317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1136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564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EFFE2-DD7E-9F45-8EE0-E9D9218D891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105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8B694-23D5-4EAE-A6F9-86BE67546E8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819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FD31C-95F6-C24C-A85E-A42FE0C8232C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703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AFDA1-9CAF-46D7-A691-18369DE4B2D7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6645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AFDA1-9CAF-46D7-A691-18369DE4B2D7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697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01654">
              <a:defRPr/>
            </a:pPr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AFDA1-9CAF-46D7-A691-18369DE4B2D7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441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FCD9B-F251-4F38-B8B2-7FA37509A87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3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EFFE2-DD7E-9F45-8EE0-E9D9218D89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341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AFDA1-9CAF-46D7-A691-18369DE4B2D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209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FCD9B-F251-4F38-B8B2-7FA37509A87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798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away.</a:t>
            </a:r>
          </a:p>
          <a:p>
            <a:r>
              <a:rPr lang="en-US" dirty="0" smtClean="0"/>
              <a:t>Ask ahead.</a:t>
            </a:r>
          </a:p>
          <a:p>
            <a:r>
              <a:rPr lang="en-US" dirty="0" smtClean="0"/>
              <a:t>Go ahead, ask.</a:t>
            </a:r>
          </a:p>
          <a:p>
            <a:r>
              <a:rPr lang="en-US" dirty="0" smtClean="0"/>
              <a:t>Go ahead and ask.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pl-PL" smtClean="0"/>
              <a:t>(c) 2015 RAW Labs SA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3568706-3F98-A341-9EB2-C0357D3DA41F}" type="datetime1">
              <a:rPr lang="en-US" smtClean="0"/>
              <a:t>11/28/17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Confidential - Please do not distribute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156492-06F8-4072-BD49-EBD018EA93A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78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9B4CB-DEDC-499F-9F6A-81D81FA1AD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65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9B4CB-DEDC-499F-9F6A-81D81FA1AD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97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EFFE2-DD7E-9F45-8EE0-E9D9218D89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90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FCD9B-F251-4F38-B8B2-7FA37509A87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006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AFDA1-9CAF-46D7-A691-18369DE4B2D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81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4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kern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F2806-EF30-444D-A89F-4CEF7956264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10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6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86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61C5-2E0C-7A4F-8320-59AD5C0CAD22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93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61C5-2E0C-7A4F-8320-59AD5C0CAD22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88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61C5-2E0C-7A4F-8320-59AD5C0CAD22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18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61C5-2E0C-7A4F-8320-59AD5C0CAD22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6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61C5-2E0C-7A4F-8320-59AD5C0CAD22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68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61C5-2E0C-7A4F-8320-59AD5C0CAD22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56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561C5-2E0C-7A4F-8320-59AD5C0CAD22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7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992814" y="4811042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296F1BF7-27F6-A646-B724-0666EFA2E1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3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4" r:id="rId1"/>
    <p:sldLayoutId id="2147484395" r:id="rId2"/>
    <p:sldLayoutId id="2147484397" r:id="rId3"/>
    <p:sldLayoutId id="2147484398" r:id="rId4"/>
    <p:sldLayoutId id="2147484399" r:id="rId5"/>
    <p:sldLayoutId id="2147484400" r:id="rId6"/>
    <p:sldLayoutId id="2147484403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microsoft.com/office/2007/relationships/hdphoto" Target="../media/hdphoto5.wdp"/><Relationship Id="rId13" Type="http://schemas.openxmlformats.org/officeDocument/2006/relationships/image" Target="../media/image28.png"/><Relationship Id="rId14" Type="http://schemas.microsoft.com/office/2007/relationships/hdphoto" Target="../media/hdphoto6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diagramData" Target="../diagrams/data1.xml"/><Relationship Id="rId6" Type="http://schemas.openxmlformats.org/officeDocument/2006/relationships/diagramLayout" Target="../diagrams/layout1.xml"/><Relationship Id="rId7" Type="http://schemas.openxmlformats.org/officeDocument/2006/relationships/diagramQuickStyle" Target="../diagrams/quickStyle1.xml"/><Relationship Id="rId8" Type="http://schemas.openxmlformats.org/officeDocument/2006/relationships/diagramColors" Target="../diagrams/colors1.xml"/><Relationship Id="rId9" Type="http://schemas.microsoft.com/office/2007/relationships/diagramDrawing" Target="../diagrams/drawing1.xml"/><Relationship Id="rId10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80.png"/><Relationship Id="rId5" Type="http://schemas.openxmlformats.org/officeDocument/2006/relationships/image" Target="../media/image120.png"/><Relationship Id="rId6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chart" Target="../charts/char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0" Type="http://schemas.openxmlformats.org/officeDocument/2006/relationships/image" Target="../media/image32.png"/><Relationship Id="rId21" Type="http://schemas.openxmlformats.org/officeDocument/2006/relationships/image" Target="../media/image33.png"/><Relationship Id="rId22" Type="http://schemas.openxmlformats.org/officeDocument/2006/relationships/image" Target="../media/image34.png"/><Relationship Id="rId23" Type="http://schemas.openxmlformats.org/officeDocument/2006/relationships/image" Target="../media/image35.png"/><Relationship Id="rId24" Type="http://schemas.openxmlformats.org/officeDocument/2006/relationships/image" Target="../media/image36.png"/><Relationship Id="rId25" Type="http://schemas.openxmlformats.org/officeDocument/2006/relationships/image" Target="../media/image37.png"/><Relationship Id="rId26" Type="http://schemas.openxmlformats.org/officeDocument/2006/relationships/image" Target="../media/image38.jpeg"/><Relationship Id="rId27" Type="http://schemas.openxmlformats.org/officeDocument/2006/relationships/image" Target="../media/image39.png"/><Relationship Id="rId28" Type="http://schemas.openxmlformats.org/officeDocument/2006/relationships/image" Target="../media/image40.jpeg"/><Relationship Id="rId29" Type="http://schemas.openxmlformats.org/officeDocument/2006/relationships/image" Target="../media/image41.png"/><Relationship Id="rId1" Type="http://schemas.microsoft.com/office/2007/relationships/media" Target="file://localhost/Users/ailamaki/doulia/presentations/2011/HBP%20Overview%20111009/10neurons_flyThrough.mov" TargetMode="External"/><Relationship Id="rId2" Type="http://schemas.openxmlformats.org/officeDocument/2006/relationships/video" Target="file://localhost/Users/ailamaki/doulia/presentations/2011/HBP%20Overview%20111009/10neurons_flyThrough.mov" TargetMode="External"/><Relationship Id="rId3" Type="http://schemas.microsoft.com/office/2007/relationships/media" Target="file://localhost/Users/ailamaki/doulia/presentations/2011/HBP%20Overview%20111009/SynTrans4Clipped.mov" TargetMode="External"/><Relationship Id="rId4" Type="http://schemas.openxmlformats.org/officeDocument/2006/relationships/video" Target="file://localhost/Users/ailamaki/doulia/presentations/2011/HBP%20Overview%20111009/SynTrans4Clipped.mov" TargetMode="External"/><Relationship Id="rId5" Type="http://schemas.microsoft.com/office/2007/relationships/media" Target="file://localhost/Users/ailamaki/doulia/presentations/2011/HBP%20Overview%20111009/New%20Builder%204.mov" TargetMode="External"/><Relationship Id="rId30" Type="http://schemas.openxmlformats.org/officeDocument/2006/relationships/image" Target="../media/image42.png"/><Relationship Id="rId31" Type="http://schemas.openxmlformats.org/officeDocument/2006/relationships/image" Target="../media/image43.png"/><Relationship Id="rId32" Type="http://schemas.openxmlformats.org/officeDocument/2006/relationships/image" Target="../media/image44.png"/><Relationship Id="rId9" Type="http://schemas.microsoft.com/office/2007/relationships/media" Target="file://localhost/Users/henry/Movies/Blue%20Brain/TED09/Brain%20Builds%20Reality%20Part%202.mov" TargetMode="External"/><Relationship Id="rId6" Type="http://schemas.openxmlformats.org/officeDocument/2006/relationships/video" Target="file://localhost/Users/ailamaki/doulia/presentations/2011/HBP%20Overview%20111009/New%20Builder%204.mov" TargetMode="External"/><Relationship Id="rId7" Type="http://schemas.microsoft.com/office/2007/relationships/media" Target="file://localhost/Users/henry/Movies/Blue%20Brain/EPFL%20June2009%20Movies/randomRotationZoomOut_cinepack-1.mov" TargetMode="External"/><Relationship Id="rId8" Type="http://schemas.openxmlformats.org/officeDocument/2006/relationships/video" Target="file://localhost/Users/henry/Movies/Blue%20Brain/EPFL%20June2009%20Movies/randomRotationZoomOut_cinepack-1.mov" TargetMode="External"/><Relationship Id="rId33" Type="http://schemas.openxmlformats.org/officeDocument/2006/relationships/image" Target="../media/image45.png"/><Relationship Id="rId34" Type="http://schemas.openxmlformats.org/officeDocument/2006/relationships/image" Target="../media/image46.png"/><Relationship Id="rId35" Type="http://schemas.openxmlformats.org/officeDocument/2006/relationships/image" Target="../media/image47.png"/><Relationship Id="rId36" Type="http://schemas.openxmlformats.org/officeDocument/2006/relationships/image" Target="../media/image48.jpeg"/><Relationship Id="rId10" Type="http://schemas.openxmlformats.org/officeDocument/2006/relationships/video" Target="file://localhost/Users/henry/Movies/Blue%20Brain/TED09/Brain%20Builds%20Reality%20Part%202.mov" TargetMode="External"/><Relationship Id="rId11" Type="http://schemas.microsoft.com/office/2007/relationships/media" Target="file://localhost/Users/henry/Movies/Animations/PlayingonColumns%20Focus%20on%20One.mov" TargetMode="External"/><Relationship Id="rId12" Type="http://schemas.openxmlformats.org/officeDocument/2006/relationships/video" Target="file://localhost/Users/henry/Movies/Animations/PlayingonColumns%20Focus%20on%20One.mov" TargetMode="External"/><Relationship Id="rId13" Type="http://schemas.microsoft.com/office/2007/relationships/media" Target="file://localhost/Users/ailamaki/doulia/presentations/2011/HBP%20Overview%20111009/InnerLifeClipped1.mov" TargetMode="External"/><Relationship Id="rId14" Type="http://schemas.openxmlformats.org/officeDocument/2006/relationships/video" Target="file://localhost/Users/ailamaki/doulia/presentations/2011/HBP%20Overview%20111009/InnerLifeClipped1.mov" TargetMode="External"/><Relationship Id="rId15" Type="http://schemas.microsoft.com/office/2007/relationships/media" Target="file://localhost/Users/ailamaki/doulia/presentations/2011/HBP%20Overview%20111009/ClippedJuan.mov" TargetMode="External"/><Relationship Id="rId16" Type="http://schemas.openxmlformats.org/officeDocument/2006/relationships/video" Target="file://localhost/Users/ailamaki/doulia/presentations/2011/HBP%20Overview%20111009/ClippedJuan.mov" TargetMode="External"/><Relationship Id="rId17" Type="http://schemas.microsoft.com/office/2007/relationships/media" Target="file://localhost/Users/henry/Desktop/HBP%20Overview%20111009/NeocorticalEvoolution.MOV" TargetMode="External"/><Relationship Id="rId18" Type="http://schemas.openxmlformats.org/officeDocument/2006/relationships/video" Target="file://localhost/Users/henry/Desktop/HBP%20Overview%20111009/NeocorticalEvoolution.MOV" TargetMode="External"/><Relationship Id="rId19" Type="http://schemas.openxmlformats.org/officeDocument/2006/relationships/slideLayout" Target="../slideLayouts/slideLayout2.xml"/><Relationship Id="rId37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0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Relationship Id="rId3" Type="http://schemas.openxmlformats.org/officeDocument/2006/relationships/image" Target="../media/image6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microsoft.com/office/2007/relationships/hdphoto" Target="../media/hdphoto5.wdp"/><Relationship Id="rId5" Type="http://schemas.openxmlformats.org/officeDocument/2006/relationships/image" Target="../media/image28.png"/><Relationship Id="rId6" Type="http://schemas.microsoft.com/office/2007/relationships/hdphoto" Target="../media/hdphoto6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microsoft.com/office/2007/relationships/hdphoto" Target="../media/hdphoto2.wdp"/><Relationship Id="rId7" Type="http://schemas.openxmlformats.org/officeDocument/2006/relationships/image" Target="../media/image8.png"/><Relationship Id="rId8" Type="http://schemas.microsoft.com/office/2007/relationships/hdphoto" Target="../media/hdphoto3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7" Type="http://schemas.openxmlformats.org/officeDocument/2006/relationships/image" Target="../media/image66.png"/><Relationship Id="rId8" Type="http://schemas.microsoft.com/office/2007/relationships/hdphoto" Target="../media/hdphoto7.wdp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microsoft.com/office/2007/relationships/hdphoto" Target="../media/hdphoto4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038702"/>
            <a:ext cx="9143999" cy="2104798"/>
          </a:xfrm>
        </p:spPr>
        <p:txBody>
          <a:bodyPr>
            <a:normAutofit fontScale="92500" lnSpcReduction="20000"/>
          </a:bodyPr>
          <a:lstStyle/>
          <a:p>
            <a:r>
              <a:rPr lang="en-US" sz="3600" b="1" i="1" dirty="0">
                <a:solidFill>
                  <a:schemeClr val="tx2">
                    <a:lumMod val="50000"/>
                  </a:schemeClr>
                </a:solidFill>
              </a:rPr>
              <a:t>Anastasia Ailamaki</a:t>
            </a:r>
          </a:p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EPFL and RAW Labs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SA</a:t>
            </a:r>
          </a:p>
          <a:p>
            <a:endParaRPr lang="en-US" sz="26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With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Manos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</a:rPr>
              <a:t>Karpathiotakis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Stella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</a:rPr>
              <a:t>Giannakopoulou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, Matt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</a:rPr>
              <a:t>Olma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, and the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DIAS lab</a:t>
            </a:r>
            <a:endParaRPr lang="en-US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371" y="1298185"/>
            <a:ext cx="8342586" cy="1102519"/>
          </a:xfrm>
        </p:spPr>
        <p:txBody>
          <a:bodyPr>
            <a:noAutofit/>
          </a:bodyPr>
          <a:lstStyle/>
          <a:p>
            <a:r>
              <a:rPr lang="fr-CH" sz="5400" b="1" dirty="0" err="1">
                <a:solidFill>
                  <a:schemeClr val="tx2"/>
                </a:solidFill>
              </a:rPr>
              <a:t>Fast</a:t>
            </a:r>
            <a:r>
              <a:rPr lang="fr-CH" sz="5400" b="1" dirty="0">
                <a:solidFill>
                  <a:schemeClr val="tx2"/>
                </a:solidFill>
              </a:rPr>
              <a:t>, </a:t>
            </a:r>
            <a:r>
              <a:rPr lang="fr-CH" sz="5400" b="1" dirty="0" err="1">
                <a:solidFill>
                  <a:schemeClr val="tx2"/>
                </a:solidFill>
              </a:rPr>
              <a:t>just</a:t>
            </a:r>
            <a:r>
              <a:rPr lang="fr-CH" sz="5400" b="1" dirty="0">
                <a:solidFill>
                  <a:schemeClr val="tx2"/>
                </a:solidFill>
              </a:rPr>
              <a:t>-</a:t>
            </a:r>
            <a:r>
              <a:rPr lang="fr-CH" sz="5400" b="1" dirty="0" err="1">
                <a:solidFill>
                  <a:schemeClr val="tx2"/>
                </a:solidFill>
              </a:rPr>
              <a:t>in-time</a:t>
            </a:r>
            <a:r>
              <a:rPr lang="fr-CH" sz="5400" b="1" dirty="0">
                <a:solidFill>
                  <a:schemeClr val="tx2"/>
                </a:solidFill>
              </a:rPr>
              <a:t> </a:t>
            </a:r>
            <a:r>
              <a:rPr lang="fr-CH" sz="5400" b="1" dirty="0" err="1">
                <a:solidFill>
                  <a:schemeClr val="tx2"/>
                </a:solidFill>
              </a:rPr>
              <a:t>queries</a:t>
            </a:r>
            <a:r>
              <a:rPr lang="fr-CH" sz="5400" b="1" dirty="0">
                <a:solidFill>
                  <a:schemeClr val="tx2"/>
                </a:solidFill>
              </a:rPr>
              <a:t> on </a:t>
            </a:r>
            <a:r>
              <a:rPr lang="fr-CH" sz="5400" b="1" dirty="0" err="1">
                <a:solidFill>
                  <a:schemeClr val="tx2"/>
                </a:solidFill>
              </a:rPr>
              <a:t>heterogeneous</a:t>
            </a:r>
            <a:r>
              <a:rPr lang="fr-CH" sz="5400" b="1" dirty="0">
                <a:solidFill>
                  <a:schemeClr val="tx2"/>
                </a:solidFill>
              </a:rPr>
              <a:t> </a:t>
            </a:r>
            <a:r>
              <a:rPr lang="fr-CH" sz="5400" b="1" dirty="0" err="1">
                <a:solidFill>
                  <a:schemeClr val="tx2"/>
                </a:solidFill>
              </a:rPr>
              <a:t>raw</a:t>
            </a:r>
            <a:r>
              <a:rPr lang="fr-CH" sz="5400" b="1" dirty="0">
                <a:solidFill>
                  <a:schemeClr val="tx2"/>
                </a:solidFill>
              </a:rPr>
              <a:t> data</a:t>
            </a:r>
            <a:endParaRPr lang="en-US" sz="5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28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10"/>
            <a:ext cx="8229600" cy="857250"/>
          </a:xfrm>
        </p:spPr>
        <p:txBody>
          <a:bodyPr>
            <a:normAutofit/>
          </a:bodyPr>
          <a:lstStyle/>
          <a:p>
            <a:r>
              <a:rPr lang="fr-CH" b="1">
                <a:solidFill>
                  <a:srgbClr val="C00000"/>
                </a:solidFill>
                <a:latin typeface="Impact" charset="0"/>
                <a:ea typeface="Impact" charset="0"/>
                <a:cs typeface="Impact" charset="0"/>
              </a:rPr>
              <a:t>RAW</a:t>
            </a:r>
            <a:r>
              <a:rPr lang="fr-CH" b="1">
                <a:solidFill>
                  <a:schemeClr val="tx2"/>
                </a:solidFill>
              </a:rPr>
              <a:t> —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A lean and agile engine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1064545"/>
            <a:ext cx="8229600" cy="339447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Adaptive Query Processing</a:t>
            </a:r>
          </a:p>
          <a:p>
            <a:pPr lvl="1"/>
            <a:r>
              <a:rPr lang="en-US" b="1" dirty="0"/>
              <a:t>A database per query and dataset</a:t>
            </a:r>
          </a:p>
          <a:p>
            <a:pPr lvl="1"/>
            <a:r>
              <a:rPr lang="en-US" b="1" dirty="0"/>
              <a:t>SQL++ to query and clean all data</a:t>
            </a:r>
          </a:p>
          <a:p>
            <a:r>
              <a:rPr lang="en-US" dirty="0"/>
              <a:t>Adaptive data access</a:t>
            </a:r>
          </a:p>
          <a:p>
            <a:pPr lvl="1"/>
            <a:r>
              <a:rPr lang="en-US" dirty="0"/>
              <a:t>Tune database </a:t>
            </a:r>
            <a:r>
              <a:rPr lang="en-US" dirty="0" smtClean="0"/>
              <a:t>dynamically</a:t>
            </a:r>
          </a:p>
          <a:p>
            <a:r>
              <a:rPr lang="en-US" dirty="0"/>
              <a:t>The Human Brain Project</a:t>
            </a:r>
          </a:p>
          <a:p>
            <a:pPr lvl="1"/>
            <a:r>
              <a:rPr lang="en-US" dirty="0"/>
              <a:t>An inspiring use case</a:t>
            </a:r>
          </a:p>
          <a:p>
            <a:pPr lvl="1"/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6193051" y="1515473"/>
            <a:ext cx="2905125" cy="2684775"/>
            <a:chOff x="6118586" y="1200151"/>
            <a:chExt cx="2905125" cy="2684775"/>
          </a:xfrm>
        </p:grpSpPr>
        <p:grpSp>
          <p:nvGrpSpPr>
            <p:cNvPr id="30" name="Group 29"/>
            <p:cNvGrpSpPr/>
            <p:nvPr/>
          </p:nvGrpSpPr>
          <p:grpSpPr>
            <a:xfrm>
              <a:off x="6118586" y="1429453"/>
              <a:ext cx="2905125" cy="2455473"/>
              <a:chOff x="3643312" y="2190750"/>
              <a:chExt cx="2905125" cy="3004186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4562474" y="2190750"/>
                <a:ext cx="106680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noAutofit/>
              </a:bodyPr>
              <a:lstStyle/>
              <a:p>
                <a:pPr algn="ctr"/>
                <a:endParaRPr lang="en-US" sz="20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3643312" y="4829176"/>
                <a:ext cx="2905125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collect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  <p:cxnSp>
            <p:nvCxnSpPr>
              <p:cNvPr id="36" name="Straight Connector 35"/>
              <p:cNvCxnSpPr>
                <a:stCxn id="34" idx="2"/>
                <a:endCxn id="35" idx="2"/>
              </p:cNvCxnSpPr>
              <p:nvPr/>
            </p:nvCxnSpPr>
            <p:spPr>
              <a:xfrm flipH="1">
                <a:off x="3643312" y="2373630"/>
                <a:ext cx="919162" cy="2638426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stCxn id="34" idx="6"/>
                <a:endCxn id="35" idx="6"/>
              </p:cNvCxnSpPr>
              <p:nvPr/>
            </p:nvCxnSpPr>
            <p:spPr>
              <a:xfrm>
                <a:off x="5629274" y="2373630"/>
                <a:ext cx="919163" cy="2638426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/>
              <p:cNvSpPr/>
              <p:nvPr/>
            </p:nvSpPr>
            <p:spPr>
              <a:xfrm>
                <a:off x="4318634" y="2850359"/>
                <a:ext cx="155448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endParaRPr lang="en-US" sz="28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3861434" y="4169568"/>
                <a:ext cx="246888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store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098129" y="3509962"/>
                <a:ext cx="199549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access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6795335" y="1200151"/>
              <a:ext cx="1638640" cy="1227937"/>
              <a:chOff x="6795335" y="1200151"/>
              <a:chExt cx="1638640" cy="122793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795335" y="1200151"/>
                <a:ext cx="163864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0253F"/>
                    </a:solidFill>
                  </a:rPr>
                  <a:t>process</a:t>
                </a:r>
                <a:endParaRPr lang="en-US" sz="32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946147" y="1781757"/>
                <a:ext cx="127909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0253F"/>
                    </a:solidFill>
                  </a:rPr>
                  <a:t>cache</a:t>
                </a:r>
                <a:endParaRPr lang="en-US" sz="3200" dirty="0"/>
              </a:p>
            </p:txBody>
          </p:sp>
        </p:grpSp>
      </p:grpSp>
      <p:sp>
        <p:nvSpPr>
          <p:cNvPr id="41" name="Right Bracket 40"/>
          <p:cNvSpPr/>
          <p:nvPr/>
        </p:nvSpPr>
        <p:spPr>
          <a:xfrm flipH="1">
            <a:off x="6895153" y="1694078"/>
            <a:ext cx="121920" cy="423131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Bracket 41"/>
          <p:cNvSpPr/>
          <p:nvPr/>
        </p:nvSpPr>
        <p:spPr>
          <a:xfrm flipH="1">
            <a:off x="6454615" y="2268828"/>
            <a:ext cx="89839" cy="785078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42" idx="2"/>
          </p:cNvCxnSpPr>
          <p:nvPr/>
        </p:nvCxnSpPr>
        <p:spPr>
          <a:xfrm flipH="1">
            <a:off x="4344582" y="2661367"/>
            <a:ext cx="2110033" cy="3111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5411586" y="1434379"/>
            <a:ext cx="1473601" cy="4646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57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356" y="1192309"/>
            <a:ext cx="2241635" cy="208151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921" y="1577434"/>
            <a:ext cx="1491540" cy="57551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Classify /</a:t>
            </a:r>
            <a:br>
              <a:rPr lang="en-US" b="1" dirty="0"/>
            </a:br>
            <a:r>
              <a:rPr lang="en-US" b="1" dirty="0"/>
              <a:t>Cluster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2837501" y="2061604"/>
            <a:ext cx="875052" cy="3514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5866600" y="2061604"/>
            <a:ext cx="924087" cy="3514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19770" y="1475624"/>
            <a:ext cx="1753556" cy="1409754"/>
            <a:chOff x="195457" y="3919763"/>
            <a:chExt cx="2149538" cy="1728100"/>
          </a:xfrm>
        </p:grpSpPr>
        <p:grpSp>
          <p:nvGrpSpPr>
            <p:cNvPr id="8" name="Group 7"/>
            <p:cNvGrpSpPr/>
            <p:nvPr/>
          </p:nvGrpSpPr>
          <p:grpSpPr>
            <a:xfrm>
              <a:off x="195457" y="3919763"/>
              <a:ext cx="1997138" cy="1575700"/>
              <a:chOff x="195457" y="3919763"/>
              <a:chExt cx="1997138" cy="157570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457" y="3919763"/>
                <a:ext cx="1692338" cy="127090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7857" y="4072163"/>
                <a:ext cx="1692338" cy="1270900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257" y="4224563"/>
                <a:ext cx="1692338" cy="1270900"/>
              </a:xfrm>
              <a:prstGeom prst="rect">
                <a:avLst/>
              </a:prstGeom>
            </p:spPr>
          </p:pic>
        </p:grp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657" y="4376963"/>
              <a:ext cx="1692338" cy="1270900"/>
            </a:xfrm>
            <a:prstGeom prst="rect">
              <a:avLst/>
            </a:prstGeom>
          </p:spPr>
        </p:pic>
      </p:grpSp>
      <p:pic>
        <p:nvPicPr>
          <p:cNvPr id="1030" name="Picture 6" descr="http://db.cse.ohio-state.edu/images/d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194" y="1859035"/>
            <a:ext cx="872166" cy="96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757519" y="1486146"/>
            <a:ext cx="1491540" cy="57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cs typeface="+mn-cs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kern="0" dirty="0">
                <a:solidFill>
                  <a:prstClr val="black"/>
                </a:solidFill>
              </a:rPr>
              <a:t>Transform &amp;</a:t>
            </a:r>
            <a:br>
              <a:rPr lang="en-US" sz="1800" b="1" kern="0" dirty="0">
                <a:solidFill>
                  <a:prstClr val="black"/>
                </a:solidFill>
              </a:rPr>
            </a:br>
            <a:r>
              <a:rPr lang="en-US" sz="1800" b="1" kern="0" dirty="0">
                <a:solidFill>
                  <a:prstClr val="black"/>
                </a:solidFill>
              </a:rPr>
              <a:t>Load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865644" y="3737133"/>
            <a:ext cx="3518062" cy="92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cs typeface="+mn-cs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i="1" kern="0" dirty="0" smtClean="0">
                <a:solidFill>
                  <a:prstClr val="black"/>
                </a:solidFill>
              </a:rPr>
              <a:t>Flexibility</a:t>
            </a:r>
            <a:endParaRPr lang="en-US" sz="2800" b="1" i="1" kern="0" dirty="0">
              <a:solidFill>
                <a:prstClr val="black"/>
              </a:solidFill>
            </a:endParaRPr>
          </a:p>
          <a:p>
            <a:pPr marL="0" indent="0" algn="ctr">
              <a:buNone/>
            </a:pPr>
            <a:r>
              <a:rPr lang="en-US" kern="0" dirty="0">
                <a:solidFill>
                  <a:prstClr val="black"/>
                </a:solidFill>
              </a:rPr>
              <a:t>Ad-hoc queries</a:t>
            </a:r>
            <a:br>
              <a:rPr lang="en-US" kern="0" dirty="0">
                <a:solidFill>
                  <a:prstClr val="black"/>
                </a:solidFill>
              </a:rPr>
            </a:br>
            <a:r>
              <a:rPr lang="en-US" kern="0" dirty="0">
                <a:solidFill>
                  <a:prstClr val="black"/>
                </a:solidFill>
              </a:rPr>
              <a:t>over diverse data formats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4992107" y="3739174"/>
            <a:ext cx="3485465" cy="92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cs typeface="+mn-cs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i="1" dirty="0" smtClean="0">
                <a:solidFill>
                  <a:prstClr val="black"/>
                </a:solidFill>
              </a:rPr>
              <a:t>Performance</a:t>
            </a:r>
            <a:endParaRPr lang="en-US" sz="2800" b="1" i="1" dirty="0">
              <a:solidFill>
                <a:prstClr val="black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prstClr val="black"/>
                </a:solidFill>
              </a:rPr>
              <a:t>Fast queries 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regardless of data format</a:t>
            </a:r>
          </a:p>
          <a:p>
            <a:pPr marL="0" indent="0">
              <a:buNone/>
            </a:pPr>
            <a:endParaRPr lang="en-US" b="1" kern="0" dirty="0">
              <a:solidFill>
                <a:prstClr val="black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789822" y="3963120"/>
            <a:ext cx="1608655" cy="0"/>
          </a:xfrm>
          <a:prstGeom prst="straightConnector1">
            <a:avLst/>
          </a:prstGeom>
          <a:ln w="5715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clipartbest.com/cliparts/9cR/R4G/9cRR4G5r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93" y="3597864"/>
            <a:ext cx="653063" cy="65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ks-serotonine.com/img/technos/json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8" t="17041" r="14323" b="16809"/>
          <a:stretch/>
        </p:blipFill>
        <p:spPr bwMode="auto">
          <a:xfrm>
            <a:off x="2222583" y="2438015"/>
            <a:ext cx="618004" cy="56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1/18/Text-csv-text.svg/523px-Text-csv-text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779" y="2490091"/>
            <a:ext cx="618788" cy="5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003256" y="3035251"/>
            <a:ext cx="25370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[Symantec data]</a:t>
            </a:r>
            <a:endParaRPr lang="en-US" sz="2400" dirty="0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8560"/>
            <a:ext cx="8229600" cy="8572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Detecting active </a:t>
            </a:r>
            <a:r>
              <a:rPr lang="en-US" b="1" dirty="0" err="1">
                <a:solidFill>
                  <a:schemeClr val="tx2"/>
                </a:solidFill>
              </a:rPr>
              <a:t>spambots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31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7973" y="16320"/>
            <a:ext cx="8679051" cy="76640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fast queries </a:t>
            </a:r>
            <a:r>
              <a:rPr lang="en-US" sz="4000" b="1" dirty="0">
                <a:solidFill>
                  <a:schemeClr val="tx2"/>
                </a:solidFill>
              </a:rPr>
              <a:t>on heterogeneous data</a:t>
            </a:r>
          </a:p>
        </p:txBody>
      </p:sp>
      <p:sp>
        <p:nvSpPr>
          <p:cNvPr id="169" name="CustomShape 1"/>
          <p:cNvSpPr/>
          <p:nvPr/>
        </p:nvSpPr>
        <p:spPr>
          <a:xfrm>
            <a:off x="6060645" y="3386023"/>
            <a:ext cx="1848960" cy="124551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</p:sp>
      <p:sp>
        <p:nvSpPr>
          <p:cNvPr id="171" name="CustomShape 3"/>
          <p:cNvSpPr/>
          <p:nvPr/>
        </p:nvSpPr>
        <p:spPr>
          <a:xfrm>
            <a:off x="6240749" y="1216555"/>
            <a:ext cx="586980" cy="767880"/>
          </a:xfrm>
          <a:prstGeom prst="can">
            <a:avLst>
              <a:gd name="adj" fmla="val 25000"/>
            </a:avLst>
          </a:prstGeom>
          <a:solidFill>
            <a:srgbClr val="E7E6E6"/>
          </a:solidFill>
          <a:ln w="12600" cap="rnd">
            <a:solidFill>
              <a:srgbClr val="0D0D0D"/>
            </a:solidFill>
            <a:custDash>
              <a:ds d="0" sp="0"/>
            </a:custDash>
            <a:miter/>
          </a:ln>
        </p:spPr>
      </p:sp>
      <p:pic>
        <p:nvPicPr>
          <p:cNvPr id="173" name="Picture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39115" y="4118803"/>
            <a:ext cx="636660" cy="471960"/>
          </a:xfrm>
          <a:prstGeom prst="rect">
            <a:avLst/>
          </a:prstGeom>
          <a:ln>
            <a:noFill/>
          </a:ln>
        </p:spPr>
      </p:pic>
      <p:pic>
        <p:nvPicPr>
          <p:cNvPr id="174" name="Picture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59405" y="3552296"/>
            <a:ext cx="610122" cy="475787"/>
          </a:xfrm>
          <a:prstGeom prst="rect">
            <a:avLst/>
          </a:prstGeom>
          <a:ln>
            <a:noFill/>
          </a:ln>
        </p:spPr>
      </p:pic>
      <p:pic>
        <p:nvPicPr>
          <p:cNvPr id="177" name="Picture 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256475" y="3525720"/>
            <a:ext cx="609035" cy="475363"/>
          </a:xfrm>
          <a:prstGeom prst="rect">
            <a:avLst/>
          </a:prstGeom>
          <a:ln>
            <a:noFill/>
          </a:ln>
        </p:spPr>
      </p:pic>
      <p:sp>
        <p:nvSpPr>
          <p:cNvPr id="178" name="CustomShape 7"/>
          <p:cNvSpPr/>
          <p:nvPr/>
        </p:nvSpPr>
        <p:spPr>
          <a:xfrm>
            <a:off x="6983249" y="1202245"/>
            <a:ext cx="586980" cy="767880"/>
          </a:xfrm>
          <a:prstGeom prst="can">
            <a:avLst>
              <a:gd name="adj" fmla="val 25000"/>
            </a:avLst>
          </a:prstGeom>
          <a:solidFill>
            <a:srgbClr val="E7E6E6"/>
          </a:solidFill>
          <a:ln w="12600" cap="rnd">
            <a:solidFill>
              <a:srgbClr val="0D0D0D"/>
            </a:solidFill>
            <a:custDash>
              <a:ds d="0" sp="0"/>
            </a:custDash>
            <a:miter/>
          </a:ln>
        </p:spPr>
      </p:sp>
      <p:pic>
        <p:nvPicPr>
          <p:cNvPr id="181" name="Picture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99325" y="3529009"/>
            <a:ext cx="570426" cy="444804"/>
          </a:xfrm>
          <a:prstGeom prst="rect">
            <a:avLst/>
          </a:prstGeom>
          <a:ln>
            <a:noFill/>
          </a:ln>
        </p:spPr>
      </p:pic>
      <p:pic>
        <p:nvPicPr>
          <p:cNvPr id="182" name="Picture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43985" y="4089373"/>
            <a:ext cx="636660" cy="471960"/>
          </a:xfrm>
          <a:prstGeom prst="rect">
            <a:avLst/>
          </a:prstGeom>
          <a:ln>
            <a:noFill/>
          </a:ln>
        </p:spPr>
      </p:pic>
      <p:pic>
        <p:nvPicPr>
          <p:cNvPr id="185" name="Picture 18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267479" y="1386115"/>
            <a:ext cx="560250" cy="584010"/>
          </a:xfrm>
          <a:prstGeom prst="rect">
            <a:avLst/>
          </a:prstGeom>
          <a:ln>
            <a:noFill/>
          </a:ln>
        </p:spPr>
      </p:pic>
      <p:pic>
        <p:nvPicPr>
          <p:cNvPr id="186" name="Picture 185"/>
          <p:cNvPicPr/>
          <p:nvPr/>
        </p:nvPicPr>
        <p:blipFill>
          <a:blip r:embed="rId8" cstate="print"/>
          <a:stretch>
            <a:fillRect/>
          </a:stretch>
        </p:blipFill>
        <p:spPr>
          <a:xfrm rot="18572400">
            <a:off x="6934109" y="1524355"/>
            <a:ext cx="705510" cy="217350"/>
          </a:xfrm>
          <a:prstGeom prst="rect">
            <a:avLst/>
          </a:prstGeom>
          <a:ln>
            <a:noFill/>
          </a:ln>
        </p:spPr>
      </p:pic>
      <p:sp>
        <p:nvSpPr>
          <p:cNvPr id="20" name="AutoShape 15"/>
          <p:cNvSpPr>
            <a:spLocks noChangeArrowheads="1"/>
          </p:cNvSpPr>
          <p:nvPr/>
        </p:nvSpPr>
        <p:spPr bwMode="auto">
          <a:xfrm>
            <a:off x="524107" y="1006450"/>
            <a:ext cx="4676543" cy="2376488"/>
          </a:xfrm>
          <a:custGeom>
            <a:avLst/>
            <a:gdLst>
              <a:gd name="G0" fmla="*/ 14224 1 2"/>
              <a:gd name="G1" fmla="*/ 8804 1 2"/>
              <a:gd name="G2" fmla="+- 8804 0 0"/>
              <a:gd name="G3" fmla="+- 14224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4224" y="0"/>
                </a:lnTo>
                <a:lnTo>
                  <a:pt x="14224" y="8804"/>
                </a:lnTo>
                <a:lnTo>
                  <a:pt x="0" y="8804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3750" rIns="67500" bIns="33750"/>
          <a:lstStyle>
            <a:lvl1pPr marL="215900" indent="-2159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Droid Sans" charset="0"/>
                <a:cs typeface="Droid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Droid Sans" charset="0"/>
                <a:cs typeface="Droid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Droid Sans" charset="0"/>
                <a:cs typeface="Droid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Droid Sans" charset="0"/>
                <a:cs typeface="Droid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Droid Sans" charset="0"/>
                <a:cs typeface="Droid Sans" charset="0"/>
              </a:defRPr>
            </a:lvl5pPr>
            <a:lvl6pPr marL="25146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Droid Sans" charset="0"/>
                <a:cs typeface="Droid Sans" charset="0"/>
              </a:defRPr>
            </a:lvl6pPr>
            <a:lvl7pPr marL="29718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Droid Sans" charset="0"/>
                <a:cs typeface="Droid Sans" charset="0"/>
              </a:defRPr>
            </a:lvl7pPr>
            <a:lvl8pPr marL="34290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Droid Sans" charset="0"/>
                <a:cs typeface="Droid Sans" charset="0"/>
              </a:defRPr>
            </a:lvl8pPr>
            <a:lvl9pPr marL="3886200" indent="-228600" defTabSz="4572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charset="0"/>
                <a:ea typeface="Droid Sans" charset="0"/>
                <a:cs typeface="Droid Sans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2400" b="1" dirty="0">
                <a:latin typeface="Calibri" pitchFamily="32" charset="0"/>
              </a:rPr>
              <a:t>cannot load into a Database System!</a:t>
            </a:r>
          </a:p>
          <a:p>
            <a:pPr>
              <a:lnSpc>
                <a:spcPct val="100000"/>
              </a:lnSpc>
              <a:buSzPct val="45000"/>
              <a:buFont typeface="Wingdings" charset="2"/>
              <a:buChar char=""/>
            </a:pPr>
            <a:r>
              <a:rPr lang="en-US" altLang="en-US" sz="2400" dirty="0">
                <a:latin typeface="Calibri" pitchFamily="32" charset="0"/>
              </a:rPr>
              <a:t>diverse formats</a:t>
            </a:r>
          </a:p>
          <a:p>
            <a:pPr>
              <a:lnSpc>
                <a:spcPct val="100000"/>
              </a:lnSpc>
              <a:buSzPct val="45000"/>
              <a:buFont typeface="Wingdings" charset="2"/>
              <a:buChar char=""/>
            </a:pPr>
            <a:r>
              <a:rPr lang="en-US" altLang="en-US" sz="2400" dirty="0">
                <a:latin typeface="Calibri" pitchFamily="32" charset="0"/>
              </a:rPr>
              <a:t>legacy software</a:t>
            </a:r>
          </a:p>
          <a:p>
            <a:pPr>
              <a:lnSpc>
                <a:spcPct val="100000"/>
              </a:lnSpc>
              <a:buSzPct val="45000"/>
              <a:buFont typeface="Wingdings" charset="2"/>
              <a:buChar char=""/>
            </a:pPr>
            <a:r>
              <a:rPr lang="en-US" altLang="en-US" sz="2400" dirty="0">
                <a:latin typeface="Calibri" pitchFamily="32" charset="0"/>
              </a:rPr>
              <a:t>privacy limitations</a:t>
            </a:r>
          </a:p>
          <a:p>
            <a:pPr>
              <a:lnSpc>
                <a:spcPct val="100000"/>
              </a:lnSpc>
              <a:buSzPct val="45000"/>
              <a:buFont typeface="Wingdings" charset="2"/>
              <a:buChar char=""/>
            </a:pPr>
            <a:r>
              <a:rPr lang="en-US" altLang="en-US" sz="2400" dirty="0">
                <a:latin typeface="Calibri" pitchFamily="32" charset="0"/>
              </a:rPr>
              <a:t>data “owned” by one database</a:t>
            </a:r>
          </a:p>
          <a:p>
            <a:pPr>
              <a:lnSpc>
                <a:spcPct val="100000"/>
              </a:lnSpc>
            </a:pPr>
            <a:endParaRPr lang="en-US" altLang="en-US" sz="2400" dirty="0">
              <a:latin typeface="Calibri" pitchFamily="32" charset="0"/>
            </a:endParaRPr>
          </a:p>
          <a:p>
            <a:pPr>
              <a:lnSpc>
                <a:spcPct val="100000"/>
              </a:lnSpc>
            </a:pPr>
            <a:r>
              <a:rPr lang="en-US" altLang="en-US" sz="2700" b="1" dirty="0">
                <a:latin typeface="Calibri" pitchFamily="32" charset="0"/>
              </a:rPr>
              <a:t>RAW: interface to raw data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2700" dirty="0">
                <a:latin typeface="Calibri" pitchFamily="32" charset="0"/>
              </a:rPr>
              <a:t>With extended SQL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2700" dirty="0">
                <a:latin typeface="Calibri" pitchFamily="32" charset="0"/>
              </a:rPr>
              <a:t>code-generated engine</a:t>
            </a:r>
          </a:p>
        </p:txBody>
      </p:sp>
      <p:sp>
        <p:nvSpPr>
          <p:cNvPr id="21" name="CustomShape 11"/>
          <p:cNvSpPr/>
          <p:nvPr/>
        </p:nvSpPr>
        <p:spPr>
          <a:xfrm>
            <a:off x="1143540" y="4682799"/>
            <a:ext cx="6857460" cy="377460"/>
          </a:xfrm>
          <a:prstGeom prst="rect">
            <a:avLst/>
          </a:prstGeom>
          <a:noFill/>
          <a:ln w="25560">
            <a:solidFill>
              <a:srgbClr val="FFFFFF"/>
            </a:solidFill>
            <a:round/>
          </a:ln>
        </p:spPr>
        <p:txBody>
          <a:bodyPr lIns="67500" tIns="33750" rIns="67500" bIns="33750" anchor="ctr"/>
          <a:lstStyle/>
          <a:p>
            <a:pPr algn="ctr"/>
            <a:r>
              <a:rPr lang="en-US" sz="4000" b="1" dirty="0">
                <a:latin typeface="Calibri"/>
              </a:rPr>
              <a:t>key: data virtualization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67941" y="2442171"/>
            <a:ext cx="1357640" cy="58477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smtClean="0">
                <a:solidFill>
                  <a:srgbClr val="AF0101"/>
                </a:solidFill>
                <a:latin typeface="Impact"/>
                <a:cs typeface="Impact"/>
              </a:rPr>
              <a:t>RAW</a:t>
            </a:r>
            <a:endParaRPr lang="en-US" sz="3200" dirty="0">
              <a:solidFill>
                <a:srgbClr val="800000"/>
              </a:solidFill>
              <a:latin typeface="Impact"/>
              <a:cs typeface="Impac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78028" y="1412478"/>
            <a:ext cx="37061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…</a:t>
            </a:r>
          </a:p>
        </p:txBody>
      </p:sp>
      <p:sp>
        <p:nvSpPr>
          <p:cNvPr id="7" name="Up Arrow 6"/>
          <p:cNvSpPr/>
          <p:nvPr/>
        </p:nvSpPr>
        <p:spPr>
          <a:xfrm>
            <a:off x="6704949" y="2989198"/>
            <a:ext cx="339410" cy="350382"/>
          </a:xfrm>
          <a:prstGeom prst="up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Up Arrow 24"/>
          <p:cNvSpPr/>
          <p:nvPr/>
        </p:nvSpPr>
        <p:spPr>
          <a:xfrm>
            <a:off x="6698814" y="2041402"/>
            <a:ext cx="339410" cy="350382"/>
          </a:xfrm>
          <a:prstGeom prst="up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Up Arrow 25"/>
          <p:cNvSpPr/>
          <p:nvPr/>
        </p:nvSpPr>
        <p:spPr>
          <a:xfrm flipV="1">
            <a:off x="7027270" y="3015904"/>
            <a:ext cx="339410" cy="350382"/>
          </a:xfrm>
          <a:prstGeom prst="up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Up Arrow 26"/>
          <p:cNvSpPr/>
          <p:nvPr/>
        </p:nvSpPr>
        <p:spPr>
          <a:xfrm flipV="1">
            <a:off x="7021135" y="2068108"/>
            <a:ext cx="339410" cy="350382"/>
          </a:xfrm>
          <a:prstGeom prst="up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0643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223" y="598641"/>
            <a:ext cx="4617720" cy="37613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224" y="598641"/>
            <a:ext cx="4619809" cy="3763099"/>
          </a:xfrm>
          <a:prstGeom prst="rect">
            <a:avLst/>
          </a:prstGeom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1652454"/>
              </p:ext>
            </p:extLst>
          </p:nvPr>
        </p:nvGraphicFramePr>
        <p:xfrm>
          <a:off x="1261143" y="1551015"/>
          <a:ext cx="2451180" cy="1065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Title 1"/>
          <p:cNvSpPr txBox="1">
            <a:spLocks/>
          </p:cNvSpPr>
          <p:nvPr/>
        </p:nvSpPr>
        <p:spPr bwMode="auto">
          <a:xfrm>
            <a:off x="107504" y="205978"/>
            <a:ext cx="8884096" cy="59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b="1" dirty="0"/>
              <a:t>Adapting a query engine to data</a:t>
            </a:r>
            <a:endParaRPr lang="en-GB" b="1" kern="0" dirty="0"/>
          </a:p>
        </p:txBody>
      </p:sp>
      <p:sp>
        <p:nvSpPr>
          <p:cNvPr id="17" name="Rectangle 16"/>
          <p:cNvSpPr/>
          <p:nvPr/>
        </p:nvSpPr>
        <p:spPr>
          <a:xfrm>
            <a:off x="5364088" y="2761339"/>
            <a:ext cx="3779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kern="0" dirty="0"/>
              <a:t>Treat each source as </a:t>
            </a:r>
            <a:r>
              <a:rPr lang="en-GB" sz="2800" i="1" kern="0" dirty="0"/>
              <a:t>native storage format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064000" y="1925855"/>
            <a:ext cx="5044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kern="0" dirty="0"/>
              <a:t>Generate</a:t>
            </a:r>
            <a:r>
              <a:rPr lang="en-GB" sz="2800" kern="0" dirty="0"/>
              <a:t> </a:t>
            </a:r>
            <a:r>
              <a:rPr lang="en-GB" sz="2800" b="1" kern="0" dirty="0" smtClean="0"/>
              <a:t>plug-in</a:t>
            </a:r>
            <a:r>
              <a:rPr lang="en-GB" sz="2800" kern="0" dirty="0" smtClean="0"/>
              <a:t> </a:t>
            </a:r>
            <a:r>
              <a:rPr lang="en-GB" sz="2800" kern="0" dirty="0"/>
              <a:t>per data source</a:t>
            </a:r>
            <a:endParaRPr lang="en-GB" sz="2800" i="1" kern="0" dirty="0"/>
          </a:p>
        </p:txBody>
      </p:sp>
      <p:sp>
        <p:nvSpPr>
          <p:cNvPr id="24" name="Down Arrow 23"/>
          <p:cNvSpPr/>
          <p:nvPr/>
        </p:nvSpPr>
        <p:spPr>
          <a:xfrm>
            <a:off x="6651395" y="2401377"/>
            <a:ext cx="213361" cy="396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4233082"/>
            <a:ext cx="9144000" cy="646331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Query original </a:t>
            </a:r>
            <a:r>
              <a:rPr lang="en-US" sz="3600" b="1" dirty="0">
                <a:solidFill>
                  <a:schemeClr val="tx1"/>
                </a:solidFill>
              </a:rPr>
              <a:t>data formats, files, and scripts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0333" y="2682724"/>
            <a:ext cx="1084310" cy="60084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9972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40674">
            <a:off x="2163940" y="2786002"/>
            <a:ext cx="941693" cy="94169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6750" r="92650"/>
                    </a14:imgEffect>
                  </a14:imgLayer>
                </a14:imgProps>
              </a:ext>
            </a:extLst>
          </a:blip>
          <a:srcRect t="37936" b="33918"/>
          <a:stretch/>
        </p:blipFill>
        <p:spPr>
          <a:xfrm rot="7043969">
            <a:off x="2983730" y="2824125"/>
            <a:ext cx="1697568" cy="47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20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7" grpId="0"/>
      <p:bldP spid="23" grpId="0"/>
      <p:bldP spid="24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9" y="133206"/>
            <a:ext cx="8363272" cy="59412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How to build a just-in-time data base</a:t>
            </a:r>
          </a:p>
        </p:txBody>
      </p:sp>
      <p:sp>
        <p:nvSpPr>
          <p:cNvPr id="5" name="Flowchart: Document 4"/>
          <p:cNvSpPr/>
          <p:nvPr/>
        </p:nvSpPr>
        <p:spPr>
          <a:xfrm>
            <a:off x="7229322" y="3787995"/>
            <a:ext cx="762000" cy="62865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CSV</a:t>
            </a:r>
          </a:p>
        </p:txBody>
      </p:sp>
      <p:sp>
        <p:nvSpPr>
          <p:cNvPr id="6" name="Flowchart: Multidocument 5"/>
          <p:cNvSpPr/>
          <p:nvPr/>
        </p:nvSpPr>
        <p:spPr>
          <a:xfrm>
            <a:off x="5488664" y="3787995"/>
            <a:ext cx="1066800" cy="800100"/>
          </a:xfrm>
          <a:prstGeom prst="flowChartMulti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JSON</a:t>
            </a:r>
          </a:p>
        </p:txBody>
      </p:sp>
      <p:sp>
        <p:nvSpPr>
          <p:cNvPr id="7" name="Flowchart: Magnetic Disk 6"/>
          <p:cNvSpPr/>
          <p:nvPr/>
        </p:nvSpPr>
        <p:spPr>
          <a:xfrm>
            <a:off x="6375674" y="2741219"/>
            <a:ext cx="853648" cy="77585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DBMS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0700" y="1174369"/>
            <a:ext cx="3854090" cy="1231084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SELECT bot, country, …</a:t>
            </a:r>
          </a:p>
          <a:p>
            <a:r>
              <a:rPr lang="en-US" dirty="0"/>
              <a:t>FROM </a:t>
            </a:r>
            <a:r>
              <a:rPr lang="en-US" dirty="0" err="1"/>
              <a:t>SpamEmail</a:t>
            </a:r>
            <a:r>
              <a:rPr lang="en-US" dirty="0"/>
              <a:t> e, </a:t>
            </a:r>
            <a:r>
              <a:rPr lang="en-US" dirty="0" err="1"/>
              <a:t>SpamCategories</a:t>
            </a:r>
            <a:r>
              <a:rPr lang="en-US" dirty="0"/>
              <a:t> c</a:t>
            </a:r>
          </a:p>
          <a:p>
            <a:r>
              <a:rPr lang="en-US" dirty="0"/>
              <a:t>WHERE e.id == c.id AND</a:t>
            </a:r>
          </a:p>
          <a:p>
            <a:r>
              <a:rPr lang="en-US" dirty="0"/>
              <a:t>              </a:t>
            </a:r>
            <a:r>
              <a:rPr lang="en-US" dirty="0" err="1"/>
              <a:t>e.lang</a:t>
            </a:r>
            <a:r>
              <a:rPr lang="en-US" dirty="0"/>
              <a:t> = ‘English’ AND …</a:t>
            </a:r>
          </a:p>
        </p:txBody>
      </p:sp>
      <p:sp>
        <p:nvSpPr>
          <p:cNvPr id="9" name="Oval 8"/>
          <p:cNvSpPr/>
          <p:nvPr/>
        </p:nvSpPr>
        <p:spPr>
          <a:xfrm>
            <a:off x="6505871" y="1155246"/>
            <a:ext cx="495897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03941" y="1755174"/>
            <a:ext cx="495897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165079" y="1755174"/>
            <a:ext cx="495897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285799" y="2339571"/>
            <a:ext cx="495897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66192" y="1045033"/>
            <a:ext cx="597387" cy="400087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join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83066" y="2277307"/>
            <a:ext cx="727681" cy="677086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scan</a:t>
            </a:r>
          </a:p>
          <a:p>
            <a:r>
              <a:rPr lang="en-US" dirty="0"/>
              <a:t>JSON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2276" y="1684251"/>
            <a:ext cx="665915" cy="677086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scan</a:t>
            </a:r>
          </a:p>
          <a:p>
            <a:r>
              <a:rPr lang="en-US" dirty="0"/>
              <a:t>CSV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72927" y="1788127"/>
            <a:ext cx="695020" cy="400087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filter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011566" y="3517072"/>
            <a:ext cx="315311" cy="202854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7277984" y="3517072"/>
            <a:ext cx="315311" cy="202854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0" idx="3"/>
          </p:cNvCxnSpPr>
          <p:nvPr/>
        </p:nvCxnSpPr>
        <p:spPr>
          <a:xfrm flipV="1">
            <a:off x="5644992" y="2047860"/>
            <a:ext cx="331560" cy="303825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234047" y="1451352"/>
            <a:ext cx="331560" cy="303825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946410" y="1456457"/>
            <a:ext cx="331560" cy="303825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781695" y="2639791"/>
            <a:ext cx="704261" cy="101426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7159942" y="2169003"/>
            <a:ext cx="253085" cy="572217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6753804" y="997947"/>
            <a:ext cx="3500" cy="151912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02498" y="4446148"/>
            <a:ext cx="1875279" cy="415476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900" b="1" dirty="0" err="1"/>
              <a:t>SpamCategories</a:t>
            </a:r>
            <a:endParaRPr lang="en-US" sz="19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37923" y="4558966"/>
            <a:ext cx="1368281" cy="415476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900" b="1" dirty="0" err="1"/>
              <a:t>SpamEmail</a:t>
            </a:r>
            <a:endParaRPr lang="en-US" sz="19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396374" y="676119"/>
            <a:ext cx="236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[VLDB14,CIDR15,</a:t>
            </a:r>
            <a:br>
              <a:rPr lang="en-GB" b="1" dirty="0"/>
            </a:br>
            <a:r>
              <a:rPr lang="en-GB" b="1" dirty="0"/>
              <a:t>VLDB16]</a:t>
            </a:r>
          </a:p>
        </p:txBody>
      </p:sp>
    </p:spTree>
    <p:extLst>
      <p:ext uri="{BB962C8B-B14F-4D97-AF65-F5344CB8AC3E}">
        <p14:creationId xmlns:p14="http://schemas.microsoft.com/office/powerpoint/2010/main" val="122621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lowchart: Document 4"/>
          <p:cNvSpPr/>
          <p:nvPr/>
        </p:nvSpPr>
        <p:spPr>
          <a:xfrm>
            <a:off x="7229322" y="3787995"/>
            <a:ext cx="762000" cy="62865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CSV</a:t>
            </a:r>
          </a:p>
        </p:txBody>
      </p:sp>
      <p:sp>
        <p:nvSpPr>
          <p:cNvPr id="59" name="Flowchart: Multidocument 5"/>
          <p:cNvSpPr/>
          <p:nvPr/>
        </p:nvSpPr>
        <p:spPr>
          <a:xfrm>
            <a:off x="5488664" y="3787995"/>
            <a:ext cx="1066800" cy="800100"/>
          </a:xfrm>
          <a:prstGeom prst="flowChartMulti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JSON</a:t>
            </a:r>
          </a:p>
        </p:txBody>
      </p:sp>
      <p:sp>
        <p:nvSpPr>
          <p:cNvPr id="9" name="Oval 8"/>
          <p:cNvSpPr/>
          <p:nvPr/>
        </p:nvSpPr>
        <p:spPr>
          <a:xfrm>
            <a:off x="6503607" y="1155606"/>
            <a:ext cx="495897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901671" y="1755532"/>
            <a:ext cx="495897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162815" y="1755532"/>
            <a:ext cx="495897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283526" y="2339929"/>
            <a:ext cx="495897" cy="3429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899" tIns="60949" rIns="121899" bIns="60949"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63922" y="1045393"/>
            <a:ext cx="597387" cy="400087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join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80802" y="2277666"/>
            <a:ext cx="727681" cy="677086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scan</a:t>
            </a:r>
          </a:p>
          <a:p>
            <a:r>
              <a:rPr lang="en-US" dirty="0"/>
              <a:t>JSON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12" y="1684610"/>
            <a:ext cx="665915" cy="677086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scan</a:t>
            </a:r>
          </a:p>
          <a:p>
            <a:r>
              <a:rPr lang="en-US" dirty="0"/>
              <a:t>CSV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70663" y="1788487"/>
            <a:ext cx="695020" cy="400087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filter</a:t>
            </a:r>
          </a:p>
        </p:txBody>
      </p:sp>
      <p:cxnSp>
        <p:nvCxnSpPr>
          <p:cNvPr id="21" name="Straight Arrow Connector 20"/>
          <p:cNvCxnSpPr>
            <a:endCxn id="10" idx="3"/>
          </p:cNvCxnSpPr>
          <p:nvPr/>
        </p:nvCxnSpPr>
        <p:spPr>
          <a:xfrm flipV="1">
            <a:off x="5642728" y="2048220"/>
            <a:ext cx="331560" cy="303825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231783" y="1451709"/>
            <a:ext cx="331560" cy="303825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944146" y="1456816"/>
            <a:ext cx="331560" cy="303825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2" idx="4"/>
          </p:cNvCxnSpPr>
          <p:nvPr/>
        </p:nvCxnSpPr>
        <p:spPr>
          <a:xfrm>
            <a:off x="5531476" y="2682829"/>
            <a:ext cx="561723" cy="1105524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422706" y="2098435"/>
            <a:ext cx="185367" cy="1689921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6751540" y="998306"/>
            <a:ext cx="3500" cy="151912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Lightning Bolt 22"/>
          <p:cNvSpPr/>
          <p:nvPr/>
        </p:nvSpPr>
        <p:spPr>
          <a:xfrm>
            <a:off x="5249270" y="2263986"/>
            <a:ext cx="618145" cy="484748"/>
          </a:xfrm>
          <a:prstGeom prst="lightningBol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n-US"/>
          </a:p>
        </p:txBody>
      </p:sp>
      <p:sp>
        <p:nvSpPr>
          <p:cNvPr id="34" name="Lightning Bolt 33"/>
          <p:cNvSpPr/>
          <p:nvPr/>
        </p:nvSpPr>
        <p:spPr>
          <a:xfrm>
            <a:off x="7070493" y="1666323"/>
            <a:ext cx="618145" cy="484748"/>
          </a:xfrm>
          <a:prstGeom prst="lightningBol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n-US"/>
          </a:p>
        </p:txBody>
      </p:sp>
      <p:sp>
        <p:nvSpPr>
          <p:cNvPr id="37" name="Lightning Bolt 36"/>
          <p:cNvSpPr/>
          <p:nvPr/>
        </p:nvSpPr>
        <p:spPr>
          <a:xfrm>
            <a:off x="5808523" y="1662723"/>
            <a:ext cx="618145" cy="484748"/>
          </a:xfrm>
          <a:prstGeom prst="lightningBol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n-US"/>
          </a:p>
        </p:txBody>
      </p:sp>
      <p:sp>
        <p:nvSpPr>
          <p:cNvPr id="38" name="Lightning Bolt 37"/>
          <p:cNvSpPr/>
          <p:nvPr/>
        </p:nvSpPr>
        <p:spPr>
          <a:xfrm>
            <a:off x="6445980" y="1074260"/>
            <a:ext cx="618145" cy="484748"/>
          </a:xfrm>
          <a:prstGeom prst="lightningBol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n-US"/>
          </a:p>
        </p:txBody>
      </p:sp>
      <p:sp>
        <p:nvSpPr>
          <p:cNvPr id="39" name="Lightning Bolt 38"/>
          <p:cNvSpPr/>
          <p:nvPr/>
        </p:nvSpPr>
        <p:spPr>
          <a:xfrm>
            <a:off x="163066" y="2360348"/>
            <a:ext cx="618145" cy="484748"/>
          </a:xfrm>
          <a:prstGeom prst="lightningBol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20262" y="2408039"/>
            <a:ext cx="4280637" cy="492420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2400" dirty="0"/>
              <a:t>Code Generate the Access Paths</a:t>
            </a:r>
          </a:p>
        </p:txBody>
      </p:sp>
      <p:sp>
        <p:nvSpPr>
          <p:cNvPr id="41" name="Lightning Bolt 40"/>
          <p:cNvSpPr/>
          <p:nvPr/>
        </p:nvSpPr>
        <p:spPr>
          <a:xfrm>
            <a:off x="163065" y="2864936"/>
            <a:ext cx="618145" cy="484748"/>
          </a:xfrm>
          <a:prstGeom prst="lightningBol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620262" y="2912629"/>
            <a:ext cx="3455741" cy="492420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2400" dirty="0"/>
              <a:t>Code Generate the Query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87846" y="3496486"/>
            <a:ext cx="768583" cy="423849"/>
            <a:chOff x="150698" y="5386664"/>
            <a:chExt cx="768583" cy="565132"/>
          </a:xfrm>
        </p:grpSpPr>
        <p:sp>
          <p:nvSpPr>
            <p:cNvPr id="43" name="Parallelogram 42"/>
            <p:cNvSpPr/>
            <p:nvPr/>
          </p:nvSpPr>
          <p:spPr>
            <a:xfrm>
              <a:off x="150698" y="5394860"/>
              <a:ext cx="768583" cy="556936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/>
            <p:cNvCxnSpPr/>
            <p:nvPr/>
          </p:nvCxnSpPr>
          <p:spPr>
            <a:xfrm flipV="1">
              <a:off x="304800" y="5394860"/>
              <a:ext cx="152568" cy="55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457200" y="5386664"/>
              <a:ext cx="152568" cy="55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609432" y="5386664"/>
              <a:ext cx="152568" cy="55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46888" y="5547260"/>
              <a:ext cx="6027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43" idx="5"/>
              <a:endCxn id="43" idx="2"/>
            </p:cNvCxnSpPr>
            <p:nvPr/>
          </p:nvCxnSpPr>
          <p:spPr>
            <a:xfrm>
              <a:off x="220315" y="5673328"/>
              <a:ext cx="6293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173157" y="5805764"/>
              <a:ext cx="649224" cy="3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781205" y="3532211"/>
            <a:ext cx="4099397" cy="492420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2400" dirty="0"/>
              <a:t>Build Position and Data Caches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133086" y="3632144"/>
            <a:ext cx="768583" cy="423849"/>
            <a:chOff x="150698" y="5386664"/>
            <a:chExt cx="768583" cy="565132"/>
          </a:xfrm>
        </p:grpSpPr>
        <p:sp>
          <p:nvSpPr>
            <p:cNvPr id="69" name="Parallelogram 68"/>
            <p:cNvSpPr/>
            <p:nvPr/>
          </p:nvSpPr>
          <p:spPr>
            <a:xfrm>
              <a:off x="150698" y="5394860"/>
              <a:ext cx="768583" cy="556936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" name="Straight Connector 69"/>
            <p:cNvCxnSpPr/>
            <p:nvPr/>
          </p:nvCxnSpPr>
          <p:spPr>
            <a:xfrm flipV="1">
              <a:off x="304800" y="5394860"/>
              <a:ext cx="152568" cy="55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457200" y="5386664"/>
              <a:ext cx="152568" cy="55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609432" y="5386664"/>
              <a:ext cx="152568" cy="55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246888" y="5547260"/>
              <a:ext cx="6027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69" idx="5"/>
              <a:endCxn id="69" idx="2"/>
            </p:cNvCxnSpPr>
            <p:nvPr/>
          </p:nvCxnSpPr>
          <p:spPr>
            <a:xfrm>
              <a:off x="220315" y="5673328"/>
              <a:ext cx="6293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173157" y="5805764"/>
              <a:ext cx="649224" cy="3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851430" y="3525064"/>
            <a:ext cx="768583" cy="423849"/>
            <a:chOff x="150698" y="5386664"/>
            <a:chExt cx="768583" cy="565132"/>
          </a:xfrm>
        </p:grpSpPr>
        <p:sp>
          <p:nvSpPr>
            <p:cNvPr id="77" name="Parallelogram 76"/>
            <p:cNvSpPr/>
            <p:nvPr/>
          </p:nvSpPr>
          <p:spPr>
            <a:xfrm>
              <a:off x="150698" y="5394860"/>
              <a:ext cx="768583" cy="556936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/>
            <p:cNvCxnSpPr/>
            <p:nvPr/>
          </p:nvCxnSpPr>
          <p:spPr>
            <a:xfrm flipV="1">
              <a:off x="304800" y="5394860"/>
              <a:ext cx="152568" cy="55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457200" y="5386664"/>
              <a:ext cx="152568" cy="55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609432" y="5386664"/>
              <a:ext cx="152568" cy="55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246888" y="5547260"/>
              <a:ext cx="6027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7" idx="5"/>
              <a:endCxn id="77" idx="2"/>
            </p:cNvCxnSpPr>
            <p:nvPr/>
          </p:nvCxnSpPr>
          <p:spPr>
            <a:xfrm>
              <a:off x="220315" y="5673328"/>
              <a:ext cx="6293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173157" y="5805764"/>
              <a:ext cx="649224" cy="3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itle 1"/>
          <p:cNvSpPr txBox="1">
            <a:spLocks/>
          </p:cNvSpPr>
          <p:nvPr/>
        </p:nvSpPr>
        <p:spPr bwMode="auto">
          <a:xfrm>
            <a:off x="323529" y="170493"/>
            <a:ext cx="8363272" cy="59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4000" b="1" dirty="0"/>
              <a:t>How to build a just-in-time data base</a:t>
            </a:r>
            <a:endParaRPr lang="en-US" sz="40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150700" y="1174369"/>
            <a:ext cx="3854090" cy="1231084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dirty="0"/>
              <a:t>SELECT bot, country, …</a:t>
            </a:r>
          </a:p>
          <a:p>
            <a:r>
              <a:rPr lang="en-US" dirty="0"/>
              <a:t>FROM </a:t>
            </a:r>
            <a:r>
              <a:rPr lang="en-US" dirty="0" err="1"/>
              <a:t>SpamEmail</a:t>
            </a:r>
            <a:r>
              <a:rPr lang="en-US" dirty="0"/>
              <a:t> e, </a:t>
            </a:r>
            <a:r>
              <a:rPr lang="en-US" dirty="0" err="1"/>
              <a:t>SpamCategories</a:t>
            </a:r>
            <a:r>
              <a:rPr lang="en-US" dirty="0"/>
              <a:t> c</a:t>
            </a:r>
          </a:p>
          <a:p>
            <a:r>
              <a:rPr lang="en-US" dirty="0"/>
              <a:t>WHERE e.id == c.id AND</a:t>
            </a:r>
          </a:p>
          <a:p>
            <a:r>
              <a:rPr lang="en-US" dirty="0"/>
              <a:t>              </a:t>
            </a:r>
            <a:r>
              <a:rPr lang="en-US" dirty="0" err="1"/>
              <a:t>e.lang</a:t>
            </a:r>
            <a:r>
              <a:rPr lang="en-US" dirty="0"/>
              <a:t> = ‘English’ AND …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802498" y="4446148"/>
            <a:ext cx="1875279" cy="415476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900" b="1" dirty="0" err="1"/>
              <a:t>SpamCategories</a:t>
            </a:r>
            <a:endParaRPr lang="en-US" sz="19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5337923" y="4558966"/>
            <a:ext cx="1368281" cy="415476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r>
              <a:rPr lang="en-US" sz="1900" b="1" dirty="0" err="1"/>
              <a:t>SpamEmail</a:t>
            </a:r>
            <a:endParaRPr lang="en-US" sz="1900" b="1" dirty="0"/>
          </a:p>
        </p:txBody>
      </p:sp>
    </p:spTree>
    <p:extLst>
      <p:ext uri="{BB962C8B-B14F-4D97-AF65-F5344CB8AC3E}">
        <p14:creationId xmlns:p14="http://schemas.microsoft.com/office/powerpoint/2010/main" val="19002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4" grpId="0" animBg="1"/>
      <p:bldP spid="37" grpId="0" animBg="1"/>
      <p:bldP spid="38" grpId="0" animBg="1"/>
      <p:bldP spid="39" grpId="0" animBg="1"/>
      <p:bldP spid="40" grpId="0"/>
      <p:bldP spid="41" grpId="0" animBg="1"/>
      <p:bldP spid="42" grpId="0"/>
      <p:bldP spid="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949762"/>
            <a:ext cx="7516906" cy="3680222"/>
          </a:xfrm>
        </p:spPr>
        <p:txBody>
          <a:bodyPr/>
          <a:lstStyle/>
          <a:p>
            <a:pPr marL="0" indent="0">
              <a:buNone/>
            </a:pPr>
            <a:r>
              <a:rPr lang="en-US" sz="2100" b="1" dirty="0"/>
              <a:t>Monoids:</a:t>
            </a:r>
          </a:p>
          <a:p>
            <a:r>
              <a:rPr lang="en-US" sz="2100" dirty="0"/>
              <a:t>Abstraction for “aggregates” computation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100" b="1" dirty="0"/>
              <a:t>Monoid Comprehensions*:</a:t>
            </a:r>
          </a:p>
          <a:p>
            <a:r>
              <a:rPr lang="en-US" sz="2100" dirty="0"/>
              <a:t>Operations between monoids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4708207"/>
            <a:ext cx="9143999" cy="427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Support multiple data models as input &amp; output</a:t>
            </a:r>
          </a:p>
        </p:txBody>
      </p:sp>
      <p:sp>
        <p:nvSpPr>
          <p:cNvPr id="2" name="Rectangle 1"/>
          <p:cNvSpPr/>
          <p:nvPr/>
        </p:nvSpPr>
        <p:spPr>
          <a:xfrm>
            <a:off x="6983481" y="1638346"/>
            <a:ext cx="128054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/>
              <a:t>*</a:t>
            </a:r>
            <a:r>
              <a:rPr lang="en-US" sz="1500" dirty="0" err="1"/>
              <a:t>Fegaras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[SIGMOD95,</a:t>
            </a:r>
            <a:br>
              <a:rPr lang="en-US" sz="1500" dirty="0"/>
            </a:br>
            <a:r>
              <a:rPr lang="en-US" sz="1500" dirty="0"/>
              <a:t>TODS 2000,…]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8566" y="224642"/>
            <a:ext cx="8162365" cy="594122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tx2"/>
                </a:solidFill>
              </a:rPr>
              <a:t>Queries         Monoid comprehensions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1195472" y="2838625"/>
            <a:ext cx="59280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>
                <a:latin typeface="Consolas" panose="020B0609020204030204" pitchFamily="49" charset="0"/>
                <a:cs typeface="Consolas" panose="020B0609020204030204" pitchFamily="49" charset="0"/>
              </a:rPr>
              <a:t>    for {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b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en-US" sz="2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sz="21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2100" b="1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 yield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287584" y="4132810"/>
            <a:ext cx="1240870" cy="3031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580297" y="4232578"/>
            <a:ext cx="324634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>
                <a:solidFill>
                  <a:srgbClr val="C00000"/>
                </a:solidFill>
              </a:rPr>
              <a:t>Sum/Bag/List/Set/Top-K/… </a:t>
            </a:r>
          </a:p>
        </p:txBody>
      </p:sp>
      <p:sp>
        <p:nvSpPr>
          <p:cNvPr id="6" name="Rectangle 5"/>
          <p:cNvSpPr/>
          <p:nvPr/>
        </p:nvSpPr>
        <p:spPr>
          <a:xfrm>
            <a:off x="2597226" y="3097843"/>
            <a:ext cx="528947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p </a:t>
            </a:r>
            <a:r>
              <a:rPr lang="en-US" sz="2100" b="1" dirty="0">
                <a:latin typeface="Consolas" panose="020B0609020204030204" pitchFamily="49" charset="0"/>
                <a:cs typeface="Consolas" panose="020B0609020204030204" pitchFamily="49" charset="0"/>
              </a:rPr>
              <a:t>&lt;-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100" b="1" dirty="0">
                <a:latin typeface="Consolas" panose="020B0609020204030204" pitchFamily="49" charset="0"/>
                <a:cs typeface="Consolas" panose="020B0609020204030204" pitchFamily="49" charset="0"/>
              </a:rPr>
              <a:t>Patients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, r </a:t>
            </a:r>
            <a:r>
              <a:rPr lang="en-US" sz="2100" b="1" dirty="0">
                <a:latin typeface="Consolas" panose="020B0609020204030204" pitchFamily="49" charset="0"/>
                <a:cs typeface="Consolas" panose="020B0609020204030204" pitchFamily="49" charset="0"/>
              </a:rPr>
              <a:t>&lt;-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BrainRegions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</p:txBody>
      </p:sp>
      <p:sp>
        <p:nvSpPr>
          <p:cNvPr id="7" name="Rectangle 6"/>
          <p:cNvSpPr/>
          <p:nvPr/>
        </p:nvSpPr>
        <p:spPr>
          <a:xfrm>
            <a:off x="2597227" y="3471394"/>
            <a:ext cx="505138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p.id = r.id, </a:t>
            </a:r>
            <a:r>
              <a:rPr lang="en-US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r.amygdala.Vol</a:t>
            </a:r>
            <a:r>
              <a:rPr lang="en-US" sz="2100" dirty="0">
                <a:latin typeface="Consolas" panose="020B0609020204030204" pitchFamily="49" charset="0"/>
                <a:cs typeface="Consolas" panose="020B0609020204030204" pitchFamily="49" charset="0"/>
              </a:rPr>
              <a:t> &gt; 0.2</a:t>
            </a:r>
          </a:p>
        </p:txBody>
      </p:sp>
      <p:sp>
        <p:nvSpPr>
          <p:cNvPr id="8" name="Rectangle 7"/>
          <p:cNvSpPr/>
          <p:nvPr/>
        </p:nvSpPr>
        <p:spPr>
          <a:xfrm>
            <a:off x="3036254" y="3808121"/>
            <a:ext cx="151195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>
                <a:latin typeface="Consolas" panose="020B0609020204030204" pitchFamily="49" charset="0"/>
                <a:cs typeface="Consolas" panose="020B0609020204030204" pitchFamily="49" charset="0"/>
              </a:rPr>
              <a:t>bag </a:t>
            </a:r>
            <a:r>
              <a:rPr lang="en-US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p.age</a:t>
            </a:r>
            <a:endParaRPr lang="en-US" sz="21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609610" y="542975"/>
            <a:ext cx="544687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46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60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“SQL++”     Comprehensions     Algebra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9101" y="980841"/>
            <a:ext cx="3019425" cy="12529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SELECT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r.age</a:t>
            </a:r>
            <a:endParaRPr lang="en-US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Patients p </a:t>
            </a:r>
            <a:b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JOIN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BrainRegions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r </a:t>
            </a:r>
            <a:b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ON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(p.id = r.id)</a:t>
            </a:r>
          </a:p>
          <a:p>
            <a:pPr marL="0" indent="0">
              <a:buNone/>
            </a:pP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WHERE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500" i="1" u="sng" dirty="0" err="1">
                <a:latin typeface="Consolas" panose="020B0609020204030204" pitchFamily="49" charset="0"/>
                <a:cs typeface="Consolas" panose="020B0609020204030204" pitchFamily="49" charset="0"/>
              </a:rPr>
              <a:t>r.amygdala.Vol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&gt; 0.2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057900" y="4683919"/>
            <a:ext cx="1828800" cy="357188"/>
          </a:xfrm>
          <a:prstGeom prst="rect">
            <a:avLst/>
          </a:prstGeom>
        </p:spPr>
        <p:txBody>
          <a:bodyPr/>
          <a:lstStyle/>
          <a:p>
            <a:fld id="{35B54189-C436-47D0-AC37-8484B13A8E1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17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22819" y="980841"/>
            <a:ext cx="29297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    for {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b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     p </a:t>
            </a: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&lt;-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Patients, </a:t>
            </a:r>
            <a:b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     r </a:t>
            </a: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&lt;-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BrainRegions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     p.id = r.id,</a:t>
            </a:r>
          </a:p>
          <a:p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r.amygdala.Vol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&gt; 0.2</a:t>
            </a:r>
          </a:p>
          <a:p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lang="en-US" sz="1500" dirty="0">
                <a:latin typeface="Consolas" panose="020B0609020204030204" pitchFamily="49" charset="0"/>
                <a:cs typeface="Consolas" panose="020B0609020204030204" pitchFamily="49" charset="0"/>
              </a:rPr>
              <a:t> yield </a:t>
            </a:r>
            <a:r>
              <a:rPr lang="en-US" sz="1500" b="1" dirty="0">
                <a:latin typeface="Consolas" panose="020B0609020204030204" pitchFamily="49" charset="0"/>
                <a:cs typeface="Consolas" panose="020B0609020204030204" pitchFamily="49" charset="0"/>
              </a:rPr>
              <a:t>bag </a:t>
            </a:r>
            <a:r>
              <a:rPr lang="en-US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r.age</a:t>
            </a:r>
            <a:endParaRPr lang="en-US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Right Arrow 6"/>
          <p:cNvSpPr/>
          <p:nvPr/>
        </p:nvSpPr>
        <p:spPr>
          <a:xfrm rot="5400000">
            <a:off x="6402492" y="2616444"/>
            <a:ext cx="385763" cy="192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Right Arrow 7"/>
          <p:cNvSpPr/>
          <p:nvPr/>
        </p:nvSpPr>
        <p:spPr>
          <a:xfrm>
            <a:off x="4476597" y="1638825"/>
            <a:ext cx="385763" cy="192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32" name="Group 31"/>
          <p:cNvGrpSpPr/>
          <p:nvPr/>
        </p:nvGrpSpPr>
        <p:grpSpPr>
          <a:xfrm>
            <a:off x="5885754" y="2932465"/>
            <a:ext cx="1759104" cy="1776102"/>
            <a:chOff x="7275151" y="3678260"/>
            <a:chExt cx="3127294" cy="315751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8372578" y="3678260"/>
                  <a:ext cx="1042223" cy="56391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l-GR" sz="2025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025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p>
                            <m:r>
                              <a:rPr lang="en-US" sz="2025" i="1">
                                <a:latin typeface="Cambria Math" panose="02040503050406030204" pitchFamily="18" charset="0"/>
                              </a:rPr>
                              <m:t>𝑏𝑎𝑔</m:t>
                            </m:r>
                          </m:sup>
                        </m:sSup>
                      </m:oMath>
                    </m:oMathPara>
                  </a14:m>
                  <a:endParaRPr lang="en-US" sz="2025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72578" y="3678260"/>
                  <a:ext cx="1037976" cy="56391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0" name="Group 19"/>
            <p:cNvGrpSpPr/>
            <p:nvPr/>
          </p:nvGrpSpPr>
          <p:grpSpPr>
            <a:xfrm>
              <a:off x="8409292" y="4933861"/>
              <a:ext cx="324877" cy="238286"/>
              <a:chOff x="3804836" y="3229560"/>
              <a:chExt cx="263543" cy="171451"/>
            </a:xfrm>
          </p:grpSpPr>
          <p:sp>
            <p:nvSpPr>
              <p:cNvPr id="18" name="Isosceles Triangle 17"/>
              <p:cNvSpPr/>
              <p:nvPr/>
            </p:nvSpPr>
            <p:spPr>
              <a:xfrm rot="5400000">
                <a:off x="3781425" y="3252971"/>
                <a:ext cx="171450" cy="124628"/>
              </a:xfrm>
              <a:prstGeom prst="triangle">
                <a:avLst/>
              </a:prstGeom>
              <a:solidFill>
                <a:schemeClr val="bg1"/>
              </a:solidFill>
              <a:ln w="508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16200000" flipH="1">
                <a:off x="3920340" y="3252972"/>
                <a:ext cx="171450" cy="124628"/>
              </a:xfrm>
              <a:prstGeom prst="triangle">
                <a:avLst/>
              </a:prstGeom>
              <a:solidFill>
                <a:schemeClr val="bg1"/>
              </a:solidFill>
              <a:ln w="5080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>
              <a:off x="8571731" y="4218376"/>
              <a:ext cx="0" cy="610799"/>
            </a:xfrm>
            <a:prstGeom prst="line">
              <a:avLst/>
            </a:prstGeom>
            <a:ln w="444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7915275" y="5253426"/>
              <a:ext cx="619076" cy="347274"/>
            </a:xfrm>
            <a:prstGeom prst="line">
              <a:avLst/>
            </a:prstGeom>
            <a:ln w="444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612388" y="5251468"/>
              <a:ext cx="619076" cy="347274"/>
            </a:xfrm>
            <a:prstGeom prst="line">
              <a:avLst/>
            </a:prstGeom>
            <a:ln w="444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7530491" y="5557878"/>
                  <a:ext cx="387457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2025" i="1">
                            <a:latin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US" sz="2025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0491" y="5557877"/>
                  <a:ext cx="384784" cy="55399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Straight Connector 26"/>
            <p:cNvCxnSpPr/>
            <p:nvPr/>
          </p:nvCxnSpPr>
          <p:spPr>
            <a:xfrm>
              <a:off x="7667625" y="6075948"/>
              <a:ext cx="1739" cy="319503"/>
            </a:xfrm>
            <a:prstGeom prst="line">
              <a:avLst/>
            </a:prstGeom>
            <a:ln w="444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8921927" y="5644984"/>
                  <a:ext cx="1480518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𝑃𝑎𝑡𝑖𝑒𝑛𝑡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21927" y="5644984"/>
                  <a:ext cx="1478352" cy="49244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630" r="-6077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7275151" y="6343332"/>
                  <a:ext cx="1161229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𝐵𝑟𝑎𝑖𝑛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5151" y="6343332"/>
                  <a:ext cx="1156897" cy="492443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8451" r="-7746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0" name="Straight Arrow Connector 9"/>
          <p:cNvCxnSpPr/>
          <p:nvPr/>
        </p:nvCxnSpPr>
        <p:spPr>
          <a:xfrm>
            <a:off x="2618982" y="463303"/>
            <a:ext cx="344702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326935" y="470667"/>
            <a:ext cx="344702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942861" y="1316566"/>
            <a:ext cx="150631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rgbClr val="C00000"/>
                </a:solidFill>
              </a:rPr>
              <a:t>Internal</a:t>
            </a:r>
            <a:r>
              <a:rPr lang="en-US" sz="1500" dirty="0">
                <a:solidFill>
                  <a:srgbClr val="C00000"/>
                </a:solidFill>
              </a:rPr>
              <a:t> </a:t>
            </a:r>
            <a:r>
              <a:rPr lang="en-US" sz="1500" b="1" dirty="0">
                <a:solidFill>
                  <a:srgbClr val="C00000"/>
                </a:solidFill>
              </a:rPr>
              <a:t>Calculus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72770" y="2651930"/>
            <a:ext cx="3466284" cy="199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75" b="1" dirty="0">
                <a:solidFill>
                  <a:srgbClr val="C00000"/>
                </a:solidFill>
              </a:rPr>
              <a:t>if-else</a:t>
            </a:r>
          </a:p>
          <a:p>
            <a:r>
              <a:rPr lang="en-US" sz="2475" b="1" dirty="0">
                <a:solidFill>
                  <a:srgbClr val="C00000"/>
                </a:solidFill>
              </a:rPr>
              <a:t>record construction</a:t>
            </a:r>
          </a:p>
          <a:p>
            <a:r>
              <a:rPr lang="en-US" sz="2475" b="1" dirty="0">
                <a:solidFill>
                  <a:srgbClr val="C00000"/>
                </a:solidFill>
              </a:rPr>
              <a:t>function application</a:t>
            </a:r>
          </a:p>
          <a:p>
            <a:r>
              <a:rPr lang="en-US" sz="2475" b="1" dirty="0">
                <a:solidFill>
                  <a:srgbClr val="C00000"/>
                </a:solidFill>
              </a:rPr>
              <a:t>(nested) comprehension</a:t>
            </a:r>
          </a:p>
          <a:p>
            <a:r>
              <a:rPr lang="en-US" sz="2475" b="1" dirty="0">
                <a:solidFill>
                  <a:srgbClr val="C00000"/>
                </a:solidFill>
              </a:rPr>
              <a:t>…</a:t>
            </a:r>
          </a:p>
        </p:txBody>
      </p:sp>
      <p:sp>
        <p:nvSpPr>
          <p:cNvPr id="29" name="Right Arrow 28"/>
          <p:cNvSpPr/>
          <p:nvPr/>
        </p:nvSpPr>
        <p:spPr>
          <a:xfrm rot="5400000">
            <a:off x="3769984" y="2109583"/>
            <a:ext cx="1086783" cy="194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4" name="Rectangle 33"/>
          <p:cNvSpPr/>
          <p:nvPr/>
        </p:nvSpPr>
        <p:spPr>
          <a:xfrm>
            <a:off x="0" y="4708207"/>
            <a:ext cx="9144000" cy="427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Algebraic form amenable to relational optimizations</a:t>
            </a:r>
          </a:p>
        </p:txBody>
      </p:sp>
    </p:spTree>
    <p:extLst>
      <p:ext uri="{BB962C8B-B14F-4D97-AF65-F5344CB8AC3E}">
        <p14:creationId xmlns:p14="http://schemas.microsoft.com/office/powerpoint/2010/main" val="99270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4" grpId="0"/>
      <p:bldP spid="24" grpId="0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511824"/>
            <a:ext cx="912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prstClr val="black"/>
                </a:solidFill>
              </a:rPr>
              <a:t>Optimize cleaning operations holistically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60"/>
            <a:ext cx="9126414" cy="8572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Data cleaning using monoid comprehensions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5200" y="951570"/>
            <a:ext cx="613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a-DK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(o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←</a:t>
            </a:r>
            <a:r>
              <a:rPr lang="da-DK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orders) </a:t>
            </a:r>
            <a:r>
              <a:rPr lang="da-DK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yield</a:t>
            </a:r>
            <a:r>
              <a:rPr lang="da-DK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a-DK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da-DK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split(o.ship_date,”/”)</a:t>
            </a:r>
            <a:endParaRPr lang="en-US" dirty="0">
              <a:solidFill>
                <a:prstClr val="black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9390" y="2883320"/>
            <a:ext cx="49135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(d</a:t>
            </a:r>
            <a:r>
              <a:rPr lang="en-US" baseline="-2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←dataGroup,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d</a:t>
            </a:r>
            <a:r>
              <a:rPr lang="en-US" baseline="-2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←dictGroup,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d</a:t>
            </a:r>
            <a:r>
              <a:rPr lang="en-US" baseline="-2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.center = d</a:t>
            </a:r>
            <a:r>
              <a:rPr lang="en-US" baseline="-2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.center,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b="1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similar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(metric,d</a:t>
            </a:r>
            <a:r>
              <a:rPr lang="en-US" baseline="-2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.item,d</a:t>
            </a:r>
            <a:r>
              <a:rPr lang="en-US" baseline="-2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.item,</a:t>
            </a:r>
            <a:r>
              <a:rPr lang="el-GR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θ))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yield group 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(d</a:t>
            </a:r>
            <a:r>
              <a:rPr lang="en-US" baseline="-250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.item)</a:t>
            </a:r>
          </a:p>
        </p:txBody>
      </p:sp>
      <p:pic>
        <p:nvPicPr>
          <p:cNvPr id="15" name="Picture 14" descr="C:\Users\pyravlos\Dropbox\data cleaning\presentation\k-means-result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8839" r="22424" b="59287"/>
          <a:stretch/>
        </p:blipFill>
        <p:spPr bwMode="auto">
          <a:xfrm>
            <a:off x="6280384" y="1538438"/>
            <a:ext cx="2273865" cy="74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442400" y="1297098"/>
            <a:ext cx="577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c</a:t>
            </a:r>
            <a:r>
              <a:rPr lang="en-US" sz="2400" baseline="-250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53661" y="1298793"/>
            <a:ext cx="698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prstClr val="black"/>
                </a:solidFill>
              </a:rPr>
              <a:t>c</a:t>
            </a:r>
            <a:r>
              <a:rPr lang="en-US" sz="2400" baseline="-25000" dirty="0" err="1">
                <a:solidFill>
                  <a:prstClr val="black"/>
                </a:solidFill>
              </a:rPr>
              <a:t>n</a:t>
            </a:r>
            <a:endParaRPr 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08747" y="1626078"/>
            <a:ext cx="390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…</a:t>
            </a:r>
          </a:p>
        </p:txBody>
      </p:sp>
      <p:pic>
        <p:nvPicPr>
          <p:cNvPr id="22" name="Picture 21" descr="C:\Users\pyravlos\Dropbox\data cleaning\presentation\k-means-result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8839" r="22424" b="59287"/>
          <a:stretch/>
        </p:blipFill>
        <p:spPr bwMode="auto">
          <a:xfrm>
            <a:off x="6278611" y="2348529"/>
            <a:ext cx="2273865" cy="74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853661" y="2149611"/>
            <a:ext cx="698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prstClr val="black"/>
                </a:solidFill>
              </a:rPr>
              <a:t>c</a:t>
            </a:r>
            <a:r>
              <a:rPr lang="en-US" sz="2400" baseline="-25000" dirty="0" err="1">
                <a:solidFill>
                  <a:prstClr val="black"/>
                </a:solidFill>
              </a:rPr>
              <a:t>n</a:t>
            </a:r>
            <a:endParaRPr lang="en-US" sz="2400" baseline="-25000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33220" y="2417588"/>
            <a:ext cx="390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58652" y="2141444"/>
            <a:ext cx="577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c</a:t>
            </a:r>
            <a:r>
              <a:rPr lang="en-US" sz="2400" baseline="-250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1176" y="1555018"/>
            <a:ext cx="46538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dataGroup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:= </a:t>
            </a: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o←orders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yield cluster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o.item,</a:t>
            </a:r>
            <a:r>
              <a:rPr lang="en-US" b="1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kmeans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69390" y="2210028"/>
            <a:ext cx="4653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dictGroup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:= </a:t>
            </a: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d←dict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yield cluster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d.item,</a:t>
            </a:r>
            <a:r>
              <a:rPr lang="en-US" b="1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kmeans</a:t>
            </a:r>
            <a:r>
              <a:rPr lang="en-US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905200" y="1365313"/>
            <a:ext cx="764727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75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51050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smtClean="0">
                <a:solidFill>
                  <a:prstClr val="black"/>
                </a:solidFill>
              </a:rPr>
              <a:t>Mask complex </a:t>
            </a:r>
            <a:r>
              <a:rPr lang="en-US" sz="3600" b="1" dirty="0" smtClean="0">
                <a:solidFill>
                  <a:prstClr val="black"/>
                </a:solidFill>
              </a:rPr>
              <a:t>comprehension syntax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SQL-like extensions for data cleaning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5196" y="804521"/>
            <a:ext cx="5292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</a:rPr>
              <a:t>Functional Dependencies: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>
                <a:solidFill>
                  <a:prstClr val="black"/>
                </a:solidFill>
              </a:rPr>
              <a:t>orderno</a:t>
            </a:r>
            <a:r>
              <a:rPr lang="en-US" sz="2400" b="1" dirty="0">
                <a:solidFill>
                  <a:prstClr val="black"/>
                </a:solidFill>
              </a:rPr>
              <a:t>, item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</a:rPr>
              <a:t>→</a:t>
            </a:r>
            <a:r>
              <a:rPr lang="en-US" sz="2400" b="1" dirty="0">
                <a:solidFill>
                  <a:prstClr val="black"/>
                </a:solidFill>
              </a:rPr>
              <a:t> quantity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05196" y="1531966"/>
            <a:ext cx="61462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C0504D">
                    <a:lumMod val="75000"/>
                  </a:srgb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o.orderno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o.item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*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C0504D">
                    <a:lumMod val="75000"/>
                  </a:srgb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Orders 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C0504D">
                    <a:lumMod val="75000"/>
                  </a:srgb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((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o.orderno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o.item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o.quantity</a:t>
            </a:r>
            <a:r>
              <a:rPr lang="en-US" sz="24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5196" y="3268262"/>
            <a:ext cx="73212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C0504D">
                    <a:lumMod val="75000"/>
                  </a:srgb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&lt;projections&gt;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C0504D">
                    <a:lumMod val="75000"/>
                  </a:srgb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&lt;dataset&gt;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C0504D">
                    <a:lumMod val="75000"/>
                  </a:srgb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DEDUP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([&lt;metric&gt;,] [&lt;theta&gt;,] &lt;attributes&gt;)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5196" y="2898470"/>
            <a:ext cx="2722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</a:rPr>
              <a:t>Data Deduplication:</a:t>
            </a:r>
          </a:p>
        </p:txBody>
      </p:sp>
    </p:spTree>
    <p:extLst>
      <p:ext uri="{BB962C8B-B14F-4D97-AF65-F5344CB8AC3E}">
        <p14:creationId xmlns:p14="http://schemas.microsoft.com/office/powerpoint/2010/main" val="140930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ews.stanford.edu/news/2013/march/images/brain_illo_new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3" r="20477" b="15369"/>
          <a:stretch/>
        </p:blipFill>
        <p:spPr bwMode="auto">
          <a:xfrm>
            <a:off x="7411154" y="3337174"/>
            <a:ext cx="1736857" cy="14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manolee\Dropbox\Dias\nodb\meetings\may26\SNP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6" t="1418" r="16876" b="1482"/>
          <a:stretch/>
        </p:blipFill>
        <p:spPr bwMode="auto">
          <a:xfrm>
            <a:off x="5322265" y="3337175"/>
            <a:ext cx="2085474" cy="143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7" y="1722456"/>
            <a:ext cx="8229600" cy="276016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growing </a:t>
            </a:r>
            <a:r>
              <a:rPr lang="en-US" sz="3200" dirty="0"/>
              <a:t>data</a:t>
            </a:r>
          </a:p>
          <a:p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</a:t>
            </a:r>
            <a:r>
              <a:rPr lang="en-US" sz="3200" dirty="0" smtClean="0"/>
              <a:t>rowing </a:t>
            </a:r>
            <a:r>
              <a:rPr lang="en-US" sz="3200" dirty="0"/>
              <a:t>heterogeneity</a:t>
            </a:r>
          </a:p>
          <a:p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</a:t>
            </a:r>
            <a:r>
              <a:rPr lang="en-US" sz="3200" dirty="0" smtClean="0"/>
              <a:t>ata </a:t>
            </a:r>
            <a:r>
              <a:rPr lang="en-US" sz="3200" dirty="0"/>
              <a:t>movement restrictions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/>
          <a:lstStyle/>
          <a:p>
            <a:fld id="{35B54189-C436-47D0-AC37-8484B13A8E1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9663" r="41449" b="74716"/>
          <a:stretch/>
        </p:blipFill>
        <p:spPr>
          <a:xfrm>
            <a:off x="5114321" y="1504136"/>
            <a:ext cx="4029680" cy="18324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34112" y="4716439"/>
            <a:ext cx="9460992" cy="427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a</a:t>
            </a:r>
            <a:r>
              <a:rPr lang="en-US" sz="3200" b="1" dirty="0" smtClean="0">
                <a:solidFill>
                  <a:schemeClr val="tx1"/>
                </a:solidFill>
              </a:rPr>
              <a:t>vailable </a:t>
            </a:r>
            <a:r>
              <a:rPr lang="en-US" sz="3200" b="1" dirty="0">
                <a:solidFill>
                  <a:schemeClr val="tx1"/>
                </a:solidFill>
              </a:rPr>
              <a:t>data </a:t>
            </a:r>
            <a:r>
              <a:rPr lang="en-US" sz="3200" b="1" i="1" dirty="0">
                <a:solidFill>
                  <a:schemeClr val="tx1"/>
                </a:solidFill>
              </a:rPr>
              <a:t>impedes</a:t>
            </a:r>
            <a:r>
              <a:rPr lang="en-US" sz="3200" b="1" dirty="0">
                <a:solidFill>
                  <a:schemeClr val="tx1"/>
                </a:solidFill>
              </a:rPr>
              <a:t> business &amp; scientific analytics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48786"/>
            <a:ext cx="9067800" cy="857250"/>
          </a:xfrm>
        </p:spPr>
        <p:txBody>
          <a:bodyPr>
            <a:noAutofit/>
          </a:bodyPr>
          <a:lstStyle/>
          <a:p>
            <a:pPr algn="l"/>
            <a:r>
              <a:rPr lang="en-US" sz="3200" b="1" i="1" dirty="0">
                <a:solidFill>
                  <a:schemeClr val="tx2"/>
                </a:solidFill>
              </a:rPr>
              <a:t>m</a:t>
            </a:r>
            <a:r>
              <a:rPr lang="en-US" sz="3200" b="1" i="1" dirty="0" smtClean="0">
                <a:solidFill>
                  <a:schemeClr val="tx2"/>
                </a:solidFill>
              </a:rPr>
              <a:t>ost </a:t>
            </a:r>
            <a:r>
              <a:rPr lang="en-US" sz="3200" b="1" i="1" dirty="0">
                <a:solidFill>
                  <a:schemeClr val="tx2"/>
                </a:solidFill>
              </a:rPr>
              <a:t>firms estimate that they are only analyzing 12% of the data that they already </a:t>
            </a:r>
            <a:r>
              <a:rPr lang="en-US" sz="3200" b="1" i="1" dirty="0" smtClean="0">
                <a:solidFill>
                  <a:schemeClr val="tx2"/>
                </a:solidFill>
              </a:rPr>
              <a:t>have</a:t>
            </a:r>
            <a:r>
              <a:rPr lang="en-US" sz="3200" b="1" i="1" dirty="0">
                <a:solidFill>
                  <a:schemeClr val="tx2"/>
                </a:solidFill>
              </a:rPr>
              <a:t/>
            </a:r>
            <a:br>
              <a:rPr lang="en-US" sz="3200" b="1" i="1" dirty="0">
                <a:solidFill>
                  <a:schemeClr val="tx2"/>
                </a:solidFill>
              </a:rPr>
            </a:br>
            <a:r>
              <a:rPr lang="en-US" sz="3200" b="1" i="1" dirty="0">
                <a:solidFill>
                  <a:schemeClr val="tx2"/>
                </a:solidFill>
              </a:rPr>
              <a:t>														 </a:t>
            </a:r>
            <a:r>
              <a:rPr lang="en-US" sz="3200" i="1" dirty="0">
                <a:solidFill>
                  <a:schemeClr val="tx2"/>
                </a:solidFill>
              </a:rPr>
              <a:t>  </a:t>
            </a:r>
            <a:r>
              <a:rPr lang="en-US" sz="2800" i="1" dirty="0">
                <a:solidFill>
                  <a:schemeClr val="tx2"/>
                </a:solidFill>
              </a:rPr>
              <a:t>Forrester, 2014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09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Char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0967749"/>
              </p:ext>
            </p:extLst>
          </p:nvPr>
        </p:nvGraphicFramePr>
        <p:xfrm>
          <a:off x="661850" y="800100"/>
          <a:ext cx="7724503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Rectangle 29"/>
          <p:cNvSpPr/>
          <p:nvPr/>
        </p:nvSpPr>
        <p:spPr>
          <a:xfrm>
            <a:off x="5103605" y="1683427"/>
            <a:ext cx="5562600" cy="23527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90850" y="1747088"/>
            <a:ext cx="5562600" cy="22629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871808" y="1657350"/>
            <a:ext cx="5562600" cy="23527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Symantec Spam Email Analysis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74180" y="4653555"/>
            <a:ext cx="7927379" cy="42519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US" sz="3200" b="1" kern="0" dirty="0">
                <a:solidFill>
                  <a:prstClr val="black"/>
                </a:solidFill>
                <a:latin typeface="Calibri"/>
                <a:cs typeface="Arial"/>
              </a:rPr>
              <a:t>Flexible and fast by specializing &amp; adapting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2256937" y="4187926"/>
            <a:ext cx="5828574" cy="338328"/>
            <a:chOff x="1267968" y="7394420"/>
            <a:chExt cx="6846368" cy="451104"/>
          </a:xfrm>
        </p:grpSpPr>
        <p:sp>
          <p:nvSpPr>
            <p:cNvPr id="38" name="TextBox 1"/>
            <p:cNvSpPr txBox="1"/>
            <p:nvPr/>
          </p:nvSpPr>
          <p:spPr>
            <a:xfrm>
              <a:off x="1267968" y="7394420"/>
              <a:ext cx="707136" cy="451104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US" sz="1350" dirty="0">
                  <a:solidFill>
                    <a:prstClr val="black"/>
                  </a:solidFill>
                  <a:latin typeface="Calibri"/>
                  <a:cs typeface="Arial"/>
                </a:rPr>
                <a:t>BIN</a:t>
              </a:r>
              <a:endParaRPr lang="en-US" sz="120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39" name="TextBox 1"/>
            <p:cNvSpPr txBox="1"/>
            <p:nvPr/>
          </p:nvSpPr>
          <p:spPr>
            <a:xfrm>
              <a:off x="2426208" y="7394420"/>
              <a:ext cx="707136" cy="451104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US" sz="1350" dirty="0">
                  <a:solidFill>
                    <a:prstClr val="black"/>
                  </a:solidFill>
                  <a:latin typeface="Calibri"/>
                  <a:cs typeface="Arial"/>
                </a:rPr>
                <a:t>CSV</a:t>
              </a:r>
              <a:endParaRPr lang="en-US" sz="120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40" name="TextBox 1"/>
            <p:cNvSpPr txBox="1"/>
            <p:nvPr/>
          </p:nvSpPr>
          <p:spPr>
            <a:xfrm>
              <a:off x="3504403" y="7394420"/>
              <a:ext cx="707136" cy="451104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US" sz="1350" dirty="0">
                  <a:solidFill>
                    <a:prstClr val="black"/>
                  </a:solidFill>
                  <a:latin typeface="Calibri"/>
                  <a:cs typeface="Arial"/>
                </a:rPr>
                <a:t>JSON</a:t>
              </a:r>
              <a:endParaRPr lang="en-US" sz="120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41" name="TextBox 1"/>
            <p:cNvSpPr txBox="1"/>
            <p:nvPr/>
          </p:nvSpPr>
          <p:spPr>
            <a:xfrm>
              <a:off x="4542075" y="7394420"/>
              <a:ext cx="987552" cy="451104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US" sz="1350" dirty="0">
                  <a:solidFill>
                    <a:prstClr val="black"/>
                  </a:solidFill>
                  <a:latin typeface="Calibri"/>
                  <a:cs typeface="Arial"/>
                </a:rPr>
                <a:t>BINCSV</a:t>
              </a:r>
              <a:endParaRPr lang="en-US" sz="120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42" name="TextBox 1"/>
            <p:cNvSpPr txBox="1"/>
            <p:nvPr/>
          </p:nvSpPr>
          <p:spPr>
            <a:xfrm>
              <a:off x="5346192" y="7394420"/>
              <a:ext cx="987552" cy="451104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US" sz="1350" dirty="0">
                  <a:solidFill>
                    <a:prstClr val="black"/>
                  </a:solidFill>
                  <a:latin typeface="Calibri"/>
                  <a:cs typeface="Arial"/>
                </a:rPr>
                <a:t>BINJS</a:t>
              </a:r>
              <a:endParaRPr lang="en-US" sz="120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43" name="TextBox 1"/>
            <p:cNvSpPr txBox="1"/>
            <p:nvPr/>
          </p:nvSpPr>
          <p:spPr>
            <a:xfrm>
              <a:off x="6080354" y="7394420"/>
              <a:ext cx="987552" cy="451104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US" sz="1350" dirty="0">
                  <a:solidFill>
                    <a:prstClr val="black"/>
                  </a:solidFill>
                  <a:latin typeface="Calibri"/>
                  <a:cs typeface="Arial"/>
                </a:rPr>
                <a:t>CSVJS</a:t>
              </a:r>
              <a:endParaRPr lang="en-US" sz="120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44" name="TextBox 1"/>
            <p:cNvSpPr txBox="1"/>
            <p:nvPr/>
          </p:nvSpPr>
          <p:spPr>
            <a:xfrm>
              <a:off x="7010960" y="7394420"/>
              <a:ext cx="1103376" cy="451104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US" sz="1350" dirty="0">
                  <a:solidFill>
                    <a:prstClr val="black"/>
                  </a:solidFill>
                  <a:latin typeface="Calibri"/>
                  <a:cs typeface="Arial"/>
                </a:rPr>
                <a:t>BINCSVJS</a:t>
              </a:r>
              <a:endParaRPr lang="en-US" sz="120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</p:grpSp>
      <p:sp>
        <p:nvSpPr>
          <p:cNvPr id="45" name="Rectangle 44"/>
          <p:cNvSpPr/>
          <p:nvPr/>
        </p:nvSpPr>
        <p:spPr>
          <a:xfrm>
            <a:off x="6006363" y="705686"/>
            <a:ext cx="3429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/>
            <a:r>
              <a:rPr lang="en-US" sz="1500" b="1" dirty="0">
                <a:solidFill>
                  <a:prstClr val="black"/>
                </a:solidFill>
                <a:latin typeface="Calibri"/>
                <a:cs typeface="Arial"/>
              </a:rPr>
              <a:t>95GB Binary - 22GB JSON – 22GB CSV</a:t>
            </a:r>
            <a:br>
              <a:rPr lang="en-US" sz="1500" b="1" dirty="0">
                <a:solidFill>
                  <a:prstClr val="black"/>
                </a:solidFill>
                <a:latin typeface="Calibri"/>
                <a:cs typeface="Arial"/>
              </a:rPr>
            </a:br>
            <a:r>
              <a:rPr lang="en-US" sz="1500" b="1" dirty="0">
                <a:solidFill>
                  <a:prstClr val="black"/>
                </a:solidFill>
                <a:latin typeface="Calibri"/>
                <a:cs typeface="Arial"/>
              </a:rPr>
              <a:t>50 queries</a:t>
            </a:r>
            <a:endParaRPr lang="en-US" sz="150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6530821" y="1747088"/>
            <a:ext cx="312332" cy="330653"/>
          </a:xfrm>
          <a:prstGeom prst="ellipse">
            <a:avLst/>
          </a:prstGeom>
          <a:noFill/>
          <a:ln w="25400" cap="flat" cmpd="sng" algn="ctr">
            <a:solidFill>
              <a:sysClr val="windowText" lastClr="000000">
                <a:shade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6888971" y="1840619"/>
            <a:ext cx="382686" cy="6266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7146165" y="1657350"/>
            <a:ext cx="15406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sz="1500" b="1" kern="0" dirty="0">
                <a:solidFill>
                  <a:prstClr val="black"/>
                </a:solidFill>
                <a:latin typeface="Calibri"/>
                <a:cs typeface="Arial"/>
              </a:rPr>
              <a:t>suboptimal plan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2680431" y="2634483"/>
            <a:ext cx="1474733" cy="1204468"/>
            <a:chOff x="1834322" y="4066847"/>
            <a:chExt cx="1966311" cy="1605956"/>
          </a:xfrm>
        </p:grpSpPr>
        <p:sp>
          <p:nvSpPr>
            <p:cNvPr id="50" name="Oval 49"/>
            <p:cNvSpPr/>
            <p:nvPr/>
          </p:nvSpPr>
          <p:spPr>
            <a:xfrm>
              <a:off x="2411969" y="4066847"/>
              <a:ext cx="563507" cy="539384"/>
            </a:xfrm>
            <a:prstGeom prst="ellipse">
              <a:avLst/>
            </a:prstGeom>
            <a:noFill/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/>
                <a:cs typeface="Arial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flipH="1" flipV="1">
              <a:off x="2751402" y="4661053"/>
              <a:ext cx="75300" cy="371382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sp>
          <p:nvSpPr>
            <p:cNvPr id="52" name="TextBox 51"/>
            <p:cNvSpPr txBox="1"/>
            <p:nvPr/>
          </p:nvSpPr>
          <p:spPr>
            <a:xfrm>
              <a:off x="1834322" y="4934140"/>
              <a:ext cx="1966311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1500" b="1" kern="0" dirty="0">
                  <a:solidFill>
                    <a:prstClr val="black"/>
                  </a:solidFill>
                  <a:latin typeface="Calibri"/>
                  <a:cs typeface="Arial"/>
                </a:rPr>
                <a:t>build </a:t>
              </a:r>
              <a:br>
                <a:rPr lang="en-US" sz="1500" b="1" kern="0" dirty="0">
                  <a:solidFill>
                    <a:prstClr val="black"/>
                  </a:solidFill>
                  <a:latin typeface="Calibri"/>
                  <a:cs typeface="Arial"/>
                </a:rPr>
              </a:br>
              <a:r>
                <a:rPr lang="en-US" sz="1500" b="1" kern="0" dirty="0">
                  <a:solidFill>
                    <a:prstClr val="black"/>
                  </a:solidFill>
                  <a:latin typeface="Calibri"/>
                  <a:cs typeface="Arial"/>
                </a:rPr>
                <a:t>caches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715947" y="2881654"/>
            <a:ext cx="1719095" cy="1211036"/>
            <a:chOff x="1289721" y="4066847"/>
            <a:chExt cx="2292127" cy="1614715"/>
          </a:xfrm>
        </p:grpSpPr>
        <p:sp>
          <p:nvSpPr>
            <p:cNvPr id="54" name="Oval 53"/>
            <p:cNvSpPr/>
            <p:nvPr/>
          </p:nvSpPr>
          <p:spPr>
            <a:xfrm>
              <a:off x="2586860" y="4066847"/>
              <a:ext cx="388616" cy="539384"/>
            </a:xfrm>
            <a:prstGeom prst="ellipse">
              <a:avLst/>
            </a:prstGeom>
            <a:noFill/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/>
                <a:cs typeface="Arial"/>
              </a:endParaRPr>
            </a:p>
          </p:txBody>
        </p:sp>
        <p:cxnSp>
          <p:nvCxnSpPr>
            <p:cNvPr id="55" name="Straight Arrow Connector 54"/>
            <p:cNvCxnSpPr>
              <a:stCxn id="56" idx="0"/>
            </p:cNvCxnSpPr>
            <p:nvPr/>
          </p:nvCxnSpPr>
          <p:spPr>
            <a:xfrm flipV="1">
              <a:off x="2435785" y="4661053"/>
              <a:ext cx="315617" cy="28184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sp>
          <p:nvSpPr>
            <p:cNvPr id="56" name="TextBox 55"/>
            <p:cNvSpPr txBox="1"/>
            <p:nvPr/>
          </p:nvSpPr>
          <p:spPr>
            <a:xfrm>
              <a:off x="1289721" y="4942898"/>
              <a:ext cx="229212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en-US" sz="1500" b="1" kern="0" dirty="0">
                  <a:solidFill>
                    <a:prstClr val="black"/>
                  </a:solidFill>
                  <a:latin typeface="Calibri"/>
                  <a:cs typeface="Arial"/>
                </a:rPr>
                <a:t>zone</a:t>
              </a:r>
              <a:br>
                <a:rPr lang="en-US" sz="1500" b="1" kern="0" dirty="0">
                  <a:solidFill>
                    <a:prstClr val="black"/>
                  </a:solidFill>
                  <a:latin typeface="Calibri"/>
                  <a:cs typeface="Arial"/>
                </a:rPr>
              </a:br>
              <a:r>
                <a:rPr lang="en-US" sz="1500" b="1" kern="0" dirty="0">
                  <a:solidFill>
                    <a:prstClr val="black"/>
                  </a:solidFill>
                  <a:latin typeface="Calibri"/>
                  <a:cs typeface="Arial"/>
                </a:rPr>
                <a:t>maps</a:t>
              </a: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5081938" y="3427500"/>
            <a:ext cx="14747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500" b="1" dirty="0">
                <a:solidFill>
                  <a:prstClr val="black"/>
                </a:solidFill>
                <a:latin typeface="Calibri"/>
                <a:cs typeface="Arial"/>
              </a:rPr>
              <a:t>string data &amp; zone maps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flipH="1" flipV="1">
            <a:off x="5520311" y="2884224"/>
            <a:ext cx="139877" cy="512823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sp>
        <p:nvSpPr>
          <p:cNvPr id="59" name="Oval 58"/>
          <p:cNvSpPr/>
          <p:nvPr/>
        </p:nvSpPr>
        <p:spPr>
          <a:xfrm>
            <a:off x="5323798" y="2529663"/>
            <a:ext cx="312332" cy="330653"/>
          </a:xfrm>
          <a:prstGeom prst="ellipse">
            <a:avLst/>
          </a:prstGeom>
          <a:noFill/>
          <a:ln w="25400" cap="flat" cmpd="sng" algn="ctr">
            <a:solidFill>
              <a:sysClr val="windowText" lastClr="000000">
                <a:shade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>
              <a:solidFill>
                <a:prstClr val="white"/>
              </a:solidFill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761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1" animBg="1"/>
      <p:bldP spid="30" grpId="2" animBg="1"/>
      <p:bldP spid="3" grpId="0" animBg="1"/>
      <p:bldP spid="3" grpId="1" animBg="1"/>
      <p:bldP spid="29" grpId="0" animBg="1"/>
      <p:bldP spid="29" grpId="1" animBg="1"/>
      <p:bldP spid="46" grpId="0" animBg="1"/>
      <p:bldP spid="48" grpId="0"/>
      <p:bldP spid="57" grpId="0"/>
      <p:bldP spid="5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b="1" dirty="0">
                <a:solidFill>
                  <a:srgbClr val="C00000"/>
                </a:solidFill>
                <a:latin typeface="Impact" charset="0"/>
                <a:ea typeface="Impact" charset="0"/>
                <a:cs typeface="Impact" charset="0"/>
              </a:rPr>
              <a:t>RAW</a:t>
            </a:r>
            <a:r>
              <a:rPr lang="fr-CH" b="1" dirty="0">
                <a:solidFill>
                  <a:schemeClr val="tx2"/>
                </a:solidFill>
              </a:rPr>
              <a:t> — </a:t>
            </a:r>
            <a:r>
              <a:rPr lang="en-US" b="1" dirty="0" smtClean="0">
                <a:solidFill>
                  <a:schemeClr val="tx2"/>
                </a:solidFill>
              </a:rPr>
              <a:t>A </a:t>
            </a:r>
            <a:r>
              <a:rPr lang="en-US" b="1" dirty="0">
                <a:solidFill>
                  <a:schemeClr val="tx2"/>
                </a:solidFill>
              </a:rPr>
              <a:t>lean and agile engine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1064544"/>
            <a:ext cx="8229600" cy="3891503"/>
          </a:xfrm>
        </p:spPr>
        <p:txBody>
          <a:bodyPr>
            <a:normAutofit/>
          </a:bodyPr>
          <a:lstStyle/>
          <a:p>
            <a:r>
              <a:rPr lang="en-US" dirty="0"/>
              <a:t>Adaptive Query Processing</a:t>
            </a:r>
          </a:p>
          <a:p>
            <a:pPr lvl="1"/>
            <a:r>
              <a:rPr lang="en-US" dirty="0"/>
              <a:t>A database per query and dataset</a:t>
            </a:r>
          </a:p>
          <a:p>
            <a:pPr lvl="1"/>
            <a:r>
              <a:rPr lang="en-US" dirty="0"/>
              <a:t>SQL++ to query and clean all data</a:t>
            </a:r>
          </a:p>
          <a:p>
            <a:r>
              <a:rPr lang="en-US" b="1" dirty="0"/>
              <a:t>Adaptive data access</a:t>
            </a:r>
          </a:p>
          <a:p>
            <a:pPr lvl="1"/>
            <a:r>
              <a:rPr lang="en-US" b="1" dirty="0"/>
              <a:t>Tune database </a:t>
            </a:r>
            <a:r>
              <a:rPr lang="en-US" b="1" dirty="0" smtClean="0"/>
              <a:t>dynamically</a:t>
            </a:r>
          </a:p>
          <a:p>
            <a:r>
              <a:rPr lang="en-US" dirty="0"/>
              <a:t>The Human Brain Project</a:t>
            </a:r>
          </a:p>
          <a:p>
            <a:pPr lvl="1"/>
            <a:r>
              <a:rPr lang="en-US" dirty="0"/>
              <a:t>An inspiring use </a:t>
            </a:r>
            <a:r>
              <a:rPr lang="en-US" dirty="0" smtClean="0"/>
              <a:t>case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6193051" y="1515473"/>
            <a:ext cx="2905125" cy="2684775"/>
            <a:chOff x="6118586" y="1200151"/>
            <a:chExt cx="2905125" cy="2684775"/>
          </a:xfrm>
        </p:grpSpPr>
        <p:grpSp>
          <p:nvGrpSpPr>
            <p:cNvPr id="30" name="Group 29"/>
            <p:cNvGrpSpPr/>
            <p:nvPr/>
          </p:nvGrpSpPr>
          <p:grpSpPr>
            <a:xfrm>
              <a:off x="6118586" y="1429453"/>
              <a:ext cx="2905125" cy="2455473"/>
              <a:chOff x="3643312" y="2190750"/>
              <a:chExt cx="2905125" cy="3004186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4562474" y="2190750"/>
                <a:ext cx="106680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noAutofit/>
              </a:bodyPr>
              <a:lstStyle/>
              <a:p>
                <a:pPr algn="ctr"/>
                <a:endParaRPr lang="en-US" sz="20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3643312" y="4829176"/>
                <a:ext cx="2905125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collect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  <p:cxnSp>
            <p:nvCxnSpPr>
              <p:cNvPr id="36" name="Straight Connector 35"/>
              <p:cNvCxnSpPr>
                <a:stCxn id="34" idx="2"/>
                <a:endCxn id="35" idx="2"/>
              </p:cNvCxnSpPr>
              <p:nvPr/>
            </p:nvCxnSpPr>
            <p:spPr>
              <a:xfrm flipH="1">
                <a:off x="3643312" y="2373630"/>
                <a:ext cx="919162" cy="2638426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stCxn id="34" idx="6"/>
                <a:endCxn id="35" idx="6"/>
              </p:cNvCxnSpPr>
              <p:nvPr/>
            </p:nvCxnSpPr>
            <p:spPr>
              <a:xfrm>
                <a:off x="5629274" y="2373630"/>
                <a:ext cx="919163" cy="2638426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/>
              <p:cNvSpPr/>
              <p:nvPr/>
            </p:nvSpPr>
            <p:spPr>
              <a:xfrm>
                <a:off x="4318634" y="2850359"/>
                <a:ext cx="155448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endParaRPr lang="en-US" sz="28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3861434" y="4169568"/>
                <a:ext cx="246888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store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098129" y="3509962"/>
                <a:ext cx="199549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access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6795335" y="1200151"/>
              <a:ext cx="1638640" cy="1227937"/>
              <a:chOff x="6795335" y="1200151"/>
              <a:chExt cx="1638640" cy="122793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795335" y="1200151"/>
                <a:ext cx="163864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0253F"/>
                    </a:solidFill>
                  </a:rPr>
                  <a:t>process</a:t>
                </a:r>
                <a:endParaRPr lang="en-US" sz="32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946147" y="1781757"/>
                <a:ext cx="127909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0253F"/>
                    </a:solidFill>
                  </a:rPr>
                  <a:t>cache</a:t>
                </a:r>
                <a:endParaRPr lang="en-US" sz="3200" dirty="0"/>
              </a:p>
            </p:txBody>
          </p:sp>
        </p:grpSp>
      </p:grpSp>
      <p:sp>
        <p:nvSpPr>
          <p:cNvPr id="41" name="Right Bracket 40"/>
          <p:cNvSpPr/>
          <p:nvPr/>
        </p:nvSpPr>
        <p:spPr>
          <a:xfrm flipH="1">
            <a:off x="6895153" y="1694078"/>
            <a:ext cx="121920" cy="423131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Bracket 41"/>
          <p:cNvSpPr/>
          <p:nvPr/>
        </p:nvSpPr>
        <p:spPr>
          <a:xfrm flipH="1">
            <a:off x="6454615" y="2268828"/>
            <a:ext cx="89839" cy="785078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42" idx="2"/>
          </p:cNvCxnSpPr>
          <p:nvPr/>
        </p:nvCxnSpPr>
        <p:spPr>
          <a:xfrm flipH="1">
            <a:off x="4344582" y="2661367"/>
            <a:ext cx="2110033" cy="3111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5411586" y="1434379"/>
            <a:ext cx="1473601" cy="4646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41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066360"/>
              </p:ext>
            </p:extLst>
          </p:nvPr>
        </p:nvGraphicFramePr>
        <p:xfrm>
          <a:off x="1143000" y="1141140"/>
          <a:ext cx="6858000" cy="3577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287589" y="98689"/>
            <a:ext cx="2807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cs typeface="Arial" charset="0"/>
              </a:rPr>
              <a:t>60GB smart meter data, </a:t>
            </a:r>
            <a:br>
              <a:rPr lang="en-US" dirty="0">
                <a:solidFill>
                  <a:prstClr val="black"/>
                </a:solidFill>
                <a:cs typeface="Arial" charset="0"/>
              </a:rPr>
            </a:br>
            <a:r>
              <a:rPr lang="en-US" dirty="0">
                <a:solidFill>
                  <a:prstClr val="black"/>
                </a:solidFill>
                <a:cs typeface="Arial" charset="0"/>
              </a:rPr>
              <a:t>selectivity 1%, </a:t>
            </a:r>
            <a:br>
              <a:rPr lang="en-US" dirty="0">
                <a:solidFill>
                  <a:prstClr val="black"/>
                </a:solidFill>
                <a:cs typeface="Arial" charset="0"/>
              </a:rPr>
            </a:br>
            <a:r>
              <a:rPr lang="en-US" dirty="0">
                <a:solidFill>
                  <a:prstClr val="black"/>
                </a:solidFill>
                <a:cs typeface="Arial" charset="0"/>
              </a:rPr>
              <a:t>128GB RAM, 1 thread</a:t>
            </a:r>
          </a:p>
        </p:txBody>
      </p:sp>
      <p:sp>
        <p:nvSpPr>
          <p:cNvPr id="9" name="Callout: Line 1"/>
          <p:cNvSpPr/>
          <p:nvPr/>
        </p:nvSpPr>
        <p:spPr>
          <a:xfrm flipH="1">
            <a:off x="2628900" y="1633165"/>
            <a:ext cx="1485900" cy="530032"/>
          </a:xfrm>
          <a:prstGeom prst="borderCallout1">
            <a:avLst>
              <a:gd name="adj1" fmla="val 109322"/>
              <a:gd name="adj2" fmla="val 61282"/>
              <a:gd name="adj3" fmla="val 186179"/>
              <a:gd name="adj4" fmla="val 30541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Tuning pays off after 45 queries</a:t>
            </a:r>
          </a:p>
        </p:txBody>
      </p:sp>
      <p:sp>
        <p:nvSpPr>
          <p:cNvPr id="10" name="Callout: Line 11"/>
          <p:cNvSpPr/>
          <p:nvPr/>
        </p:nvSpPr>
        <p:spPr>
          <a:xfrm flipH="1">
            <a:off x="4235262" y="1625786"/>
            <a:ext cx="1543050" cy="490615"/>
          </a:xfrm>
          <a:prstGeom prst="borderCallout1">
            <a:avLst>
              <a:gd name="adj1" fmla="val 49037"/>
              <a:gd name="adj2" fmla="val -4259"/>
              <a:gd name="adj3" fmla="val 25077"/>
              <a:gd name="adj4" fmla="val -109315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Loading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pays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off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after 220 queries</a:t>
            </a:r>
          </a:p>
        </p:txBody>
      </p:sp>
      <p:sp>
        <p:nvSpPr>
          <p:cNvPr id="11" name="Oval 10"/>
          <p:cNvSpPr/>
          <p:nvPr/>
        </p:nvSpPr>
        <p:spPr>
          <a:xfrm>
            <a:off x="7441825" y="1584511"/>
            <a:ext cx="400050" cy="1693640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8560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  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8560"/>
            <a:ext cx="8686800" cy="1132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tx2"/>
                </a:solidFill>
              </a:rPr>
              <a:t>Querying raw data w/o index:</a:t>
            </a:r>
            <a:br>
              <a:rPr lang="en-US" b="1" dirty="0">
                <a:solidFill>
                  <a:schemeClr val="tx2"/>
                </a:solidFill>
              </a:rPr>
            </a:br>
            <a:r>
              <a:rPr lang="en-US" b="1" dirty="0">
                <a:solidFill>
                  <a:schemeClr val="tx2"/>
                </a:solidFill>
              </a:rPr>
              <a:t>Diminishing returns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106397"/>
            <a:ext cx="9095256" cy="107721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>
            <a:noAutofit/>
          </a:bodyPr>
          <a:lstStyle/>
          <a:p>
            <a:pPr algn="ctr" defTabSz="685800">
              <a:defRPr/>
            </a:pPr>
            <a:r>
              <a:rPr lang="en-US" sz="3200" b="1" kern="0" dirty="0" smtClean="0">
                <a:solidFill>
                  <a:prstClr val="black"/>
                </a:solidFill>
                <a:latin typeface="Calibri"/>
                <a:cs typeface="Arial"/>
              </a:rPr>
              <a:t>Scanning all data is slow</a:t>
            </a:r>
          </a:p>
          <a:p>
            <a:pPr algn="ctr" defTabSz="685800">
              <a:defRPr/>
            </a:pPr>
            <a:r>
              <a:rPr lang="en-US" sz="3200" b="1" kern="0" dirty="0" smtClean="0">
                <a:solidFill>
                  <a:prstClr val="black"/>
                </a:solidFill>
                <a:latin typeface="Calibri"/>
                <a:cs typeface="Arial"/>
              </a:rPr>
              <a:t>Indexing/tuning non-trivial for ad hoc data</a:t>
            </a:r>
            <a:endParaRPr lang="en-US" sz="3200" b="1"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413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  <p:bldP spid="9" grpId="0" animBg="1"/>
      <p:bldP spid="10" grpId="0" animBg="1"/>
      <p:bldP spid="11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Invest in popular data subsets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8" y="1552930"/>
            <a:ext cx="9098112" cy="21307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6961" y="1821023"/>
            <a:ext cx="6254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kern="0" dirty="0">
                <a:solidFill>
                  <a:prstClr val="black"/>
                </a:solidFill>
                <a:cs typeface="Arial"/>
              </a:rPr>
              <a:t>Raw</a:t>
            </a:r>
            <a:br>
              <a:rPr lang="en-US" kern="0" dirty="0">
                <a:solidFill>
                  <a:prstClr val="black"/>
                </a:solidFill>
                <a:cs typeface="Arial"/>
              </a:rPr>
            </a:br>
            <a:r>
              <a:rPr lang="en-US" kern="0" dirty="0">
                <a:solidFill>
                  <a:prstClr val="black"/>
                </a:solidFill>
                <a:cs typeface="Arial"/>
              </a:rPr>
              <a:t>Data</a:t>
            </a:r>
            <a:br>
              <a:rPr lang="en-US" kern="0" dirty="0">
                <a:solidFill>
                  <a:prstClr val="black"/>
                </a:solidFill>
                <a:cs typeface="Arial"/>
              </a:rPr>
            </a:br>
            <a:r>
              <a:rPr lang="en-US" kern="0" dirty="0">
                <a:solidFill>
                  <a:prstClr val="black"/>
                </a:solidFill>
                <a:cs typeface="Arial"/>
              </a:rPr>
              <a:t>File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775502"/>
            <a:ext cx="9144000" cy="66085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US" sz="2400" b="1" kern="0" dirty="0">
                <a:solidFill>
                  <a:prstClr val="black"/>
                </a:solidFill>
                <a:latin typeface="Calibri"/>
                <a:cs typeface="Arial"/>
              </a:rPr>
              <a:t>Refine partitions over the data =&gt; Skip </a:t>
            </a:r>
            <a:r>
              <a:rPr lang="en-US" sz="2400" b="1" kern="0" dirty="0" smtClean="0">
                <a:solidFill>
                  <a:prstClr val="black"/>
                </a:solidFill>
                <a:latin typeface="Calibri"/>
                <a:cs typeface="Arial"/>
              </a:rPr>
              <a:t>if useless for </a:t>
            </a:r>
            <a:r>
              <a:rPr lang="en-US" sz="2400" b="1" kern="0" dirty="0">
                <a:solidFill>
                  <a:prstClr val="black"/>
                </a:solidFill>
                <a:latin typeface="Calibri"/>
                <a:cs typeface="Arial"/>
              </a:rPr>
              <a:t>query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4458210"/>
            <a:ext cx="9144000" cy="66085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US" sz="2400" b="1" kern="0" dirty="0">
                <a:solidFill>
                  <a:prstClr val="black"/>
                </a:solidFill>
                <a:latin typeface="Calibri"/>
                <a:cs typeface="Arial"/>
              </a:rPr>
              <a:t>Tune indexes over popular partitions =&gt; Minimize data accesses</a:t>
            </a:r>
          </a:p>
        </p:txBody>
      </p:sp>
    </p:spTree>
    <p:extLst>
      <p:ext uri="{BB962C8B-B14F-4D97-AF65-F5344CB8AC3E}">
        <p14:creationId xmlns:p14="http://schemas.microsoft.com/office/powerpoint/2010/main" val="229389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389350"/>
              </p:ext>
            </p:extLst>
          </p:nvPr>
        </p:nvGraphicFramePr>
        <p:xfrm>
          <a:off x="828167" y="1030962"/>
          <a:ext cx="1131570" cy="3390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7190">
                  <a:extLst>
                    <a:ext uri="{9D8B030D-6E8A-4147-A177-3AD203B41FA5}">
                      <a16:colId xmlns:a16="http://schemas.microsoft.com/office/drawing/2014/main" xmlns="" val="425708511"/>
                    </a:ext>
                  </a:extLst>
                </a:gridCol>
                <a:gridCol w="377190">
                  <a:extLst>
                    <a:ext uri="{9D8B030D-6E8A-4147-A177-3AD203B41FA5}">
                      <a16:colId xmlns:a16="http://schemas.microsoft.com/office/drawing/2014/main" xmlns="" val="2165319530"/>
                    </a:ext>
                  </a:extLst>
                </a:gridCol>
                <a:gridCol w="377190">
                  <a:extLst>
                    <a:ext uri="{9D8B030D-6E8A-4147-A177-3AD203B41FA5}">
                      <a16:colId xmlns:a16="http://schemas.microsoft.com/office/drawing/2014/main" xmlns="" val="258855057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r>
                        <a:rPr lang="en-US" sz="1800" b="1" dirty="0"/>
                        <a:t>...</a:t>
                      </a:r>
                      <a:endParaRPr lang="en-US" sz="21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02090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20304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06132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36417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534397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31302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534937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27539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0329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359836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37272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71241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08295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23548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858937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96526631"/>
                  </a:ext>
                </a:extLst>
              </a:tr>
              <a:tr h="3429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…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15082083"/>
                  </a:ext>
                </a:extLst>
              </a:tr>
            </a:tbl>
          </a:graphicData>
        </a:graphic>
      </p:graphicFrame>
      <p:sp>
        <p:nvSpPr>
          <p:cNvPr id="674" name="Content Placeholder 1"/>
          <p:cNvSpPr txBox="1">
            <a:spLocks/>
          </p:cNvSpPr>
          <p:nvPr/>
        </p:nvSpPr>
        <p:spPr bwMode="auto">
          <a:xfrm>
            <a:off x="3920389" y="999643"/>
            <a:ext cx="4107995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Enable data </a:t>
            </a:r>
            <a:r>
              <a:rPr lang="en-US" sz="1800" kern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skipping</a:t>
            </a:r>
            <a:endParaRPr lang="en-US" sz="1500" kern="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Fine-grained access path selection</a:t>
            </a:r>
            <a:endParaRPr lang="en-US" sz="2400" kern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76" name="Rectangle 675"/>
          <p:cNvSpPr/>
          <p:nvPr/>
        </p:nvSpPr>
        <p:spPr>
          <a:xfrm>
            <a:off x="902369" y="4679485"/>
            <a:ext cx="7888705" cy="463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Set the “ground” for reducing data access</a:t>
            </a:r>
          </a:p>
        </p:txBody>
      </p:sp>
      <p:cxnSp>
        <p:nvCxnSpPr>
          <p:cNvPr id="670" name="Straight Connector 669"/>
          <p:cNvCxnSpPr>
            <a:cxnSpLocks/>
          </p:cNvCxnSpPr>
          <p:nvPr/>
        </p:nvCxnSpPr>
        <p:spPr>
          <a:xfrm>
            <a:off x="641076" y="1794216"/>
            <a:ext cx="1395543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cxnSpLocks/>
          </p:cNvCxnSpPr>
          <p:nvPr/>
        </p:nvCxnSpPr>
        <p:spPr>
          <a:xfrm>
            <a:off x="644085" y="2939622"/>
            <a:ext cx="1392535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>
            <a:off x="644085" y="3514981"/>
            <a:ext cx="1392535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920389" y="1911078"/>
            <a:ext cx="3033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latin typeface="Helvetica" panose="020B0604020202020204" pitchFamily="34" charset="0"/>
                <a:cs typeface="Helvetica" panose="020B0604020202020204" pitchFamily="34" charset="0"/>
              </a:rPr>
              <a:t>Capture implicit clustering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3920389" y="2271931"/>
            <a:ext cx="316413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kern="0" dirty="0">
                <a:latin typeface="Helvetica" panose="020B0604020202020204" pitchFamily="34" charset="0"/>
                <a:cs typeface="Helvetica" panose="020B0604020202020204" pitchFamily="34" charset="0"/>
              </a:rPr>
              <a:t>Iteratively partition dataset</a:t>
            </a:r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>
            <a:off x="2182917" y="999615"/>
            <a:ext cx="0" cy="315115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54317" y="695229"/>
            <a:ext cx="457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5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</a:p>
        </p:txBody>
      </p:sp>
      <p:cxnSp>
        <p:nvCxnSpPr>
          <p:cNvPr id="23" name="Straight Arrow Connector 22"/>
          <p:cNvCxnSpPr>
            <a:cxnSpLocks/>
          </p:cNvCxnSpPr>
          <p:nvPr/>
        </p:nvCxnSpPr>
        <p:spPr>
          <a:xfrm>
            <a:off x="2566498" y="991171"/>
            <a:ext cx="0" cy="3159596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337898" y="686784"/>
            <a:ext cx="457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5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5302" y="786848"/>
            <a:ext cx="514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attr1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22269" y="786848"/>
            <a:ext cx="514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attrN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40404" y="1046547"/>
            <a:ext cx="228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…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84F191D1-2C57-443B-AB45-3314FEA9D695}"/>
              </a:ext>
            </a:extLst>
          </p:cNvPr>
          <p:cNvSpPr txBox="1">
            <a:spLocks/>
          </p:cNvSpPr>
          <p:nvPr/>
        </p:nvSpPr>
        <p:spPr bwMode="auto">
          <a:xfrm>
            <a:off x="757992" y="87418"/>
            <a:ext cx="7760368" cy="59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b="1" kern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Adapt to </a:t>
            </a:r>
            <a:r>
              <a:rPr lang="en-US" sz="3600" b="1" kern="0" smtClean="0">
                <a:latin typeface="Helvetica" panose="020B0604020202020204" pitchFamily="34" charset="0"/>
                <a:cs typeface="Helvetica" panose="020B0604020202020204" pitchFamily="34" charset="0"/>
              </a:rPr>
              <a:t>data: Logical </a:t>
            </a:r>
            <a:r>
              <a:rPr lang="en-US" sz="3600" b="1" kern="0" dirty="0">
                <a:latin typeface="Helvetica" panose="020B0604020202020204" pitchFamily="34" charset="0"/>
                <a:cs typeface="Helvetica" panose="020B0604020202020204" pitchFamily="34" charset="0"/>
              </a:rPr>
              <a:t>partitioning</a:t>
            </a:r>
          </a:p>
        </p:txBody>
      </p:sp>
      <p:sp>
        <p:nvSpPr>
          <p:cNvPr id="34" name="Callout: Line 33">
            <a:extLst>
              <a:ext uri="{FF2B5EF4-FFF2-40B4-BE49-F238E27FC236}">
                <a16:creationId xmlns:a16="http://schemas.microsoft.com/office/drawing/2014/main" xmlns="" id="{B875AA26-2A06-46AA-86A8-5843891DC819}"/>
              </a:ext>
            </a:extLst>
          </p:cNvPr>
          <p:cNvSpPr/>
          <p:nvPr/>
        </p:nvSpPr>
        <p:spPr>
          <a:xfrm flipH="1">
            <a:off x="3315719" y="4085604"/>
            <a:ext cx="3981130" cy="587598"/>
          </a:xfrm>
          <a:prstGeom prst="borderCallout1">
            <a:avLst>
              <a:gd name="adj1" fmla="val 49418"/>
              <a:gd name="adj2" fmla="val 100105"/>
              <a:gd name="adj3" fmla="val -71540"/>
              <a:gd name="adj4" fmla="val 118779"/>
            </a:avLst>
          </a:prstGeom>
          <a:noFill/>
          <a:ln>
            <a:solidFill>
              <a:schemeClr val="tx1"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indent="-257175">
              <a:buAutoNum type="arabicParenR"/>
            </a:pPr>
            <a:endParaRPr lang="en-US" sz="15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57175" indent="-257175">
              <a:buAutoNum type="arabicParenR"/>
            </a:pPr>
            <a:r>
              <a:rPr lang="en-US" sz="15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Collect data statistics at runtime</a:t>
            </a:r>
          </a:p>
          <a:p>
            <a:pPr marL="257175" indent="-257175">
              <a:buAutoNum type="arabicParenR"/>
            </a:pPr>
            <a:r>
              <a:rPr lang="en-US" sz="15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Calculate number of sub-partitions</a:t>
            </a:r>
          </a:p>
          <a:p>
            <a:endParaRPr lang="en-US" sz="15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34E9BA7-C05A-4A5C-9DDA-6D013FF62BE6}"/>
              </a:ext>
            </a:extLst>
          </p:cNvPr>
          <p:cNvSpPr/>
          <p:nvPr/>
        </p:nvSpPr>
        <p:spPr>
          <a:xfrm>
            <a:off x="3400995" y="3375675"/>
            <a:ext cx="4465371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75" dirty="0"/>
              <a:t>Increase </a:t>
            </a:r>
            <a:r>
              <a:rPr lang="en-US" sz="1875" dirty="0" err="1"/>
              <a:t>disjointness</a:t>
            </a:r>
            <a:r>
              <a:rPr lang="en-US" sz="1875" dirty="0"/>
              <a:t>: Reduce distinct values</a:t>
            </a:r>
          </a:p>
          <a:p>
            <a:r>
              <a:rPr lang="en-US" sz="1875" dirty="0"/>
              <a:t>Remove tails: Reduce excess kurtosis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F2A566B-E692-459A-98F0-E6EA309E47EF}"/>
              </a:ext>
            </a:extLst>
          </p:cNvPr>
          <p:cNvSpPr/>
          <p:nvPr/>
        </p:nvSpPr>
        <p:spPr>
          <a:xfrm>
            <a:off x="3329862" y="2791739"/>
            <a:ext cx="1959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latin typeface="Helvetica" panose="020B0604020202020204" pitchFamily="34" charset="0"/>
                <a:cs typeface="Helvetica" panose="020B0604020202020204" pitchFamily="34" charset="0"/>
              </a:rPr>
              <a:t>Homogeneous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69A1698-859D-4E4D-A654-47DD001927C8}"/>
              </a:ext>
            </a:extLst>
          </p:cNvPr>
          <p:cNvSpPr/>
          <p:nvPr/>
        </p:nvSpPr>
        <p:spPr>
          <a:xfrm>
            <a:off x="6111909" y="2796294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latin typeface="Helvetica" panose="020B0604020202020204" pitchFamily="34" charset="0"/>
                <a:cs typeface="Helvetica" panose="020B0604020202020204" pitchFamily="34" charset="0"/>
              </a:rPr>
              <a:t>Query-based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4D5EF8B6-109D-4CDB-87B7-3BF921541EBE}"/>
              </a:ext>
            </a:extLst>
          </p:cNvPr>
          <p:cNvCxnSpPr>
            <a:cxnSpLocks/>
            <a:stCxn id="3" idx="2"/>
            <a:endCxn id="12" idx="0"/>
          </p:cNvCxnSpPr>
          <p:nvPr/>
        </p:nvCxnSpPr>
        <p:spPr>
          <a:xfrm flipH="1">
            <a:off x="4309444" y="2641263"/>
            <a:ext cx="1193010" cy="1504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1A729858-F22C-485A-84B9-4B0277FC573E}"/>
              </a:ext>
            </a:extLst>
          </p:cNvPr>
          <p:cNvCxnSpPr>
            <a:cxnSpLocks/>
            <a:stCxn id="3" idx="2"/>
            <a:endCxn id="13" idx="0"/>
          </p:cNvCxnSpPr>
          <p:nvPr/>
        </p:nvCxnSpPr>
        <p:spPr>
          <a:xfrm>
            <a:off x="5502454" y="2641263"/>
            <a:ext cx="1368637" cy="1550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83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24" grpId="0"/>
      <p:bldP spid="9" grpId="0"/>
      <p:bldP spid="34" grpId="0" animBg="1"/>
      <p:bldP spid="34" grpId="1" animBg="1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070130"/>
              </p:ext>
            </p:extLst>
          </p:nvPr>
        </p:nvGraphicFramePr>
        <p:xfrm>
          <a:off x="828167" y="1030962"/>
          <a:ext cx="1131570" cy="3390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7190">
                  <a:extLst>
                    <a:ext uri="{9D8B030D-6E8A-4147-A177-3AD203B41FA5}">
                      <a16:colId xmlns:a16="http://schemas.microsoft.com/office/drawing/2014/main" xmlns="" val="425708511"/>
                    </a:ext>
                  </a:extLst>
                </a:gridCol>
                <a:gridCol w="377190">
                  <a:extLst>
                    <a:ext uri="{9D8B030D-6E8A-4147-A177-3AD203B41FA5}">
                      <a16:colId xmlns:a16="http://schemas.microsoft.com/office/drawing/2014/main" xmlns="" val="2165319530"/>
                    </a:ext>
                  </a:extLst>
                </a:gridCol>
                <a:gridCol w="377190">
                  <a:extLst>
                    <a:ext uri="{9D8B030D-6E8A-4147-A177-3AD203B41FA5}">
                      <a16:colId xmlns:a16="http://schemas.microsoft.com/office/drawing/2014/main" xmlns="" val="258855057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r>
                        <a:rPr lang="en-US" sz="1800" b="1" dirty="0"/>
                        <a:t>...</a:t>
                      </a:r>
                      <a:endParaRPr lang="en-US" sz="21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02090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20304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06132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36417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534397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31302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534937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27539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0329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359836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37272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71241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08295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23548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858937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96526631"/>
                  </a:ext>
                </a:extLst>
              </a:tr>
              <a:tr h="3429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…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15082083"/>
                  </a:ext>
                </a:extLst>
              </a:tr>
            </a:tbl>
          </a:graphicData>
        </a:graphic>
      </p:graphicFrame>
      <p:sp>
        <p:nvSpPr>
          <p:cNvPr id="639" name="Title 1"/>
          <p:cNvSpPr txBox="1">
            <a:spLocks/>
          </p:cNvSpPr>
          <p:nvPr/>
        </p:nvSpPr>
        <p:spPr bwMode="auto">
          <a:xfrm>
            <a:off x="0" y="111805"/>
            <a:ext cx="9144000" cy="59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b="1" kern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Adapt </a:t>
            </a:r>
            <a:r>
              <a:rPr lang="en-US" sz="3600" b="1" kern="0" smtClean="0">
                <a:latin typeface="Helvetica" panose="020B0604020202020204" pitchFamily="34" charset="0"/>
                <a:cs typeface="Helvetica" panose="020B0604020202020204" pitchFamily="34" charset="0"/>
              </a:rPr>
              <a:t>to queries: index </a:t>
            </a:r>
            <a:r>
              <a:rPr lang="en-US" sz="3600" b="1" kern="0" dirty="0">
                <a:latin typeface="Helvetica" panose="020B0604020202020204" pitchFamily="34" charset="0"/>
                <a:cs typeface="Helvetica" panose="020B0604020202020204" pitchFamily="34" charset="0"/>
              </a:rPr>
              <a:t>tuning</a:t>
            </a:r>
          </a:p>
        </p:txBody>
      </p:sp>
      <p:sp>
        <p:nvSpPr>
          <p:cNvPr id="676" name="Rectangle 675"/>
          <p:cNvSpPr/>
          <p:nvPr/>
        </p:nvSpPr>
        <p:spPr>
          <a:xfrm>
            <a:off x="0" y="4584235"/>
            <a:ext cx="9143999" cy="463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Maximize gain: build cost vs performance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22481" y="2263203"/>
            <a:ext cx="4394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en-US" sz="135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Content Placeholder 1"/>
          <p:cNvSpPr txBox="1">
            <a:spLocks/>
          </p:cNvSpPr>
          <p:nvPr/>
        </p:nvSpPr>
        <p:spPr bwMode="auto">
          <a:xfrm>
            <a:off x="4136412" y="1950194"/>
            <a:ext cx="4744351" cy="94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</a:p>
          <a:p>
            <a:pPr>
              <a:buFontTx/>
              <a:buChar char="-"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Value-Existence (i.e., Bloom filters)</a:t>
            </a:r>
          </a:p>
          <a:p>
            <a:pPr>
              <a:buFontTx/>
              <a:buChar char="-"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Value-Position (i.e., B+ Trees)</a:t>
            </a:r>
          </a:p>
        </p:txBody>
      </p:sp>
      <p:cxnSp>
        <p:nvCxnSpPr>
          <p:cNvPr id="37" name="Straight Arrow Connector 36"/>
          <p:cNvCxnSpPr>
            <a:cxnSpLocks/>
          </p:cNvCxnSpPr>
          <p:nvPr/>
        </p:nvCxnSpPr>
        <p:spPr>
          <a:xfrm>
            <a:off x="2114440" y="999615"/>
            <a:ext cx="0" cy="708039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927270" y="695229"/>
            <a:ext cx="457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5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endParaRPr lang="en-US" sz="1500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72404CB3-43EC-43E1-BC7B-B1455EBBC7FC}"/>
              </a:ext>
            </a:extLst>
          </p:cNvPr>
          <p:cNvCxnSpPr>
            <a:cxnSpLocks/>
          </p:cNvCxnSpPr>
          <p:nvPr/>
        </p:nvCxnSpPr>
        <p:spPr>
          <a:xfrm>
            <a:off x="639181" y="1778174"/>
            <a:ext cx="1395543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6B3A9E29-80B3-447A-BCDC-2E87F4061AD1}"/>
              </a:ext>
            </a:extLst>
          </p:cNvPr>
          <p:cNvCxnSpPr>
            <a:cxnSpLocks/>
          </p:cNvCxnSpPr>
          <p:nvPr/>
        </p:nvCxnSpPr>
        <p:spPr>
          <a:xfrm>
            <a:off x="642190" y="2939622"/>
            <a:ext cx="1392535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9DABEFB8-CE12-4203-B139-172A72C6DB9E}"/>
              </a:ext>
            </a:extLst>
          </p:cNvPr>
          <p:cNvCxnSpPr>
            <a:cxnSpLocks/>
          </p:cNvCxnSpPr>
          <p:nvPr/>
        </p:nvCxnSpPr>
        <p:spPr>
          <a:xfrm>
            <a:off x="642190" y="3514981"/>
            <a:ext cx="1392535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E7FAF548-70FE-4E15-A98F-274051E4936C}"/>
              </a:ext>
            </a:extLst>
          </p:cNvPr>
          <p:cNvSpPr txBox="1"/>
          <p:nvPr/>
        </p:nvSpPr>
        <p:spPr>
          <a:xfrm>
            <a:off x="763407" y="786848"/>
            <a:ext cx="514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attr1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AC20DD3C-4175-498F-B01C-0943F37C432F}"/>
              </a:ext>
            </a:extLst>
          </p:cNvPr>
          <p:cNvSpPr txBox="1"/>
          <p:nvPr/>
        </p:nvSpPr>
        <p:spPr>
          <a:xfrm>
            <a:off x="1520374" y="786848"/>
            <a:ext cx="514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attrN</a:t>
            </a: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xmlns="" id="{716C8AC0-9DD4-4DFB-B3A0-66E67BAD913E}"/>
              </a:ext>
            </a:extLst>
          </p:cNvPr>
          <p:cNvSpPr/>
          <p:nvPr/>
        </p:nvSpPr>
        <p:spPr>
          <a:xfrm>
            <a:off x="2241526" y="2067616"/>
            <a:ext cx="560840" cy="549137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88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Content Placeholder 1">
            <a:extLst>
              <a:ext uri="{FF2B5EF4-FFF2-40B4-BE49-F238E27FC236}">
                <a16:creationId xmlns:a16="http://schemas.microsoft.com/office/drawing/2014/main" xmlns="" id="{169BD52A-0986-4E70-B8AF-E74AEBDF07F2}"/>
              </a:ext>
            </a:extLst>
          </p:cNvPr>
          <p:cNvSpPr txBox="1">
            <a:spLocks/>
          </p:cNvSpPr>
          <p:nvPr/>
        </p:nvSpPr>
        <p:spPr bwMode="auto">
          <a:xfrm>
            <a:off x="4136413" y="935300"/>
            <a:ext cx="4107995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Index tuning on partition level</a:t>
            </a:r>
          </a:p>
          <a:p>
            <a:pPr marL="0" indent="0">
              <a:buNone/>
            </a:pPr>
            <a:endParaRPr lang="en-US" sz="1800" kern="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Choose what &amp; when to build</a:t>
            </a:r>
          </a:p>
        </p:txBody>
      </p:sp>
      <p:sp>
        <p:nvSpPr>
          <p:cNvPr id="63" name="Content Placeholder 1">
            <a:extLst>
              <a:ext uri="{FF2B5EF4-FFF2-40B4-BE49-F238E27FC236}">
                <a16:creationId xmlns:a16="http://schemas.microsoft.com/office/drawing/2014/main" xmlns="" id="{F9B84150-E1B5-409F-B0A5-63D42D60E5DC}"/>
              </a:ext>
            </a:extLst>
          </p:cNvPr>
          <p:cNvSpPr txBox="1">
            <a:spLocks/>
          </p:cNvSpPr>
          <p:nvPr/>
        </p:nvSpPr>
        <p:spPr bwMode="auto">
          <a:xfrm>
            <a:off x="4136413" y="2887629"/>
            <a:ext cx="4405704" cy="95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When</a:t>
            </a:r>
          </a:p>
          <a:p>
            <a:pPr>
              <a:buFontTx/>
              <a:buChar char="-"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Based on randomized algorithm</a:t>
            </a:r>
          </a:p>
          <a:p>
            <a:pPr>
              <a:buFontTx/>
              <a:buChar char="-"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Cost of scan vs. cost of build + gain</a:t>
            </a:r>
            <a:endParaRPr lang="en-US" sz="2400" kern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4" name="Content Placeholder 1">
            <a:extLst>
              <a:ext uri="{FF2B5EF4-FFF2-40B4-BE49-F238E27FC236}">
                <a16:creationId xmlns:a16="http://schemas.microsoft.com/office/drawing/2014/main" xmlns="" id="{DEC246AF-5DDE-40F4-A80F-095AEAC5539F}"/>
              </a:ext>
            </a:extLst>
          </p:cNvPr>
          <p:cNvSpPr txBox="1">
            <a:spLocks/>
          </p:cNvSpPr>
          <p:nvPr/>
        </p:nvSpPr>
        <p:spPr bwMode="auto">
          <a:xfrm>
            <a:off x="4136413" y="3921901"/>
            <a:ext cx="3513929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kern="0" dirty="0">
                <a:latin typeface="Helvetica" panose="020B0604020202020204" pitchFamily="34" charset="0"/>
                <a:cs typeface="Helvetica" panose="020B0604020202020204" pitchFamily="34" charset="0"/>
              </a:rPr>
              <a:t>Build and drop based on budget</a:t>
            </a:r>
          </a:p>
        </p:txBody>
      </p:sp>
      <p:sp>
        <p:nvSpPr>
          <p:cNvPr id="38" name="Callout: Line 37">
            <a:extLst>
              <a:ext uri="{FF2B5EF4-FFF2-40B4-BE49-F238E27FC236}">
                <a16:creationId xmlns:a16="http://schemas.microsoft.com/office/drawing/2014/main" xmlns="" id="{CEB2891A-92D3-4D80-93FB-A18BF11AB8D9}"/>
              </a:ext>
            </a:extLst>
          </p:cNvPr>
          <p:cNvSpPr/>
          <p:nvPr/>
        </p:nvSpPr>
        <p:spPr>
          <a:xfrm flipH="1">
            <a:off x="2739170" y="1097157"/>
            <a:ext cx="2048853" cy="394170"/>
          </a:xfrm>
          <a:prstGeom prst="borderCallout1">
            <a:avLst>
              <a:gd name="adj1" fmla="val 49418"/>
              <a:gd name="adj2" fmla="val 100105"/>
              <a:gd name="adj3" fmla="val 102446"/>
              <a:gd name="adj4" fmla="val 114280"/>
            </a:avLst>
          </a:prstGeom>
          <a:noFill/>
          <a:ln>
            <a:solidFill>
              <a:schemeClr val="tx1">
                <a:alpha val="5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costs vs. gains</a:t>
            </a:r>
          </a:p>
          <a:p>
            <a:r>
              <a:rPr lang="en-US" sz="1500" i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Should I build or not?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xmlns="" id="{13CE5BAD-F41D-4952-875D-87FD0EC2E0C1}"/>
              </a:ext>
            </a:extLst>
          </p:cNvPr>
          <p:cNvCxnSpPr>
            <a:cxnSpLocks/>
          </p:cNvCxnSpPr>
          <p:nvPr/>
        </p:nvCxnSpPr>
        <p:spPr>
          <a:xfrm>
            <a:off x="2114440" y="1001026"/>
            <a:ext cx="0" cy="178674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CF66F05B-65F0-450A-935F-CA37A2176A68}"/>
              </a:ext>
            </a:extLst>
          </p:cNvPr>
          <p:cNvCxnSpPr>
            <a:cxnSpLocks/>
          </p:cNvCxnSpPr>
          <p:nvPr/>
        </p:nvCxnSpPr>
        <p:spPr>
          <a:xfrm>
            <a:off x="2114440" y="1001026"/>
            <a:ext cx="0" cy="234483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xmlns="" id="{1E3A4130-77EA-41D2-A795-E908C0C7ACEB}"/>
              </a:ext>
            </a:extLst>
          </p:cNvPr>
          <p:cNvCxnSpPr>
            <a:cxnSpLocks/>
          </p:cNvCxnSpPr>
          <p:nvPr/>
        </p:nvCxnSpPr>
        <p:spPr>
          <a:xfrm>
            <a:off x="2114440" y="1005576"/>
            <a:ext cx="0" cy="315115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xmlns="" id="{DA3E05DC-889E-4890-90B7-5DDB1B7611D0}"/>
              </a:ext>
            </a:extLst>
          </p:cNvPr>
          <p:cNvSpPr/>
          <p:nvPr/>
        </p:nvSpPr>
        <p:spPr>
          <a:xfrm>
            <a:off x="2241526" y="2810838"/>
            <a:ext cx="560840" cy="549137"/>
          </a:xfrm>
          <a:prstGeom prst="triangle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88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76DED5BA-A9B3-4876-92B3-296276768B56}"/>
              </a:ext>
            </a:extLst>
          </p:cNvPr>
          <p:cNvSpPr txBox="1"/>
          <p:nvPr/>
        </p:nvSpPr>
        <p:spPr>
          <a:xfrm>
            <a:off x="2334897" y="2999825"/>
            <a:ext cx="365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Bf</a:t>
            </a:r>
          </a:p>
        </p:txBody>
      </p:sp>
    </p:spTree>
    <p:extLst>
      <p:ext uri="{BB962C8B-B14F-4D97-AF65-F5344CB8AC3E}">
        <p14:creationId xmlns:p14="http://schemas.microsoft.com/office/powerpoint/2010/main" val="43145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0" grpId="0"/>
      <p:bldP spid="33" grpId="0" animBg="1"/>
      <p:bldP spid="38" grpId="0" animBg="1"/>
      <p:bldP spid="48" grpId="0" animBg="1"/>
      <p:bldP spid="5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457200" y="4603285"/>
            <a:ext cx="8305800" cy="463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Minimize </a:t>
            </a:r>
            <a:r>
              <a:rPr lang="en-US" sz="3600" b="1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update </a:t>
            </a:r>
            <a:r>
              <a:rPr lang="en-US" sz="3600" b="1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overhead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771605"/>
              </p:ext>
            </p:extLst>
          </p:nvPr>
        </p:nvGraphicFramePr>
        <p:xfrm>
          <a:off x="823098" y="3913589"/>
          <a:ext cx="1131570" cy="571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7190">
                  <a:extLst>
                    <a:ext uri="{9D8B030D-6E8A-4147-A177-3AD203B41FA5}">
                      <a16:colId xmlns:a16="http://schemas.microsoft.com/office/drawing/2014/main" xmlns="" val="635250205"/>
                    </a:ext>
                  </a:extLst>
                </a:gridCol>
                <a:gridCol w="377190">
                  <a:extLst>
                    <a:ext uri="{9D8B030D-6E8A-4147-A177-3AD203B41FA5}">
                      <a16:colId xmlns:a16="http://schemas.microsoft.com/office/drawing/2014/main" xmlns="" val="1555282295"/>
                    </a:ext>
                  </a:extLst>
                </a:gridCol>
                <a:gridCol w="377190">
                  <a:extLst>
                    <a:ext uri="{9D8B030D-6E8A-4147-A177-3AD203B41FA5}">
                      <a16:colId xmlns:a16="http://schemas.microsoft.com/office/drawing/2014/main" xmlns="" val="3111775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800" b="1" dirty="0"/>
                        <a:t>...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524228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2250297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8504722"/>
                  </a:ext>
                </a:extLst>
              </a:tr>
            </a:tbl>
          </a:graphicData>
        </a:graphic>
      </p:graphicFrame>
      <p:sp>
        <p:nvSpPr>
          <p:cNvPr id="49" name="Up Arrow 77"/>
          <p:cNvSpPr/>
          <p:nvPr/>
        </p:nvSpPr>
        <p:spPr>
          <a:xfrm>
            <a:off x="1278920" y="3705876"/>
            <a:ext cx="235889" cy="23207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xmlns="" id="{A238C375-E8FD-4B5B-B1E6-593D5B24E121}"/>
              </a:ext>
            </a:extLst>
          </p:cNvPr>
          <p:cNvSpPr txBox="1">
            <a:spLocks/>
          </p:cNvSpPr>
          <p:nvPr/>
        </p:nvSpPr>
        <p:spPr bwMode="auto">
          <a:xfrm>
            <a:off x="4388633" y="1113589"/>
            <a:ext cx="3556269" cy="341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kern="0" dirty="0"/>
              <a:t>Store partition state</a:t>
            </a:r>
          </a:p>
          <a:p>
            <a:pPr marL="0" indent="0">
              <a:buNone/>
            </a:pPr>
            <a:r>
              <a:rPr lang="en-US" sz="1800" kern="0" dirty="0" smtClean="0"/>
              <a:t>- Calculate </a:t>
            </a:r>
            <a:r>
              <a:rPr lang="en-US" sz="1800" kern="0" dirty="0"/>
              <a:t>hash </a:t>
            </a:r>
            <a:r>
              <a:rPr lang="en-US" sz="1800" kern="0" dirty="0" smtClean="0"/>
              <a:t>value (MD5)</a:t>
            </a:r>
            <a:endParaRPr lang="en-US" sz="1800" kern="0" dirty="0"/>
          </a:p>
          <a:p>
            <a:pPr marL="0" indent="0">
              <a:buNone/>
            </a:pPr>
            <a:endParaRPr lang="en-US" sz="1350" kern="0" dirty="0"/>
          </a:p>
          <a:p>
            <a:pPr marL="0" indent="0">
              <a:buNone/>
            </a:pPr>
            <a:r>
              <a:rPr lang="en-US" sz="2100" kern="0" dirty="0"/>
              <a:t>Monitor file for modifications</a:t>
            </a:r>
          </a:p>
          <a:p>
            <a:pPr marL="0" indent="0">
              <a:buNone/>
            </a:pPr>
            <a:endParaRPr lang="en-US" sz="1350" kern="0" dirty="0"/>
          </a:p>
          <a:p>
            <a:pPr marL="0" indent="0">
              <a:buNone/>
            </a:pPr>
            <a:r>
              <a:rPr lang="en-US" sz="2100" kern="0" dirty="0"/>
              <a:t>Recognize updated partitions</a:t>
            </a:r>
          </a:p>
          <a:p>
            <a:pPr marL="0" indent="0">
              <a:buNone/>
            </a:pPr>
            <a:endParaRPr lang="en-US" sz="1350" kern="0" dirty="0"/>
          </a:p>
          <a:p>
            <a:pPr marL="0" indent="0">
              <a:buNone/>
            </a:pPr>
            <a:r>
              <a:rPr lang="en-US" sz="2100" kern="0" dirty="0"/>
              <a:t>Fix modified partitions</a:t>
            </a:r>
          </a:p>
          <a:p>
            <a:pPr>
              <a:buFontTx/>
              <a:buChar char="-"/>
            </a:pPr>
            <a:r>
              <a:rPr lang="en-US" sz="1800" kern="0" dirty="0"/>
              <a:t>Drop/Re-build cache/index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15A42D4A-BEE3-4A19-9672-25CC6E6D6FAA}"/>
              </a:ext>
            </a:extLst>
          </p:cNvPr>
          <p:cNvSpPr txBox="1">
            <a:spLocks/>
          </p:cNvSpPr>
          <p:nvPr/>
        </p:nvSpPr>
        <p:spPr bwMode="auto">
          <a:xfrm>
            <a:off x="0" y="111805"/>
            <a:ext cx="9144000" cy="59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b="1" kern="0" dirty="0">
                <a:latin typeface="Helvetica" panose="020B0604020202020204" pitchFamily="34" charset="0"/>
                <a:cs typeface="Helvetica" panose="020B0604020202020204" pitchFamily="34" charset="0"/>
              </a:rPr>
              <a:t>Append </a:t>
            </a:r>
            <a:r>
              <a:rPr lang="en-US" sz="3600" b="1" kern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&amp; in-place </a:t>
            </a:r>
            <a:r>
              <a:rPr lang="en-US" sz="3600" b="1" kern="0" dirty="0">
                <a:latin typeface="Helvetica" panose="020B0604020202020204" pitchFamily="34" charset="0"/>
                <a:cs typeface="Helvetica" panose="020B0604020202020204" pitchFamily="34" charset="0"/>
              </a:rPr>
              <a:t>updates</a:t>
            </a:r>
          </a:p>
        </p:txBody>
      </p: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xmlns="" id="{37D0B8D4-CABA-4F52-8ABB-716183FBC0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883954"/>
              </p:ext>
            </p:extLst>
          </p:nvPr>
        </p:nvGraphicFramePr>
        <p:xfrm>
          <a:off x="826272" y="1030962"/>
          <a:ext cx="1131570" cy="2857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7190">
                  <a:extLst>
                    <a:ext uri="{9D8B030D-6E8A-4147-A177-3AD203B41FA5}">
                      <a16:colId xmlns:a16="http://schemas.microsoft.com/office/drawing/2014/main" xmlns="" val="425708511"/>
                    </a:ext>
                  </a:extLst>
                </a:gridCol>
                <a:gridCol w="377190">
                  <a:extLst>
                    <a:ext uri="{9D8B030D-6E8A-4147-A177-3AD203B41FA5}">
                      <a16:colId xmlns:a16="http://schemas.microsoft.com/office/drawing/2014/main" xmlns="" val="2165319530"/>
                    </a:ext>
                  </a:extLst>
                </a:gridCol>
                <a:gridCol w="377190">
                  <a:extLst>
                    <a:ext uri="{9D8B030D-6E8A-4147-A177-3AD203B41FA5}">
                      <a16:colId xmlns:a16="http://schemas.microsoft.com/office/drawing/2014/main" xmlns="" val="258855057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r>
                        <a:rPr lang="en-US" sz="1800" b="1" dirty="0"/>
                        <a:t>...</a:t>
                      </a:r>
                      <a:endParaRPr lang="en-US" sz="21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02090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20304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06132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36417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534397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31302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534937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27539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0329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359836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37272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71241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08295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23548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8589375"/>
                  </a:ext>
                </a:extLst>
              </a:tr>
            </a:tbl>
          </a:graphicData>
        </a:graphic>
      </p:graphicFrame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6190943C-C54A-4BE8-9FFC-DCCBD6C2E289}"/>
              </a:ext>
            </a:extLst>
          </p:cNvPr>
          <p:cNvCxnSpPr>
            <a:cxnSpLocks/>
          </p:cNvCxnSpPr>
          <p:nvPr/>
        </p:nvCxnSpPr>
        <p:spPr>
          <a:xfrm>
            <a:off x="639181" y="1784434"/>
            <a:ext cx="1395543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BEF030DF-B6DB-406A-9105-C18EBCA5AAAF}"/>
              </a:ext>
            </a:extLst>
          </p:cNvPr>
          <p:cNvCxnSpPr>
            <a:cxnSpLocks/>
          </p:cNvCxnSpPr>
          <p:nvPr/>
        </p:nvCxnSpPr>
        <p:spPr>
          <a:xfrm>
            <a:off x="642190" y="2937469"/>
            <a:ext cx="1392535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xmlns="" id="{9F238CBC-E9AD-4768-90DF-E72E7B5AD774}"/>
              </a:ext>
            </a:extLst>
          </p:cNvPr>
          <p:cNvCxnSpPr>
            <a:cxnSpLocks/>
          </p:cNvCxnSpPr>
          <p:nvPr/>
        </p:nvCxnSpPr>
        <p:spPr>
          <a:xfrm>
            <a:off x="642190" y="3500893"/>
            <a:ext cx="1392535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4EECA97F-13BD-47D0-8711-B512631834C9}"/>
              </a:ext>
            </a:extLst>
          </p:cNvPr>
          <p:cNvSpPr txBox="1"/>
          <p:nvPr/>
        </p:nvSpPr>
        <p:spPr>
          <a:xfrm>
            <a:off x="763407" y="786848"/>
            <a:ext cx="514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attr1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7DD8B7A-14E9-409E-8F13-0B617D31D1EB}"/>
              </a:ext>
            </a:extLst>
          </p:cNvPr>
          <p:cNvSpPr txBox="1"/>
          <p:nvPr/>
        </p:nvSpPr>
        <p:spPr>
          <a:xfrm>
            <a:off x="1520374" y="786848"/>
            <a:ext cx="514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attrN</a:t>
            </a:r>
          </a:p>
        </p:txBody>
      </p:sp>
      <p:sp>
        <p:nvSpPr>
          <p:cNvPr id="55" name="Isosceles Triangle 54">
            <a:extLst>
              <a:ext uri="{FF2B5EF4-FFF2-40B4-BE49-F238E27FC236}">
                <a16:creationId xmlns:a16="http://schemas.microsoft.com/office/drawing/2014/main" xmlns="" id="{EB35A202-C37A-4374-B402-4FFA3CFA574D}"/>
              </a:ext>
            </a:extLst>
          </p:cNvPr>
          <p:cNvSpPr/>
          <p:nvPr/>
        </p:nvSpPr>
        <p:spPr>
          <a:xfrm>
            <a:off x="1995728" y="1059127"/>
            <a:ext cx="560840" cy="549137"/>
          </a:xfrm>
          <a:prstGeom prst="triangle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88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406F4D2A-AD92-4616-AE02-AC91C7BED135}"/>
              </a:ext>
            </a:extLst>
          </p:cNvPr>
          <p:cNvSpPr txBox="1"/>
          <p:nvPr/>
        </p:nvSpPr>
        <p:spPr>
          <a:xfrm>
            <a:off x="2089099" y="1248115"/>
            <a:ext cx="365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Bf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0B89FD7D-35B4-45A3-B949-017B46D775E8}"/>
              </a:ext>
            </a:extLst>
          </p:cNvPr>
          <p:cNvSpPr txBox="1"/>
          <p:nvPr/>
        </p:nvSpPr>
        <p:spPr>
          <a:xfrm>
            <a:off x="2672536" y="1254714"/>
            <a:ext cx="4394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en-US" sz="135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CDEC06FF-B894-49CC-B7E4-FA5934F0CFD4}"/>
              </a:ext>
            </a:extLst>
          </p:cNvPr>
          <p:cNvCxnSpPr>
            <a:cxnSpLocks/>
          </p:cNvCxnSpPr>
          <p:nvPr/>
        </p:nvCxnSpPr>
        <p:spPr>
          <a:xfrm>
            <a:off x="3273718" y="999615"/>
            <a:ext cx="0" cy="315115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74684BA3-274A-400D-8CFD-CB946A5ACEB2}"/>
              </a:ext>
            </a:extLst>
          </p:cNvPr>
          <p:cNvSpPr txBox="1"/>
          <p:nvPr/>
        </p:nvSpPr>
        <p:spPr>
          <a:xfrm>
            <a:off x="3086548" y="695229"/>
            <a:ext cx="457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5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endParaRPr lang="en-US" sz="1500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Isosceles Triangle 60">
            <a:extLst>
              <a:ext uri="{FF2B5EF4-FFF2-40B4-BE49-F238E27FC236}">
                <a16:creationId xmlns:a16="http://schemas.microsoft.com/office/drawing/2014/main" xmlns="" id="{65978D2B-D50B-401C-80AB-7DB62CD5EF34}"/>
              </a:ext>
            </a:extLst>
          </p:cNvPr>
          <p:cNvSpPr/>
          <p:nvPr/>
        </p:nvSpPr>
        <p:spPr>
          <a:xfrm>
            <a:off x="2591581" y="1059127"/>
            <a:ext cx="560840" cy="549137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88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Isosceles Triangle 61">
            <a:extLst>
              <a:ext uri="{FF2B5EF4-FFF2-40B4-BE49-F238E27FC236}">
                <a16:creationId xmlns:a16="http://schemas.microsoft.com/office/drawing/2014/main" xmlns="" id="{8602ACC7-7480-4F94-9766-2F1380CC1AF4}"/>
              </a:ext>
            </a:extLst>
          </p:cNvPr>
          <p:cNvSpPr/>
          <p:nvPr/>
        </p:nvSpPr>
        <p:spPr>
          <a:xfrm>
            <a:off x="1995728" y="2031690"/>
            <a:ext cx="560840" cy="549137"/>
          </a:xfrm>
          <a:prstGeom prst="triangle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88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6CE2E312-CC6F-4655-B71B-DE7A48247788}"/>
              </a:ext>
            </a:extLst>
          </p:cNvPr>
          <p:cNvSpPr txBox="1"/>
          <p:nvPr/>
        </p:nvSpPr>
        <p:spPr>
          <a:xfrm>
            <a:off x="2089099" y="2220677"/>
            <a:ext cx="365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Bf</a:t>
            </a:r>
          </a:p>
        </p:txBody>
      </p:sp>
      <p:sp>
        <p:nvSpPr>
          <p:cNvPr id="64" name="Isosceles Triangle 63">
            <a:extLst>
              <a:ext uri="{FF2B5EF4-FFF2-40B4-BE49-F238E27FC236}">
                <a16:creationId xmlns:a16="http://schemas.microsoft.com/office/drawing/2014/main" xmlns="" id="{19F245F3-548E-44BC-8720-833A14486EE0}"/>
              </a:ext>
            </a:extLst>
          </p:cNvPr>
          <p:cNvSpPr/>
          <p:nvPr/>
        </p:nvSpPr>
        <p:spPr>
          <a:xfrm>
            <a:off x="1995728" y="2787774"/>
            <a:ext cx="560840" cy="549137"/>
          </a:xfrm>
          <a:prstGeom prst="triangle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88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8F6CA816-164F-48F1-849C-ACFF833C9F82}"/>
              </a:ext>
            </a:extLst>
          </p:cNvPr>
          <p:cNvSpPr txBox="1"/>
          <p:nvPr/>
        </p:nvSpPr>
        <p:spPr>
          <a:xfrm>
            <a:off x="2089099" y="2976761"/>
            <a:ext cx="365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Bf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649F8E81-B0FA-4FDE-AA75-5DD3F257FFD8}"/>
              </a:ext>
            </a:extLst>
          </p:cNvPr>
          <p:cNvSpPr txBox="1"/>
          <p:nvPr/>
        </p:nvSpPr>
        <p:spPr>
          <a:xfrm>
            <a:off x="2672536" y="2983361"/>
            <a:ext cx="4394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en-US" sz="135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xmlns="" id="{559D9636-A110-4BB5-9B8F-7944A69141A7}"/>
              </a:ext>
            </a:extLst>
          </p:cNvPr>
          <p:cNvSpPr/>
          <p:nvPr/>
        </p:nvSpPr>
        <p:spPr>
          <a:xfrm>
            <a:off x="2591581" y="2787774"/>
            <a:ext cx="560840" cy="549137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88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xmlns="" id="{B4189398-E7EF-4D3B-9C5B-319B833F5511}"/>
              </a:ext>
            </a:extLst>
          </p:cNvPr>
          <p:cNvSpPr/>
          <p:nvPr/>
        </p:nvSpPr>
        <p:spPr>
          <a:xfrm>
            <a:off x="1995728" y="3381840"/>
            <a:ext cx="560840" cy="549137"/>
          </a:xfrm>
          <a:prstGeom prst="triangle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88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6178E843-A082-41E6-867E-230678F8A658}"/>
              </a:ext>
            </a:extLst>
          </p:cNvPr>
          <p:cNvSpPr txBox="1"/>
          <p:nvPr/>
        </p:nvSpPr>
        <p:spPr>
          <a:xfrm>
            <a:off x="2089099" y="3570827"/>
            <a:ext cx="3657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Helvetica" panose="020B0604020202020204" pitchFamily="34" charset="0"/>
                <a:cs typeface="Helvetica" panose="020B0604020202020204" pitchFamily="34" charset="0"/>
              </a:rPr>
              <a:t>Bf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5C33DFF-C1E6-4094-89B4-A03FD75C854E}"/>
              </a:ext>
            </a:extLst>
          </p:cNvPr>
          <p:cNvSpPr/>
          <p:nvPr/>
        </p:nvSpPr>
        <p:spPr>
          <a:xfrm>
            <a:off x="837030" y="3131866"/>
            <a:ext cx="365813" cy="1839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xmlns="" id="{F944D759-8183-43E3-8178-96CC7D81C9DF}"/>
              </a:ext>
            </a:extLst>
          </p:cNvPr>
          <p:cNvSpPr/>
          <p:nvPr/>
        </p:nvSpPr>
        <p:spPr>
          <a:xfrm>
            <a:off x="1973215" y="2810024"/>
            <a:ext cx="614913" cy="614913"/>
          </a:xfrm>
          <a:prstGeom prst="mathMultiply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Multiplication Sign 71">
            <a:extLst>
              <a:ext uri="{FF2B5EF4-FFF2-40B4-BE49-F238E27FC236}">
                <a16:creationId xmlns:a16="http://schemas.microsoft.com/office/drawing/2014/main" xmlns="" id="{C057CE18-6B38-4564-A4BB-CD5526D116E8}"/>
              </a:ext>
            </a:extLst>
          </p:cNvPr>
          <p:cNvSpPr/>
          <p:nvPr/>
        </p:nvSpPr>
        <p:spPr>
          <a:xfrm>
            <a:off x="2576503" y="2826109"/>
            <a:ext cx="614913" cy="614913"/>
          </a:xfrm>
          <a:prstGeom prst="mathMultiply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CF10CCDF-6BD2-4497-8CF4-2EA2EF3D14FA}"/>
              </a:ext>
            </a:extLst>
          </p:cNvPr>
          <p:cNvSpPr/>
          <p:nvPr/>
        </p:nvSpPr>
        <p:spPr>
          <a:xfrm rot="10800000">
            <a:off x="1689900" y="2965787"/>
            <a:ext cx="324036" cy="311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4" name="Picture 2" descr="Image result for updated">
            <a:extLst>
              <a:ext uri="{FF2B5EF4-FFF2-40B4-BE49-F238E27FC236}">
                <a16:creationId xmlns:a16="http://schemas.microsoft.com/office/drawing/2014/main" xmlns="" id="{AA8DC8FB-8589-4AEA-B04E-D0F24DB92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95" y="2844896"/>
            <a:ext cx="694232" cy="57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91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3" grpId="0" animBg="1"/>
      <p:bldP spid="5" grpId="0" animBg="1"/>
      <p:bldP spid="72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1650083" y="1496242"/>
          <a:ext cx="1347640" cy="599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" name="Rectangle 50"/>
          <p:cNvSpPr/>
          <p:nvPr/>
        </p:nvSpPr>
        <p:spPr>
          <a:xfrm>
            <a:off x="5380778" y="1028700"/>
            <a:ext cx="38698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b="1" kern="0" dirty="0"/>
              <a:t>Incremental logical partitioning</a:t>
            </a:r>
          </a:p>
          <a:p>
            <a:pPr marL="342900" indent="-342900">
              <a:buFontTx/>
              <a:buChar char="-"/>
            </a:pPr>
            <a:r>
              <a:rPr lang="en-GB" sz="2100" kern="0" dirty="0"/>
              <a:t>Based on data distribution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380778" y="2000250"/>
            <a:ext cx="33718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b="1" kern="0" dirty="0"/>
              <a:t>Adaptive partition indexing</a:t>
            </a:r>
          </a:p>
          <a:p>
            <a:pPr marL="342900" indent="-342900">
              <a:buFontTx/>
              <a:buChar char="-"/>
            </a:pPr>
            <a:r>
              <a:rPr lang="en-GB" sz="2100" kern="0" dirty="0"/>
              <a:t>Based on access patterns</a:t>
            </a:r>
          </a:p>
        </p:txBody>
      </p:sp>
      <p:sp>
        <p:nvSpPr>
          <p:cNvPr id="20" name="Rounded Rectangle 67"/>
          <p:cNvSpPr/>
          <p:nvPr/>
        </p:nvSpPr>
        <p:spPr>
          <a:xfrm>
            <a:off x="1314451" y="2039634"/>
            <a:ext cx="2087054" cy="1370512"/>
          </a:xfrm>
          <a:prstGeom prst="roundRect">
            <a:avLst/>
          </a:prstGeom>
          <a:solidFill>
            <a:schemeClr val="accent3">
              <a:lumMod val="5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Raw Data Access</a:t>
            </a:r>
          </a:p>
        </p:txBody>
      </p:sp>
      <p:sp>
        <p:nvSpPr>
          <p:cNvPr id="21" name="Up Arrow 77"/>
          <p:cNvSpPr/>
          <p:nvPr/>
        </p:nvSpPr>
        <p:spPr>
          <a:xfrm rot="10800000">
            <a:off x="2202804" y="3468085"/>
            <a:ext cx="251345" cy="22999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/>
          <p:cNvSpPr txBox="1"/>
          <p:nvPr/>
        </p:nvSpPr>
        <p:spPr>
          <a:xfrm>
            <a:off x="1634949" y="3619069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Raw data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42336" y="593916"/>
            <a:ext cx="1449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SQL query</a:t>
            </a:r>
          </a:p>
        </p:txBody>
      </p:sp>
      <p:sp>
        <p:nvSpPr>
          <p:cNvPr id="25" name="Up Arrow 77"/>
          <p:cNvSpPr/>
          <p:nvPr/>
        </p:nvSpPr>
        <p:spPr>
          <a:xfrm rot="10800000">
            <a:off x="2218261" y="1332049"/>
            <a:ext cx="235889" cy="23207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ounded Rectangle 67"/>
          <p:cNvSpPr/>
          <p:nvPr/>
        </p:nvSpPr>
        <p:spPr>
          <a:xfrm>
            <a:off x="1397794" y="2763824"/>
            <a:ext cx="1920366" cy="559023"/>
          </a:xfrm>
          <a:prstGeom prst="roundRect">
            <a:avLst/>
          </a:pr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>
                <a:solidFill>
                  <a:schemeClr val="bg1"/>
                </a:solidFill>
              </a:rPr>
              <a:t>Raw Data Access</a:t>
            </a:r>
          </a:p>
        </p:txBody>
      </p:sp>
      <p:sp>
        <p:nvSpPr>
          <p:cNvPr id="32" name="Rounded Rectangle 67"/>
          <p:cNvSpPr/>
          <p:nvPr/>
        </p:nvSpPr>
        <p:spPr>
          <a:xfrm>
            <a:off x="1397794" y="2113596"/>
            <a:ext cx="1939025" cy="559023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>
                <a:solidFill>
                  <a:schemeClr val="bg1"/>
                </a:solidFill>
              </a:rPr>
              <a:t>Indexing </a:t>
            </a:r>
          </a:p>
          <a:p>
            <a:pPr algn="ctr"/>
            <a:r>
              <a:rPr lang="en-US" sz="2100" b="1" dirty="0">
                <a:solidFill>
                  <a:schemeClr val="bg1"/>
                </a:solidFill>
              </a:rPr>
              <a:t>Structures</a:t>
            </a:r>
          </a:p>
        </p:txBody>
      </p:sp>
      <p:sp>
        <p:nvSpPr>
          <p:cNvPr id="33" name="Rounded Rectangle 67"/>
          <p:cNvSpPr/>
          <p:nvPr/>
        </p:nvSpPr>
        <p:spPr>
          <a:xfrm>
            <a:off x="1314451" y="2035915"/>
            <a:ext cx="2087054" cy="13705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Rounded Rectangle 67"/>
          <p:cNvSpPr/>
          <p:nvPr/>
        </p:nvSpPr>
        <p:spPr>
          <a:xfrm>
            <a:off x="3088729" y="2321665"/>
            <a:ext cx="1048720" cy="7735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>
                <a:solidFill>
                  <a:schemeClr val="bg1"/>
                </a:solidFill>
              </a:rPr>
              <a:t>Online tuner</a:t>
            </a:r>
          </a:p>
        </p:txBody>
      </p:sp>
      <p:cxnSp>
        <p:nvCxnSpPr>
          <p:cNvPr id="7" name="Connector: Elbow 6"/>
          <p:cNvCxnSpPr>
            <a:cxnSpLocks/>
            <a:stCxn id="24" idx="3"/>
            <a:endCxn id="34" idx="0"/>
          </p:cNvCxnSpPr>
          <p:nvPr/>
        </p:nvCxnSpPr>
        <p:spPr>
          <a:xfrm>
            <a:off x="3092276" y="1145942"/>
            <a:ext cx="479723" cy="1175723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/>
          <p:cNvCxnSpPr>
            <a:cxnSpLocks/>
            <a:stCxn id="22" idx="3"/>
            <a:endCxn id="34" idx="2"/>
          </p:cNvCxnSpPr>
          <p:nvPr/>
        </p:nvCxnSpPr>
        <p:spPr>
          <a:xfrm flipV="1">
            <a:off x="3006549" y="3095240"/>
            <a:ext cx="565450" cy="743120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66750" y="4679485"/>
            <a:ext cx="7772400" cy="463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tx1"/>
                </a:solidFill>
                <a:latin typeface="+mj-lt"/>
              </a:rPr>
              <a:t>Adapt data access to queries and data at runtime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66750" y="4224469"/>
            <a:ext cx="7772400" cy="463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tx1"/>
                </a:solidFill>
                <a:latin typeface="+mj-lt"/>
              </a:rPr>
              <a:t>Combining Online Tuning with Adaptive Indexing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346277" y="2971800"/>
            <a:ext cx="33718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b="1" kern="0" dirty="0"/>
              <a:t>Monitors data for updates</a:t>
            </a:r>
          </a:p>
          <a:p>
            <a:pPr marL="342900" indent="-342900">
              <a:buFontTx/>
              <a:buChar char="-"/>
            </a:pPr>
            <a:r>
              <a:rPr lang="en-GB" sz="2100" kern="0" dirty="0"/>
              <a:t>Updates data structures</a:t>
            </a:r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0" y="8560"/>
            <a:ext cx="9144000" cy="85725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Slalom: Adaptive indexing over raw data</a:t>
            </a:r>
          </a:p>
        </p:txBody>
      </p:sp>
    </p:spTree>
    <p:extLst>
      <p:ext uri="{BB962C8B-B14F-4D97-AF65-F5344CB8AC3E}">
        <p14:creationId xmlns:p14="http://schemas.microsoft.com/office/powerpoint/2010/main" val="845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819009A2-E32B-49EE-A5B0-0258E8CFDE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8166116"/>
              </p:ext>
            </p:extLst>
          </p:nvPr>
        </p:nvGraphicFramePr>
        <p:xfrm>
          <a:off x="0" y="1609682"/>
          <a:ext cx="9144000" cy="2940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From raw data to results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80163" y="1352550"/>
            <a:ext cx="1114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black"/>
                </a:solidFill>
                <a:cs typeface="Arial" charset="0"/>
              </a:rPr>
              <a:t>1439.71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52260" y="1411257"/>
            <a:ext cx="1005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black"/>
                </a:solidFill>
                <a:cs typeface="Arial" charset="0"/>
              </a:rPr>
              <a:t>757.96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 bwMode="auto">
          <a:xfrm>
            <a:off x="6553200" y="6245225"/>
            <a:ext cx="2438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5B54189-C436-47D0-AC37-8484B13A8E1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6876686" y="1747809"/>
            <a:ext cx="537967" cy="0"/>
          </a:xfrm>
          <a:prstGeom prst="line">
            <a:avLst/>
          </a:prstGeom>
          <a:noFill/>
          <a:ln w="22225" cap="flat" cmpd="sng" algn="ctr">
            <a:solidFill>
              <a:sysClr val="windowText" lastClr="000000"/>
            </a:solidFill>
            <a:prstDash val="sysDash"/>
          </a:ln>
          <a:effectLst/>
        </p:spPr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1547967" y="1671638"/>
            <a:ext cx="546879" cy="0"/>
          </a:xfrm>
          <a:prstGeom prst="line">
            <a:avLst/>
          </a:prstGeom>
          <a:noFill/>
          <a:ln w="22225" cap="flat" cmpd="sng" algn="ctr">
            <a:solidFill>
              <a:sysClr val="windowText" lastClr="000000"/>
            </a:solidFill>
            <a:prstDash val="sysDash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341953" y="1430664"/>
            <a:ext cx="218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10011" y="1828745"/>
            <a:ext cx="682519" cy="18520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~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4514735"/>
            <a:ext cx="9144000" cy="6186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/>
              </a:rPr>
              <a:t>In-situ adaptive indexing achieves interactive access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1" y="685800"/>
            <a:ext cx="9067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black"/>
                </a:solidFill>
                <a:cs typeface="Arial" charset="0"/>
              </a:rPr>
              <a:t>59GB uniform dataset, 128GB RAM, cold caches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black"/>
                </a:solidFill>
                <a:cs typeface="Arial" charset="0"/>
              </a:rPr>
              <a:t>1000 point &amp; range queries interchange on 2 attributes, </a:t>
            </a:r>
            <a:r>
              <a:rPr lang="en-US" sz="2000" dirty="0" err="1">
                <a:solidFill>
                  <a:prstClr val="black"/>
                </a:solidFill>
                <a:cs typeface="Arial" charset="0"/>
              </a:rPr>
              <a:t>sel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: 0.5%-5%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00009" y="1771595"/>
            <a:ext cx="241770" cy="18520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~</a:t>
            </a:r>
          </a:p>
        </p:txBody>
      </p:sp>
    </p:spTree>
    <p:extLst>
      <p:ext uri="{BB962C8B-B14F-4D97-AF65-F5344CB8AC3E}">
        <p14:creationId xmlns:p14="http://schemas.microsoft.com/office/powerpoint/2010/main" val="17868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b="1" dirty="0">
                <a:solidFill>
                  <a:srgbClr val="C00000"/>
                </a:solidFill>
                <a:latin typeface="Impact" charset="0"/>
                <a:ea typeface="Impact" charset="0"/>
                <a:cs typeface="Impact" charset="0"/>
              </a:rPr>
              <a:t>RAW</a:t>
            </a:r>
            <a:r>
              <a:rPr lang="fr-CH" b="1" dirty="0">
                <a:solidFill>
                  <a:schemeClr val="tx2"/>
                </a:solidFill>
              </a:rPr>
              <a:t> — </a:t>
            </a:r>
            <a:r>
              <a:rPr lang="en-US" b="1" dirty="0" smtClean="0">
                <a:solidFill>
                  <a:schemeClr val="tx2"/>
                </a:solidFill>
              </a:rPr>
              <a:t>A </a:t>
            </a:r>
            <a:r>
              <a:rPr lang="en-US" b="1" dirty="0">
                <a:solidFill>
                  <a:schemeClr val="tx2"/>
                </a:solidFill>
              </a:rPr>
              <a:t>lean and agile engine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1064544"/>
            <a:ext cx="8229600" cy="3891503"/>
          </a:xfrm>
        </p:spPr>
        <p:txBody>
          <a:bodyPr>
            <a:normAutofit/>
          </a:bodyPr>
          <a:lstStyle/>
          <a:p>
            <a:r>
              <a:rPr lang="en-US" dirty="0"/>
              <a:t>Adaptive Query Processing</a:t>
            </a:r>
          </a:p>
          <a:p>
            <a:pPr lvl="1"/>
            <a:r>
              <a:rPr lang="en-US" dirty="0"/>
              <a:t>A database per query and dataset</a:t>
            </a:r>
          </a:p>
          <a:p>
            <a:pPr lvl="1"/>
            <a:r>
              <a:rPr lang="en-US" dirty="0"/>
              <a:t>SQL++ to query and clean all data</a:t>
            </a:r>
          </a:p>
          <a:p>
            <a:r>
              <a:rPr lang="en-US" dirty="0"/>
              <a:t>Adaptive data access</a:t>
            </a:r>
          </a:p>
          <a:p>
            <a:pPr lvl="1"/>
            <a:r>
              <a:rPr lang="en-US" dirty="0"/>
              <a:t>Tune database </a:t>
            </a:r>
            <a:r>
              <a:rPr lang="en-US" dirty="0" smtClean="0"/>
              <a:t>dynamically</a:t>
            </a:r>
          </a:p>
          <a:p>
            <a:r>
              <a:rPr lang="en-US" b="1" dirty="0"/>
              <a:t>The Human Brain Project</a:t>
            </a:r>
          </a:p>
          <a:p>
            <a:pPr lvl="1"/>
            <a:r>
              <a:rPr lang="en-US" b="1" dirty="0"/>
              <a:t>An inspiring use </a:t>
            </a:r>
            <a:r>
              <a:rPr lang="en-US" b="1" dirty="0" smtClean="0"/>
              <a:t>case</a:t>
            </a:r>
            <a:endParaRPr lang="en-US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6193051" y="1515473"/>
            <a:ext cx="2905125" cy="2684775"/>
            <a:chOff x="6118586" y="1200151"/>
            <a:chExt cx="2905125" cy="2684775"/>
          </a:xfrm>
        </p:grpSpPr>
        <p:grpSp>
          <p:nvGrpSpPr>
            <p:cNvPr id="30" name="Group 29"/>
            <p:cNvGrpSpPr/>
            <p:nvPr/>
          </p:nvGrpSpPr>
          <p:grpSpPr>
            <a:xfrm>
              <a:off x="6118586" y="1429453"/>
              <a:ext cx="2905125" cy="2455473"/>
              <a:chOff x="3643312" y="2190750"/>
              <a:chExt cx="2905125" cy="3004186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4562474" y="2190750"/>
                <a:ext cx="106680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noAutofit/>
              </a:bodyPr>
              <a:lstStyle/>
              <a:p>
                <a:pPr algn="ctr"/>
                <a:endParaRPr lang="en-US" sz="20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3643312" y="4829176"/>
                <a:ext cx="2905125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collect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  <p:cxnSp>
            <p:nvCxnSpPr>
              <p:cNvPr id="36" name="Straight Connector 35"/>
              <p:cNvCxnSpPr>
                <a:stCxn id="34" idx="2"/>
                <a:endCxn id="35" idx="2"/>
              </p:cNvCxnSpPr>
              <p:nvPr/>
            </p:nvCxnSpPr>
            <p:spPr>
              <a:xfrm flipH="1">
                <a:off x="3643312" y="2373630"/>
                <a:ext cx="919162" cy="2638426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stCxn id="34" idx="6"/>
                <a:endCxn id="35" idx="6"/>
              </p:cNvCxnSpPr>
              <p:nvPr/>
            </p:nvCxnSpPr>
            <p:spPr>
              <a:xfrm>
                <a:off x="5629274" y="2373630"/>
                <a:ext cx="919163" cy="2638426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/>
              <p:cNvSpPr/>
              <p:nvPr/>
            </p:nvSpPr>
            <p:spPr>
              <a:xfrm>
                <a:off x="4318634" y="2850359"/>
                <a:ext cx="155448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endParaRPr lang="en-US" sz="28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3861434" y="4169568"/>
                <a:ext cx="246888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store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098129" y="3509962"/>
                <a:ext cx="199549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access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6795335" y="1200151"/>
              <a:ext cx="1638640" cy="1227937"/>
              <a:chOff x="6795335" y="1200151"/>
              <a:chExt cx="1638640" cy="122793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795335" y="1200151"/>
                <a:ext cx="163864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0253F"/>
                    </a:solidFill>
                  </a:rPr>
                  <a:t>process</a:t>
                </a:r>
                <a:endParaRPr lang="en-US" sz="32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946147" y="1781757"/>
                <a:ext cx="127909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0253F"/>
                    </a:solidFill>
                  </a:rPr>
                  <a:t>cache</a:t>
                </a:r>
                <a:endParaRPr lang="en-US" sz="3200" dirty="0"/>
              </a:p>
            </p:txBody>
          </p:sp>
        </p:grpSp>
      </p:grpSp>
      <p:sp>
        <p:nvSpPr>
          <p:cNvPr id="41" name="Right Bracket 40"/>
          <p:cNvSpPr/>
          <p:nvPr/>
        </p:nvSpPr>
        <p:spPr>
          <a:xfrm flipH="1">
            <a:off x="6895153" y="1694078"/>
            <a:ext cx="121920" cy="423131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Bracket 41"/>
          <p:cNvSpPr/>
          <p:nvPr/>
        </p:nvSpPr>
        <p:spPr>
          <a:xfrm flipH="1">
            <a:off x="6454615" y="2268828"/>
            <a:ext cx="89839" cy="785078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42" idx="2"/>
          </p:cNvCxnSpPr>
          <p:nvPr/>
        </p:nvCxnSpPr>
        <p:spPr>
          <a:xfrm flipH="1">
            <a:off x="4344582" y="2661367"/>
            <a:ext cx="2110033" cy="3111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5411586" y="1434379"/>
            <a:ext cx="1473601" cy="4646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0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726"/>
            <a:ext cx="9144000" cy="49626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9" name="Freeform 8"/>
          <p:cNvSpPr/>
          <p:nvPr/>
        </p:nvSpPr>
        <p:spPr>
          <a:xfrm>
            <a:off x="440267" y="4203704"/>
            <a:ext cx="7857066" cy="444500"/>
          </a:xfrm>
          <a:custGeom>
            <a:avLst/>
            <a:gdLst>
              <a:gd name="connsiteX0" fmla="*/ 0 w 7857066"/>
              <a:gd name="connsiteY0" fmla="*/ 914400 h 914400"/>
              <a:gd name="connsiteX1" fmla="*/ 1185333 w 7857066"/>
              <a:gd name="connsiteY1" fmla="*/ 880533 h 914400"/>
              <a:gd name="connsiteX2" fmla="*/ 2252133 w 7857066"/>
              <a:gd name="connsiteY2" fmla="*/ 812800 h 914400"/>
              <a:gd name="connsiteX3" fmla="*/ 3539066 w 7857066"/>
              <a:gd name="connsiteY3" fmla="*/ 728133 h 914400"/>
              <a:gd name="connsiteX4" fmla="*/ 4842933 w 7857066"/>
              <a:gd name="connsiteY4" fmla="*/ 626533 h 914400"/>
              <a:gd name="connsiteX5" fmla="*/ 5892800 w 7857066"/>
              <a:gd name="connsiteY5" fmla="*/ 474133 h 914400"/>
              <a:gd name="connsiteX6" fmla="*/ 7078133 w 7857066"/>
              <a:gd name="connsiteY6" fmla="*/ 237067 h 914400"/>
              <a:gd name="connsiteX7" fmla="*/ 7857066 w 7857066"/>
              <a:gd name="connsiteY7" fmla="*/ 0 h 914400"/>
              <a:gd name="connsiteX8" fmla="*/ 7857066 w 7857066"/>
              <a:gd name="connsiteY8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57066" h="914400">
                <a:moveTo>
                  <a:pt x="0" y="914400"/>
                </a:moveTo>
                <a:lnTo>
                  <a:pt x="1185333" y="880533"/>
                </a:lnTo>
                <a:cubicBezTo>
                  <a:pt x="1560688" y="863600"/>
                  <a:pt x="2252133" y="812800"/>
                  <a:pt x="2252133" y="812800"/>
                </a:cubicBezTo>
                <a:lnTo>
                  <a:pt x="3539066" y="728133"/>
                </a:lnTo>
                <a:cubicBezTo>
                  <a:pt x="3970866" y="697089"/>
                  <a:pt x="4450644" y="668866"/>
                  <a:pt x="4842933" y="626533"/>
                </a:cubicBezTo>
                <a:cubicBezTo>
                  <a:pt x="5235222" y="584200"/>
                  <a:pt x="5520267" y="539044"/>
                  <a:pt x="5892800" y="474133"/>
                </a:cubicBezTo>
                <a:cubicBezTo>
                  <a:pt x="6265333" y="409222"/>
                  <a:pt x="6750755" y="316089"/>
                  <a:pt x="7078133" y="237067"/>
                </a:cubicBezTo>
                <a:cubicBezTo>
                  <a:pt x="7405511" y="158045"/>
                  <a:pt x="7857066" y="0"/>
                  <a:pt x="7857066" y="0"/>
                </a:cubicBezTo>
                <a:lnTo>
                  <a:pt x="7857066" y="0"/>
                </a:lnTo>
              </a:path>
            </a:pathLst>
          </a:custGeom>
          <a:ln w="1270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" y="3852909"/>
            <a:ext cx="7088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>
                <a:latin typeface="Arial Narrow"/>
                <a:cs typeface="Arial Narrow"/>
              </a:rPr>
              <a:t>Processing </a:t>
            </a:r>
            <a:r>
              <a:rPr lang="en-US" sz="2800" dirty="0">
                <a:latin typeface="Arial Narrow"/>
                <a:cs typeface="Arial Narrow"/>
              </a:rPr>
              <a:t>technology grows much slower than data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479" y="78108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 Narrow"/>
                <a:cs typeface="Arial Narrow"/>
              </a:rPr>
              <a:t>(The Digital Universe, EMC/IDC 2014)</a:t>
            </a:r>
          </a:p>
        </p:txBody>
      </p:sp>
      <p:sp>
        <p:nvSpPr>
          <p:cNvPr id="6" name="Down Arrow 5"/>
          <p:cNvSpPr/>
          <p:nvPr/>
        </p:nvSpPr>
        <p:spPr>
          <a:xfrm>
            <a:off x="7852898" y="910766"/>
            <a:ext cx="514914" cy="1914321"/>
          </a:xfrm>
          <a:prstGeom prst="down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8000">
                <a:schemeClr val="tx2">
                  <a:lumMod val="20000"/>
                  <a:lumOff val="80000"/>
                </a:schemeClr>
              </a:gs>
              <a:gs pos="54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" name="Up Arrow 6"/>
          <p:cNvSpPr/>
          <p:nvPr/>
        </p:nvSpPr>
        <p:spPr>
          <a:xfrm>
            <a:off x="7870064" y="2870119"/>
            <a:ext cx="491977" cy="1834559"/>
          </a:xfrm>
          <a:prstGeom prst="up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31000">
                <a:schemeClr val="accent1">
                  <a:lumMod val="45000"/>
                  <a:lumOff val="55000"/>
                </a:schemeClr>
              </a:gs>
              <a:gs pos="100000">
                <a:srgbClr val="0070C0"/>
              </a:gs>
            </a:gsLst>
            <a:lin ang="54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3231185" y="1486597"/>
            <a:ext cx="4621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dirty="0"/>
              <a:t>store interesting 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24701" y="2998758"/>
            <a:ext cx="4942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dirty="0"/>
              <a:t>explore data efficiently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4219700"/>
            <a:ext cx="17155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>
                <a:latin typeface="Arial Narrow"/>
                <a:cs typeface="Arial Narrow"/>
              </a:rPr>
              <a:t>(</a:t>
            </a:r>
            <a:r>
              <a:rPr lang="en-US" sz="1600" i="1" dirty="0" err="1" smtClean="0">
                <a:latin typeface="Arial Narrow"/>
                <a:cs typeface="Arial Narrow"/>
              </a:rPr>
              <a:t>WinterCorp</a:t>
            </a:r>
            <a:r>
              <a:rPr lang="en-US" sz="1600" i="1" dirty="0" smtClean="0">
                <a:latin typeface="Arial Narrow"/>
                <a:cs typeface="Arial Narrow"/>
              </a:rPr>
              <a:t> Survey)</a:t>
            </a:r>
            <a:endParaRPr lang="en-US" sz="1600" i="1" dirty="0">
              <a:latin typeface="Arial Narrow"/>
              <a:cs typeface="Arial Narrow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81450" y="2590800"/>
            <a:ext cx="1562100" cy="407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9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6" grpId="0" animBg="1"/>
      <p:bldP spid="7" grpId="0" animBg="1"/>
      <p:bldP spid="8" grpId="0"/>
      <p:bldP spid="11" grpId="0"/>
      <p:bldP spid="2" grpId="0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857775" y="2794560"/>
            <a:ext cx="3802871" cy="2852153"/>
          </a:xfrm>
          <a:prstGeom prst="rect">
            <a:avLst/>
          </a:prstGeom>
        </p:spPr>
      </p:pic>
      <p:cxnSp>
        <p:nvCxnSpPr>
          <p:cNvPr id="42" name="Curved Connector 41"/>
          <p:cNvCxnSpPr>
            <a:endCxn id="45" idx="0"/>
          </p:cNvCxnSpPr>
          <p:nvPr/>
        </p:nvCxnSpPr>
        <p:spPr>
          <a:xfrm rot="5400000">
            <a:off x="1867974" y="2388562"/>
            <a:ext cx="274293" cy="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15" descr="/Users/henry/Movies/Presentation Movies/Movies/10neurons_flyThrough.mov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21"/>
          <a:srcRect/>
          <a:stretch>
            <a:fillRect/>
          </a:stretch>
        </p:blipFill>
        <p:spPr bwMode="auto">
          <a:xfrm>
            <a:off x="668871" y="4290907"/>
            <a:ext cx="7240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ynTrans4Clipped.mov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1380078" y="4101047"/>
            <a:ext cx="702733" cy="482601"/>
          </a:xfrm>
          <a:prstGeom prst="rect">
            <a:avLst/>
          </a:prstGeom>
        </p:spPr>
      </p:pic>
      <p:pic>
        <p:nvPicPr>
          <p:cNvPr id="9" name="New Builder 4.mov">
            <a:hlinkClick r:id=""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048934" y="3797304"/>
            <a:ext cx="761998" cy="761998"/>
          </a:xfrm>
          <a:prstGeom prst="rect">
            <a:avLst/>
          </a:prstGeom>
        </p:spPr>
      </p:pic>
      <p:pic>
        <p:nvPicPr>
          <p:cNvPr id="10" name="randomRotationZoomOut_cinepack-1.mov">
            <a:hlinkClick r:id=""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2810960" y="3533777"/>
            <a:ext cx="728135" cy="5143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5"/>
          <a:srcRect l="35892" t="52030" r="35997" b="28195"/>
          <a:stretch>
            <a:fillRect/>
          </a:stretch>
        </p:blipFill>
        <p:spPr>
          <a:xfrm>
            <a:off x="2810960" y="4041775"/>
            <a:ext cx="728135" cy="515600"/>
          </a:xfrm>
          <a:prstGeom prst="rect">
            <a:avLst/>
          </a:prstGeom>
        </p:spPr>
      </p:pic>
      <p:pic>
        <p:nvPicPr>
          <p:cNvPr id="15" name="Picture 14" descr="screenwall_2-3.jpg"/>
          <p:cNvPicPr>
            <a:picLocks noChangeAspect="1"/>
          </p:cNvPicPr>
          <p:nvPr/>
        </p:nvPicPr>
        <p:blipFill>
          <a:blip r:embed="rId26"/>
          <a:srcRect l="42014" t="80802" r="42916" b="3088"/>
          <a:stretch>
            <a:fillRect/>
          </a:stretch>
        </p:blipFill>
        <p:spPr>
          <a:xfrm>
            <a:off x="5971893" y="2251429"/>
            <a:ext cx="944887" cy="704123"/>
          </a:xfrm>
          <a:prstGeom prst="rect">
            <a:avLst/>
          </a:prstGeom>
        </p:spPr>
      </p:pic>
      <p:pic>
        <p:nvPicPr>
          <p:cNvPr id="16" name="Brain Builds Reality Part 2.mov">
            <a:hlinkClick r:id="" action="ppaction://media"/>
          </p:cNvPr>
          <p:cNvPicPr/>
          <p:nvPr>
            <a:videoFile r:link="rId10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7416812" y="702947"/>
            <a:ext cx="1727201" cy="782954"/>
          </a:xfrm>
          <a:prstGeom prst="rect">
            <a:avLst/>
          </a:prstGeom>
        </p:spPr>
      </p:pic>
      <p:pic>
        <p:nvPicPr>
          <p:cNvPr id="18" name="Picture 17" descr="mitra-1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170891" y="2251415"/>
            <a:ext cx="800997" cy="5679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170891" y="2819398"/>
            <a:ext cx="800997" cy="9168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375021" y="3020402"/>
            <a:ext cx="803512" cy="7546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971885" y="2868185"/>
            <a:ext cx="944886" cy="53858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5971893" y="1637032"/>
            <a:ext cx="944887" cy="60367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28617" y="4029128"/>
            <a:ext cx="97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neurons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62000" y="3771900"/>
            <a:ext cx="104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synapses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276620" y="2819628"/>
            <a:ext cx="86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circuits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131658" y="1162731"/>
            <a:ext cx="1330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</a:t>
            </a:r>
            <a:r>
              <a:rPr lang="en-US" b="1" dirty="0" smtClean="0"/>
              <a:t>hole brain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813900" y="395297"/>
            <a:ext cx="1078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ognition</a:t>
            </a:r>
            <a:endParaRPr lang="en-US" b="1" dirty="0"/>
          </a:p>
        </p:txBody>
      </p:sp>
      <p:pic>
        <p:nvPicPr>
          <p:cNvPr id="48" name="PlayingonColumns Focus on One.mov">
            <a:hlinkClick r:id="" action="ppaction://media"/>
          </p:cNvPr>
          <p:cNvPicPr/>
          <p:nvPr>
            <a:videoFile r:link="rId12"/>
            <p:extLst>
              <p:ext uri="{DAA4B4D4-6D71-4841-9C94-3DE7FCFB9230}">
                <p14:media xmlns:p14="http://schemas.microsoft.com/office/powerpoint/2010/main" r:link="rId11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4375019" y="2380995"/>
            <a:ext cx="795866" cy="679188"/>
          </a:xfrm>
          <a:prstGeom prst="rect">
            <a:avLst/>
          </a:prstGeom>
        </p:spPr>
      </p:pic>
      <p:pic>
        <p:nvPicPr>
          <p:cNvPr id="49" name="Picture 23" descr="/Users/henry/Movies/Presentation Movies/Animations/InnerLifeClipped1.mov">
            <a:hlinkClick r:id="" action="ppaction://media"/>
          </p:cNvPr>
          <p:cNvPicPr/>
          <p:nvPr>
            <a:videoFile r:link="rId14"/>
            <p:extLst>
              <p:ext uri="{DAA4B4D4-6D71-4841-9C94-3DE7FCFB9230}">
                <p14:media xmlns:p14="http://schemas.microsoft.com/office/powerpoint/2010/main" r:link="rId13"/>
              </p:ext>
            </p:extLst>
          </p:nvPr>
        </p:nvPicPr>
        <p:blipFill>
          <a:blip r:embed="rId34"/>
          <a:srcRect/>
          <a:stretch>
            <a:fillRect/>
          </a:stretch>
        </p:blipFill>
        <p:spPr bwMode="auto">
          <a:xfrm>
            <a:off x="0" y="4578100"/>
            <a:ext cx="668868" cy="56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101772" y="4786204"/>
            <a:ext cx="1262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molecules</a:t>
            </a:r>
            <a:endParaRPr lang="en-US" sz="2000" b="1" dirty="0"/>
          </a:p>
        </p:txBody>
      </p:sp>
      <p:pic>
        <p:nvPicPr>
          <p:cNvPr id="34" name="ClippedJuan.mov">
            <a:hlinkClick r:id="" action="ppaction://media"/>
          </p:cNvPr>
          <p:cNvPicPr/>
          <p:nvPr>
            <a:videoFile r:link="rId16"/>
            <p:extLst>
              <p:ext uri="{DAA4B4D4-6D71-4841-9C94-3DE7FCFB9230}">
                <p14:media xmlns:p14="http://schemas.microsoft.com/office/powerpoint/2010/main" r:link="rId15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3518666" y="3146439"/>
            <a:ext cx="856354" cy="102552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599633" y="639773"/>
            <a:ext cx="1046551" cy="2582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tlCol="0" anchor="ctr" anchorCtr="0"/>
          <a:lstStyle/>
          <a:p>
            <a:pPr algn="ctr"/>
            <a:r>
              <a:rPr lang="en-US" sz="2400" dirty="0"/>
              <a:t>d</a:t>
            </a:r>
            <a:r>
              <a:rPr lang="en-US" sz="2400" dirty="0" smtClean="0"/>
              <a:t>ata</a:t>
            </a:r>
            <a:endParaRPr lang="en-US" sz="2400" dirty="0"/>
          </a:p>
        </p:txBody>
      </p:sp>
      <p:sp>
        <p:nvSpPr>
          <p:cNvPr id="39" name="Rectangle 38"/>
          <p:cNvSpPr/>
          <p:nvPr/>
        </p:nvSpPr>
        <p:spPr>
          <a:xfrm>
            <a:off x="1143000" y="1918339"/>
            <a:ext cx="1737462" cy="4826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72000" rtlCol="0" anchor="ctr" anchorCtr="0"/>
          <a:lstStyle/>
          <a:p>
            <a:pPr algn="ctr">
              <a:lnSpc>
                <a:spcPts val="2000"/>
              </a:lnSpc>
              <a:spcBef>
                <a:spcPts val="200"/>
              </a:spcBef>
            </a:pPr>
            <a:r>
              <a:rPr lang="en-US" sz="2400" dirty="0"/>
              <a:t>u</a:t>
            </a:r>
            <a:r>
              <a:rPr lang="en-US" sz="2400" dirty="0" smtClean="0"/>
              <a:t>nifying </a:t>
            </a:r>
            <a:r>
              <a:rPr lang="en-US" sz="2400" dirty="0"/>
              <a:t>m</a:t>
            </a:r>
            <a:r>
              <a:rPr lang="en-US" sz="2400" dirty="0" smtClean="0"/>
              <a:t>odels</a:t>
            </a:r>
            <a:endParaRPr lang="en-US" sz="2400" dirty="0"/>
          </a:p>
        </p:txBody>
      </p:sp>
      <p:cxnSp>
        <p:nvCxnSpPr>
          <p:cNvPr id="41" name="Curved Connector 40"/>
          <p:cNvCxnSpPr>
            <a:stCxn id="37" idx="2"/>
            <a:endCxn id="39" idx="0"/>
          </p:cNvCxnSpPr>
          <p:nvPr/>
        </p:nvCxnSpPr>
        <p:spPr>
          <a:xfrm rot="16200000" flipH="1">
            <a:off x="1057154" y="963772"/>
            <a:ext cx="1020306" cy="888851"/>
          </a:xfrm>
          <a:prstGeom prst="curvedConnector3">
            <a:avLst>
              <a:gd name="adj1" fmla="val 50000"/>
            </a:avLst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62" idx="2"/>
            <a:endCxn id="39" idx="0"/>
          </p:cNvCxnSpPr>
          <p:nvPr/>
        </p:nvCxnSpPr>
        <p:spPr>
          <a:xfrm rot="5400000">
            <a:off x="1791666" y="1118125"/>
            <a:ext cx="1020307" cy="580145"/>
          </a:xfrm>
          <a:prstGeom prst="curvedConnector3">
            <a:avLst>
              <a:gd name="adj1" fmla="val 50000"/>
            </a:avLst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 descr="Fig1 The Blue Gene.jpg"/>
          <p:cNvPicPr>
            <a:picLocks noChangeAspect="1"/>
          </p:cNvPicPr>
          <p:nvPr/>
        </p:nvPicPr>
        <p:blipFill>
          <a:blip r:embed="rId36"/>
          <a:srcRect l="6026" t="1968" r="43277" b="70254"/>
          <a:stretch>
            <a:fillRect/>
          </a:stretch>
        </p:blipFill>
        <p:spPr>
          <a:xfrm>
            <a:off x="1143000" y="2525713"/>
            <a:ext cx="1724238" cy="841380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>
          <a:xfrm>
            <a:off x="1148850" y="1048342"/>
            <a:ext cx="1737462" cy="2413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tlCol="0" anchor="ctr" anchorCtr="0"/>
          <a:lstStyle/>
          <a:p>
            <a:pPr algn="ctr"/>
            <a:r>
              <a:rPr lang="en-US" sz="2400" dirty="0"/>
              <a:t>p</a:t>
            </a:r>
            <a:r>
              <a:rPr lang="en-US" sz="2400" dirty="0" smtClean="0"/>
              <a:t>atterns</a:t>
            </a:r>
            <a:endParaRPr lang="en-US" sz="2400" dirty="0"/>
          </a:p>
        </p:txBody>
      </p:sp>
      <p:sp>
        <p:nvSpPr>
          <p:cNvPr id="61" name="Rectangle 60"/>
          <p:cNvSpPr/>
          <p:nvPr/>
        </p:nvSpPr>
        <p:spPr>
          <a:xfrm>
            <a:off x="1524000" y="1485900"/>
            <a:ext cx="990600" cy="2413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tlCol="0" anchor="ctr" anchorCtr="0"/>
          <a:lstStyle/>
          <a:p>
            <a:pPr algn="ctr"/>
            <a:r>
              <a:rPr lang="en-US" sz="2400" dirty="0"/>
              <a:t>r</a:t>
            </a:r>
            <a:r>
              <a:rPr lang="en-US" sz="2400" dirty="0" smtClean="0"/>
              <a:t>ules</a:t>
            </a:r>
            <a:endParaRPr lang="en-US" sz="2400" dirty="0"/>
          </a:p>
        </p:txBody>
      </p:sp>
      <p:sp>
        <p:nvSpPr>
          <p:cNvPr id="62" name="Rectangle 61"/>
          <p:cNvSpPr/>
          <p:nvPr/>
        </p:nvSpPr>
        <p:spPr>
          <a:xfrm>
            <a:off x="1802933" y="648197"/>
            <a:ext cx="1577886" cy="2498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tlCol="0" anchor="ctr" anchorCtr="0"/>
          <a:lstStyle/>
          <a:p>
            <a:pPr algn="ctr"/>
            <a:r>
              <a:rPr lang="en-US" sz="2400" dirty="0"/>
              <a:t>k</a:t>
            </a:r>
            <a:r>
              <a:rPr lang="en-US" sz="2400" dirty="0" smtClean="0"/>
              <a:t>nowledge</a:t>
            </a:r>
            <a:endParaRPr lang="en-US" sz="2400" dirty="0"/>
          </a:p>
        </p:txBody>
      </p:sp>
      <p:cxnSp>
        <p:nvCxnSpPr>
          <p:cNvPr id="50" name="Curved Connector 49"/>
          <p:cNvCxnSpPr>
            <a:stCxn id="45" idx="1"/>
            <a:endCxn id="37" idx="1"/>
          </p:cNvCxnSpPr>
          <p:nvPr/>
        </p:nvCxnSpPr>
        <p:spPr>
          <a:xfrm rot="10800000">
            <a:off x="599604" y="768898"/>
            <a:ext cx="543396" cy="2177504"/>
          </a:xfrm>
          <a:prstGeom prst="curvedConnector3">
            <a:avLst>
              <a:gd name="adj1" fmla="val 142069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>
            <a:stCxn id="45" idx="3"/>
            <a:endCxn id="62" idx="3"/>
          </p:cNvCxnSpPr>
          <p:nvPr/>
        </p:nvCxnSpPr>
        <p:spPr>
          <a:xfrm flipV="1">
            <a:off x="2867249" y="773108"/>
            <a:ext cx="513581" cy="2173292"/>
          </a:xfrm>
          <a:prstGeom prst="curvedConnector3">
            <a:avLst>
              <a:gd name="adj1" fmla="val 14451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>
            <a:stCxn id="45" idx="3"/>
            <a:endCxn id="58" idx="3"/>
          </p:cNvCxnSpPr>
          <p:nvPr/>
        </p:nvCxnSpPr>
        <p:spPr>
          <a:xfrm flipV="1">
            <a:off x="2867238" y="1169015"/>
            <a:ext cx="19074" cy="1777385"/>
          </a:xfrm>
          <a:prstGeom prst="curvedConnector3">
            <a:avLst>
              <a:gd name="adj1" fmla="val 129849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stCxn id="45" idx="1"/>
            <a:endCxn id="58" idx="1"/>
          </p:cNvCxnSpPr>
          <p:nvPr/>
        </p:nvCxnSpPr>
        <p:spPr>
          <a:xfrm rot="10800000" flipH="1">
            <a:off x="1143000" y="1169015"/>
            <a:ext cx="5850" cy="1777385"/>
          </a:xfrm>
          <a:prstGeom prst="curvedConnector3">
            <a:avLst>
              <a:gd name="adj1" fmla="val -3907692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/>
          <p:cNvCxnSpPr>
            <a:stCxn id="45" idx="1"/>
            <a:endCxn id="61" idx="1"/>
          </p:cNvCxnSpPr>
          <p:nvPr/>
        </p:nvCxnSpPr>
        <p:spPr>
          <a:xfrm rot="10800000" flipH="1">
            <a:off x="1143000" y="1606577"/>
            <a:ext cx="381000" cy="1339826"/>
          </a:xfrm>
          <a:prstGeom prst="curvedConnector3">
            <a:avLst>
              <a:gd name="adj1" fmla="val -6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urved Connector 70"/>
          <p:cNvCxnSpPr>
            <a:stCxn id="45" idx="3"/>
            <a:endCxn id="61" idx="3"/>
          </p:cNvCxnSpPr>
          <p:nvPr/>
        </p:nvCxnSpPr>
        <p:spPr>
          <a:xfrm flipH="1" flipV="1">
            <a:off x="2514600" y="1606577"/>
            <a:ext cx="352638" cy="1339826"/>
          </a:xfrm>
          <a:prstGeom prst="curvedConnector3">
            <a:avLst>
              <a:gd name="adj1" fmla="val -6482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Picture 22" descr="/Users/henry/Movies/Presentation Movies/Animations/NeocorticalEvoolution.MOV">
            <a:hlinkClick r:id="" action="ppaction://media"/>
          </p:cNvPr>
          <p:cNvPicPr/>
          <p:nvPr>
            <a:videoFile r:link="rId18"/>
            <p:extLst>
              <p:ext uri="{DAA4B4D4-6D71-4841-9C94-3DE7FCFB9230}">
                <p14:media xmlns:p14="http://schemas.microsoft.com/office/powerpoint/2010/main" r:link="rId17"/>
              </p:ext>
            </p:ext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6916780" y="1485901"/>
            <a:ext cx="1670655" cy="91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>
            <a:off x="3813360" y="1204"/>
            <a:ext cx="2639081" cy="209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b="1" dirty="0" smtClean="0">
                <a:solidFill>
                  <a:schemeClr val="tx2"/>
                </a:solidFill>
              </a:rPr>
              <a:t>human brain project</a:t>
            </a:r>
            <a:endParaRPr lang="en-US" sz="4800" b="1" dirty="0">
              <a:solidFill>
                <a:schemeClr val="tx2"/>
              </a:solidFill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0" y="4617051"/>
            <a:ext cx="9144000" cy="526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 anchorCtr="1">
            <a:noAutofit/>
          </a:bodyPr>
          <a:lstStyle/>
          <a:p>
            <a:pPr algn="ctr"/>
            <a:r>
              <a:rPr lang="en-US" sz="4000" b="1" dirty="0" smtClean="0">
                <a:solidFill>
                  <a:srgbClr val="000090"/>
                </a:solidFill>
                <a:latin typeface="Calibri"/>
                <a:cs typeface="Calibri"/>
              </a:rPr>
              <a:t>integrate clinical and simulation data</a:t>
            </a:r>
            <a:endParaRPr lang="el-GR" sz="40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91068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2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2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>
                <p:cTn id="3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7" dur="1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vide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video>
            <p:video>
              <p:cMediaNode>
                <p:cTn id="3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9" dur="1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video>
              <p:cMediaNode>
                <p:cTn id="5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video>
            <p:vide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vide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6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1" dur="1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video>
              <p:cMediaNode>
                <p:cTn id="6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video>
          </p:childTnLst>
        </p:cTn>
      </p:par>
    </p:tnLst>
    <p:bldLst>
      <p:bldP spid="4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628650"/>
            <a:ext cx="10363200" cy="451485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89875" y="-114300"/>
            <a:ext cx="8442612" cy="858870"/>
          </a:xfrm>
        </p:spPr>
        <p:txBody>
          <a:bodyPr>
            <a:noAutofit/>
          </a:bodyPr>
          <a:lstStyle/>
          <a:p>
            <a:pPr algn="ctr"/>
            <a:r>
              <a:rPr lang="fr-CH" sz="4800" dirty="0"/>
              <a:t>p</a:t>
            </a:r>
            <a:r>
              <a:rPr lang="fr-CH" sz="4800" smtClean="0">
                <a:latin typeface="+mj-lt"/>
              </a:rPr>
              <a:t>atient </a:t>
            </a:r>
            <a:r>
              <a:rPr lang="fr-CH" sz="4800" dirty="0" smtClean="0">
                <a:latin typeface="+mj-lt"/>
              </a:rPr>
              <a:t>data: </a:t>
            </a:r>
            <a:r>
              <a:rPr lang="fr-CH" sz="4800" dirty="0" err="1" smtClean="0">
                <a:latin typeface="+mj-lt"/>
              </a:rPr>
              <a:t>medical</a:t>
            </a:r>
            <a:r>
              <a:rPr lang="fr-CH" sz="4800" dirty="0" smtClean="0">
                <a:latin typeface="+mj-lt"/>
              </a:rPr>
              <a:t> informatics</a:t>
            </a:r>
            <a:endParaRPr lang="fr-CH" sz="4800" dirty="0">
              <a:latin typeface="+mj-lt"/>
            </a:endParaRPr>
          </a:p>
        </p:txBody>
      </p:sp>
      <p:sp>
        <p:nvSpPr>
          <p:cNvPr id="5" name="CustomShape 11"/>
          <p:cNvSpPr/>
          <p:nvPr/>
        </p:nvSpPr>
        <p:spPr>
          <a:xfrm>
            <a:off x="720" y="2097533"/>
            <a:ext cx="9143280" cy="3045534"/>
          </a:xfrm>
          <a:prstGeom prst="rect">
            <a:avLst/>
          </a:prstGeom>
          <a:solidFill>
            <a:schemeClr val="bg1">
              <a:alpha val="76000"/>
            </a:schemeClr>
          </a:solidFill>
          <a:ln w="25560">
            <a:noFill/>
            <a:round/>
          </a:ln>
        </p:spPr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800" b="1" dirty="0" smtClean="0">
                <a:solidFill>
                  <a:srgbClr val="000090"/>
                </a:solidFill>
              </a:rPr>
              <a:t>health services</a:t>
            </a:r>
          </a:p>
          <a:p>
            <a:pPr algn="ctr">
              <a:lnSpc>
                <a:spcPct val="100000"/>
              </a:lnSpc>
            </a:pPr>
            <a:r>
              <a:rPr lang="en-US" sz="4800" b="1" dirty="0" smtClean="0">
                <a:solidFill>
                  <a:srgbClr val="000090"/>
                </a:solidFill>
              </a:rPr>
              <a:t>epidemiology data visualization</a:t>
            </a:r>
          </a:p>
          <a:p>
            <a:pPr algn="ctr">
              <a:lnSpc>
                <a:spcPct val="100000"/>
              </a:lnSpc>
            </a:pPr>
            <a:r>
              <a:rPr lang="en-US" sz="4800" b="1" dirty="0" smtClean="0">
                <a:solidFill>
                  <a:srgbClr val="000090"/>
                </a:solidFill>
              </a:rPr>
              <a:t>hypothesis testing</a:t>
            </a:r>
          </a:p>
          <a:p>
            <a:pPr algn="ctr">
              <a:lnSpc>
                <a:spcPct val="100000"/>
              </a:lnSpc>
            </a:pPr>
            <a:r>
              <a:rPr lang="en-US" sz="4800" b="1" dirty="0" smtClean="0">
                <a:solidFill>
                  <a:srgbClr val="000090"/>
                </a:solidFill>
              </a:rPr>
              <a:t>clinical trials</a:t>
            </a:r>
            <a:endParaRPr sz="4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20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xfrm>
            <a:off x="457200" y="149944"/>
            <a:ext cx="8229600" cy="594122"/>
          </a:xfrm>
          <a:prstGeom prst="rect">
            <a:avLst/>
          </a:prstGeom>
        </p:spPr>
        <p:txBody>
          <a:bodyPr vert="horz" lIns="64291" tIns="32146" rIns="64291" bIns="32146" rtlCol="0" anchor="ctr" anchorCtr="1">
            <a:noAutofit/>
          </a:bodyPr>
          <a:lstStyle/>
          <a:p>
            <a:pPr algn="ctr"/>
            <a:r>
              <a:rPr lang="en-US" sz="5400" dirty="0" smtClean="0"/>
              <a:t>biological disease </a:t>
            </a:r>
            <a:r>
              <a:rPr lang="en-US" sz="5400" dirty="0"/>
              <a:t>s</a:t>
            </a:r>
            <a:r>
              <a:rPr sz="5400" dirty="0"/>
              <a:t>ignatures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0" y="3101475"/>
          <a:ext cx="2165146" cy="198653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165146"/>
              </a:tblGrid>
              <a:tr h="6583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Clinical - Phenotype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明朝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fr-CH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Cognition: </a:t>
                      </a:r>
                      <a:r>
                        <a:rPr lang="fr-CH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memory</a:t>
                      </a:r>
                      <a:endParaRPr lang="fr-CH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fr-CH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Functional</a:t>
                      </a:r>
                      <a:r>
                        <a:rPr lang="fr-CH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fr-CH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capacity</a:t>
                      </a:r>
                      <a:endParaRPr lang="fr-CH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  <a:tr h="49377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fr-CH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General </a:t>
                      </a:r>
                      <a:r>
                        <a:rPr lang="fr-CH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physical</a:t>
                      </a:r>
                      <a:r>
                        <a:rPr lang="fr-CH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fr-CH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health</a:t>
                      </a:r>
                      <a:endParaRPr lang="fr-CH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  <a:tr h="27813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fr-CH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Quality</a:t>
                      </a:r>
                      <a:r>
                        <a:rPr lang="fr-CH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of life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/>
          </p:nvPr>
        </p:nvGraphicFramePr>
        <p:xfrm>
          <a:off x="2184401" y="3105590"/>
          <a:ext cx="1873839" cy="1426464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873839"/>
              </a:tblGrid>
              <a:tr h="65836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Proteomic Biomarkers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  <a:tr h="740664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CSF protein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beta </a:t>
                      </a:r>
                      <a:r>
                        <a:rPr lang="en-US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amyloid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level,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t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au protein 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/>
          </p:nvPr>
        </p:nvGraphicFramePr>
        <p:xfrm>
          <a:off x="4102621" y="3113906"/>
          <a:ext cx="2308295" cy="1911096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308295"/>
              </a:tblGrid>
              <a:tr h="658368">
                <a:tc>
                  <a:txBody>
                    <a:bodyPr/>
                    <a:lstStyle/>
                    <a:p>
                      <a:pPr marL="0" lvl="0" indent="0" algn="ctr" defTabSz="4572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Genomic Biomarkers 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  <a:tr h="740664">
                <a:tc>
                  <a:txBody>
                    <a:bodyPr/>
                    <a:lstStyle/>
                    <a:p>
                      <a:pPr marL="0" lvl="0" indent="0" algn="ctr" defTabSz="4572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Rare genetic mutation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APP, PSEN1, PSEN2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  <a:tr h="500673">
                <a:tc>
                  <a:txBody>
                    <a:bodyPr/>
                    <a:lstStyle/>
                    <a:p>
                      <a:pPr marL="0" lvl="0" indent="0" algn="ctr" defTabSz="4572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Common genetic variant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APOE e4e4 …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35" name="ZoneTexte 34"/>
          <p:cNvSpPr txBox="1"/>
          <p:nvPr/>
        </p:nvSpPr>
        <p:spPr>
          <a:xfrm>
            <a:off x="287487" y="2485970"/>
            <a:ext cx="5630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 err="1" smtClean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fr-CH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CH" sz="2800" dirty="0" err="1" smtClean="0">
                <a:latin typeface="Times New Roman" pitchFamily="18" charset="0"/>
                <a:cs typeface="Times New Roman" pitchFamily="18" charset="0"/>
              </a:rPr>
              <a:t>Alzheimer’s</a:t>
            </a:r>
            <a:r>
              <a:rPr lang="fr-CH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2800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fr-CH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r-CH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" name="Table 33"/>
          <p:cNvGraphicFramePr>
            <a:graphicFrameLocks noGrp="1"/>
          </p:cNvGraphicFramePr>
          <p:nvPr>
            <p:extLst/>
          </p:nvPr>
        </p:nvGraphicFramePr>
        <p:xfrm>
          <a:off x="6464300" y="3105407"/>
          <a:ext cx="2603501" cy="1831124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603501"/>
              </a:tblGrid>
              <a:tr h="658368">
                <a:tc>
                  <a:txBody>
                    <a:bodyPr/>
                    <a:lstStyle/>
                    <a:p>
                      <a:pPr marL="0" lvl="0" indent="0" algn="ctr" defTabSz="4572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Structural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Biomarkers 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  <a:tr h="740664">
                <a:tc>
                  <a:txBody>
                    <a:bodyPr/>
                    <a:lstStyle/>
                    <a:p>
                      <a:pPr marL="0" lvl="0" indent="0" algn="ctr" defTabSz="4572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Volumetric change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hippocampus,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inferior temporal cortex…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  <a:tr h="404660">
                <a:tc>
                  <a:txBody>
                    <a:bodyPr/>
                    <a:lstStyle/>
                    <a:p>
                      <a:pPr marL="0" lvl="0" indent="0" algn="ctr" defTabSz="4572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Beta </a:t>
                      </a:r>
                      <a:r>
                        <a:rPr lang="en-US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amyloid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imaging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 rot="20750464">
            <a:off x="-145983" y="3749222"/>
            <a:ext cx="9418794" cy="496805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wrap="square" tIns="93600" bIns="9360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800000"/>
                </a:solidFill>
                <a:latin typeface="Lucida Handwriting"/>
              </a:rPr>
              <a:t>memory loss/tau level/APOE e4e4/hippocampus atrophy/amyloid</a:t>
            </a:r>
            <a:endParaRPr lang="en-US" sz="2000" b="1" dirty="0">
              <a:solidFill>
                <a:srgbClr val="800000"/>
              </a:solidFill>
              <a:latin typeface="Lucida Handwriting"/>
            </a:endParaRPr>
          </a:p>
        </p:txBody>
      </p:sp>
      <p:sp>
        <p:nvSpPr>
          <p:cNvPr id="38" name="Shape 170"/>
          <p:cNvSpPr txBox="1">
            <a:spLocks/>
          </p:cNvSpPr>
          <p:nvPr/>
        </p:nvSpPr>
        <p:spPr bwMode="auto">
          <a:xfrm>
            <a:off x="2098028" y="942633"/>
            <a:ext cx="48006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cs typeface="+mn-cs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  <a:defRPr sz="1800"/>
            </a:pPr>
            <a:r>
              <a:rPr lang="en-US" sz="3200" dirty="0" smtClean="0"/>
              <a:t>the coupling of </a:t>
            </a:r>
          </a:p>
          <a:p>
            <a:pPr marL="0" indent="0" algn="ctr">
              <a:spcBef>
                <a:spcPts val="0"/>
              </a:spcBef>
              <a:buFontTx/>
              <a:buNone/>
              <a:defRPr sz="1800"/>
            </a:pPr>
            <a:r>
              <a:rPr lang="en-US" sz="3200" b="1" i="1" dirty="0" smtClean="0"/>
              <a:t>clinical measurements </a:t>
            </a:r>
            <a:r>
              <a:rPr lang="en-US" sz="3200" dirty="0" smtClean="0"/>
              <a:t>with </a:t>
            </a:r>
          </a:p>
          <a:p>
            <a:pPr marL="0" indent="0" algn="ctr">
              <a:spcBef>
                <a:spcPts val="0"/>
              </a:spcBef>
              <a:buFontTx/>
              <a:buNone/>
              <a:defRPr sz="1800"/>
            </a:pPr>
            <a:r>
              <a:rPr lang="en-US" sz="3200" b="1" i="1" dirty="0" smtClean="0"/>
              <a:t>validated biomarkers</a:t>
            </a:r>
          </a:p>
        </p:txBody>
      </p:sp>
    </p:spTree>
    <p:extLst>
      <p:ext uri="{BB962C8B-B14F-4D97-AF65-F5344CB8AC3E}">
        <p14:creationId xmlns:p14="http://schemas.microsoft.com/office/powerpoint/2010/main" val="110861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2686050" y="2400301"/>
            <a:ext cx="3429000" cy="457200"/>
          </a:xfrm>
          <a:prstGeom prst="roundRect">
            <a:avLst>
              <a:gd name="adj" fmla="val 14711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federation</a:t>
            </a:r>
            <a:endParaRPr lang="fr-CH" sz="2400" dirty="0">
              <a:solidFill>
                <a:schemeClr val="bg1"/>
              </a:solidFill>
            </a:endParaRPr>
          </a:p>
        </p:txBody>
      </p:sp>
      <p:sp>
        <p:nvSpPr>
          <p:cNvPr id="160" name="CustomShape 8"/>
          <p:cNvSpPr/>
          <p:nvPr/>
        </p:nvSpPr>
        <p:spPr>
          <a:xfrm>
            <a:off x="1909175" y="980625"/>
            <a:ext cx="1504356" cy="373172"/>
          </a:xfrm>
          <a:prstGeom prst="roundRect">
            <a:avLst>
              <a:gd name="adj" fmla="val 23802"/>
            </a:avLst>
          </a:prstGeom>
          <a:solidFill>
            <a:srgbClr val="009933"/>
          </a:solidFill>
          <a:ln>
            <a:solidFill>
              <a:srgbClr val="66FF00"/>
            </a:solidFill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100" dirty="0">
                <a:solidFill>
                  <a:srgbClr val="FFFFFF"/>
                </a:solidFill>
                <a:latin typeface="Arial"/>
              </a:rPr>
              <a:t>visualization</a:t>
            </a:r>
            <a:endParaRPr sz="3000" dirty="0"/>
          </a:p>
        </p:txBody>
      </p:sp>
      <p:sp>
        <p:nvSpPr>
          <p:cNvPr id="161" name="CustomShape 9"/>
          <p:cNvSpPr/>
          <p:nvPr/>
        </p:nvSpPr>
        <p:spPr>
          <a:xfrm>
            <a:off x="3898333" y="991564"/>
            <a:ext cx="997955" cy="351294"/>
          </a:xfrm>
          <a:prstGeom prst="roundRect">
            <a:avLst>
              <a:gd name="adj" fmla="val 15174"/>
            </a:avLst>
          </a:prstGeom>
          <a:solidFill>
            <a:srgbClr val="009933"/>
          </a:solidFill>
          <a:ln>
            <a:solidFill>
              <a:srgbClr val="66FF00"/>
            </a:solidFill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100" dirty="0">
                <a:solidFill>
                  <a:srgbClr val="FFFFFF"/>
                </a:solidFill>
                <a:latin typeface="Arial"/>
              </a:rPr>
              <a:t>analysis</a:t>
            </a:r>
            <a:endParaRPr sz="3000" dirty="0"/>
          </a:p>
        </p:txBody>
      </p:sp>
      <p:sp>
        <p:nvSpPr>
          <p:cNvPr id="162" name="CustomShape 10"/>
          <p:cNvSpPr/>
          <p:nvPr/>
        </p:nvSpPr>
        <p:spPr>
          <a:xfrm>
            <a:off x="5303908" y="982048"/>
            <a:ext cx="1369299" cy="357545"/>
          </a:xfrm>
          <a:prstGeom prst="roundRect">
            <a:avLst>
              <a:gd name="adj" fmla="val 17489"/>
            </a:avLst>
          </a:prstGeom>
          <a:solidFill>
            <a:srgbClr val="009933"/>
          </a:solidFill>
          <a:ln>
            <a:solidFill>
              <a:srgbClr val="66FF00"/>
            </a:solidFill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100" dirty="0">
                <a:solidFill>
                  <a:srgbClr val="FFFFFF"/>
                </a:solidFill>
                <a:latin typeface="Arial"/>
              </a:rPr>
              <a:t>diagnostics</a:t>
            </a:r>
            <a:endParaRPr sz="3000" dirty="0"/>
          </a:p>
        </p:txBody>
      </p:sp>
      <p:sp>
        <p:nvSpPr>
          <p:cNvPr id="163" name="CustomShape 11"/>
          <p:cNvSpPr/>
          <p:nvPr/>
        </p:nvSpPr>
        <p:spPr>
          <a:xfrm>
            <a:off x="3444255" y="1703948"/>
            <a:ext cx="1919612" cy="438525"/>
          </a:xfrm>
          <a:prstGeom prst="roundRect">
            <a:avLst>
              <a:gd name="adj" fmla="val 14118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67500" tIns="33750" rIns="67500" bIns="0" anchor="ctr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Arial"/>
              </a:rPr>
              <a:t>unified portal</a:t>
            </a:r>
            <a:endParaRPr sz="2400" dirty="0"/>
          </a:p>
        </p:txBody>
      </p:sp>
      <p:cxnSp>
        <p:nvCxnSpPr>
          <p:cNvPr id="166" name="Line 14"/>
          <p:cNvCxnSpPr>
            <a:stCxn id="160" idx="2"/>
            <a:endCxn id="163" idx="0"/>
          </p:cNvCxnSpPr>
          <p:nvPr/>
        </p:nvCxnSpPr>
        <p:spPr>
          <a:xfrm rot="16200000" flipH="1">
            <a:off x="3357632" y="657518"/>
            <a:ext cx="350151" cy="1742708"/>
          </a:xfrm>
          <a:prstGeom prst="bentConnector3">
            <a:avLst>
              <a:gd name="adj1" fmla="val 50000"/>
            </a:avLst>
          </a:prstGeom>
          <a:ln w="31750">
            <a:solidFill>
              <a:srgbClr val="579D1C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67" name="Line 15"/>
          <p:cNvCxnSpPr>
            <a:stCxn id="161" idx="2"/>
            <a:endCxn id="163" idx="0"/>
          </p:cNvCxnSpPr>
          <p:nvPr/>
        </p:nvCxnSpPr>
        <p:spPr>
          <a:xfrm rot="16200000" flipH="1">
            <a:off x="4220141" y="1520028"/>
            <a:ext cx="361090" cy="6750"/>
          </a:xfrm>
          <a:prstGeom prst="bentConnector3">
            <a:avLst/>
          </a:prstGeom>
          <a:ln w="31750">
            <a:solidFill>
              <a:srgbClr val="579D1C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68" name="Line 16"/>
          <p:cNvCxnSpPr>
            <a:stCxn id="162" idx="2"/>
            <a:endCxn id="163" idx="0"/>
          </p:cNvCxnSpPr>
          <p:nvPr/>
        </p:nvCxnSpPr>
        <p:spPr>
          <a:xfrm rot="5400000">
            <a:off x="5014133" y="729522"/>
            <a:ext cx="364355" cy="1584497"/>
          </a:xfrm>
          <a:prstGeom prst="bentConnector3">
            <a:avLst>
              <a:gd name="adj1" fmla="val 50000"/>
            </a:avLst>
          </a:prstGeom>
          <a:ln w="31750">
            <a:solidFill>
              <a:srgbClr val="579D1C"/>
            </a:solidFill>
            <a:round/>
            <a:headEnd type="arrow" w="med" len="med"/>
            <a:tailEnd type="arrow" w="med" len="med"/>
          </a:ln>
        </p:spPr>
      </p:cxnSp>
      <p:sp>
        <p:nvSpPr>
          <p:cNvPr id="5" name="Rectangle 4"/>
          <p:cNvSpPr/>
          <p:nvPr/>
        </p:nvSpPr>
        <p:spPr>
          <a:xfrm>
            <a:off x="4415490" y="3155839"/>
            <a:ext cx="2728260" cy="18733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71650" y="3308994"/>
            <a:ext cx="2400300" cy="644563"/>
            <a:chOff x="6691544" y="2896647"/>
            <a:chExt cx="1609920" cy="859417"/>
          </a:xfrm>
        </p:grpSpPr>
        <p:sp>
          <p:nvSpPr>
            <p:cNvPr id="4" name="Rounded Rectangle 3"/>
            <p:cNvSpPr/>
            <p:nvPr/>
          </p:nvSpPr>
          <p:spPr>
            <a:xfrm>
              <a:off x="6691544" y="2896647"/>
              <a:ext cx="1609920" cy="85941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778184" y="3243220"/>
              <a:ext cx="1447800" cy="4459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local data mirror</a:t>
              </a:r>
              <a:endParaRPr lang="fr-CH" dirty="0">
                <a:solidFill>
                  <a:schemeClr val="accent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05600" y="2896648"/>
              <a:ext cx="159586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</a:rPr>
                <a:t>PRIVACY</a:t>
              </a:r>
              <a:endParaRPr lang="fr-CH" sz="15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00200" y="4087003"/>
            <a:ext cx="2571750" cy="885047"/>
            <a:chOff x="1600200" y="5830337"/>
            <a:chExt cx="2145600" cy="799063"/>
          </a:xfrm>
        </p:grpSpPr>
        <p:sp>
          <p:nvSpPr>
            <p:cNvPr id="9" name="Rounded Rectangle 8"/>
            <p:cNvSpPr/>
            <p:nvPr/>
          </p:nvSpPr>
          <p:spPr>
            <a:xfrm>
              <a:off x="1601280" y="6324600"/>
              <a:ext cx="2144520" cy="3048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hospital 1</a:t>
              </a:r>
              <a:endParaRPr lang="fr-CH" b="1" dirty="0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600200" y="5830337"/>
              <a:ext cx="2144520" cy="44136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b="1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667945" y="5949006"/>
              <a:ext cx="636026" cy="26117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scans</a:t>
              </a:r>
              <a:endParaRPr lang="fr-CH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2341035" y="5949006"/>
              <a:ext cx="636026" cy="26117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clinic</a:t>
              </a:r>
              <a:endParaRPr lang="fr-CH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3021502" y="5949006"/>
              <a:ext cx="636026" cy="26117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labs</a:t>
              </a:r>
              <a:endParaRPr lang="fr-CH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563000" y="4087003"/>
            <a:ext cx="2580750" cy="885047"/>
            <a:chOff x="1600200" y="5830337"/>
            <a:chExt cx="2145600" cy="799063"/>
          </a:xfrm>
        </p:grpSpPr>
        <p:sp>
          <p:nvSpPr>
            <p:cNvPr id="35" name="Rounded Rectangle 34"/>
            <p:cNvSpPr/>
            <p:nvPr/>
          </p:nvSpPr>
          <p:spPr>
            <a:xfrm>
              <a:off x="1601280" y="6324600"/>
              <a:ext cx="2144520" cy="3048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hospital N</a:t>
              </a:r>
              <a:endParaRPr lang="fr-CH" b="1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1600200" y="5830337"/>
              <a:ext cx="2144520" cy="44136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b="1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1667944" y="5949006"/>
              <a:ext cx="636026" cy="26117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scans</a:t>
              </a:r>
              <a:endParaRPr lang="fr-CH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341035" y="5949006"/>
              <a:ext cx="636026" cy="26117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clinic</a:t>
              </a:r>
              <a:endParaRPr lang="fr-CH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3021502" y="5949006"/>
              <a:ext cx="636026" cy="26117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labs</a:t>
              </a:r>
              <a:endParaRPr lang="fr-CH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629150" y="3314700"/>
            <a:ext cx="2171700" cy="644563"/>
            <a:chOff x="6691544" y="2896647"/>
            <a:chExt cx="1609920" cy="859417"/>
          </a:xfrm>
        </p:grpSpPr>
        <p:sp>
          <p:nvSpPr>
            <p:cNvPr id="47" name="Rounded Rectangle 46"/>
            <p:cNvSpPr/>
            <p:nvPr/>
          </p:nvSpPr>
          <p:spPr>
            <a:xfrm>
              <a:off x="6691544" y="2896647"/>
              <a:ext cx="1609920" cy="85941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400" dirty="0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778184" y="3243220"/>
              <a:ext cx="1447800" cy="4459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local data mirror</a:t>
              </a:r>
              <a:endParaRPr lang="fr-CH" dirty="0">
                <a:solidFill>
                  <a:schemeClr val="accent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705600" y="2896648"/>
              <a:ext cx="159586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</a:rPr>
                <a:t>PRIVACY</a:t>
              </a:r>
              <a:endParaRPr lang="fr-CH" sz="15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6" name="Elbow Connector 15"/>
          <p:cNvCxnSpPr>
            <a:stCxn id="4" idx="0"/>
            <a:endCxn id="151" idx="2"/>
          </p:cNvCxnSpPr>
          <p:nvPr/>
        </p:nvCxnSpPr>
        <p:spPr>
          <a:xfrm rot="5400000" flipH="1" flipV="1">
            <a:off x="3460429" y="2368872"/>
            <a:ext cx="451493" cy="1428750"/>
          </a:xfrm>
          <a:prstGeom prst="bentConnector3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47" idx="0"/>
            <a:endCxn id="151" idx="2"/>
          </p:cNvCxnSpPr>
          <p:nvPr/>
        </p:nvCxnSpPr>
        <p:spPr>
          <a:xfrm rot="16200000" flipV="1">
            <a:off x="4829176" y="2428876"/>
            <a:ext cx="457199" cy="1314450"/>
          </a:xfrm>
          <a:prstGeom prst="bentConnector3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3" idx="2"/>
            <a:endCxn id="151" idx="0"/>
          </p:cNvCxnSpPr>
          <p:nvPr/>
        </p:nvCxnSpPr>
        <p:spPr>
          <a:xfrm flipH="1">
            <a:off x="4400550" y="2142473"/>
            <a:ext cx="3511" cy="257828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stomShape 11"/>
          <p:cNvSpPr/>
          <p:nvPr/>
        </p:nvSpPr>
        <p:spPr>
          <a:xfrm rot="19892800">
            <a:off x="4318352" y="3352832"/>
            <a:ext cx="2608068" cy="1314654"/>
          </a:xfrm>
          <a:prstGeom prst="rect">
            <a:avLst/>
          </a:prstGeom>
          <a:solidFill>
            <a:schemeClr val="bg1">
              <a:alpha val="55000"/>
            </a:schemeClr>
          </a:solidFill>
          <a:ln w="25560">
            <a:noFill/>
            <a:round/>
          </a:ln>
        </p:spPr>
        <p:txBody>
          <a:bodyPr wrap="square" lIns="67500" tIns="33750" rIns="67500" bIns="3375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050" b="1" dirty="0">
                <a:solidFill>
                  <a:srgbClr val="000090"/>
                </a:solidFill>
                <a:latin typeface="Calibri"/>
              </a:rPr>
              <a:t>create a local store</a:t>
            </a:r>
            <a:endParaRPr sz="3300" b="1" dirty="0">
              <a:solidFill>
                <a:srgbClr val="00009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31737" y="0"/>
            <a:ext cx="6858000" cy="766408"/>
          </a:xfrm>
        </p:spPr>
        <p:txBody>
          <a:bodyPr/>
          <a:lstStyle/>
          <a:p>
            <a:r>
              <a:rPr lang="en-US" dirty="0" smtClean="0"/>
              <a:t>medical informatics platform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2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63" grpId="0" animBg="1"/>
      <p:bldP spid="5" grpId="0" animBg="1"/>
      <p:bldP spid="4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597087" y="0"/>
            <a:ext cx="8001000" cy="85671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500" dirty="0">
                <a:solidFill>
                  <a:schemeClr val="tx2"/>
                </a:solidFill>
                <a:latin typeface="+mj-lt"/>
              </a:rPr>
              <a:t>i</a:t>
            </a:r>
            <a:r>
              <a:rPr lang="en-US" sz="4500" dirty="0" smtClean="0">
                <a:solidFill>
                  <a:schemeClr val="tx2"/>
                </a:solidFill>
                <a:latin typeface="+mj-lt"/>
              </a:rPr>
              <a:t>mage </a:t>
            </a:r>
            <a:r>
              <a:rPr lang="en-US" sz="4500" dirty="0">
                <a:solidFill>
                  <a:schemeClr val="tx2"/>
                </a:solidFill>
                <a:latin typeface="+mj-lt"/>
              </a:rPr>
              <a:t>preprocessing </a:t>
            </a:r>
            <a:r>
              <a:rPr lang="en-US" sz="4500" dirty="0" smtClean="0">
                <a:solidFill>
                  <a:schemeClr val="tx2"/>
                </a:solidFill>
                <a:latin typeface="+mj-lt"/>
              </a:rPr>
              <a:t>(Lausanne)</a:t>
            </a:r>
            <a:endParaRPr sz="27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8" name="CustomShape 2"/>
          <p:cNvSpPr/>
          <p:nvPr/>
        </p:nvSpPr>
        <p:spPr>
          <a:xfrm>
            <a:off x="2483640" y="2338470"/>
            <a:ext cx="888210" cy="44982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txBody>
          <a:bodyPr wrap="square" lIns="0" tIns="0" rIns="0" bIns="0" anchor="ctr"/>
          <a:lstStyle/>
          <a:p>
            <a:pPr algn="ctr"/>
            <a:r>
              <a:rPr lang="en-US" sz="1200" dirty="0">
                <a:latin typeface="Arial"/>
              </a:rPr>
              <a:t>NIFTI conversion</a:t>
            </a:r>
            <a:endParaRPr dirty="0"/>
          </a:p>
        </p:txBody>
      </p:sp>
      <p:sp>
        <p:nvSpPr>
          <p:cNvPr id="219" name="CustomShape 3"/>
          <p:cNvSpPr/>
          <p:nvPr/>
        </p:nvSpPr>
        <p:spPr>
          <a:xfrm>
            <a:off x="3583710" y="2346570"/>
            <a:ext cx="873990" cy="44982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txBody>
          <a:bodyPr wrap="none"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200" dirty="0">
                <a:latin typeface="Arial"/>
              </a:rPr>
              <a:t>Segmentation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US" sz="1200" dirty="0">
                <a:latin typeface="Arial"/>
              </a:rPr>
              <a:t>Tissue types</a:t>
            </a:r>
            <a:endParaRPr dirty="0"/>
          </a:p>
        </p:txBody>
      </p:sp>
      <p:sp>
        <p:nvSpPr>
          <p:cNvPr id="220" name="CustomShape 4"/>
          <p:cNvSpPr/>
          <p:nvPr/>
        </p:nvSpPr>
        <p:spPr>
          <a:xfrm>
            <a:off x="4720860" y="2338200"/>
            <a:ext cx="936990" cy="44982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txBody>
          <a:bodyPr wrap="none"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200" dirty="0">
                <a:latin typeface="Arial"/>
              </a:rPr>
              <a:t>Normalization</a:t>
            </a:r>
            <a:endParaRPr dirty="0"/>
          </a:p>
        </p:txBody>
      </p:sp>
      <p:sp>
        <p:nvSpPr>
          <p:cNvPr id="221" name="CustomShape 5"/>
          <p:cNvSpPr/>
          <p:nvPr/>
        </p:nvSpPr>
        <p:spPr>
          <a:xfrm>
            <a:off x="5861070" y="2329290"/>
            <a:ext cx="711180" cy="44982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txBody>
          <a:bodyPr wrap="none"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200" dirty="0">
                <a:latin typeface="Arial"/>
              </a:rPr>
              <a:t>Feature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US" sz="1200" dirty="0">
                <a:latin typeface="Arial"/>
              </a:rPr>
              <a:t>Extraction</a:t>
            </a:r>
            <a:endParaRPr dirty="0"/>
          </a:p>
        </p:txBody>
      </p:sp>
      <p:pic>
        <p:nvPicPr>
          <p:cNvPr id="222" name="Picture 2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71600" y="2114550"/>
            <a:ext cx="818010" cy="796230"/>
          </a:xfrm>
          <a:prstGeom prst="rect">
            <a:avLst/>
          </a:prstGeom>
          <a:ln>
            <a:noFill/>
          </a:ln>
        </p:spPr>
      </p:pic>
      <p:sp>
        <p:nvSpPr>
          <p:cNvPr id="223" name="CustomShape 6"/>
          <p:cNvSpPr/>
          <p:nvPr/>
        </p:nvSpPr>
        <p:spPr>
          <a:xfrm>
            <a:off x="1314450" y="1633050"/>
            <a:ext cx="1543050" cy="367200"/>
          </a:xfrm>
          <a:prstGeom prst="rect">
            <a:avLst/>
          </a:prstGeom>
          <a:noFill/>
          <a:ln>
            <a:noFill/>
          </a:ln>
        </p:spPr>
        <p:txBody>
          <a:bodyPr lIns="67500" tIns="33750" rIns="67500" bIns="33750"/>
          <a:lstStyle/>
          <a:p>
            <a:r>
              <a:rPr lang="en-US" sz="1350" dirty="0">
                <a:latin typeface="Arial"/>
              </a:rPr>
              <a:t>MRI scan</a:t>
            </a:r>
            <a:endParaRPr sz="3000" dirty="0"/>
          </a:p>
          <a:p>
            <a:r>
              <a:rPr lang="en-US" sz="1350" dirty="0">
                <a:latin typeface="Arial"/>
              </a:rPr>
              <a:t>(DICOM)</a:t>
            </a:r>
            <a:endParaRPr sz="3000" dirty="0"/>
          </a:p>
        </p:txBody>
      </p:sp>
      <p:pic>
        <p:nvPicPr>
          <p:cNvPr id="224" name="Picture 22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86101" y="1657350"/>
            <a:ext cx="809600" cy="628650"/>
          </a:xfrm>
          <a:prstGeom prst="rect">
            <a:avLst/>
          </a:prstGeom>
          <a:ln>
            <a:noFill/>
          </a:ln>
        </p:spPr>
      </p:pic>
      <p:sp>
        <p:nvSpPr>
          <p:cNvPr id="225" name="CustomShape 7"/>
          <p:cNvSpPr/>
          <p:nvPr/>
        </p:nvSpPr>
        <p:spPr>
          <a:xfrm>
            <a:off x="2914650" y="1085850"/>
            <a:ext cx="1119026" cy="241380"/>
          </a:xfrm>
          <a:prstGeom prst="rect">
            <a:avLst/>
          </a:prstGeom>
          <a:noFill/>
          <a:ln>
            <a:noFill/>
          </a:ln>
        </p:spPr>
        <p:txBody>
          <a:bodyPr lIns="67500" tIns="33750" rIns="67500" bIns="33750"/>
          <a:lstStyle/>
          <a:p>
            <a:r>
              <a:rPr lang="en-US" sz="1350" dirty="0">
                <a:latin typeface="Arial"/>
              </a:rPr>
              <a:t>3d image of the brain</a:t>
            </a:r>
            <a:endParaRPr sz="3000" dirty="0"/>
          </a:p>
        </p:txBody>
      </p:sp>
      <p:sp>
        <p:nvSpPr>
          <p:cNvPr id="226" name="CustomShape 8"/>
          <p:cNvSpPr/>
          <p:nvPr/>
        </p:nvSpPr>
        <p:spPr>
          <a:xfrm>
            <a:off x="4018950" y="1085850"/>
            <a:ext cx="1119026" cy="227610"/>
          </a:xfrm>
          <a:prstGeom prst="rect">
            <a:avLst/>
          </a:prstGeom>
          <a:noFill/>
          <a:ln>
            <a:noFill/>
          </a:ln>
        </p:spPr>
        <p:txBody>
          <a:bodyPr lIns="67500" tIns="33750" rIns="67500" bIns="33750"/>
          <a:lstStyle/>
          <a:p>
            <a:r>
              <a:rPr lang="en-US" sz="1350" dirty="0">
                <a:latin typeface="Arial"/>
              </a:rPr>
              <a:t>Identified tissue types</a:t>
            </a:r>
            <a:endParaRPr sz="3000" dirty="0"/>
          </a:p>
        </p:txBody>
      </p:sp>
      <p:pic>
        <p:nvPicPr>
          <p:cNvPr id="227" name="Picture 22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38350" y="1600200"/>
            <a:ext cx="876936" cy="638370"/>
          </a:xfrm>
          <a:prstGeom prst="rect">
            <a:avLst/>
          </a:prstGeom>
          <a:ln>
            <a:noFill/>
          </a:ln>
        </p:spPr>
      </p:pic>
      <p:sp>
        <p:nvSpPr>
          <p:cNvPr id="228" name="CustomShape 9"/>
          <p:cNvSpPr/>
          <p:nvPr/>
        </p:nvSpPr>
        <p:spPr>
          <a:xfrm>
            <a:off x="5200650" y="1085850"/>
            <a:ext cx="2054250" cy="366930"/>
          </a:xfrm>
          <a:prstGeom prst="rect">
            <a:avLst/>
          </a:prstGeom>
          <a:noFill/>
          <a:ln>
            <a:noFill/>
          </a:ln>
        </p:spPr>
        <p:txBody>
          <a:bodyPr lIns="67500" tIns="33750" rIns="67500" bIns="33750"/>
          <a:lstStyle/>
          <a:p>
            <a:r>
              <a:rPr lang="en-US" sz="1350" dirty="0">
                <a:latin typeface="Arial"/>
              </a:rPr>
              <a:t>Normalized and mapped to brain regions</a:t>
            </a:r>
            <a:endParaRPr sz="3000" dirty="0"/>
          </a:p>
        </p:txBody>
      </p:sp>
      <p:sp>
        <p:nvSpPr>
          <p:cNvPr id="229" name="CustomShape 10"/>
          <p:cNvSpPr/>
          <p:nvPr/>
        </p:nvSpPr>
        <p:spPr>
          <a:xfrm>
            <a:off x="6786900" y="2000250"/>
            <a:ext cx="985500" cy="857250"/>
          </a:xfrm>
          <a:prstGeom prst="flowChartMagneticDisk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500" dirty="0">
                <a:latin typeface="Arial"/>
              </a:rPr>
              <a:t>Data store</a:t>
            </a:r>
          </a:p>
          <a:p>
            <a:pPr algn="ctr">
              <a:lnSpc>
                <a:spcPct val="100000"/>
              </a:lnSpc>
            </a:pPr>
            <a:r>
              <a:rPr lang="en-US" sz="1500" dirty="0">
                <a:latin typeface="Arial"/>
              </a:rPr>
              <a:t>Features</a:t>
            </a:r>
            <a:endParaRPr sz="2100" dirty="0"/>
          </a:p>
        </p:txBody>
      </p:sp>
      <p:pic>
        <p:nvPicPr>
          <p:cNvPr id="230" name="Picture 22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54660" y="1543051"/>
            <a:ext cx="681437" cy="677700"/>
          </a:xfrm>
          <a:prstGeom prst="rect">
            <a:avLst/>
          </a:prstGeom>
          <a:ln>
            <a:noFill/>
          </a:ln>
        </p:spPr>
      </p:pic>
      <p:sp>
        <p:nvSpPr>
          <p:cNvPr id="231" name="CustomShape 11"/>
          <p:cNvSpPr/>
          <p:nvPr/>
        </p:nvSpPr>
        <p:spPr>
          <a:xfrm>
            <a:off x="2286000" y="2811780"/>
            <a:ext cx="976860" cy="2103120"/>
          </a:xfrm>
          <a:prstGeom prst="upArrowCallout">
            <a:avLst>
              <a:gd name="adj1" fmla="val 26643"/>
              <a:gd name="adj2" fmla="val 25276"/>
              <a:gd name="adj3" fmla="val 13218"/>
              <a:gd name="adj4" fmla="val 71305"/>
            </a:avLst>
          </a:prstGeom>
          <a:solidFill>
            <a:srgbClr val="FFFFFF"/>
          </a:solidFill>
          <a:ln>
            <a:solidFill>
              <a:srgbClr val="3465A4"/>
            </a:solidFill>
            <a:prstDash val="dash"/>
          </a:ln>
        </p:spPr>
        <p:txBody>
          <a:bodyPr wrap="square" lIns="67500" tIns="33750" rIns="67500" bIns="0" anchor="ctr"/>
          <a:lstStyle/>
          <a:p>
            <a:pPr algn="ctr"/>
            <a:r>
              <a:rPr lang="en-US" sz="1200" dirty="0">
                <a:latin typeface="Arial"/>
              </a:rPr>
              <a:t>script converts</a:t>
            </a:r>
            <a:endParaRPr dirty="0"/>
          </a:p>
          <a:p>
            <a:pPr algn="ctr"/>
            <a:r>
              <a:rPr lang="en-US" sz="1200" dirty="0">
                <a:latin typeface="Arial"/>
              </a:rPr>
              <a:t>DICOM to </a:t>
            </a:r>
            <a:endParaRPr dirty="0"/>
          </a:p>
          <a:p>
            <a:pPr algn="ctr"/>
            <a:r>
              <a:rPr lang="en-US" sz="1200" dirty="0">
                <a:latin typeface="Arial"/>
              </a:rPr>
              <a:t>NIFTI</a:t>
            </a:r>
          </a:p>
          <a:p>
            <a:pPr algn="ctr"/>
            <a:r>
              <a:rPr lang="en-US" sz="1200" dirty="0">
                <a:latin typeface="Arial"/>
              </a:rPr>
              <a:t>format</a:t>
            </a:r>
            <a:endParaRPr dirty="0"/>
          </a:p>
          <a:p>
            <a:pPr algn="ctr"/>
            <a:r>
              <a:rPr lang="en-US" sz="1200" dirty="0">
                <a:latin typeface="Arial"/>
              </a:rPr>
              <a:t>(3d volume)</a:t>
            </a:r>
            <a:endParaRPr dirty="0"/>
          </a:p>
        </p:txBody>
      </p:sp>
      <p:sp>
        <p:nvSpPr>
          <p:cNvPr id="232" name="CustomShape 12"/>
          <p:cNvSpPr/>
          <p:nvPr/>
        </p:nvSpPr>
        <p:spPr>
          <a:xfrm>
            <a:off x="3331440" y="2811780"/>
            <a:ext cx="1224450" cy="2103120"/>
          </a:xfrm>
          <a:prstGeom prst="upArrowCallout">
            <a:avLst>
              <a:gd name="adj1" fmla="val 24165"/>
              <a:gd name="adj2" fmla="val 22761"/>
              <a:gd name="adj3" fmla="val 16001"/>
              <a:gd name="adj4" fmla="val 69906"/>
            </a:avLst>
          </a:prstGeom>
          <a:solidFill>
            <a:srgbClr val="FFFFFF"/>
          </a:solidFill>
          <a:ln>
            <a:solidFill>
              <a:srgbClr val="3465A4"/>
            </a:solidFill>
            <a:prstDash val="dash"/>
          </a:ln>
        </p:spPr>
        <p:txBody>
          <a:bodyPr wrap="square" lIns="0" tIns="0" rIns="0" bIns="0" anchor="ctr"/>
          <a:lstStyle/>
          <a:p>
            <a:pPr algn="ctr"/>
            <a:r>
              <a:rPr lang="en-US" sz="1350" dirty="0">
                <a:latin typeface="Arial"/>
              </a:rPr>
              <a:t>Image processing </a:t>
            </a:r>
            <a:endParaRPr sz="2100" dirty="0"/>
          </a:p>
          <a:p>
            <a:pPr algn="ctr"/>
            <a:r>
              <a:rPr lang="en-US" sz="1350" dirty="0">
                <a:latin typeface="Arial"/>
              </a:rPr>
              <a:t>to discover</a:t>
            </a:r>
            <a:endParaRPr sz="2100" dirty="0"/>
          </a:p>
          <a:p>
            <a:pPr algn="ctr"/>
            <a:r>
              <a:rPr lang="en-US" sz="1350" dirty="0">
                <a:latin typeface="Arial"/>
              </a:rPr>
              <a:t>the type of tissue each</a:t>
            </a:r>
            <a:endParaRPr sz="2100" dirty="0"/>
          </a:p>
          <a:p>
            <a:pPr algn="ctr"/>
            <a:r>
              <a:rPr lang="en-US" sz="1350" dirty="0">
                <a:latin typeface="Arial"/>
              </a:rPr>
              <a:t>voxel corresponds to</a:t>
            </a:r>
            <a:endParaRPr sz="2100" dirty="0"/>
          </a:p>
        </p:txBody>
      </p:sp>
      <p:sp>
        <p:nvSpPr>
          <p:cNvPr id="233" name="CustomShape 13"/>
          <p:cNvSpPr/>
          <p:nvPr/>
        </p:nvSpPr>
        <p:spPr>
          <a:xfrm>
            <a:off x="4655295" y="2802870"/>
            <a:ext cx="953460" cy="2112030"/>
          </a:xfrm>
          <a:prstGeom prst="upArrowCallout">
            <a:avLst>
              <a:gd name="adj1" fmla="val 21877"/>
              <a:gd name="adj2" fmla="val 24506"/>
              <a:gd name="adj3" fmla="val 12820"/>
              <a:gd name="adj4" fmla="val 74744"/>
            </a:avLst>
          </a:prstGeom>
          <a:solidFill>
            <a:srgbClr val="FFFFFF"/>
          </a:solidFill>
          <a:ln>
            <a:solidFill>
              <a:srgbClr val="3465A4"/>
            </a:solidFill>
            <a:prstDash val="dash"/>
          </a:ln>
        </p:spPr>
        <p:txBody>
          <a:bodyPr wrap="square" lIns="0" tIns="0" rIns="0" bIns="0" anchor="ctr"/>
          <a:lstStyle/>
          <a:p>
            <a:pPr algn="ctr"/>
            <a:r>
              <a:rPr lang="en-US" sz="1500" dirty="0">
                <a:latin typeface="Arial"/>
              </a:rPr>
              <a:t>data normalized to same standards, format</a:t>
            </a:r>
            <a:endParaRPr sz="2400" dirty="0"/>
          </a:p>
        </p:txBody>
      </p:sp>
      <p:sp>
        <p:nvSpPr>
          <p:cNvPr id="234" name="CustomShape 14"/>
          <p:cNvSpPr/>
          <p:nvPr/>
        </p:nvSpPr>
        <p:spPr>
          <a:xfrm>
            <a:off x="5657850" y="2826090"/>
            <a:ext cx="1047600" cy="2088810"/>
          </a:xfrm>
          <a:prstGeom prst="upArrowCallout">
            <a:avLst>
              <a:gd name="adj1" fmla="val 28828"/>
              <a:gd name="adj2" fmla="val 25916"/>
              <a:gd name="adj3" fmla="val 13479"/>
              <a:gd name="adj4" fmla="val 71799"/>
            </a:avLst>
          </a:prstGeom>
          <a:solidFill>
            <a:srgbClr val="FFFFFF"/>
          </a:solidFill>
          <a:ln>
            <a:solidFill>
              <a:srgbClr val="3465A4"/>
            </a:solidFill>
            <a:prstDash val="dash"/>
          </a:ln>
        </p:spPr>
        <p:txBody>
          <a:bodyPr wrap="square" lIns="0" tIns="0" rIns="67500" bIns="0" anchor="ctr"/>
          <a:lstStyle/>
          <a:p>
            <a:pPr algn="ctr"/>
            <a:r>
              <a:rPr lang="en-US" sz="1350" dirty="0">
                <a:latin typeface="Arial"/>
              </a:rPr>
              <a:t>extract interesting features from normalized data</a:t>
            </a:r>
            <a:endParaRPr sz="2100" dirty="0"/>
          </a:p>
        </p:txBody>
      </p:sp>
      <p:cxnSp>
        <p:nvCxnSpPr>
          <p:cNvPr id="235" name="Line 15"/>
          <p:cNvCxnSpPr>
            <a:stCxn id="222" idx="3"/>
            <a:endCxn id="218" idx="1"/>
          </p:cNvCxnSpPr>
          <p:nvPr/>
        </p:nvCxnSpPr>
        <p:spPr>
          <a:xfrm>
            <a:off x="2189610" y="2512665"/>
            <a:ext cx="294030" cy="50715"/>
          </a:xfrm>
          <a:prstGeom prst="straightConnector1">
            <a:avLst/>
          </a:prstGeom>
          <a:ln w="38160">
            <a:solidFill>
              <a:srgbClr val="579D1C"/>
            </a:solidFill>
            <a:round/>
            <a:tailEnd type="triangle" w="med" len="med"/>
          </a:ln>
        </p:spPr>
      </p:cxnSp>
      <p:cxnSp>
        <p:nvCxnSpPr>
          <p:cNvPr id="236" name="Line 16"/>
          <p:cNvCxnSpPr>
            <a:stCxn id="218" idx="3"/>
            <a:endCxn id="219" idx="1"/>
          </p:cNvCxnSpPr>
          <p:nvPr/>
        </p:nvCxnSpPr>
        <p:spPr>
          <a:xfrm>
            <a:off x="3371850" y="2563380"/>
            <a:ext cx="211860" cy="8100"/>
          </a:xfrm>
          <a:prstGeom prst="straightConnector1">
            <a:avLst/>
          </a:prstGeom>
          <a:ln w="38160">
            <a:solidFill>
              <a:srgbClr val="579D1C"/>
            </a:solidFill>
            <a:round/>
            <a:tailEnd type="triangle" w="med" len="med"/>
          </a:ln>
        </p:spPr>
      </p:cxnSp>
      <p:cxnSp>
        <p:nvCxnSpPr>
          <p:cNvPr id="237" name="Line 17"/>
          <p:cNvCxnSpPr>
            <a:stCxn id="219" idx="3"/>
            <a:endCxn id="220" idx="1"/>
          </p:cNvCxnSpPr>
          <p:nvPr/>
        </p:nvCxnSpPr>
        <p:spPr>
          <a:xfrm flipV="1">
            <a:off x="4457700" y="2563110"/>
            <a:ext cx="263160" cy="8370"/>
          </a:xfrm>
          <a:prstGeom prst="straightConnector1">
            <a:avLst/>
          </a:prstGeom>
          <a:ln w="38160">
            <a:solidFill>
              <a:srgbClr val="579D1C"/>
            </a:solidFill>
            <a:round/>
            <a:tailEnd type="triangle" w="med" len="med"/>
          </a:ln>
        </p:spPr>
      </p:cxnSp>
      <p:cxnSp>
        <p:nvCxnSpPr>
          <p:cNvPr id="238" name="Line 18"/>
          <p:cNvCxnSpPr>
            <a:stCxn id="220" idx="3"/>
            <a:endCxn id="221" idx="1"/>
          </p:cNvCxnSpPr>
          <p:nvPr/>
        </p:nvCxnSpPr>
        <p:spPr>
          <a:xfrm flipV="1">
            <a:off x="5657850" y="2554200"/>
            <a:ext cx="203220" cy="8910"/>
          </a:xfrm>
          <a:prstGeom prst="straightConnector1">
            <a:avLst/>
          </a:prstGeom>
          <a:ln w="38160">
            <a:solidFill>
              <a:srgbClr val="579D1C"/>
            </a:solidFill>
            <a:round/>
            <a:tailEnd type="triangle" w="med" len="med"/>
          </a:ln>
        </p:spPr>
      </p:cxnSp>
      <p:cxnSp>
        <p:nvCxnSpPr>
          <p:cNvPr id="239" name="Line 19"/>
          <p:cNvCxnSpPr>
            <a:stCxn id="221" idx="3"/>
            <a:endCxn id="229" idx="2"/>
          </p:cNvCxnSpPr>
          <p:nvPr/>
        </p:nvCxnSpPr>
        <p:spPr>
          <a:xfrm flipV="1">
            <a:off x="6572250" y="2428875"/>
            <a:ext cx="214650" cy="125325"/>
          </a:xfrm>
          <a:prstGeom prst="straightConnector1">
            <a:avLst/>
          </a:prstGeom>
          <a:ln w="38160">
            <a:solidFill>
              <a:srgbClr val="579D1C"/>
            </a:solidFill>
            <a:round/>
            <a:tailEnd type="triangle" w="med" len="med"/>
          </a:ln>
        </p:spPr>
      </p:cxnSp>
      <p:sp>
        <p:nvSpPr>
          <p:cNvPr id="26" name="CustomShape 11"/>
          <p:cNvSpPr>
            <a:spLocks/>
          </p:cNvSpPr>
          <p:nvPr/>
        </p:nvSpPr>
        <p:spPr>
          <a:xfrm>
            <a:off x="1143000" y="2822137"/>
            <a:ext cx="6857460" cy="622157"/>
          </a:xfrm>
          <a:prstGeom prst="rect">
            <a:avLst/>
          </a:prstGeom>
          <a:solidFill>
            <a:schemeClr val="bg1">
              <a:alpha val="58000"/>
            </a:schemeClr>
          </a:solidFill>
          <a:ln w="25560">
            <a:noFill/>
            <a:round/>
          </a:ln>
        </p:spPr>
        <p:txBody>
          <a:bodyPr lIns="67500" tIns="33750" rIns="67500" bIns="3375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>
                <a:solidFill>
                  <a:srgbClr val="000090"/>
                </a:solidFill>
                <a:latin typeface="Calibri"/>
              </a:rPr>
              <a:t>intermediate data also available</a:t>
            </a:r>
            <a:endParaRPr lang="en-US" sz="3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8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21"/>
          <p:cNvSpPr/>
          <p:nvPr/>
        </p:nvSpPr>
        <p:spPr>
          <a:xfrm rot="5363400">
            <a:off x="2272316" y="3624029"/>
            <a:ext cx="310774" cy="470384"/>
          </a:xfrm>
          <a:prstGeom prst="leftRightArrow">
            <a:avLst>
              <a:gd name="adj1" fmla="val 44825"/>
              <a:gd name="adj2" fmla="val 22091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</p:sp>
      <p:sp>
        <p:nvSpPr>
          <p:cNvPr id="37" name="CustomShape 21"/>
          <p:cNvSpPr/>
          <p:nvPr/>
        </p:nvSpPr>
        <p:spPr>
          <a:xfrm rot="5363400">
            <a:off x="1813556" y="1902455"/>
            <a:ext cx="1142613" cy="480060"/>
          </a:xfrm>
          <a:prstGeom prst="leftRightArrow">
            <a:avLst>
              <a:gd name="adj1" fmla="val 44825"/>
              <a:gd name="adj2" fmla="val 22091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</p:sp>
      <p:grpSp>
        <p:nvGrpSpPr>
          <p:cNvPr id="15" name="Group 26"/>
          <p:cNvGrpSpPr/>
          <p:nvPr/>
        </p:nvGrpSpPr>
        <p:grpSpPr>
          <a:xfrm>
            <a:off x="2322236" y="4000500"/>
            <a:ext cx="950649" cy="1114771"/>
            <a:chOff x="2993287" y="5181600"/>
            <a:chExt cx="614636" cy="914400"/>
          </a:xfrm>
        </p:grpSpPr>
        <p:sp>
          <p:nvSpPr>
            <p:cNvPr id="4" name="Flowchart: Document 3"/>
            <p:cNvSpPr/>
            <p:nvPr/>
          </p:nvSpPr>
          <p:spPr>
            <a:xfrm>
              <a:off x="3069487" y="5181600"/>
              <a:ext cx="538436" cy="762000"/>
            </a:xfrm>
            <a:prstGeom prst="flowChartDocument">
              <a:avLst/>
            </a:prstGeom>
            <a:blipFill>
              <a:blip r:embed="rId3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5" name="Flowchart: Document 4"/>
            <p:cNvSpPr/>
            <p:nvPr/>
          </p:nvSpPr>
          <p:spPr>
            <a:xfrm>
              <a:off x="2993287" y="5334000"/>
              <a:ext cx="538436" cy="762000"/>
            </a:xfrm>
            <a:prstGeom prst="flowChartDocument">
              <a:avLst/>
            </a:prstGeom>
            <a:blipFill>
              <a:blip r:embed="rId4" cstate="print"/>
              <a:stretch>
                <a:fillRect/>
              </a:stretch>
            </a:blip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</p:grpSp>
      <p:grpSp>
        <p:nvGrpSpPr>
          <p:cNvPr id="16" name="Group 23"/>
          <p:cNvGrpSpPr/>
          <p:nvPr/>
        </p:nvGrpSpPr>
        <p:grpSpPr>
          <a:xfrm>
            <a:off x="1386936" y="4058265"/>
            <a:ext cx="844670" cy="1057006"/>
            <a:chOff x="2351007" y="5209249"/>
            <a:chExt cx="571116" cy="913580"/>
          </a:xfrm>
        </p:grpSpPr>
        <p:sp>
          <p:nvSpPr>
            <p:cNvPr id="6" name="Flowchart: Document 5"/>
            <p:cNvSpPr/>
            <p:nvPr/>
          </p:nvSpPr>
          <p:spPr>
            <a:xfrm>
              <a:off x="2438400" y="5209249"/>
              <a:ext cx="483723" cy="739350"/>
            </a:xfrm>
            <a:prstGeom prst="flowChartDocument">
              <a:avLst/>
            </a:prstGeom>
            <a:blipFill>
              <a:blip r:embed="rId5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7" name="Flowchart: Document 6"/>
            <p:cNvSpPr/>
            <p:nvPr/>
          </p:nvSpPr>
          <p:spPr>
            <a:xfrm>
              <a:off x="2351007" y="5307171"/>
              <a:ext cx="476023" cy="815658"/>
            </a:xfrm>
            <a:prstGeom prst="flowChartDocument">
              <a:avLst/>
            </a:prstGeom>
            <a:blipFill>
              <a:blip r:embed="rId6" cstate="print"/>
              <a:stretch>
                <a:fillRect/>
              </a:stretch>
            </a:blip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CustomShape 16"/>
          <p:cNvSpPr/>
          <p:nvPr/>
        </p:nvSpPr>
        <p:spPr>
          <a:xfrm>
            <a:off x="1272635" y="742950"/>
            <a:ext cx="2286000" cy="77697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square"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2100" b="1" dirty="0">
                <a:latin typeface="Arial"/>
              </a:rPr>
              <a:t>Federation and data map</a:t>
            </a:r>
            <a:endParaRPr sz="2700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485900" y="75232"/>
            <a:ext cx="6172200" cy="59412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500" dirty="0">
                <a:latin typeface="+mn-lt"/>
              </a:rPr>
              <a:t>two-level </a:t>
            </a:r>
            <a:r>
              <a:rPr lang="en-US" sz="4500" dirty="0" err="1">
                <a:latin typeface="+mn-lt"/>
              </a:rPr>
              <a:t>anonymization</a:t>
            </a:r>
            <a:endParaRPr lang="en-US" sz="4500" dirty="0">
              <a:latin typeface="+mn-lt"/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000500" y="1208277"/>
            <a:ext cx="3886200" cy="2923430"/>
          </a:xfrm>
          <a:prstGeom prst="rect">
            <a:avLst/>
          </a:prstGeom>
          <a:ln/>
        </p:spPr>
        <p:txBody>
          <a:bodyPr lIns="0" tIns="0" rIns="0" bIns="0"/>
          <a:lstStyle/>
          <a:p>
            <a:pPr marL="323850" indent="-242888">
              <a:buSzPct val="45000"/>
              <a:buFont typeface="Wingdings" charset="2"/>
              <a:buChar char=""/>
              <a:tabLst>
                <a:tab pos="342900" algn="l"/>
                <a:tab pos="685800" algn="l"/>
                <a:tab pos="1028700" algn="l"/>
                <a:tab pos="1371600" algn="l"/>
                <a:tab pos="1714500" algn="l"/>
                <a:tab pos="2057400" algn="l"/>
                <a:tab pos="2400300" algn="l"/>
                <a:tab pos="2743200" algn="l"/>
                <a:tab pos="3086100" algn="l"/>
                <a:tab pos="3429000" algn="l"/>
                <a:tab pos="3771900" algn="l"/>
                <a:tab pos="4114800" algn="l"/>
                <a:tab pos="4457700" algn="l"/>
                <a:tab pos="4800600" algn="l"/>
                <a:tab pos="5143500" algn="l"/>
                <a:tab pos="5486400" algn="l"/>
                <a:tab pos="5829300" algn="l"/>
                <a:tab pos="6172200" algn="l"/>
              </a:tabLst>
            </a:pPr>
            <a:endParaRPr lang="en-US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76" name="Oval Callout 75"/>
          <p:cNvSpPr/>
          <p:nvPr/>
        </p:nvSpPr>
        <p:spPr>
          <a:xfrm>
            <a:off x="5026536" y="3134607"/>
            <a:ext cx="2629168" cy="1558052"/>
          </a:xfrm>
          <a:prstGeom prst="wedgeEllipseCallout">
            <a:avLst>
              <a:gd name="adj1" fmla="val -88770"/>
              <a:gd name="adj2" fmla="val 3838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</a:rPr>
              <a:t>anon headers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match words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mask images</a:t>
            </a:r>
          </a:p>
        </p:txBody>
      </p:sp>
      <p:sp>
        <p:nvSpPr>
          <p:cNvPr id="77" name="Oval Callout 76"/>
          <p:cNvSpPr/>
          <p:nvPr/>
        </p:nvSpPr>
        <p:spPr>
          <a:xfrm>
            <a:off x="4539063" y="1079493"/>
            <a:ext cx="3461937" cy="1558052"/>
          </a:xfrm>
          <a:prstGeom prst="wedgeEllipseCallout">
            <a:avLst>
              <a:gd name="adj1" fmla="val -68778"/>
              <a:gd name="adj2" fmla="val 16505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</a:rPr>
              <a:t>exclude fields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aggregate values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remove keywords</a:t>
            </a:r>
          </a:p>
        </p:txBody>
      </p:sp>
      <p:grpSp>
        <p:nvGrpSpPr>
          <p:cNvPr id="17" name="Group 48"/>
          <p:cNvGrpSpPr/>
          <p:nvPr/>
        </p:nvGrpSpPr>
        <p:grpSpPr>
          <a:xfrm>
            <a:off x="1169221" y="4012144"/>
            <a:ext cx="2503715" cy="738664"/>
            <a:chOff x="1502466" y="2982680"/>
            <a:chExt cx="2736045" cy="743307"/>
          </a:xfrm>
        </p:grpSpPr>
        <p:sp>
          <p:nvSpPr>
            <p:cNvPr id="50" name="Rounded Rectangle 49"/>
            <p:cNvSpPr/>
            <p:nvPr/>
          </p:nvSpPr>
          <p:spPr>
            <a:xfrm>
              <a:off x="1553024" y="3019038"/>
              <a:ext cx="2685487" cy="69954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02466" y="2982680"/>
              <a:ext cx="2336557" cy="74330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US" sz="2100" dirty="0"/>
                <a:t>personal identifier eraser</a:t>
              </a:r>
              <a:endParaRPr lang="fr-CH" sz="2100" dirty="0"/>
            </a:p>
          </p:txBody>
        </p:sp>
        <p:pic>
          <p:nvPicPr>
            <p:cNvPr id="52" name="Picture 2" descr="http://americanhoneyproducers.org/attention-sign-hi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1623" y="3124115"/>
              <a:ext cx="445548" cy="38911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Group 28"/>
          <p:cNvGrpSpPr/>
          <p:nvPr/>
        </p:nvGrpSpPr>
        <p:grpSpPr>
          <a:xfrm>
            <a:off x="1158335" y="1718509"/>
            <a:ext cx="2457450" cy="748318"/>
            <a:chOff x="1553024" y="2965563"/>
            <a:chExt cx="2685487" cy="753022"/>
          </a:xfrm>
        </p:grpSpPr>
        <p:sp>
          <p:nvSpPr>
            <p:cNvPr id="30" name="Rounded Rectangle 29"/>
            <p:cNvSpPr/>
            <p:nvPr/>
          </p:nvSpPr>
          <p:spPr>
            <a:xfrm>
              <a:off x="1553024" y="3019038"/>
              <a:ext cx="2685487" cy="69954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53024" y="2965563"/>
              <a:ext cx="2286000" cy="74330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US" sz="2100" dirty="0"/>
                <a:t>query </a:t>
              </a:r>
              <a:r>
                <a:rPr lang="en-US" sz="2100" dirty="0" smtClean="0"/>
                <a:t>`filter</a:t>
              </a:r>
              <a:endParaRPr lang="en-US" sz="2100" dirty="0"/>
            </a:p>
            <a:p>
              <a:pPr algn="ctr"/>
              <a:r>
                <a:rPr lang="en-US" sz="2100" dirty="0"/>
                <a:t>response cleaner</a:t>
              </a:r>
              <a:endParaRPr lang="fr-CH" sz="2100" dirty="0"/>
            </a:p>
          </p:txBody>
        </p:sp>
        <p:pic>
          <p:nvPicPr>
            <p:cNvPr id="32" name="Picture 2" descr="http://americanhoneyproducers.org/attention-sign-hi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1623" y="3124115"/>
              <a:ext cx="445548" cy="38911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3" name="CustomShape 22"/>
          <p:cNvSpPr/>
          <p:nvPr/>
        </p:nvSpPr>
        <p:spPr>
          <a:xfrm>
            <a:off x="1431043" y="2749685"/>
            <a:ext cx="1938781" cy="941558"/>
          </a:xfrm>
          <a:prstGeom prst="cube">
            <a:avLst>
              <a:gd name="adj" fmla="val 24566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vert="horz" wrap="none" lIns="67500" tIns="33750" rIns="67500" bIns="33750" anchor="ctr"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database</a:t>
            </a:r>
            <a:endParaRPr lang="en-US" sz="28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4" name="CustomShape 11"/>
          <p:cNvSpPr/>
          <p:nvPr/>
        </p:nvSpPr>
        <p:spPr>
          <a:xfrm>
            <a:off x="1174399" y="4410329"/>
            <a:ext cx="6771653" cy="691407"/>
          </a:xfrm>
          <a:prstGeom prst="rect">
            <a:avLst/>
          </a:prstGeom>
          <a:solidFill>
            <a:schemeClr val="bg1">
              <a:alpha val="55000"/>
            </a:schemeClr>
          </a:solidFill>
          <a:ln w="25560">
            <a:noFill/>
            <a:round/>
          </a:ln>
        </p:spPr>
        <p:txBody>
          <a:bodyPr wrap="square" lIns="67500" tIns="33750" rIns="67500" bIns="3375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050" b="1" dirty="0">
                <a:solidFill>
                  <a:srgbClr val="000090"/>
                </a:solidFill>
                <a:latin typeface="Calibri"/>
              </a:rPr>
              <a:t>each hospital’s responsibility</a:t>
            </a:r>
            <a:endParaRPr sz="33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72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281"/>
            <a:ext cx="8229600" cy="857250"/>
          </a:xfrm>
        </p:spPr>
        <p:txBody>
          <a:bodyPr/>
          <a:lstStyle/>
          <a:p>
            <a:r>
              <a:rPr lang="en-US" dirty="0" smtClean="0"/>
              <a:t>access to private hospital data</a:t>
            </a:r>
            <a:endParaRPr lang="en-US" dirty="0"/>
          </a:p>
        </p:txBody>
      </p:sp>
      <p:pic>
        <p:nvPicPr>
          <p:cNvPr id="5" name="Picture 4" descr="22468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742951"/>
            <a:ext cx="5791200" cy="4122608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449268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b="1" i="1" dirty="0" smtClean="0">
                <a:solidFill>
                  <a:srgbClr val="000090"/>
                </a:solidFill>
                <a:latin typeface="+mj-lt"/>
              </a:rPr>
              <a:t>no move, no copy</a:t>
            </a:r>
            <a:endParaRPr lang="en-US" sz="4400" b="1" dirty="0">
              <a:solidFill>
                <a:srgbClr val="000090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971550"/>
            <a:ext cx="187960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47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91665" y="1114640"/>
          <a:ext cx="4480335" cy="1577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831"/>
                <a:gridCol w="1239852"/>
                <a:gridCol w="609600"/>
                <a:gridCol w="1475874"/>
                <a:gridCol w="449178"/>
              </a:tblGrid>
              <a:tr h="508635"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id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Protein: AACT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Age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Phenotype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…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</a:tr>
              <a:tr h="280035"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1.4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45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Trauma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…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</a:tr>
              <a:tr h="508635"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55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Chronic</a:t>
                      </a:r>
                      <a:b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</a:br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Symptoms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…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</a:tr>
              <a:tr h="280035"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0.2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56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…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…</a:t>
                      </a:r>
                      <a:endParaRPr lang="en-GB" sz="15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68580" marR="68580" marT="25718" marB="25718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126201"/>
            <a:ext cx="9143999" cy="594122"/>
          </a:xfrm>
        </p:spPr>
        <p:txBody>
          <a:bodyPr>
            <a:normAutofit fontScale="90000"/>
          </a:bodyPr>
          <a:lstStyle/>
          <a:p>
            <a:r>
              <a:rPr lang="en-US" sz="4000" dirty="0" err="1"/>
              <a:t>c</a:t>
            </a:r>
            <a:r>
              <a:rPr lang="en-US" sz="4000" dirty="0" err="1" smtClean="0"/>
              <a:t>linical+genetic+imaging</a:t>
            </a:r>
            <a:r>
              <a:rPr lang="en-US" sz="4000" dirty="0" smtClean="0"/>
              <a:t> data </a:t>
            </a:r>
            <a:r>
              <a:rPr lang="en-US" sz="4000" dirty="0" smtClean="0">
                <a:sym typeface="Wingdings"/>
              </a:rPr>
              <a:t> </a:t>
            </a:r>
            <a:r>
              <a:rPr lang="en-US" sz="4000" dirty="0" smtClean="0"/>
              <a:t>signature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1" y="674752"/>
            <a:ext cx="2281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Patients (CSV)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5002032" y="652864"/>
            <a:ext cx="4151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Brain_GrayMatter</a:t>
            </a:r>
            <a:r>
              <a:rPr lang="en-US" sz="2800" b="1" dirty="0" smtClean="0"/>
              <a:t> (Binary)</a:t>
            </a:r>
            <a:endParaRPr lang="en-US" sz="28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042231" y="1154676"/>
          <a:ext cx="4005516" cy="14859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801103"/>
                <a:gridCol w="801103"/>
                <a:gridCol w="801103"/>
                <a:gridCol w="543425"/>
                <a:gridCol w="1058782"/>
              </a:tblGrid>
              <a:tr h="297180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…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n</a:t>
                      </a:r>
                      <a:endParaRPr lang="en-US" sz="1500" dirty="0"/>
                    </a:p>
                  </a:txBody>
                  <a:tcPr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0.45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0.75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…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0.1</a:t>
                      </a:r>
                      <a:endParaRPr lang="en-US" sz="1500" dirty="0"/>
                    </a:p>
                  </a:txBody>
                  <a:tcPr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0.33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0.3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…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0.38</a:t>
                      </a:r>
                      <a:endParaRPr lang="en-US" sz="1500" dirty="0"/>
                    </a:p>
                  </a:txBody>
                  <a:tcPr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…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…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…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…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…</a:t>
                      </a:r>
                      <a:endParaRPr lang="en-US" sz="1500" dirty="0"/>
                    </a:p>
                  </a:txBody>
                  <a:tcPr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0.12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…</a:t>
                      </a:r>
                      <a:endParaRPr lang="en-US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0.47</a:t>
                      </a:r>
                      <a:endParaRPr lang="en-US" sz="1500" dirty="0"/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13" name="Right Arrow 12"/>
          <p:cNvSpPr/>
          <p:nvPr/>
        </p:nvSpPr>
        <p:spPr>
          <a:xfrm rot="5400000">
            <a:off x="6734567" y="2801655"/>
            <a:ext cx="511262" cy="357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597007" y="2855547"/>
            <a:ext cx="3214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BrainRegions</a:t>
            </a:r>
            <a:r>
              <a:rPr lang="en-US" sz="2800" b="1" dirty="0" smtClean="0"/>
              <a:t> (JSON) 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597008" y="3338487"/>
            <a:ext cx="6470793" cy="1631216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[{"</a:t>
            </a:r>
            <a:r>
              <a:rPr lang="en-GB" sz="2000" dirty="0"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1, </a:t>
            </a:r>
            <a:b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"amygdala": {"X":15,"Y":20, “</a:t>
            </a:r>
            <a:r>
              <a:rPr lang="en-GB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Vol</a:t>
            </a:r>
            <a: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”: 0.5},</a:t>
            </a:r>
            <a:b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"hippocampus": {"X":17, "Y":10, “Vol”:0.2}},</a:t>
            </a:r>
          </a:p>
          <a:p>
            <a:r>
              <a:rPr lang="en-GB" sz="2000" dirty="0">
                <a:latin typeface="Consolas" panose="020B0609020204030204" pitchFamily="49" charset="0"/>
                <a:cs typeface="Consolas" panose="020B0609020204030204" pitchFamily="49" charset="0"/>
              </a:rPr>
              <a:t>{"id": </a:t>
            </a:r>
            <a: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2, ...},</a:t>
            </a:r>
            <a:b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sz="2000" dirty="0">
                <a:latin typeface="Consolas" panose="020B0609020204030204" pitchFamily="49" charset="0"/>
                <a:cs typeface="Consolas" panose="020B0609020204030204" pitchFamily="49" charset="0"/>
              </a:rPr>
              <a:t>{"id": </a:t>
            </a:r>
            <a:r>
              <a:rPr lang="en-GB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3, ...}]</a:t>
            </a:r>
            <a:endParaRPr lang="en-GB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9460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</a:t>
            </a:r>
            <a:r>
              <a:rPr lang="en-US" sz="2400" b="1" dirty="0" smtClean="0">
                <a:solidFill>
                  <a:srgbClr val="FF0000"/>
                </a:solidFill>
              </a:rPr>
              <a:t>ignature</a:t>
            </a:r>
            <a:r>
              <a:rPr lang="en-US" sz="2400" b="1" dirty="0">
                <a:solidFill>
                  <a:srgbClr val="FF0000"/>
                </a:solidFill>
              </a:rPr>
              <a:t>: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i="1" dirty="0" smtClean="0">
                <a:solidFill>
                  <a:srgbClr val="FF0000"/>
                </a:solidFill>
              </a:rPr>
              <a:t>age &gt; 50 </a:t>
            </a: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AND</a:t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en-US" sz="2400" b="1" i="1" dirty="0" err="1" smtClean="0">
                <a:solidFill>
                  <a:srgbClr val="FF0000"/>
                </a:solidFill>
              </a:rPr>
              <a:t>amygdala.Vol</a:t>
            </a:r>
            <a:r>
              <a:rPr lang="en-US" sz="2400" b="1" i="1" dirty="0" smtClean="0">
                <a:solidFill>
                  <a:srgbClr val="FF0000"/>
                </a:solidFill>
              </a:rPr>
              <a:t> &gt; 0.3 </a:t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en-US" sz="2400" b="1" i="1" dirty="0" smtClean="0">
                <a:solidFill>
                  <a:srgbClr val="FF0000"/>
                </a:solidFill>
              </a:rPr>
              <a:t>AND</a:t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en-US" sz="2400" b="1" i="1" dirty="0" smtClean="0">
                <a:solidFill>
                  <a:srgbClr val="FF0000"/>
                </a:solidFill>
              </a:rPr>
              <a:t>AACT &lt; 1 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5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Diamond 73"/>
          <p:cNvSpPr/>
          <p:nvPr/>
        </p:nvSpPr>
        <p:spPr>
          <a:xfrm>
            <a:off x="3710412" y="4204966"/>
            <a:ext cx="1629606" cy="585595"/>
          </a:xfrm>
          <a:prstGeom prst="diamond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fr-CH" sz="1650" dirty="0">
                <a:solidFill>
                  <a:schemeClr val="tx2"/>
                </a:solidFill>
              </a:rPr>
              <a:t>XML/JSON</a:t>
            </a:r>
          </a:p>
        </p:txBody>
      </p:sp>
      <p:sp>
        <p:nvSpPr>
          <p:cNvPr id="67" name="Rectangle 74"/>
          <p:cNvSpPr/>
          <p:nvPr/>
        </p:nvSpPr>
        <p:spPr>
          <a:xfrm>
            <a:off x="1151852" y="4237001"/>
            <a:ext cx="1176983" cy="460776"/>
          </a:xfrm>
          <a:prstGeom prst="rect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 dirty="0" smtClean="0">
                <a:solidFill>
                  <a:schemeClr val="tx2"/>
                </a:solidFill>
              </a:rPr>
              <a:t>EXCEL</a:t>
            </a:r>
            <a:endParaRPr lang="fr-CH" sz="1650" dirty="0">
              <a:solidFill>
                <a:schemeClr val="tx2"/>
              </a:solidFill>
            </a:endParaRPr>
          </a:p>
        </p:txBody>
      </p:sp>
      <p:sp>
        <p:nvSpPr>
          <p:cNvPr id="68" name="Hexagon 75"/>
          <p:cNvSpPr/>
          <p:nvPr/>
        </p:nvSpPr>
        <p:spPr>
          <a:xfrm>
            <a:off x="6712126" y="4251815"/>
            <a:ext cx="1239863" cy="456345"/>
          </a:xfrm>
          <a:prstGeom prst="hexagon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108000" rIns="0" rtlCol="0" anchor="ctr"/>
          <a:lstStyle/>
          <a:p>
            <a:pPr algn="ctr">
              <a:lnSpc>
                <a:spcPts val="1500"/>
              </a:lnSpc>
            </a:pPr>
            <a:r>
              <a:rPr lang="fr-CH" sz="1650" smtClean="0">
                <a:solidFill>
                  <a:schemeClr val="tx2"/>
                </a:solidFill>
              </a:rPr>
              <a:t>MACHINE LOGS</a:t>
            </a:r>
            <a:endParaRPr lang="fr-CH" sz="1650" dirty="0">
              <a:solidFill>
                <a:schemeClr val="tx2"/>
              </a:solidFill>
            </a:endParaRPr>
          </a:p>
        </p:txBody>
      </p:sp>
      <p:sp>
        <p:nvSpPr>
          <p:cNvPr id="69" name="Can 89"/>
          <p:cNvSpPr/>
          <p:nvPr/>
        </p:nvSpPr>
        <p:spPr>
          <a:xfrm>
            <a:off x="2508256" y="4242820"/>
            <a:ext cx="994933" cy="487806"/>
          </a:xfrm>
          <a:prstGeom prst="can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 dirty="0" smtClean="0">
                <a:solidFill>
                  <a:schemeClr val="tx2"/>
                </a:solidFill>
              </a:rPr>
              <a:t>Database</a:t>
            </a:r>
            <a:endParaRPr lang="en-US" sz="1650" dirty="0">
              <a:solidFill>
                <a:schemeClr val="tx2"/>
              </a:solidFill>
            </a:endParaRPr>
          </a:p>
        </p:txBody>
      </p:sp>
      <p:sp>
        <p:nvSpPr>
          <p:cNvPr id="79" name="Can 89"/>
          <p:cNvSpPr/>
          <p:nvPr/>
        </p:nvSpPr>
        <p:spPr>
          <a:xfrm>
            <a:off x="5547241" y="4235012"/>
            <a:ext cx="1008365" cy="487806"/>
          </a:xfrm>
          <a:prstGeom prst="can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 smtClean="0">
                <a:solidFill>
                  <a:schemeClr val="tx2"/>
                </a:solidFill>
              </a:rPr>
              <a:t>Database</a:t>
            </a:r>
            <a:endParaRPr lang="en-US" sz="1650" dirty="0">
              <a:solidFill>
                <a:schemeClr val="tx2"/>
              </a:solidFill>
            </a:endParaRPr>
          </a:p>
        </p:txBody>
      </p:sp>
      <p:sp>
        <p:nvSpPr>
          <p:cNvPr id="80" name="Title 3"/>
          <p:cNvSpPr txBox="1">
            <a:spLocks/>
          </p:cNvSpPr>
          <p:nvPr/>
        </p:nvSpPr>
        <p:spPr>
          <a:xfrm>
            <a:off x="2548765" y="1521602"/>
            <a:ext cx="1058461" cy="41967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44546A"/>
                </a:solidFill>
                <a:latin typeface="Calibri"/>
                <a:ea typeface="+mj-ea"/>
                <a:cs typeface="Calibri"/>
              </a:defRPr>
            </a:lvl1pPr>
          </a:lstStyle>
          <a:p>
            <a:endParaRPr lang="en-US" sz="2100" dirty="0">
              <a:solidFill>
                <a:srgbClr val="AF0101"/>
              </a:solidFill>
            </a:endParaRPr>
          </a:p>
        </p:txBody>
      </p:sp>
      <p:cxnSp>
        <p:nvCxnSpPr>
          <p:cNvPr id="84" name="Gerade Verbindung 83"/>
          <p:cNvCxnSpPr/>
          <p:nvPr/>
        </p:nvCxnSpPr>
        <p:spPr>
          <a:xfrm flipH="1">
            <a:off x="4028356" y="2254932"/>
            <a:ext cx="271202" cy="595293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2873403" y="1510240"/>
            <a:ext cx="3302016" cy="855926"/>
            <a:chOff x="2873403" y="1510240"/>
            <a:chExt cx="3302016" cy="855926"/>
          </a:xfrm>
        </p:grpSpPr>
        <p:sp>
          <p:nvSpPr>
            <p:cNvPr id="64" name="Rechteck 63"/>
            <p:cNvSpPr/>
            <p:nvPr/>
          </p:nvSpPr>
          <p:spPr>
            <a:xfrm>
              <a:off x="3430164" y="1510240"/>
              <a:ext cx="2194349" cy="260640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  <p:sp>
          <p:nvSpPr>
            <p:cNvPr id="70" name="Rechteck 69"/>
            <p:cNvSpPr/>
            <p:nvPr/>
          </p:nvSpPr>
          <p:spPr>
            <a:xfrm>
              <a:off x="3430709" y="1510261"/>
              <a:ext cx="435965" cy="260640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71" name="Rechteck 70"/>
            <p:cNvSpPr/>
            <p:nvPr/>
          </p:nvSpPr>
          <p:spPr>
            <a:xfrm>
              <a:off x="3868859" y="1510261"/>
              <a:ext cx="435965" cy="260640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4306201" y="1510261"/>
              <a:ext cx="435965" cy="260640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73" name="Rechteck 72"/>
            <p:cNvSpPr/>
            <p:nvPr/>
          </p:nvSpPr>
          <p:spPr>
            <a:xfrm>
              <a:off x="4745159" y="1510261"/>
              <a:ext cx="435965" cy="260640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74" name="Rechteck 73"/>
            <p:cNvSpPr/>
            <p:nvPr/>
          </p:nvSpPr>
          <p:spPr>
            <a:xfrm>
              <a:off x="5183309" y="1510261"/>
              <a:ext cx="435965" cy="260640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3" name="Rechteck 2"/>
            <p:cNvSpPr/>
            <p:nvPr/>
          </p:nvSpPr>
          <p:spPr>
            <a:xfrm>
              <a:off x="2873403" y="2086570"/>
              <a:ext cx="435965" cy="2606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59" name="Rechteck 58"/>
            <p:cNvSpPr/>
            <p:nvPr/>
          </p:nvSpPr>
          <p:spPr>
            <a:xfrm>
              <a:off x="3588134" y="2096048"/>
              <a:ext cx="435965" cy="26064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62" name="Rechteck 61"/>
            <p:cNvSpPr/>
            <p:nvPr/>
          </p:nvSpPr>
          <p:spPr>
            <a:xfrm>
              <a:off x="5739454" y="2086570"/>
              <a:ext cx="435965" cy="2606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61" name="Rechteck 60"/>
            <p:cNvSpPr/>
            <p:nvPr/>
          </p:nvSpPr>
          <p:spPr>
            <a:xfrm>
              <a:off x="5029757" y="2096048"/>
              <a:ext cx="435965" cy="26064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60" name="Rechteck 59"/>
            <p:cNvSpPr/>
            <p:nvPr/>
          </p:nvSpPr>
          <p:spPr>
            <a:xfrm>
              <a:off x="4303269" y="2105526"/>
              <a:ext cx="435965" cy="2606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cxnSp>
          <p:nvCxnSpPr>
            <p:cNvPr id="81" name="Gerade Verbindung 80"/>
            <p:cNvCxnSpPr/>
            <p:nvPr/>
          </p:nvCxnSpPr>
          <p:spPr>
            <a:xfrm flipH="1">
              <a:off x="2890626" y="1520984"/>
              <a:ext cx="535487" cy="55794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81"/>
            <p:cNvCxnSpPr/>
            <p:nvPr/>
          </p:nvCxnSpPr>
          <p:spPr>
            <a:xfrm flipH="1">
              <a:off x="4302281" y="1781278"/>
              <a:ext cx="3891" cy="324104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82"/>
            <p:cNvCxnSpPr/>
            <p:nvPr/>
          </p:nvCxnSpPr>
          <p:spPr>
            <a:xfrm flipH="1">
              <a:off x="4736835" y="1781278"/>
              <a:ext cx="3891" cy="324104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84"/>
            <p:cNvCxnSpPr/>
            <p:nvPr/>
          </p:nvCxnSpPr>
          <p:spPr>
            <a:xfrm flipH="1">
              <a:off x="3593836" y="1516703"/>
              <a:ext cx="269151" cy="578399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85"/>
            <p:cNvCxnSpPr/>
            <p:nvPr/>
          </p:nvCxnSpPr>
          <p:spPr>
            <a:xfrm flipH="1">
              <a:off x="4013730" y="1516703"/>
              <a:ext cx="269151" cy="578399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Gerade Verbindung 87"/>
            <p:cNvCxnSpPr/>
            <p:nvPr/>
          </p:nvCxnSpPr>
          <p:spPr>
            <a:xfrm flipH="1">
              <a:off x="3314701" y="1520984"/>
              <a:ext cx="535487" cy="55794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hteck 89"/>
            <p:cNvSpPr/>
            <p:nvPr/>
          </p:nvSpPr>
          <p:spPr>
            <a:xfrm flipH="1">
              <a:off x="5183639" y="1510261"/>
              <a:ext cx="438698" cy="260640"/>
            </a:xfrm>
            <a:prstGeom prst="rect">
              <a:avLst/>
            </a:prstGeom>
            <a:noFill/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91" name="Rechteck 90"/>
            <p:cNvSpPr/>
            <p:nvPr/>
          </p:nvSpPr>
          <p:spPr>
            <a:xfrm flipH="1">
              <a:off x="4742741" y="1510261"/>
              <a:ext cx="438698" cy="260640"/>
            </a:xfrm>
            <a:prstGeom prst="rect">
              <a:avLst/>
            </a:prstGeom>
            <a:noFill/>
            <a:ln w="127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cxnSp>
          <p:nvCxnSpPr>
            <p:cNvPr id="92" name="Gerade Verbindung 91"/>
            <p:cNvCxnSpPr/>
            <p:nvPr/>
          </p:nvCxnSpPr>
          <p:spPr>
            <a:xfrm>
              <a:off x="5626963" y="1520985"/>
              <a:ext cx="538845" cy="55794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 Verbindung 92"/>
            <p:cNvCxnSpPr/>
            <p:nvPr/>
          </p:nvCxnSpPr>
          <p:spPr>
            <a:xfrm>
              <a:off x="5187349" y="1516704"/>
              <a:ext cx="270839" cy="578399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93"/>
            <p:cNvCxnSpPr/>
            <p:nvPr/>
          </p:nvCxnSpPr>
          <p:spPr>
            <a:xfrm>
              <a:off x="4764821" y="1516704"/>
              <a:ext cx="270839" cy="578399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94"/>
            <p:cNvCxnSpPr/>
            <p:nvPr/>
          </p:nvCxnSpPr>
          <p:spPr>
            <a:xfrm>
              <a:off x="5200229" y="1520985"/>
              <a:ext cx="538845" cy="55794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1480993" y="2347210"/>
            <a:ext cx="6104152" cy="2032328"/>
            <a:chOff x="1480993" y="2347210"/>
            <a:chExt cx="6104152" cy="2032328"/>
          </a:xfrm>
        </p:grpSpPr>
        <p:sp>
          <p:nvSpPr>
            <p:cNvPr id="37" name="Shape 77"/>
            <p:cNvSpPr/>
            <p:nvPr/>
          </p:nvSpPr>
          <p:spPr>
            <a:xfrm rot="20700000">
              <a:off x="1480993" y="3878330"/>
              <a:ext cx="501208" cy="501208"/>
            </a:xfrm>
            <a:prstGeom prst="gear6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Shape 80"/>
            <p:cNvSpPr/>
            <p:nvPr/>
          </p:nvSpPr>
          <p:spPr>
            <a:xfrm rot="20700000">
              <a:off x="4270649" y="3878329"/>
              <a:ext cx="501208" cy="501208"/>
            </a:xfrm>
            <a:prstGeom prst="gear6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Shape 83"/>
            <p:cNvSpPr/>
            <p:nvPr/>
          </p:nvSpPr>
          <p:spPr>
            <a:xfrm rot="20700000">
              <a:off x="7083937" y="3878330"/>
              <a:ext cx="501208" cy="501208"/>
            </a:xfrm>
            <a:prstGeom prst="gear6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Shape 92"/>
            <p:cNvSpPr/>
            <p:nvPr/>
          </p:nvSpPr>
          <p:spPr>
            <a:xfrm rot="20700000">
              <a:off x="2784464" y="3878330"/>
              <a:ext cx="501208" cy="501208"/>
            </a:xfrm>
            <a:prstGeom prst="gear6">
              <a:avLst/>
            </a:prstGeom>
            <a:ln>
              <a:noFill/>
            </a:ln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Shape 96"/>
            <p:cNvSpPr/>
            <p:nvPr/>
          </p:nvSpPr>
          <p:spPr>
            <a:xfrm rot="20700000">
              <a:off x="5685948" y="3878330"/>
              <a:ext cx="501208" cy="501208"/>
            </a:xfrm>
            <a:prstGeom prst="gear6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3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cxnSp>
          <p:nvCxnSpPr>
            <p:cNvPr id="96" name="Gerade Verbindung 95"/>
            <p:cNvCxnSpPr>
              <a:stCxn id="60" idx="2"/>
            </p:cNvCxnSpPr>
            <p:nvPr/>
          </p:nvCxnSpPr>
          <p:spPr>
            <a:xfrm>
              <a:off x="4521252" y="2366166"/>
              <a:ext cx="24998" cy="1575555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96"/>
            <p:cNvCxnSpPr>
              <a:stCxn id="59" idx="2"/>
              <a:endCxn id="48" idx="5"/>
            </p:cNvCxnSpPr>
            <p:nvPr/>
          </p:nvCxnSpPr>
          <p:spPr>
            <a:xfrm flipH="1">
              <a:off x="2971718" y="2356688"/>
              <a:ext cx="834399" cy="1535821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97"/>
            <p:cNvCxnSpPr>
              <a:stCxn id="61" idx="2"/>
              <a:endCxn id="52" idx="5"/>
            </p:cNvCxnSpPr>
            <p:nvPr/>
          </p:nvCxnSpPr>
          <p:spPr>
            <a:xfrm>
              <a:off x="5247740" y="2356688"/>
              <a:ext cx="625462" cy="1535821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Gerade Verbindung 98"/>
            <p:cNvCxnSpPr>
              <a:stCxn id="3" idx="2"/>
              <a:endCxn id="37" idx="5"/>
            </p:cNvCxnSpPr>
            <p:nvPr/>
          </p:nvCxnSpPr>
          <p:spPr>
            <a:xfrm flipH="1">
              <a:off x="1668247" y="2347210"/>
              <a:ext cx="1423139" cy="1545299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Gerade Verbindung 99"/>
            <p:cNvCxnSpPr>
              <a:stCxn id="62" idx="2"/>
            </p:cNvCxnSpPr>
            <p:nvPr/>
          </p:nvCxnSpPr>
          <p:spPr>
            <a:xfrm>
              <a:off x="5957437" y="2347210"/>
              <a:ext cx="1284749" cy="1561440"/>
            </a:xfrm>
            <a:prstGeom prst="line">
              <a:avLst/>
            </a:prstGeom>
            <a:ln w="19050" cmpd="sng">
              <a:solidFill>
                <a:srgbClr val="0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6206"/>
            <a:ext cx="8229600" cy="8572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How </a:t>
            </a:r>
            <a:r>
              <a:rPr lang="en-US" dirty="0" smtClean="0">
                <a:solidFill>
                  <a:srgbClr val="C00000"/>
                </a:solidFill>
                <a:latin typeface="Impact"/>
                <a:cs typeface="Impact"/>
              </a:rPr>
              <a:t>RAW</a:t>
            </a:r>
            <a:r>
              <a:rPr lang="en-US" sz="3200" dirty="0" smtClean="0">
                <a:solidFill>
                  <a:srgbClr val="C00000"/>
                </a:solidFill>
                <a:latin typeface="Kohinoor Bangla"/>
                <a:cs typeface="Arial"/>
              </a:rPr>
              <a:t> </a:t>
            </a:r>
            <a:r>
              <a:rPr lang="en-US" sz="4000" dirty="0" smtClean="0"/>
              <a:t>works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27744" y="839832"/>
            <a:ext cx="3014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1</a:t>
            </a:r>
            <a:r>
              <a:rPr lang="en-US" sz="3200" dirty="0" smtClean="0"/>
              <a:t>. Ask a question</a:t>
            </a:r>
            <a:endParaRPr lang="en-US" sz="32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103837" y="1971797"/>
            <a:ext cx="5931043" cy="1697568"/>
            <a:chOff x="2103837" y="1971797"/>
            <a:chExt cx="5931043" cy="1697568"/>
          </a:xfrm>
        </p:grpSpPr>
        <p:grpSp>
          <p:nvGrpSpPr>
            <p:cNvPr id="25" name="Group 24"/>
            <p:cNvGrpSpPr/>
            <p:nvPr/>
          </p:nvGrpSpPr>
          <p:grpSpPr>
            <a:xfrm>
              <a:off x="2103837" y="2299426"/>
              <a:ext cx="5889450" cy="941693"/>
              <a:chOff x="2103837" y="2299426"/>
              <a:chExt cx="5889450" cy="941693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2103837" y="2557743"/>
                <a:ext cx="500521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2</a:t>
                </a:r>
                <a:r>
                  <a:rPr lang="en-US" sz="2400" dirty="0" smtClean="0"/>
                  <a:t>. </a:t>
                </a:r>
                <a:r>
                  <a:rPr lang="en-US" sz="2400" b="1" dirty="0" smtClean="0"/>
                  <a:t>Generate</a:t>
                </a:r>
                <a:r>
                  <a:rPr lang="en-US" sz="2400" dirty="0" smtClean="0"/>
                  <a:t> the needed software tools</a:t>
                </a:r>
                <a:endParaRPr lang="en-US" sz="2400" dirty="0"/>
              </a:p>
            </p:txBody>
          </p:sp>
          <p:pic>
            <p:nvPicPr>
              <p:cNvPr id="87" name="Picture 8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908977" y="2356285"/>
                <a:ext cx="1084310" cy="600845"/>
              </a:xfrm>
              <a:prstGeom prst="rect">
                <a:avLst/>
              </a:prstGeom>
            </p:spPr>
          </p:pic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0" b="100000" l="0" r="99722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740674">
                <a:off x="7036456" y="2299426"/>
                <a:ext cx="941693" cy="941693"/>
              </a:xfrm>
              <a:prstGeom prst="rect">
                <a:avLst/>
              </a:prstGeom>
            </p:spPr>
          </p:pic>
        </p:grpSp>
        <p:pic>
          <p:nvPicPr>
            <p:cNvPr id="103" name="Picture 102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6750" r="92650"/>
                      </a14:imgEffect>
                    </a14:imgLayer>
                  </a14:imgProps>
                </a:ext>
              </a:extLst>
            </a:blip>
            <a:srcRect t="37936" b="33918"/>
            <a:stretch/>
          </p:blipFill>
          <p:spPr>
            <a:xfrm rot="7043969">
              <a:off x="6947201" y="2581686"/>
              <a:ext cx="1697568" cy="477790"/>
            </a:xfrm>
            <a:prstGeom prst="rect">
              <a:avLst/>
            </a:prstGeom>
          </p:spPr>
        </p:pic>
      </p:grpSp>
      <p:sp>
        <p:nvSpPr>
          <p:cNvPr id="104" name="TextBox 103"/>
          <p:cNvSpPr txBox="1"/>
          <p:nvPr/>
        </p:nvSpPr>
        <p:spPr>
          <a:xfrm>
            <a:off x="2434222" y="3189883"/>
            <a:ext cx="3663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3. Discover</a:t>
            </a:r>
            <a:r>
              <a:rPr lang="el-GR" sz="2400" b="1" dirty="0" smtClean="0"/>
              <a:t> </a:t>
            </a:r>
            <a:r>
              <a:rPr lang="en-US" sz="2400" dirty="0" smtClean="0"/>
              <a:t>interesting data</a:t>
            </a:r>
            <a:endParaRPr lang="en-US" sz="2400" dirty="0"/>
          </a:p>
        </p:txBody>
      </p:sp>
      <p:grpSp>
        <p:nvGrpSpPr>
          <p:cNvPr id="119" name="Group 108"/>
          <p:cNvGrpSpPr/>
          <p:nvPr/>
        </p:nvGrpSpPr>
        <p:grpSpPr>
          <a:xfrm>
            <a:off x="6136114" y="2989129"/>
            <a:ext cx="1152024" cy="805433"/>
            <a:chOff x="6277754" y="2701883"/>
            <a:chExt cx="2344092" cy="1673718"/>
          </a:xfrm>
        </p:grpSpPr>
        <p:sp>
          <p:nvSpPr>
            <p:cNvPr id="120" name="Rectangle 15"/>
            <p:cNvSpPr/>
            <p:nvPr/>
          </p:nvSpPr>
          <p:spPr>
            <a:xfrm>
              <a:off x="6349565" y="3673316"/>
              <a:ext cx="420471" cy="345495"/>
            </a:xfrm>
            <a:prstGeom prst="rect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21" name="Rectangle 16"/>
            <p:cNvSpPr/>
            <p:nvPr/>
          </p:nvSpPr>
          <p:spPr>
            <a:xfrm>
              <a:off x="6710931" y="4014915"/>
              <a:ext cx="420471" cy="345495"/>
            </a:xfrm>
            <a:prstGeom prst="rect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22" name="Rectangle 17"/>
            <p:cNvSpPr/>
            <p:nvPr/>
          </p:nvSpPr>
          <p:spPr>
            <a:xfrm>
              <a:off x="7510990" y="3178641"/>
              <a:ext cx="420471" cy="345495"/>
            </a:xfrm>
            <a:prstGeom prst="rect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23" name="Rectangle 20"/>
            <p:cNvSpPr/>
            <p:nvPr/>
          </p:nvSpPr>
          <p:spPr>
            <a:xfrm>
              <a:off x="7328914" y="4030106"/>
              <a:ext cx="420471" cy="345495"/>
            </a:xfrm>
            <a:prstGeom prst="rect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24" name="Diamond 22"/>
            <p:cNvSpPr/>
            <p:nvPr/>
          </p:nvSpPr>
          <p:spPr>
            <a:xfrm>
              <a:off x="6983063" y="3654230"/>
              <a:ext cx="527269" cy="404143"/>
            </a:xfrm>
            <a:prstGeom prst="diamond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25" name="Diamond 26"/>
            <p:cNvSpPr/>
            <p:nvPr/>
          </p:nvSpPr>
          <p:spPr>
            <a:xfrm>
              <a:off x="7568607" y="3564531"/>
              <a:ext cx="527270" cy="404143"/>
            </a:xfrm>
            <a:prstGeom prst="diamond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26" name="Diamond 27"/>
            <p:cNvSpPr/>
            <p:nvPr/>
          </p:nvSpPr>
          <p:spPr>
            <a:xfrm>
              <a:off x="7230900" y="2701883"/>
              <a:ext cx="527269" cy="404143"/>
            </a:xfrm>
            <a:prstGeom prst="diamond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27" name="Diamond 28"/>
            <p:cNvSpPr/>
            <p:nvPr/>
          </p:nvSpPr>
          <p:spPr>
            <a:xfrm>
              <a:off x="6277754" y="3198563"/>
              <a:ext cx="527270" cy="404143"/>
            </a:xfrm>
            <a:prstGeom prst="diamond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28" name="Hexagon 31"/>
            <p:cNvSpPr/>
            <p:nvPr/>
          </p:nvSpPr>
          <p:spPr>
            <a:xfrm>
              <a:off x="6610826" y="2846995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29" name="Hexagon 32"/>
            <p:cNvSpPr/>
            <p:nvPr/>
          </p:nvSpPr>
          <p:spPr>
            <a:xfrm>
              <a:off x="7863287" y="2838036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30" name="Hexagon 37"/>
            <p:cNvSpPr/>
            <p:nvPr/>
          </p:nvSpPr>
          <p:spPr>
            <a:xfrm>
              <a:off x="8142397" y="3319858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31" name="Hexagon 38"/>
            <p:cNvSpPr/>
            <p:nvPr/>
          </p:nvSpPr>
          <p:spPr>
            <a:xfrm>
              <a:off x="8057197" y="3815264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32" name="Hexagon 39"/>
            <p:cNvSpPr/>
            <p:nvPr/>
          </p:nvSpPr>
          <p:spPr>
            <a:xfrm>
              <a:off x="6951212" y="3244182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279338" y="4554553"/>
            <a:ext cx="8610882" cy="5466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 b="1" dirty="0">
                <a:solidFill>
                  <a:srgbClr val="44546A"/>
                </a:solidFill>
              </a:rPr>
              <a:t>Data is accessed and integrated in </a:t>
            </a:r>
            <a:r>
              <a:rPr lang="en-US" sz="3600" b="1">
                <a:solidFill>
                  <a:srgbClr val="44546A"/>
                </a:solidFill>
              </a:rPr>
              <a:t>real </a:t>
            </a:r>
            <a:r>
              <a:rPr lang="en-US" sz="3600" b="1" smtClean="0">
                <a:solidFill>
                  <a:srgbClr val="44546A"/>
                </a:solidFill>
              </a:rPr>
              <a:t>time</a:t>
            </a:r>
            <a:endParaRPr lang="en-US" sz="3600" b="1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66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Hexagon 75"/>
          <p:cNvSpPr/>
          <p:nvPr/>
        </p:nvSpPr>
        <p:spPr>
          <a:xfrm>
            <a:off x="6712126" y="3008759"/>
            <a:ext cx="1239863" cy="456345"/>
          </a:xfrm>
          <a:prstGeom prst="hexagon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108000" rIns="0" rtlCol="0" anchor="ctr"/>
          <a:lstStyle/>
          <a:p>
            <a:pPr algn="ctr">
              <a:lnSpc>
                <a:spcPts val="1500"/>
              </a:lnSpc>
            </a:pPr>
            <a:r>
              <a:rPr lang="fr-CH" sz="1650" smtClean="0">
                <a:solidFill>
                  <a:schemeClr val="tx2"/>
                </a:solidFill>
              </a:rPr>
              <a:t>MACHINE LOGS</a:t>
            </a:r>
            <a:endParaRPr lang="fr-CH" sz="1650" dirty="0">
              <a:solidFill>
                <a:schemeClr val="tx2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1019045" y="924224"/>
            <a:ext cx="7031049" cy="1428704"/>
          </a:xfrm>
          <a:prstGeom prst="rect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76" name="TextBox 9"/>
          <p:cNvSpPr txBox="1"/>
          <p:nvPr/>
        </p:nvSpPr>
        <p:spPr>
          <a:xfrm>
            <a:off x="403123" y="4350082"/>
            <a:ext cx="8249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rgbClr val="44546A"/>
                </a:solidFill>
              </a:rPr>
              <a:t>As queries run, RAW </a:t>
            </a:r>
            <a:r>
              <a:rPr lang="en-US" sz="2100" b="1" dirty="0" smtClean="0">
                <a:solidFill>
                  <a:srgbClr val="44546A"/>
                </a:solidFill>
              </a:rPr>
              <a:t>remembers information </a:t>
            </a:r>
            <a:r>
              <a:rPr lang="en-US" sz="2100" b="1" dirty="0">
                <a:solidFill>
                  <a:srgbClr val="44546A"/>
                </a:solidFill>
              </a:rPr>
              <a:t>on </a:t>
            </a:r>
            <a:r>
              <a:rPr lang="en-US" sz="2100" b="1" dirty="0" smtClean="0">
                <a:solidFill>
                  <a:srgbClr val="44546A"/>
                </a:solidFill>
              </a:rPr>
              <a:t>data accessed</a:t>
            </a:r>
            <a:r>
              <a:rPr lang="en-US" sz="2100" b="1" dirty="0">
                <a:solidFill>
                  <a:srgbClr val="44546A"/>
                </a:solidFill>
              </a:rPr>
              <a:t/>
            </a:r>
            <a:br>
              <a:rPr lang="en-US" sz="2100" b="1" dirty="0">
                <a:solidFill>
                  <a:srgbClr val="44546A"/>
                </a:solidFill>
              </a:rPr>
            </a:br>
            <a:r>
              <a:rPr lang="en-US" sz="2100" b="1" dirty="0">
                <a:solidFill>
                  <a:srgbClr val="44546A"/>
                </a:solidFill>
              </a:rPr>
              <a:t>and </a:t>
            </a:r>
            <a:r>
              <a:rPr lang="en-US" sz="2100" b="1" dirty="0" smtClean="0">
                <a:solidFill>
                  <a:srgbClr val="44546A"/>
                </a:solidFill>
              </a:rPr>
              <a:t>generated code. Its “database” is only the useful data.</a:t>
            </a:r>
            <a:endParaRPr lang="en-US" sz="2100" b="1" dirty="0">
              <a:solidFill>
                <a:srgbClr val="44546A"/>
              </a:solidFill>
            </a:endParaRPr>
          </a:p>
        </p:txBody>
      </p:sp>
      <p:sp>
        <p:nvSpPr>
          <p:cNvPr id="66" name="Diamond 73"/>
          <p:cNvSpPr/>
          <p:nvPr/>
        </p:nvSpPr>
        <p:spPr>
          <a:xfrm>
            <a:off x="3710412" y="2961910"/>
            <a:ext cx="1629606" cy="585595"/>
          </a:xfrm>
          <a:prstGeom prst="diamond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fr-CH" sz="1650" dirty="0">
                <a:solidFill>
                  <a:schemeClr val="tx2"/>
                </a:solidFill>
              </a:rPr>
              <a:t>XML/JSON</a:t>
            </a:r>
          </a:p>
        </p:txBody>
      </p:sp>
      <p:sp>
        <p:nvSpPr>
          <p:cNvPr id="67" name="Rectangle 74"/>
          <p:cNvSpPr/>
          <p:nvPr/>
        </p:nvSpPr>
        <p:spPr>
          <a:xfrm>
            <a:off x="1151852" y="2993945"/>
            <a:ext cx="1176983" cy="460776"/>
          </a:xfrm>
          <a:prstGeom prst="rect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 dirty="0" smtClean="0">
                <a:solidFill>
                  <a:schemeClr val="tx2"/>
                </a:solidFill>
              </a:rPr>
              <a:t>EXCEL</a:t>
            </a:r>
            <a:endParaRPr lang="fr-CH" sz="1650" dirty="0">
              <a:solidFill>
                <a:schemeClr val="tx2"/>
              </a:solidFill>
            </a:endParaRPr>
          </a:p>
        </p:txBody>
      </p:sp>
      <p:sp>
        <p:nvSpPr>
          <p:cNvPr id="69" name="Can 89"/>
          <p:cNvSpPr/>
          <p:nvPr/>
        </p:nvSpPr>
        <p:spPr>
          <a:xfrm>
            <a:off x="2478192" y="2999764"/>
            <a:ext cx="1096248" cy="487806"/>
          </a:xfrm>
          <a:prstGeom prst="can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 smtClean="0">
                <a:solidFill>
                  <a:schemeClr val="tx2"/>
                </a:solidFill>
              </a:rPr>
              <a:t>Database</a:t>
            </a:r>
            <a:endParaRPr lang="en-US" sz="1650" dirty="0">
              <a:solidFill>
                <a:schemeClr val="tx2"/>
              </a:solidFill>
            </a:endParaRPr>
          </a:p>
        </p:txBody>
      </p:sp>
      <p:sp>
        <p:nvSpPr>
          <p:cNvPr id="79" name="Can 89"/>
          <p:cNvSpPr/>
          <p:nvPr/>
        </p:nvSpPr>
        <p:spPr>
          <a:xfrm>
            <a:off x="5547241" y="2991956"/>
            <a:ext cx="975186" cy="487806"/>
          </a:xfrm>
          <a:prstGeom prst="can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 smtClean="0">
                <a:solidFill>
                  <a:schemeClr val="tx2"/>
                </a:solidFill>
              </a:rPr>
              <a:t>Database</a:t>
            </a:r>
            <a:endParaRPr lang="en-US" sz="1650" dirty="0">
              <a:solidFill>
                <a:schemeClr val="tx2"/>
              </a:solidFill>
            </a:endParaRPr>
          </a:p>
        </p:txBody>
      </p:sp>
      <p:sp>
        <p:nvSpPr>
          <p:cNvPr id="80" name="Title 3"/>
          <p:cNvSpPr txBox="1">
            <a:spLocks/>
          </p:cNvSpPr>
          <p:nvPr/>
        </p:nvSpPr>
        <p:spPr>
          <a:xfrm>
            <a:off x="3163928" y="1162338"/>
            <a:ext cx="2776071" cy="1051685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44546A"/>
                </a:solidFill>
                <a:latin typeface="Calibri"/>
                <a:ea typeface="+mj-ea"/>
                <a:cs typeface="Calibri"/>
              </a:defRPr>
            </a:lvl1pPr>
          </a:lstStyle>
          <a:p>
            <a:pPr algn="ctr"/>
            <a:r>
              <a:rPr lang="en-US" sz="3150" dirty="0">
                <a:solidFill>
                  <a:schemeClr val="tx2"/>
                </a:solidFill>
                <a:latin typeface="Impact"/>
                <a:cs typeface="Impact"/>
              </a:rPr>
              <a:t>RAW</a:t>
            </a:r>
            <a:br>
              <a:rPr lang="en-US" sz="3150" dirty="0">
                <a:solidFill>
                  <a:schemeClr val="tx2"/>
                </a:solidFill>
                <a:latin typeface="Impact"/>
                <a:cs typeface="Impact"/>
              </a:rPr>
            </a:br>
            <a:r>
              <a:rPr lang="en-US" sz="3150" dirty="0" smtClean="0">
                <a:solidFill>
                  <a:schemeClr val="tx2"/>
                </a:solidFill>
                <a:latin typeface="Impact"/>
                <a:cs typeface="Impact"/>
              </a:rPr>
              <a:t>memory</a:t>
            </a:r>
            <a:endParaRPr lang="en-US" sz="3150" dirty="0">
              <a:solidFill>
                <a:schemeClr val="tx2"/>
              </a:solidFill>
            </a:endParaRPr>
          </a:p>
        </p:txBody>
      </p:sp>
      <p:sp>
        <p:nvSpPr>
          <p:cNvPr id="37" name="Shape 77"/>
          <p:cNvSpPr/>
          <p:nvPr/>
        </p:nvSpPr>
        <p:spPr>
          <a:xfrm rot="20700000">
            <a:off x="1480993" y="2635274"/>
            <a:ext cx="501208" cy="501208"/>
          </a:xfrm>
          <a:prstGeom prst="gear6">
            <a:avLst/>
          </a:prstGeom>
          <a:solidFill>
            <a:schemeClr val="accent4"/>
          </a:solidFill>
          <a:ln>
            <a:noFill/>
          </a:ln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Shape 80"/>
          <p:cNvSpPr/>
          <p:nvPr/>
        </p:nvSpPr>
        <p:spPr>
          <a:xfrm rot="20700000">
            <a:off x="4263897" y="2635275"/>
            <a:ext cx="501208" cy="501208"/>
          </a:xfrm>
          <a:prstGeom prst="gear6">
            <a:avLst/>
          </a:prstGeom>
          <a:solidFill>
            <a:schemeClr val="accent1"/>
          </a:solidFill>
          <a:ln>
            <a:noFill/>
          </a:ln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Shape 83"/>
          <p:cNvSpPr/>
          <p:nvPr/>
        </p:nvSpPr>
        <p:spPr>
          <a:xfrm rot="20700000">
            <a:off x="7083937" y="2635274"/>
            <a:ext cx="501208" cy="501208"/>
          </a:xfrm>
          <a:prstGeom prst="gear6">
            <a:avLst/>
          </a:prstGeom>
          <a:solidFill>
            <a:schemeClr val="accent2"/>
          </a:solidFill>
          <a:ln>
            <a:noFill/>
          </a:ln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8" name="Shape 92"/>
          <p:cNvSpPr/>
          <p:nvPr/>
        </p:nvSpPr>
        <p:spPr>
          <a:xfrm rot="20700000">
            <a:off x="2784464" y="2635274"/>
            <a:ext cx="501208" cy="501208"/>
          </a:xfrm>
          <a:prstGeom prst="gear6">
            <a:avLst/>
          </a:prstGeom>
          <a:ln>
            <a:noFill/>
          </a:ln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2" name="Shape 96"/>
          <p:cNvSpPr/>
          <p:nvPr/>
        </p:nvSpPr>
        <p:spPr>
          <a:xfrm rot="20700000">
            <a:off x="5685948" y="2635274"/>
            <a:ext cx="501208" cy="501208"/>
          </a:xfrm>
          <a:prstGeom prst="gear6">
            <a:avLst/>
          </a:prstGeom>
          <a:solidFill>
            <a:schemeClr val="accent6"/>
          </a:solidFill>
          <a:ln>
            <a:noFill/>
          </a:ln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cxnSp>
        <p:nvCxnSpPr>
          <p:cNvPr id="102" name="Gerade Verbindung 101"/>
          <p:cNvCxnSpPr/>
          <p:nvPr/>
        </p:nvCxnSpPr>
        <p:spPr>
          <a:xfrm>
            <a:off x="476253" y="4233866"/>
            <a:ext cx="8036870" cy="0"/>
          </a:xfrm>
          <a:prstGeom prst="line">
            <a:avLst/>
          </a:prstGeom>
          <a:ln w="57150" cmpd="sng">
            <a:solidFill>
              <a:srgbClr val="44546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108"/>
          <p:cNvGrpSpPr/>
          <p:nvPr/>
        </p:nvGrpSpPr>
        <p:grpSpPr>
          <a:xfrm>
            <a:off x="5507574" y="1241710"/>
            <a:ext cx="1152024" cy="805433"/>
            <a:chOff x="6277754" y="2701883"/>
            <a:chExt cx="2344092" cy="1673718"/>
          </a:xfrm>
        </p:grpSpPr>
        <p:sp>
          <p:nvSpPr>
            <p:cNvPr id="54" name="Rectangle 15"/>
            <p:cNvSpPr/>
            <p:nvPr/>
          </p:nvSpPr>
          <p:spPr>
            <a:xfrm>
              <a:off x="6349565" y="3673316"/>
              <a:ext cx="420471" cy="345495"/>
            </a:xfrm>
            <a:prstGeom prst="rect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16"/>
            <p:cNvSpPr/>
            <p:nvPr/>
          </p:nvSpPr>
          <p:spPr>
            <a:xfrm>
              <a:off x="6710931" y="4014915"/>
              <a:ext cx="420471" cy="345495"/>
            </a:xfrm>
            <a:prstGeom prst="rect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17"/>
            <p:cNvSpPr/>
            <p:nvPr/>
          </p:nvSpPr>
          <p:spPr>
            <a:xfrm>
              <a:off x="7510990" y="3178641"/>
              <a:ext cx="420471" cy="345495"/>
            </a:xfrm>
            <a:prstGeom prst="rect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57" name="Rectangle 20"/>
            <p:cNvSpPr/>
            <p:nvPr/>
          </p:nvSpPr>
          <p:spPr>
            <a:xfrm>
              <a:off x="7328914" y="4030106"/>
              <a:ext cx="420471" cy="345495"/>
            </a:xfrm>
            <a:prstGeom prst="rect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65" name="Diamond 22"/>
            <p:cNvSpPr/>
            <p:nvPr/>
          </p:nvSpPr>
          <p:spPr>
            <a:xfrm>
              <a:off x="6983063" y="3654230"/>
              <a:ext cx="527269" cy="404143"/>
            </a:xfrm>
            <a:prstGeom prst="diamond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78" name="Diamond 26"/>
            <p:cNvSpPr/>
            <p:nvPr/>
          </p:nvSpPr>
          <p:spPr>
            <a:xfrm>
              <a:off x="7568607" y="3564531"/>
              <a:ext cx="527270" cy="404143"/>
            </a:xfrm>
            <a:prstGeom prst="diamond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87" name="Diamond 27"/>
            <p:cNvSpPr/>
            <p:nvPr/>
          </p:nvSpPr>
          <p:spPr>
            <a:xfrm>
              <a:off x="7230900" y="2701883"/>
              <a:ext cx="527269" cy="404143"/>
            </a:xfrm>
            <a:prstGeom prst="diamond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89" name="Diamond 28"/>
            <p:cNvSpPr/>
            <p:nvPr/>
          </p:nvSpPr>
          <p:spPr>
            <a:xfrm>
              <a:off x="6277754" y="3198563"/>
              <a:ext cx="527270" cy="404143"/>
            </a:xfrm>
            <a:prstGeom prst="diamond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05" name="Hexagon 31"/>
            <p:cNvSpPr/>
            <p:nvPr/>
          </p:nvSpPr>
          <p:spPr>
            <a:xfrm>
              <a:off x="6610826" y="2846995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06" name="Hexagon 32"/>
            <p:cNvSpPr/>
            <p:nvPr/>
          </p:nvSpPr>
          <p:spPr>
            <a:xfrm>
              <a:off x="7863287" y="2838036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07" name="Hexagon 37"/>
            <p:cNvSpPr/>
            <p:nvPr/>
          </p:nvSpPr>
          <p:spPr>
            <a:xfrm>
              <a:off x="8142397" y="3319858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08" name="Hexagon 38"/>
            <p:cNvSpPr/>
            <p:nvPr/>
          </p:nvSpPr>
          <p:spPr>
            <a:xfrm>
              <a:off x="8057197" y="3815264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  <p:sp>
          <p:nvSpPr>
            <p:cNvPr id="109" name="Hexagon 39"/>
            <p:cNvSpPr/>
            <p:nvPr/>
          </p:nvSpPr>
          <p:spPr>
            <a:xfrm>
              <a:off x="6951212" y="3244182"/>
              <a:ext cx="479449" cy="353926"/>
            </a:xfrm>
            <a:prstGeom prst="hexagon">
              <a:avLst/>
            </a:prstGeom>
            <a:noFill/>
            <a:ln w="25400" cmpd="sng">
              <a:solidFill>
                <a:srgbClr val="44546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1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5" name="Bild 4" descr="toolbo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575" y="1057294"/>
            <a:ext cx="1421733" cy="1199943"/>
          </a:xfrm>
          <a:prstGeom prst="rect">
            <a:avLst/>
          </a:prstGeom>
        </p:spPr>
      </p:pic>
      <p:sp>
        <p:nvSpPr>
          <p:cNvPr id="110" name="Rectangle 74"/>
          <p:cNvSpPr/>
          <p:nvPr/>
        </p:nvSpPr>
        <p:spPr>
          <a:xfrm>
            <a:off x="1006322" y="1413730"/>
            <a:ext cx="1176983" cy="460776"/>
          </a:xfrm>
          <a:prstGeom prst="rect">
            <a:avLst/>
          </a:prstGeom>
          <a:noFill/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en-US" b="1" dirty="0">
                <a:solidFill>
                  <a:schemeClr val="tx2"/>
                </a:solidFill>
              </a:rPr>
              <a:t>Just-built useful tools</a:t>
            </a:r>
            <a:endParaRPr lang="fr-CH" b="1" dirty="0">
              <a:solidFill>
                <a:schemeClr val="tx2"/>
              </a:solidFill>
            </a:endParaRPr>
          </a:p>
        </p:txBody>
      </p:sp>
      <p:sp>
        <p:nvSpPr>
          <p:cNvPr id="111" name="Rectangle 74"/>
          <p:cNvSpPr/>
          <p:nvPr/>
        </p:nvSpPr>
        <p:spPr>
          <a:xfrm>
            <a:off x="6708780" y="1387273"/>
            <a:ext cx="1341314" cy="460776"/>
          </a:xfrm>
          <a:prstGeom prst="rect">
            <a:avLst/>
          </a:prstGeom>
          <a:noFill/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tx2"/>
                </a:solidFill>
              </a:rPr>
              <a:t>Frequently used data</a:t>
            </a: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112711" y="22461"/>
            <a:ext cx="8808514" cy="773904"/>
          </a:xfrm>
        </p:spPr>
        <p:txBody>
          <a:bodyPr>
            <a:noAutofit/>
          </a:bodyPr>
          <a:lstStyle/>
          <a:p>
            <a:r>
              <a:rPr lang="en-US" dirty="0" smtClean="0"/>
              <a:t>Why </a:t>
            </a:r>
            <a:r>
              <a:rPr lang="en-US" dirty="0">
                <a:solidFill>
                  <a:srgbClr val="C00000"/>
                </a:solidFill>
                <a:latin typeface="Impact"/>
                <a:cs typeface="Impact"/>
              </a:rPr>
              <a:t>RAW</a:t>
            </a:r>
            <a:r>
              <a:rPr lang="en-US" sz="3200" dirty="0">
                <a:solidFill>
                  <a:srgbClr val="C00000"/>
                </a:solidFill>
                <a:latin typeface="Kohinoor Bangla"/>
                <a:cs typeface="Arial"/>
              </a:rPr>
              <a:t> </a:t>
            </a:r>
            <a:r>
              <a:rPr lang="en-US" dirty="0" smtClean="0"/>
              <a:t>is fast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08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23181" y="498075"/>
            <a:ext cx="1189409" cy="468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When you have a hammer</a:t>
            </a:r>
            <a:r>
              <a:rPr lang="is-IS" b="1" dirty="0" smtClean="0">
                <a:solidFill>
                  <a:schemeClr val="tx2"/>
                </a:solidFill>
              </a:rPr>
              <a:t>…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0" name="Rectangle 74"/>
          <p:cNvSpPr/>
          <p:nvPr/>
        </p:nvSpPr>
        <p:spPr>
          <a:xfrm>
            <a:off x="1151852" y="3879788"/>
            <a:ext cx="1176983" cy="460776"/>
          </a:xfrm>
          <a:prstGeom prst="rect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 dirty="0" smtClean="0">
                <a:solidFill>
                  <a:schemeClr val="tx2"/>
                </a:solidFill>
              </a:rPr>
              <a:t>EXCEL DATA</a:t>
            </a:r>
            <a:endParaRPr lang="fr-CH" sz="1650" dirty="0">
              <a:solidFill>
                <a:schemeClr val="tx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95310" y="2104708"/>
            <a:ext cx="3220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1. </a:t>
            </a:r>
            <a:r>
              <a:rPr lang="en-US" sz="2400" dirty="0" smtClean="0"/>
              <a:t>Write software tools</a:t>
            </a:r>
          </a:p>
          <a:p>
            <a:r>
              <a:rPr lang="en-US" sz="2400" dirty="0" smtClean="0"/>
              <a:t>     to analyze data</a:t>
            </a:r>
          </a:p>
        </p:txBody>
      </p:sp>
      <p:sp>
        <p:nvSpPr>
          <p:cNvPr id="6" name="Can 5"/>
          <p:cNvSpPr/>
          <p:nvPr/>
        </p:nvSpPr>
        <p:spPr>
          <a:xfrm>
            <a:off x="3212590" y="2085975"/>
            <a:ext cx="2602423" cy="108585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Database</a:t>
            </a:r>
            <a:endParaRPr lang="en-US" sz="3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6250" b="72000" l="3875" r="9562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345510" flipH="1">
            <a:off x="1092695" y="3283250"/>
            <a:ext cx="819062" cy="819062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19299576">
            <a:off x="2157413" y="3171825"/>
            <a:ext cx="1055177" cy="400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LOAD</a:t>
            </a:r>
            <a:endParaRPr lang="en-US" b="1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9944" y="2044970"/>
            <a:ext cx="1084310" cy="60084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68391">
            <a:off x="2962344" y="2197370"/>
            <a:ext cx="1084310" cy="60084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988059">
            <a:off x="2796114" y="2254387"/>
            <a:ext cx="1084310" cy="60084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710412" y="3412076"/>
            <a:ext cx="4616339" cy="1021272"/>
            <a:chOff x="3710412" y="3412076"/>
            <a:chExt cx="4616339" cy="1021272"/>
          </a:xfrm>
        </p:grpSpPr>
        <p:sp>
          <p:nvSpPr>
            <p:cNvPr id="29" name="Diamond 73"/>
            <p:cNvSpPr/>
            <p:nvPr/>
          </p:nvSpPr>
          <p:spPr>
            <a:xfrm>
              <a:off x="3710412" y="3847753"/>
              <a:ext cx="1629606" cy="585595"/>
            </a:xfrm>
            <a:prstGeom prst="diamond">
              <a:avLst/>
            </a:prstGeom>
            <a:noFill/>
            <a:ln w="38100" cmpd="sng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fr-CH" sz="1650" dirty="0">
                  <a:solidFill>
                    <a:schemeClr val="tx2"/>
                  </a:solidFill>
                </a:rPr>
                <a:t>XML/JSON</a:t>
              </a:r>
            </a:p>
          </p:txBody>
        </p:sp>
        <p:sp>
          <p:nvSpPr>
            <p:cNvPr id="31" name="Hexagon 75"/>
            <p:cNvSpPr/>
            <p:nvPr/>
          </p:nvSpPr>
          <p:spPr>
            <a:xfrm>
              <a:off x="6712126" y="3894602"/>
              <a:ext cx="1239863" cy="456345"/>
            </a:xfrm>
            <a:prstGeom prst="hexagon">
              <a:avLst/>
            </a:prstGeom>
            <a:noFill/>
            <a:ln w="38100" cmpd="sng">
              <a:solidFill>
                <a:schemeClr val="tx2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0" tIns="108000" rIns="0" rtlCol="0" anchor="ctr"/>
            <a:lstStyle/>
            <a:p>
              <a:pPr algn="ctr">
                <a:lnSpc>
                  <a:spcPts val="1500"/>
                </a:lnSpc>
              </a:pPr>
              <a:r>
                <a:rPr lang="fr-CH" sz="1650" smtClean="0">
                  <a:solidFill>
                    <a:schemeClr val="tx2"/>
                  </a:solidFill>
                </a:rPr>
                <a:t>MACHINE LOGS</a:t>
              </a:r>
              <a:endParaRPr lang="fr-CH" sz="1650" dirty="0">
                <a:solidFill>
                  <a:schemeClr val="tx2"/>
                </a:solidFill>
              </a:endParaRPr>
            </a:p>
          </p:txBody>
        </p:sp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32750" b="83500" l="6875" r="98625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43418">
              <a:off x="3929800" y="3412076"/>
              <a:ext cx="713989" cy="713989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600" b="96200" l="4400" r="97800">
                          <a14:foregroundMark x1="16800" y1="87600" x2="16800" y2="87600"/>
                          <a14:foregroundMark x1="16400" y1="90200" x2="16400" y2="90200"/>
                          <a14:foregroundMark x1="42800" y1="83400" x2="42800" y2="83400"/>
                          <a14:foregroundMark x1="31400" y1="63200" x2="31400" y2="632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4840070">
              <a:off x="7577228" y="3534006"/>
              <a:ext cx="749523" cy="749523"/>
            </a:xfrm>
            <a:prstGeom prst="rect">
              <a:avLst/>
            </a:prstGeom>
          </p:spPr>
        </p:pic>
      </p:grpSp>
      <p:sp>
        <p:nvSpPr>
          <p:cNvPr id="40" name="Right Arrow 39"/>
          <p:cNvSpPr/>
          <p:nvPr/>
        </p:nvSpPr>
        <p:spPr>
          <a:xfrm rot="2300424" flipH="1">
            <a:off x="5763266" y="3178157"/>
            <a:ext cx="1055177" cy="400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LOAD</a:t>
            </a:r>
            <a:endParaRPr lang="en-US" b="1" dirty="0"/>
          </a:p>
        </p:txBody>
      </p:sp>
      <p:sp>
        <p:nvSpPr>
          <p:cNvPr id="41" name="Right Arrow 40"/>
          <p:cNvSpPr/>
          <p:nvPr/>
        </p:nvSpPr>
        <p:spPr>
          <a:xfrm rot="16200000">
            <a:off x="4128125" y="3245241"/>
            <a:ext cx="865905" cy="3391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LOAD</a:t>
            </a:r>
            <a:endParaRPr lang="en-US" b="1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6250" b="72000" l="3875" r="9562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345510" flipH="1">
            <a:off x="5444523" y="2696530"/>
            <a:ext cx="819062" cy="81906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6250" b="72000" l="3875" r="9562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345510" flipH="1">
            <a:off x="4278043" y="2845786"/>
            <a:ext cx="819062" cy="819062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295196" y="4551821"/>
            <a:ext cx="5391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2</a:t>
            </a:r>
            <a:r>
              <a:rPr lang="en-US" sz="2400" dirty="0" smtClean="0"/>
              <a:t>. Clean, extract, transform, load ALL data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>
            <a:off x="4785684" y="1115374"/>
            <a:ext cx="3762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</a:t>
            </a:r>
            <a:r>
              <a:rPr lang="en-US" sz="2800" dirty="0" smtClean="0"/>
              <a:t>. (finally!) Run analytics</a:t>
            </a:r>
            <a:endParaRPr lang="en-US" sz="2800" dirty="0"/>
          </a:p>
        </p:txBody>
      </p:sp>
      <p:sp>
        <p:nvSpPr>
          <p:cNvPr id="48" name="Right Arrow 47"/>
          <p:cNvSpPr/>
          <p:nvPr/>
        </p:nvSpPr>
        <p:spPr>
          <a:xfrm rot="16200000" flipH="1">
            <a:off x="4032007" y="1143344"/>
            <a:ext cx="1046081" cy="776859"/>
          </a:xfrm>
          <a:prstGeom prst="rightArrow">
            <a:avLst/>
          </a:prstGeom>
          <a:solidFill>
            <a:srgbClr val="70AD47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QUERY</a:t>
            </a:r>
            <a:endParaRPr lang="en-US" b="1" dirty="0"/>
          </a:p>
        </p:txBody>
      </p:sp>
      <p:sp>
        <p:nvSpPr>
          <p:cNvPr id="50" name="Can 89"/>
          <p:cNvSpPr/>
          <p:nvPr/>
        </p:nvSpPr>
        <p:spPr>
          <a:xfrm>
            <a:off x="515579" y="1288857"/>
            <a:ext cx="976610" cy="487806"/>
          </a:xfrm>
          <a:prstGeom prst="can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>
                <a:solidFill>
                  <a:schemeClr val="tx2"/>
                </a:solidFill>
              </a:rPr>
              <a:t>Database</a:t>
            </a:r>
            <a:endParaRPr lang="en-US" sz="1650" dirty="0">
              <a:solidFill>
                <a:schemeClr val="tx2"/>
              </a:solidFill>
            </a:endParaRPr>
          </a:p>
        </p:txBody>
      </p:sp>
      <p:sp>
        <p:nvSpPr>
          <p:cNvPr id="51" name="Can 89"/>
          <p:cNvSpPr/>
          <p:nvPr/>
        </p:nvSpPr>
        <p:spPr>
          <a:xfrm>
            <a:off x="515579" y="1938478"/>
            <a:ext cx="976610" cy="487806"/>
          </a:xfrm>
          <a:prstGeom prst="can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>
                <a:solidFill>
                  <a:schemeClr val="tx2"/>
                </a:solidFill>
              </a:rPr>
              <a:t>Database</a:t>
            </a:r>
            <a:endParaRPr lang="en-US" sz="165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9351622">
            <a:off x="3285559" y="1802461"/>
            <a:ext cx="2591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smtClean="0">
                <a:solidFill>
                  <a:srgbClr val="FF0000"/>
                </a:solidFill>
              </a:rPr>
              <a:t>$$$$$</a:t>
            </a:r>
            <a:endParaRPr lang="en-US" sz="72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380814" y="1650296"/>
            <a:ext cx="1295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Operational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95000" y="4131464"/>
            <a:ext cx="9144000" cy="830997"/>
          </a:xfrm>
          <a:prstGeom prst="rect">
            <a:avLst/>
          </a:prstGeom>
          <a:solidFill>
            <a:schemeClr val="bg1">
              <a:alpha val="96000"/>
            </a:schemeClr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/>
              <a:t>90% </a:t>
            </a:r>
            <a:r>
              <a:rPr lang="en-US" sz="4800" b="1" i="1" smtClean="0"/>
              <a:t>of the data is never used.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26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0" grpId="0" animBg="1"/>
      <p:bldP spid="41" grpId="0" animBg="1"/>
      <p:bldP spid="45" grpId="0"/>
      <p:bldP spid="46" grpId="0"/>
      <p:bldP spid="48" grpId="0" animBg="1"/>
      <p:bldP spid="50" grpId="0" animBg="1"/>
      <p:bldP spid="51" grpId="0" animBg="1"/>
      <p:bldP spid="19" grpId="0"/>
      <p:bldP spid="52" grpId="0"/>
      <p:bldP spid="5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5469"/>
            <a:ext cx="8228880" cy="85887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latin typeface="+mn-lt"/>
              </a:rPr>
              <a:t>deployment: hospital </a:t>
            </a:r>
            <a:r>
              <a:rPr lang="en-US" sz="4200" dirty="0">
                <a:latin typeface="+mn-lt"/>
              </a:rPr>
              <a:t>data mirror</a:t>
            </a:r>
          </a:p>
        </p:txBody>
      </p:sp>
      <p:cxnSp>
        <p:nvCxnSpPr>
          <p:cNvPr id="39" name="Line 28"/>
          <p:cNvCxnSpPr>
            <a:stCxn id="93" idx="3"/>
            <a:endCxn id="32" idx="1"/>
          </p:cNvCxnSpPr>
          <p:nvPr/>
        </p:nvCxnSpPr>
        <p:spPr>
          <a:xfrm flipV="1">
            <a:off x="3602118" y="3485653"/>
            <a:ext cx="436489" cy="2969"/>
          </a:xfrm>
          <a:prstGeom prst="straightConnector1">
            <a:avLst/>
          </a:prstGeom>
          <a:ln w="60325">
            <a:solidFill>
              <a:srgbClr val="579D1C"/>
            </a:solidFill>
            <a:round/>
            <a:tailEnd type="triangle" w="med" len="med"/>
          </a:ln>
        </p:spPr>
      </p:cxnSp>
      <p:sp>
        <p:nvSpPr>
          <p:cNvPr id="50" name="CustomShape 1"/>
          <p:cNvSpPr/>
          <p:nvPr/>
        </p:nvSpPr>
        <p:spPr>
          <a:xfrm>
            <a:off x="1828800" y="2070515"/>
            <a:ext cx="7086600" cy="2297367"/>
          </a:xfrm>
          <a:prstGeom prst="rect">
            <a:avLst/>
          </a:prstGeom>
          <a:noFill/>
          <a:ln w="36720">
            <a:solidFill>
              <a:srgbClr val="3465A4"/>
            </a:solidFill>
            <a:round/>
          </a:ln>
        </p:spPr>
      </p:sp>
      <p:grpSp>
        <p:nvGrpSpPr>
          <p:cNvPr id="51" name="Group 50"/>
          <p:cNvGrpSpPr/>
          <p:nvPr/>
        </p:nvGrpSpPr>
        <p:grpSpPr>
          <a:xfrm>
            <a:off x="304800" y="1085850"/>
            <a:ext cx="1016520" cy="894420"/>
            <a:chOff x="903600" y="3095640"/>
            <a:chExt cx="605880" cy="664920"/>
          </a:xfrm>
        </p:grpSpPr>
        <p:sp>
          <p:nvSpPr>
            <p:cNvPr id="52" name="CustomShape 3"/>
            <p:cNvSpPr/>
            <p:nvPr/>
          </p:nvSpPr>
          <p:spPr>
            <a:xfrm>
              <a:off x="903600" y="3095640"/>
              <a:ext cx="519840" cy="560160"/>
            </a:xfrm>
            <a:prstGeom prst="foldedCorner">
              <a:avLst>
                <a:gd name="adj" fmla="val 18900"/>
              </a:avLst>
            </a:prstGeom>
            <a:solidFill>
              <a:srgbClr val="FFCC99"/>
            </a:solidFill>
            <a:ln>
              <a:solidFill>
                <a:srgbClr val="3465A4"/>
              </a:solidFill>
            </a:ln>
          </p:spPr>
        </p:sp>
        <p:sp>
          <p:nvSpPr>
            <p:cNvPr id="53" name="CustomShape 4"/>
            <p:cNvSpPr/>
            <p:nvPr/>
          </p:nvSpPr>
          <p:spPr>
            <a:xfrm>
              <a:off x="946800" y="3142440"/>
              <a:ext cx="519480" cy="559800"/>
            </a:xfrm>
            <a:prstGeom prst="foldedCorner">
              <a:avLst>
                <a:gd name="adj" fmla="val 18900"/>
              </a:avLst>
            </a:prstGeom>
            <a:solidFill>
              <a:srgbClr val="FFCC99"/>
            </a:solidFill>
            <a:ln>
              <a:solidFill>
                <a:srgbClr val="3465A4"/>
              </a:solidFill>
            </a:ln>
          </p:spPr>
        </p:sp>
        <p:sp>
          <p:nvSpPr>
            <p:cNvPr id="54" name="CustomShape 5"/>
            <p:cNvSpPr/>
            <p:nvPr/>
          </p:nvSpPr>
          <p:spPr>
            <a:xfrm>
              <a:off x="990000" y="3200400"/>
              <a:ext cx="519480" cy="560160"/>
            </a:xfrm>
            <a:prstGeom prst="foldedCorner">
              <a:avLst>
                <a:gd name="adj" fmla="val 18900"/>
              </a:avLst>
            </a:prstGeom>
            <a:solidFill>
              <a:srgbClr val="FFCC99"/>
            </a:solidFill>
            <a:ln>
              <a:solidFill>
                <a:srgbClr val="3465A4"/>
              </a:solidFill>
            </a:ln>
          </p:spPr>
          <p:txBody>
            <a:bodyPr wrap="none"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US" sz="1600" dirty="0">
                  <a:latin typeface="Arial"/>
                </a:rPr>
                <a:t>Lab</a:t>
              </a:r>
              <a:endParaRPr sz="4200" dirty="0"/>
            </a:p>
            <a:p>
              <a:pPr algn="ctr">
                <a:lnSpc>
                  <a:spcPct val="100000"/>
                </a:lnSpc>
              </a:pPr>
              <a:r>
                <a:rPr lang="en-US" sz="1600" dirty="0">
                  <a:latin typeface="Arial"/>
                </a:rPr>
                <a:t>Results</a:t>
              </a:r>
              <a:endParaRPr sz="42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72600" y="2171702"/>
            <a:ext cx="1075200" cy="848069"/>
            <a:chOff x="579600" y="3867840"/>
            <a:chExt cx="641160" cy="691918"/>
          </a:xfrm>
        </p:grpSpPr>
        <p:sp>
          <p:nvSpPr>
            <p:cNvPr id="56" name="CustomShape 6"/>
            <p:cNvSpPr/>
            <p:nvPr/>
          </p:nvSpPr>
          <p:spPr>
            <a:xfrm>
              <a:off x="579600" y="3867840"/>
              <a:ext cx="549720" cy="592920"/>
            </a:xfrm>
            <a:prstGeom prst="foldedCorner">
              <a:avLst>
                <a:gd name="adj" fmla="val 18900"/>
              </a:avLst>
            </a:prstGeom>
            <a:solidFill>
              <a:srgbClr val="CC99FF"/>
            </a:solidFill>
            <a:ln>
              <a:solidFill>
                <a:srgbClr val="3465A4"/>
              </a:solidFill>
            </a:ln>
          </p:spPr>
        </p:sp>
        <p:sp>
          <p:nvSpPr>
            <p:cNvPr id="57" name="CustomShape 7"/>
            <p:cNvSpPr/>
            <p:nvPr/>
          </p:nvSpPr>
          <p:spPr>
            <a:xfrm>
              <a:off x="625320" y="3917160"/>
              <a:ext cx="549720" cy="593280"/>
            </a:xfrm>
            <a:prstGeom prst="foldedCorner">
              <a:avLst>
                <a:gd name="adj" fmla="val 18900"/>
              </a:avLst>
            </a:prstGeom>
            <a:solidFill>
              <a:srgbClr val="CC99FF"/>
            </a:solidFill>
            <a:ln>
              <a:solidFill>
                <a:srgbClr val="3465A4"/>
              </a:solidFill>
            </a:ln>
          </p:spPr>
        </p:sp>
        <p:sp>
          <p:nvSpPr>
            <p:cNvPr id="58" name="CustomShape 8"/>
            <p:cNvSpPr/>
            <p:nvPr/>
          </p:nvSpPr>
          <p:spPr>
            <a:xfrm>
              <a:off x="670680" y="3966478"/>
              <a:ext cx="550080" cy="593280"/>
            </a:xfrm>
            <a:prstGeom prst="foldedCorner">
              <a:avLst>
                <a:gd name="adj" fmla="val 18900"/>
              </a:avLst>
            </a:prstGeom>
            <a:solidFill>
              <a:srgbClr val="CC99FF"/>
            </a:solidFill>
            <a:ln>
              <a:solidFill>
                <a:srgbClr val="3465A4"/>
              </a:solidFill>
            </a:ln>
          </p:spPr>
          <p:txBody>
            <a:bodyPr wrap="none"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US" sz="1600" dirty="0">
                  <a:latin typeface="Arial"/>
                </a:rPr>
                <a:t>Clinical</a:t>
              </a:r>
              <a:endParaRPr sz="4200" dirty="0"/>
            </a:p>
            <a:p>
              <a:pPr algn="ctr">
                <a:lnSpc>
                  <a:spcPct val="100000"/>
                </a:lnSpc>
              </a:pPr>
              <a:r>
                <a:rPr lang="en-US" sz="1600" dirty="0">
                  <a:latin typeface="Arial"/>
                </a:rPr>
                <a:t>data</a:t>
              </a:r>
              <a:endParaRPr sz="4200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99720" y="3143250"/>
            <a:ext cx="1124280" cy="915840"/>
            <a:chOff x="599040" y="4644360"/>
            <a:chExt cx="660240" cy="691560"/>
          </a:xfrm>
        </p:grpSpPr>
        <p:sp>
          <p:nvSpPr>
            <p:cNvPr id="60" name="CustomShape 9"/>
            <p:cNvSpPr/>
            <p:nvPr/>
          </p:nvSpPr>
          <p:spPr>
            <a:xfrm>
              <a:off x="599040" y="4644360"/>
              <a:ext cx="565920" cy="592920"/>
            </a:xfrm>
            <a:prstGeom prst="foldedCorner">
              <a:avLst>
                <a:gd name="adj" fmla="val 18900"/>
              </a:avLst>
            </a:prstGeom>
            <a:solidFill>
              <a:srgbClr val="E6E6FF"/>
            </a:solidFill>
            <a:ln>
              <a:solidFill>
                <a:srgbClr val="3465A4"/>
              </a:solidFill>
            </a:ln>
          </p:spPr>
        </p:sp>
        <p:sp>
          <p:nvSpPr>
            <p:cNvPr id="61" name="CustomShape 10"/>
            <p:cNvSpPr/>
            <p:nvPr/>
          </p:nvSpPr>
          <p:spPr>
            <a:xfrm>
              <a:off x="646560" y="4693680"/>
              <a:ext cx="565920" cy="592920"/>
            </a:xfrm>
            <a:prstGeom prst="foldedCorner">
              <a:avLst>
                <a:gd name="adj" fmla="val 18900"/>
              </a:avLst>
            </a:prstGeom>
            <a:solidFill>
              <a:srgbClr val="E6E6FF"/>
            </a:solidFill>
            <a:ln>
              <a:solidFill>
                <a:srgbClr val="3465A4"/>
              </a:solidFill>
            </a:ln>
          </p:spPr>
        </p:sp>
        <p:sp>
          <p:nvSpPr>
            <p:cNvPr id="62" name="CustomShape 11"/>
            <p:cNvSpPr/>
            <p:nvPr/>
          </p:nvSpPr>
          <p:spPr>
            <a:xfrm>
              <a:off x="693360" y="4743000"/>
              <a:ext cx="565920" cy="592920"/>
            </a:xfrm>
            <a:prstGeom prst="foldedCorner">
              <a:avLst>
                <a:gd name="adj" fmla="val 18900"/>
              </a:avLst>
            </a:prstGeom>
            <a:solidFill>
              <a:srgbClr val="E6E6FF"/>
            </a:solidFill>
            <a:ln>
              <a:solidFill>
                <a:srgbClr val="3465A4"/>
              </a:solidFill>
            </a:ln>
          </p:spPr>
          <p:txBody>
            <a:bodyPr wrap="none"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US" sz="1600" dirty="0">
                  <a:latin typeface="Arial"/>
                </a:rPr>
                <a:t>Scans</a:t>
              </a:r>
              <a:endParaRPr sz="4200" dirty="0"/>
            </a:p>
            <a:p>
              <a:pPr algn="ctr">
                <a:lnSpc>
                  <a:spcPct val="100000"/>
                </a:lnSpc>
              </a:pPr>
              <a:r>
                <a:rPr lang="en-US" sz="1600" dirty="0">
                  <a:latin typeface="Arial"/>
                </a:rPr>
                <a:t>(MRI, CT)</a:t>
              </a:r>
              <a:endParaRPr sz="4200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81000" y="4167630"/>
            <a:ext cx="1143000" cy="918720"/>
            <a:chOff x="867600" y="5459040"/>
            <a:chExt cx="678960" cy="691560"/>
          </a:xfrm>
        </p:grpSpPr>
        <p:sp>
          <p:nvSpPr>
            <p:cNvPr id="64" name="CustomShape 12"/>
            <p:cNvSpPr/>
            <p:nvPr/>
          </p:nvSpPr>
          <p:spPr>
            <a:xfrm>
              <a:off x="867600" y="5459040"/>
              <a:ext cx="582120" cy="592920"/>
            </a:xfrm>
            <a:prstGeom prst="foldedCorner">
              <a:avLst>
                <a:gd name="adj" fmla="val 18900"/>
              </a:avLst>
            </a:prstGeom>
            <a:solidFill>
              <a:srgbClr val="83CAFF"/>
            </a:solidFill>
            <a:ln>
              <a:solidFill>
                <a:srgbClr val="3465A4"/>
              </a:solidFill>
            </a:ln>
          </p:spPr>
        </p:sp>
        <p:sp>
          <p:nvSpPr>
            <p:cNvPr id="65" name="CustomShape 13"/>
            <p:cNvSpPr/>
            <p:nvPr/>
          </p:nvSpPr>
          <p:spPr>
            <a:xfrm>
              <a:off x="916560" y="5508360"/>
              <a:ext cx="581760" cy="592920"/>
            </a:xfrm>
            <a:prstGeom prst="foldedCorner">
              <a:avLst>
                <a:gd name="adj" fmla="val 18900"/>
              </a:avLst>
            </a:prstGeom>
            <a:solidFill>
              <a:srgbClr val="83CAFF"/>
            </a:solidFill>
            <a:ln>
              <a:solidFill>
                <a:srgbClr val="3465A4"/>
              </a:solidFill>
            </a:ln>
          </p:spPr>
        </p:sp>
        <p:sp>
          <p:nvSpPr>
            <p:cNvPr id="66" name="CustomShape 14"/>
            <p:cNvSpPr/>
            <p:nvPr/>
          </p:nvSpPr>
          <p:spPr>
            <a:xfrm>
              <a:off x="964440" y="5557680"/>
              <a:ext cx="582120" cy="592920"/>
            </a:xfrm>
            <a:prstGeom prst="foldedCorner">
              <a:avLst>
                <a:gd name="adj" fmla="val 18900"/>
              </a:avLst>
            </a:prstGeom>
            <a:solidFill>
              <a:srgbClr val="83CAFF"/>
            </a:solidFill>
            <a:ln>
              <a:solidFill>
                <a:srgbClr val="3465A4"/>
              </a:solidFill>
            </a:ln>
          </p:spPr>
          <p:txBody>
            <a:bodyPr wrap="none"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US" sz="1600" dirty="0">
                  <a:latin typeface="Arial"/>
                </a:rPr>
                <a:t>Other</a:t>
              </a:r>
              <a:endParaRPr sz="4200" dirty="0"/>
            </a:p>
            <a:p>
              <a:pPr algn="ctr">
                <a:lnSpc>
                  <a:spcPct val="100000"/>
                </a:lnSpc>
              </a:pPr>
              <a:r>
                <a:rPr lang="en-US" sz="1600" dirty="0">
                  <a:latin typeface="Arial"/>
                </a:rPr>
                <a:t>Data</a:t>
              </a:r>
              <a:endParaRPr sz="4200" dirty="0"/>
            </a:p>
          </p:txBody>
        </p:sp>
      </p:grpSp>
      <p:sp>
        <p:nvSpPr>
          <p:cNvPr id="68" name="CustomShape 16"/>
          <p:cNvSpPr/>
          <p:nvPr/>
        </p:nvSpPr>
        <p:spPr>
          <a:xfrm>
            <a:off x="4666032" y="1062867"/>
            <a:ext cx="1991438" cy="570439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70200" tIns="35100" rIns="70200" bIns="35100" anchor="ctr"/>
          <a:lstStyle/>
          <a:p>
            <a:pPr algn="ctr">
              <a:lnSpc>
                <a:spcPct val="100000"/>
              </a:lnSpc>
            </a:pPr>
            <a:r>
              <a:rPr lang="en-US" sz="1900" b="1" dirty="0"/>
              <a:t>data federation</a:t>
            </a:r>
            <a:endParaRPr lang="en-US" sz="2500" dirty="0"/>
          </a:p>
          <a:p>
            <a:pPr algn="ctr">
              <a:lnSpc>
                <a:spcPct val="100000"/>
              </a:lnSpc>
            </a:pPr>
            <a:r>
              <a:rPr lang="en-US" sz="1900" dirty="0"/>
              <a:t>query Client</a:t>
            </a:r>
            <a:endParaRPr lang="en-US" sz="2500" dirty="0"/>
          </a:p>
        </p:txBody>
      </p:sp>
      <p:sp>
        <p:nvSpPr>
          <p:cNvPr id="70" name="CustomShape 18"/>
          <p:cNvSpPr/>
          <p:nvPr/>
        </p:nvSpPr>
        <p:spPr>
          <a:xfrm>
            <a:off x="6934200" y="3297115"/>
            <a:ext cx="713000" cy="395002"/>
          </a:xfrm>
          <a:prstGeom prst="flowChartMulti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70200" tIns="35100" rIns="70200" bIns="35100" anchor="ctr"/>
          <a:lstStyle/>
          <a:p>
            <a:pPr algn="ctr">
              <a:lnSpc>
                <a:spcPct val="100000"/>
              </a:lnSpc>
            </a:pPr>
            <a:r>
              <a:rPr lang="en-US" sz="1900" dirty="0">
                <a:solidFill>
                  <a:srgbClr val="000000"/>
                </a:solidFill>
                <a:latin typeface="Calibri"/>
              </a:rPr>
              <a:t>CSV</a:t>
            </a:r>
            <a:endParaRPr dirty="0"/>
          </a:p>
        </p:txBody>
      </p:sp>
      <p:sp>
        <p:nvSpPr>
          <p:cNvPr id="73" name="CustomShape 21"/>
          <p:cNvSpPr/>
          <p:nvPr/>
        </p:nvSpPr>
        <p:spPr>
          <a:xfrm rot="5363400">
            <a:off x="5290745" y="1637267"/>
            <a:ext cx="569910" cy="640080"/>
          </a:xfrm>
          <a:prstGeom prst="leftRightArrow">
            <a:avLst>
              <a:gd name="adj1" fmla="val 44825"/>
              <a:gd name="adj2" fmla="val 22091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</p:sp>
      <p:sp>
        <p:nvSpPr>
          <p:cNvPr id="74" name="CustomShape 22"/>
          <p:cNvSpPr/>
          <p:nvPr/>
        </p:nvSpPr>
        <p:spPr>
          <a:xfrm>
            <a:off x="2719567" y="2262911"/>
            <a:ext cx="5489257" cy="559238"/>
          </a:xfrm>
          <a:prstGeom prst="cube">
            <a:avLst>
              <a:gd name="adj" fmla="val 24566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vert="horz" wrap="none" lIns="70200" tIns="35100" rIns="70200" bIns="35100" anchor="ctr"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sz="2400" dirty="0">
                <a:solidFill>
                  <a:srgbClr val="AF0101"/>
                </a:solidFill>
                <a:latin typeface="Impact"/>
                <a:cs typeface="Impact"/>
              </a:rPr>
              <a:t>RAW </a:t>
            </a:r>
            <a:r>
              <a:rPr lang="en-US" sz="2400" dirty="0" smtClean="0">
                <a:solidFill>
                  <a:srgbClr val="AF0101"/>
                </a:solidFill>
                <a:latin typeface="Impact"/>
                <a:cs typeface="Impact"/>
              </a:rPr>
              <a:t> </a:t>
            </a:r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query engine</a:t>
            </a:r>
            <a:endParaRPr lang="en-US" sz="28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9" name="Right Arrow 78"/>
          <p:cNvSpPr/>
          <p:nvPr/>
        </p:nvSpPr>
        <p:spPr>
          <a:xfrm>
            <a:off x="1600200" y="3086104"/>
            <a:ext cx="609600" cy="730139"/>
          </a:xfrm>
          <a:prstGeom prst="rightArrow">
            <a:avLst>
              <a:gd name="adj1" fmla="val 29805"/>
              <a:gd name="adj2" fmla="val 51249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44040" y="3945925"/>
            <a:ext cx="1295400" cy="410575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pPr algn="ctr"/>
            <a:r>
              <a:rPr lang="en-US" sz="2200" dirty="0"/>
              <a:t>extract</a:t>
            </a:r>
          </a:p>
        </p:txBody>
      </p:sp>
      <p:sp>
        <p:nvSpPr>
          <p:cNvPr id="93" name="Flowchart: Process 92"/>
          <p:cNvSpPr/>
          <p:nvPr/>
        </p:nvSpPr>
        <p:spPr>
          <a:xfrm>
            <a:off x="2286002" y="2944669"/>
            <a:ext cx="1316110" cy="1087902"/>
          </a:xfrm>
          <a:prstGeom prst="flowChartProcess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en-US"/>
          </a:p>
        </p:txBody>
      </p:sp>
      <p:cxnSp>
        <p:nvCxnSpPr>
          <p:cNvPr id="118" name="Line 28"/>
          <p:cNvCxnSpPr>
            <a:stCxn id="32" idx="3"/>
            <a:endCxn id="121" idx="1"/>
          </p:cNvCxnSpPr>
          <p:nvPr/>
        </p:nvCxnSpPr>
        <p:spPr>
          <a:xfrm>
            <a:off x="5153011" y="3485651"/>
            <a:ext cx="287372" cy="504"/>
          </a:xfrm>
          <a:prstGeom prst="straightConnector1">
            <a:avLst/>
          </a:prstGeom>
          <a:ln w="60325">
            <a:solidFill>
              <a:srgbClr val="579D1C"/>
            </a:solidFill>
            <a:round/>
            <a:tailEnd type="triangle" w="med" len="med"/>
          </a:ln>
        </p:spPr>
      </p:cxnSp>
      <p:sp>
        <p:nvSpPr>
          <p:cNvPr id="131" name="CustomShape 19"/>
          <p:cNvSpPr/>
          <p:nvPr/>
        </p:nvSpPr>
        <p:spPr>
          <a:xfrm>
            <a:off x="7660332" y="3270624"/>
            <a:ext cx="1101948" cy="448288"/>
          </a:xfrm>
          <a:prstGeom prst="flowChartMulti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70200" tIns="35100" rIns="70200" bIns="35100" anchor="ctr"/>
          <a:lstStyle/>
          <a:p>
            <a:pPr algn="ctr">
              <a:lnSpc>
                <a:spcPct val="100000"/>
              </a:lnSpc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EXCEL</a:t>
            </a:r>
            <a:endParaRPr sz="2200" dirty="0"/>
          </a:p>
        </p:txBody>
      </p:sp>
      <p:cxnSp>
        <p:nvCxnSpPr>
          <p:cNvPr id="136" name="Line 28"/>
          <p:cNvCxnSpPr>
            <a:stCxn id="121" idx="3"/>
            <a:endCxn id="70" idx="1"/>
          </p:cNvCxnSpPr>
          <p:nvPr/>
        </p:nvCxnSpPr>
        <p:spPr>
          <a:xfrm>
            <a:off x="6554789" y="3486156"/>
            <a:ext cx="379411" cy="8460"/>
          </a:xfrm>
          <a:prstGeom prst="straightConnector1">
            <a:avLst/>
          </a:prstGeom>
          <a:ln w="60325">
            <a:solidFill>
              <a:srgbClr val="579D1C"/>
            </a:solidFill>
            <a:round/>
            <a:tailEnd type="triangle" w="med" len="med"/>
          </a:ln>
        </p:spPr>
      </p:cxnSp>
      <p:grpSp>
        <p:nvGrpSpPr>
          <p:cNvPr id="1036" name="Group 1035"/>
          <p:cNvGrpSpPr/>
          <p:nvPr/>
        </p:nvGrpSpPr>
        <p:grpSpPr>
          <a:xfrm>
            <a:off x="4038605" y="2925762"/>
            <a:ext cx="1114411" cy="1119780"/>
            <a:chOff x="4038600" y="3536161"/>
            <a:chExt cx="1114411" cy="1493040"/>
          </a:xfrm>
        </p:grpSpPr>
        <p:sp>
          <p:nvSpPr>
            <p:cNvPr id="32" name="Flowchart: Process 31"/>
            <p:cNvSpPr/>
            <p:nvPr/>
          </p:nvSpPr>
          <p:spPr>
            <a:xfrm>
              <a:off x="4038600" y="3536161"/>
              <a:ext cx="1114411" cy="1493040"/>
            </a:xfrm>
            <a:prstGeom prst="flowChartProcess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Flowchart: Document 1034"/>
            <p:cNvSpPr/>
            <p:nvPr/>
          </p:nvSpPr>
          <p:spPr>
            <a:xfrm>
              <a:off x="4107343" y="3690979"/>
              <a:ext cx="976924" cy="1144762"/>
            </a:xfrm>
            <a:prstGeom prst="flowChartDocument">
              <a:avLst/>
            </a:prstGeom>
            <a:blipFill>
              <a:blip r:embed="rId3"/>
              <a:stretch>
                <a:fillRect/>
              </a:stretch>
            </a:blip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9" name="Group 1038"/>
          <p:cNvGrpSpPr/>
          <p:nvPr/>
        </p:nvGrpSpPr>
        <p:grpSpPr>
          <a:xfrm>
            <a:off x="5440379" y="2916816"/>
            <a:ext cx="1114410" cy="1138680"/>
            <a:chOff x="5438789" y="3536160"/>
            <a:chExt cx="1114411" cy="1518240"/>
          </a:xfrm>
        </p:grpSpPr>
        <p:sp>
          <p:nvSpPr>
            <p:cNvPr id="121" name="Flowchart: Process 120"/>
            <p:cNvSpPr/>
            <p:nvPr/>
          </p:nvSpPr>
          <p:spPr>
            <a:xfrm>
              <a:off x="5438789" y="3536160"/>
              <a:ext cx="1114411" cy="1518240"/>
            </a:xfrm>
            <a:prstGeom prst="flowChartProcess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CustomShape 18"/>
            <p:cNvSpPr/>
            <p:nvPr/>
          </p:nvSpPr>
          <p:spPr>
            <a:xfrm>
              <a:off x="5562600" y="4170633"/>
              <a:ext cx="684206" cy="353240"/>
            </a:xfrm>
            <a:prstGeom prst="flowChartMultidocumen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</a:ln>
          </p:spPr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US" sz="600" b="1" dirty="0">
                  <a:solidFill>
                    <a:srgbClr val="000000"/>
                  </a:solidFill>
                  <a:latin typeface="Calibri"/>
                </a:rPr>
                <a:t>Features</a:t>
              </a:r>
              <a:endParaRPr sz="600" b="1" dirty="0"/>
            </a:p>
          </p:txBody>
        </p:sp>
        <p:sp>
          <p:nvSpPr>
            <p:cNvPr id="145" name="CustomShape 19"/>
            <p:cNvSpPr/>
            <p:nvPr/>
          </p:nvSpPr>
          <p:spPr>
            <a:xfrm>
              <a:off x="5594173" y="4596947"/>
              <a:ext cx="512631" cy="384126"/>
            </a:xfrm>
            <a:prstGeom prst="flowChartMultidocumen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</a:ln>
          </p:spPr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US" sz="800" dirty="0" err="1">
                  <a:solidFill>
                    <a:srgbClr val="000000"/>
                  </a:solidFill>
                  <a:latin typeface="Calibri"/>
                </a:rPr>
                <a:t>Nifti</a:t>
              </a:r>
              <a:endParaRPr sz="8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346207" y="2925714"/>
            <a:ext cx="1535774" cy="1042215"/>
            <a:chOff x="1259268" y="267730"/>
            <a:chExt cx="1535774" cy="1389620"/>
          </a:xfrm>
        </p:grpSpPr>
        <p:grpSp>
          <p:nvGrpSpPr>
            <p:cNvPr id="71" name="Group 70"/>
            <p:cNvGrpSpPr/>
            <p:nvPr/>
          </p:nvGrpSpPr>
          <p:grpSpPr>
            <a:xfrm>
              <a:off x="1259268" y="598663"/>
              <a:ext cx="533601" cy="825554"/>
              <a:chOff x="2410603" y="4188934"/>
              <a:chExt cx="558087" cy="794444"/>
            </a:xfrm>
          </p:grpSpPr>
          <p:pic>
            <p:nvPicPr>
              <p:cNvPr id="83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3794" y="4188934"/>
                <a:ext cx="554896" cy="794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4" name="Rectangle 83"/>
              <p:cNvSpPr/>
              <p:nvPr/>
            </p:nvSpPr>
            <p:spPr>
              <a:xfrm>
                <a:off x="2418779" y="4279097"/>
                <a:ext cx="549911" cy="88662"/>
              </a:xfrm>
              <a:prstGeom prst="rect">
                <a:avLst/>
              </a:prstGeom>
              <a:solidFill>
                <a:srgbClr val="FFC000">
                  <a:alpha val="26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413795" y="4433489"/>
                <a:ext cx="554895" cy="108951"/>
              </a:xfrm>
              <a:prstGeom prst="rect">
                <a:avLst/>
              </a:prstGeom>
              <a:solidFill>
                <a:srgbClr val="FFC000">
                  <a:alpha val="26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2410603" y="4724869"/>
                <a:ext cx="558087" cy="50449"/>
              </a:xfrm>
              <a:prstGeom prst="rect">
                <a:avLst/>
              </a:prstGeom>
              <a:solidFill>
                <a:srgbClr val="FFC000">
                  <a:alpha val="26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2" name="Flowchart: Multidocument 71"/>
            <p:cNvSpPr/>
            <p:nvPr/>
          </p:nvSpPr>
          <p:spPr>
            <a:xfrm>
              <a:off x="1909553" y="524852"/>
              <a:ext cx="337200" cy="436290"/>
            </a:xfrm>
            <a:prstGeom prst="flowChartMultidocument">
              <a:avLst/>
            </a:prstGeom>
            <a:blipFill>
              <a:blip r:embed="rId5"/>
              <a:stretch>
                <a:fillRect/>
              </a:stretch>
            </a:blip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795112" y="267730"/>
              <a:ext cx="8400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CSV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732462" y="905027"/>
              <a:ext cx="10625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DICOM</a:t>
              </a:r>
            </a:p>
          </p:txBody>
        </p:sp>
        <p:sp>
          <p:nvSpPr>
            <p:cNvPr id="77" name="Circular Arrow 76"/>
            <p:cNvSpPr/>
            <p:nvPr/>
          </p:nvSpPr>
          <p:spPr>
            <a:xfrm>
              <a:off x="1489634" y="524852"/>
              <a:ext cx="593669" cy="825379"/>
            </a:xfrm>
            <a:prstGeom prst="circularArrow">
              <a:avLst>
                <a:gd name="adj1" fmla="val 14091"/>
                <a:gd name="adj2" fmla="val 1932721"/>
                <a:gd name="adj3" fmla="val 18496554"/>
                <a:gd name="adj4" fmla="val 12496048"/>
                <a:gd name="adj5" fmla="val 20586"/>
              </a:avLst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1898351" y="1176730"/>
              <a:ext cx="385202" cy="480620"/>
              <a:chOff x="2410269" y="3508917"/>
              <a:chExt cx="860096" cy="896468"/>
            </a:xfrm>
          </p:grpSpPr>
          <p:sp>
            <p:nvSpPr>
              <p:cNvPr id="80" name="Flowchart: Document 79"/>
              <p:cNvSpPr/>
              <p:nvPr/>
            </p:nvSpPr>
            <p:spPr>
              <a:xfrm>
                <a:off x="2572384" y="3508917"/>
                <a:ext cx="697981" cy="743854"/>
              </a:xfrm>
              <a:prstGeom prst="flowChartDocument">
                <a:avLst/>
              </a:prstGeom>
              <a:blipFill>
                <a:blip r:embed="rId6"/>
                <a:stretch>
                  <a:fillRect/>
                </a:stretch>
              </a:blipFill>
              <a:ln w="158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1" name="Flowchart: Document 80"/>
              <p:cNvSpPr/>
              <p:nvPr/>
            </p:nvSpPr>
            <p:spPr>
              <a:xfrm>
                <a:off x="2486174" y="3569033"/>
                <a:ext cx="697981" cy="743854"/>
              </a:xfrm>
              <a:prstGeom prst="flowChartDocument">
                <a:avLst/>
              </a:prstGeom>
              <a:blipFill>
                <a:blip r:embed="rId6"/>
                <a:stretch>
                  <a:fillRect/>
                </a:stretch>
              </a:blipFill>
              <a:ln w="158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82" name="Flowchart: Document 81"/>
              <p:cNvSpPr/>
              <p:nvPr/>
            </p:nvSpPr>
            <p:spPr>
              <a:xfrm>
                <a:off x="2410269" y="3661531"/>
                <a:ext cx="697981" cy="743854"/>
              </a:xfrm>
              <a:prstGeom prst="flowChartDocument">
                <a:avLst/>
              </a:prstGeom>
              <a:blipFill>
                <a:blip r:embed="rId6"/>
                <a:stretch>
                  <a:fillRect/>
                </a:stretch>
              </a:blipFill>
              <a:ln w="158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6032437" y="736785"/>
            <a:ext cx="1746423" cy="705209"/>
            <a:chOff x="6731118" y="4874836"/>
            <a:chExt cx="997956" cy="94027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60" b="99039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31118" y="4938273"/>
              <a:ext cx="914400" cy="87684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936906" y="4874836"/>
              <a:ext cx="792168" cy="5745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rgbClr val="FFFF00"/>
                  </a:solidFill>
                </a:rPr>
                <a:t>analysis</a:t>
              </a: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60" b="99039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18837" y="2153335"/>
            <a:ext cx="555923" cy="506956"/>
          </a:xfrm>
          <a:prstGeom prst="rect">
            <a:avLst/>
          </a:prstGeom>
        </p:spPr>
      </p:pic>
      <p:sp>
        <p:nvSpPr>
          <p:cNvPr id="67" name="CustomShape 18"/>
          <p:cNvSpPr/>
          <p:nvPr/>
        </p:nvSpPr>
        <p:spPr>
          <a:xfrm>
            <a:off x="5559738" y="2996231"/>
            <a:ext cx="653440" cy="290046"/>
          </a:xfrm>
          <a:prstGeom prst="flowChartMultidocument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</a:ln>
        </p:spPr>
        <p:txBody>
          <a:bodyPr lIns="70200" tIns="35100" rIns="70200" bIns="35100" anchor="ctr"/>
          <a:lstStyle/>
          <a:p>
            <a:pPr algn="ctr">
              <a:lnSpc>
                <a:spcPct val="100000"/>
              </a:lnSpc>
            </a:pPr>
            <a:r>
              <a:rPr lang="en-US" sz="600" b="1" dirty="0">
                <a:solidFill>
                  <a:srgbClr val="000000"/>
                </a:solidFill>
                <a:latin typeface="Calibri"/>
              </a:rPr>
              <a:t>Medical Data</a:t>
            </a:r>
            <a:endParaRPr sz="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51264" y="3604323"/>
            <a:ext cx="1294006" cy="456741"/>
          </a:xfrm>
          <a:prstGeom prst="rect">
            <a:avLst/>
          </a:prstGeom>
          <a:noFill/>
        </p:spPr>
        <p:txBody>
          <a:bodyPr wrap="none" lIns="71323" tIns="35662" rIns="71323" bIns="35662" rtlCol="0">
            <a:spAutoFit/>
          </a:bodyPr>
          <a:lstStyle/>
          <a:p>
            <a:r>
              <a:rPr lang="en-US" sz="2500" dirty="0"/>
              <a:t>raw data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912717" y="3959729"/>
            <a:ext cx="1360742" cy="349019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pPr algn="ctr"/>
            <a:r>
              <a:rPr lang="en-US" dirty="0" err="1"/>
              <a:t>anonymize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412781" y="3952094"/>
            <a:ext cx="1158345" cy="410575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pPr algn="ctr"/>
            <a:r>
              <a:rPr lang="en-US" sz="2200" dirty="0"/>
              <a:t>convert</a:t>
            </a:r>
          </a:p>
        </p:txBody>
      </p:sp>
    </p:spTree>
    <p:extLst>
      <p:ext uri="{BB962C8B-B14F-4D97-AF65-F5344CB8AC3E}">
        <p14:creationId xmlns:p14="http://schemas.microsoft.com/office/powerpoint/2010/main" val="117653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6056" y="2279382"/>
            <a:ext cx="8928000" cy="275567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3258347" y="2402208"/>
            <a:ext cx="2659145" cy="2542949"/>
            <a:chOff x="6691544" y="2896647"/>
            <a:chExt cx="1609920" cy="859417"/>
          </a:xfrm>
        </p:grpSpPr>
        <p:sp>
          <p:nvSpPr>
            <p:cNvPr id="68" name="Rounded Rectangle 67"/>
            <p:cNvSpPr/>
            <p:nvPr/>
          </p:nvSpPr>
          <p:spPr>
            <a:xfrm>
              <a:off x="6691544" y="2896647"/>
              <a:ext cx="1609920" cy="85941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3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705600" y="2896648"/>
              <a:ext cx="1595863" cy="1560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err="1" smtClean="0">
                  <a:solidFill>
                    <a:schemeClr val="bg1"/>
                  </a:solidFill>
                </a:rPr>
                <a:t>UniClinic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(DE)</a:t>
              </a:r>
              <a:endParaRPr lang="fr-CH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Rounded Rectangle 79"/>
          <p:cNvSpPr/>
          <p:nvPr/>
        </p:nvSpPr>
        <p:spPr>
          <a:xfrm>
            <a:off x="3376597" y="3908801"/>
            <a:ext cx="2391367" cy="4668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lnSpc>
                <a:spcPct val="80000"/>
              </a:lnSpc>
            </a:pPr>
            <a:r>
              <a:rPr lang="en-US" sz="2000" dirty="0">
                <a:solidFill>
                  <a:srgbClr val="AF0101"/>
                </a:solidFill>
                <a:latin typeface="Impact"/>
                <a:cs typeface="Impact"/>
              </a:rPr>
              <a:t>RAW </a:t>
            </a:r>
            <a:r>
              <a:rPr lang="en-US" sz="2400" b="1" dirty="0">
                <a:solidFill>
                  <a:schemeClr val="accent1"/>
                </a:solidFill>
              </a:rPr>
              <a:t>Query Engine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3376597" y="3234597"/>
            <a:ext cx="2391367" cy="67420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accent1"/>
                </a:solidFill>
              </a:rPr>
              <a:t>Federation and Data Map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6294255" y="2412910"/>
            <a:ext cx="2659145" cy="2542949"/>
            <a:chOff x="6691544" y="2896647"/>
            <a:chExt cx="1609920" cy="859417"/>
          </a:xfrm>
        </p:grpSpPr>
        <p:sp>
          <p:nvSpPr>
            <p:cNvPr id="77" name="Rounded Rectangle 76"/>
            <p:cNvSpPr/>
            <p:nvPr/>
          </p:nvSpPr>
          <p:spPr>
            <a:xfrm>
              <a:off x="6691544" y="2896647"/>
              <a:ext cx="1609920" cy="85941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32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705600" y="2896648"/>
              <a:ext cx="1595863" cy="1560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CHUV (CH)</a:t>
              </a:r>
              <a:endParaRPr lang="fr-CH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9" name="Rounded Rectangle 108"/>
          <p:cNvSpPr/>
          <p:nvPr/>
        </p:nvSpPr>
        <p:spPr>
          <a:xfrm>
            <a:off x="6435197" y="3897648"/>
            <a:ext cx="2391367" cy="4668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>
              <a:lnSpc>
                <a:spcPct val="80000"/>
              </a:lnSpc>
            </a:pPr>
            <a:r>
              <a:rPr lang="en-US" sz="2000" dirty="0">
                <a:solidFill>
                  <a:srgbClr val="AF0101"/>
                </a:solidFill>
                <a:latin typeface="Impact"/>
                <a:cs typeface="Impact"/>
              </a:rPr>
              <a:t>RAW </a:t>
            </a:r>
            <a:r>
              <a:rPr lang="en-US" sz="2400" b="1" dirty="0">
                <a:solidFill>
                  <a:schemeClr val="accent1"/>
                </a:solidFill>
              </a:rPr>
              <a:t>Query Engine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6435197" y="4360832"/>
            <a:ext cx="2391368" cy="4454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accent1"/>
                </a:solidFill>
              </a:rPr>
              <a:t>Hospital Data</a:t>
            </a:r>
          </a:p>
        </p:txBody>
      </p:sp>
      <p:sp>
        <p:nvSpPr>
          <p:cNvPr id="111" name="Rounded Rectangle 110"/>
          <p:cNvSpPr/>
          <p:nvPr/>
        </p:nvSpPr>
        <p:spPr>
          <a:xfrm>
            <a:off x="6435197" y="2854285"/>
            <a:ext cx="2391367" cy="369159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U</a:t>
            </a:r>
            <a:r>
              <a:rPr lang="en-US" sz="2400" b="1" dirty="0" smtClean="0">
                <a:solidFill>
                  <a:schemeClr val="accent1"/>
                </a:solidFill>
              </a:rPr>
              <a:t>ser </a:t>
            </a:r>
            <a:r>
              <a:rPr lang="en-US" sz="2400" b="1" dirty="0">
                <a:solidFill>
                  <a:schemeClr val="accent1"/>
                </a:solidFill>
              </a:rPr>
              <a:t>I</a:t>
            </a:r>
            <a:r>
              <a:rPr lang="en-US" sz="2400" b="1" dirty="0" smtClean="0">
                <a:solidFill>
                  <a:schemeClr val="accent1"/>
                </a:solidFill>
              </a:rPr>
              <a:t>nterface</a:t>
            </a:r>
            <a:endParaRPr lang="en-US" sz="2000" b="1" dirty="0" smtClean="0">
              <a:solidFill>
                <a:schemeClr val="accent1"/>
              </a:solidFill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6435197" y="3223444"/>
            <a:ext cx="2391367" cy="67420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accent1"/>
                </a:solidFill>
              </a:rPr>
              <a:t>Federation and Data Map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8008" y="74712"/>
            <a:ext cx="8686800" cy="594122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Medical Informatics Platform</a:t>
            </a:r>
            <a:endParaRPr lang="en-US" sz="5400" dirty="0"/>
          </a:p>
        </p:txBody>
      </p:sp>
      <p:sp>
        <p:nvSpPr>
          <p:cNvPr id="8" name="CustomShape 8"/>
          <p:cNvSpPr/>
          <p:nvPr/>
        </p:nvSpPr>
        <p:spPr>
          <a:xfrm>
            <a:off x="1265231" y="660823"/>
            <a:ext cx="2017352" cy="497562"/>
          </a:xfrm>
          <a:prstGeom prst="roundRect">
            <a:avLst>
              <a:gd name="adj" fmla="val 23802"/>
            </a:avLst>
          </a:prstGeom>
          <a:solidFill>
            <a:srgbClr val="009933"/>
          </a:solidFill>
          <a:ln>
            <a:solidFill>
              <a:srgbClr val="66FF00"/>
            </a:solidFill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800" dirty="0" smtClean="0">
                <a:solidFill>
                  <a:srgbClr val="FFFFFF"/>
                </a:solidFill>
                <a:latin typeface="Arial"/>
              </a:rPr>
              <a:t>isualization</a:t>
            </a:r>
            <a:endParaRPr sz="4000" dirty="0"/>
          </a:p>
        </p:txBody>
      </p:sp>
      <p:sp>
        <p:nvSpPr>
          <p:cNvPr id="9" name="CustomShape 9"/>
          <p:cNvSpPr/>
          <p:nvPr/>
        </p:nvSpPr>
        <p:spPr>
          <a:xfrm>
            <a:off x="3919640" y="675408"/>
            <a:ext cx="1337753" cy="468392"/>
          </a:xfrm>
          <a:prstGeom prst="roundRect">
            <a:avLst>
              <a:gd name="adj" fmla="val 15174"/>
            </a:avLst>
          </a:prstGeom>
          <a:solidFill>
            <a:srgbClr val="009933"/>
          </a:solidFill>
          <a:ln>
            <a:solidFill>
              <a:srgbClr val="66FF00"/>
            </a:solidFill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2800" dirty="0" smtClean="0">
                <a:solidFill>
                  <a:srgbClr val="FFFFFF"/>
                </a:solidFill>
                <a:latin typeface="Arial"/>
              </a:rPr>
              <a:t>nalysis</a:t>
            </a:r>
            <a:endParaRPr sz="4000" dirty="0"/>
          </a:p>
        </p:txBody>
      </p:sp>
      <p:sp>
        <p:nvSpPr>
          <p:cNvPr id="10" name="CustomShape 10"/>
          <p:cNvSpPr/>
          <p:nvPr/>
        </p:nvSpPr>
        <p:spPr>
          <a:xfrm>
            <a:off x="5792683" y="664851"/>
            <a:ext cx="1834991" cy="476726"/>
          </a:xfrm>
          <a:prstGeom prst="roundRect">
            <a:avLst>
              <a:gd name="adj" fmla="val 17489"/>
            </a:avLst>
          </a:prstGeom>
          <a:solidFill>
            <a:srgbClr val="009933"/>
          </a:solidFill>
          <a:ln>
            <a:solidFill>
              <a:srgbClr val="66FF00"/>
            </a:solidFill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2800" dirty="0" smtClean="0">
                <a:solidFill>
                  <a:srgbClr val="FFFFFF"/>
                </a:solidFill>
                <a:latin typeface="Arial"/>
              </a:rPr>
              <a:t>iagnostics</a:t>
            </a:r>
            <a:endParaRPr sz="4000" dirty="0"/>
          </a:p>
        </p:txBody>
      </p:sp>
      <p:cxnSp>
        <p:nvCxnSpPr>
          <p:cNvPr id="12" name="Line 14"/>
          <p:cNvCxnSpPr>
            <a:stCxn id="8" idx="2"/>
            <a:endCxn id="66" idx="0"/>
          </p:cNvCxnSpPr>
          <p:nvPr/>
        </p:nvCxnSpPr>
        <p:spPr>
          <a:xfrm rot="16200000" flipH="1">
            <a:off x="3266945" y="165347"/>
            <a:ext cx="337534" cy="2323610"/>
          </a:xfrm>
          <a:prstGeom prst="bentConnector3">
            <a:avLst>
              <a:gd name="adj1" fmla="val 50000"/>
            </a:avLst>
          </a:prstGeom>
          <a:ln w="31750">
            <a:solidFill>
              <a:srgbClr val="579D1C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3" name="Line 15"/>
          <p:cNvCxnSpPr>
            <a:stCxn id="9" idx="2"/>
            <a:endCxn id="66" idx="0"/>
          </p:cNvCxnSpPr>
          <p:nvPr/>
        </p:nvCxnSpPr>
        <p:spPr>
          <a:xfrm rot="16200000" flipH="1">
            <a:off x="4416958" y="1315359"/>
            <a:ext cx="352119" cy="9000"/>
          </a:xfrm>
          <a:prstGeom prst="bentConnector3">
            <a:avLst>
              <a:gd name="adj1" fmla="val 50000"/>
            </a:avLst>
          </a:prstGeom>
          <a:ln w="31750">
            <a:solidFill>
              <a:srgbClr val="579D1C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4" name="Line 16"/>
          <p:cNvCxnSpPr>
            <a:stCxn id="10" idx="2"/>
            <a:endCxn id="66" idx="0"/>
          </p:cNvCxnSpPr>
          <p:nvPr/>
        </p:nvCxnSpPr>
        <p:spPr>
          <a:xfrm rot="5400000">
            <a:off x="5476677" y="262417"/>
            <a:ext cx="354342" cy="2112662"/>
          </a:xfrm>
          <a:prstGeom prst="bentConnector3">
            <a:avLst>
              <a:gd name="adj1" fmla="val 50000"/>
            </a:avLst>
          </a:prstGeom>
          <a:ln w="31750">
            <a:solidFill>
              <a:srgbClr val="579D1C"/>
            </a:solidFill>
            <a:round/>
            <a:headEnd type="arrow" w="med" len="med"/>
            <a:tailEnd type="arrow" w="med" len="med"/>
          </a:ln>
        </p:spPr>
      </p:cxnSp>
      <p:grpSp>
        <p:nvGrpSpPr>
          <p:cNvPr id="2" name="Group 1"/>
          <p:cNvGrpSpPr/>
          <p:nvPr/>
        </p:nvGrpSpPr>
        <p:grpSpPr>
          <a:xfrm>
            <a:off x="237525" y="2405627"/>
            <a:ext cx="2659145" cy="2542949"/>
            <a:chOff x="328228" y="2753902"/>
            <a:chExt cx="2659145" cy="3390599"/>
          </a:xfrm>
        </p:grpSpPr>
        <p:grpSp>
          <p:nvGrpSpPr>
            <p:cNvPr id="60" name="Group 59"/>
            <p:cNvGrpSpPr/>
            <p:nvPr/>
          </p:nvGrpSpPr>
          <p:grpSpPr>
            <a:xfrm>
              <a:off x="328228" y="2753902"/>
              <a:ext cx="2659145" cy="3390599"/>
              <a:chOff x="3678768" y="4419600"/>
              <a:chExt cx="2040248" cy="1712087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3678768" y="4419600"/>
                <a:ext cx="2040248" cy="1712087"/>
                <a:chOff x="6691544" y="2896647"/>
                <a:chExt cx="1609920" cy="859417"/>
              </a:xfrm>
            </p:grpSpPr>
            <p:sp>
              <p:nvSpPr>
                <p:cNvPr id="63" name="Rounded Rectangle 62"/>
                <p:cNvSpPr/>
                <p:nvPr/>
              </p:nvSpPr>
              <p:spPr>
                <a:xfrm>
                  <a:off x="6691544" y="2896647"/>
                  <a:ext cx="1609920" cy="859417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 sz="3200" dirty="0"/>
                </a:p>
              </p:txBody>
            </p:sp>
            <p:sp>
              <p:nvSpPr>
                <p:cNvPr id="64" name="Rounded Rectangle 63"/>
                <p:cNvSpPr/>
                <p:nvPr/>
              </p:nvSpPr>
              <p:spPr>
                <a:xfrm>
                  <a:off x="6753269" y="3404664"/>
                  <a:ext cx="1447800" cy="15777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en-US" sz="2000" dirty="0" smtClean="0">
                      <a:solidFill>
                        <a:srgbClr val="AF0101"/>
                      </a:solidFill>
                      <a:latin typeface="Impact"/>
                      <a:cs typeface="Impact"/>
                    </a:rPr>
                    <a:t>RAW </a:t>
                  </a:r>
                  <a:r>
                    <a:rPr lang="en-US" sz="2400" b="1" dirty="0" smtClean="0">
                      <a:solidFill>
                        <a:schemeClr val="accent1"/>
                      </a:solidFill>
                    </a:rPr>
                    <a:t>Query Engine</a:t>
                  </a:r>
                  <a:endParaRPr lang="en-US" sz="24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6705600" y="2896648"/>
                  <a:ext cx="1595863" cy="1560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>
                      <a:solidFill>
                        <a:schemeClr val="bg1"/>
                      </a:solidFill>
                    </a:rPr>
                    <a:t>Niguarda (IT)</a:t>
                  </a:r>
                  <a:endParaRPr lang="fr-CH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2" name="Rounded Rectangle 61"/>
              <p:cNvSpPr/>
              <p:nvPr/>
            </p:nvSpPr>
            <p:spPr>
              <a:xfrm>
                <a:off x="3756992" y="5742176"/>
                <a:ext cx="1834794" cy="29372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2400" b="1" dirty="0" smtClean="0">
                    <a:solidFill>
                      <a:schemeClr val="accent1"/>
                    </a:solidFill>
                  </a:rPr>
                  <a:t>Hospital Data</a:t>
                </a:r>
              </a:p>
            </p:txBody>
          </p:sp>
        </p:grpSp>
        <p:sp>
          <p:nvSpPr>
            <p:cNvPr id="39" name="Rounded Rectangle 38"/>
            <p:cNvSpPr/>
            <p:nvPr/>
          </p:nvSpPr>
          <p:spPr>
            <a:xfrm>
              <a:off x="430181" y="3366986"/>
              <a:ext cx="2391367" cy="492212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2400" b="1" dirty="0">
                  <a:solidFill>
                    <a:schemeClr val="accent1"/>
                  </a:solidFill>
                </a:rPr>
                <a:t>U</a:t>
              </a:r>
              <a:r>
                <a:rPr lang="en-US" sz="2400" b="1" dirty="0" smtClean="0">
                  <a:solidFill>
                    <a:schemeClr val="accent1"/>
                  </a:solidFill>
                </a:rPr>
                <a:t>ser </a:t>
              </a:r>
              <a:r>
                <a:rPr lang="en-US" sz="2400" b="1" dirty="0">
                  <a:solidFill>
                    <a:schemeClr val="accent1"/>
                  </a:solidFill>
                </a:rPr>
                <a:t>I</a:t>
              </a:r>
              <a:r>
                <a:rPr lang="en-US" sz="2400" b="1" dirty="0" smtClean="0">
                  <a:solidFill>
                    <a:schemeClr val="accent1"/>
                  </a:solidFill>
                </a:rPr>
                <a:t>nterface</a:t>
              </a:r>
              <a:endParaRPr lang="en-US" sz="2000" b="1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30181" y="3859198"/>
              <a:ext cx="2391367" cy="89894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2400" b="1" dirty="0" smtClean="0">
                  <a:solidFill>
                    <a:schemeClr val="accent1"/>
                  </a:solidFill>
                </a:rPr>
                <a:t>Federation and Data Map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1727335" y="722665"/>
            <a:ext cx="759111" cy="707886"/>
            <a:chOff x="7707894" y="1372331"/>
            <a:chExt cx="759111" cy="943848"/>
          </a:xfrm>
        </p:grpSpPr>
        <p:sp>
          <p:nvSpPr>
            <p:cNvPr id="82" name="Oval 81"/>
            <p:cNvSpPr/>
            <p:nvPr/>
          </p:nvSpPr>
          <p:spPr>
            <a:xfrm>
              <a:off x="7707894" y="1386929"/>
              <a:ext cx="759111" cy="7591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7824681" y="1372331"/>
              <a:ext cx="543739" cy="943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/>
                <a:t>Q</a:t>
              </a:r>
              <a:endParaRPr lang="en-US" sz="4000" b="1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128021" y="3358234"/>
            <a:ext cx="496341" cy="461665"/>
            <a:chOff x="7707894" y="1372331"/>
            <a:chExt cx="759111" cy="932123"/>
          </a:xfrm>
        </p:grpSpPr>
        <p:sp>
          <p:nvSpPr>
            <p:cNvPr id="85" name="Oval 84"/>
            <p:cNvSpPr/>
            <p:nvPr/>
          </p:nvSpPr>
          <p:spPr>
            <a:xfrm>
              <a:off x="7707894" y="1386929"/>
              <a:ext cx="759111" cy="7591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824682" y="1372331"/>
              <a:ext cx="605359" cy="932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Q</a:t>
              </a:r>
              <a:endParaRPr lang="en-US" sz="2400" b="1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330293" y="3191813"/>
            <a:ext cx="496341" cy="461665"/>
            <a:chOff x="7707894" y="1372331"/>
            <a:chExt cx="759111" cy="932123"/>
          </a:xfrm>
        </p:grpSpPr>
        <p:sp>
          <p:nvSpPr>
            <p:cNvPr id="88" name="Oval 87"/>
            <p:cNvSpPr/>
            <p:nvPr/>
          </p:nvSpPr>
          <p:spPr>
            <a:xfrm>
              <a:off x="7707894" y="1386929"/>
              <a:ext cx="759111" cy="7591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824682" y="1372331"/>
              <a:ext cx="605359" cy="932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Q</a:t>
              </a:r>
              <a:endParaRPr lang="en-US" sz="2400" b="1" dirty="0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553622" y="3376317"/>
            <a:ext cx="496341" cy="461665"/>
            <a:chOff x="7707894" y="1372331"/>
            <a:chExt cx="759111" cy="932123"/>
          </a:xfrm>
        </p:grpSpPr>
        <p:sp>
          <p:nvSpPr>
            <p:cNvPr id="91" name="Oval 90"/>
            <p:cNvSpPr/>
            <p:nvPr/>
          </p:nvSpPr>
          <p:spPr>
            <a:xfrm>
              <a:off x="7707894" y="1386929"/>
              <a:ext cx="759111" cy="7591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824682" y="1372331"/>
              <a:ext cx="605359" cy="932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Q</a:t>
              </a:r>
              <a:endParaRPr lang="en-US" sz="2400" b="1" dirty="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8087221" y="3548383"/>
            <a:ext cx="496341" cy="465384"/>
            <a:chOff x="7707894" y="1381972"/>
            <a:chExt cx="496341" cy="620512"/>
          </a:xfrm>
        </p:grpSpPr>
        <p:sp>
          <p:nvSpPr>
            <p:cNvPr id="97" name="Oval 96"/>
            <p:cNvSpPr/>
            <p:nvPr/>
          </p:nvSpPr>
          <p:spPr>
            <a:xfrm>
              <a:off x="7707894" y="1381972"/>
              <a:ext cx="496341" cy="501333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780884" y="1386931"/>
              <a:ext cx="33576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A</a:t>
              </a:r>
              <a:endParaRPr lang="en-US" sz="2400" b="1" dirty="0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5051433" y="3563147"/>
            <a:ext cx="496341" cy="465384"/>
            <a:chOff x="7707894" y="1381972"/>
            <a:chExt cx="496341" cy="620512"/>
          </a:xfrm>
        </p:grpSpPr>
        <p:sp>
          <p:nvSpPr>
            <p:cNvPr id="100" name="Oval 99"/>
            <p:cNvSpPr/>
            <p:nvPr/>
          </p:nvSpPr>
          <p:spPr>
            <a:xfrm>
              <a:off x="7707894" y="1381972"/>
              <a:ext cx="496341" cy="501333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780884" y="1386931"/>
              <a:ext cx="33576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A</a:t>
              </a:r>
              <a:endParaRPr lang="en-US" sz="2400" b="1" dirty="0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2053481" y="3578902"/>
            <a:ext cx="496341" cy="465384"/>
            <a:chOff x="7707894" y="1381972"/>
            <a:chExt cx="496341" cy="620512"/>
          </a:xfrm>
        </p:grpSpPr>
        <p:sp>
          <p:nvSpPr>
            <p:cNvPr id="103" name="Oval 102"/>
            <p:cNvSpPr/>
            <p:nvPr/>
          </p:nvSpPr>
          <p:spPr>
            <a:xfrm>
              <a:off x="7707894" y="1381972"/>
              <a:ext cx="496341" cy="501333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780884" y="1386931"/>
              <a:ext cx="33576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A</a:t>
              </a:r>
              <a:endParaRPr lang="en-US" sz="2400" b="1" dirty="0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819861" y="3173426"/>
            <a:ext cx="773709" cy="651674"/>
            <a:chOff x="7707894" y="1381972"/>
            <a:chExt cx="496341" cy="604741"/>
          </a:xfrm>
        </p:grpSpPr>
        <p:sp>
          <p:nvSpPr>
            <p:cNvPr id="106" name="Oval 105"/>
            <p:cNvSpPr/>
            <p:nvPr/>
          </p:nvSpPr>
          <p:spPr>
            <a:xfrm>
              <a:off x="7707894" y="1381972"/>
              <a:ext cx="496341" cy="501333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780884" y="1386931"/>
              <a:ext cx="335761" cy="599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/>
                <a:t>A</a:t>
              </a:r>
              <a:endParaRPr lang="en-US" sz="3600" b="1" dirty="0"/>
            </a:p>
          </p:txBody>
        </p:sp>
      </p:grpSp>
      <p:sp>
        <p:nvSpPr>
          <p:cNvPr id="66" name="CustomShape 11"/>
          <p:cNvSpPr/>
          <p:nvPr/>
        </p:nvSpPr>
        <p:spPr>
          <a:xfrm>
            <a:off x="3465060" y="1495919"/>
            <a:ext cx="2264914" cy="517786"/>
          </a:xfrm>
          <a:prstGeom prst="roundRect">
            <a:avLst>
              <a:gd name="adj" fmla="val 14118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tIns="45000" rIns="90000" bIns="0" anchor="ctr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2800" dirty="0" smtClean="0">
                <a:solidFill>
                  <a:srgbClr val="FFFFFF"/>
                </a:solidFill>
                <a:latin typeface="Arial"/>
              </a:rPr>
              <a:t>nified </a:t>
            </a:r>
            <a:r>
              <a:rPr lang="en-US" sz="280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2800" dirty="0" smtClean="0">
                <a:solidFill>
                  <a:srgbClr val="FFFFFF"/>
                </a:solidFill>
                <a:latin typeface="Arial"/>
              </a:rPr>
              <a:t>ortal</a:t>
            </a:r>
            <a:endParaRPr sz="2800" dirty="0"/>
          </a:p>
        </p:txBody>
      </p:sp>
      <p:sp>
        <p:nvSpPr>
          <p:cNvPr id="94" name="Rounded Rectangle 93"/>
          <p:cNvSpPr/>
          <p:nvPr/>
        </p:nvSpPr>
        <p:spPr>
          <a:xfrm>
            <a:off x="3376597" y="4370038"/>
            <a:ext cx="2391368" cy="436262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accent1"/>
                </a:solidFill>
              </a:rPr>
              <a:t>Hospital Data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3376597" y="2865438"/>
            <a:ext cx="2391367" cy="369159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U</a:t>
            </a:r>
            <a:r>
              <a:rPr lang="en-US" sz="2400" b="1" dirty="0" smtClean="0">
                <a:solidFill>
                  <a:schemeClr val="accent1"/>
                </a:solidFill>
              </a:rPr>
              <a:t>ser </a:t>
            </a:r>
            <a:r>
              <a:rPr lang="en-US" sz="2400" b="1" dirty="0">
                <a:solidFill>
                  <a:schemeClr val="accent1"/>
                </a:solidFill>
              </a:rPr>
              <a:t>I</a:t>
            </a:r>
            <a:r>
              <a:rPr lang="en-US" sz="2400" b="1" dirty="0" smtClean="0">
                <a:solidFill>
                  <a:schemeClr val="accent1"/>
                </a:solidFill>
              </a:rPr>
              <a:t>nterface</a:t>
            </a:r>
            <a:endParaRPr lang="en-US" sz="2000" b="1" dirty="0" smtClean="0">
              <a:solidFill>
                <a:schemeClr val="accent1"/>
              </a:solidFill>
            </a:endParaRPr>
          </a:p>
        </p:txBody>
      </p:sp>
      <p:cxnSp>
        <p:nvCxnSpPr>
          <p:cNvPr id="93" name="Straight Arrow Connector 92"/>
          <p:cNvCxnSpPr>
            <a:stCxn id="66" idx="2"/>
            <a:endCxn id="4" idx="0"/>
          </p:cNvCxnSpPr>
          <p:nvPr/>
        </p:nvCxnSpPr>
        <p:spPr>
          <a:xfrm>
            <a:off x="4597517" y="2013705"/>
            <a:ext cx="2539" cy="265677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70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04 0.29956 L -0.10343 0.39093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45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1368E-6 -8.02683E-7 L 0.57584 0.031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92" y="155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377E-6 3.92783E-6 L 0.23568 0.06847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84" y="342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74 -0.03609 L -0.05762 0.08443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6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-0.05251 L -0.02568 -0.07402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-1087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64 0.02845 L -0.31152 -0.0495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8" y="-390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6477E-6 3.51608E-6 L -0.70913 -0.06917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56" y="-34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40907E-6 -4.5118E-6 L 5.40907E-6 -0.10203 " pathEditMode="relative" ptsTypes="AA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8227 L 0.14628 -0.43662 " pathEditMode="relative" rAng="0" ptsTypes="AA">
                                      <p:cBhvr>
                                        <p:cTn id="7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7" y="-1772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What we learned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currently data management cost </a:t>
            </a:r>
            <a:r>
              <a:rPr lang="en-US" b="1" dirty="0"/>
              <a:t>grows with data owned</a:t>
            </a:r>
          </a:p>
          <a:p>
            <a:r>
              <a:rPr lang="en-US" b="1" dirty="0"/>
              <a:t>impossible </a:t>
            </a:r>
            <a:r>
              <a:rPr lang="en-US" dirty="0"/>
              <a:t>to pre-cook a database system suitable for all data</a:t>
            </a:r>
          </a:p>
          <a:p>
            <a:r>
              <a:rPr lang="en-US" dirty="0"/>
              <a:t>from </a:t>
            </a:r>
            <a:r>
              <a:rPr lang="en-US" i="1" dirty="0"/>
              <a:t>manual ingestion </a:t>
            </a:r>
            <a:r>
              <a:rPr lang="en-US" dirty="0"/>
              <a:t>to </a:t>
            </a:r>
            <a:r>
              <a:rPr lang="en-US" b="1" i="1" dirty="0"/>
              <a:t>automatic adaptation</a:t>
            </a:r>
            <a:r>
              <a:rPr lang="en-US" dirty="0"/>
              <a:t>: rethinking DB stack with just-in-time queries and storage</a:t>
            </a:r>
          </a:p>
        </p:txBody>
      </p:sp>
    </p:spTree>
    <p:extLst>
      <p:ext uri="{BB962C8B-B14F-4D97-AF65-F5344CB8AC3E}">
        <p14:creationId xmlns:p14="http://schemas.microsoft.com/office/powerpoint/2010/main" val="116624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623888" y="2068282"/>
            <a:ext cx="7886700" cy="213955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  <a:latin typeface="Impact"/>
                <a:cs typeface="Impact"/>
              </a:rPr>
              <a:t>RAW</a:t>
            </a:r>
            <a:r>
              <a:rPr lang="en-US" sz="8025" dirty="0">
                <a:solidFill>
                  <a:schemeClr val="bg1"/>
                </a:solidFill>
              </a:rPr>
              <a:t> </a:t>
            </a:r>
            <a:br>
              <a:rPr lang="en-US" sz="8025" dirty="0">
                <a:solidFill>
                  <a:schemeClr val="bg1"/>
                </a:solidFill>
              </a:rPr>
            </a:br>
            <a:r>
              <a:rPr lang="en-US" sz="5100" dirty="0">
                <a:solidFill>
                  <a:schemeClr val="bg1"/>
                </a:solidFill>
              </a:rPr>
              <a:t>Just ask</a:t>
            </a:r>
            <a:r>
              <a:rPr lang="en-US" sz="5100" dirty="0" smtClean="0">
                <a:solidFill>
                  <a:schemeClr val="bg1"/>
                </a:solidFill>
              </a:rPr>
              <a:t>.</a:t>
            </a:r>
            <a:br>
              <a:rPr lang="en-US" sz="5100" dirty="0" smtClean="0">
                <a:solidFill>
                  <a:schemeClr val="bg1"/>
                </a:solidFill>
              </a:rPr>
            </a:br>
            <a:r>
              <a:rPr lang="en-US" sz="5100" dirty="0">
                <a:solidFill>
                  <a:schemeClr val="bg1"/>
                </a:solidFill>
              </a:rPr>
              <a:t/>
            </a:r>
            <a:br>
              <a:rPr lang="en-US" sz="5100" dirty="0">
                <a:solidFill>
                  <a:schemeClr val="bg1"/>
                </a:solidFill>
              </a:rPr>
            </a:br>
            <a:r>
              <a:rPr lang="en-US" sz="3600" dirty="0" err="1" smtClean="0">
                <a:solidFill>
                  <a:schemeClr val="bg1"/>
                </a:solidFill>
              </a:rPr>
              <a:t>dias.epfl.ch</a:t>
            </a:r>
            <a:r>
              <a:rPr lang="en-US" sz="3600" dirty="0">
                <a:solidFill>
                  <a:schemeClr val="bg1"/>
                </a:solidFill>
              </a:rPr>
              <a:t/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raw-</a:t>
            </a:r>
            <a:r>
              <a:rPr lang="en-US" sz="3600" dirty="0" err="1" smtClean="0">
                <a:solidFill>
                  <a:schemeClr val="bg1"/>
                </a:solidFill>
              </a:rPr>
              <a:t>labs.com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2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273" y="228601"/>
            <a:ext cx="1137164" cy="8017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63992"/>
            <a:ext cx="8229600" cy="339447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3028959" y="1306904"/>
            <a:ext cx="2905125" cy="2455473"/>
            <a:chOff x="3643312" y="2190750"/>
            <a:chExt cx="2905125" cy="3004186"/>
          </a:xfrm>
        </p:grpSpPr>
        <p:sp>
          <p:nvSpPr>
            <p:cNvPr id="13" name="Oval 12"/>
            <p:cNvSpPr/>
            <p:nvPr/>
          </p:nvSpPr>
          <p:spPr>
            <a:xfrm>
              <a:off x="4562474" y="2190750"/>
              <a:ext cx="106680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/>
              <a:endParaRPr lang="en-US" sz="2000" b="1" dirty="0">
                <a:solidFill>
                  <a:srgbClr val="10253F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643312" y="4829176"/>
              <a:ext cx="2905125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3600" b="1" dirty="0">
                  <a:solidFill>
                    <a:srgbClr val="10253F"/>
                  </a:solidFill>
                </a:rPr>
                <a:t>collect</a:t>
              </a:r>
              <a:endParaRPr lang="en-US" sz="3200" b="1" dirty="0">
                <a:solidFill>
                  <a:srgbClr val="10253F"/>
                </a:solidFill>
              </a:endParaRPr>
            </a:p>
          </p:txBody>
        </p:sp>
        <p:cxnSp>
          <p:nvCxnSpPr>
            <p:cNvPr id="16" name="Straight Connector 15"/>
            <p:cNvCxnSpPr>
              <a:stCxn id="13" idx="2"/>
              <a:endCxn id="14" idx="2"/>
            </p:cNvCxnSpPr>
            <p:nvPr/>
          </p:nvCxnSpPr>
          <p:spPr>
            <a:xfrm flipH="1">
              <a:off x="3643312" y="2373630"/>
              <a:ext cx="919162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3" idx="6"/>
              <a:endCxn id="14" idx="6"/>
            </p:cNvCxnSpPr>
            <p:nvPr/>
          </p:nvCxnSpPr>
          <p:spPr>
            <a:xfrm>
              <a:off x="5629274" y="2373630"/>
              <a:ext cx="919163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4318634" y="2850359"/>
              <a:ext cx="15544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endParaRPr lang="en-US" sz="2800" b="1" dirty="0">
                <a:solidFill>
                  <a:srgbClr val="10253F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3861434" y="4169568"/>
              <a:ext cx="24688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3600" b="1" dirty="0">
                  <a:solidFill>
                    <a:srgbClr val="10253F"/>
                  </a:solidFill>
                </a:rPr>
                <a:t>store</a:t>
              </a:r>
              <a:endParaRPr lang="en-US" sz="3200" b="1" dirty="0">
                <a:solidFill>
                  <a:srgbClr val="10253F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4098129" y="3509962"/>
              <a:ext cx="199549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3600" b="1" dirty="0">
                  <a:solidFill>
                    <a:srgbClr val="10253F"/>
                  </a:solidFill>
                </a:rPr>
                <a:t>access</a:t>
              </a:r>
              <a:endParaRPr lang="en-US" sz="3200" b="1" dirty="0">
                <a:solidFill>
                  <a:srgbClr val="10253F"/>
                </a:solidFill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989820" y="863993"/>
            <a:ext cx="22194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information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513858" y="4169166"/>
            <a:ext cx="95230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data</a:t>
            </a:r>
          </a:p>
        </p:txBody>
      </p:sp>
      <p:sp>
        <p:nvSpPr>
          <p:cNvPr id="38" name="Cube 37"/>
          <p:cNvSpPr/>
          <p:nvPr/>
        </p:nvSpPr>
        <p:spPr>
          <a:xfrm>
            <a:off x="2605095" y="4238654"/>
            <a:ext cx="3752851" cy="51435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endParaRPr lang="en-US" sz="3600" dirty="0"/>
          </a:p>
        </p:txBody>
      </p:sp>
      <p:sp>
        <p:nvSpPr>
          <p:cNvPr id="39" name="Up Arrow 38"/>
          <p:cNvSpPr/>
          <p:nvPr/>
        </p:nvSpPr>
        <p:spPr>
          <a:xfrm>
            <a:off x="4384233" y="3762377"/>
            <a:ext cx="194556" cy="424506"/>
          </a:xfrm>
          <a:prstGeom prst="upArrow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Up Arrow 39"/>
          <p:cNvSpPr/>
          <p:nvPr/>
        </p:nvSpPr>
        <p:spPr>
          <a:xfrm>
            <a:off x="4384240" y="863995"/>
            <a:ext cx="194557" cy="391577"/>
          </a:xfrm>
          <a:prstGeom prst="upArrow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radu\AppData\Local\Microsoft\Windows\Temporary Internet Files\Content.IE5\F1Q6QP1G\MC90029093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271" y="241120"/>
            <a:ext cx="595308" cy="6709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 rot="5400000">
            <a:off x="6826473" y="2694715"/>
            <a:ext cx="96532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time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1973565" y="1459783"/>
            <a:ext cx="18741" cy="2778872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7000976" y="1514719"/>
            <a:ext cx="18741" cy="2778872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790" y="9349"/>
            <a:ext cx="9144000" cy="769441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ct val="210000"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build database to run queries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3724756" y="1077602"/>
            <a:ext cx="16386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10253F"/>
                </a:solidFill>
              </a:rPr>
              <a:t>process</a:t>
            </a:r>
            <a:endParaRPr lang="en-US" sz="3200" dirty="0"/>
          </a:p>
        </p:txBody>
      </p:sp>
      <p:sp>
        <p:nvSpPr>
          <p:cNvPr id="23" name="Rectangle 22"/>
          <p:cNvSpPr/>
          <p:nvPr/>
        </p:nvSpPr>
        <p:spPr>
          <a:xfrm>
            <a:off x="3875568" y="1659208"/>
            <a:ext cx="1279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10253F"/>
                </a:solidFill>
              </a:rPr>
              <a:t>cache</a:t>
            </a:r>
            <a:endParaRPr lang="en-US" sz="3200" dirty="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-17164" y="4386657"/>
            <a:ext cx="9144000" cy="769441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ct val="210000"/>
            </a:pPr>
            <a:r>
              <a:rPr lang="en-US" sz="4400" b="1" dirty="0">
                <a:latin typeface="+mj-lt"/>
                <a:sym typeface="Wingdings"/>
              </a:rPr>
              <a:t> </a:t>
            </a:r>
            <a:r>
              <a:rPr lang="en-US" sz="4400" b="1" dirty="0">
                <a:latin typeface="+mj-lt"/>
              </a:rPr>
              <a:t>bloated database software</a:t>
            </a:r>
          </a:p>
        </p:txBody>
      </p:sp>
    </p:spTree>
    <p:extLst>
      <p:ext uri="{BB962C8B-B14F-4D97-AF65-F5344CB8AC3E}">
        <p14:creationId xmlns:p14="http://schemas.microsoft.com/office/powerpoint/2010/main" val="329771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7464783" y="4132446"/>
            <a:ext cx="978408" cy="4361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ight Arrow 70"/>
          <p:cNvSpPr/>
          <p:nvPr/>
        </p:nvSpPr>
        <p:spPr>
          <a:xfrm>
            <a:off x="7461962" y="4269606"/>
            <a:ext cx="978408" cy="4361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ight Arrow 71"/>
          <p:cNvSpPr/>
          <p:nvPr/>
        </p:nvSpPr>
        <p:spPr>
          <a:xfrm>
            <a:off x="7433740" y="4396605"/>
            <a:ext cx="978408" cy="4361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>
            <a:off x="7419629" y="4523604"/>
            <a:ext cx="978408" cy="4361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chemeClr val="tx2"/>
                </a:solidFill>
              </a:rPr>
              <a:t>new: one DB per app/data pair</a:t>
            </a:r>
          </a:p>
        </p:txBody>
      </p:sp>
      <p:sp>
        <p:nvSpPr>
          <p:cNvPr id="26" name="Flowchart: Extract 25"/>
          <p:cNvSpPr/>
          <p:nvPr/>
        </p:nvSpPr>
        <p:spPr>
          <a:xfrm>
            <a:off x="4613299" y="4183245"/>
            <a:ext cx="2417653" cy="720111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Large-scale </a:t>
            </a:r>
          </a:p>
          <a:p>
            <a:pPr algn="ctr"/>
            <a:r>
              <a:rPr lang="en-US" sz="3200" dirty="0">
                <a:solidFill>
                  <a:schemeClr val="tx1"/>
                </a:solidFill>
              </a:rPr>
              <a:t>embarrassingly parallel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6200" y="1314453"/>
            <a:ext cx="1985962" cy="2743200"/>
            <a:chOff x="3643312" y="2190750"/>
            <a:chExt cx="2905125" cy="3004186"/>
          </a:xfrm>
        </p:grpSpPr>
        <p:sp>
          <p:nvSpPr>
            <p:cNvPr id="24" name="Oval 23"/>
            <p:cNvSpPr/>
            <p:nvPr/>
          </p:nvSpPr>
          <p:spPr>
            <a:xfrm>
              <a:off x="4562474" y="2190750"/>
              <a:ext cx="106680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643312" y="4829176"/>
              <a:ext cx="2905125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/>
            <p:cNvCxnSpPr>
              <a:stCxn id="24" idx="2"/>
              <a:endCxn id="30" idx="2"/>
            </p:cNvCxnSpPr>
            <p:nvPr/>
          </p:nvCxnSpPr>
          <p:spPr>
            <a:xfrm flipH="1">
              <a:off x="3643312" y="2373630"/>
              <a:ext cx="919162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24" idx="6"/>
              <a:endCxn id="30" idx="6"/>
            </p:cNvCxnSpPr>
            <p:nvPr/>
          </p:nvCxnSpPr>
          <p:spPr>
            <a:xfrm>
              <a:off x="5629274" y="2373630"/>
              <a:ext cx="919163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4318634" y="2850359"/>
              <a:ext cx="15544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3861434" y="4169568"/>
              <a:ext cx="24688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098129" y="3509962"/>
              <a:ext cx="199549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-58662" y="2512185"/>
            <a:ext cx="26276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Main-memory </a:t>
            </a:r>
          </a:p>
          <a:p>
            <a:pPr algn="ctr"/>
            <a:r>
              <a:rPr lang="en-US" sz="3200" b="1" dirty="0"/>
              <a:t>DBMS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344745" y="1314453"/>
            <a:ext cx="1985962" cy="2743200"/>
            <a:chOff x="3643312" y="2190750"/>
            <a:chExt cx="2905125" cy="3004186"/>
          </a:xfrm>
        </p:grpSpPr>
        <p:sp>
          <p:nvSpPr>
            <p:cNvPr id="39" name="Oval 38"/>
            <p:cNvSpPr/>
            <p:nvPr/>
          </p:nvSpPr>
          <p:spPr>
            <a:xfrm>
              <a:off x="4562474" y="2190750"/>
              <a:ext cx="106680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3643312" y="4829176"/>
              <a:ext cx="2905125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>
              <a:stCxn id="39" idx="2"/>
              <a:endCxn id="40" idx="2"/>
            </p:cNvCxnSpPr>
            <p:nvPr/>
          </p:nvCxnSpPr>
          <p:spPr>
            <a:xfrm flipH="1">
              <a:off x="3643312" y="2373630"/>
              <a:ext cx="919162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39" idx="6"/>
              <a:endCxn id="40" idx="6"/>
            </p:cNvCxnSpPr>
            <p:nvPr/>
          </p:nvCxnSpPr>
          <p:spPr>
            <a:xfrm>
              <a:off x="5629274" y="2373630"/>
              <a:ext cx="919163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4318634" y="2850359"/>
              <a:ext cx="15544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3861434" y="4169568"/>
              <a:ext cx="24688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098129" y="3509962"/>
              <a:ext cx="199549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2637297" y="2523039"/>
            <a:ext cx="149752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Column </a:t>
            </a:r>
          </a:p>
          <a:p>
            <a:pPr algn="ctr"/>
            <a:r>
              <a:rPr lang="en-US" sz="3200" b="1" dirty="0"/>
              <a:t>stores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4613290" y="1314450"/>
            <a:ext cx="1985962" cy="2743200"/>
            <a:chOff x="3643312" y="2190750"/>
            <a:chExt cx="2905125" cy="3004186"/>
          </a:xfrm>
        </p:grpSpPr>
        <p:sp>
          <p:nvSpPr>
            <p:cNvPr id="47" name="Oval 46"/>
            <p:cNvSpPr/>
            <p:nvPr/>
          </p:nvSpPr>
          <p:spPr>
            <a:xfrm>
              <a:off x="4562474" y="2190750"/>
              <a:ext cx="106680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3643312" y="4829176"/>
              <a:ext cx="2905125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>
              <a:stCxn id="47" idx="2"/>
              <a:endCxn id="48" idx="2"/>
            </p:cNvCxnSpPr>
            <p:nvPr/>
          </p:nvCxnSpPr>
          <p:spPr>
            <a:xfrm flipH="1">
              <a:off x="3643312" y="2373630"/>
              <a:ext cx="919162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47" idx="6"/>
              <a:endCxn id="48" idx="6"/>
            </p:cNvCxnSpPr>
            <p:nvPr/>
          </p:nvCxnSpPr>
          <p:spPr>
            <a:xfrm>
              <a:off x="5629274" y="2373630"/>
              <a:ext cx="919163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4318634" y="2850359"/>
              <a:ext cx="15544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3861434" y="4169568"/>
              <a:ext cx="24688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4098129" y="3509962"/>
              <a:ext cx="199549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Rectangle 53"/>
          <p:cNvSpPr/>
          <p:nvPr/>
        </p:nvSpPr>
        <p:spPr>
          <a:xfrm>
            <a:off x="4940591" y="2523039"/>
            <a:ext cx="155282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NoSQL </a:t>
            </a:r>
          </a:p>
          <a:p>
            <a:pPr algn="ctr"/>
            <a:r>
              <a:rPr lang="en-US" sz="3200" b="1" dirty="0"/>
              <a:t>systems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6881834" y="1314450"/>
            <a:ext cx="1985962" cy="2743200"/>
            <a:chOff x="3643312" y="2190750"/>
            <a:chExt cx="2905125" cy="3004186"/>
          </a:xfrm>
        </p:grpSpPr>
        <p:sp>
          <p:nvSpPr>
            <p:cNvPr id="56" name="Oval 55"/>
            <p:cNvSpPr/>
            <p:nvPr/>
          </p:nvSpPr>
          <p:spPr>
            <a:xfrm>
              <a:off x="4562474" y="2190750"/>
              <a:ext cx="106680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3643312" y="4829176"/>
              <a:ext cx="2905125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Connector 57"/>
            <p:cNvCxnSpPr>
              <a:stCxn id="56" idx="2"/>
              <a:endCxn id="57" idx="2"/>
            </p:cNvCxnSpPr>
            <p:nvPr/>
          </p:nvCxnSpPr>
          <p:spPr>
            <a:xfrm flipH="1">
              <a:off x="3643312" y="2373630"/>
              <a:ext cx="919162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56" idx="6"/>
              <a:endCxn id="57" idx="6"/>
            </p:cNvCxnSpPr>
            <p:nvPr/>
          </p:nvCxnSpPr>
          <p:spPr>
            <a:xfrm>
              <a:off x="5629274" y="2373630"/>
              <a:ext cx="919163" cy="263842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4318634" y="2850359"/>
              <a:ext cx="15544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861434" y="4169568"/>
              <a:ext cx="246888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4098129" y="3509962"/>
              <a:ext cx="1995490" cy="3657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Rectangle 62"/>
          <p:cNvSpPr/>
          <p:nvPr/>
        </p:nvSpPr>
        <p:spPr>
          <a:xfrm>
            <a:off x="7269074" y="2523039"/>
            <a:ext cx="140976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Stream</a:t>
            </a:r>
          </a:p>
          <a:p>
            <a:pPr algn="ctr"/>
            <a:r>
              <a:rPr lang="en-US" sz="3200" b="1" dirty="0"/>
              <a:t>DBMS</a:t>
            </a:r>
          </a:p>
        </p:txBody>
      </p:sp>
      <p:sp>
        <p:nvSpPr>
          <p:cNvPr id="4" name="Rectangle 3"/>
          <p:cNvSpPr/>
          <p:nvPr/>
        </p:nvSpPr>
        <p:spPr>
          <a:xfrm>
            <a:off x="427345" y="4297670"/>
            <a:ext cx="1357617" cy="445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chemeClr val="tx1"/>
                </a:solidFill>
              </a:rPr>
              <a:t>OLTP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543354" y="4137641"/>
            <a:ext cx="1590499" cy="845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chemeClr val="tx1"/>
                </a:solidFill>
              </a:rPr>
              <a:t>OLAP</a:t>
            </a:r>
            <a:endParaRPr lang="en-US" sz="2800" dirty="0">
              <a:solidFill>
                <a:schemeClr val="tx1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37854" y="4055509"/>
            <a:ext cx="8019026" cy="1085351"/>
            <a:chOff x="2438400" y="5266877"/>
            <a:chExt cx="4267200" cy="667641"/>
          </a:xfrm>
        </p:grpSpPr>
        <p:sp>
          <p:nvSpPr>
            <p:cNvPr id="66" name="12-Point Star 65"/>
            <p:cNvSpPr/>
            <p:nvPr/>
          </p:nvSpPr>
          <p:spPr>
            <a:xfrm>
              <a:off x="4784943" y="5266877"/>
              <a:ext cx="1062275" cy="667641"/>
            </a:xfrm>
            <a:prstGeom prst="star12">
              <a:avLst>
                <a:gd name="adj" fmla="val 20833"/>
              </a:avLst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4-Point Star 66"/>
            <p:cNvSpPr/>
            <p:nvPr/>
          </p:nvSpPr>
          <p:spPr>
            <a:xfrm>
              <a:off x="3068181" y="5266877"/>
              <a:ext cx="685800" cy="549436"/>
            </a:xfrm>
            <a:prstGeom prst="star4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7-Point Star 67"/>
            <p:cNvSpPr/>
            <p:nvPr/>
          </p:nvSpPr>
          <p:spPr>
            <a:xfrm>
              <a:off x="3926562" y="5266877"/>
              <a:ext cx="685800" cy="584775"/>
            </a:xfrm>
            <a:prstGeom prst="star7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lowchart: Collate 11"/>
            <p:cNvSpPr/>
            <p:nvPr/>
          </p:nvSpPr>
          <p:spPr>
            <a:xfrm>
              <a:off x="2438400" y="5266877"/>
              <a:ext cx="457200" cy="586471"/>
            </a:xfrm>
            <a:prstGeom prst="flowChartCollat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0" name="Pie 69"/>
            <p:cNvSpPr/>
            <p:nvPr/>
          </p:nvSpPr>
          <p:spPr>
            <a:xfrm>
              <a:off x="6019800" y="5266877"/>
              <a:ext cx="685800" cy="626779"/>
            </a:xfrm>
            <a:prstGeom prst="pi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510187" y="597049"/>
            <a:ext cx="1633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-22804" y="1159655"/>
            <a:ext cx="9144000" cy="144655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SzPct val="210000"/>
            </a:pPr>
            <a:r>
              <a:rPr lang="en-US" sz="4400" b="1" dirty="0">
                <a:solidFill>
                  <a:srgbClr val="000090"/>
                </a:solidFill>
                <a:latin typeface="+mj-lt"/>
                <a:sym typeface="Wingdings"/>
              </a:rPr>
              <a:t>80% of analysts’ </a:t>
            </a:r>
            <a:r>
              <a:rPr lang="en-US" sz="4400" b="1">
                <a:solidFill>
                  <a:srgbClr val="000090"/>
                </a:solidFill>
                <a:latin typeface="+mj-lt"/>
                <a:sym typeface="Wingdings"/>
              </a:rPr>
              <a:t>time goes to</a:t>
            </a:r>
            <a:endParaRPr lang="en-US" sz="4400" b="1" dirty="0">
              <a:solidFill>
                <a:srgbClr val="000090"/>
              </a:solidFill>
              <a:latin typeface="+mj-lt"/>
              <a:sym typeface="Wingdings"/>
            </a:endParaRPr>
          </a:p>
          <a:p>
            <a:pPr algn="ctr">
              <a:buSzPct val="210000"/>
            </a:pPr>
            <a:r>
              <a:rPr lang="en-US" sz="4400" b="1" dirty="0">
                <a:solidFill>
                  <a:srgbClr val="000090"/>
                </a:solidFill>
                <a:latin typeface="+mj-lt"/>
                <a:sym typeface="Wingdings"/>
              </a:rPr>
              <a:t>data preparation and configuration</a:t>
            </a:r>
            <a:endParaRPr lang="en-US" sz="4400" b="1" dirty="0">
              <a:solidFill>
                <a:srgbClr val="00009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206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184" t="14925" r="4423" b="7462"/>
          <a:stretch/>
        </p:blipFill>
        <p:spPr>
          <a:xfrm>
            <a:off x="0" y="1"/>
            <a:ext cx="9144000" cy="5143499"/>
          </a:xfrm>
          <a:prstGeom prst="rect">
            <a:avLst/>
          </a:prstGeom>
        </p:spPr>
      </p:pic>
      <p:sp>
        <p:nvSpPr>
          <p:cNvPr id="6" name="Title 20"/>
          <p:cNvSpPr txBox="1">
            <a:spLocks/>
          </p:cNvSpPr>
          <p:nvPr/>
        </p:nvSpPr>
        <p:spPr>
          <a:xfrm rot="19947720">
            <a:off x="-808653" y="1124423"/>
            <a:ext cx="7802597" cy="715581"/>
          </a:xfrm>
          <a:prstGeom prst="rect">
            <a:avLst/>
          </a:prstGeom>
          <a:solidFill>
            <a:srgbClr val="FFFF7B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50" b="1" dirty="0">
                <a:solidFill>
                  <a:srgbClr val="FF0000"/>
                </a:solidFill>
                <a:latin typeface="Lucida Blackletter"/>
                <a:cs typeface="Lucida Blackletter"/>
              </a:rPr>
              <a:t>databases will be extinct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9315" r="97671">
                        <a14:backgroundMark x1="46824" y1="82781" x2="46824" y2="8278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44460" y="796251"/>
            <a:ext cx="625421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79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D9E977-13E3-4408-B063-2F6A9EEB4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The way forward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9623" y="1107856"/>
            <a:ext cx="8458200" cy="351793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Data model:</a:t>
            </a:r>
          </a:p>
          <a:p>
            <a:pPr lvl="1"/>
            <a:r>
              <a:rPr lang="en-US" dirty="0"/>
              <a:t>Support variety (complex structured and unstructured data)</a:t>
            </a:r>
          </a:p>
          <a:p>
            <a:pPr lvl="1"/>
            <a:r>
              <a:rPr lang="en-US" dirty="0"/>
              <a:t>Col-store/Row-store are only two of many possible </a:t>
            </a:r>
            <a:r>
              <a:rPr lang="en-US" dirty="0" smtClean="0"/>
              <a:t>layouts</a:t>
            </a:r>
          </a:p>
          <a:p>
            <a:pPr>
              <a:spcBef>
                <a:spcPts val="624"/>
              </a:spcBef>
            </a:pPr>
            <a:r>
              <a:rPr lang="en-US" dirty="0" smtClean="0"/>
              <a:t>Storage </a:t>
            </a:r>
            <a:r>
              <a:rPr lang="en-US" dirty="0"/>
              <a:t>model:</a:t>
            </a:r>
          </a:p>
          <a:p>
            <a:pPr lvl="1"/>
            <a:r>
              <a:rPr lang="en-US" dirty="0"/>
              <a:t>Don’t store!</a:t>
            </a:r>
          </a:p>
          <a:p>
            <a:pPr lvl="1"/>
            <a:r>
              <a:rPr lang="en-US" dirty="0"/>
              <a:t>Run in situ and cache based on actual </a:t>
            </a:r>
            <a:r>
              <a:rPr lang="en-US" dirty="0" smtClean="0"/>
              <a:t>needs/usage</a:t>
            </a:r>
          </a:p>
          <a:p>
            <a:pPr>
              <a:spcBef>
                <a:spcPts val="624"/>
              </a:spcBef>
            </a:pPr>
            <a:r>
              <a:rPr lang="en-US" dirty="0" smtClean="0"/>
              <a:t>Execution </a:t>
            </a:r>
            <a:r>
              <a:rPr lang="en-US" dirty="0"/>
              <a:t>model:</a:t>
            </a:r>
          </a:p>
          <a:p>
            <a:pPr lvl="1"/>
            <a:r>
              <a:rPr lang="en-US" dirty="0"/>
              <a:t>Generate engine based on </a:t>
            </a:r>
            <a:r>
              <a:rPr lang="en-US" dirty="0" smtClean="0"/>
              <a:t>query, available </a:t>
            </a:r>
            <a:r>
              <a:rPr lang="en-US" dirty="0"/>
              <a:t>caches, </a:t>
            </a:r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34112" y="4635757"/>
            <a:ext cx="9460992" cy="427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mtClean="0">
                <a:solidFill>
                  <a:schemeClr val="tx1"/>
                </a:solidFill>
              </a:rPr>
              <a:t>Fundamentally rethink DB stack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15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b="1" dirty="0">
                <a:solidFill>
                  <a:srgbClr val="C00000"/>
                </a:solidFill>
                <a:latin typeface="Impact" charset="0"/>
                <a:ea typeface="Impact" charset="0"/>
                <a:cs typeface="Impact" charset="0"/>
              </a:rPr>
              <a:t>RAW</a:t>
            </a:r>
            <a:r>
              <a:rPr lang="fr-CH" b="1" dirty="0">
                <a:solidFill>
                  <a:schemeClr val="tx2"/>
                </a:solidFill>
              </a:rPr>
              <a:t> —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A lean and agile engine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1064545"/>
            <a:ext cx="8229600" cy="339447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Adaptive Query Processing</a:t>
            </a:r>
          </a:p>
          <a:p>
            <a:pPr lvl="1"/>
            <a:r>
              <a:rPr lang="en-US" dirty="0"/>
              <a:t>A database per query and dataset</a:t>
            </a:r>
          </a:p>
          <a:p>
            <a:pPr lvl="1"/>
            <a:r>
              <a:rPr lang="en-US" dirty="0"/>
              <a:t>SQL++ to query and clean all data</a:t>
            </a:r>
          </a:p>
          <a:p>
            <a:r>
              <a:rPr lang="en-US" dirty="0"/>
              <a:t>Adaptive data access</a:t>
            </a:r>
          </a:p>
          <a:p>
            <a:pPr lvl="1"/>
            <a:r>
              <a:rPr lang="en-US" dirty="0"/>
              <a:t>Tune database </a:t>
            </a:r>
            <a:r>
              <a:rPr lang="en-US" dirty="0" smtClean="0"/>
              <a:t>dynamically</a:t>
            </a:r>
          </a:p>
          <a:p>
            <a:r>
              <a:rPr lang="en-US" dirty="0" smtClean="0"/>
              <a:t>The Human Brain Project</a:t>
            </a:r>
          </a:p>
          <a:p>
            <a:pPr lvl="1"/>
            <a:r>
              <a:rPr lang="en-US" dirty="0" smtClean="0"/>
              <a:t>An inspiring use case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6193051" y="1515473"/>
            <a:ext cx="2905125" cy="2684775"/>
            <a:chOff x="6118586" y="1200151"/>
            <a:chExt cx="2905125" cy="2684775"/>
          </a:xfrm>
        </p:grpSpPr>
        <p:grpSp>
          <p:nvGrpSpPr>
            <p:cNvPr id="30" name="Group 29"/>
            <p:cNvGrpSpPr/>
            <p:nvPr/>
          </p:nvGrpSpPr>
          <p:grpSpPr>
            <a:xfrm>
              <a:off x="6118586" y="1429453"/>
              <a:ext cx="2905125" cy="2455473"/>
              <a:chOff x="3643312" y="2190750"/>
              <a:chExt cx="2905125" cy="3004186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4562474" y="2190750"/>
                <a:ext cx="106680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noAutofit/>
              </a:bodyPr>
              <a:lstStyle/>
              <a:p>
                <a:pPr algn="ctr"/>
                <a:endParaRPr lang="en-US" sz="20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3643312" y="4829176"/>
                <a:ext cx="2905125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collect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  <p:cxnSp>
            <p:nvCxnSpPr>
              <p:cNvPr id="36" name="Straight Connector 35"/>
              <p:cNvCxnSpPr>
                <a:stCxn id="34" idx="2"/>
                <a:endCxn id="35" idx="2"/>
              </p:cNvCxnSpPr>
              <p:nvPr/>
            </p:nvCxnSpPr>
            <p:spPr>
              <a:xfrm flipH="1">
                <a:off x="3643312" y="2373630"/>
                <a:ext cx="919162" cy="2638426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stCxn id="34" idx="6"/>
                <a:endCxn id="35" idx="6"/>
              </p:cNvCxnSpPr>
              <p:nvPr/>
            </p:nvCxnSpPr>
            <p:spPr>
              <a:xfrm>
                <a:off x="5629274" y="2373630"/>
                <a:ext cx="919163" cy="2638426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/>
              <p:cNvSpPr/>
              <p:nvPr/>
            </p:nvSpPr>
            <p:spPr>
              <a:xfrm>
                <a:off x="4318634" y="2850359"/>
                <a:ext cx="155448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endParaRPr lang="en-US" sz="28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3861434" y="4169568"/>
                <a:ext cx="246888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store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098129" y="3509962"/>
                <a:ext cx="1995490" cy="365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3600" b="1" dirty="0">
                    <a:solidFill>
                      <a:srgbClr val="10253F"/>
                    </a:solidFill>
                  </a:rPr>
                  <a:t>access</a:t>
                </a:r>
                <a:endParaRPr lang="en-US" sz="3200" b="1" dirty="0">
                  <a:solidFill>
                    <a:srgbClr val="10253F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6795335" y="1200151"/>
              <a:ext cx="1638640" cy="1227937"/>
              <a:chOff x="6795335" y="1200151"/>
              <a:chExt cx="1638640" cy="122793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795335" y="1200151"/>
                <a:ext cx="163864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0253F"/>
                    </a:solidFill>
                  </a:rPr>
                  <a:t>process</a:t>
                </a:r>
                <a:endParaRPr lang="en-US" sz="32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946147" y="1781757"/>
                <a:ext cx="127909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0253F"/>
                    </a:solidFill>
                  </a:rPr>
                  <a:t>cache</a:t>
                </a:r>
                <a:endParaRPr lang="en-US" sz="3200" dirty="0"/>
              </a:p>
            </p:txBody>
          </p:sp>
        </p:grpSp>
      </p:grpSp>
      <p:sp>
        <p:nvSpPr>
          <p:cNvPr id="41" name="Right Bracket 40"/>
          <p:cNvSpPr/>
          <p:nvPr/>
        </p:nvSpPr>
        <p:spPr>
          <a:xfrm flipH="1">
            <a:off x="6895153" y="1694078"/>
            <a:ext cx="121920" cy="423131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Bracket 41"/>
          <p:cNvSpPr/>
          <p:nvPr/>
        </p:nvSpPr>
        <p:spPr>
          <a:xfrm flipH="1">
            <a:off x="6454615" y="2268828"/>
            <a:ext cx="89839" cy="785078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42" idx="2"/>
          </p:cNvCxnSpPr>
          <p:nvPr/>
        </p:nvCxnSpPr>
        <p:spPr>
          <a:xfrm flipH="1">
            <a:off x="4344582" y="2661367"/>
            <a:ext cx="2110033" cy="3111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5411586" y="1434379"/>
            <a:ext cx="1473601" cy="4646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68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Default Design">
    <a:majorFont>
      <a:latin typeface="Calibri"/>
      <a:ea typeface=""/>
      <a:cs typeface="Arial"/>
    </a:majorFont>
    <a:minorFont>
      <a:latin typeface="Calibri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Default Design">
    <a:majorFont>
      <a:latin typeface="Calibri"/>
      <a:ea typeface=""/>
      <a:cs typeface="Arial"/>
    </a:majorFont>
    <a:minorFont>
      <a:latin typeface="Calibri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24220</TotalTime>
  <Words>1791</Words>
  <Application>Microsoft Macintosh PowerPoint</Application>
  <PresentationFormat>On-screen Show (16:9)</PresentationFormat>
  <Paragraphs>638</Paragraphs>
  <Slides>43</Slides>
  <Notes>32</Notes>
  <HiddenSlides>0</HiddenSlides>
  <MMClips>9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60" baseType="lpstr">
      <vt:lpstr>Arial Narrow</vt:lpstr>
      <vt:lpstr>Calibri</vt:lpstr>
      <vt:lpstr>Cambria Math</vt:lpstr>
      <vt:lpstr>Consolas</vt:lpstr>
      <vt:lpstr>Courier New</vt:lpstr>
      <vt:lpstr>Droid Sans</vt:lpstr>
      <vt:lpstr>Helvetica</vt:lpstr>
      <vt:lpstr>Impact</vt:lpstr>
      <vt:lpstr>Kohinoor Bangla</vt:lpstr>
      <vt:lpstr>Lucida Blackletter</vt:lpstr>
      <vt:lpstr>Lucida Handwriting</vt:lpstr>
      <vt:lpstr>ＭＳ 明朝</vt:lpstr>
      <vt:lpstr>Symbol</vt:lpstr>
      <vt:lpstr>Times New Roman</vt:lpstr>
      <vt:lpstr>Wingdings</vt:lpstr>
      <vt:lpstr>Arial</vt:lpstr>
      <vt:lpstr>Office Theme</vt:lpstr>
      <vt:lpstr>Fast, just-in-time queries on heterogeneous raw data</vt:lpstr>
      <vt:lpstr>most firms estimate that they are only analyzing 12% of the data that they already have                  Forrester, 2014</vt:lpstr>
      <vt:lpstr>PowerPoint Presentation</vt:lpstr>
      <vt:lpstr>When you have a hammer…</vt:lpstr>
      <vt:lpstr>PowerPoint Presentation</vt:lpstr>
      <vt:lpstr>new: one DB per app/data pair</vt:lpstr>
      <vt:lpstr>PowerPoint Presentation</vt:lpstr>
      <vt:lpstr>The way forward</vt:lpstr>
      <vt:lpstr>RAW — A lean and agile engine</vt:lpstr>
      <vt:lpstr>RAW — A lean and agile engine</vt:lpstr>
      <vt:lpstr>Detecting active spambots</vt:lpstr>
      <vt:lpstr>fast queries on heterogeneous data</vt:lpstr>
      <vt:lpstr>PowerPoint Presentation</vt:lpstr>
      <vt:lpstr>How to build a just-in-time data base</vt:lpstr>
      <vt:lpstr>PowerPoint Presentation</vt:lpstr>
      <vt:lpstr>Queries         Monoid comprehensions</vt:lpstr>
      <vt:lpstr>“SQL++”     Comprehensions     Algebra</vt:lpstr>
      <vt:lpstr>Data cleaning using monoid comprehensions</vt:lpstr>
      <vt:lpstr>SQL-like extensions for data cleaning</vt:lpstr>
      <vt:lpstr>Symantec Spam Email Analysis</vt:lpstr>
      <vt:lpstr>RAW — A lean and agile engine</vt:lpstr>
      <vt:lpstr>  </vt:lpstr>
      <vt:lpstr>Invest in popular data subsets</vt:lpstr>
      <vt:lpstr>PowerPoint Presentation</vt:lpstr>
      <vt:lpstr>PowerPoint Presentation</vt:lpstr>
      <vt:lpstr>PowerPoint Presentation</vt:lpstr>
      <vt:lpstr>Slalom: Adaptive indexing over raw data</vt:lpstr>
      <vt:lpstr>From raw data to results</vt:lpstr>
      <vt:lpstr>RAW — A lean and agile engine</vt:lpstr>
      <vt:lpstr>PowerPoint Presentation</vt:lpstr>
      <vt:lpstr>patient data: medical informatics</vt:lpstr>
      <vt:lpstr>biological disease signatures</vt:lpstr>
      <vt:lpstr>medical informatics platform</vt:lpstr>
      <vt:lpstr>PowerPoint Presentation</vt:lpstr>
      <vt:lpstr>two-level anonymization</vt:lpstr>
      <vt:lpstr>access to private hospital data</vt:lpstr>
      <vt:lpstr>clinical+genetic+imaging data  signature</vt:lpstr>
      <vt:lpstr>How RAW works</vt:lpstr>
      <vt:lpstr>Why RAW is fast</vt:lpstr>
      <vt:lpstr>deployment: hospital data mirror</vt:lpstr>
      <vt:lpstr>Medical Informatics Platform</vt:lpstr>
      <vt:lpstr>What we learned</vt:lpstr>
      <vt:lpstr>RAW  Just ask.  dias.epfl.ch raw-labs.com</vt:lpstr>
    </vt:vector>
  </TitlesOfParts>
  <Company>EPFL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Running with Scissors: Fast Queries on Just-in-Time Databases</dc:title>
  <dc:creator>Anastasia Ailamaki</dc:creator>
  <cp:lastModifiedBy>Anastasia Ailamaki</cp:lastModifiedBy>
  <cp:revision>477</cp:revision>
  <dcterms:created xsi:type="dcterms:W3CDTF">2014-03-28T16:16:18Z</dcterms:created>
  <dcterms:modified xsi:type="dcterms:W3CDTF">2017-11-29T08:03:25Z</dcterms:modified>
</cp:coreProperties>
</file>