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ppt/notesMasters/notesMaster1.xml" ContentType="application/vnd.openxmlformats-officedocument.presentationml.notes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slides/slide15.xml" ContentType="application/vnd.openxmlformats-officedocument.presentationml.slide+xml"/>
  <Override PartName="/ppt/viewProps.xml" ContentType="application/vnd.openxmlformats-officedocument.presentationml.viewProps+xml"/>
  <Default Extension="bin" ContentType="application/vnd.openxmlformats-officedocument.presentationml.printerSettings"/>
  <Override PartName="/docProps/core.xml" ContentType="application/vnd.openxmlformats-package.core-properties+xml"/>
  <Default Extension="rels" ContentType="application/vnd.openxmlformats-package.relationships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6.xml" ContentType="application/vnd.openxmlformats-officedocument.presentationml.slide+xml"/>
  <Override PartName="/ppt/slides/slide16.xml" ContentType="application/vnd.openxmlformats-officedocument.presentationml.slide+xml"/>
  <Default Extension="gif" ContentType="image/gif"/>
  <Override PartName="/ppt/slideLayouts/slideLayout12.xml" ContentType="application/vnd.openxmlformats-officedocument.presentationml.slideLayout+xml"/>
  <Override PartName="/ppt/slides/slide12.xml" ContentType="application/vnd.openxmlformats-officedocument.presentationml.slide+xml"/>
  <Default Extension="pdf" ContentType="application/pdf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notesMasterIdLst>
    <p:notesMasterId r:id="rId18"/>
  </p:notesMasterIdLst>
  <p:handoutMasterIdLst>
    <p:handoutMasterId r:id="rId19"/>
  </p:handoutMasterIdLst>
  <p:sldIdLst>
    <p:sldId id="256" r:id="rId2"/>
    <p:sldId id="257" r:id="rId3"/>
    <p:sldId id="258" r:id="rId4"/>
    <p:sldId id="271" r:id="rId5"/>
    <p:sldId id="259" r:id="rId6"/>
    <p:sldId id="261" r:id="rId7"/>
    <p:sldId id="260" r:id="rId8"/>
    <p:sldId id="262" r:id="rId9"/>
    <p:sldId id="263" r:id="rId10"/>
    <p:sldId id="264" r:id="rId11"/>
    <p:sldId id="268" r:id="rId12"/>
    <p:sldId id="269" r:id="rId13"/>
    <p:sldId id="265" r:id="rId14"/>
    <p:sldId id="266" r:id="rId15"/>
    <p:sldId id="267" r:id="rId16"/>
    <p:sldId id="270" r:id="rId17"/>
  </p:sldIdLst>
  <p:sldSz cx="9144000" cy="6858000" type="screen4x3"/>
  <p:notesSz cx="6858000" cy="9144000"/>
  <p:defaultTextStyle>
    <a:defPPr>
      <a:defRPr lang="en-AU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FFFA9D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FECB4D8-DB02-4DC6-A0A2-4F2EBAE1DC90}" styleName="Medium Style 1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92" d="100"/>
          <a:sy n="92" d="100"/>
        </p:scale>
        <p:origin x="-688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slide" Target="slides/slide13.xml"/><Relationship Id="rId20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21" Type="http://schemas.openxmlformats.org/officeDocument/2006/relationships/presProps" Target="presProps.xml"/><Relationship Id="rId22" Type="http://schemas.openxmlformats.org/officeDocument/2006/relationships/viewProps" Target="viewProps.xml"/><Relationship Id="rId23" Type="http://schemas.openxmlformats.org/officeDocument/2006/relationships/theme" Target="theme/theme1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24" Type="http://schemas.openxmlformats.org/officeDocument/2006/relationships/tableStyles" Target="tableStyles.xml"/><Relationship Id="rId6" Type="http://schemas.openxmlformats.org/officeDocument/2006/relationships/slide" Target="slides/slide5.xml"/><Relationship Id="rId16" Type="http://schemas.openxmlformats.org/officeDocument/2006/relationships/slide" Target="slides/slide15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19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449205-8D82-8C4B-897C-03F2046BA13F}" type="datetimeFigureOut">
              <a:rPr lang="en-AU" smtClean="0"/>
              <a:pPr/>
              <a:t>10/30/09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080189-83C3-7941-95D1-135AFE048CCA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0A3294-ED78-E54C-841F-476072EBD81A}" type="datetimeFigureOut">
              <a:rPr lang="en-AU" smtClean="0"/>
              <a:pPr/>
              <a:t>10/30/09</a:t>
            </a:fld>
            <a:endParaRPr lang="en-A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AU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997CAA-0051-1B42-BF38-8FBC70C3314F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0738" y="4155141"/>
            <a:ext cx="7542212" cy="1013012"/>
          </a:xfrm>
        </p:spPr>
        <p:txBody>
          <a:bodyPr anchor="b" anchorCtr="0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0738" y="5230906"/>
            <a:ext cx="7542212" cy="1030942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AU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E8CCAA-FF3F-B040-9EA7-8CE2DC63024A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  <p:pic>
        <p:nvPicPr>
          <p:cNvPr id="7" name="Picture 6" descr="MoleculeTracer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4019" y="224679"/>
            <a:ext cx="5795963" cy="394337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above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3962399"/>
            <a:ext cx="7585710" cy="672353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101957" y="457200"/>
            <a:ext cx="2940087" cy="2940087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4639235"/>
            <a:ext cx="7585710" cy="1371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EF43BF-00D0-9947-AD91-7481622BDD5F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2AD792-0359-FB43-95DA-C741EFE897F3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19365" y="416859"/>
            <a:ext cx="1940859" cy="5607424"/>
          </a:xfrm>
        </p:spPr>
        <p:txBody>
          <a:bodyPr vert="eaVert" anchor="ctr" anchorCtr="0"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20737" y="414015"/>
            <a:ext cx="6144839" cy="5610268"/>
          </a:xfrm>
        </p:spPr>
        <p:txBody>
          <a:bodyPr vert="eaVert"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7F1B0A-F299-5E40-8D0A-9FB484B1F88C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364B6B-F4BA-A448-854D-C4209A15EC14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0737" y="1219013"/>
            <a:ext cx="7542213" cy="19589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52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0737" y="3224213"/>
            <a:ext cx="7542213" cy="1500187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ts val="2000"/>
              </a:spcBef>
              <a:buFontTx/>
              <a:buNone/>
              <a:defRPr sz="2400" b="1" kern="12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6D93F7-54ED-F044-93F9-93FC2B0E463F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79462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03763" y="1892301"/>
            <a:ext cx="3657600" cy="39751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42568DD-984B-F740-82CB-AED83572A577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</p:spPr>
        <p:txBody>
          <a:bodyPr/>
          <a:lstStyle>
            <a:lvl1pPr>
              <a:defRPr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79462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03763" y="1761565"/>
            <a:ext cx="3657600" cy="515469"/>
          </a:xfrm>
        </p:spPr>
        <p:txBody>
          <a:bodyPr anchor="b">
            <a:normAutofit/>
          </a:bodyPr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03763" y="2393575"/>
            <a:ext cx="3657600" cy="347382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849E7-FD15-EF4A-8009-1146BA5D81AB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422DE6-99E0-204F-AD12-4D959F97E707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E3CF3A-C686-6B4F-BB7F-AF033EE931F8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929" y="457201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/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2393" y="457201"/>
            <a:ext cx="3566160" cy="541020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9929" y="1828801"/>
            <a:ext cx="3566160" cy="3657600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7984AF6-3FCA-B64D-AE5A-08C72806294E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7240" y="457200"/>
            <a:ext cx="3566160" cy="1371600"/>
          </a:xfrm>
        </p:spPr>
        <p:txBody>
          <a:bodyPr anchor="b">
            <a:normAutofit/>
          </a:bodyPr>
          <a:lstStyle>
            <a:lvl1pPr algn="ctr">
              <a:defRPr sz="36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266765" y="1676400"/>
            <a:ext cx="2975610" cy="2975610"/>
          </a:xfrm>
          <a:prstGeom prst="ellipse">
            <a:avLst/>
          </a:prstGeom>
          <a:solidFill>
            <a:schemeClr val="tx1">
              <a:lumMod val="75000"/>
            </a:schemeClr>
          </a:solidFill>
          <a:ln w="63500">
            <a:solidFill>
              <a:schemeClr val="tx1"/>
            </a:solidFill>
          </a:ln>
          <a:effectLst>
            <a:outerShdw blurRad="254000" dist="152400" dir="5400000" sx="90000" sy="-19000" rotWithShape="0">
              <a:prstClr val="black">
                <a:alpha val="2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AU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77240" y="1828800"/>
            <a:ext cx="3566160" cy="3657600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ctr">
              <a:buNone/>
              <a:defRPr sz="2000" b="1" kern="1200"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lvl="0" indent="0" algn="ctr" defTabSz="914400" rtl="0" eaLnBrk="1" latinLnBrk="0" hangingPunct="1">
              <a:spcBef>
                <a:spcPts val="2000"/>
              </a:spcBef>
              <a:buFontTx/>
              <a:buNone/>
            </a:pPr>
            <a:r>
              <a:rPr lang="en-AU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FC5348-F2D7-714B-886B-684EC9280F97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4" Type="http://schemas.openxmlformats.org/officeDocument/2006/relationships/image" Target="../media/image2.png"/><Relationship Id="rId4" Type="http://schemas.openxmlformats.org/officeDocument/2006/relationships/slideLayout" Target="../slideLayouts/slideLayout4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6" Type="http://schemas.openxmlformats.org/officeDocument/2006/relationships/image" Target="../media/image4.png"/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GridOverlay.png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solidFill>
            <a:schemeClr val="bg2">
              <a:lumMod val="60000"/>
              <a:lumOff val="40000"/>
              <a:alpha val="10000"/>
            </a:schemeClr>
          </a:solidFill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6539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AU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79462" y="1882588"/>
            <a:ext cx="7581901" cy="39534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AU" smtClean="0"/>
              <a:t>Click to edit Master text styles</a:t>
            </a:r>
          </a:p>
          <a:p>
            <a:pPr lvl="1"/>
            <a:r>
              <a:rPr lang="en-AU" smtClean="0"/>
              <a:t>Second level</a:t>
            </a:r>
          </a:p>
          <a:p>
            <a:pPr lvl="2"/>
            <a:r>
              <a:rPr lang="en-AU" smtClean="0"/>
              <a:t>Third level</a:t>
            </a:r>
          </a:p>
          <a:p>
            <a:pPr lvl="3"/>
            <a:r>
              <a:rPr lang="en-AU" smtClean="0"/>
              <a:t>Fourth level</a:t>
            </a:r>
          </a:p>
          <a:p>
            <a:pPr lvl="4"/>
            <a:r>
              <a:rPr lang="en-AU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51812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668F6243-33E7-D048-96C2-9E1ABE2F19A2}" type="datetime1">
              <a:rPr lang="en-AU" smtClean="0"/>
              <a:pPr/>
              <a:t>10/30/09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06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191000" y="6356350"/>
            <a:ext cx="1066800" cy="5016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defRPr>
            </a:lvl1pPr>
          </a:lstStyle>
          <a:p>
            <a:fld id="{7E02B5E1-231D-634F-9D69-C805CF409440}" type="slidenum">
              <a:rPr lang="en-AU" smtClean="0"/>
              <a:pPr/>
              <a:t>‹#›</a:t>
            </a:fld>
            <a:endParaRPr lang="en-AU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40971" y="107577"/>
            <a:ext cx="626269" cy="82197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  <p:sldLayoutId r:id="rId12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56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403225" indent="-403225" algn="l" defTabSz="914400" rtl="0" eaLnBrk="1" latinLnBrk="0" hangingPunct="1">
        <a:spcBef>
          <a:spcPts val="2000"/>
        </a:spcBef>
        <a:buFontTx/>
        <a:buBlip>
          <a:blip r:embed="rId16"/>
        </a:buBlip>
        <a:defRPr sz="24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1pPr>
      <a:lvl2pPr marL="806450" indent="-403225" algn="l" defTabSz="914400" rtl="0" eaLnBrk="1" latinLnBrk="0" hangingPunct="1">
        <a:spcBef>
          <a:spcPts val="600"/>
        </a:spcBef>
        <a:buFontTx/>
        <a:buBlip>
          <a:blip r:embed="rId16"/>
        </a:buBlip>
        <a:defRPr sz="22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2pPr>
      <a:lvl3pPr marL="11430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20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3pPr>
      <a:lvl4pPr marL="1492250" indent="-3492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4pPr>
      <a:lvl5pPr marL="1828800" indent="-336550" algn="l" defTabSz="914400" rtl="0" eaLnBrk="1" latinLnBrk="0" hangingPunct="1">
        <a:spcBef>
          <a:spcPts val="600"/>
        </a:spcBef>
        <a:buFontTx/>
        <a:buBlip>
          <a:blip r:embed="rId16"/>
        </a:buBlip>
        <a:defRPr sz="1800" b="1" kern="1200">
          <a:solidFill>
            <a:schemeClr val="tx1"/>
          </a:solidFill>
          <a:effectLst>
            <a:outerShdw blurRad="101600" dist="63500" dir="2700000" algn="tl" rotWithShape="0">
              <a:prstClr val="black">
                <a:alpha val="75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3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Relationship Id="rId3" Type="http://schemas.openxmlformats.org/officeDocument/2006/relationships/image" Target="../media/image22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Relationship Id="rId3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df"/><Relationship Id="rId3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Relationship Id="rId3" Type="http://schemas.openxmlformats.org/officeDocument/2006/relationships/image" Target="../media/image16.pdf"/><Relationship Id="rId5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3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AU" dirty="0" smtClean="0"/>
              <a:t>B-&gt;X</a:t>
            </a:r>
            <a:r>
              <a:rPr lang="en-AU" baseline="-25000" dirty="0" smtClean="0"/>
              <a:t>s</a:t>
            </a:r>
            <a:r>
              <a:rPr lang="el-GR" dirty="0" smtClean="0"/>
              <a:t>γ</a:t>
            </a:r>
            <a:r>
              <a:rPr lang="en-AU" dirty="0" smtClean="0"/>
              <a:t> at B-factories</a:t>
            </a:r>
            <a:endParaRPr lang="en-AU" baseline="-25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/>
          </a:bodyPr>
          <a:lstStyle/>
          <a:p>
            <a:r>
              <a:rPr lang="en-AU" dirty="0" smtClean="0"/>
              <a:t>Antonio Limosani</a:t>
            </a:r>
          </a:p>
          <a:p>
            <a:r>
              <a:rPr lang="en-AU" dirty="0" smtClean="0"/>
              <a:t>University of Melbourne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</a:t>
            </a:fld>
            <a:endParaRPr lang="en-A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-44823"/>
            <a:ext cx="7581901" cy="883023"/>
          </a:xfrm>
        </p:spPr>
        <p:txBody>
          <a:bodyPr/>
          <a:lstStyle/>
          <a:p>
            <a:r>
              <a:rPr lang="en-AU" dirty="0" smtClean="0"/>
              <a:t>Summary of Results</a:t>
            </a:r>
            <a:endParaRPr lang="en-AU" dirty="0"/>
          </a:p>
        </p:txBody>
      </p:sp>
      <p:pic>
        <p:nvPicPr>
          <p:cNvPr id="4" name="Picture 3" descr="Picture 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86228"/>
            <a:ext cx="8839200" cy="3380972"/>
          </a:xfrm>
          <a:prstGeom prst="rect">
            <a:avLst/>
          </a:prstGeom>
        </p:spPr>
      </p:pic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152400" y="4876800"/>
            <a:ext cx="5257800" cy="1905000"/>
          </a:xfrm>
        </p:spPr>
        <p:txBody>
          <a:bodyPr>
            <a:normAutofit fontScale="70000" lnSpcReduction="20000"/>
          </a:bodyPr>
          <a:lstStyle/>
          <a:p>
            <a:r>
              <a:rPr lang="en-AU" dirty="0" smtClean="0"/>
              <a:t>BF(B-&gt;Xs </a:t>
            </a:r>
            <a:r>
              <a:rPr lang="el-GR" dirty="0" smtClean="0"/>
              <a:t>γ</a:t>
            </a:r>
            <a:r>
              <a:rPr lang="en-AU" dirty="0" smtClean="0"/>
              <a:t> : E &gt; 2.0 GeV ) </a:t>
            </a:r>
          </a:p>
          <a:p>
            <a:r>
              <a:rPr lang="en-AU" dirty="0" smtClean="0"/>
              <a:t>(3.02 ± 0.10 ± 0.11 ) </a:t>
            </a:r>
            <a:r>
              <a:rPr lang="en-AU" dirty="0" err="1" smtClean="0"/>
              <a:t>x</a:t>
            </a:r>
            <a:r>
              <a:rPr lang="en-AU" dirty="0" smtClean="0"/>
              <a:t> 10</a:t>
            </a:r>
            <a:r>
              <a:rPr lang="en-AU" baseline="30000" dirty="0" smtClean="0"/>
              <a:t>-4</a:t>
            </a:r>
            <a:r>
              <a:rPr lang="en-AU" dirty="0" smtClean="0"/>
              <a:t> Belle 2009</a:t>
            </a:r>
          </a:p>
          <a:p>
            <a:r>
              <a:rPr lang="en-AU" dirty="0" smtClean="0"/>
              <a:t>(3.41± 0.27 ± 0.29 ) </a:t>
            </a:r>
            <a:r>
              <a:rPr lang="en-AU" dirty="0" err="1" smtClean="0"/>
              <a:t>x</a:t>
            </a:r>
            <a:r>
              <a:rPr lang="en-AU" dirty="0" smtClean="0"/>
              <a:t> 10</a:t>
            </a:r>
            <a:r>
              <a:rPr lang="en-AU" baseline="30000" dirty="0" smtClean="0"/>
              <a:t>-4</a:t>
            </a:r>
            <a:r>
              <a:rPr lang="en-AU" dirty="0" smtClean="0"/>
              <a:t> BABAR 2006 </a:t>
            </a:r>
          </a:p>
          <a:p>
            <a:r>
              <a:rPr lang="en-AU" dirty="0" smtClean="0"/>
              <a:t>(2.94 ± 0.39 ± 0.25 ) </a:t>
            </a:r>
            <a:r>
              <a:rPr lang="en-AU" dirty="0" err="1" smtClean="0"/>
              <a:t>x</a:t>
            </a:r>
            <a:r>
              <a:rPr lang="en-AU" dirty="0" smtClean="0"/>
              <a:t> 10</a:t>
            </a:r>
            <a:r>
              <a:rPr lang="en-AU" baseline="30000" dirty="0" smtClean="0"/>
              <a:t>-4</a:t>
            </a:r>
            <a:r>
              <a:rPr lang="en-AU" dirty="0" smtClean="0"/>
              <a:t> CLEO 2001  </a:t>
            </a:r>
          </a:p>
        </p:txBody>
      </p:sp>
      <p:sp>
        <p:nvSpPr>
          <p:cNvPr id="6" name="Content Placeholder 2"/>
          <p:cNvSpPr txBox="1">
            <a:spLocks/>
          </p:cNvSpPr>
          <p:nvPr/>
        </p:nvSpPr>
        <p:spPr>
          <a:xfrm>
            <a:off x="4572000" y="4800600"/>
            <a:ext cx="5105400" cy="19050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/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lang="el-GR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μ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(B-&gt;Xs </a:t>
            </a:r>
            <a:r>
              <a:rPr kumimoji="0" lang="el-GR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γ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: E &gt; 2.0 GeV ) 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(2.334 ± 0.007 ± 0.009 ) </a:t>
            </a:r>
            <a:r>
              <a:rPr kumimoji="0" lang="en-A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10</a:t>
            </a:r>
            <a:r>
              <a:rPr kumimoji="0" lang="en-AU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-4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Belle 2009</a:t>
            </a:r>
          </a:p>
          <a:p>
            <a:pPr marL="403225" indent="-403225" defTabSz="914400">
              <a:spcBef>
                <a:spcPts val="2000"/>
              </a:spcBef>
              <a:buBlip>
                <a:blip r:embed="rId3"/>
              </a:buBlip>
            </a:pP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(</a:t>
            </a:r>
            <a:r>
              <a:rPr lang="en-AU" sz="24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2.316 </a:t>
            </a: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± </a:t>
            </a:r>
            <a:r>
              <a:rPr lang="en-AU" sz="24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0.016 </a:t>
            </a: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± </a:t>
            </a:r>
            <a:r>
              <a:rPr lang="en-AU" sz="24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0.010 </a:t>
            </a: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) </a:t>
            </a:r>
            <a:r>
              <a:rPr lang="en-AU" sz="2400" b="1" dirty="0" err="1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x</a:t>
            </a: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10</a:t>
            </a:r>
            <a:r>
              <a:rPr lang="en-AU" sz="2400" b="1" baseline="30000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-4</a:t>
            </a:r>
            <a:r>
              <a:rPr lang="en-AU" sz="24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</a:t>
            </a:r>
            <a:r>
              <a:rPr lang="en-AU" sz="24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BABAR 2006</a:t>
            </a:r>
            <a:endParaRPr kumimoji="0" lang="en-A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3"/>
              </a:buBlip>
              <a:tabLst/>
              <a:defRPr/>
            </a:pP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(2.346 ± 0.032</a:t>
            </a:r>
            <a:r>
              <a:rPr kumimoji="0" lang="en-A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± 0.011) </a:t>
            </a:r>
            <a:r>
              <a:rPr kumimoji="0" lang="en-AU" sz="2400" b="1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x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10</a:t>
            </a:r>
            <a:r>
              <a:rPr kumimoji="0" lang="en-AU" sz="2400" b="1" i="0" u="none" strike="noStrike" kern="1200" cap="none" spc="0" normalizeH="0" baseline="3000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-4</a:t>
            </a:r>
            <a:r>
              <a:rPr kumimoji="0" lang="en-A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CLEO 2001  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10</a:t>
            </a:fld>
            <a:endParaRPr lang="en-AU"/>
          </a:p>
        </p:txBody>
      </p:sp>
      <p:sp>
        <p:nvSpPr>
          <p:cNvPr id="8" name="Rectangle 7"/>
          <p:cNvSpPr/>
          <p:nvPr/>
        </p:nvSpPr>
        <p:spPr>
          <a:xfrm>
            <a:off x="1600200" y="4355068"/>
            <a:ext cx="5486400" cy="369332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n-US" dirty="0" smtClean="0"/>
              <a:t>A.L et al (Belle) Submitted </a:t>
            </a:r>
            <a:r>
              <a:rPr lang="en-US" dirty="0" smtClean="0"/>
              <a:t>to </a:t>
            </a:r>
            <a:r>
              <a:rPr lang="en-US" dirty="0" smtClean="0"/>
              <a:t>PRL </a:t>
            </a:r>
            <a:r>
              <a:rPr lang="en-US" b="1" dirty="0" smtClean="0"/>
              <a:t>arXiv</a:t>
            </a:r>
            <a:r>
              <a:rPr lang="en-US" b="1" dirty="0" smtClean="0"/>
              <a:t>:0907.1384</a:t>
            </a:r>
            <a:r>
              <a:rPr lang="en-US" b="1" dirty="0" smtClean="0"/>
              <a:t> </a:t>
            </a:r>
            <a:endParaRPr lang="en-A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730623"/>
          </a:xfrm>
        </p:spPr>
        <p:txBody>
          <a:bodyPr/>
          <a:lstStyle/>
          <a:p>
            <a:r>
              <a:rPr lang="en-AU" dirty="0" smtClean="0"/>
              <a:t>Overall summary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11</a:t>
            </a:fld>
            <a:endParaRPr lang="en-AU" dirty="0"/>
          </a:p>
        </p:txBody>
      </p:sp>
      <p:sp>
        <p:nvSpPr>
          <p:cNvPr id="5" name="Rectangle 4"/>
          <p:cNvSpPr/>
          <p:nvPr/>
        </p:nvSpPr>
        <p:spPr>
          <a:xfrm>
            <a:off x="76200" y="6183868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/>
              <a:t>Henning </a:t>
            </a:r>
            <a:r>
              <a:rPr lang="en-US" b="1" dirty="0" err="1" smtClean="0"/>
              <a:t>Flächer</a:t>
            </a:r>
            <a:r>
              <a:rPr lang="en-US" b="1" dirty="0" smtClean="0"/>
              <a:t>  Talk@Vxb2007 Heidelberg</a:t>
            </a:r>
          </a:p>
          <a:p>
            <a:endParaRPr lang="en-US" b="1" dirty="0" smtClean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779462" y="935308"/>
          <a:ext cx="3686970" cy="5145452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43485"/>
                <a:gridCol w="1843485"/>
              </a:tblGrid>
              <a:tr h="360092"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Analysis</a:t>
                      </a:r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AU" sz="1200" dirty="0" smtClean="0"/>
                        <a:t>Current</a:t>
                      </a:r>
                      <a:endParaRPr lang="en-AU" sz="1200" dirty="0"/>
                    </a:p>
                  </a:txBody>
                  <a:tcPr/>
                </a:tc>
              </a:tr>
              <a:tr h="810065">
                <a:tc>
                  <a:txBody>
                    <a:bodyPr/>
                    <a:lstStyle/>
                    <a:p>
                      <a:r>
                        <a:rPr lang="en-AU" sz="1200" b="1" dirty="0" smtClean="0">
                          <a:solidFill>
                            <a:schemeClr val="bg1"/>
                          </a:solidFill>
                        </a:rPr>
                        <a:t>Inclusive full</a:t>
                      </a:r>
                      <a:r>
                        <a:rPr lang="en-AU" sz="1200" b="1" baseline="0" dirty="0" smtClean="0">
                          <a:solidFill>
                            <a:schemeClr val="bg1"/>
                          </a:solidFill>
                        </a:rPr>
                        <a:t> B </a:t>
                      </a:r>
                      <a:r>
                        <a:rPr lang="en-AU" sz="1200" b="1" baseline="0" dirty="0" smtClean="0">
                          <a:solidFill>
                            <a:schemeClr val="bg1"/>
                          </a:solidFill>
                        </a:rPr>
                        <a:t>Recoil</a:t>
                      </a:r>
                      <a:endParaRPr lang="en-AU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Signal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events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Stat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Sys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M(ES) fit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BB </a:t>
                      </a:r>
                      <a:r>
                        <a:rPr lang="en-AU" sz="1200" baseline="0" dirty="0" err="1" smtClean="0">
                          <a:solidFill>
                            <a:schemeClr val="bg1"/>
                          </a:solidFill>
                        </a:rPr>
                        <a:t>bkgd</a:t>
                      </a:r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119</a:t>
                      </a:r>
                      <a:r>
                        <a:rPr lang="en-AU" sz="1200" baseline="0" dirty="0" smtClean="0">
                          <a:solidFill>
                            <a:srgbClr val="000000"/>
                          </a:solidFill>
                        </a:rPr>
                        <a:t> +/- 22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rgbClr val="000000"/>
                          </a:solidFill>
                        </a:rPr>
                        <a:t>23% @ 210/fb</a:t>
                      </a:r>
                    </a:p>
                    <a:p>
                      <a:endParaRPr lang="en-AU" sz="120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~12%</a:t>
                      </a:r>
                    </a:p>
                    <a:p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~9%</a:t>
                      </a:r>
                    </a:p>
                  </a:txBody>
                  <a:tcPr/>
                </a:tc>
              </a:tr>
              <a:tr h="810065">
                <a:tc>
                  <a:txBody>
                    <a:bodyPr/>
                    <a:lstStyle/>
                    <a:p>
                      <a:r>
                        <a:rPr lang="en-AU" sz="1200" b="1" dirty="0" smtClean="0">
                          <a:solidFill>
                            <a:schemeClr val="bg1"/>
                          </a:solidFill>
                        </a:rPr>
                        <a:t>Inclusive Lepton tag </a:t>
                      </a:r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Signal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events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Stat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Sys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Model dependence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BB </a:t>
                      </a:r>
                      <a:r>
                        <a:rPr lang="en-AU" sz="1200" baseline="0" dirty="0" err="1" smtClean="0">
                          <a:solidFill>
                            <a:schemeClr val="bg1"/>
                          </a:solidFill>
                        </a:rPr>
                        <a:t>bkgd</a:t>
                      </a:r>
                      <a:endParaRPr lang="en-AU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 smtClean="0"/>
                    </a:p>
                    <a:p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758</a:t>
                      </a:r>
                      <a:r>
                        <a:rPr lang="en-AU" sz="1200" baseline="0" dirty="0" smtClean="0">
                          <a:solidFill>
                            <a:srgbClr val="000000"/>
                          </a:solidFill>
                        </a:rPr>
                        <a:t> +/- 66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rgbClr val="000000"/>
                          </a:solidFill>
                        </a:rPr>
                        <a:t>8% @ 81/</a:t>
                      </a:r>
                      <a:r>
                        <a:rPr lang="en-AU" sz="1200" baseline="0" dirty="0" smtClean="0">
                          <a:solidFill>
                            <a:srgbClr val="000000"/>
                          </a:solidFill>
                        </a:rPr>
                        <a:t>fb ON 9.6/fb OFF </a:t>
                      </a:r>
                    </a:p>
                    <a:p>
                      <a:endParaRPr lang="en-AU" sz="1200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~8%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dirty="0" smtClean="0">
                          <a:solidFill>
                            <a:srgbClr val="000000"/>
                          </a:solidFill>
                        </a:rPr>
                        <a:t>~6%</a:t>
                      </a:r>
                    </a:p>
                    <a:p>
                      <a:endParaRPr lang="en-AU" sz="1200" dirty="0">
                        <a:solidFill>
                          <a:srgbClr val="000000"/>
                        </a:solidFill>
                      </a:endParaRPr>
                    </a:p>
                  </a:txBody>
                  <a:tcPr/>
                </a:tc>
              </a:tr>
              <a:tr h="810065">
                <a:tc>
                  <a:txBody>
                    <a:bodyPr/>
                    <a:lstStyle/>
                    <a:p>
                      <a:r>
                        <a:rPr lang="en-AU" sz="1200" b="1" dirty="0" smtClean="0">
                          <a:solidFill>
                            <a:schemeClr val="bg1"/>
                          </a:solidFill>
                        </a:rPr>
                        <a:t>Inclusive : No</a:t>
                      </a:r>
                      <a:r>
                        <a:rPr lang="en-AU" sz="1200" b="1" baseline="0" dirty="0" smtClean="0">
                          <a:solidFill>
                            <a:schemeClr val="bg1"/>
                          </a:solidFill>
                        </a:rPr>
                        <a:t> tag</a:t>
                      </a:r>
                      <a:endParaRPr lang="en-AU" sz="1200" b="1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Signal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events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Stat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Sys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BB </a:t>
                      </a:r>
                      <a:r>
                        <a:rPr lang="en-AU" sz="1200" baseline="0" dirty="0" err="1" smtClean="0">
                          <a:solidFill>
                            <a:schemeClr val="bg1"/>
                          </a:solidFill>
                        </a:rPr>
                        <a:t>bkgd</a:t>
                      </a:r>
                      <a:endParaRPr lang="en-AU" sz="12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Continuum</a:t>
                      </a:r>
                      <a:endParaRPr lang="en-AU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68960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+/- 3770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5.6% @ 605/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fb   </a:t>
                      </a:r>
                      <a:endParaRPr lang="en-AU" sz="12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AU" sz="12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5%</a:t>
                      </a:r>
                      <a:endParaRPr lang="en-AU" sz="12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% (dep. ON/OFF ratio)</a:t>
                      </a:r>
                    </a:p>
                  </a:txBody>
                  <a:tcPr/>
                </a:tc>
              </a:tr>
              <a:tr h="8100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AU" sz="1200" b="1" dirty="0" smtClean="0">
                          <a:solidFill>
                            <a:schemeClr val="bg1"/>
                          </a:solidFill>
                        </a:rPr>
                        <a:t>Sum of Exclusive modes</a:t>
                      </a:r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Signal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events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Stat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Sys error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Missing Xs fraction </a:t>
                      </a:r>
                    </a:p>
                    <a:p>
                      <a:r>
                        <a:rPr lang="en-AU" sz="1200" b="0" baseline="0" dirty="0" smtClean="0">
                          <a:solidFill>
                            <a:schemeClr val="bg1"/>
                          </a:solidFill>
                        </a:rPr>
                        <a:t>Xs fragmentation</a:t>
                      </a:r>
                      <a:endParaRPr lang="en-AU" sz="1200" b="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en-AU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AU" sz="1200" dirty="0" smtClean="0"/>
                    </a:p>
                    <a:p>
                      <a:r>
                        <a:rPr lang="en-AU" sz="1200" dirty="0" smtClean="0">
                          <a:solidFill>
                            <a:schemeClr val="bg1"/>
                          </a:solidFill>
                        </a:rPr>
                        <a:t>1513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 +/- 85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6% @ 81/</a:t>
                      </a:r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fb </a:t>
                      </a:r>
                    </a:p>
                    <a:p>
                      <a:endParaRPr lang="en-AU" sz="1200" baseline="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~10%</a:t>
                      </a:r>
                    </a:p>
                    <a:p>
                      <a:r>
                        <a:rPr lang="en-AU" sz="1200" baseline="0" dirty="0" smtClean="0">
                          <a:solidFill>
                            <a:schemeClr val="bg1"/>
                          </a:solidFill>
                        </a:rPr>
                        <a:t>~6%</a:t>
                      </a:r>
                      <a:endParaRPr lang="en-AU" sz="1200" dirty="0">
                        <a:solidFill>
                          <a:schemeClr val="bg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876800" y="1219200"/>
            <a:ext cx="3894931" cy="4861560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Full recon B tag analysis is certainly the future </a:t>
            </a:r>
            <a:r>
              <a:rPr lang="en-AU" dirty="0" err="1" smtClean="0"/>
              <a:t>w.r.t</a:t>
            </a:r>
            <a:r>
              <a:rPr lang="en-AU" dirty="0" smtClean="0"/>
              <a:t> a Super B-factory</a:t>
            </a:r>
          </a:p>
          <a:p>
            <a:r>
              <a:rPr lang="en-AU" dirty="0" smtClean="0"/>
              <a:t>Background from B in the lower energy region will be the biggest problem. Some nice techniques in untagged analyses to measure </a:t>
            </a:r>
            <a:r>
              <a:rPr lang="en-AU" dirty="0" err="1" smtClean="0"/>
              <a:t>bkgd</a:t>
            </a:r>
            <a:r>
              <a:rPr lang="en-AU" dirty="0" smtClean="0"/>
              <a:t> from pi0 and </a:t>
            </a:r>
            <a:r>
              <a:rPr lang="en-AU" dirty="0" err="1" smtClean="0"/>
              <a:t>eta</a:t>
            </a:r>
            <a:r>
              <a:rPr lang="en-AU" dirty="0" smtClean="0"/>
              <a:t>, and correct for effects of </a:t>
            </a:r>
            <a:r>
              <a:rPr lang="en-AU" dirty="0" err="1" smtClean="0"/>
              <a:t>hadronic</a:t>
            </a:r>
            <a:r>
              <a:rPr lang="en-AU" dirty="0" smtClean="0"/>
              <a:t> clusters in the EM calorimeter. The latter is somewhat limited.  Should investigate control sample of K_L.</a:t>
            </a:r>
          </a:p>
          <a:p>
            <a:r>
              <a:rPr lang="en-AU" dirty="0" smtClean="0"/>
              <a:t>Can we learn about Xs fragmentation by studying Xs in the recoil measurement?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035423"/>
          </a:xfrm>
        </p:spPr>
        <p:txBody>
          <a:bodyPr/>
          <a:lstStyle/>
          <a:p>
            <a:r>
              <a:rPr lang="en-AU" dirty="0" smtClean="0"/>
              <a:t>Model errors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79462" y="1143000"/>
            <a:ext cx="7581901" cy="4693024"/>
          </a:xfrm>
        </p:spPr>
        <p:txBody>
          <a:bodyPr>
            <a:noAutofit/>
          </a:bodyPr>
          <a:lstStyle/>
          <a:p>
            <a:r>
              <a:rPr lang="en-AU" sz="1700" dirty="0" smtClean="0"/>
              <a:t>In 2004 Belle inclusive analysis, model error was assigned based on the comparison of two model</a:t>
            </a:r>
            <a:r>
              <a:rPr lang="en-AU" sz="1700" dirty="0" smtClean="0"/>
              <a:t>s</a:t>
            </a:r>
            <a:r>
              <a:rPr lang="en-AU" sz="1700" dirty="0" smtClean="0"/>
              <a:t> for B-&gt;Xs </a:t>
            </a:r>
            <a:r>
              <a:rPr lang="el-GR" sz="1700" dirty="0" smtClean="0"/>
              <a:t>γ</a:t>
            </a:r>
            <a:r>
              <a:rPr lang="en-AU" sz="1700" dirty="0" smtClean="0"/>
              <a:t>. </a:t>
            </a:r>
            <a:r>
              <a:rPr lang="en-AU" sz="1700" dirty="0" smtClean="0">
                <a:solidFill>
                  <a:srgbClr val="FF0000"/>
                </a:solidFill>
              </a:rPr>
              <a:t>2.5% on the partial branching fraction at 1.8 GeV. </a:t>
            </a:r>
          </a:p>
          <a:p>
            <a:r>
              <a:rPr lang="en-AU" sz="1700" dirty="0" smtClean="0"/>
              <a:t>In 2007 BABAR inclusive analysis, sophisticated iterative procedure on measured moments data to decide the model parameter. Correction factors to correct for smearing and B rest frame </a:t>
            </a:r>
            <a:r>
              <a:rPr lang="en-AU" sz="1700" dirty="0" smtClean="0">
                <a:solidFill>
                  <a:srgbClr val="FF0000"/>
                </a:solidFill>
              </a:rPr>
              <a:t>7.9% on the branching fraction at 1.9 GeV.</a:t>
            </a:r>
          </a:p>
          <a:p>
            <a:r>
              <a:rPr lang="en-AU" sz="1700" dirty="0" smtClean="0"/>
              <a:t>In </a:t>
            </a:r>
            <a:r>
              <a:rPr lang="en-AU" sz="1700" dirty="0" smtClean="0"/>
              <a:t>2008/9 Belle </a:t>
            </a:r>
            <a:r>
              <a:rPr lang="en-AU" sz="1700" dirty="0" smtClean="0"/>
              <a:t>inclusive analysis</a:t>
            </a:r>
            <a:r>
              <a:rPr lang="en-AU" sz="1700" dirty="0" smtClean="0"/>
              <a:t>, theory spectra are matched to the measured spectrum, thus model parameters are chosen based on full spectrum. Done for 5 signal models. Entire correction procedure is dependent on the given model and parameters. Correction includes unfolding for distortion in the Calorimeter. Uncertainty assigned based on the difference between models. </a:t>
            </a:r>
            <a:r>
              <a:rPr lang="en-AU" sz="1700" dirty="0" smtClean="0">
                <a:solidFill>
                  <a:srgbClr val="FF0000"/>
                </a:solidFill>
              </a:rPr>
              <a:t>0.5</a:t>
            </a:r>
            <a:r>
              <a:rPr lang="en-AU" sz="1700" dirty="0" smtClean="0">
                <a:solidFill>
                  <a:srgbClr val="FF0000"/>
                </a:solidFill>
              </a:rPr>
              <a:t>% on the partial branching fraction at </a:t>
            </a:r>
            <a:r>
              <a:rPr lang="en-AU" sz="1700" dirty="0" smtClean="0">
                <a:solidFill>
                  <a:srgbClr val="FF0000"/>
                </a:solidFill>
              </a:rPr>
              <a:t>1.7 </a:t>
            </a:r>
            <a:r>
              <a:rPr lang="en-AU" sz="1700" dirty="0" smtClean="0">
                <a:solidFill>
                  <a:srgbClr val="FF0000"/>
                </a:solidFill>
              </a:rPr>
              <a:t>GeV.</a:t>
            </a:r>
            <a:r>
              <a:rPr lang="en-AU" sz="1700" dirty="0" smtClean="0"/>
              <a:t>  </a:t>
            </a:r>
            <a:endParaRPr lang="en-AU" sz="1700" dirty="0" smtClean="0">
              <a:solidFill>
                <a:srgbClr val="FF0000"/>
              </a:solidFill>
            </a:endParaRPr>
          </a:p>
          <a:p>
            <a:r>
              <a:rPr lang="en-AU" sz="1700" dirty="0" smtClean="0">
                <a:solidFill>
                  <a:srgbClr val="FFFFFF"/>
                </a:solidFill>
              </a:rPr>
              <a:t>Why are they so different? </a:t>
            </a:r>
          </a:p>
          <a:p>
            <a:r>
              <a:rPr lang="en-AU" sz="1700" dirty="0" smtClean="0">
                <a:solidFill>
                  <a:srgbClr val="FFFFFF"/>
                </a:solidFill>
              </a:rPr>
              <a:t>These numbers  propagate to the global fit, we need to be aware and estimate if they are having an impact</a:t>
            </a:r>
            <a:r>
              <a:rPr lang="en-AU" sz="1700" dirty="0" smtClean="0">
                <a:solidFill>
                  <a:srgbClr val="FF0000"/>
                </a:solidFill>
              </a:rPr>
              <a:t>  </a:t>
            </a:r>
            <a:endParaRPr lang="en-AU" sz="1700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12</a:t>
            </a:fld>
            <a:endParaRPr lang="en-A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806823"/>
          </a:xfrm>
        </p:spPr>
        <p:txBody>
          <a:bodyPr/>
          <a:lstStyle/>
          <a:p>
            <a:r>
              <a:rPr lang="el-GR" sz="4800" dirty="0" smtClean="0"/>
              <a:t>Υ</a:t>
            </a:r>
            <a:r>
              <a:rPr lang="en-AU" sz="4800" dirty="0" smtClean="0"/>
              <a:t>(4S) to B frame</a:t>
            </a:r>
            <a:endParaRPr lang="en-AU" sz="4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13</a:t>
            </a:fld>
            <a:endParaRPr lang="en-AU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143000"/>
            <a:ext cx="5137150" cy="30470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Fully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inclusive measurements are our most precise to date, but all in </a:t>
            </a:r>
            <a:r>
              <a:rPr kumimoji="0" lang="el-GR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Υ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(4S)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AU" sz="2000" b="1" baseline="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Correction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to B-frame is model dependent, and, moreover increases as the lower threshold energy cut is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raised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This model error can’t be avoided, can we use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Y(4S) data instead of B frame data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16200000">
            <a:off x="5602149" y="801549"/>
            <a:ext cx="2895598" cy="2968904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16200000">
            <a:off x="5599253" y="3773348"/>
            <a:ext cx="2895597" cy="296890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6553200" y="1371600"/>
            <a:ext cx="1346605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6600"/>
                </a:solidFill>
              </a:rPr>
              <a:t>Y(4S) frame</a:t>
            </a:r>
            <a:endParaRPr lang="en-AU" dirty="0">
              <a:solidFill>
                <a:srgbClr val="FF66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553200" y="4190062"/>
            <a:ext cx="950764" cy="369332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dirty="0" smtClean="0">
                <a:solidFill>
                  <a:srgbClr val="FFFA9D"/>
                </a:solidFill>
              </a:rPr>
              <a:t>B frame</a:t>
            </a:r>
            <a:endParaRPr lang="en-AU" dirty="0">
              <a:solidFill>
                <a:srgbClr val="FFFA9D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3733800"/>
            <a:ext cx="490855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AU" dirty="0" smtClean="0">
                <a:solidFill>
                  <a:srgbClr val="FF6600"/>
                </a:solidFill>
              </a:rPr>
              <a:t>Y(4S) frame</a:t>
            </a:r>
          </a:p>
          <a:p>
            <a:r>
              <a:rPr lang="en-AU" dirty="0" smtClean="0">
                <a:solidFill>
                  <a:srgbClr val="FFFA9D"/>
                </a:solidFill>
              </a:rPr>
              <a:t>B frame</a:t>
            </a:r>
          </a:p>
          <a:p>
            <a:r>
              <a:rPr lang="en-AU" dirty="0" err="1" smtClean="0">
                <a:solidFill>
                  <a:schemeClr val="bg1"/>
                </a:solidFill>
              </a:rPr>
              <a:t>E(cut</a:t>
            </a:r>
            <a:r>
              <a:rPr lang="en-AU" dirty="0" smtClean="0">
                <a:solidFill>
                  <a:schemeClr val="bg1"/>
                </a:solidFill>
              </a:rPr>
              <a:t>)          PBF </a:t>
            </a:r>
          </a:p>
          <a:p>
            <a:r>
              <a:rPr lang="en-AU" dirty="0" smtClean="0">
                <a:solidFill>
                  <a:schemeClr val="bg1"/>
                </a:solidFill>
              </a:rPr>
              <a:t>GeV              [10</a:t>
            </a:r>
            <a:r>
              <a:rPr lang="en-AU" baseline="30000" dirty="0" smtClean="0">
                <a:solidFill>
                  <a:schemeClr val="bg1"/>
                </a:solidFill>
              </a:rPr>
              <a:t>-4</a:t>
            </a:r>
            <a:r>
              <a:rPr lang="en-AU" dirty="0" smtClean="0">
                <a:solidFill>
                  <a:schemeClr val="bg1"/>
                </a:solidFill>
              </a:rPr>
              <a:t>]</a:t>
            </a:r>
          </a:p>
          <a:p>
            <a:r>
              <a:rPr lang="en-AU" dirty="0" smtClean="0">
                <a:solidFill>
                  <a:srgbClr val="FF6600"/>
                </a:solidFill>
              </a:rPr>
              <a:t>2.0                2.95±0.14±0.12</a:t>
            </a:r>
          </a:p>
          <a:p>
            <a:r>
              <a:rPr lang="en-AU" dirty="0" smtClean="0">
                <a:solidFill>
                  <a:srgbClr val="FFFA9D"/>
                </a:solidFill>
              </a:rPr>
              <a:t>2.0                2.94±0.14±0.12±0.02</a:t>
            </a:r>
          </a:p>
          <a:p>
            <a:r>
              <a:rPr lang="en-AU" dirty="0" smtClean="0">
                <a:solidFill>
                  <a:srgbClr val="FF6600"/>
                </a:solidFill>
              </a:rPr>
              <a:t>2.1                 2.68±0.12±0.10</a:t>
            </a:r>
          </a:p>
          <a:p>
            <a:r>
              <a:rPr lang="en-AU" dirty="0" smtClean="0">
                <a:solidFill>
                  <a:srgbClr val="FFFA9D"/>
                </a:solidFill>
              </a:rPr>
              <a:t>2.1                 2.62±0.12±0.10±0.05</a:t>
            </a:r>
          </a:p>
          <a:p>
            <a:endParaRPr lang="en-A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883023"/>
          </a:xfrm>
        </p:spPr>
        <p:txBody>
          <a:bodyPr/>
          <a:lstStyle/>
          <a:p>
            <a:r>
              <a:rPr lang="en-AU" dirty="0" smtClean="0"/>
              <a:t>Global fit of all data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14</a:t>
            </a:fld>
            <a:endParaRPr lang="en-AU"/>
          </a:p>
        </p:txBody>
      </p:sp>
      <p:sp>
        <p:nvSpPr>
          <p:cNvPr id="5" name="Content Placeholder 2"/>
          <p:cNvSpPr txBox="1">
            <a:spLocks/>
          </p:cNvSpPr>
          <p:nvPr/>
        </p:nvSpPr>
        <p:spPr>
          <a:xfrm>
            <a:off x="228600" y="1143000"/>
            <a:ext cx="8534400" cy="52133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As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is done with </a:t>
            </a:r>
            <a:r>
              <a:rPr kumimoji="0" lang="en-AU" sz="2000" b="1" i="0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Vcb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, </a:t>
            </a:r>
            <a:r>
              <a:rPr lang="en-AU" sz="2000" b="1" dirty="0" err="1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mb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, and other HQET parameters, it is time we performed a fit to all B-&gt;X</a:t>
            </a: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data?</a:t>
            </a:r>
          </a:p>
          <a:p>
            <a:pPr marL="403225" lvl="0" indent="-403225" defTabSz="914400">
              <a:spcBef>
                <a:spcPts val="2000"/>
              </a:spcBef>
              <a:buBlip>
                <a:blip r:embed="rId2"/>
              </a:buBlip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T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he expression for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B-&gt;X</a:t>
            </a: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BF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is normalised by the B-&gt;</a:t>
            </a:r>
            <a:r>
              <a:rPr lang="en-AU" sz="2000" b="1" dirty="0" err="1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X</a:t>
            </a:r>
            <a:r>
              <a:rPr lang="en-AU" sz="2000" b="1" baseline="-25000" dirty="0" err="1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C</a:t>
            </a:r>
            <a:r>
              <a:rPr lang="en-AU" sz="2000" b="1" dirty="0" err="1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l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ν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branching fraction and moreover the extrapolation to low threshold depends on HQET parameters. Can we add the BF for B-&gt;X</a:t>
            </a: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to the global fit?</a:t>
            </a:r>
          </a:p>
          <a:p>
            <a:pPr marL="403225" lvl="0" indent="-403225" defTabSz="914400">
              <a:spcBef>
                <a:spcPts val="2000"/>
              </a:spcBef>
              <a:buBlip>
                <a:blip r:embed="rId2"/>
              </a:buBlip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Otherwise all B-&gt;X</a:t>
            </a: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partial branching fractions and moments alone can be fit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in a given scheme/model to yield</a:t>
            </a:r>
          </a:p>
          <a:p>
            <a:pPr marL="860425" lvl="1" indent="-403225" defTabSz="914400">
              <a:spcBef>
                <a:spcPts val="2000"/>
              </a:spcBef>
              <a:buBlip>
                <a:blip r:embed="rId2"/>
              </a:buBlip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BF(B-&gt;X</a:t>
            </a: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s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: E&gt;1.6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GeV)</a:t>
            </a:r>
          </a:p>
          <a:p>
            <a:pPr marL="860425" lvl="1" indent="-403225" defTabSz="914400">
              <a:spcBef>
                <a:spcPts val="2000"/>
              </a:spcBef>
              <a:buBlip>
                <a:blip r:embed="rId2"/>
              </a:buBlip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b-quark mass</a:t>
            </a:r>
            <a:endParaRPr lang="en-AU" sz="2000" b="1" dirty="0" smtClean="0"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</a:endParaRPr>
          </a:p>
          <a:p>
            <a:pPr marL="860425" lvl="1" indent="-403225" defTabSz="914400">
              <a:spcBef>
                <a:spcPts val="2000"/>
              </a:spcBef>
              <a:buBlip>
                <a:blip r:embed="rId2"/>
              </a:buBlip>
            </a:pP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μ</a:t>
            </a:r>
            <a:r>
              <a:rPr lang="el-GR" sz="2000" b="1" baseline="30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2</a:t>
            </a:r>
            <a:r>
              <a:rPr lang="el-GR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π</a:t>
            </a:r>
            <a:endParaRPr lang="en-AU" sz="2000" b="1" baseline="-25000" dirty="0" smtClean="0"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</a:endParaRPr>
          </a:p>
          <a:p>
            <a:pPr marL="403225" indent="-403225" defTabSz="914400">
              <a:spcBef>
                <a:spcPts val="2000"/>
              </a:spcBef>
            </a:pPr>
            <a:r>
              <a:rPr lang="en-AU" sz="2000" b="1" baseline="-25000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         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 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 </a:t>
            </a:r>
            <a:r>
              <a:rPr kumimoji="0" lang="en-AU" sz="20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0" lang="en-AU" sz="20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654423"/>
          </a:xfrm>
        </p:spPr>
        <p:txBody>
          <a:bodyPr/>
          <a:lstStyle/>
          <a:p>
            <a:r>
              <a:rPr lang="en-AU" sz="4800" dirty="0" smtClean="0"/>
              <a:t>Problem with the W.A ?</a:t>
            </a:r>
            <a:endParaRPr lang="en-AU" sz="48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15</a:t>
            </a:fld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838199"/>
            <a:ext cx="8839200" cy="5575763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1111623"/>
          </a:xfrm>
        </p:spPr>
        <p:txBody>
          <a:bodyPr/>
          <a:lstStyle/>
          <a:p>
            <a:r>
              <a:rPr lang="en-AU" dirty="0" smtClean="0"/>
              <a:t>Proposed solution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219200"/>
            <a:ext cx="2878137" cy="4953000"/>
          </a:xfrm>
        </p:spPr>
        <p:txBody>
          <a:bodyPr>
            <a:normAutofit fontScale="85000" lnSpcReduction="10000"/>
          </a:bodyPr>
          <a:lstStyle/>
          <a:p>
            <a:r>
              <a:rPr lang="en-AU" dirty="0" smtClean="0"/>
              <a:t>One way to alleviate this problem is to include all measured data in the fit, </a:t>
            </a:r>
            <a:r>
              <a:rPr lang="en-AU" dirty="0" err="1" smtClean="0"/>
              <a:t>e.g</a:t>
            </a:r>
            <a:r>
              <a:rPr lang="en-AU" dirty="0" smtClean="0"/>
              <a:t> all PBF measurements at the different cuts. To do this correctly one needs to use the correlations between correlated measurements. </a:t>
            </a:r>
          </a:p>
          <a:p>
            <a:r>
              <a:rPr lang="en-AU" dirty="0" smtClean="0"/>
              <a:t>A.L. did this in  </a:t>
            </a:r>
            <a:r>
              <a:rPr lang="en-AU" dirty="0" err="1" smtClean="0"/>
              <a:t>Artuso</a:t>
            </a:r>
            <a:r>
              <a:rPr lang="en-AU" dirty="0" smtClean="0"/>
              <a:t>, </a:t>
            </a:r>
            <a:r>
              <a:rPr lang="en-AU" dirty="0" err="1" smtClean="0"/>
              <a:t>Barberio</a:t>
            </a:r>
            <a:r>
              <a:rPr lang="en-AU" dirty="0" smtClean="0"/>
              <a:t> &amp; Stone “B Meson Decays” </a:t>
            </a:r>
            <a:r>
              <a:rPr lang="en-US" dirty="0" smtClean="0"/>
              <a:t>PMC </a:t>
            </a:r>
            <a:r>
              <a:rPr lang="en-US" dirty="0" smtClean="0"/>
              <a:t>Phys.A3:3,2009.</a:t>
            </a:r>
            <a:r>
              <a:rPr lang="en-AU" dirty="0" smtClean="0"/>
              <a:t>  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16</a:t>
            </a:fld>
            <a:endParaRPr lang="en-AU"/>
          </a:p>
        </p:txBody>
      </p:sp>
      <p:pic>
        <p:nvPicPr>
          <p:cNvPr id="5" name="Picture 4" descr="Picture 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71517" y="1371600"/>
            <a:ext cx="6220083" cy="38100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771517" y="5421868"/>
            <a:ext cx="6327311" cy="1200329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AU" dirty="0" smtClean="0"/>
              <a:t>The uncertainty on the average of experimental measurements</a:t>
            </a:r>
          </a:p>
          <a:p>
            <a:r>
              <a:rPr lang="en-AU" dirty="0" smtClean="0"/>
              <a:t>i</a:t>
            </a:r>
            <a:r>
              <a:rPr lang="en-AU" dirty="0" smtClean="0"/>
              <a:t>s reduced from 7% to 5%.  In terms of constraining new physics</a:t>
            </a:r>
          </a:p>
          <a:p>
            <a:r>
              <a:rPr lang="en-AU" dirty="0" smtClean="0"/>
              <a:t>this would have have a big impact! Including unused data from</a:t>
            </a:r>
          </a:p>
          <a:p>
            <a:r>
              <a:rPr lang="en-AU" dirty="0" smtClean="0"/>
              <a:t>BABAR would improve the average even further.   </a:t>
            </a:r>
            <a:endParaRPr lang="en-A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730623"/>
          </a:xfrm>
        </p:spPr>
        <p:txBody>
          <a:bodyPr/>
          <a:lstStyle/>
          <a:p>
            <a:r>
              <a:rPr lang="en-AU" sz="3600" dirty="0" smtClean="0"/>
              <a:t>Dynamics of </a:t>
            </a:r>
            <a:r>
              <a:rPr lang="en-AU" sz="3600" dirty="0" err="1" smtClean="0"/>
              <a:t>radiative</a:t>
            </a:r>
            <a:r>
              <a:rPr lang="en-AU" sz="3600" dirty="0" smtClean="0"/>
              <a:t> B decays</a:t>
            </a:r>
            <a:endParaRPr lang="en-AU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2971800"/>
            <a:ext cx="3411537" cy="3048000"/>
          </a:xfrm>
        </p:spPr>
        <p:txBody>
          <a:bodyPr>
            <a:normAutofit fontScale="85000" lnSpcReduction="20000"/>
          </a:bodyPr>
          <a:lstStyle/>
          <a:p>
            <a:r>
              <a:rPr lang="en-AU" dirty="0" smtClean="0"/>
              <a:t>Total decay rate and CP asymmetry: Probe for New Physics</a:t>
            </a:r>
          </a:p>
          <a:p>
            <a:r>
              <a:rPr lang="en-AU" dirty="0" smtClean="0"/>
              <a:t>Differential decay rate  : Photon is a messenger of the dynamics of the </a:t>
            </a:r>
            <a:r>
              <a:rPr lang="en-AU" dirty="0" err="1" smtClean="0"/>
              <a:t>b</a:t>
            </a:r>
            <a:r>
              <a:rPr lang="en-AU" dirty="0" smtClean="0"/>
              <a:t>-quark</a:t>
            </a:r>
          </a:p>
          <a:p>
            <a:r>
              <a:rPr lang="en-AU" dirty="0" smtClean="0"/>
              <a:t>“</a:t>
            </a:r>
            <a:r>
              <a:rPr lang="en-AU" dirty="0" err="1" smtClean="0"/>
              <a:t>b</a:t>
            </a:r>
            <a:r>
              <a:rPr lang="en-AU" dirty="0" smtClean="0"/>
              <a:t>”-quark mass essential input to |</a:t>
            </a:r>
            <a:r>
              <a:rPr lang="en-AU" dirty="0" err="1" smtClean="0"/>
              <a:t>V</a:t>
            </a:r>
            <a:r>
              <a:rPr lang="en-AU" baseline="-25000" dirty="0" err="1" smtClean="0"/>
              <a:t>ub</a:t>
            </a:r>
            <a:r>
              <a:rPr lang="en-AU" dirty="0" smtClean="0"/>
              <a:t>|</a:t>
            </a:r>
            <a:endParaRPr lang="en-AU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921493"/>
            <a:ext cx="6635750" cy="182170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0137" y="3429000"/>
            <a:ext cx="2532063" cy="2448011"/>
          </a:xfrm>
          <a:prstGeom prst="rect">
            <a:avLst/>
          </a:prstGeom>
        </p:spPr>
      </p:pic>
      <p:pic>
        <p:nvPicPr>
          <p:cNvPr id="7" name="Picture 6" descr="rhoeta_large_Vub_lsl_global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05556" y="3429000"/>
            <a:ext cx="2610074" cy="244801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2</a:t>
            </a:fld>
            <a:endParaRPr lang="en-AU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654423"/>
          </a:xfrm>
        </p:spPr>
        <p:txBody>
          <a:bodyPr/>
          <a:lstStyle/>
          <a:p>
            <a:r>
              <a:rPr lang="en-AU" sz="3600" dirty="0" smtClean="0"/>
              <a:t>Branching fraction summary</a:t>
            </a:r>
            <a:endParaRPr lang="en-AU" sz="36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600" y="990600"/>
            <a:ext cx="8251059" cy="445135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228600" y="5638800"/>
            <a:ext cx="8132763" cy="914400"/>
          </a:xfrm>
        </p:spPr>
        <p:txBody>
          <a:bodyPr>
            <a:normAutofit/>
          </a:bodyPr>
          <a:lstStyle/>
          <a:p>
            <a:r>
              <a:rPr lang="en-AU" dirty="0" smtClean="0"/>
              <a:t>Moments of the spectrum are crucial to the extraction of the </a:t>
            </a:r>
            <a:r>
              <a:rPr lang="en-AU" dirty="0" smtClean="0"/>
              <a:t>average.</a:t>
            </a:r>
            <a:endParaRPr lang="en-AU" dirty="0" smtClean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3</a:t>
            </a:fld>
            <a:endParaRPr lang="en-A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883023"/>
          </a:xfrm>
        </p:spPr>
        <p:txBody>
          <a:bodyPr/>
          <a:lstStyle/>
          <a:p>
            <a:r>
              <a:rPr lang="en-AU" dirty="0" smtClean="0"/>
              <a:t>In the Global fit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4</a:t>
            </a:fld>
            <a:endParaRPr lang="en-AU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54000" y="1289050"/>
            <a:ext cx="8636000" cy="42799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0"/>
            <a:ext cx="7581901" cy="609600"/>
          </a:xfrm>
        </p:spPr>
        <p:txBody>
          <a:bodyPr/>
          <a:lstStyle/>
          <a:p>
            <a:r>
              <a:rPr lang="en-AU" dirty="0" smtClean="0"/>
              <a:t> </a:t>
            </a:r>
            <a:r>
              <a:rPr lang="en-AU" sz="3700" dirty="0" smtClean="0"/>
              <a:t>Challenging Measurement</a:t>
            </a:r>
            <a:endParaRPr lang="en-AU" sz="3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3262" y="4267200"/>
            <a:ext cx="7754938" cy="2590800"/>
          </a:xfrm>
        </p:spPr>
        <p:txBody>
          <a:bodyPr/>
          <a:lstStyle/>
          <a:p>
            <a:r>
              <a:rPr lang="en-AU" dirty="0" smtClean="0"/>
              <a:t>Techniques</a:t>
            </a:r>
          </a:p>
          <a:p>
            <a:pPr marL="860425" lvl="1" indent="-457200">
              <a:buFont typeface="+mj-lt"/>
              <a:buAutoNum type="arabicPeriod"/>
            </a:pPr>
            <a:r>
              <a:rPr lang="en-AU" dirty="0" smtClean="0"/>
              <a:t>Sum of exclusive modes : </a:t>
            </a:r>
            <a:r>
              <a:rPr lang="en-AU" dirty="0" err="1" smtClean="0"/>
              <a:t>Reco</a:t>
            </a:r>
            <a:r>
              <a:rPr lang="en-AU" dirty="0" smtClean="0"/>
              <a:t> </a:t>
            </a:r>
            <a:r>
              <a:rPr lang="el-GR" dirty="0" smtClean="0"/>
              <a:t>γ </a:t>
            </a:r>
            <a:r>
              <a:rPr lang="en-AU" dirty="0" smtClean="0"/>
              <a:t>and X</a:t>
            </a:r>
            <a:r>
              <a:rPr lang="en-AU" baseline="-25000" dirty="0" smtClean="0"/>
              <a:t>s</a:t>
            </a:r>
            <a:r>
              <a:rPr lang="en-AU" dirty="0" smtClean="0"/>
              <a:t> as </a:t>
            </a:r>
            <a:r>
              <a:rPr lang="en-AU" dirty="0" err="1" smtClean="0"/>
              <a:t>K+n</a:t>
            </a:r>
            <a:r>
              <a:rPr lang="el-GR" dirty="0" smtClean="0"/>
              <a:t>π </a:t>
            </a:r>
            <a:endParaRPr lang="en-AU" baseline="-25000" dirty="0" smtClean="0"/>
          </a:p>
          <a:p>
            <a:pPr marL="860425" lvl="1" indent="-457200">
              <a:buFont typeface="+mj-lt"/>
              <a:buAutoNum type="arabicPeriod"/>
            </a:pPr>
            <a:r>
              <a:rPr lang="en-AU" dirty="0" smtClean="0"/>
              <a:t>Fully Inclusive: </a:t>
            </a:r>
            <a:r>
              <a:rPr lang="en-AU" dirty="0" err="1" smtClean="0"/>
              <a:t>Reco</a:t>
            </a:r>
            <a:r>
              <a:rPr lang="en-AU" dirty="0" smtClean="0"/>
              <a:t> </a:t>
            </a:r>
            <a:r>
              <a:rPr lang="el-GR" dirty="0" smtClean="0"/>
              <a:t>γ</a:t>
            </a:r>
            <a:r>
              <a:rPr lang="en-AU" dirty="0" smtClean="0"/>
              <a:t> with/out lepton tag </a:t>
            </a:r>
          </a:p>
          <a:p>
            <a:pPr marL="860425" lvl="1" indent="-457200">
              <a:buFont typeface="+mj-lt"/>
              <a:buAutoNum type="arabicPeriod"/>
            </a:pPr>
            <a:r>
              <a:rPr lang="en-AU" dirty="0" smtClean="0"/>
              <a:t>Full reconstruction B-meson tag: </a:t>
            </a:r>
            <a:r>
              <a:rPr lang="el-GR" dirty="0" smtClean="0"/>
              <a:t>Υ(</a:t>
            </a:r>
            <a:r>
              <a:rPr lang="en-AU" dirty="0" smtClean="0"/>
              <a:t>4S)-&gt;B1B2 </a:t>
            </a:r>
          </a:p>
          <a:p>
            <a:pPr marL="860425" lvl="1" indent="-457200">
              <a:buNone/>
            </a:pPr>
            <a:r>
              <a:rPr lang="en-AU" dirty="0" smtClean="0"/>
              <a:t>        </a:t>
            </a:r>
            <a:r>
              <a:rPr lang="en-AU" dirty="0" err="1" smtClean="0"/>
              <a:t>Reco</a:t>
            </a:r>
            <a:r>
              <a:rPr lang="en-AU" dirty="0" smtClean="0"/>
              <a:t> B1-&gt;</a:t>
            </a:r>
            <a:r>
              <a:rPr lang="en-AU" dirty="0" err="1" smtClean="0"/>
              <a:t>D(n</a:t>
            </a:r>
            <a:r>
              <a:rPr lang="el-GR" dirty="0" smtClean="0"/>
              <a:t>π</a:t>
            </a:r>
            <a:r>
              <a:rPr lang="en-AU" dirty="0" smtClean="0"/>
              <a:t>) + </a:t>
            </a:r>
            <a:r>
              <a:rPr lang="el-GR" dirty="0" smtClean="0"/>
              <a:t>γ</a:t>
            </a:r>
            <a:r>
              <a:rPr lang="en-AU" dirty="0" smtClean="0"/>
              <a:t> from B2</a:t>
            </a:r>
          </a:p>
          <a:p>
            <a:pPr marL="860425" lvl="1" indent="-457200">
              <a:buNone/>
            </a:pPr>
            <a:endParaRPr lang="en-AU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810000" y="841022"/>
            <a:ext cx="4897437" cy="45691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403225" lvl="0" indent="-403225" defTabSz="914400">
              <a:spcBef>
                <a:spcPts val="2000"/>
              </a:spcBef>
              <a:buBlip>
                <a:blip r:embed="rId2"/>
              </a:buBlip>
              <a:defRPr/>
            </a:pPr>
            <a:r>
              <a:rPr lang="en-AU" sz="20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Overwhelming background from</a:t>
            </a:r>
          </a:p>
          <a:p>
            <a:pPr marL="860425" lvl="1" indent="-457200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AU" sz="20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Continuum under the Y(4S) peak from light quarks and tau pairs</a:t>
            </a:r>
          </a:p>
          <a:p>
            <a:pPr marL="860425" lvl="1" indent="-457200" defTabSz="914400">
              <a:spcBef>
                <a:spcPts val="600"/>
              </a:spcBef>
              <a:buFont typeface="+mj-lt"/>
              <a:buAutoNum type="arabicPeriod"/>
              <a:defRPr/>
            </a:pPr>
            <a:r>
              <a:rPr lang="en-AU" sz="2000" b="1" dirty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Light meson decays cascaded from Y(4S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)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kumimoji="0" lang="en-A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Exponential rise as photon 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energy is lowered. But theory uncertainty decreases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Cuts E(</a:t>
            </a:r>
            <a:r>
              <a:rPr lang="el-GR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γ)</a:t>
            </a:r>
            <a:r>
              <a:rPr lang="en-AU" sz="2000" b="1" dirty="0" smtClean="0">
                <a:effectLst>
                  <a:outerShdw blurRad="101600" dist="63500" dir="2700000" algn="tl" rotWithShape="0">
                    <a:prstClr val="black">
                      <a:alpha val="75000"/>
                    </a:prstClr>
                  </a:outerShdw>
                </a:effectLst>
              </a:rPr>
              <a:t> &gt; 1.7, 1.8, 1.9, 2.0 GeV</a:t>
            </a:r>
          </a:p>
          <a:p>
            <a:pPr marL="403225" marR="0" lvl="0" indent="-403225" algn="l" defTabSz="914400" rtl="0" eaLnBrk="1" fontAlgn="auto" latinLnBrk="0" hangingPunct="1">
              <a:lnSpc>
                <a:spcPct val="100000"/>
              </a:lnSpc>
              <a:spcBef>
                <a:spcPts val="2000"/>
              </a:spcBef>
              <a:spcAft>
                <a:spcPts val="0"/>
              </a:spcAft>
              <a:buClrTx/>
              <a:buSzTx/>
              <a:buFontTx/>
              <a:buBlip>
                <a:blip r:embed="rId2"/>
              </a:buBlip>
              <a:tabLst/>
              <a:defRPr/>
            </a:pPr>
            <a:endParaRPr kumimoji="0" lang="en-A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>
                <a:outerShdw blurRad="101600" dist="63500" dir="2700000" algn="tl" rotWithShape="0">
                  <a:prstClr val="black">
                    <a:alpha val="75000"/>
                  </a:prst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8" name="Picture 7" descr="Picture 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2115" y="874358"/>
            <a:ext cx="3275485" cy="3164242"/>
          </a:xfrm>
          <a:prstGeom prst="rect">
            <a:avLst/>
          </a:prstGeom>
        </p:spPr>
      </p:pic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5</a:t>
            </a:fld>
            <a:endParaRPr lang="en-AU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806823"/>
          </a:xfrm>
        </p:spPr>
        <p:txBody>
          <a:bodyPr/>
          <a:lstStyle/>
          <a:p>
            <a:r>
              <a:rPr lang="en-AU" sz="4000" dirty="0" smtClean="0"/>
              <a:t>Sum of Exclusive modes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67200" y="1143000"/>
            <a:ext cx="4876800" cy="5105400"/>
          </a:xfrm>
        </p:spPr>
        <p:txBody>
          <a:bodyPr>
            <a:normAutofit fontScale="92500" lnSpcReduction="20000"/>
          </a:bodyPr>
          <a:lstStyle/>
          <a:p>
            <a:r>
              <a:rPr lang="en-AU" dirty="0" smtClean="0"/>
              <a:t>Reconstruct the </a:t>
            </a:r>
            <a:r>
              <a:rPr lang="en-AU" dirty="0" err="1" smtClean="0"/>
              <a:t>hadronic</a:t>
            </a:r>
            <a:r>
              <a:rPr lang="en-AU" dirty="0" smtClean="0"/>
              <a:t> Xs system as sum of K/Ks + </a:t>
            </a:r>
            <a:r>
              <a:rPr lang="en-AU" dirty="0" err="1" smtClean="0"/>
              <a:t>n</a:t>
            </a:r>
            <a:r>
              <a:rPr lang="el-GR" dirty="0" smtClean="0"/>
              <a:t>π</a:t>
            </a:r>
            <a:r>
              <a:rPr lang="el-GR" baseline="30000" dirty="0" smtClean="0"/>
              <a:t>±/</a:t>
            </a:r>
            <a:r>
              <a:rPr lang="el-GR" dirty="0" smtClean="0"/>
              <a:t>π</a:t>
            </a:r>
            <a:r>
              <a:rPr lang="el-GR" baseline="30000" dirty="0" smtClean="0"/>
              <a:t>0</a:t>
            </a:r>
            <a:r>
              <a:rPr lang="en-AU" baseline="30000" dirty="0" smtClean="0"/>
              <a:t> </a:t>
            </a:r>
            <a:r>
              <a:rPr lang="en-AU" dirty="0" smtClean="0"/>
              <a:t>and isolated </a:t>
            </a:r>
            <a:r>
              <a:rPr lang="el-GR" dirty="0" smtClean="0"/>
              <a:t>γ</a:t>
            </a:r>
            <a:r>
              <a:rPr lang="en-AU" dirty="0" smtClean="0"/>
              <a:t> </a:t>
            </a:r>
            <a:endParaRPr lang="el-GR" baseline="30000" dirty="0" smtClean="0"/>
          </a:p>
          <a:p>
            <a:r>
              <a:rPr lang="en-AU" dirty="0" smtClean="0"/>
              <a:t>Excellent resolution on </a:t>
            </a:r>
            <a:r>
              <a:rPr lang="en-AU" dirty="0" err="1" smtClean="0"/>
              <a:t>M(X</a:t>
            </a:r>
            <a:r>
              <a:rPr lang="en-AU" baseline="-25000" dirty="0" err="1" smtClean="0"/>
              <a:t>s</a:t>
            </a:r>
            <a:r>
              <a:rPr lang="en-AU" dirty="0" smtClean="0"/>
              <a:t>) </a:t>
            </a:r>
            <a:r>
              <a:rPr lang="en-AU" dirty="0" err="1" smtClean="0">
                <a:sym typeface="Wingdings"/>
              </a:rPr>
              <a:t></a:t>
            </a:r>
            <a:r>
              <a:rPr lang="en-AU" dirty="0" smtClean="0">
                <a:sym typeface="Wingdings"/>
              </a:rPr>
              <a:t> E</a:t>
            </a:r>
            <a:r>
              <a:rPr lang="el-GR" baseline="-25000" dirty="0" smtClean="0">
                <a:sym typeface="Wingdings"/>
              </a:rPr>
              <a:t>γ</a:t>
            </a:r>
            <a:r>
              <a:rPr lang="en-AU" dirty="0" smtClean="0">
                <a:sym typeface="Wingdings"/>
              </a:rPr>
              <a:t> relies on momentum measurement </a:t>
            </a:r>
            <a:r>
              <a:rPr lang="en-AU" dirty="0" err="1" smtClean="0">
                <a:sym typeface="Wingdings"/>
              </a:rPr>
              <a:t></a:t>
            </a:r>
            <a:r>
              <a:rPr lang="en-AU" dirty="0" smtClean="0">
                <a:sym typeface="Wingdings"/>
              </a:rPr>
              <a:t> tracking detectors</a:t>
            </a:r>
          </a:p>
          <a:p>
            <a:r>
              <a:rPr lang="en-AU" dirty="0" smtClean="0">
                <a:sym typeface="Wingdings"/>
              </a:rPr>
              <a:t>Spectrum in the B meson rest frame</a:t>
            </a:r>
          </a:p>
          <a:p>
            <a:r>
              <a:rPr lang="en-AU" dirty="0" smtClean="0">
                <a:sym typeface="Wingdings"/>
              </a:rPr>
              <a:t>Eliminates much of the photon background</a:t>
            </a:r>
          </a:p>
          <a:p>
            <a:r>
              <a:rPr lang="en-AU" dirty="0" smtClean="0">
                <a:sym typeface="Wingdings"/>
              </a:rPr>
              <a:t>“</a:t>
            </a:r>
            <a:r>
              <a:rPr lang="en-AU" dirty="0" err="1" smtClean="0">
                <a:sym typeface="Wingdings"/>
              </a:rPr>
              <a:t>s</a:t>
            </a:r>
            <a:r>
              <a:rPr lang="en-AU" dirty="0" smtClean="0">
                <a:sym typeface="Wingdings"/>
              </a:rPr>
              <a:t>”-quark fragmentation and un-measured Xs contribution is poorly known</a:t>
            </a:r>
            <a:r>
              <a:rPr lang="el-GR" dirty="0" smtClean="0">
                <a:sym typeface="Wingdings"/>
              </a:rPr>
              <a:t> </a:t>
            </a:r>
            <a:endParaRPr lang="en-AU" baseline="-25000" dirty="0"/>
          </a:p>
        </p:txBody>
      </p:sp>
      <p:pic>
        <p:nvPicPr>
          <p:cNvPr id="4" name="Picture 3" descr="fig5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28600" y="872613"/>
            <a:ext cx="3733800" cy="476618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04809" y="5638800"/>
            <a:ext cx="411479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err="1" smtClean="0"/>
              <a:t>Aubert</a:t>
            </a:r>
            <a:r>
              <a:rPr lang="en-US" b="1" dirty="0" smtClean="0"/>
              <a:t> et al. Phys</a:t>
            </a:r>
            <a:r>
              <a:rPr lang="en-US" b="1" dirty="0"/>
              <a:t>.Rev.D72:052004,2005</a:t>
            </a:r>
            <a:r>
              <a:rPr lang="en-US" b="1" dirty="0" smtClean="0"/>
              <a:t>. </a:t>
            </a:r>
            <a:endParaRPr lang="en-AU" dirty="0"/>
          </a:p>
        </p:txBody>
      </p:sp>
      <p:pic>
        <p:nvPicPr>
          <p:cNvPr id="6" name="Picture 5" descr="Babar_with_bann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1600" y="6096000"/>
            <a:ext cx="1524000" cy="562153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3187804" y="6248400"/>
            <a:ext cx="774596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~81/fb</a:t>
            </a:r>
            <a:endParaRPr lang="en-A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6</a:t>
            </a:fld>
            <a:endParaRPr lang="en-AU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-121023"/>
            <a:ext cx="7581901" cy="883023"/>
          </a:xfrm>
        </p:spPr>
        <p:txBody>
          <a:bodyPr/>
          <a:lstStyle/>
          <a:p>
            <a:r>
              <a:rPr lang="en-AU" sz="4000" dirty="0" smtClean="0"/>
              <a:t>Full Reconstruction</a:t>
            </a:r>
            <a:endParaRPr lang="en-AU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2895600"/>
            <a:ext cx="5137150" cy="3953436"/>
          </a:xfrm>
        </p:spPr>
        <p:txBody>
          <a:bodyPr/>
          <a:lstStyle/>
          <a:p>
            <a:r>
              <a:rPr lang="en-AU" dirty="0" smtClean="0"/>
              <a:t>Tag B is fully reconstructed in a </a:t>
            </a:r>
            <a:r>
              <a:rPr lang="en-AU" dirty="0" err="1" smtClean="0"/>
              <a:t>hadronic</a:t>
            </a:r>
            <a:r>
              <a:rPr lang="en-AU" dirty="0" smtClean="0"/>
              <a:t> decay mode and search for an isolated photon from the other B decay</a:t>
            </a:r>
          </a:p>
          <a:p>
            <a:r>
              <a:rPr lang="en-AU" dirty="0" smtClean="0"/>
              <a:t>Negligible continuum background</a:t>
            </a:r>
          </a:p>
          <a:p>
            <a:r>
              <a:rPr lang="en-AU" dirty="0" smtClean="0"/>
              <a:t>B rest frame, B flavour</a:t>
            </a:r>
          </a:p>
          <a:p>
            <a:r>
              <a:rPr lang="en-AU" dirty="0" smtClean="0"/>
              <a:t>Very low efficiency for full reconstruction ~0.3% 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2228" y="762000"/>
            <a:ext cx="7554972" cy="2209800"/>
          </a:xfrm>
          <a:prstGeom prst="rect">
            <a:avLst/>
          </a:prstGeom>
        </p:spPr>
      </p:pic>
      <p:pic>
        <p:nvPicPr>
          <p:cNvPr id="5" name="Picture 4" descr="fig2.pdf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3"/>
              <a:stretch>
                <a:fillRect/>
              </a:stretch>
            </p:blipFill>
          </mc:Choice>
          <mc:Fallback>
            <p:blipFill>
              <a:blip r:embed="rId4"/>
              <a:stretch>
                <a:fillRect/>
              </a:stretch>
            </p:blipFill>
          </mc:Fallback>
        </mc:AlternateContent>
        <p:spPr>
          <a:xfrm>
            <a:off x="5334000" y="2895600"/>
            <a:ext cx="3504223" cy="259080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5077442" y="5486400"/>
            <a:ext cx="39903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err="1" smtClean="0"/>
              <a:t>Aubert</a:t>
            </a:r>
            <a:r>
              <a:rPr lang="en-US" dirty="0" smtClean="0"/>
              <a:t> et al. Phys</a:t>
            </a:r>
            <a:r>
              <a:rPr lang="en-US" dirty="0"/>
              <a:t>.Rev.D77:051103,2008</a:t>
            </a:r>
            <a:endParaRPr lang="en-AU" dirty="0"/>
          </a:p>
        </p:txBody>
      </p:sp>
      <p:pic>
        <p:nvPicPr>
          <p:cNvPr id="7" name="Picture 6" descr="Babar_with_banner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400800" y="6119723"/>
            <a:ext cx="1524000" cy="562153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077442" y="6119723"/>
            <a:ext cx="880995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/>
              <a:t>~</a:t>
            </a:r>
            <a:r>
              <a:rPr lang="en-US" dirty="0" smtClean="0"/>
              <a:t>210/fb</a:t>
            </a:r>
            <a:endParaRPr lang="en-AU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7</a:t>
            </a:fld>
            <a:endParaRPr lang="en-AU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107577"/>
            <a:ext cx="7581901" cy="730623"/>
          </a:xfrm>
        </p:spPr>
        <p:txBody>
          <a:bodyPr/>
          <a:lstStyle/>
          <a:p>
            <a:r>
              <a:rPr lang="en-AU" dirty="0" smtClean="0"/>
              <a:t>Fully Inclusive</a:t>
            </a:r>
            <a:endParaRPr lang="en-AU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5137150" cy="5334000"/>
          </a:xfrm>
        </p:spPr>
        <p:txBody>
          <a:bodyPr>
            <a:normAutofit/>
          </a:bodyPr>
          <a:lstStyle/>
          <a:p>
            <a:r>
              <a:rPr lang="en-AU" dirty="0" smtClean="0"/>
              <a:t>Find isolated clusters in the calorimeter</a:t>
            </a:r>
          </a:p>
          <a:p>
            <a:r>
              <a:rPr lang="en-AU" dirty="0" smtClean="0"/>
              <a:t>High Energy E</a:t>
            </a:r>
            <a:r>
              <a:rPr lang="el-GR" baseline="-25000" dirty="0" smtClean="0"/>
              <a:t>γ</a:t>
            </a:r>
            <a:r>
              <a:rPr lang="el-GR" dirty="0" smtClean="0"/>
              <a:t> </a:t>
            </a:r>
            <a:r>
              <a:rPr lang="en-AU" dirty="0" smtClean="0"/>
              <a:t>&gt; 1.4 GeV</a:t>
            </a:r>
          </a:p>
          <a:p>
            <a:r>
              <a:rPr lang="en-AU" dirty="0" smtClean="0"/>
              <a:t>Veto </a:t>
            </a:r>
            <a:r>
              <a:rPr lang="el-GR" dirty="0" smtClean="0"/>
              <a:t>γ</a:t>
            </a:r>
            <a:r>
              <a:rPr lang="en-AU" dirty="0" smtClean="0"/>
              <a:t> from </a:t>
            </a:r>
            <a:r>
              <a:rPr lang="el-GR" dirty="0" smtClean="0"/>
              <a:t>π/η</a:t>
            </a:r>
            <a:r>
              <a:rPr lang="en-AU" dirty="0" smtClean="0"/>
              <a:t> &amp; </a:t>
            </a:r>
            <a:r>
              <a:rPr lang="en-AU" dirty="0" err="1" smtClean="0"/>
              <a:t>Bhabha</a:t>
            </a:r>
            <a:r>
              <a:rPr lang="en-AU" dirty="0" smtClean="0"/>
              <a:t> and use event topology and/or lepton tag to suppress continuum background</a:t>
            </a:r>
          </a:p>
          <a:p>
            <a:r>
              <a:rPr lang="en-AU" dirty="0" smtClean="0"/>
              <a:t>Estimate continuum </a:t>
            </a:r>
            <a:r>
              <a:rPr lang="en-AU" dirty="0" err="1" smtClean="0"/>
              <a:t>bkgd</a:t>
            </a:r>
            <a:r>
              <a:rPr lang="en-AU" dirty="0" smtClean="0"/>
              <a:t> using off resonance data</a:t>
            </a:r>
          </a:p>
          <a:p>
            <a:r>
              <a:rPr lang="en-AU" dirty="0" smtClean="0"/>
              <a:t>Estimate B-decays using “corrected” MC sample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26010" y="894453"/>
            <a:ext cx="3136990" cy="5887347"/>
          </a:xfrm>
          <a:prstGeom prst="rect">
            <a:avLst/>
          </a:prstGeom>
        </p:spPr>
      </p:pic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8</a:t>
            </a:fld>
            <a:endParaRPr lang="en-AU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9462" y="0"/>
            <a:ext cx="7581901" cy="806823"/>
          </a:xfrm>
        </p:spPr>
        <p:txBody>
          <a:bodyPr/>
          <a:lstStyle/>
          <a:p>
            <a:r>
              <a:rPr lang="en-AU" sz="4400" dirty="0" smtClean="0"/>
              <a:t>Fully Inclusive Spectrum</a:t>
            </a:r>
            <a:endParaRPr lang="en-AU" sz="4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07" y="914400"/>
            <a:ext cx="963293" cy="73942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2499" y="914400"/>
            <a:ext cx="7581901" cy="562584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79707" y="1905000"/>
            <a:ext cx="817990" cy="36933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none">
            <a:spAutoFit/>
          </a:bodyPr>
          <a:lstStyle/>
          <a:p>
            <a:r>
              <a:rPr lang="en-US" dirty="0" smtClean="0"/>
              <a:t>605/fb</a:t>
            </a:r>
            <a:endParaRPr lang="en-AU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02B5E1-231D-634F-9D69-C805CF409440}" type="slidenum">
              <a:rPr lang="en-AU" smtClean="0"/>
              <a:pPr/>
              <a:t>9</a:t>
            </a:fld>
            <a:endParaRPr lang="en-AU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bit">
  <a:themeElements>
    <a:clrScheme name="Orbit">
      <a:dk1>
        <a:srgbClr val="FFFFFF"/>
      </a:dk1>
      <a:lt1>
        <a:srgbClr val="000000"/>
      </a:lt1>
      <a:dk2>
        <a:srgbClr val="212C28"/>
      </a:dk2>
      <a:lt2>
        <a:srgbClr val="7C9BA5"/>
      </a:lt2>
      <a:accent1>
        <a:srgbClr val="F2D908"/>
      </a:accent1>
      <a:accent2>
        <a:srgbClr val="9DE61E"/>
      </a:accent2>
      <a:accent3>
        <a:srgbClr val="0D8BE6"/>
      </a:accent3>
      <a:accent4>
        <a:srgbClr val="C61B1B"/>
      </a:accent4>
      <a:accent5>
        <a:srgbClr val="E26F08"/>
      </a:accent5>
      <a:accent6>
        <a:srgbClr val="8D35D1"/>
      </a:accent6>
      <a:hlink>
        <a:srgbClr val="ECBF0B"/>
      </a:hlink>
      <a:folHlink>
        <a:srgbClr val="F4E5A8"/>
      </a:folHlink>
    </a:clrScheme>
    <a:fontScheme name="Orbit">
      <a:majorFont>
        <a:latin typeface="Candara"/>
        <a:ea typeface=""/>
        <a:cs typeface=""/>
        <a:font script="Jpan" typeface="ＭＳ Ｐゴシック"/>
      </a:majorFont>
      <a:minorFont>
        <a:latin typeface="Candara"/>
        <a:ea typeface=""/>
        <a:cs typeface=""/>
        <a:font script="Jpan" typeface="ＭＳ Ｐゴシック"/>
      </a:minorFont>
    </a:fontScheme>
    <a:fmtScheme name="Orbit">
      <a:fillStyleLst>
        <a:solidFill>
          <a:schemeClr val="phClr"/>
        </a:solidFill>
        <a:solidFill>
          <a:schemeClr val="phClr">
            <a:shade val="80000"/>
          </a:schemeClr>
        </a:solidFill>
        <a:gradFill rotWithShape="1">
          <a:gsLst>
            <a:gs pos="0">
              <a:schemeClr val="phClr">
                <a:shade val="30000"/>
                <a:satMod val="100000"/>
              </a:schemeClr>
            </a:gs>
            <a:gs pos="80000">
              <a:schemeClr val="phClr">
                <a:shade val="90000"/>
                <a:satMod val="100000"/>
              </a:schemeClr>
            </a:gs>
            <a:gs pos="100000">
              <a:schemeClr val="phClr">
                <a:tint val="9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1750" cap="flat" cmpd="sng" algn="ctr">
          <a:solidFill>
            <a:schemeClr val="phClr">
              <a:shade val="90000"/>
            </a:schemeClr>
          </a:solidFill>
          <a:prstDash val="solid"/>
        </a:ln>
        <a:ln w="762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228600" dist="38100" dir="5400000" sx="104000" sy="104000" algn="ctr" rotWithShape="0">
              <a:srgbClr val="000000">
                <a:alpha val="80000"/>
              </a:srgbClr>
            </a:outerShdw>
          </a:effectLst>
        </a:effectStyle>
        <a:effectStyle>
          <a:effectLst>
            <a:outerShdw blurRad="317500" dist="381000" dir="5400000" sx="90000" sy="2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/>
          </a:scene3d>
          <a:sp3d prstMaterial="metal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1000"/>
                <a:lumMod val="80000"/>
              </a:schemeClr>
              <a:schemeClr val="phClr">
                <a:satMod val="360000"/>
                <a:lumMod val="140000"/>
              </a:schemeClr>
            </a:duotone>
          </a:blip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Orbit.thmx</Template>
  <TotalTime>495</TotalTime>
  <Words>1283</Words>
  <Application>Microsoft Macintosh PowerPoint</Application>
  <PresentationFormat>On-screen Show (4:3)</PresentationFormat>
  <Paragraphs>161</Paragraphs>
  <Slides>16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17" baseType="lpstr">
      <vt:lpstr>Orbit</vt:lpstr>
      <vt:lpstr>B-&gt;Xsγ at B-factories</vt:lpstr>
      <vt:lpstr>Dynamics of radiative B decays</vt:lpstr>
      <vt:lpstr>Branching fraction summary</vt:lpstr>
      <vt:lpstr>In the Global fit</vt:lpstr>
      <vt:lpstr> Challenging Measurement</vt:lpstr>
      <vt:lpstr>Sum of Exclusive modes</vt:lpstr>
      <vt:lpstr>Full Reconstruction</vt:lpstr>
      <vt:lpstr>Fully Inclusive</vt:lpstr>
      <vt:lpstr>Fully Inclusive Spectrum</vt:lpstr>
      <vt:lpstr>Summary of Results</vt:lpstr>
      <vt:lpstr>Overall summary</vt:lpstr>
      <vt:lpstr>Model errors</vt:lpstr>
      <vt:lpstr>Υ(4S) to B frame</vt:lpstr>
      <vt:lpstr>Global fit of all data</vt:lpstr>
      <vt:lpstr>Problem with the W.A ?</vt:lpstr>
      <vt:lpstr>Proposed solution</vt:lpstr>
    </vt:vector>
  </TitlesOfParts>
  <Company>University of Melbourne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B-&gt;Xsγ at B-factories</dc:title>
  <dc:creator>Antonio Limosani</dc:creator>
  <cp:lastModifiedBy>Antonio Limosani</cp:lastModifiedBy>
  <cp:revision>80</cp:revision>
  <dcterms:created xsi:type="dcterms:W3CDTF">2009-10-30T12:24:20Z</dcterms:created>
  <dcterms:modified xsi:type="dcterms:W3CDTF">2009-10-30T15:27:02Z</dcterms:modified>
</cp:coreProperties>
</file>