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335" r:id="rId8"/>
    <p:sldId id="330" r:id="rId9"/>
    <p:sldId id="329" r:id="rId10"/>
    <p:sldId id="339" r:id="rId11"/>
    <p:sldId id="340" r:id="rId12"/>
    <p:sldId id="342" r:id="rId13"/>
    <p:sldId id="343" r:id="rId14"/>
    <p:sldId id="334" r:id="rId15"/>
    <p:sldId id="344" r:id="rId16"/>
    <p:sldId id="258" r:id="rId17"/>
    <p:sldId id="323" r:id="rId18"/>
    <p:sldId id="307" r:id="rId19"/>
    <p:sldId id="268" r:id="rId20"/>
    <p:sldId id="324" r:id="rId21"/>
    <p:sldId id="325" r:id="rId22"/>
    <p:sldId id="308" r:id="rId23"/>
    <p:sldId id="311" r:id="rId24"/>
    <p:sldId id="318" r:id="rId25"/>
    <p:sldId id="336" r:id="rId26"/>
    <p:sldId id="322" r:id="rId27"/>
    <p:sldId id="326" r:id="rId28"/>
    <p:sldId id="328" r:id="rId29"/>
    <p:sldId id="267" r:id="rId30"/>
    <p:sldId id="259" r:id="rId31"/>
    <p:sldId id="327" r:id="rId32"/>
    <p:sldId id="341" r:id="rId33"/>
    <p:sldId id="260" r:id="rId34"/>
    <p:sldId id="333" r:id="rId35"/>
    <p:sldId id="338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F70877-4D15-4862-A774-76415C0A9C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FF17F7A-27E0-4062-A932-7AABCEE61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5B8FFE-F58F-48D9-A2A7-C5B1AD807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1E5C6C-A434-4BBA-9617-BA6878772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547F79-6955-4F96-BC9F-5719743A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08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5D4653-0C14-49FF-82DC-6268B8286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D42AC20-183E-4DF8-BF50-F7E58B298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8A58AC-ABBB-4A11-8171-1463814F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5FAA2-893B-41F8-AD9A-4F7A993BB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71BB89-9145-451D-8EEE-2494ECEFD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57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2AFECF7-9DE3-437E-8F5E-7E3377530A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3A26432-6DC5-4D63-B0B5-1FA29C248E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E9C738-84A4-4E57-A50F-CECF6F737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F7A568-53B5-49FC-AF72-2271218AC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00360E-7D21-4605-9524-FFF8AB07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15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55D3E-19B9-4C0F-9DBA-59CA0C12F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B4A0CF-3546-48F4-8038-FC21E229C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8F2488-94F9-437E-AA5F-EC6C5F9EE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189AB0-3B9A-48DA-99F8-990471DB6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DCA52-A060-46FF-964B-8BD888581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514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8B68D1-B890-41AC-8805-6C3EBC6B5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199CE8-B736-4DC9-A76B-2A80F8986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1AAFE1-11E8-4E47-871E-1CC19725A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0BF4E8-E725-4F07-BB13-3C3F9C2AD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895A14-2E8D-4549-BC55-76A49D43A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17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45A04F-5249-4A08-9801-33EB622A1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E6317A-ED6A-434A-9E21-249176AD5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EF7147-3845-4F3F-83AA-F6D196E10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811E2A-21B2-4B3D-89C8-7A02C1881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9ECF35-EE85-4515-9EB7-89C6400D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B7C31FF-690C-434B-BE81-676C1B917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38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75981B-49A6-4A69-AFB7-29AADE4AB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3A52DD-E68B-4BF4-A8C0-D011E130A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C43626-9732-45EA-AEAA-3FB6841658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49B497-C825-49E9-ABEC-F54EE1D08F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463D0D6-CB6A-48BB-973B-3BDDF31597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D6C289D-B2AC-4F4E-959D-6C4E83B70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02E021-D3AB-447F-85C1-9832C2E78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8F8D8DB-52D4-4981-A446-1E568DE1B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3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AB4CAF-A111-483E-8AD9-5E71FE1D5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28EC55F-84F8-42CF-B938-91A1F9F8F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EF115D6-04F3-436F-B4F6-C6FB3A608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047A9A-92BE-430F-8856-BACDF2FF6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18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3000D16-65FE-4CD9-B152-8E62C7047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59FC16-6D51-45D2-A796-42AC2E990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6A7775-9C08-447B-B5D9-4E61CA4A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911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EA89B7-9C43-4E98-85A0-BAA566AA5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B6319F-B4A2-4A6F-83B5-37F95AD85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562B5E-9FDE-4EC5-B73D-B4492854DD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09F480-6FED-42DF-9AA1-FD8A4B89F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79C30F-1727-446C-B67C-0E33B98DE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4EA9DE-905B-4F1B-9F56-DD012ED2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5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5EDA1E-9F80-4F2B-AC55-5ADF4BE3E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9918D77-8951-4199-8435-58F5CAD7B8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4AB34EA-B12D-41CA-B3F0-3A9FB73964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3F5662-25BF-43A1-BFE6-6D8A5968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D4A61A-10E9-40D3-9480-0EEAEC0A5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A4613CD-D19F-428C-AE4B-35A4BDDBD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14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5C14AF5-67D6-4FA4-9E30-EE22CD2D6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3B61D6-8819-4740-8489-5120BB96F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111830-4799-4B84-9E51-D8120F06E0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75F7A-C970-44EE-8CD9-3E462689A69A}" type="datetimeFigureOut">
              <a:rPr lang="fr-FR" smtClean="0"/>
              <a:t>27/06/2018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1E0179-E18B-4D71-990C-0A8E3C25F6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A45B20-DB75-49E8-BAD4-5EE565F29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A617D-AD17-4D16-8826-F7CBB807965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51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7.emf"/><Relationship Id="rId7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1.wdp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9.jpeg"/><Relationship Id="rId4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9.jpeg"/><Relationship Id="rId4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hyperlink" Target="https://www.google.fr/url?sa=i&amp;source=images&amp;cd=&amp;cad=rja&amp;uact=8&amp;ved=2ahUKEwjCgcvPwpvbAhXFWBQKHZnsCSsQjRx6BAgBEAU&amp;url=http://www.dons-legs.com/v2/association-organisme-centre-francois-baclesse-27072/&amp;psig=AOvVaw0EmupVTK0Hri0OcmZdTT5_&amp;ust=1527154126879207" TargetMode="External"/><Relationship Id="rId18" Type="http://schemas.openxmlformats.org/officeDocument/2006/relationships/image" Target="../media/image32.jpeg"/><Relationship Id="rId3" Type="http://schemas.openxmlformats.org/officeDocument/2006/relationships/hyperlink" Target="https://www.google.fr/url?sa=i&amp;source=images&amp;cd=&amp;cad=rja&amp;uact=8&amp;ved=2ahUKEwil2cb5wJvbAhUCkRQKHSfnBP8QjRx6BAgBEAU&amp;url=http://www.unicaen.fr/puc/sources/prodescartes/&amp;psig=AOvVaw0ZOK4mhvwLAP5b3ha7i1q5&amp;ust=1527153676339386" TargetMode="External"/><Relationship Id="rId7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Relationship Id="rId12" Type="http://schemas.openxmlformats.org/officeDocument/2006/relationships/image" Target="../media/image29.jpeg"/><Relationship Id="rId17" Type="http://schemas.openxmlformats.org/officeDocument/2006/relationships/hyperlink" Target="https://www.google.fr/url?sa=i&amp;source=images&amp;cd=&amp;cad=rja&amp;uact=8&amp;ved=2ahUKEwio68q-w5vbAhVBsxQKHSZkDWYQjRx6BAgBEAU&amp;url=http://pro.ganil-spiral2.eu/events/workshops/fission2013/images/logo-ganil/image_view_fullscreen&amp;psig=AOvVaw3kN-XG6mAVE4YJeyFXTwGq&amp;ust=1527154368006319" TargetMode="External"/><Relationship Id="rId2" Type="http://schemas.openxmlformats.org/officeDocument/2006/relationships/image" Target="../media/image24.png"/><Relationship Id="rId16" Type="http://schemas.openxmlformats.org/officeDocument/2006/relationships/image" Target="../media/image31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hyperlink" Target="https://www.google.fr/url?sa=i&amp;source=images&amp;cd=&amp;cad=rja&amp;uact=8&amp;ved=2ahUKEwi1pJq5wpvbAhXF0xQKHciWDskQjRx6BAgBEAU&amp;url=https://www.lamanchelibre.fr/actualite-393183-calvados-un-nouveau-logo-pour-le-chu-de-caen&amp;psig=AOvVaw1xZbB-BgSovbJNP3JPoCDt&amp;ust=1527154059567245" TargetMode="External"/><Relationship Id="rId5" Type="http://schemas.openxmlformats.org/officeDocument/2006/relationships/hyperlink" Target="https://www.google.fr/url?sa=i&amp;source=images&amp;cd=&amp;cad=rja&amp;uact=8&amp;ved=2ahUKEwjKyOyTwZvbAhWL8RQKHSY6BTcQjRx6BAgBEAU&amp;url=https://fr.wikipedia.org/wiki/Fichier:Centre_national_de_la_recherche_scientifique.svg&amp;psig=AOvVaw0fPUYLCyeEcZUQrjGSBlxB&amp;ust=1527153741569956" TargetMode="External"/><Relationship Id="rId15" Type="http://schemas.openxmlformats.org/officeDocument/2006/relationships/hyperlink" Target="https://www.google.fr/url?sa=i&amp;source=images&amp;cd=&amp;cad=rja&amp;uact=8&amp;ved=2ahUKEwiWzbTewpvbAhXBwBQKHVt7BOoQjRx6BAgBEAU&amp;url=https://fr.wikipedia.org/wiki/Fichier:CEA_logotype2012.png&amp;psig=AOvVaw3Uo5NrNsk1nis3SUkSuYNv&amp;ust=1527154165528037" TargetMode="External"/><Relationship Id="rId10" Type="http://schemas.openxmlformats.org/officeDocument/2006/relationships/image" Target="../media/image28.jpeg"/><Relationship Id="rId19" Type="http://schemas.openxmlformats.org/officeDocument/2006/relationships/hyperlink" Target="https://www.google.fr/url?sa=i&amp;source=images&amp;cd=&amp;cad=rja&amp;uact=8&amp;ved=2ahUKEwjkgM7Ow5vbAhVH1RQKHQErCBgQjRx6BAgBEAU&amp;url=https://fr.wikipedia.org/wiki/Fichier:Cyceron.png&amp;psig=AOvVaw3woFVQQfCQopJ9kQ_25Usm&amp;ust=1527154398515275" TargetMode="External"/><Relationship Id="rId4" Type="http://schemas.openxmlformats.org/officeDocument/2006/relationships/image" Target="../media/image25.png"/><Relationship Id="rId9" Type="http://schemas.openxmlformats.org/officeDocument/2006/relationships/hyperlink" Target="https://www.google.fr/url?sa=i&amp;source=images&amp;cd=&amp;cad=rja&amp;uact=8&amp;ved=2ahUKEwi_3PPzwZvbAhXEtRQKHRt5BcYQjRx6BAgBEAU&amp;url=https://www.ensicaen.fr/lecole/presse/nouveau_logo_ensicaen_2017/&amp;psig=AOvVaw05GxkX-sSgX14xgFyrti7e&amp;ust=1527153942947778" TargetMode="External"/><Relationship Id="rId1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microsoft.com/office/2007/relationships/hdphoto" Target="../media/hdphoto4.wdp"/><Relationship Id="rId5" Type="http://schemas.openxmlformats.org/officeDocument/2006/relationships/image" Target="../media/image35.png"/><Relationship Id="rId4" Type="http://schemas.microsoft.com/office/2007/relationships/hdphoto" Target="../media/hdphoto3.wdp"/><Relationship Id="rId9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fr/url?sa=i&amp;source=images&amp;cd=&amp;cad=rja&amp;uact=8&amp;ved=2ahUKEwio68q-w5vbAhVBsxQKHSZkDWYQjRx6BAgBEAU&amp;url=http://pro.ganil-spiral2.eu/events/workshops/fission2013/images/logo-ganil/image_view_fullscreen&amp;psig=AOvVaw3kN-XG6mAVE4YJeyFXTwGq&amp;ust=1527154368006319" TargetMode="External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hyperlink" Target="https://www.google.fr/url?sa=i&amp;source=images&amp;cd=&amp;cad=rja&amp;uact=8&amp;ved=2ahUKEwjCgcvPwpvbAhXFWBQKHZnsCSsQjRx6BAgBEAU&amp;url=http://www.dons-legs.com/v2/association-organisme-centre-francois-baclesse-27072/&amp;psig=AOvVaw0EmupVTK0Hri0OcmZdTT5_&amp;ust=1527154126879207" TargetMode="External"/><Relationship Id="rId18" Type="http://schemas.openxmlformats.org/officeDocument/2006/relationships/image" Target="../media/image32.jpeg"/><Relationship Id="rId3" Type="http://schemas.openxmlformats.org/officeDocument/2006/relationships/hyperlink" Target="https://www.google.fr/url?sa=i&amp;source=images&amp;cd=&amp;cad=rja&amp;uact=8&amp;ved=2ahUKEwil2cb5wJvbAhUCkRQKHSfnBP8QjRx6BAgBEAU&amp;url=http://www.unicaen.fr/puc/sources/prodescartes/&amp;psig=AOvVaw0ZOK4mhvwLAP5b3ha7i1q5&amp;ust=1527153676339386" TargetMode="External"/><Relationship Id="rId21" Type="http://schemas.openxmlformats.org/officeDocument/2006/relationships/image" Target="../media/image52.png"/><Relationship Id="rId7" Type="http://schemas.openxmlformats.org/officeDocument/2006/relationships/hyperlink" Target="https://www.google.fr/url?sa=i&amp;source=images&amp;cd=&amp;cad=rja&amp;uact=8&amp;ved=2ahUKEwisgIXBwZvbAhXE1xQKHdymBK8QjRx6BAgBEAU&amp;url=https://www.normandie.fr/logo-et-charte&amp;psig=AOvVaw1DcusN6krByVXYOrZYFeBS&amp;ust=1527153836288393" TargetMode="External"/><Relationship Id="rId12" Type="http://schemas.openxmlformats.org/officeDocument/2006/relationships/image" Target="../media/image29.jpeg"/><Relationship Id="rId17" Type="http://schemas.openxmlformats.org/officeDocument/2006/relationships/hyperlink" Target="https://www.google.fr/url?sa=i&amp;source=images&amp;cd=&amp;cad=rja&amp;uact=8&amp;ved=2ahUKEwio68q-w5vbAhVBsxQKHSZkDWYQjRx6BAgBEAU&amp;url=http://pro.ganil-spiral2.eu/events/workshops/fission2013/images/logo-ganil/image_view_fullscreen&amp;psig=AOvVaw3kN-XG6mAVE4YJeyFXTwGq&amp;ust=1527154368006319" TargetMode="External"/><Relationship Id="rId2" Type="http://schemas.openxmlformats.org/officeDocument/2006/relationships/image" Target="../media/image24.png"/><Relationship Id="rId16" Type="http://schemas.openxmlformats.org/officeDocument/2006/relationships/image" Target="../media/image31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hyperlink" Target="https://www.google.fr/url?sa=i&amp;source=images&amp;cd=&amp;cad=rja&amp;uact=8&amp;ved=2ahUKEwi1pJq5wpvbAhXF0xQKHciWDskQjRx6BAgBEAU&amp;url=https://www.lamanchelibre.fr/actualite-393183-calvados-un-nouveau-logo-pour-le-chu-de-caen&amp;psig=AOvVaw1xZbB-BgSovbJNP3JPoCDt&amp;ust=1527154059567245" TargetMode="External"/><Relationship Id="rId5" Type="http://schemas.openxmlformats.org/officeDocument/2006/relationships/hyperlink" Target="https://www.google.fr/url?sa=i&amp;source=images&amp;cd=&amp;cad=rja&amp;uact=8&amp;ved=2ahUKEwjKyOyTwZvbAhWL8RQKHSY6BTcQjRx6BAgBEAU&amp;url=https://fr.wikipedia.org/wiki/Fichier:Centre_national_de_la_recherche_scientifique.svg&amp;psig=AOvVaw0fPUYLCyeEcZUQrjGSBlxB&amp;ust=1527153741569956" TargetMode="External"/><Relationship Id="rId15" Type="http://schemas.openxmlformats.org/officeDocument/2006/relationships/hyperlink" Target="https://www.google.fr/url?sa=i&amp;source=images&amp;cd=&amp;cad=rja&amp;uact=8&amp;ved=2ahUKEwiWzbTewpvbAhXBwBQKHVt7BOoQjRx6BAgBEAU&amp;url=https://fr.wikipedia.org/wiki/Fichier:CEA_logotype2012.png&amp;psig=AOvVaw3Uo5NrNsk1nis3SUkSuYNv&amp;ust=1527154165528037" TargetMode="External"/><Relationship Id="rId10" Type="http://schemas.openxmlformats.org/officeDocument/2006/relationships/image" Target="../media/image28.jpeg"/><Relationship Id="rId19" Type="http://schemas.openxmlformats.org/officeDocument/2006/relationships/hyperlink" Target="https://www.google.fr/url?sa=i&amp;source=images&amp;cd=&amp;cad=rja&amp;uact=8&amp;ved=2ahUKEwjkgM7Ow5vbAhVH1RQKHQErCBgQjRx6BAgBEAU&amp;url=https://fr.wikipedia.org/wiki/Fichier:Cyceron.png&amp;psig=AOvVaw3woFVQQfCQopJ9kQ_25Usm&amp;ust=1527154398515275" TargetMode="External"/><Relationship Id="rId4" Type="http://schemas.openxmlformats.org/officeDocument/2006/relationships/image" Target="../media/image25.png"/><Relationship Id="rId9" Type="http://schemas.openxmlformats.org/officeDocument/2006/relationships/hyperlink" Target="https://www.google.fr/url?sa=i&amp;source=images&amp;cd=&amp;cad=rja&amp;uact=8&amp;ved=2ahUKEwi_3PPzwZvbAhXEtRQKHRt5BcYQjRx6BAgBEAU&amp;url=https://www.ensicaen.fr/lecole/presse/nouveau_logo_ensicaen_2017/&amp;psig=AOvVaw05GxkX-sSgX14xgFyrti7e&amp;ust=1527153942947778" TargetMode="External"/><Relationship Id="rId1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EA812C-FB1A-459A-BE8B-FE0546848C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/>
              <a:t>ENLIGHT 2019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2D988D-022E-40D1-BF3B-3574FE1EAA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3600" dirty="0" err="1"/>
              <a:t>Annoucement</a:t>
            </a:r>
            <a:r>
              <a:rPr lang="fr-FR" sz="3600" dirty="0"/>
              <a:t> of a </a:t>
            </a:r>
            <a:r>
              <a:rPr lang="fr-FR" sz="3600" dirty="0" err="1"/>
              <a:t>proposal</a:t>
            </a:r>
            <a:r>
              <a:rPr lang="fr-FR" sz="3600" dirty="0"/>
              <a:t> for </a:t>
            </a:r>
            <a:r>
              <a:rPr lang="fr-FR" sz="3600" dirty="0" err="1"/>
              <a:t>next</a:t>
            </a:r>
            <a:r>
              <a:rPr lang="fr-FR" sz="3600" dirty="0"/>
              <a:t> </a:t>
            </a:r>
            <a:r>
              <a:rPr lang="fr-FR" sz="3600" dirty="0" err="1"/>
              <a:t>year</a:t>
            </a:r>
            <a:endParaRPr lang="fr-FR" sz="3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41F080-4755-4650-ADD2-7E8165FD3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7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3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1A10CD0-710C-4D68-BF9C-A9468BAD5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694" y="0"/>
            <a:ext cx="9467306" cy="45313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0ED1EAB-2849-4930-94BA-D8AA1348C1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809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1A10CD0-710C-4D68-BF9C-A9468BAD5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694" y="0"/>
            <a:ext cx="9467306" cy="45313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0ED1EAB-2849-4930-94BA-D8AA1348C1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49440" cy="521208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D0F6AE7-D8A5-461F-91D5-78390EE127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15559"/>
            <a:ext cx="12192000" cy="325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Ã©sultat de recherche d'images pour &quot;mont saint michel&quot;">
            <a:extLst>
              <a:ext uri="{FF2B5EF4-FFF2-40B4-BE49-F238E27FC236}">
                <a16:creationId xmlns:a16="http://schemas.microsoft.com/office/drawing/2014/main" id="{E8F42D76-FC2C-499F-A6B1-1E21C0FA2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0"/>
            <a:ext cx="10296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546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Ã©sultat de recherche d'images pour &quot;chevaux en Normandie&quot;">
            <a:extLst>
              <a:ext uri="{FF2B5EF4-FFF2-40B4-BE49-F238E27FC236}">
                <a16:creationId xmlns:a16="http://schemas.microsoft.com/office/drawing/2014/main" id="{A8282166-0D85-4DCD-B78B-C6EFD8D659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7"/>
          <a:stretch/>
        </p:blipFill>
        <p:spPr bwMode="auto">
          <a:xfrm>
            <a:off x="0" y="0"/>
            <a:ext cx="12191999" cy="684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175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When</a:t>
            </a:r>
            <a:r>
              <a:rPr lang="fr-FR" b="1" dirty="0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F7B0C0-184F-4EFE-8403-12A380691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/>
              <a:t>The </a:t>
            </a:r>
            <a:r>
              <a:rPr lang="fr-FR" sz="4400" dirty="0" err="1"/>
              <a:t>very</a:t>
            </a:r>
            <a:r>
              <a:rPr lang="fr-FR" sz="4400" dirty="0"/>
              <a:t> first </a:t>
            </a:r>
            <a:r>
              <a:rPr lang="fr-FR" sz="4400" dirty="0" err="1"/>
              <a:t>week</a:t>
            </a:r>
            <a:r>
              <a:rPr lang="fr-FR" sz="4400" dirty="0"/>
              <a:t> of </a:t>
            </a:r>
            <a:r>
              <a:rPr lang="fr-FR" sz="4400" b="1" dirty="0"/>
              <a:t>July</a:t>
            </a:r>
            <a:r>
              <a:rPr lang="fr-FR" sz="4400" dirty="0"/>
              <a:t> 2019:</a:t>
            </a:r>
          </a:p>
          <a:p>
            <a:pPr marL="0" indent="0" algn="ctr">
              <a:buNone/>
            </a:pPr>
            <a:r>
              <a:rPr lang="fr-FR" sz="4400" dirty="0" err="1"/>
              <a:t>Monday</a:t>
            </a:r>
            <a:r>
              <a:rPr lang="fr-FR" sz="4400" dirty="0"/>
              <a:t> 1</a:t>
            </a:r>
            <a:r>
              <a:rPr lang="fr-FR" sz="4400" baseline="30000" dirty="0"/>
              <a:t>st</a:t>
            </a:r>
            <a:r>
              <a:rPr lang="fr-FR" sz="4400" dirty="0"/>
              <a:t> to </a:t>
            </a:r>
            <a:r>
              <a:rPr lang="fr-FR" sz="4400" dirty="0" err="1"/>
              <a:t>Wednesday</a:t>
            </a:r>
            <a:r>
              <a:rPr lang="fr-FR" sz="4400" dirty="0"/>
              <a:t> 3</a:t>
            </a:r>
            <a:r>
              <a:rPr lang="fr-FR" sz="4400" baseline="30000" dirty="0"/>
              <a:t>rd</a:t>
            </a:r>
            <a:endParaRPr lang="fr-FR" sz="4400" b="1" baseline="30000" dirty="0"/>
          </a:p>
        </p:txBody>
      </p:sp>
    </p:spTree>
    <p:extLst>
      <p:ext uri="{BB962C8B-B14F-4D97-AF65-F5344CB8AC3E}">
        <p14:creationId xmlns:p14="http://schemas.microsoft.com/office/powerpoint/2010/main" val="7763566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When</a:t>
            </a:r>
            <a:r>
              <a:rPr lang="fr-FR" b="1" dirty="0"/>
              <a:t>?     </a:t>
            </a:r>
            <a:r>
              <a:rPr lang="fr-FR" sz="3600" b="1" dirty="0"/>
              <a:t>Tentative </a:t>
            </a:r>
            <a:r>
              <a:rPr lang="fr-FR" sz="3600" b="1" dirty="0" err="1"/>
              <a:t>schedule</a:t>
            </a:r>
            <a:endParaRPr lang="fr-FR" sz="3600" b="1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9CD2157C-3298-4776-9FAE-1F83A90EA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0487" y="1825625"/>
            <a:ext cx="374303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Monday</a:t>
            </a:r>
            <a:r>
              <a:rPr lang="fr-FR" dirty="0"/>
              <a:t> 1st July</a:t>
            </a:r>
          </a:p>
          <a:p>
            <a:r>
              <a:rPr lang="fr-FR" dirty="0"/>
              <a:t>Training </a:t>
            </a:r>
            <a:r>
              <a:rPr lang="fr-FR" dirty="0" err="1"/>
              <a:t>day</a:t>
            </a:r>
            <a:r>
              <a:rPr lang="fr-FR" dirty="0"/>
              <a:t> (on the campus):</a:t>
            </a:r>
          </a:p>
          <a:p>
            <a:pPr lvl="1"/>
            <a:r>
              <a:rPr lang="fr-FR" dirty="0" err="1"/>
              <a:t>morning</a:t>
            </a:r>
            <a:r>
              <a:rPr lang="fr-FR" dirty="0"/>
              <a:t> and </a:t>
            </a:r>
            <a:r>
              <a:rPr lang="fr-FR" dirty="0" err="1"/>
              <a:t>afternoon</a:t>
            </a:r>
            <a:endParaRPr lang="fr-FR" dirty="0"/>
          </a:p>
          <a:p>
            <a:r>
              <a:rPr lang="fr-FR" dirty="0"/>
              <a:t>EPTN meeting (at CFB):</a:t>
            </a:r>
          </a:p>
          <a:p>
            <a:pPr lvl="1"/>
            <a:r>
              <a:rPr lang="fr-FR" dirty="0" err="1"/>
              <a:t>Afternoon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   and </a:t>
            </a:r>
            <a:r>
              <a:rPr lang="fr-FR" dirty="0" err="1"/>
              <a:t>evening</a:t>
            </a:r>
            <a:endParaRPr lang="fr-FR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B413725-873E-4E16-A3C8-4407DD448890}"/>
              </a:ext>
            </a:extLst>
          </p:cNvPr>
          <p:cNvSpPr txBox="1">
            <a:spLocks/>
          </p:cNvSpPr>
          <p:nvPr/>
        </p:nvSpPr>
        <p:spPr>
          <a:xfrm>
            <a:off x="4232564" y="1830245"/>
            <a:ext cx="37430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/>
              <a:t>Tuesday 2nd July</a:t>
            </a:r>
          </a:p>
          <a:p>
            <a:r>
              <a:rPr lang="fr-FR" dirty="0"/>
              <a:t>ENLIGHT </a:t>
            </a:r>
            <a:r>
              <a:rPr lang="fr-FR" dirty="0" err="1"/>
              <a:t>annual</a:t>
            </a:r>
            <a:r>
              <a:rPr lang="fr-FR" dirty="0"/>
              <a:t> meeting </a:t>
            </a:r>
            <a:r>
              <a:rPr lang="fr-FR" dirty="0" err="1"/>
              <a:t>day</a:t>
            </a:r>
            <a:r>
              <a:rPr lang="fr-FR" dirty="0"/>
              <a:t> 1 (at CFB):</a:t>
            </a:r>
          </a:p>
          <a:p>
            <a:pPr lvl="1"/>
            <a:r>
              <a:rPr lang="fr-FR" dirty="0"/>
              <a:t>Morning and </a:t>
            </a:r>
            <a:r>
              <a:rPr lang="fr-FR" dirty="0" err="1"/>
              <a:t>afternoon</a:t>
            </a:r>
            <a:endParaRPr lang="fr-FR" dirty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fr-FR" dirty="0"/>
              <a:t>   </a:t>
            </a:r>
          </a:p>
          <a:p>
            <a:r>
              <a:rPr lang="fr-FR" dirty="0"/>
              <a:t>Social 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somewhere</a:t>
            </a:r>
            <a:r>
              <a:rPr lang="fr-FR" dirty="0"/>
              <a:t> in Normandy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4586423C-49EC-4716-869C-741429E29834}"/>
              </a:ext>
            </a:extLst>
          </p:cNvPr>
          <p:cNvSpPr txBox="1">
            <a:spLocks/>
          </p:cNvSpPr>
          <p:nvPr/>
        </p:nvSpPr>
        <p:spPr>
          <a:xfrm>
            <a:off x="7571518" y="1825625"/>
            <a:ext cx="37430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 err="1"/>
              <a:t>Wednesday</a:t>
            </a:r>
            <a:r>
              <a:rPr lang="fr-FR" dirty="0"/>
              <a:t> 3rd July</a:t>
            </a:r>
          </a:p>
          <a:p>
            <a:r>
              <a:rPr lang="fr-FR" dirty="0"/>
              <a:t>ENLIGHT </a:t>
            </a:r>
            <a:r>
              <a:rPr lang="fr-FR" dirty="0" err="1"/>
              <a:t>annual</a:t>
            </a:r>
            <a:r>
              <a:rPr lang="fr-FR" dirty="0"/>
              <a:t> meeting </a:t>
            </a:r>
            <a:r>
              <a:rPr lang="fr-FR" dirty="0" err="1"/>
              <a:t>day</a:t>
            </a:r>
            <a:r>
              <a:rPr lang="fr-FR" dirty="0"/>
              <a:t> 2 (at CFB):</a:t>
            </a:r>
          </a:p>
          <a:p>
            <a:pPr lvl="1"/>
            <a:r>
              <a:rPr lang="fr-FR" dirty="0"/>
              <a:t>Morning and </a:t>
            </a:r>
            <a:r>
              <a:rPr lang="fr-FR" dirty="0" err="1"/>
              <a:t>afternoon</a:t>
            </a:r>
            <a:endParaRPr lang="fr-FR" dirty="0"/>
          </a:p>
          <a:p>
            <a:r>
              <a:rPr lang="fr-FR" dirty="0" err="1"/>
              <a:t>Visit</a:t>
            </a:r>
            <a:r>
              <a:rPr lang="fr-FR" dirty="0"/>
              <a:t> of CYCLHAD building </a:t>
            </a:r>
            <a:r>
              <a:rPr lang="fr-FR" sz="2400" dirty="0" err="1"/>
              <a:t>possibly</a:t>
            </a:r>
            <a:r>
              <a:rPr lang="fr-FR" sz="2400" dirty="0"/>
              <a:t> </a:t>
            </a:r>
            <a:r>
              <a:rPr lang="fr-FR" sz="2400" dirty="0" err="1"/>
              <a:t>after</a:t>
            </a:r>
            <a:r>
              <a:rPr lang="fr-FR" sz="2400" dirty="0"/>
              <a:t> patient </a:t>
            </a:r>
            <a:r>
              <a:rPr lang="fr-FR" sz="2400" dirty="0" err="1"/>
              <a:t>duty</a:t>
            </a:r>
            <a:r>
              <a:rPr lang="fr-FR" sz="2400" dirty="0"/>
              <a:t>.</a:t>
            </a:r>
          </a:p>
          <a:p>
            <a:pPr marL="457200" lvl="1" indent="0">
              <a:buNone/>
            </a:pPr>
            <a:r>
              <a:rPr lang="fr-FR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238148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Why</a:t>
            </a:r>
            <a:r>
              <a:rPr lang="fr-FR" b="1" dirty="0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F7B0C0-184F-4EFE-8403-12A380691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A hadrontherapy center has been </a:t>
            </a:r>
            <a:r>
              <a:rPr lang="fr-FR" dirty="0" err="1"/>
              <a:t>built</a:t>
            </a:r>
            <a:r>
              <a:rPr lang="fr-FR" dirty="0"/>
              <a:t> in Caen and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begin</a:t>
            </a:r>
            <a:r>
              <a:rPr lang="fr-FR" dirty="0"/>
              <a:t> proton </a:t>
            </a:r>
            <a:r>
              <a:rPr lang="fr-FR" dirty="0" err="1"/>
              <a:t>treatments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July 2018: the </a:t>
            </a:r>
            <a:r>
              <a:rPr lang="fr-FR" b="1" dirty="0"/>
              <a:t>CYCLHAD center</a:t>
            </a:r>
          </a:p>
          <a:p>
            <a:pPr marL="0" indent="0">
              <a:buNone/>
            </a:pPr>
            <a:r>
              <a:rPr lang="fr-FR" dirty="0"/>
              <a:t>But as important: </a:t>
            </a:r>
            <a:r>
              <a:rPr lang="fr-FR" dirty="0" err="1"/>
              <a:t>around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protontherapy </a:t>
            </a:r>
            <a:r>
              <a:rPr lang="fr-FR" dirty="0" err="1"/>
              <a:t>modality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existing</a:t>
            </a:r>
            <a:r>
              <a:rPr lang="fr-FR" dirty="0"/>
              <a:t> a </a:t>
            </a:r>
            <a:r>
              <a:rPr lang="fr-FR" dirty="0" err="1"/>
              <a:t>scientific</a:t>
            </a:r>
            <a:r>
              <a:rPr lang="fr-FR" dirty="0"/>
              <a:t> ressource center for hadrontherapy </a:t>
            </a:r>
            <a:r>
              <a:rPr lang="fr-FR" dirty="0" err="1"/>
              <a:t>research</a:t>
            </a:r>
            <a:r>
              <a:rPr lang="fr-FR" dirty="0"/>
              <a:t>, the main part of the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			    </a:t>
            </a:r>
            <a:r>
              <a:rPr lang="fr-FR" sz="4000" b="1" dirty="0"/>
              <a:t>				</a:t>
            </a:r>
            <a:r>
              <a:rPr lang="fr-FR" sz="4000" b="1" dirty="0" err="1"/>
              <a:t>project</a:t>
            </a:r>
            <a:endParaRPr lang="fr-FR" sz="4000" b="1" dirty="0"/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0037D0F8-0E15-473E-9A73-9B5AC15590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848526"/>
              </p:ext>
            </p:extLst>
          </p:nvPr>
        </p:nvGraphicFramePr>
        <p:xfrm>
          <a:off x="3591486" y="3909854"/>
          <a:ext cx="3632274" cy="1546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Image bitmap" r:id="rId3" imgW="2381582" imgH="933580" progId="PBrush">
                  <p:embed/>
                </p:oleObj>
              </mc:Choice>
              <mc:Fallback>
                <p:oleObj name="Image bitmap" r:id="rId3" imgW="2381582" imgH="933580" progId="PBrush">
                  <p:embed/>
                  <p:pic>
                    <p:nvPicPr>
                      <p:cNvPr id="12" name="Obje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1486" y="3909854"/>
                        <a:ext cx="3632274" cy="15460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8912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9472"/>
            <a:ext cx="12192000" cy="1143000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The CYCLHAD </a:t>
            </a:r>
            <a:r>
              <a:rPr lang="en-GB" sz="2000" b="1" dirty="0"/>
              <a:t>SAS</a:t>
            </a:r>
            <a:r>
              <a:rPr lang="en-GB" sz="3600" dirty="0"/>
              <a:t> building completed in 2017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34" y="1162472"/>
            <a:ext cx="8899733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43296E0-9A2E-4C8D-AEC6-5B64C84A6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453337"/>
            <a:ext cx="2133600" cy="365125"/>
          </a:xfrm>
        </p:spPr>
        <p:txBody>
          <a:bodyPr/>
          <a:lstStyle/>
          <a:p>
            <a:fld id="{43BEC009-1B59-4EA6-AD34-5D199FC8FD3C}" type="slidenum">
              <a:rPr lang="fr-FR" smtClean="0"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9290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1666"/>
          <a:stretch/>
        </p:blipFill>
        <p:spPr bwMode="auto">
          <a:xfrm>
            <a:off x="982153" y="1097280"/>
            <a:ext cx="9421687" cy="576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llipse 2"/>
          <p:cNvSpPr/>
          <p:nvPr/>
        </p:nvSpPr>
        <p:spPr>
          <a:xfrm>
            <a:off x="1176080" y="1916832"/>
            <a:ext cx="576064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/>
              <a:t>1</a:t>
            </a:r>
          </a:p>
        </p:txBody>
      </p:sp>
      <p:sp>
        <p:nvSpPr>
          <p:cNvPr id="6" name="Ellipse 5"/>
          <p:cNvSpPr/>
          <p:nvPr/>
        </p:nvSpPr>
        <p:spPr>
          <a:xfrm>
            <a:off x="1176080" y="4293096"/>
            <a:ext cx="576064" cy="576064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/>
              <a:t>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F40F56-5DA5-40C7-853C-E706D777B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18</a:t>
            </a:fld>
            <a:endParaRPr lang="fr-FR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9162727-AB79-498C-998E-F19ADD867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472"/>
            <a:ext cx="12192000" cy="1143000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The CYCLHAD </a:t>
            </a:r>
            <a:r>
              <a:rPr lang="en-GB" sz="2000" b="1" dirty="0"/>
              <a:t>SAS</a:t>
            </a:r>
            <a:r>
              <a:rPr lang="en-GB" sz="3600" dirty="0"/>
              <a:t> premise is hosting treatment and experimental rooms…</a:t>
            </a:r>
          </a:p>
        </p:txBody>
      </p:sp>
    </p:spTree>
    <p:extLst>
      <p:ext uri="{BB962C8B-B14F-4D97-AF65-F5344CB8AC3E}">
        <p14:creationId xmlns:p14="http://schemas.microsoft.com/office/powerpoint/2010/main" val="96256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lan Labo CYCLHADcouleur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430" y="1124744"/>
            <a:ext cx="11393082" cy="48290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75520" y="6117561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At the 2</a:t>
            </a:r>
            <a:r>
              <a:rPr lang="en-US" baseline="30000" dirty="0"/>
              <a:t>nd</a:t>
            </a:r>
            <a:r>
              <a:rPr lang="en-US" dirty="0"/>
              <a:t> floor, 28 rooms devoted to science (researcher offices, laboratories, animal house, and logistic spaces) totalizing about 500 m ²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F3CD91-54A4-4932-B859-DEB3336DA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19</a:t>
            </a:fld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B253194-9199-4379-BE67-80C2162F4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704" y="-122768"/>
            <a:ext cx="8424936" cy="1143000"/>
          </a:xfrm>
        </p:spPr>
        <p:txBody>
          <a:bodyPr>
            <a:noAutofit/>
          </a:bodyPr>
          <a:lstStyle/>
          <a:p>
            <a:r>
              <a:rPr lang="en-GB" sz="3600" dirty="0"/>
              <a:t>… and surfaces for laboratories </a:t>
            </a:r>
          </a:p>
        </p:txBody>
      </p:sp>
    </p:spTree>
    <p:extLst>
      <p:ext uri="{BB962C8B-B14F-4D97-AF65-F5344CB8AC3E}">
        <p14:creationId xmlns:p14="http://schemas.microsoft.com/office/powerpoint/2010/main" val="262817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Where</a:t>
            </a:r>
            <a:r>
              <a:rPr lang="fr-FR" b="1" dirty="0"/>
              <a:t>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3BD108C-7EAE-4CEC-A691-8D83E8A11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574" y="-13728"/>
            <a:ext cx="6507735" cy="6871728"/>
          </a:xfrm>
        </p:spPr>
      </p:pic>
    </p:spTree>
    <p:extLst>
      <p:ext uri="{BB962C8B-B14F-4D97-AF65-F5344CB8AC3E}">
        <p14:creationId xmlns:p14="http://schemas.microsoft.com/office/powerpoint/2010/main" val="1090258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6103882"/>
            <a:ext cx="1584176" cy="58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44ED4F-E87B-4437-9440-FA6F28BC7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20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F6E869-0E66-43EF-995B-68F9803EB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7524" y="1313202"/>
            <a:ext cx="4228833" cy="315679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07A1BC2-3E99-43E8-B4E8-80A0C9DAB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0913" y="3051490"/>
            <a:ext cx="5018215" cy="3329838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BA11F40F-0FE0-4C6D-9692-1F22C2D12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544" y="19472"/>
            <a:ext cx="8424936" cy="1143000"/>
          </a:xfrm>
        </p:spPr>
        <p:txBody>
          <a:bodyPr>
            <a:noAutofit/>
          </a:bodyPr>
          <a:lstStyle/>
          <a:p>
            <a:r>
              <a:rPr lang="en-GB" sz="3600" dirty="0"/>
              <a:t>The CYCLHAD </a:t>
            </a:r>
            <a:r>
              <a:rPr lang="en-GB" sz="2000" b="1" dirty="0"/>
              <a:t>SAS</a:t>
            </a:r>
            <a:r>
              <a:rPr lang="en-GB" sz="3600" dirty="0"/>
              <a:t> </a:t>
            </a:r>
            <a:r>
              <a:rPr lang="en-GB" sz="2800" dirty="0"/>
              <a:t>received the installation of the </a:t>
            </a:r>
            <a:r>
              <a:rPr lang="en-GB" sz="2800" dirty="0" err="1"/>
              <a:t>Proteus®One</a:t>
            </a:r>
            <a:r>
              <a:rPr lang="en-GB" sz="2800" dirty="0"/>
              <a:t> in September 2017</a:t>
            </a:r>
          </a:p>
        </p:txBody>
      </p:sp>
      <p:pic>
        <p:nvPicPr>
          <p:cNvPr id="8" name="Picture 11" descr="Résultat de recherche d'images pour &quot;logo Région Normandie&quot;">
            <a:hlinkClick r:id="rId5"/>
            <a:extLst>
              <a:ext uri="{FF2B5EF4-FFF2-40B4-BE49-F238E27FC236}">
                <a16:creationId xmlns:a16="http://schemas.microsoft.com/office/drawing/2014/main" id="{D10A9EC4-7B96-48E4-917E-72FBEABF9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6019788"/>
            <a:ext cx="797564" cy="7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">
            <a:extLst>
              <a:ext uri="{FF2B5EF4-FFF2-40B4-BE49-F238E27FC236}">
                <a16:creationId xmlns:a16="http://schemas.microsoft.com/office/drawing/2014/main" id="{5C426171-1E35-479E-9B37-F6D5A24D1C81}"/>
              </a:ext>
            </a:extLst>
          </p:cNvPr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8525" t="35526" r="1639" b="5263"/>
          <a:stretch/>
        </p:blipFill>
        <p:spPr bwMode="auto">
          <a:xfrm>
            <a:off x="1610003" y="5083333"/>
            <a:ext cx="2772308" cy="1681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24F439CB-3CA2-476C-A1AA-3147B4EFC482}"/>
              </a:ext>
            </a:extLst>
          </p:cNvPr>
          <p:cNvCxnSpPr>
            <a:cxnSpLocks/>
          </p:cNvCxnSpPr>
          <p:nvPr/>
        </p:nvCxnSpPr>
        <p:spPr>
          <a:xfrm flipH="1">
            <a:off x="3503714" y="4869161"/>
            <a:ext cx="72007" cy="508423"/>
          </a:xfrm>
          <a:prstGeom prst="straightConnector1">
            <a:avLst/>
          </a:prstGeom>
          <a:ln w="920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90DCF38B-46CC-4231-BC94-55D32967C5AC}"/>
              </a:ext>
            </a:extLst>
          </p:cNvPr>
          <p:cNvCxnSpPr>
            <a:cxnSpLocks/>
          </p:cNvCxnSpPr>
          <p:nvPr/>
        </p:nvCxnSpPr>
        <p:spPr>
          <a:xfrm flipH="1" flipV="1">
            <a:off x="3503714" y="6019789"/>
            <a:ext cx="387903" cy="203273"/>
          </a:xfrm>
          <a:prstGeom prst="straightConnector1">
            <a:avLst/>
          </a:prstGeom>
          <a:ln w="920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162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D7A81BC9-F5F3-4A22-A75A-D9FE95EFE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lum bright="20000" contrast="20000"/>
          </a:blip>
          <a:stretch>
            <a:fillRect/>
          </a:stretch>
        </p:blipFill>
        <p:spPr>
          <a:xfrm>
            <a:off x="4511826" y="43113"/>
            <a:ext cx="5112567" cy="6771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6103882"/>
            <a:ext cx="1584176" cy="58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1E0A8F-56C1-4833-B43A-9BC48FC98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21</a:t>
            </a:fld>
            <a:endParaRPr lang="fr-FR"/>
          </a:p>
        </p:txBody>
      </p:sp>
      <p:pic>
        <p:nvPicPr>
          <p:cNvPr id="8" name="Picture 11" descr="Résultat de recherche d'images pour &quot;logo Région Normandie&quot;">
            <a:hlinkClick r:id="rId4"/>
            <a:extLst>
              <a:ext uri="{FF2B5EF4-FFF2-40B4-BE49-F238E27FC236}">
                <a16:creationId xmlns:a16="http://schemas.microsoft.com/office/drawing/2014/main" id="{EB3FBD94-4663-4CF3-BA64-F53A54A4F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6019788"/>
            <a:ext cx="797564" cy="7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AE9DACEB-DA92-43F8-AADF-3DF140AF5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513" y="140176"/>
            <a:ext cx="2160240" cy="4224928"/>
          </a:xfrm>
        </p:spPr>
        <p:txBody>
          <a:bodyPr>
            <a:noAutofit/>
          </a:bodyPr>
          <a:lstStyle/>
          <a:p>
            <a:r>
              <a:rPr lang="en-GB" sz="3600" dirty="0"/>
              <a:t>The CYCLHAD </a:t>
            </a:r>
            <a:r>
              <a:rPr lang="en-GB" sz="2000" b="1" dirty="0"/>
              <a:t>SAS</a:t>
            </a:r>
            <a:r>
              <a:rPr lang="en-GB" sz="3600" dirty="0"/>
              <a:t> 4</a:t>
            </a:r>
            <a:r>
              <a:rPr lang="en-GB" sz="2800" dirty="0"/>
              <a:t> pillars to receive the C400 for its assembly starting in 2020 </a:t>
            </a:r>
          </a:p>
        </p:txBody>
      </p:sp>
      <p:pic>
        <p:nvPicPr>
          <p:cNvPr id="13" name="Picture">
            <a:extLst>
              <a:ext uri="{FF2B5EF4-FFF2-40B4-BE49-F238E27FC236}">
                <a16:creationId xmlns:a16="http://schemas.microsoft.com/office/drawing/2014/main" id="{F1985CBD-7EB6-4096-82FB-A2AB28AE24D5}"/>
              </a:ext>
            </a:extLst>
          </p:cNvPr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8525" t="35526" r="1639" b="5263"/>
          <a:stretch/>
        </p:blipFill>
        <p:spPr bwMode="auto">
          <a:xfrm>
            <a:off x="1640463" y="5114630"/>
            <a:ext cx="2772308" cy="1681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2C5F27E-3622-40AD-9482-E31CC7C10E63}"/>
              </a:ext>
            </a:extLst>
          </p:cNvPr>
          <p:cNvCxnSpPr/>
          <p:nvPr/>
        </p:nvCxnSpPr>
        <p:spPr>
          <a:xfrm>
            <a:off x="1737612" y="5171643"/>
            <a:ext cx="216024" cy="432048"/>
          </a:xfrm>
          <a:prstGeom prst="straightConnector1">
            <a:avLst/>
          </a:prstGeom>
          <a:ln w="920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540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6103882"/>
            <a:ext cx="1584176" cy="58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44ED4F-E87B-4437-9440-FA6F28BC7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22</a:t>
            </a:fld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9769E54-3702-4A14-9152-D150C5489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574" y="1205372"/>
            <a:ext cx="7474842" cy="4959933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755E2812-3955-44FC-99AF-AF8520F9A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544" y="19472"/>
            <a:ext cx="8424936" cy="1143000"/>
          </a:xfrm>
        </p:spPr>
        <p:txBody>
          <a:bodyPr>
            <a:noAutofit/>
          </a:bodyPr>
          <a:lstStyle/>
          <a:p>
            <a:r>
              <a:rPr lang="en-GB" sz="3600" dirty="0"/>
              <a:t>The CYCLHAD </a:t>
            </a:r>
            <a:r>
              <a:rPr lang="en-GB" sz="2000" b="1" dirty="0"/>
              <a:t>SAS</a:t>
            </a:r>
            <a:r>
              <a:rPr lang="en-GB" sz="3600" dirty="0"/>
              <a:t> </a:t>
            </a:r>
            <a:r>
              <a:rPr lang="en-GB" sz="2800" dirty="0"/>
              <a:t>the beam lines hall seen from the physics exp. room</a:t>
            </a:r>
          </a:p>
        </p:txBody>
      </p:sp>
      <p:pic>
        <p:nvPicPr>
          <p:cNvPr id="8" name="Picture 11" descr="Résultat de recherche d'images pour &quot;logo Région Normandie&quot;">
            <a:hlinkClick r:id="rId4"/>
            <a:extLst>
              <a:ext uri="{FF2B5EF4-FFF2-40B4-BE49-F238E27FC236}">
                <a16:creationId xmlns:a16="http://schemas.microsoft.com/office/drawing/2014/main" id="{D10A9EC4-7B96-48E4-917E-72FBEABF9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6019788"/>
            <a:ext cx="797564" cy="7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">
            <a:extLst>
              <a:ext uri="{FF2B5EF4-FFF2-40B4-BE49-F238E27FC236}">
                <a16:creationId xmlns:a16="http://schemas.microsoft.com/office/drawing/2014/main" id="{E252FAF9-D490-48AA-8962-EFEF06EE0B31}"/>
              </a:ext>
            </a:extLst>
          </p:cNvPr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8525" t="35526" r="1639" b="5263"/>
          <a:stretch/>
        </p:blipFill>
        <p:spPr bwMode="auto">
          <a:xfrm>
            <a:off x="1703513" y="5093034"/>
            <a:ext cx="2772308" cy="1681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34A9142B-4B8D-4F07-9C33-0D090D276A3A}"/>
              </a:ext>
            </a:extLst>
          </p:cNvPr>
          <p:cNvCxnSpPr>
            <a:cxnSpLocks/>
          </p:cNvCxnSpPr>
          <p:nvPr/>
        </p:nvCxnSpPr>
        <p:spPr>
          <a:xfrm flipH="1">
            <a:off x="4151785" y="6356350"/>
            <a:ext cx="433027" cy="0"/>
          </a:xfrm>
          <a:prstGeom prst="straightConnector1">
            <a:avLst/>
          </a:prstGeom>
          <a:ln w="920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821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EE570475-1BDB-4BFF-9C76-D2834851642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094797"/>
            <a:ext cx="6372707" cy="36795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634082"/>
          </a:xfrm>
        </p:spPr>
        <p:txBody>
          <a:bodyPr>
            <a:noAutofit/>
          </a:bodyPr>
          <a:lstStyle/>
          <a:p>
            <a:r>
              <a:rPr lang="en-US" sz="4000" dirty="0"/>
              <a:t>The production of C400 by </a:t>
            </a:r>
            <a:r>
              <a:rPr lang="en-US" sz="4000" dirty="0" err="1"/>
              <a:t>NHa</a:t>
            </a:r>
            <a:r>
              <a:rPr lang="en-US" sz="4000" dirty="0"/>
              <a:t> </a:t>
            </a:r>
            <a:r>
              <a:rPr lang="en-US" sz="2400" dirty="0"/>
              <a:t>SAS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6103882"/>
            <a:ext cx="1584176" cy="58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EFB7DA-3A8C-4FE0-84E1-E40DE683E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23</a:t>
            </a:fld>
            <a:endParaRPr lang="fr-FR" dirty="0"/>
          </a:p>
        </p:txBody>
      </p:sp>
      <p:pic>
        <p:nvPicPr>
          <p:cNvPr id="8" name="Picture 11" descr="Résultat de recherche d'images pour &quot;logo Région Normandie&quot;">
            <a:hlinkClick r:id="rId4"/>
            <a:extLst>
              <a:ext uri="{FF2B5EF4-FFF2-40B4-BE49-F238E27FC236}">
                <a16:creationId xmlns:a16="http://schemas.microsoft.com/office/drawing/2014/main" id="{FAD9B34D-97D9-4AE5-86E8-119CA3427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4" y="6019788"/>
            <a:ext cx="797564" cy="75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133219FC-BD84-4E90-AE9A-AF34EEC08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3514" y="1124746"/>
            <a:ext cx="8784973" cy="187220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C400 has been designed by Russian teams of </a:t>
            </a:r>
            <a:r>
              <a:rPr lang="en-US" dirty="0" err="1"/>
              <a:t>Doubna</a:t>
            </a:r>
            <a:r>
              <a:rPr lang="en-US" dirty="0"/>
              <a:t> between 2006-2009 for IBA under the direction of Yves </a:t>
            </a:r>
            <a:r>
              <a:rPr lang="en-US" dirty="0" err="1"/>
              <a:t>Jongen</a:t>
            </a:r>
            <a:endParaRPr lang="en-US" dirty="0"/>
          </a:p>
          <a:p>
            <a:r>
              <a:rPr lang="en-US" dirty="0"/>
              <a:t>The PI is presently owned by the ARCHADE organization in Caen</a:t>
            </a:r>
          </a:p>
          <a:p>
            <a:r>
              <a:rPr lang="en-US" dirty="0"/>
              <a:t>It will by an isochrone super conducting </a:t>
            </a:r>
            <a:r>
              <a:rPr lang="en-US" b="1" dirty="0"/>
              <a:t>cyclotron</a:t>
            </a:r>
            <a:r>
              <a:rPr lang="en-US" dirty="0"/>
              <a:t> able to accelerate </a:t>
            </a:r>
            <a:r>
              <a:rPr lang="en-US" b="1" dirty="0"/>
              <a:t>Protons</a:t>
            </a:r>
            <a:r>
              <a:rPr lang="en-US" dirty="0"/>
              <a:t>, </a:t>
            </a:r>
            <a:r>
              <a:rPr lang="en-US" b="1" dirty="0"/>
              <a:t>He</a:t>
            </a:r>
            <a:r>
              <a:rPr lang="en-US" dirty="0"/>
              <a:t>, Li, B, </a:t>
            </a:r>
            <a:r>
              <a:rPr lang="en-US" b="1" dirty="0"/>
              <a:t>C</a:t>
            </a:r>
            <a:r>
              <a:rPr lang="en-US" dirty="0"/>
              <a:t>, N, O, Ne</a:t>
            </a:r>
          </a:p>
        </p:txBody>
      </p:sp>
    </p:spTree>
    <p:extLst>
      <p:ext uri="{BB962C8B-B14F-4D97-AF65-F5344CB8AC3E}">
        <p14:creationId xmlns:p14="http://schemas.microsoft.com/office/powerpoint/2010/main" val="11180500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E0E6D54-57AB-46CF-B177-1E0E4B86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24</a:t>
            </a:fld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750B3BA-0839-44EC-8E50-A869F093C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4000" y="896430"/>
            <a:ext cx="9144000" cy="506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68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9280" y="1737266"/>
            <a:ext cx="1076452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Several research institutions are supporting the scientific programme under the coordination of the ARCHADE association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88640"/>
            <a:ext cx="24876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Résultat de recherche d'images pour &quot;logo UNICAEN&quot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24" y="3767396"/>
            <a:ext cx="212471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Résultat de recherche d'images pour &quot;logo CNRS&quot;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360" y="4549168"/>
            <a:ext cx="1394227" cy="140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Résultat de recherche d'images pour &quot;logo Région Normandie&quot;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767" y="45937"/>
            <a:ext cx="1406474" cy="133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Résultat de recherche d'images pour &quot;logo ensicaen&quot;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878" y="4664253"/>
            <a:ext cx="2268745" cy="148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Résultat de recherche d'images pour &quot;logo CHU de Caen&quot;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422" y="3461986"/>
            <a:ext cx="2154796" cy="103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7" descr="Résultat de recherche d'images pour &quot;logo centre françois Baclesse&quot;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5" r="14342"/>
          <a:stretch/>
        </p:blipFill>
        <p:spPr bwMode="auto">
          <a:xfrm>
            <a:off x="8680766" y="3485122"/>
            <a:ext cx="2463029" cy="132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9" descr="Résultat de recherche d'images pour &quot;logo CEA&quot;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004" y="5091371"/>
            <a:ext cx="955840" cy="77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1" descr="Résultat de recherche d'images pour &quot;Logo du GANIL&quot;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42" y="3539732"/>
            <a:ext cx="2885474" cy="69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3" descr="Résultat de recherche d'images pour &quot;Logo de CYCERON&quot;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382" y="4862830"/>
            <a:ext cx="1830496" cy="94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D999A76E-D9A7-40E8-A214-66F64B88F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272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1544" y="19472"/>
            <a:ext cx="10119176" cy="1143000"/>
          </a:xfrm>
        </p:spPr>
        <p:txBody>
          <a:bodyPr>
            <a:noAutofit/>
          </a:bodyPr>
          <a:lstStyle/>
          <a:p>
            <a:r>
              <a:rPr lang="en-US" sz="3600" dirty="0"/>
              <a:t>The ARCHADE project in Caen : p</a:t>
            </a:r>
            <a:r>
              <a:rPr lang="en-GB" sz="3600" dirty="0" err="1"/>
              <a:t>osition</a:t>
            </a:r>
            <a:r>
              <a:rPr lang="en-GB" sz="3600" dirty="0"/>
              <a:t> in France …</a:t>
            </a:r>
          </a:p>
        </p:txBody>
      </p:sp>
      <p:pic>
        <p:nvPicPr>
          <p:cNvPr id="4" name="Image 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939"/>
          <a:stretch/>
        </p:blipFill>
        <p:spPr>
          <a:xfrm>
            <a:off x="1847529" y="1196752"/>
            <a:ext cx="4875609" cy="4608512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446" y="1315475"/>
            <a:ext cx="3945771" cy="37804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644" y="5068758"/>
            <a:ext cx="2209992" cy="99830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143672" y="6237312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… coming soon: RADIOTRANSNET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4D47F89-126C-4AA9-A82B-2EB755650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26</a:t>
            </a:fld>
            <a:endParaRPr lang="fr-FR"/>
          </a:p>
        </p:txBody>
      </p:sp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C303C745-7C56-4BA5-B5F1-F7C6E50397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102590"/>
              </p:ext>
            </p:extLst>
          </p:nvPr>
        </p:nvGraphicFramePr>
        <p:xfrm>
          <a:off x="981412" y="1557194"/>
          <a:ext cx="1473536" cy="62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Image bitmap" r:id="rId8" imgW="2381582" imgH="933580" progId="PBrush">
                  <p:embed/>
                </p:oleObj>
              </mc:Choice>
              <mc:Fallback>
                <p:oleObj name="Image bitmap" r:id="rId8" imgW="2381582" imgH="933580" progId="PBrush">
                  <p:embed/>
                  <p:pic>
                    <p:nvPicPr>
                      <p:cNvPr id="12" name="Obje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412" y="1557194"/>
                        <a:ext cx="1473536" cy="627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52DADA4-A1F2-42C4-AD51-F7F4B2F8CAAF}"/>
              </a:ext>
            </a:extLst>
          </p:cNvPr>
          <p:cNvCxnSpPr>
            <a:cxnSpLocks/>
          </p:cNvCxnSpPr>
          <p:nvPr/>
        </p:nvCxnSpPr>
        <p:spPr>
          <a:xfrm flipH="1" flipV="1">
            <a:off x="3525520" y="2214880"/>
            <a:ext cx="1584960" cy="150368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4A136F71-CFBA-4B64-9903-21FE8E77CA46}"/>
              </a:ext>
            </a:extLst>
          </p:cNvPr>
          <p:cNvCxnSpPr>
            <a:cxnSpLocks/>
          </p:cNvCxnSpPr>
          <p:nvPr/>
        </p:nvCxnSpPr>
        <p:spPr>
          <a:xfrm flipH="1" flipV="1">
            <a:off x="3515360" y="2387600"/>
            <a:ext cx="853440" cy="128016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3813E21-C512-4E9F-A4C9-DA301AA72FB7}"/>
              </a:ext>
            </a:extLst>
          </p:cNvPr>
          <p:cNvCxnSpPr>
            <a:cxnSpLocks/>
          </p:cNvCxnSpPr>
          <p:nvPr/>
        </p:nvCxnSpPr>
        <p:spPr>
          <a:xfrm flipH="1" flipV="1">
            <a:off x="3413761" y="2357120"/>
            <a:ext cx="568960" cy="245872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E1B58EF-FBBB-47EF-90C6-BC4577560C0A}"/>
              </a:ext>
            </a:extLst>
          </p:cNvPr>
          <p:cNvCxnSpPr>
            <a:cxnSpLocks/>
          </p:cNvCxnSpPr>
          <p:nvPr/>
        </p:nvCxnSpPr>
        <p:spPr>
          <a:xfrm flipH="1" flipV="1">
            <a:off x="3688080" y="2072640"/>
            <a:ext cx="2204720" cy="22352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A2A1CF4D-3318-4B89-9E88-68D0C2A9FA19}"/>
              </a:ext>
            </a:extLst>
          </p:cNvPr>
          <p:cNvCxnSpPr>
            <a:cxnSpLocks/>
          </p:cNvCxnSpPr>
          <p:nvPr/>
        </p:nvCxnSpPr>
        <p:spPr>
          <a:xfrm>
            <a:off x="1097280" y="590972"/>
            <a:ext cx="1972733" cy="144900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C2D2912E-22CB-4BD8-91B7-57E8449E5592}"/>
              </a:ext>
            </a:extLst>
          </p:cNvPr>
          <p:cNvCxnSpPr>
            <a:cxnSpLocks/>
          </p:cNvCxnSpPr>
          <p:nvPr/>
        </p:nvCxnSpPr>
        <p:spPr>
          <a:xfrm flipH="1">
            <a:off x="3688080" y="251356"/>
            <a:ext cx="5750560" cy="152154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id="{D17D5229-AF1F-4C57-97CD-033C20ED592A}"/>
              </a:ext>
            </a:extLst>
          </p:cNvPr>
          <p:cNvCxnSpPr>
            <a:cxnSpLocks/>
          </p:cNvCxnSpPr>
          <p:nvPr/>
        </p:nvCxnSpPr>
        <p:spPr>
          <a:xfrm flipH="1" flipV="1">
            <a:off x="3698241" y="2483652"/>
            <a:ext cx="1686558" cy="2306318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E830F52E-2890-4C11-9CC5-36661E8E4717}"/>
              </a:ext>
            </a:extLst>
          </p:cNvPr>
          <p:cNvCxnSpPr>
            <a:cxnSpLocks/>
          </p:cNvCxnSpPr>
          <p:nvPr/>
        </p:nvCxnSpPr>
        <p:spPr>
          <a:xfrm flipV="1">
            <a:off x="2879721" y="2387601"/>
            <a:ext cx="361319" cy="4219043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>
            <a:extLst>
              <a:ext uri="{FF2B5EF4-FFF2-40B4-BE49-F238E27FC236}">
                <a16:creationId xmlns:a16="http://schemas.microsoft.com/office/drawing/2014/main" id="{42A7AAA5-DF7D-43EC-BD4D-C544B32E69B8}"/>
              </a:ext>
            </a:extLst>
          </p:cNvPr>
          <p:cNvCxnSpPr>
            <a:cxnSpLocks/>
          </p:cNvCxnSpPr>
          <p:nvPr/>
        </p:nvCxnSpPr>
        <p:spPr>
          <a:xfrm flipH="1" flipV="1">
            <a:off x="3431115" y="2152512"/>
            <a:ext cx="5690874" cy="4454132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5094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72FE1EF-A6A8-452F-8CBB-D3DDE4E1A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828"/>
            <a:ext cx="12192000" cy="6444343"/>
          </a:xfrm>
          <a:prstGeom prst="rect">
            <a:avLst/>
          </a:prstGeom>
        </p:spPr>
      </p:pic>
      <p:pic>
        <p:nvPicPr>
          <p:cNvPr id="4" name="Picture 21" descr="Résultat de recherche d'images pour &quot;Logo du GANIL&quot;">
            <a:hlinkClick r:id="rId3"/>
            <a:extLst>
              <a:ext uri="{FF2B5EF4-FFF2-40B4-BE49-F238E27FC236}">
                <a16:creationId xmlns:a16="http://schemas.microsoft.com/office/drawing/2014/main" id="{4B4F0D7D-96EA-4F43-BE73-92996B0EC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828"/>
            <a:ext cx="3754610" cy="91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65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9E21E37-5D24-426C-BC4B-21F3D6168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616" y="0"/>
            <a:ext cx="7558384" cy="478840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5A5E7A4-33E6-432F-B296-70EE18E182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94" y="772666"/>
            <a:ext cx="3536094" cy="181813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ACADB7E-51CB-4D32-A111-A03ECD3A6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7680"/>
            <a:ext cx="6692220" cy="383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303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/>
              <a:t>The ARCHADE project in Caen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368" y="5273004"/>
            <a:ext cx="1124698" cy="41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1" descr="Résultat de recherche d'images pour &quot;logo Région Normandie&quot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01" y="5857770"/>
            <a:ext cx="629525" cy="59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9C9D18B4-54D9-45FC-BD2D-A60C8DAAF4DC}"/>
              </a:ext>
            </a:extLst>
          </p:cNvPr>
          <p:cNvSpPr txBox="1">
            <a:spLocks/>
          </p:cNvSpPr>
          <p:nvPr/>
        </p:nvSpPr>
        <p:spPr>
          <a:xfrm>
            <a:off x="6897170" y="859595"/>
            <a:ext cx="36358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ARCHADE partners are all located in the « North end » of Caen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A400166A-F8CB-492D-A55E-ED777E30BB9E}"/>
              </a:ext>
            </a:extLst>
          </p:cNvPr>
          <p:cNvGrpSpPr/>
          <p:nvPr/>
        </p:nvGrpSpPr>
        <p:grpSpPr>
          <a:xfrm>
            <a:off x="1943560" y="836712"/>
            <a:ext cx="8040872" cy="5996294"/>
            <a:chOff x="19664" y="22883"/>
            <a:chExt cx="9638731" cy="6833005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0A5BAE88-617B-4E3E-95C0-78EDACCA8C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64" y="22883"/>
              <a:ext cx="5580112" cy="6833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FB613E-89F4-418A-B13D-6315A3EFCB7D}"/>
                </a:ext>
              </a:extLst>
            </p:cNvPr>
            <p:cNvSpPr/>
            <p:nvPr/>
          </p:nvSpPr>
          <p:spPr>
            <a:xfrm>
              <a:off x="3851920" y="1196752"/>
              <a:ext cx="216024" cy="43204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C00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4F5876-20A8-4D22-BC32-8CC626C16AFA}"/>
                </a:ext>
              </a:extLst>
            </p:cNvPr>
            <p:cNvSpPr/>
            <p:nvPr/>
          </p:nvSpPr>
          <p:spPr>
            <a:xfrm rot="20542131">
              <a:off x="3491880" y="2204864"/>
              <a:ext cx="468052" cy="2880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5C623-4C3B-4C0E-95C9-6FE6690F6BBF}"/>
                </a:ext>
              </a:extLst>
            </p:cNvPr>
            <p:cNvSpPr/>
            <p:nvPr/>
          </p:nvSpPr>
          <p:spPr>
            <a:xfrm>
              <a:off x="3851920" y="5229200"/>
              <a:ext cx="504056" cy="7200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0C4F09-A473-4AC3-85EA-4CF4532012B6}"/>
                </a:ext>
              </a:extLst>
            </p:cNvPr>
            <p:cNvSpPr/>
            <p:nvPr/>
          </p:nvSpPr>
          <p:spPr>
            <a:xfrm>
              <a:off x="4788024" y="5949280"/>
              <a:ext cx="288032" cy="288032"/>
            </a:xfrm>
            <a:prstGeom prst="rect">
              <a:avLst/>
            </a:prstGeom>
            <a:solidFill>
              <a:srgbClr val="FF8C0D"/>
            </a:solidFill>
            <a:ln>
              <a:solidFill>
                <a:srgbClr val="FF8C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B3F5F20-D87C-4AA6-AE20-D7A40939E484}"/>
                </a:ext>
              </a:extLst>
            </p:cNvPr>
            <p:cNvSpPr/>
            <p:nvPr/>
          </p:nvSpPr>
          <p:spPr>
            <a:xfrm rot="20664224">
              <a:off x="2867655" y="1196752"/>
              <a:ext cx="649532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Trapèze 14">
              <a:extLst>
                <a:ext uri="{FF2B5EF4-FFF2-40B4-BE49-F238E27FC236}">
                  <a16:creationId xmlns:a16="http://schemas.microsoft.com/office/drawing/2014/main" id="{A539D4E7-BB5F-4EA8-B556-CF52A5795339}"/>
                </a:ext>
              </a:extLst>
            </p:cNvPr>
            <p:cNvSpPr/>
            <p:nvPr/>
          </p:nvSpPr>
          <p:spPr>
            <a:xfrm rot="21096159">
              <a:off x="1528000" y="1609136"/>
              <a:ext cx="288032" cy="144016"/>
            </a:xfrm>
            <a:prstGeom prst="trapezoid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21EFFFE-14FA-4D9A-B182-7390976699A5}"/>
                </a:ext>
              </a:extLst>
            </p:cNvPr>
            <p:cNvSpPr/>
            <p:nvPr/>
          </p:nvSpPr>
          <p:spPr>
            <a:xfrm rot="20642428">
              <a:off x="3188621" y="1675526"/>
              <a:ext cx="360040" cy="8407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F255409-9DC4-4846-8E96-71F35CE9C60D}"/>
                </a:ext>
              </a:extLst>
            </p:cNvPr>
            <p:cNvSpPr/>
            <p:nvPr/>
          </p:nvSpPr>
          <p:spPr>
            <a:xfrm>
              <a:off x="4765176" y="5949280"/>
              <a:ext cx="72008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AA54AB81-F443-45E8-AAFA-199EE4A8E303}"/>
                </a:ext>
              </a:extLst>
            </p:cNvPr>
            <p:cNvSpPr txBox="1"/>
            <p:nvPr/>
          </p:nvSpPr>
          <p:spPr>
            <a:xfrm>
              <a:off x="6264189" y="1788006"/>
              <a:ext cx="3394206" cy="4691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00" dirty="0"/>
                <a:t>CYCLHAD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GANIL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Guesthouse </a:t>
              </a:r>
              <a:r>
                <a:rPr lang="en-GB" sz="1600" b="1" dirty="0"/>
                <a:t>for external users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CIMAP-LARIA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CYCERON-ISTCT-</a:t>
              </a:r>
              <a:r>
                <a:rPr lang="en-GB" sz="1600" dirty="0" err="1"/>
                <a:t>CERVOxy</a:t>
              </a:r>
              <a:endParaRPr lang="en-GB" sz="1600" dirty="0"/>
            </a:p>
            <a:p>
              <a:pPr>
                <a:lnSpc>
                  <a:spcPct val="150000"/>
                </a:lnSpc>
              </a:pPr>
              <a:r>
                <a:rPr lang="en-GB" sz="1600" dirty="0"/>
                <a:t>Medical School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ENSICAEN-</a:t>
              </a:r>
              <a:r>
                <a:rPr lang="en-GB" sz="1600" dirty="0" err="1"/>
                <a:t>LPCCaen</a:t>
              </a:r>
              <a:r>
                <a:rPr lang="en-GB" sz="1600" dirty="0"/>
                <a:t>-GREYC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Scientific Univ.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Univ. Hospital</a:t>
              </a:r>
            </a:p>
            <a:p>
              <a:pPr>
                <a:lnSpc>
                  <a:spcPct val="150000"/>
                </a:lnSpc>
              </a:pPr>
              <a:r>
                <a:rPr lang="en-GB" sz="1600" dirty="0"/>
                <a:t>ABTE-</a:t>
              </a:r>
              <a:r>
                <a:rPr lang="en-GB" sz="1600" dirty="0" err="1"/>
                <a:t>TOXEmac</a:t>
              </a:r>
              <a:endParaRPr lang="en-GB" sz="1600" dirty="0"/>
            </a:p>
            <a:p>
              <a:pPr>
                <a:lnSpc>
                  <a:spcPct val="150000"/>
                </a:lnSpc>
              </a:pPr>
              <a:r>
                <a:rPr lang="en-GB" sz="1600" dirty="0"/>
                <a:t>Centre Fr </a:t>
              </a:r>
              <a:r>
                <a:rPr lang="en-GB" sz="1600" dirty="0" err="1"/>
                <a:t>Baclesse</a:t>
              </a:r>
              <a:endParaRPr lang="en-GB" sz="1600" dirty="0"/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B46999AD-E047-4913-A513-A2D0FCBB558A}"/>
                </a:ext>
              </a:extLst>
            </p:cNvPr>
            <p:cNvCxnSpPr>
              <a:endCxn id="10" idx="3"/>
            </p:cNvCxnSpPr>
            <p:nvPr/>
          </p:nvCxnSpPr>
          <p:spPr>
            <a:xfrm flipH="1" flipV="1">
              <a:off x="4067944" y="1412776"/>
              <a:ext cx="2188880" cy="649542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33FE79FC-E6F3-414D-8786-6DB7928F36BD}"/>
                </a:ext>
              </a:extLst>
            </p:cNvPr>
            <p:cNvCxnSpPr/>
            <p:nvPr/>
          </p:nvCxnSpPr>
          <p:spPr>
            <a:xfrm flipH="1" flipV="1">
              <a:off x="3184000" y="1412778"/>
              <a:ext cx="3072824" cy="1080118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96BDFA15-EDD0-4DB5-9F5B-12E53F2F02E7}"/>
                </a:ext>
              </a:extLst>
            </p:cNvPr>
            <p:cNvCxnSpPr/>
            <p:nvPr/>
          </p:nvCxnSpPr>
          <p:spPr>
            <a:xfrm flipH="1" flipV="1">
              <a:off x="4067944" y="1879344"/>
              <a:ext cx="2224599" cy="1067886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E9C8E462-4F47-48BD-B0C7-4995F116C4A3}"/>
                </a:ext>
              </a:extLst>
            </p:cNvPr>
            <p:cNvCxnSpPr>
              <a:endCxn id="16" idx="2"/>
            </p:cNvCxnSpPr>
            <p:nvPr/>
          </p:nvCxnSpPr>
          <p:spPr>
            <a:xfrm flipH="1" flipV="1">
              <a:off x="3380200" y="1757982"/>
              <a:ext cx="2912344" cy="1525768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CD54E8F3-4C8A-405C-BAF1-32B4E508C365}"/>
                </a:ext>
              </a:extLst>
            </p:cNvPr>
            <p:cNvCxnSpPr/>
            <p:nvPr/>
          </p:nvCxnSpPr>
          <p:spPr>
            <a:xfrm flipH="1" flipV="1">
              <a:off x="1403648" y="2947230"/>
              <a:ext cx="4830943" cy="1993938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605399FF-6290-4785-B767-2DCAFA2D8D78}"/>
                </a:ext>
              </a:extLst>
            </p:cNvPr>
            <p:cNvCxnSpPr>
              <a:endCxn id="17" idx="1"/>
            </p:cNvCxnSpPr>
            <p:nvPr/>
          </p:nvCxnSpPr>
          <p:spPr>
            <a:xfrm flipH="1">
              <a:off x="4765176" y="5805264"/>
              <a:ext cx="1491648" cy="216024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D4E9B866-678B-4E6A-9061-17158DE26875}"/>
                </a:ext>
              </a:extLst>
            </p:cNvPr>
            <p:cNvCxnSpPr/>
            <p:nvPr/>
          </p:nvCxnSpPr>
          <p:spPr>
            <a:xfrm flipH="1">
              <a:off x="4103948" y="5445224"/>
              <a:ext cx="2130643" cy="54006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>
              <a:extLst>
                <a:ext uri="{FF2B5EF4-FFF2-40B4-BE49-F238E27FC236}">
                  <a16:creationId xmlns:a16="http://schemas.microsoft.com/office/drawing/2014/main" id="{F93CAC9D-317D-4101-96B3-EE047CCC6CED}"/>
                </a:ext>
              </a:extLst>
            </p:cNvPr>
            <p:cNvCxnSpPr/>
            <p:nvPr/>
          </p:nvCxnSpPr>
          <p:spPr>
            <a:xfrm flipH="1" flipV="1">
              <a:off x="1825005" y="1773413"/>
              <a:ext cx="4409586" cy="2749902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709CC7-F8B2-4551-97A5-B5627E3CD189}"/>
                </a:ext>
              </a:extLst>
            </p:cNvPr>
            <p:cNvSpPr/>
            <p:nvPr/>
          </p:nvSpPr>
          <p:spPr>
            <a:xfrm rot="1227064">
              <a:off x="4829774" y="3321664"/>
              <a:ext cx="308171" cy="505290"/>
            </a:xfrm>
            <a:prstGeom prst="rect">
              <a:avLst/>
            </a:prstGeom>
            <a:solidFill>
              <a:srgbClr val="009900"/>
            </a:solid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A99391A-D49F-4820-9264-509DDB45BDFA}"/>
                </a:ext>
              </a:extLst>
            </p:cNvPr>
            <p:cNvSpPr/>
            <p:nvPr/>
          </p:nvSpPr>
          <p:spPr>
            <a:xfrm rot="21177441">
              <a:off x="394354" y="1933004"/>
              <a:ext cx="944208" cy="1119785"/>
            </a:xfrm>
            <a:prstGeom prst="rect">
              <a:avLst/>
            </a:prstGeom>
            <a:pattFill prst="smGrid">
              <a:fgClr>
                <a:srgbClr val="009900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6729E088-1CAF-4CD3-B4E8-724AFCFB1216}"/>
                </a:ext>
              </a:extLst>
            </p:cNvPr>
            <p:cNvCxnSpPr/>
            <p:nvPr/>
          </p:nvCxnSpPr>
          <p:spPr>
            <a:xfrm flipH="1" flipV="1">
              <a:off x="3959932" y="2413287"/>
              <a:ext cx="2296892" cy="1332890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49F499B4-F6CF-4FC3-A108-B039199A3FC3}"/>
                </a:ext>
              </a:extLst>
            </p:cNvPr>
            <p:cNvCxnSpPr/>
            <p:nvPr/>
          </p:nvCxnSpPr>
          <p:spPr>
            <a:xfrm flipH="1" flipV="1">
              <a:off x="5076056" y="6165304"/>
              <a:ext cx="1180768" cy="72008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85D3F779-548C-46B5-A507-50E2E60E21FB}"/>
                </a:ext>
              </a:extLst>
            </p:cNvPr>
            <p:cNvCxnSpPr/>
            <p:nvPr/>
          </p:nvCxnSpPr>
          <p:spPr>
            <a:xfrm>
              <a:off x="2557237" y="1681144"/>
              <a:ext cx="996045" cy="4556168"/>
            </a:xfrm>
            <a:prstGeom prst="straightConnector1">
              <a:avLst/>
            </a:prstGeom>
            <a:ln w="31750">
              <a:solidFill>
                <a:srgbClr val="FF8C0D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1130609-CF58-4BC2-8277-EDFDC111C498}"/>
                </a:ext>
              </a:extLst>
            </p:cNvPr>
            <p:cNvSpPr txBox="1"/>
            <p:nvPr/>
          </p:nvSpPr>
          <p:spPr>
            <a:xfrm>
              <a:off x="2071624" y="2434023"/>
              <a:ext cx="1040054" cy="420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FFC000"/>
                  </a:solidFill>
                </a:rPr>
                <a:t>1300m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7219B98-03A1-43DA-8802-C1183B87B550}"/>
                </a:ext>
              </a:extLst>
            </p:cNvPr>
            <p:cNvSpPr/>
            <p:nvPr/>
          </p:nvSpPr>
          <p:spPr>
            <a:xfrm rot="20688239">
              <a:off x="3844789" y="1793972"/>
              <a:ext cx="175950" cy="10893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70A2B929-7470-4FB5-A1E2-F89B4D133EE3}"/>
                </a:ext>
              </a:extLst>
            </p:cNvPr>
            <p:cNvCxnSpPr>
              <a:endCxn id="27" idx="3"/>
            </p:cNvCxnSpPr>
            <p:nvPr/>
          </p:nvCxnSpPr>
          <p:spPr>
            <a:xfrm flipH="1" flipV="1">
              <a:off x="5128233" y="3628148"/>
              <a:ext cx="1106358" cy="535688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Espace réservé du numéro de diapositive 34">
            <a:extLst>
              <a:ext uri="{FF2B5EF4-FFF2-40B4-BE49-F238E27FC236}">
                <a16:creationId xmlns:a16="http://schemas.microsoft.com/office/drawing/2014/main" id="{86D61329-5757-478C-A8D2-34C04C8A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93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Where</a:t>
            </a:r>
            <a:r>
              <a:rPr lang="fr-FR" b="1" dirty="0"/>
              <a:t>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33BD108C-7EAE-4CEC-A691-8D83E8A11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1" t="44809" r="32772" b="12370"/>
          <a:stretch/>
        </p:blipFill>
        <p:spPr>
          <a:xfrm>
            <a:off x="3305907" y="1"/>
            <a:ext cx="9050215" cy="6858000"/>
          </a:xfrm>
        </p:spPr>
      </p:pic>
    </p:spTree>
    <p:extLst>
      <p:ext uri="{BB962C8B-B14F-4D97-AF65-F5344CB8AC3E}">
        <p14:creationId xmlns:p14="http://schemas.microsoft.com/office/powerpoint/2010/main" val="6784320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How?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D034807-9C59-4915-A274-2481E824F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024" y="159385"/>
            <a:ext cx="5801784" cy="4351338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D592DDC-939F-479F-AE56-0D7E360EA7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17" y="1184910"/>
            <a:ext cx="3553143" cy="22440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0E9AF73-386B-49A8-BCD8-0D80D5247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3856" y="4205792"/>
            <a:ext cx="3339374" cy="249282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7CF95DB-92DE-43F8-B9EC-1A4B6466CB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459" y="3805392"/>
            <a:ext cx="3939545" cy="294084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92CC65E-0658-49D7-BEB3-3F668C673B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2860" y="2633052"/>
            <a:ext cx="3140922" cy="234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468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7">
            <a:extLst>
              <a:ext uri="{FF2B5EF4-FFF2-40B4-BE49-F238E27FC236}">
                <a16:creationId xmlns:a16="http://schemas.microsoft.com/office/drawing/2014/main" id="{630AEB20-DDF6-4975-BFA8-E79CC340A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902" y="619760"/>
            <a:ext cx="9158868" cy="603504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8FCAA2AD-AF03-4B98-8932-FB3D1C47A13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/>
              <a:t>How?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0856794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7">
            <a:extLst>
              <a:ext uri="{FF2B5EF4-FFF2-40B4-BE49-F238E27FC236}">
                <a16:creationId xmlns:a16="http://schemas.microsoft.com/office/drawing/2014/main" id="{630AEB20-DDF6-4975-BFA8-E79CC340A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14" y="0"/>
            <a:ext cx="7555295" cy="49784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8FCAA2AD-AF03-4B98-8932-FB3D1C47A13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/>
              <a:t>How?</a:t>
            </a:r>
            <a:endParaRPr lang="fr-FR" b="1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3107D9E-F92E-4E1E-BA90-97FCE1173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90320"/>
            <a:ext cx="9909295" cy="556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7585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What</a:t>
            </a:r>
            <a:r>
              <a:rPr lang="fr-FR" b="1" dirty="0"/>
              <a:t>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F7B0C0-184F-4EFE-8403-12A380691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3200" dirty="0"/>
              <a:t>All the </a:t>
            </a:r>
            <a:r>
              <a:rPr lang="fr-FR" sz="3200" dirty="0" err="1"/>
              <a:t>usual</a:t>
            </a:r>
            <a:r>
              <a:rPr lang="fr-FR" sz="3200" dirty="0"/>
              <a:t> topics of ENLIGHT meetings…. plus</a:t>
            </a:r>
          </a:p>
          <a:p>
            <a:pPr marL="0" indent="0">
              <a:buNone/>
            </a:pPr>
            <a:endParaRPr lang="fr-FR" sz="32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/>
              <a:t>Basic fragmentation </a:t>
            </a:r>
            <a:r>
              <a:rPr lang="fr-FR" sz="2800" dirty="0" err="1"/>
              <a:t>models</a:t>
            </a:r>
            <a:endParaRPr lang="fr-FR" sz="28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/>
              <a:t>Big data in hadrontherapy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 err="1"/>
              <a:t>Translational</a:t>
            </a:r>
            <a:r>
              <a:rPr lang="fr-FR" sz="2800" dirty="0"/>
              <a:t> science, e.g. about </a:t>
            </a:r>
            <a:r>
              <a:rPr lang="fr-FR" sz="2800" dirty="0" err="1"/>
              <a:t>hypoxy</a:t>
            </a:r>
            <a:r>
              <a:rPr lang="fr-FR" sz="2800" dirty="0"/>
              <a:t> and cancer stem </a:t>
            </a:r>
            <a:r>
              <a:rPr lang="fr-FR" sz="2800" dirty="0" err="1"/>
              <a:t>cells</a:t>
            </a:r>
            <a:r>
              <a:rPr lang="fr-FR" sz="2800" dirty="0"/>
              <a:t> </a:t>
            </a:r>
            <a:r>
              <a:rPr lang="fr-FR" sz="2800" dirty="0" err="1"/>
              <a:t>resistance</a:t>
            </a:r>
            <a:endParaRPr lang="fr-FR" sz="28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 err="1"/>
              <a:t>Clinical</a:t>
            </a:r>
            <a:r>
              <a:rPr lang="fr-FR" sz="2800" dirty="0"/>
              <a:t> </a:t>
            </a:r>
            <a:r>
              <a:rPr lang="fr-FR" sz="2800" dirty="0" err="1"/>
              <a:t>research</a:t>
            </a:r>
            <a:endParaRPr lang="fr-FR" sz="28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/>
              <a:t>Beam </a:t>
            </a:r>
            <a:r>
              <a:rPr lang="fr-FR" sz="2800" dirty="0" err="1"/>
              <a:t>acces</a:t>
            </a:r>
            <a:r>
              <a:rPr lang="fr-FR" sz="2800" dirty="0"/>
              <a:t> and « </a:t>
            </a:r>
            <a:r>
              <a:rPr lang="fr-FR" sz="2800" dirty="0" err="1"/>
              <a:t>external</a:t>
            </a:r>
            <a:r>
              <a:rPr lang="fr-FR" sz="2800" dirty="0"/>
              <a:t> </a:t>
            </a:r>
            <a:r>
              <a:rPr lang="fr-FR" sz="2800" dirty="0" err="1"/>
              <a:t>users</a:t>
            </a:r>
            <a:r>
              <a:rPr lang="fr-FR" sz="2800" dirty="0"/>
              <a:t> » situation in Europe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sz="28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4101351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4051D80-E6DF-420D-BA87-2BF577671C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673" y="2225040"/>
            <a:ext cx="9297162" cy="4480560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BAB85007-0AA8-45FE-92ED-B7835952234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/>
              <a:t>So welcome in Caen next year… hopefully whithout this funny French speciality</a:t>
            </a:r>
          </a:p>
        </p:txBody>
      </p:sp>
    </p:spTree>
    <p:extLst>
      <p:ext uri="{BB962C8B-B14F-4D97-AF65-F5344CB8AC3E}">
        <p14:creationId xmlns:p14="http://schemas.microsoft.com/office/powerpoint/2010/main" val="33118621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2600" y="26557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/>
              <a:t>Welcome to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Thank-you, questions ?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3" y="188640"/>
            <a:ext cx="2487613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Résultat de recherche d'images pour &quot;logo UNICAEN&quot;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419" y="5805264"/>
            <a:ext cx="1243806" cy="66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Résultat de recherche d'images pour &quot;logo CNRS&quot;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493" y="5953752"/>
            <a:ext cx="692267" cy="69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Résultat de recherche d'images pour &quot;logo Région Normandie&quot;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767" y="45937"/>
            <a:ext cx="1406474" cy="133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Résultat de recherche d'images pour &quot;logo ensicaen&quot;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759" y="5824930"/>
            <a:ext cx="1381090" cy="90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Résultat de recherche d'images pour &quot;logo CHU de Caen&quot;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845" y="6033337"/>
            <a:ext cx="1287846" cy="62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7" descr="Résultat de recherche d'images pour &quot;logo centre françois Baclesse&quot;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5" r="14342"/>
          <a:stretch/>
        </p:blipFill>
        <p:spPr bwMode="auto">
          <a:xfrm>
            <a:off x="7034261" y="5992746"/>
            <a:ext cx="1272210" cy="68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9" descr="Résultat de recherche d'images pour &quot;logo CEA&quot;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321" y="5805264"/>
            <a:ext cx="955840" cy="77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1" descr="Résultat de recherche d'images pour &quot;Logo du GANIL&quot;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96" y="6365473"/>
            <a:ext cx="1346008" cy="32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3" descr="Résultat de recherche d'images pour &quot;Logo de CYCERON&quot;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471" y="5995627"/>
            <a:ext cx="1196836" cy="61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D999A76E-D9A7-40E8-A214-66F64B88F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EC009-1B59-4EA6-AD34-5D199FC8FD3C}" type="slidenum">
              <a:rPr lang="fr-FR" smtClean="0"/>
              <a:t>35</a:t>
            </a:fld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5CC42E4-9993-46A0-8B16-F13E7C592DB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47" y="2321238"/>
            <a:ext cx="11837880" cy="161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Where</a:t>
            </a:r>
            <a:r>
              <a:rPr lang="fr-FR" b="1" dirty="0"/>
              <a:t>?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5B9FF506-DC4C-49DC-803F-D26F28B55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812" y="3740"/>
            <a:ext cx="7185468" cy="6862123"/>
          </a:xfrm>
        </p:spPr>
      </p:pic>
    </p:spTree>
    <p:extLst>
      <p:ext uri="{BB962C8B-B14F-4D97-AF65-F5344CB8AC3E}">
        <p14:creationId xmlns:p14="http://schemas.microsoft.com/office/powerpoint/2010/main" val="189606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Where</a:t>
            </a:r>
            <a:r>
              <a:rPr lang="fr-FR" b="1" dirty="0"/>
              <a:t>?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5B9FF506-DC4C-49DC-803F-D26F28B55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812" y="3740"/>
            <a:ext cx="7185468" cy="6862123"/>
          </a:xfrm>
        </p:spPr>
      </p:pic>
      <p:sp>
        <p:nvSpPr>
          <p:cNvPr id="3" name="Forme libre : forme 2">
            <a:extLst>
              <a:ext uri="{FF2B5EF4-FFF2-40B4-BE49-F238E27FC236}">
                <a16:creationId xmlns:a16="http://schemas.microsoft.com/office/drawing/2014/main" id="{C268E010-5677-4AAC-A21A-350D81354AC9}"/>
              </a:ext>
            </a:extLst>
          </p:cNvPr>
          <p:cNvSpPr/>
          <p:nvPr/>
        </p:nvSpPr>
        <p:spPr>
          <a:xfrm>
            <a:off x="5882640" y="1066455"/>
            <a:ext cx="1778045" cy="1514185"/>
          </a:xfrm>
          <a:custGeom>
            <a:avLst/>
            <a:gdLst>
              <a:gd name="connsiteX0" fmla="*/ 0 w 1778045"/>
              <a:gd name="connsiteY0" fmla="*/ 1138265 h 1514185"/>
              <a:gd name="connsiteX1" fmla="*/ 50800 w 1778045"/>
              <a:gd name="connsiteY1" fmla="*/ 1178905 h 1514185"/>
              <a:gd name="connsiteX2" fmla="*/ 91440 w 1778045"/>
              <a:gd name="connsiteY2" fmla="*/ 1189065 h 1514185"/>
              <a:gd name="connsiteX3" fmla="*/ 284480 w 1778045"/>
              <a:gd name="connsiteY3" fmla="*/ 1219545 h 1514185"/>
              <a:gd name="connsiteX4" fmla="*/ 365760 w 1778045"/>
              <a:gd name="connsiteY4" fmla="*/ 1270345 h 1514185"/>
              <a:gd name="connsiteX5" fmla="*/ 406400 w 1778045"/>
              <a:gd name="connsiteY5" fmla="*/ 1280505 h 1514185"/>
              <a:gd name="connsiteX6" fmla="*/ 447040 w 1778045"/>
              <a:gd name="connsiteY6" fmla="*/ 1300825 h 1514185"/>
              <a:gd name="connsiteX7" fmla="*/ 640080 w 1778045"/>
              <a:gd name="connsiteY7" fmla="*/ 1280505 h 1514185"/>
              <a:gd name="connsiteX8" fmla="*/ 670560 w 1778045"/>
              <a:gd name="connsiteY8" fmla="*/ 1260185 h 1514185"/>
              <a:gd name="connsiteX9" fmla="*/ 731520 w 1778045"/>
              <a:gd name="connsiteY9" fmla="*/ 1239865 h 1514185"/>
              <a:gd name="connsiteX10" fmla="*/ 822960 w 1778045"/>
              <a:gd name="connsiteY10" fmla="*/ 1250025 h 1514185"/>
              <a:gd name="connsiteX11" fmla="*/ 853440 w 1778045"/>
              <a:gd name="connsiteY11" fmla="*/ 1270345 h 1514185"/>
              <a:gd name="connsiteX12" fmla="*/ 883920 w 1778045"/>
              <a:gd name="connsiteY12" fmla="*/ 1280505 h 1514185"/>
              <a:gd name="connsiteX13" fmla="*/ 914400 w 1778045"/>
              <a:gd name="connsiteY13" fmla="*/ 1300825 h 1514185"/>
              <a:gd name="connsiteX14" fmla="*/ 955040 w 1778045"/>
              <a:gd name="connsiteY14" fmla="*/ 1321145 h 1514185"/>
              <a:gd name="connsiteX15" fmla="*/ 995680 w 1778045"/>
              <a:gd name="connsiteY15" fmla="*/ 1351625 h 1514185"/>
              <a:gd name="connsiteX16" fmla="*/ 1016000 w 1778045"/>
              <a:gd name="connsiteY16" fmla="*/ 1382105 h 1514185"/>
              <a:gd name="connsiteX17" fmla="*/ 1046480 w 1778045"/>
              <a:gd name="connsiteY17" fmla="*/ 1392265 h 1514185"/>
              <a:gd name="connsiteX18" fmla="*/ 1097280 w 1778045"/>
              <a:gd name="connsiteY18" fmla="*/ 1463385 h 1514185"/>
              <a:gd name="connsiteX19" fmla="*/ 1158240 w 1778045"/>
              <a:gd name="connsiteY19" fmla="*/ 1514185 h 1514185"/>
              <a:gd name="connsiteX20" fmla="*/ 1219200 w 1778045"/>
              <a:gd name="connsiteY20" fmla="*/ 1493865 h 1514185"/>
              <a:gd name="connsiteX21" fmla="*/ 1249680 w 1778045"/>
              <a:gd name="connsiteY21" fmla="*/ 1473545 h 1514185"/>
              <a:gd name="connsiteX22" fmla="*/ 1330960 w 1778045"/>
              <a:gd name="connsiteY22" fmla="*/ 1443065 h 1514185"/>
              <a:gd name="connsiteX23" fmla="*/ 1320800 w 1778045"/>
              <a:gd name="connsiteY23" fmla="*/ 1290665 h 1514185"/>
              <a:gd name="connsiteX24" fmla="*/ 1310640 w 1778045"/>
              <a:gd name="connsiteY24" fmla="*/ 1260185 h 1514185"/>
              <a:gd name="connsiteX25" fmla="*/ 1290320 w 1778045"/>
              <a:gd name="connsiteY25" fmla="*/ 1189065 h 1514185"/>
              <a:gd name="connsiteX26" fmla="*/ 1330960 w 1778045"/>
              <a:gd name="connsiteY26" fmla="*/ 1087465 h 1514185"/>
              <a:gd name="connsiteX27" fmla="*/ 1371600 w 1778045"/>
              <a:gd name="connsiteY27" fmla="*/ 1067145 h 1514185"/>
              <a:gd name="connsiteX28" fmla="*/ 1381760 w 1778045"/>
              <a:gd name="connsiteY28" fmla="*/ 1026505 h 1514185"/>
              <a:gd name="connsiteX29" fmla="*/ 1412240 w 1778045"/>
              <a:gd name="connsiteY29" fmla="*/ 1016345 h 1514185"/>
              <a:gd name="connsiteX30" fmla="*/ 1442720 w 1778045"/>
              <a:gd name="connsiteY30" fmla="*/ 985865 h 1514185"/>
              <a:gd name="connsiteX31" fmla="*/ 1483360 w 1778045"/>
              <a:gd name="connsiteY31" fmla="*/ 955385 h 1514185"/>
              <a:gd name="connsiteX32" fmla="*/ 1534160 w 1778045"/>
              <a:gd name="connsiteY32" fmla="*/ 924905 h 1514185"/>
              <a:gd name="connsiteX33" fmla="*/ 1574800 w 1778045"/>
              <a:gd name="connsiteY33" fmla="*/ 904585 h 1514185"/>
              <a:gd name="connsiteX34" fmla="*/ 1584960 w 1778045"/>
              <a:gd name="connsiteY34" fmla="*/ 874105 h 1514185"/>
              <a:gd name="connsiteX35" fmla="*/ 1625600 w 1778045"/>
              <a:gd name="connsiteY35" fmla="*/ 792825 h 1514185"/>
              <a:gd name="connsiteX36" fmla="*/ 1666240 w 1778045"/>
              <a:gd name="connsiteY36" fmla="*/ 772505 h 1514185"/>
              <a:gd name="connsiteX37" fmla="*/ 1727200 w 1778045"/>
              <a:gd name="connsiteY37" fmla="*/ 762345 h 1514185"/>
              <a:gd name="connsiteX38" fmla="*/ 1757680 w 1778045"/>
              <a:gd name="connsiteY38" fmla="*/ 752185 h 1514185"/>
              <a:gd name="connsiteX39" fmla="*/ 1778000 w 1778045"/>
              <a:gd name="connsiteY39" fmla="*/ 721705 h 1514185"/>
              <a:gd name="connsiteX40" fmla="*/ 1757680 w 1778045"/>
              <a:gd name="connsiteY40" fmla="*/ 630265 h 1514185"/>
              <a:gd name="connsiteX41" fmla="*/ 1737360 w 1778045"/>
              <a:gd name="connsiteY41" fmla="*/ 396585 h 1514185"/>
              <a:gd name="connsiteX42" fmla="*/ 1717040 w 1778045"/>
              <a:gd name="connsiteY42" fmla="*/ 315305 h 1514185"/>
              <a:gd name="connsiteX43" fmla="*/ 1706880 w 1778045"/>
              <a:gd name="connsiteY43" fmla="*/ 274665 h 1514185"/>
              <a:gd name="connsiteX44" fmla="*/ 1676400 w 1778045"/>
              <a:gd name="connsiteY44" fmla="*/ 112105 h 1514185"/>
              <a:gd name="connsiteX45" fmla="*/ 1656080 w 1778045"/>
              <a:gd name="connsiteY45" fmla="*/ 71465 h 1514185"/>
              <a:gd name="connsiteX46" fmla="*/ 1615440 w 1778045"/>
              <a:gd name="connsiteY46" fmla="*/ 10505 h 1514185"/>
              <a:gd name="connsiteX47" fmla="*/ 1544320 w 1778045"/>
              <a:gd name="connsiteY47" fmla="*/ 30825 h 1514185"/>
              <a:gd name="connsiteX48" fmla="*/ 1524000 w 1778045"/>
              <a:gd name="connsiteY48" fmla="*/ 10505 h 1514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778045" h="1514185">
                <a:moveTo>
                  <a:pt x="0" y="1138265"/>
                </a:moveTo>
                <a:cubicBezTo>
                  <a:pt x="16933" y="1151812"/>
                  <a:pt x="31844" y="1168374"/>
                  <a:pt x="50800" y="1178905"/>
                </a:cubicBezTo>
                <a:cubicBezTo>
                  <a:pt x="63006" y="1185686"/>
                  <a:pt x="78065" y="1185053"/>
                  <a:pt x="91440" y="1189065"/>
                </a:cubicBezTo>
                <a:cubicBezTo>
                  <a:pt x="209659" y="1224531"/>
                  <a:pt x="99361" y="1205305"/>
                  <a:pt x="284480" y="1219545"/>
                </a:cubicBezTo>
                <a:cubicBezTo>
                  <a:pt x="402019" y="1243053"/>
                  <a:pt x="275758" y="1206058"/>
                  <a:pt x="365760" y="1270345"/>
                </a:cubicBezTo>
                <a:cubicBezTo>
                  <a:pt x="377123" y="1278461"/>
                  <a:pt x="393325" y="1275602"/>
                  <a:pt x="406400" y="1280505"/>
                </a:cubicBezTo>
                <a:cubicBezTo>
                  <a:pt x="420581" y="1285823"/>
                  <a:pt x="433493" y="1294052"/>
                  <a:pt x="447040" y="1300825"/>
                </a:cubicBezTo>
                <a:cubicBezTo>
                  <a:pt x="454040" y="1300287"/>
                  <a:pt x="603499" y="1292699"/>
                  <a:pt x="640080" y="1280505"/>
                </a:cubicBezTo>
                <a:cubicBezTo>
                  <a:pt x="651664" y="1276644"/>
                  <a:pt x="659402" y="1265144"/>
                  <a:pt x="670560" y="1260185"/>
                </a:cubicBezTo>
                <a:cubicBezTo>
                  <a:pt x="690133" y="1251486"/>
                  <a:pt x="731520" y="1239865"/>
                  <a:pt x="731520" y="1239865"/>
                </a:cubicBezTo>
                <a:cubicBezTo>
                  <a:pt x="762000" y="1243252"/>
                  <a:pt x="793208" y="1242587"/>
                  <a:pt x="822960" y="1250025"/>
                </a:cubicBezTo>
                <a:cubicBezTo>
                  <a:pt x="834806" y="1252987"/>
                  <a:pt x="842518" y="1264884"/>
                  <a:pt x="853440" y="1270345"/>
                </a:cubicBezTo>
                <a:cubicBezTo>
                  <a:pt x="863019" y="1275134"/>
                  <a:pt x="874341" y="1275716"/>
                  <a:pt x="883920" y="1280505"/>
                </a:cubicBezTo>
                <a:cubicBezTo>
                  <a:pt x="894842" y="1285966"/>
                  <a:pt x="903798" y="1294767"/>
                  <a:pt x="914400" y="1300825"/>
                </a:cubicBezTo>
                <a:cubicBezTo>
                  <a:pt x="927550" y="1308339"/>
                  <a:pt x="942197" y="1313118"/>
                  <a:pt x="955040" y="1321145"/>
                </a:cubicBezTo>
                <a:cubicBezTo>
                  <a:pt x="969399" y="1330120"/>
                  <a:pt x="983706" y="1339651"/>
                  <a:pt x="995680" y="1351625"/>
                </a:cubicBezTo>
                <a:cubicBezTo>
                  <a:pt x="1004314" y="1360259"/>
                  <a:pt x="1006465" y="1374477"/>
                  <a:pt x="1016000" y="1382105"/>
                </a:cubicBezTo>
                <a:cubicBezTo>
                  <a:pt x="1024363" y="1388795"/>
                  <a:pt x="1036320" y="1388878"/>
                  <a:pt x="1046480" y="1392265"/>
                </a:cubicBezTo>
                <a:cubicBezTo>
                  <a:pt x="1125729" y="1471514"/>
                  <a:pt x="1030416" y="1369775"/>
                  <a:pt x="1097280" y="1463385"/>
                </a:cubicBezTo>
                <a:cubicBezTo>
                  <a:pt x="1115059" y="1488276"/>
                  <a:pt x="1133936" y="1497982"/>
                  <a:pt x="1158240" y="1514185"/>
                </a:cubicBezTo>
                <a:cubicBezTo>
                  <a:pt x="1178560" y="1507412"/>
                  <a:pt x="1199627" y="1502564"/>
                  <a:pt x="1219200" y="1493865"/>
                </a:cubicBezTo>
                <a:cubicBezTo>
                  <a:pt x="1230358" y="1488906"/>
                  <a:pt x="1239078" y="1479603"/>
                  <a:pt x="1249680" y="1473545"/>
                </a:cubicBezTo>
                <a:cubicBezTo>
                  <a:pt x="1291003" y="1449932"/>
                  <a:pt x="1286512" y="1454177"/>
                  <a:pt x="1330960" y="1443065"/>
                </a:cubicBezTo>
                <a:cubicBezTo>
                  <a:pt x="1327573" y="1392265"/>
                  <a:pt x="1326422" y="1341266"/>
                  <a:pt x="1320800" y="1290665"/>
                </a:cubicBezTo>
                <a:cubicBezTo>
                  <a:pt x="1319617" y="1280021"/>
                  <a:pt x="1313582" y="1270483"/>
                  <a:pt x="1310640" y="1260185"/>
                </a:cubicBezTo>
                <a:cubicBezTo>
                  <a:pt x="1285125" y="1170883"/>
                  <a:pt x="1314680" y="1262146"/>
                  <a:pt x="1290320" y="1189065"/>
                </a:cubicBezTo>
                <a:cubicBezTo>
                  <a:pt x="1296834" y="1166267"/>
                  <a:pt x="1305463" y="1108713"/>
                  <a:pt x="1330960" y="1087465"/>
                </a:cubicBezTo>
                <a:cubicBezTo>
                  <a:pt x="1342595" y="1077769"/>
                  <a:pt x="1358053" y="1073918"/>
                  <a:pt x="1371600" y="1067145"/>
                </a:cubicBezTo>
                <a:cubicBezTo>
                  <a:pt x="1374987" y="1053598"/>
                  <a:pt x="1373037" y="1037409"/>
                  <a:pt x="1381760" y="1026505"/>
                </a:cubicBezTo>
                <a:cubicBezTo>
                  <a:pt x="1388450" y="1018142"/>
                  <a:pt x="1403329" y="1022286"/>
                  <a:pt x="1412240" y="1016345"/>
                </a:cubicBezTo>
                <a:cubicBezTo>
                  <a:pt x="1424195" y="1008375"/>
                  <a:pt x="1431811" y="995216"/>
                  <a:pt x="1442720" y="985865"/>
                </a:cubicBezTo>
                <a:cubicBezTo>
                  <a:pt x="1455577" y="974845"/>
                  <a:pt x="1469813" y="965545"/>
                  <a:pt x="1483360" y="955385"/>
                </a:cubicBezTo>
                <a:cubicBezTo>
                  <a:pt x="1524732" y="872640"/>
                  <a:pt x="1477812" y="932955"/>
                  <a:pt x="1534160" y="924905"/>
                </a:cubicBezTo>
                <a:cubicBezTo>
                  <a:pt x="1549153" y="922763"/>
                  <a:pt x="1561253" y="911358"/>
                  <a:pt x="1574800" y="904585"/>
                </a:cubicBezTo>
                <a:cubicBezTo>
                  <a:pt x="1578187" y="894425"/>
                  <a:pt x="1580528" y="883855"/>
                  <a:pt x="1584960" y="874105"/>
                </a:cubicBezTo>
                <a:cubicBezTo>
                  <a:pt x="1597495" y="846529"/>
                  <a:pt x="1598507" y="806372"/>
                  <a:pt x="1625600" y="792825"/>
                </a:cubicBezTo>
                <a:cubicBezTo>
                  <a:pt x="1639147" y="786052"/>
                  <a:pt x="1651733" y="776857"/>
                  <a:pt x="1666240" y="772505"/>
                </a:cubicBezTo>
                <a:cubicBezTo>
                  <a:pt x="1685971" y="766586"/>
                  <a:pt x="1707090" y="766814"/>
                  <a:pt x="1727200" y="762345"/>
                </a:cubicBezTo>
                <a:cubicBezTo>
                  <a:pt x="1737655" y="760022"/>
                  <a:pt x="1747520" y="755572"/>
                  <a:pt x="1757680" y="752185"/>
                </a:cubicBezTo>
                <a:cubicBezTo>
                  <a:pt x="1764453" y="742025"/>
                  <a:pt x="1776485" y="733822"/>
                  <a:pt x="1778000" y="721705"/>
                </a:cubicBezTo>
                <a:cubicBezTo>
                  <a:pt x="1779075" y="713106"/>
                  <a:pt x="1760729" y="642462"/>
                  <a:pt x="1757680" y="630265"/>
                </a:cubicBezTo>
                <a:cubicBezTo>
                  <a:pt x="1753492" y="575823"/>
                  <a:pt x="1745298" y="456123"/>
                  <a:pt x="1737360" y="396585"/>
                </a:cubicBezTo>
                <a:cubicBezTo>
                  <a:pt x="1729614" y="338489"/>
                  <a:pt x="1729861" y="360179"/>
                  <a:pt x="1717040" y="315305"/>
                </a:cubicBezTo>
                <a:cubicBezTo>
                  <a:pt x="1713204" y="301879"/>
                  <a:pt x="1710267" y="288212"/>
                  <a:pt x="1706880" y="274665"/>
                </a:cubicBezTo>
                <a:cubicBezTo>
                  <a:pt x="1700763" y="213492"/>
                  <a:pt x="1703598" y="166500"/>
                  <a:pt x="1676400" y="112105"/>
                </a:cubicBezTo>
                <a:cubicBezTo>
                  <a:pt x="1669627" y="98558"/>
                  <a:pt x="1663872" y="84452"/>
                  <a:pt x="1656080" y="71465"/>
                </a:cubicBezTo>
                <a:cubicBezTo>
                  <a:pt x="1643515" y="50524"/>
                  <a:pt x="1615440" y="10505"/>
                  <a:pt x="1615440" y="10505"/>
                </a:cubicBezTo>
                <a:cubicBezTo>
                  <a:pt x="1593500" y="43415"/>
                  <a:pt x="1595838" y="60264"/>
                  <a:pt x="1544320" y="30825"/>
                </a:cubicBezTo>
                <a:cubicBezTo>
                  <a:pt x="1522121" y="18140"/>
                  <a:pt x="1524000" y="-17583"/>
                  <a:pt x="1524000" y="10505"/>
                </a:cubicBezTo>
              </a:path>
            </a:pathLst>
          </a:cu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0C71B0BC-A5F5-47E6-B561-E56526D6F3F7}"/>
              </a:ext>
            </a:extLst>
          </p:cNvPr>
          <p:cNvCxnSpPr>
            <a:cxnSpLocks/>
          </p:cNvCxnSpPr>
          <p:nvPr/>
        </p:nvCxnSpPr>
        <p:spPr>
          <a:xfrm flipV="1">
            <a:off x="3817812" y="1757680"/>
            <a:ext cx="3009708" cy="294393"/>
          </a:xfrm>
          <a:prstGeom prst="straightConnector1">
            <a:avLst/>
          </a:prstGeom>
          <a:ln w="539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700BC6A3-8828-4F72-A719-710DC5C9F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52" y="1604290"/>
            <a:ext cx="2592116" cy="244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072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40CF75-5412-4BC2-B898-9D67EBC04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Where</a:t>
            </a:r>
            <a:r>
              <a:rPr lang="fr-FR" b="1" dirty="0"/>
              <a:t>?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5B9FF506-DC4C-49DC-803F-D26F28B55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812" y="3740"/>
            <a:ext cx="7185468" cy="6862123"/>
          </a:xfrm>
        </p:spPr>
      </p:pic>
      <p:sp>
        <p:nvSpPr>
          <p:cNvPr id="3" name="Forme libre : forme 2">
            <a:extLst>
              <a:ext uri="{FF2B5EF4-FFF2-40B4-BE49-F238E27FC236}">
                <a16:creationId xmlns:a16="http://schemas.microsoft.com/office/drawing/2014/main" id="{C268E010-5677-4AAC-A21A-350D81354AC9}"/>
              </a:ext>
            </a:extLst>
          </p:cNvPr>
          <p:cNvSpPr/>
          <p:nvPr/>
        </p:nvSpPr>
        <p:spPr>
          <a:xfrm>
            <a:off x="5882640" y="1066455"/>
            <a:ext cx="1778045" cy="1514185"/>
          </a:xfrm>
          <a:custGeom>
            <a:avLst/>
            <a:gdLst>
              <a:gd name="connsiteX0" fmla="*/ 0 w 1778045"/>
              <a:gd name="connsiteY0" fmla="*/ 1138265 h 1514185"/>
              <a:gd name="connsiteX1" fmla="*/ 50800 w 1778045"/>
              <a:gd name="connsiteY1" fmla="*/ 1178905 h 1514185"/>
              <a:gd name="connsiteX2" fmla="*/ 91440 w 1778045"/>
              <a:gd name="connsiteY2" fmla="*/ 1189065 h 1514185"/>
              <a:gd name="connsiteX3" fmla="*/ 284480 w 1778045"/>
              <a:gd name="connsiteY3" fmla="*/ 1219545 h 1514185"/>
              <a:gd name="connsiteX4" fmla="*/ 365760 w 1778045"/>
              <a:gd name="connsiteY4" fmla="*/ 1270345 h 1514185"/>
              <a:gd name="connsiteX5" fmla="*/ 406400 w 1778045"/>
              <a:gd name="connsiteY5" fmla="*/ 1280505 h 1514185"/>
              <a:gd name="connsiteX6" fmla="*/ 447040 w 1778045"/>
              <a:gd name="connsiteY6" fmla="*/ 1300825 h 1514185"/>
              <a:gd name="connsiteX7" fmla="*/ 640080 w 1778045"/>
              <a:gd name="connsiteY7" fmla="*/ 1280505 h 1514185"/>
              <a:gd name="connsiteX8" fmla="*/ 670560 w 1778045"/>
              <a:gd name="connsiteY8" fmla="*/ 1260185 h 1514185"/>
              <a:gd name="connsiteX9" fmla="*/ 731520 w 1778045"/>
              <a:gd name="connsiteY9" fmla="*/ 1239865 h 1514185"/>
              <a:gd name="connsiteX10" fmla="*/ 822960 w 1778045"/>
              <a:gd name="connsiteY10" fmla="*/ 1250025 h 1514185"/>
              <a:gd name="connsiteX11" fmla="*/ 853440 w 1778045"/>
              <a:gd name="connsiteY11" fmla="*/ 1270345 h 1514185"/>
              <a:gd name="connsiteX12" fmla="*/ 883920 w 1778045"/>
              <a:gd name="connsiteY12" fmla="*/ 1280505 h 1514185"/>
              <a:gd name="connsiteX13" fmla="*/ 914400 w 1778045"/>
              <a:gd name="connsiteY13" fmla="*/ 1300825 h 1514185"/>
              <a:gd name="connsiteX14" fmla="*/ 955040 w 1778045"/>
              <a:gd name="connsiteY14" fmla="*/ 1321145 h 1514185"/>
              <a:gd name="connsiteX15" fmla="*/ 995680 w 1778045"/>
              <a:gd name="connsiteY15" fmla="*/ 1351625 h 1514185"/>
              <a:gd name="connsiteX16" fmla="*/ 1016000 w 1778045"/>
              <a:gd name="connsiteY16" fmla="*/ 1382105 h 1514185"/>
              <a:gd name="connsiteX17" fmla="*/ 1046480 w 1778045"/>
              <a:gd name="connsiteY17" fmla="*/ 1392265 h 1514185"/>
              <a:gd name="connsiteX18" fmla="*/ 1097280 w 1778045"/>
              <a:gd name="connsiteY18" fmla="*/ 1463385 h 1514185"/>
              <a:gd name="connsiteX19" fmla="*/ 1158240 w 1778045"/>
              <a:gd name="connsiteY19" fmla="*/ 1514185 h 1514185"/>
              <a:gd name="connsiteX20" fmla="*/ 1219200 w 1778045"/>
              <a:gd name="connsiteY20" fmla="*/ 1493865 h 1514185"/>
              <a:gd name="connsiteX21" fmla="*/ 1249680 w 1778045"/>
              <a:gd name="connsiteY21" fmla="*/ 1473545 h 1514185"/>
              <a:gd name="connsiteX22" fmla="*/ 1330960 w 1778045"/>
              <a:gd name="connsiteY22" fmla="*/ 1443065 h 1514185"/>
              <a:gd name="connsiteX23" fmla="*/ 1320800 w 1778045"/>
              <a:gd name="connsiteY23" fmla="*/ 1290665 h 1514185"/>
              <a:gd name="connsiteX24" fmla="*/ 1310640 w 1778045"/>
              <a:gd name="connsiteY24" fmla="*/ 1260185 h 1514185"/>
              <a:gd name="connsiteX25" fmla="*/ 1290320 w 1778045"/>
              <a:gd name="connsiteY25" fmla="*/ 1189065 h 1514185"/>
              <a:gd name="connsiteX26" fmla="*/ 1330960 w 1778045"/>
              <a:gd name="connsiteY26" fmla="*/ 1087465 h 1514185"/>
              <a:gd name="connsiteX27" fmla="*/ 1371600 w 1778045"/>
              <a:gd name="connsiteY27" fmla="*/ 1067145 h 1514185"/>
              <a:gd name="connsiteX28" fmla="*/ 1381760 w 1778045"/>
              <a:gd name="connsiteY28" fmla="*/ 1026505 h 1514185"/>
              <a:gd name="connsiteX29" fmla="*/ 1412240 w 1778045"/>
              <a:gd name="connsiteY29" fmla="*/ 1016345 h 1514185"/>
              <a:gd name="connsiteX30" fmla="*/ 1442720 w 1778045"/>
              <a:gd name="connsiteY30" fmla="*/ 985865 h 1514185"/>
              <a:gd name="connsiteX31" fmla="*/ 1483360 w 1778045"/>
              <a:gd name="connsiteY31" fmla="*/ 955385 h 1514185"/>
              <a:gd name="connsiteX32" fmla="*/ 1534160 w 1778045"/>
              <a:gd name="connsiteY32" fmla="*/ 924905 h 1514185"/>
              <a:gd name="connsiteX33" fmla="*/ 1574800 w 1778045"/>
              <a:gd name="connsiteY33" fmla="*/ 904585 h 1514185"/>
              <a:gd name="connsiteX34" fmla="*/ 1584960 w 1778045"/>
              <a:gd name="connsiteY34" fmla="*/ 874105 h 1514185"/>
              <a:gd name="connsiteX35" fmla="*/ 1625600 w 1778045"/>
              <a:gd name="connsiteY35" fmla="*/ 792825 h 1514185"/>
              <a:gd name="connsiteX36" fmla="*/ 1666240 w 1778045"/>
              <a:gd name="connsiteY36" fmla="*/ 772505 h 1514185"/>
              <a:gd name="connsiteX37" fmla="*/ 1727200 w 1778045"/>
              <a:gd name="connsiteY37" fmla="*/ 762345 h 1514185"/>
              <a:gd name="connsiteX38" fmla="*/ 1757680 w 1778045"/>
              <a:gd name="connsiteY38" fmla="*/ 752185 h 1514185"/>
              <a:gd name="connsiteX39" fmla="*/ 1778000 w 1778045"/>
              <a:gd name="connsiteY39" fmla="*/ 721705 h 1514185"/>
              <a:gd name="connsiteX40" fmla="*/ 1757680 w 1778045"/>
              <a:gd name="connsiteY40" fmla="*/ 630265 h 1514185"/>
              <a:gd name="connsiteX41" fmla="*/ 1737360 w 1778045"/>
              <a:gd name="connsiteY41" fmla="*/ 396585 h 1514185"/>
              <a:gd name="connsiteX42" fmla="*/ 1717040 w 1778045"/>
              <a:gd name="connsiteY42" fmla="*/ 315305 h 1514185"/>
              <a:gd name="connsiteX43" fmla="*/ 1706880 w 1778045"/>
              <a:gd name="connsiteY43" fmla="*/ 274665 h 1514185"/>
              <a:gd name="connsiteX44" fmla="*/ 1676400 w 1778045"/>
              <a:gd name="connsiteY44" fmla="*/ 112105 h 1514185"/>
              <a:gd name="connsiteX45" fmla="*/ 1656080 w 1778045"/>
              <a:gd name="connsiteY45" fmla="*/ 71465 h 1514185"/>
              <a:gd name="connsiteX46" fmla="*/ 1615440 w 1778045"/>
              <a:gd name="connsiteY46" fmla="*/ 10505 h 1514185"/>
              <a:gd name="connsiteX47" fmla="*/ 1544320 w 1778045"/>
              <a:gd name="connsiteY47" fmla="*/ 30825 h 1514185"/>
              <a:gd name="connsiteX48" fmla="*/ 1524000 w 1778045"/>
              <a:gd name="connsiteY48" fmla="*/ 10505 h 1514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778045" h="1514185">
                <a:moveTo>
                  <a:pt x="0" y="1138265"/>
                </a:moveTo>
                <a:cubicBezTo>
                  <a:pt x="16933" y="1151812"/>
                  <a:pt x="31844" y="1168374"/>
                  <a:pt x="50800" y="1178905"/>
                </a:cubicBezTo>
                <a:cubicBezTo>
                  <a:pt x="63006" y="1185686"/>
                  <a:pt x="78065" y="1185053"/>
                  <a:pt x="91440" y="1189065"/>
                </a:cubicBezTo>
                <a:cubicBezTo>
                  <a:pt x="209659" y="1224531"/>
                  <a:pt x="99361" y="1205305"/>
                  <a:pt x="284480" y="1219545"/>
                </a:cubicBezTo>
                <a:cubicBezTo>
                  <a:pt x="402019" y="1243053"/>
                  <a:pt x="275758" y="1206058"/>
                  <a:pt x="365760" y="1270345"/>
                </a:cubicBezTo>
                <a:cubicBezTo>
                  <a:pt x="377123" y="1278461"/>
                  <a:pt x="393325" y="1275602"/>
                  <a:pt x="406400" y="1280505"/>
                </a:cubicBezTo>
                <a:cubicBezTo>
                  <a:pt x="420581" y="1285823"/>
                  <a:pt x="433493" y="1294052"/>
                  <a:pt x="447040" y="1300825"/>
                </a:cubicBezTo>
                <a:cubicBezTo>
                  <a:pt x="454040" y="1300287"/>
                  <a:pt x="603499" y="1292699"/>
                  <a:pt x="640080" y="1280505"/>
                </a:cubicBezTo>
                <a:cubicBezTo>
                  <a:pt x="651664" y="1276644"/>
                  <a:pt x="659402" y="1265144"/>
                  <a:pt x="670560" y="1260185"/>
                </a:cubicBezTo>
                <a:cubicBezTo>
                  <a:pt x="690133" y="1251486"/>
                  <a:pt x="731520" y="1239865"/>
                  <a:pt x="731520" y="1239865"/>
                </a:cubicBezTo>
                <a:cubicBezTo>
                  <a:pt x="762000" y="1243252"/>
                  <a:pt x="793208" y="1242587"/>
                  <a:pt x="822960" y="1250025"/>
                </a:cubicBezTo>
                <a:cubicBezTo>
                  <a:pt x="834806" y="1252987"/>
                  <a:pt x="842518" y="1264884"/>
                  <a:pt x="853440" y="1270345"/>
                </a:cubicBezTo>
                <a:cubicBezTo>
                  <a:pt x="863019" y="1275134"/>
                  <a:pt x="874341" y="1275716"/>
                  <a:pt x="883920" y="1280505"/>
                </a:cubicBezTo>
                <a:cubicBezTo>
                  <a:pt x="894842" y="1285966"/>
                  <a:pt x="903798" y="1294767"/>
                  <a:pt x="914400" y="1300825"/>
                </a:cubicBezTo>
                <a:cubicBezTo>
                  <a:pt x="927550" y="1308339"/>
                  <a:pt x="942197" y="1313118"/>
                  <a:pt x="955040" y="1321145"/>
                </a:cubicBezTo>
                <a:cubicBezTo>
                  <a:pt x="969399" y="1330120"/>
                  <a:pt x="983706" y="1339651"/>
                  <a:pt x="995680" y="1351625"/>
                </a:cubicBezTo>
                <a:cubicBezTo>
                  <a:pt x="1004314" y="1360259"/>
                  <a:pt x="1006465" y="1374477"/>
                  <a:pt x="1016000" y="1382105"/>
                </a:cubicBezTo>
                <a:cubicBezTo>
                  <a:pt x="1024363" y="1388795"/>
                  <a:pt x="1036320" y="1388878"/>
                  <a:pt x="1046480" y="1392265"/>
                </a:cubicBezTo>
                <a:cubicBezTo>
                  <a:pt x="1125729" y="1471514"/>
                  <a:pt x="1030416" y="1369775"/>
                  <a:pt x="1097280" y="1463385"/>
                </a:cubicBezTo>
                <a:cubicBezTo>
                  <a:pt x="1115059" y="1488276"/>
                  <a:pt x="1133936" y="1497982"/>
                  <a:pt x="1158240" y="1514185"/>
                </a:cubicBezTo>
                <a:cubicBezTo>
                  <a:pt x="1178560" y="1507412"/>
                  <a:pt x="1199627" y="1502564"/>
                  <a:pt x="1219200" y="1493865"/>
                </a:cubicBezTo>
                <a:cubicBezTo>
                  <a:pt x="1230358" y="1488906"/>
                  <a:pt x="1239078" y="1479603"/>
                  <a:pt x="1249680" y="1473545"/>
                </a:cubicBezTo>
                <a:cubicBezTo>
                  <a:pt x="1291003" y="1449932"/>
                  <a:pt x="1286512" y="1454177"/>
                  <a:pt x="1330960" y="1443065"/>
                </a:cubicBezTo>
                <a:cubicBezTo>
                  <a:pt x="1327573" y="1392265"/>
                  <a:pt x="1326422" y="1341266"/>
                  <a:pt x="1320800" y="1290665"/>
                </a:cubicBezTo>
                <a:cubicBezTo>
                  <a:pt x="1319617" y="1280021"/>
                  <a:pt x="1313582" y="1270483"/>
                  <a:pt x="1310640" y="1260185"/>
                </a:cubicBezTo>
                <a:cubicBezTo>
                  <a:pt x="1285125" y="1170883"/>
                  <a:pt x="1314680" y="1262146"/>
                  <a:pt x="1290320" y="1189065"/>
                </a:cubicBezTo>
                <a:cubicBezTo>
                  <a:pt x="1296834" y="1166267"/>
                  <a:pt x="1305463" y="1108713"/>
                  <a:pt x="1330960" y="1087465"/>
                </a:cubicBezTo>
                <a:cubicBezTo>
                  <a:pt x="1342595" y="1077769"/>
                  <a:pt x="1358053" y="1073918"/>
                  <a:pt x="1371600" y="1067145"/>
                </a:cubicBezTo>
                <a:cubicBezTo>
                  <a:pt x="1374987" y="1053598"/>
                  <a:pt x="1373037" y="1037409"/>
                  <a:pt x="1381760" y="1026505"/>
                </a:cubicBezTo>
                <a:cubicBezTo>
                  <a:pt x="1388450" y="1018142"/>
                  <a:pt x="1403329" y="1022286"/>
                  <a:pt x="1412240" y="1016345"/>
                </a:cubicBezTo>
                <a:cubicBezTo>
                  <a:pt x="1424195" y="1008375"/>
                  <a:pt x="1431811" y="995216"/>
                  <a:pt x="1442720" y="985865"/>
                </a:cubicBezTo>
                <a:cubicBezTo>
                  <a:pt x="1455577" y="974845"/>
                  <a:pt x="1469813" y="965545"/>
                  <a:pt x="1483360" y="955385"/>
                </a:cubicBezTo>
                <a:cubicBezTo>
                  <a:pt x="1524732" y="872640"/>
                  <a:pt x="1477812" y="932955"/>
                  <a:pt x="1534160" y="924905"/>
                </a:cubicBezTo>
                <a:cubicBezTo>
                  <a:pt x="1549153" y="922763"/>
                  <a:pt x="1561253" y="911358"/>
                  <a:pt x="1574800" y="904585"/>
                </a:cubicBezTo>
                <a:cubicBezTo>
                  <a:pt x="1578187" y="894425"/>
                  <a:pt x="1580528" y="883855"/>
                  <a:pt x="1584960" y="874105"/>
                </a:cubicBezTo>
                <a:cubicBezTo>
                  <a:pt x="1597495" y="846529"/>
                  <a:pt x="1598507" y="806372"/>
                  <a:pt x="1625600" y="792825"/>
                </a:cubicBezTo>
                <a:cubicBezTo>
                  <a:pt x="1639147" y="786052"/>
                  <a:pt x="1651733" y="776857"/>
                  <a:pt x="1666240" y="772505"/>
                </a:cubicBezTo>
                <a:cubicBezTo>
                  <a:pt x="1685971" y="766586"/>
                  <a:pt x="1707090" y="766814"/>
                  <a:pt x="1727200" y="762345"/>
                </a:cubicBezTo>
                <a:cubicBezTo>
                  <a:pt x="1737655" y="760022"/>
                  <a:pt x="1747520" y="755572"/>
                  <a:pt x="1757680" y="752185"/>
                </a:cubicBezTo>
                <a:cubicBezTo>
                  <a:pt x="1764453" y="742025"/>
                  <a:pt x="1776485" y="733822"/>
                  <a:pt x="1778000" y="721705"/>
                </a:cubicBezTo>
                <a:cubicBezTo>
                  <a:pt x="1779075" y="713106"/>
                  <a:pt x="1760729" y="642462"/>
                  <a:pt x="1757680" y="630265"/>
                </a:cubicBezTo>
                <a:cubicBezTo>
                  <a:pt x="1753492" y="575823"/>
                  <a:pt x="1745298" y="456123"/>
                  <a:pt x="1737360" y="396585"/>
                </a:cubicBezTo>
                <a:cubicBezTo>
                  <a:pt x="1729614" y="338489"/>
                  <a:pt x="1729861" y="360179"/>
                  <a:pt x="1717040" y="315305"/>
                </a:cubicBezTo>
                <a:cubicBezTo>
                  <a:pt x="1713204" y="301879"/>
                  <a:pt x="1710267" y="288212"/>
                  <a:pt x="1706880" y="274665"/>
                </a:cubicBezTo>
                <a:cubicBezTo>
                  <a:pt x="1700763" y="213492"/>
                  <a:pt x="1703598" y="166500"/>
                  <a:pt x="1676400" y="112105"/>
                </a:cubicBezTo>
                <a:cubicBezTo>
                  <a:pt x="1669627" y="98558"/>
                  <a:pt x="1663872" y="84452"/>
                  <a:pt x="1656080" y="71465"/>
                </a:cubicBezTo>
                <a:cubicBezTo>
                  <a:pt x="1643515" y="50524"/>
                  <a:pt x="1615440" y="10505"/>
                  <a:pt x="1615440" y="10505"/>
                </a:cubicBezTo>
                <a:cubicBezTo>
                  <a:pt x="1593500" y="43415"/>
                  <a:pt x="1595838" y="60264"/>
                  <a:pt x="1544320" y="30825"/>
                </a:cubicBezTo>
                <a:cubicBezTo>
                  <a:pt x="1522121" y="18140"/>
                  <a:pt x="1524000" y="-17583"/>
                  <a:pt x="1524000" y="10505"/>
                </a:cubicBezTo>
              </a:path>
            </a:pathLst>
          </a:cu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458FF742-0C97-4CA2-A9C0-EBF614969250}"/>
              </a:ext>
            </a:extLst>
          </p:cNvPr>
          <p:cNvSpPr/>
          <p:nvPr/>
        </p:nvSpPr>
        <p:spPr>
          <a:xfrm>
            <a:off x="5882640" y="135636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B64DB25-7407-4608-B2FC-F7692571B36B}"/>
              </a:ext>
            </a:extLst>
          </p:cNvPr>
          <p:cNvSpPr/>
          <p:nvPr/>
        </p:nvSpPr>
        <p:spPr>
          <a:xfrm>
            <a:off x="6530295" y="1711008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9AA1E63-CD43-4C80-936B-FBB1904D49AA}"/>
              </a:ext>
            </a:extLst>
          </p:cNvPr>
          <p:cNvSpPr/>
          <p:nvPr/>
        </p:nvSpPr>
        <p:spPr>
          <a:xfrm>
            <a:off x="7081520" y="143256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803171D-5D2F-4AF9-B14F-C5AD21523F05}"/>
              </a:ext>
            </a:extLst>
          </p:cNvPr>
          <p:cNvSpPr/>
          <p:nvPr/>
        </p:nvSpPr>
        <p:spPr>
          <a:xfrm>
            <a:off x="6682695" y="1432560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7DB0CB2-20FA-4C7C-8FAC-4095241163B3}"/>
              </a:ext>
            </a:extLst>
          </p:cNvPr>
          <p:cNvSpPr txBox="1"/>
          <p:nvPr/>
        </p:nvSpPr>
        <p:spPr>
          <a:xfrm>
            <a:off x="751840" y="2255520"/>
            <a:ext cx="21742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Rouen</a:t>
            </a:r>
          </a:p>
          <a:p>
            <a:r>
              <a:rPr lang="fr-FR" sz="3600" dirty="0" err="1"/>
              <a:t>LeHavre</a:t>
            </a:r>
            <a:endParaRPr lang="fr-FR" sz="3600" dirty="0"/>
          </a:p>
          <a:p>
            <a:r>
              <a:rPr lang="fr-FR" sz="3600" dirty="0"/>
              <a:t>Cherbourg</a:t>
            </a:r>
          </a:p>
          <a:p>
            <a:r>
              <a:rPr lang="fr-FR" sz="3600" dirty="0">
                <a:latin typeface="+mj-lt"/>
              </a:rPr>
              <a:t>and</a:t>
            </a:r>
          </a:p>
          <a:p>
            <a:r>
              <a:rPr lang="fr-FR" sz="3600" b="1" dirty="0">
                <a:solidFill>
                  <a:srgbClr val="FF0000"/>
                </a:solidFill>
              </a:rPr>
              <a:t>CAEN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CE636F86-623D-4B2A-B221-3CC3BD66C997}"/>
              </a:ext>
            </a:extLst>
          </p:cNvPr>
          <p:cNvCxnSpPr/>
          <p:nvPr/>
        </p:nvCxnSpPr>
        <p:spPr>
          <a:xfrm flipV="1">
            <a:off x="2214880" y="1863408"/>
            <a:ext cx="4315415" cy="289147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D043747-C048-421C-91DF-D5088AC844AE}"/>
              </a:ext>
            </a:extLst>
          </p:cNvPr>
          <p:cNvCxnSpPr/>
          <p:nvPr/>
        </p:nvCxnSpPr>
        <p:spPr>
          <a:xfrm flipV="1">
            <a:off x="2367280" y="3677920"/>
            <a:ext cx="1450532" cy="9753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>
            <a:extLst>
              <a:ext uri="{FF2B5EF4-FFF2-40B4-BE49-F238E27FC236}">
                <a16:creationId xmlns:a16="http://schemas.microsoft.com/office/drawing/2014/main" id="{E928785F-2337-4B2B-9749-5D9EF6B47516}"/>
              </a:ext>
            </a:extLst>
          </p:cNvPr>
          <p:cNvSpPr/>
          <p:nvPr/>
        </p:nvSpPr>
        <p:spPr>
          <a:xfrm>
            <a:off x="7731760" y="1899672"/>
            <a:ext cx="251415" cy="25424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8EB68FD-35E7-4467-A8A0-758D9EDFFB77}"/>
              </a:ext>
            </a:extLst>
          </p:cNvPr>
          <p:cNvSpPr txBox="1"/>
          <p:nvPr/>
        </p:nvSpPr>
        <p:spPr>
          <a:xfrm>
            <a:off x="7909707" y="2072393"/>
            <a:ext cx="81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Paris</a:t>
            </a:r>
          </a:p>
        </p:txBody>
      </p:sp>
      <p:sp>
        <p:nvSpPr>
          <p:cNvPr id="18" name="Étoile : 5 branches 17">
            <a:extLst>
              <a:ext uri="{FF2B5EF4-FFF2-40B4-BE49-F238E27FC236}">
                <a16:creationId xmlns:a16="http://schemas.microsoft.com/office/drawing/2014/main" id="{E140A695-4FC1-436E-B009-845D3275D550}"/>
              </a:ext>
            </a:extLst>
          </p:cNvPr>
          <p:cNvSpPr/>
          <p:nvPr/>
        </p:nvSpPr>
        <p:spPr>
          <a:xfrm>
            <a:off x="5811565" y="2011680"/>
            <a:ext cx="213360" cy="193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167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A0B42EE-6AA4-4FC4-9C00-6C1DE9DB9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3" y="345440"/>
            <a:ext cx="12160728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85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A0B42EE-6AA4-4FC4-9C00-6C1DE9DB9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5" y="0"/>
            <a:ext cx="11420475" cy="54959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6464FC2-C099-4CE7-875B-98A3405261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9" y="1757680"/>
            <a:ext cx="8485334" cy="496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48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1A10CD0-710C-4D68-BF9C-A9468BAD5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08" y="0"/>
            <a:ext cx="12205608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463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455</Words>
  <Application>Microsoft Office PowerPoint</Application>
  <PresentationFormat>Grand écran</PresentationFormat>
  <Paragraphs>94</Paragraphs>
  <Slides>35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Wingdings</vt:lpstr>
      <vt:lpstr>Thème Office</vt:lpstr>
      <vt:lpstr>Image bitmap</vt:lpstr>
      <vt:lpstr>ENLIGHT 2019</vt:lpstr>
      <vt:lpstr>Where?</vt:lpstr>
      <vt:lpstr>Where?</vt:lpstr>
      <vt:lpstr>Where?</vt:lpstr>
      <vt:lpstr>Where?</vt:lpstr>
      <vt:lpstr>Where?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When?</vt:lpstr>
      <vt:lpstr>When?     Tentative schedule</vt:lpstr>
      <vt:lpstr>Why?</vt:lpstr>
      <vt:lpstr>The CYCLHAD SAS building completed in 2017</vt:lpstr>
      <vt:lpstr>The CYCLHAD SAS premise is hosting treatment and experimental rooms…</vt:lpstr>
      <vt:lpstr>… and surfaces for laboratories </vt:lpstr>
      <vt:lpstr>The CYCLHAD SAS received the installation of the Proteus®One in September 2017</vt:lpstr>
      <vt:lpstr>The CYCLHAD SAS 4 pillars to receive the C400 for its assembly starting in 2020 </vt:lpstr>
      <vt:lpstr>The CYCLHAD SAS the beam lines hall seen from the physics exp. room</vt:lpstr>
      <vt:lpstr>The production of C400 by NHa SAS</vt:lpstr>
      <vt:lpstr>Présentation PowerPoint</vt:lpstr>
      <vt:lpstr>Several research institutions are supporting the scientific programme under the coordination of the ARCHADE association</vt:lpstr>
      <vt:lpstr>The ARCHADE project in Caen : position in France …</vt:lpstr>
      <vt:lpstr>Présentation PowerPoint</vt:lpstr>
      <vt:lpstr>Présentation PowerPoint</vt:lpstr>
      <vt:lpstr>The ARCHADE project in Caen</vt:lpstr>
      <vt:lpstr>How?</vt:lpstr>
      <vt:lpstr>Présentation PowerPoint</vt:lpstr>
      <vt:lpstr>Présentation PowerPoint</vt:lpstr>
      <vt:lpstr>What?</vt:lpstr>
      <vt:lpstr>Présentation PowerPoint</vt:lpstr>
      <vt:lpstr>Welcome to      Thank-you, 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ENLIGHT 2019</dc:title>
  <dc:creator>Jacques BALOSSO</dc:creator>
  <cp:lastModifiedBy>Jacques BALOSSO</cp:lastModifiedBy>
  <cp:revision>22</cp:revision>
  <dcterms:created xsi:type="dcterms:W3CDTF">2018-06-25T22:55:11Z</dcterms:created>
  <dcterms:modified xsi:type="dcterms:W3CDTF">2018-06-27T13:23:58Z</dcterms:modified>
</cp:coreProperties>
</file>