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59" r:id="rId5"/>
    <p:sldMasterId id="2147483672" r:id="rId6"/>
  </p:sldMasterIdLst>
  <p:notesMasterIdLst>
    <p:notesMasterId r:id="rId26"/>
  </p:notesMasterIdLst>
  <p:handoutMasterIdLst>
    <p:handoutMasterId r:id="rId27"/>
  </p:handoutMasterIdLst>
  <p:sldIdLst>
    <p:sldId id="284" r:id="rId7"/>
    <p:sldId id="279" r:id="rId8"/>
    <p:sldId id="288" r:id="rId9"/>
    <p:sldId id="289" r:id="rId10"/>
    <p:sldId id="302" r:id="rId11"/>
    <p:sldId id="303" r:id="rId12"/>
    <p:sldId id="307" r:id="rId13"/>
    <p:sldId id="309" r:id="rId14"/>
    <p:sldId id="310" r:id="rId15"/>
    <p:sldId id="311" r:id="rId16"/>
    <p:sldId id="312" r:id="rId17"/>
    <p:sldId id="313" r:id="rId18"/>
    <p:sldId id="314" r:id="rId19"/>
    <p:sldId id="315" r:id="rId20"/>
    <p:sldId id="316" r:id="rId21"/>
    <p:sldId id="320" r:id="rId22"/>
    <p:sldId id="317" r:id="rId23"/>
    <p:sldId id="318" r:id="rId24"/>
    <p:sldId id="319" r:id="rId2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00"/>
    <a:srgbClr val="0157A4"/>
    <a:srgbClr val="F8B13C"/>
    <a:srgbClr val="1F497D"/>
    <a:srgbClr val="1E386B"/>
    <a:srgbClr val="2C66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40" autoAdjust="0"/>
    <p:restoredTop sz="94609" autoAdjust="0"/>
  </p:normalViewPr>
  <p:slideViewPr>
    <p:cSldViewPr snapToObjects="1" showGuides="1">
      <p:cViewPr varScale="1">
        <p:scale>
          <a:sx n="55" d="100"/>
          <a:sy n="55" d="100"/>
        </p:scale>
        <p:origin x="-1320" y="-42"/>
      </p:cViewPr>
      <p:guideLst>
        <p:guide orient="horz" pos="297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18/09/2017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7235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18/09/2017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5547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608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4419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dirty="0" smtClean="0"/>
              <a:t>To edit footer: Insert -&gt; Header &amp; Footer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7" r:id="rId5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Aries-Logo-std-L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52536" y="448583"/>
            <a:ext cx="4399784" cy="3088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251520" y="123182"/>
            <a:ext cx="88924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0" i="0" kern="1200" dirty="0" smtClean="0">
                <a:solidFill>
                  <a:srgbClr val="000000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800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3927" y="836712"/>
            <a:ext cx="3230988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251520" y="123182"/>
            <a:ext cx="88924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00" b="0" i="0" kern="1200" dirty="0" smtClean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8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aries.web.cern.ch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59183" y="3518250"/>
            <a:ext cx="7924800" cy="984885"/>
          </a:xfrm>
        </p:spPr>
        <p:txBody>
          <a:bodyPr/>
          <a:lstStyle/>
          <a:p>
            <a:r>
              <a:rPr lang="en-GB" dirty="0" smtClean="0"/>
              <a:t>ARIES Industrial and Societal Applications Network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759183" y="4941006"/>
            <a:ext cx="7924800" cy="378210"/>
          </a:xfrm>
        </p:spPr>
        <p:txBody>
          <a:bodyPr/>
          <a:lstStyle/>
          <a:p>
            <a:r>
              <a:rPr lang="en-GB" dirty="0" smtClean="0"/>
              <a:t>Rob Edgecock / University of Huddersfield &amp; STFC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291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Deliverables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74008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Go to the EU, so important</a:t>
            </a:r>
          </a:p>
          <a:p>
            <a:r>
              <a:rPr lang="en-GB" dirty="0" smtClean="0"/>
              <a:t>Must be on time</a:t>
            </a:r>
          </a:p>
          <a:p>
            <a:r>
              <a:rPr lang="en-GB" dirty="0" smtClean="0"/>
              <a:t>Approval procedure:</a:t>
            </a:r>
          </a:p>
          <a:p>
            <a:pPr lvl="1"/>
            <a:r>
              <a:rPr lang="en-GB" sz="2000" dirty="0" smtClean="0"/>
              <a:t>well in advance, start writing using template on website</a:t>
            </a:r>
          </a:p>
          <a:p>
            <a:pPr lvl="1"/>
            <a:r>
              <a:rPr lang="en-GB" sz="2000" dirty="0" smtClean="0"/>
              <a:t>&gt;1 month in advance, send to me for comments, </a:t>
            </a:r>
            <a:r>
              <a:rPr lang="en-GB" sz="2000" dirty="0" err="1" smtClean="0"/>
              <a:t>etc</a:t>
            </a:r>
            <a:endParaRPr lang="en-GB" sz="2000" dirty="0" smtClean="0"/>
          </a:p>
          <a:p>
            <a:pPr lvl="1"/>
            <a:r>
              <a:rPr lang="en-GB" sz="2000" dirty="0" smtClean="0"/>
              <a:t>1 month in advance, send to Maurizio</a:t>
            </a:r>
          </a:p>
          <a:p>
            <a:pPr lvl="1"/>
            <a:r>
              <a:rPr lang="en-GB" sz="2000" dirty="0" smtClean="0"/>
              <a:t>Will allow the deliverable to be uploaded by the deadline</a:t>
            </a:r>
          </a:p>
          <a:p>
            <a:r>
              <a:rPr lang="en-GB" dirty="0" smtClean="0"/>
              <a:t>“Reasonable” length: 12-20 pages?</a:t>
            </a:r>
          </a:p>
          <a:p>
            <a:r>
              <a:rPr lang="en-GB" dirty="0" smtClean="0"/>
              <a:t>Scientific documents</a:t>
            </a:r>
          </a:p>
        </p:txBody>
      </p:sp>
    </p:spTree>
    <p:extLst>
      <p:ext uri="{BB962C8B-B14F-4D97-AF65-F5344CB8AC3E}">
        <p14:creationId xmlns:p14="http://schemas.microsoft.com/office/powerpoint/2010/main" val="247903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Milestones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" y="1196752"/>
            <a:ext cx="9020175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6" y="4149080"/>
            <a:ext cx="899160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91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Milestones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74008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Don’t go to the EU, so not quite as important</a:t>
            </a:r>
          </a:p>
          <a:p>
            <a:r>
              <a:rPr lang="en-GB" dirty="0" smtClean="0"/>
              <a:t>Should still be on time</a:t>
            </a:r>
          </a:p>
          <a:p>
            <a:r>
              <a:rPr lang="en-GB" dirty="0" smtClean="0"/>
              <a:t>Approval procedure:</a:t>
            </a:r>
          </a:p>
          <a:p>
            <a:pPr lvl="1"/>
            <a:r>
              <a:rPr lang="en-GB" sz="2000" dirty="0" smtClean="0"/>
              <a:t>well in advance, start writing using template on website</a:t>
            </a:r>
          </a:p>
          <a:p>
            <a:pPr lvl="1"/>
            <a:r>
              <a:rPr lang="en-GB" sz="2000" dirty="0" smtClean="0"/>
              <a:t>&gt;1 month in advance, send to me for comments, </a:t>
            </a:r>
            <a:r>
              <a:rPr lang="en-GB" sz="2000" dirty="0" err="1" smtClean="0"/>
              <a:t>etc</a:t>
            </a:r>
            <a:endParaRPr lang="en-GB" sz="2000" dirty="0" smtClean="0"/>
          </a:p>
          <a:p>
            <a:pPr lvl="1"/>
            <a:r>
              <a:rPr lang="en-GB" sz="2000" dirty="0" smtClean="0"/>
              <a:t>1 month in advance, send to Maurizio</a:t>
            </a:r>
          </a:p>
          <a:p>
            <a:pPr lvl="1"/>
            <a:r>
              <a:rPr lang="en-GB" sz="2000" dirty="0" smtClean="0"/>
              <a:t>Will allow the deliverable to be uploaded by the deadline</a:t>
            </a:r>
          </a:p>
          <a:p>
            <a:r>
              <a:rPr lang="en-GB" dirty="0" smtClean="0"/>
              <a:t>Can be short length: &gt;4 pages?</a:t>
            </a:r>
          </a:p>
          <a:p>
            <a:r>
              <a:rPr lang="en-GB" dirty="0" smtClean="0"/>
              <a:t>Scientific documents</a:t>
            </a:r>
          </a:p>
        </p:txBody>
      </p:sp>
    </p:spTree>
    <p:extLst>
      <p:ext uri="{BB962C8B-B14F-4D97-AF65-F5344CB8AC3E}">
        <p14:creationId xmlns:p14="http://schemas.microsoft.com/office/powerpoint/2010/main" val="27913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Papers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74008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Worth considering whether deliverables &amp; milestones could be converted to refereed papers</a:t>
            </a:r>
          </a:p>
          <a:p>
            <a:r>
              <a:rPr lang="en-GB" dirty="0" smtClean="0"/>
              <a:t>Papers are encouraged</a:t>
            </a:r>
          </a:p>
          <a:p>
            <a:r>
              <a:rPr lang="en-GB" dirty="0" smtClean="0"/>
              <a:t>Three rules:</a:t>
            </a:r>
          </a:p>
          <a:p>
            <a:pPr lvl="1"/>
            <a:r>
              <a:rPr lang="en-GB" sz="2000" dirty="0" smtClean="0"/>
              <a:t>Must </a:t>
            </a:r>
            <a:r>
              <a:rPr lang="en-GB" sz="2000" dirty="0"/>
              <a:t>ensure open access (free of charge, online access for any user) to all peer-reviewed scientific publications relating to its results. In particular, it must as soon as possible and at the latest on publication, deposit a machine-readable electronic copy of the published version or final peer-reviewed manuscript accepted for publication in a repository for scientific publications.</a:t>
            </a:r>
            <a:endParaRPr lang="en-GB" sz="2000" dirty="0" smtClean="0"/>
          </a:p>
          <a:p>
            <a:pPr lvl="1"/>
            <a:r>
              <a:rPr lang="en-GB" sz="2000" dirty="0"/>
              <a:t>M</a:t>
            </a:r>
            <a:r>
              <a:rPr lang="en-GB" sz="2000" dirty="0" smtClean="0"/>
              <a:t>ust have an acknowledge to EU funding</a:t>
            </a:r>
          </a:p>
          <a:p>
            <a:pPr lvl="1"/>
            <a:r>
              <a:rPr lang="en-GB" sz="2000" dirty="0" smtClean="0"/>
              <a:t>Must be uploaded onto the ARIES website</a:t>
            </a:r>
          </a:p>
        </p:txBody>
      </p:sp>
    </p:spTree>
    <p:extLst>
      <p:ext uri="{BB962C8B-B14F-4D97-AF65-F5344CB8AC3E}">
        <p14:creationId xmlns:p14="http://schemas.microsoft.com/office/powerpoint/2010/main" val="125206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Papers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74008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Acknowledgement</a:t>
            </a:r>
          </a:p>
          <a:p>
            <a:pPr marL="0" indent="0">
              <a:buNone/>
            </a:pPr>
            <a:r>
              <a:rPr lang="en-GB" dirty="0"/>
              <a:t>All ARIES publications (including Transnational Access) must include the following acknowledgement: </a:t>
            </a:r>
            <a:br>
              <a:rPr lang="en-GB" dirty="0"/>
            </a:b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1" y="3090815"/>
            <a:ext cx="8819319" cy="1130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40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Meetings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740080" cy="4968552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ARIES Annual meetings</a:t>
            </a:r>
          </a:p>
          <a:p>
            <a:pPr lvl="1"/>
            <a:r>
              <a:rPr lang="en-GB" dirty="0" smtClean="0"/>
              <a:t>Next one: Riga, Latvia, 29</a:t>
            </a:r>
            <a:r>
              <a:rPr lang="en-GB" baseline="30000" dirty="0" smtClean="0"/>
              <a:t>th</a:t>
            </a:r>
            <a:r>
              <a:rPr lang="en-GB" dirty="0" smtClean="0"/>
              <a:t> May to 1</a:t>
            </a:r>
            <a:r>
              <a:rPr lang="en-GB" baseline="30000" dirty="0" smtClean="0"/>
              <a:t>st</a:t>
            </a:r>
            <a:r>
              <a:rPr lang="en-GB" dirty="0" smtClean="0"/>
              <a:t> June 2018 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WP3 Annual Meetings</a:t>
            </a:r>
          </a:p>
          <a:p>
            <a:r>
              <a:rPr lang="en-GB" dirty="0" smtClean="0"/>
              <a:t>Task leaders meetings: every ~month by video</a:t>
            </a:r>
          </a:p>
          <a:p>
            <a:r>
              <a:rPr lang="en-GB" dirty="0" smtClean="0"/>
              <a:t>Task meetings: every n months (n=1 to 4)</a:t>
            </a:r>
          </a:p>
          <a:p>
            <a:r>
              <a:rPr lang="en-GB" dirty="0" smtClean="0"/>
              <a:t>Agenda, </a:t>
            </a:r>
            <a:r>
              <a:rPr lang="en-GB" dirty="0" err="1" smtClean="0"/>
              <a:t>etc</a:t>
            </a:r>
            <a:r>
              <a:rPr lang="en-GB" dirty="0" smtClean="0"/>
              <a:t>, on </a:t>
            </a:r>
            <a:r>
              <a:rPr lang="en-GB" dirty="0" err="1" smtClean="0"/>
              <a:t>indico</a:t>
            </a:r>
            <a:r>
              <a:rPr lang="en-GB" dirty="0" smtClean="0"/>
              <a:t> at CERN under ARIES → WPs → WP3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900" y="2186607"/>
            <a:ext cx="6632575" cy="232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87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Proof of Concept Fund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74008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Organised by WP4</a:t>
            </a:r>
          </a:p>
          <a:p>
            <a:r>
              <a:rPr lang="en-GB" dirty="0" smtClean="0"/>
              <a:t>~50 </a:t>
            </a:r>
            <a:r>
              <a:rPr lang="en-GB" dirty="0" err="1" smtClean="0"/>
              <a:t>kEUR</a:t>
            </a:r>
            <a:r>
              <a:rPr lang="en-GB" dirty="0" smtClean="0"/>
              <a:t> per project</a:t>
            </a:r>
          </a:p>
          <a:p>
            <a:r>
              <a:rPr lang="en-GB" dirty="0" smtClean="0"/>
              <a:t>First call ~November</a:t>
            </a:r>
            <a:endParaRPr lang="en-GB" dirty="0"/>
          </a:p>
          <a:p>
            <a:r>
              <a:rPr lang="en-GB" dirty="0" smtClean="0"/>
              <a:t>We should be ready</a:t>
            </a:r>
          </a:p>
          <a:p>
            <a:r>
              <a:rPr lang="en-GB" dirty="0" smtClean="0"/>
              <a:t>Call documents still to be approved</a:t>
            </a:r>
          </a:p>
          <a:p>
            <a:r>
              <a:rPr lang="en-GB" dirty="0" smtClean="0"/>
              <a:t>But will look something like……..</a:t>
            </a:r>
          </a:p>
        </p:txBody>
      </p:sp>
    </p:spTree>
    <p:extLst>
      <p:ext uri="{BB962C8B-B14F-4D97-AF65-F5344CB8AC3E}">
        <p14:creationId xmlns:p14="http://schemas.microsoft.com/office/powerpoint/2010/main" val="321288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aspect of the procedure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The proposal shall present (in max # pages?):</a:t>
            </a:r>
          </a:p>
          <a:p>
            <a:r>
              <a:rPr lang="en-GB" dirty="0" smtClean="0"/>
              <a:t>Background and aim of the project</a:t>
            </a:r>
          </a:p>
          <a:p>
            <a:r>
              <a:rPr lang="en-GB" dirty="0" smtClean="0"/>
              <a:t>Technical summary</a:t>
            </a:r>
          </a:p>
          <a:p>
            <a:r>
              <a:rPr lang="en-GB" dirty="0" smtClean="0"/>
              <a:t>Business Plan</a:t>
            </a:r>
          </a:p>
          <a:p>
            <a:r>
              <a:rPr lang="en-GB" dirty="0" smtClean="0"/>
              <a:t>Work plan and Risk analysis</a:t>
            </a:r>
          </a:p>
          <a:p>
            <a:r>
              <a:rPr lang="en-GB" dirty="0" smtClean="0"/>
              <a:t>Resources</a:t>
            </a:r>
          </a:p>
          <a:p>
            <a:r>
              <a:rPr lang="en-GB" dirty="0" smtClean="0"/>
              <a:t>Project Deliverables</a:t>
            </a:r>
          </a:p>
          <a:p>
            <a:r>
              <a:rPr lang="en-GB" dirty="0" smtClean="0"/>
              <a:t>Collaboration agreements 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To edit footer: Insert -&gt; Header &amp; Footer</a:t>
            </a:r>
            <a:endParaRPr lang="en-GB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17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02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aspect of the procedure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1 single set of documents will drive the procedure.</a:t>
            </a:r>
          </a:p>
          <a:p>
            <a:r>
              <a:rPr lang="en-GB" dirty="0" smtClean="0"/>
              <a:t>The documents will be widely distributed and published on </a:t>
            </a:r>
            <a:r>
              <a:rPr lang="en-GB" dirty="0"/>
              <a:t>a</a:t>
            </a:r>
            <a:r>
              <a:rPr lang="en-GB" dirty="0" smtClean="0"/>
              <a:t> </a:t>
            </a:r>
            <a:r>
              <a:rPr lang="en-GB" dirty="0"/>
              <a:t>dedicated page of ARIES </a:t>
            </a:r>
            <a:r>
              <a:rPr lang="en-GB" dirty="0" smtClean="0"/>
              <a:t>website.</a:t>
            </a:r>
          </a:p>
          <a:p>
            <a:r>
              <a:rPr lang="en-GB" dirty="0" smtClean="0"/>
              <a:t>The project proposals shall be submitted according to a fixed template, and specified timeline. </a:t>
            </a:r>
          </a:p>
          <a:p>
            <a:r>
              <a:rPr lang="en-GB" dirty="0" smtClean="0"/>
              <a:t>The proposals shall have a max </a:t>
            </a:r>
            <a:r>
              <a:rPr lang="en-GB" dirty="0" err="1" smtClean="0"/>
              <a:t>num</a:t>
            </a:r>
            <a:r>
              <a:rPr lang="en-GB" dirty="0" smtClean="0"/>
              <a:t> of pages and include a business plan (fixed </a:t>
            </a:r>
            <a:r>
              <a:rPr lang="en-GB" dirty="0" err="1" smtClean="0"/>
              <a:t>num</a:t>
            </a:r>
            <a:r>
              <a:rPr lang="en-GB" dirty="0" smtClean="0"/>
              <a:t> page for this?) </a:t>
            </a:r>
          </a:p>
          <a:p>
            <a:r>
              <a:rPr lang="en-GB" dirty="0" smtClean="0"/>
              <a:t>The evaluation/ selection of proposal is carried out by a panel (</a:t>
            </a:r>
            <a:r>
              <a:rPr lang="en-GB" dirty="0" err="1" smtClean="0"/>
              <a:t>EvPa</a:t>
            </a:r>
            <a:r>
              <a:rPr lang="en-GB" dirty="0" smtClean="0"/>
              <a:t>) appointed by IAB, chaired by WP14 leader.</a:t>
            </a:r>
          </a:p>
          <a:p>
            <a:r>
              <a:rPr lang="en-GB" dirty="0" smtClean="0"/>
              <a:t>The </a:t>
            </a:r>
            <a:r>
              <a:rPr lang="en-GB" dirty="0" err="1" smtClean="0"/>
              <a:t>EvPa</a:t>
            </a:r>
            <a:r>
              <a:rPr lang="en-GB" dirty="0" smtClean="0"/>
              <a:t> is </a:t>
            </a:r>
            <a:r>
              <a:rPr lang="en-GB" dirty="0" err="1" smtClean="0"/>
              <a:t>choosed</a:t>
            </a:r>
            <a:r>
              <a:rPr lang="en-GB" dirty="0" smtClean="0"/>
              <a:t> among WP leaders and can include  external advisors.</a:t>
            </a:r>
          </a:p>
          <a:p>
            <a:r>
              <a:rPr lang="en-GB" dirty="0" smtClean="0"/>
              <a:t>The </a:t>
            </a:r>
            <a:r>
              <a:rPr lang="en-GB" dirty="0" err="1" smtClean="0"/>
              <a:t>EvPa</a:t>
            </a:r>
            <a:r>
              <a:rPr lang="en-GB" dirty="0" smtClean="0"/>
              <a:t> will propose projects for award to GB decision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To edit footer: Insert -&gt; Header &amp; Footer</a:t>
            </a:r>
            <a:endParaRPr lang="en-GB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18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12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evaluation / selection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r>
              <a:rPr lang="en-GB" dirty="0" smtClean="0"/>
              <a:t>Evaluation is carried out according criteria of </a:t>
            </a:r>
            <a:r>
              <a:rPr lang="en-GB" dirty="0" smtClean="0">
                <a:solidFill>
                  <a:srgbClr val="FF0000"/>
                </a:solidFill>
              </a:rPr>
              <a:t>excellence </a:t>
            </a:r>
            <a:r>
              <a:rPr lang="en-GB" dirty="0" smtClean="0"/>
              <a:t>(i.e. innovation potential),  </a:t>
            </a:r>
            <a:r>
              <a:rPr lang="en-GB" dirty="0" smtClean="0">
                <a:solidFill>
                  <a:srgbClr val="FF0000"/>
                </a:solidFill>
              </a:rPr>
              <a:t>impact </a:t>
            </a:r>
            <a:r>
              <a:rPr lang="en-GB" dirty="0" smtClean="0"/>
              <a:t>(i.e. create potential new market opportunities), </a:t>
            </a:r>
            <a:r>
              <a:rPr lang="en-GB" dirty="0" smtClean="0">
                <a:solidFill>
                  <a:srgbClr val="FF0000"/>
                </a:solidFill>
              </a:rPr>
              <a:t>implementation</a:t>
            </a:r>
            <a:r>
              <a:rPr lang="en-GB" dirty="0" smtClean="0"/>
              <a:t> (i.e. credibility of the methodology).</a:t>
            </a:r>
          </a:p>
          <a:p>
            <a:r>
              <a:rPr lang="en-GB" dirty="0" smtClean="0"/>
              <a:t> Scores are 3/5 minimum per criteria with a minimum cumulative threshold of 9.</a:t>
            </a:r>
          </a:p>
          <a:p>
            <a:r>
              <a:rPr lang="en-GB" dirty="0" smtClean="0"/>
              <a:t>Interpretation of scores are provided in a table as guideline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To edit footer: Insert -&gt; Header &amp; Footer</a:t>
            </a:r>
            <a:endParaRPr lang="en-GB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19</a:t>
            </a:fld>
            <a:endParaRPr lang="en-GB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152" y="4077072"/>
            <a:ext cx="7947744" cy="206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26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3744416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Introduction to ARIES</a:t>
            </a:r>
          </a:p>
          <a:p>
            <a:r>
              <a:rPr lang="en-GB" dirty="0" smtClean="0"/>
              <a:t>WP3</a:t>
            </a:r>
          </a:p>
          <a:p>
            <a:r>
              <a:rPr lang="en-GB" dirty="0" smtClean="0"/>
              <a:t>Partners</a:t>
            </a:r>
          </a:p>
          <a:p>
            <a:r>
              <a:rPr lang="en-GB" dirty="0" smtClean="0"/>
              <a:t>Objectives</a:t>
            </a:r>
          </a:p>
          <a:p>
            <a:r>
              <a:rPr lang="en-GB" dirty="0" smtClean="0"/>
              <a:t>Reporting</a:t>
            </a:r>
          </a:p>
          <a:p>
            <a:r>
              <a:rPr lang="en-GB" dirty="0" smtClean="0"/>
              <a:t>Deliverables</a:t>
            </a:r>
          </a:p>
          <a:p>
            <a:r>
              <a:rPr lang="en-GB" dirty="0" smtClean="0"/>
              <a:t>Milestones</a:t>
            </a:r>
          </a:p>
          <a:p>
            <a:r>
              <a:rPr lang="en-GB" dirty="0" smtClean="0"/>
              <a:t>Papers</a:t>
            </a:r>
          </a:p>
          <a:p>
            <a:r>
              <a:rPr lang="en-GB" dirty="0" smtClean="0"/>
              <a:t>Meetings</a:t>
            </a:r>
          </a:p>
          <a:p>
            <a:r>
              <a:rPr lang="en-GB" dirty="0" smtClean="0"/>
              <a:t>Proof of Concept fund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95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Introduction to ARIES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27657"/>
            <a:ext cx="8229600" cy="4249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11560" y="1012666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spcAft>
                <a:spcPts val="600"/>
              </a:spcAft>
              <a:buClr>
                <a:srgbClr val="F8B13C"/>
              </a:buClr>
              <a:buSzPct val="130000"/>
              <a:buFont typeface="Wingdings" pitchFamily="2" charset="2"/>
              <a:buChar char="§"/>
            </a:pPr>
            <a:r>
              <a:rPr lang="en-GB" sz="2000" dirty="0" smtClean="0">
                <a:solidFill>
                  <a:prstClr val="black"/>
                </a:solidFill>
                <a:latin typeface="Arial"/>
                <a:cs typeface="Arial"/>
              </a:rPr>
              <a:t>ARIES: see </a:t>
            </a:r>
            <a:r>
              <a:rPr lang="en-GB" sz="2000" dirty="0" smtClean="0">
                <a:solidFill>
                  <a:prstClr val="black"/>
                </a:solidFill>
                <a:latin typeface="Arial"/>
                <a:cs typeface="Arial"/>
                <a:hlinkClick r:id="rId3"/>
              </a:rPr>
              <a:t>http://aries.web.cern.ch/</a:t>
            </a:r>
            <a:endParaRPr lang="en-GB" sz="2000" dirty="0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440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ARIES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243808" y="1172812"/>
            <a:ext cx="6031084" cy="4751388"/>
            <a:chOff x="2020006" y="1563519"/>
            <a:chExt cx="6031084" cy="4751388"/>
          </a:xfrm>
        </p:grpSpPr>
        <p:grpSp>
          <p:nvGrpSpPr>
            <p:cNvPr id="7" name="Group 51"/>
            <p:cNvGrpSpPr>
              <a:grpSpLocks noChangeAspect="1"/>
            </p:cNvGrpSpPr>
            <p:nvPr/>
          </p:nvGrpSpPr>
          <p:grpSpPr bwMode="auto">
            <a:xfrm>
              <a:off x="2020185" y="1563519"/>
              <a:ext cx="6030905" cy="4751388"/>
              <a:chOff x="1198" y="1343"/>
              <a:chExt cx="9498" cy="7483"/>
            </a:xfrm>
          </p:grpSpPr>
          <p:sp>
            <p:nvSpPr>
              <p:cNvPr id="8" name="AutoShape 83"/>
              <p:cNvSpPr>
                <a:spLocks noChangeAspect="1" noChangeArrowheads="1" noTextEdit="1"/>
              </p:cNvSpPr>
              <p:nvPr/>
            </p:nvSpPr>
            <p:spPr bwMode="auto">
              <a:xfrm>
                <a:off x="1443" y="1343"/>
                <a:ext cx="9253" cy="7483"/>
              </a:xfrm>
              <a:prstGeom prst="rect">
                <a:avLst/>
              </a:prstGeom>
              <a:noFill/>
              <a:ln w="19050"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AutoShape 82"/>
              <p:cNvSpPr>
                <a:spLocks noChangeArrowheads="1"/>
              </p:cNvSpPr>
              <p:nvPr/>
            </p:nvSpPr>
            <p:spPr bwMode="auto">
              <a:xfrm>
                <a:off x="1198" y="3579"/>
                <a:ext cx="8841" cy="3814"/>
              </a:xfrm>
              <a:prstGeom prst="roundRect">
                <a:avLst>
                  <a:gd name="adj" fmla="val 16667"/>
                </a:avLst>
              </a:prstGeom>
              <a:solidFill>
                <a:srgbClr val="00FFCC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3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                                         </a:t>
                </a:r>
                <a:r>
                  <a:rPr kumimoji="0" lang="en-GB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Steering Committee</a:t>
                </a:r>
                <a:endParaRPr kumimoji="0" lang="en-GB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0" name="AutoShape 81"/>
              <p:cNvSpPr>
                <a:spLocks noChangeArrowheads="1"/>
              </p:cNvSpPr>
              <p:nvPr/>
            </p:nvSpPr>
            <p:spPr bwMode="auto">
              <a:xfrm>
                <a:off x="5696" y="3073"/>
                <a:ext cx="255" cy="446"/>
              </a:xfrm>
              <a:prstGeom prst="upDownArrow">
                <a:avLst>
                  <a:gd name="adj1" fmla="val 50000"/>
                  <a:gd name="adj2" fmla="val 52235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AutoShape 80"/>
              <p:cNvSpPr>
                <a:spLocks noChangeArrowheads="1"/>
              </p:cNvSpPr>
              <p:nvPr/>
            </p:nvSpPr>
            <p:spPr bwMode="auto">
              <a:xfrm>
                <a:off x="3450" y="1467"/>
                <a:ext cx="4879" cy="1579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3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Governing Board</a:t>
                </a:r>
                <a:endParaRPr kumimoji="0" lang="en-GB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One representative from each beneficiary and partner organisation</a:t>
                </a:r>
                <a:endParaRPr kumimoji="0" lang="en-GB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Project Coordinator (ex-officio)</a:t>
                </a:r>
                <a:endParaRPr kumimoji="0" lang="en-GB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Deputy Project Coordinator (ex-officio)</a:t>
                </a:r>
                <a:endParaRPr kumimoji="0" lang="en-GB" sz="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2" name="AutoShape 79"/>
              <p:cNvSpPr>
                <a:spLocks noChangeArrowheads="1"/>
              </p:cNvSpPr>
              <p:nvPr/>
            </p:nvSpPr>
            <p:spPr bwMode="auto">
              <a:xfrm>
                <a:off x="1636" y="4270"/>
                <a:ext cx="3175" cy="1388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400" b="1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Management Team</a:t>
                </a:r>
                <a:endParaRPr kumimoji="0" lang="en-GB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05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Project Coordinator  </a:t>
                </a:r>
                <a:endParaRPr kumimoji="0" lang="en-GB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05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Deputy Project Coordinator </a:t>
                </a:r>
                <a:endParaRPr kumimoji="0" lang="en-GB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05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Administrative Manager</a:t>
                </a:r>
                <a:endParaRPr kumimoji="0" lang="en-GB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3" name="AutoShape 78"/>
              <p:cNvSpPr>
                <a:spLocks noChangeArrowheads="1"/>
              </p:cNvSpPr>
              <p:nvPr/>
            </p:nvSpPr>
            <p:spPr bwMode="auto">
              <a:xfrm>
                <a:off x="1636" y="6191"/>
                <a:ext cx="7917" cy="736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fr-CH" dirty="0" smtClean="0">
                    <a:latin typeface="Arial" pitchFamily="34" charset="0"/>
                    <a:cs typeface="Arial" pitchFamily="34" charset="0"/>
                  </a:rPr>
                  <a:t>18 Workpackage </a:t>
                </a:r>
                <a:r>
                  <a:rPr lang="fr-CH" dirty="0" err="1" smtClean="0">
                    <a:latin typeface="Arial" pitchFamily="34" charset="0"/>
                    <a:cs typeface="Arial" pitchFamily="34" charset="0"/>
                  </a:rPr>
                  <a:t>Coordinators</a:t>
                </a:r>
                <a:endParaRPr kumimoji="0" lang="fr-CH" sz="4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4" name="AutoShape 68"/>
              <p:cNvSpPr>
                <a:spLocks noChangeShapeType="1"/>
              </p:cNvSpPr>
              <p:nvPr/>
            </p:nvSpPr>
            <p:spPr bwMode="auto">
              <a:xfrm flipH="1">
                <a:off x="7485" y="5282"/>
                <a:ext cx="72" cy="879"/>
              </a:xfrm>
              <a:prstGeom prst="straightConnector1">
                <a:avLst/>
              </a:prstGeom>
              <a:noFill/>
              <a:ln w="2857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AutoShape 56"/>
              <p:cNvSpPr>
                <a:spLocks noChangeArrowheads="1"/>
              </p:cNvSpPr>
              <p:nvPr/>
            </p:nvSpPr>
            <p:spPr bwMode="auto">
              <a:xfrm>
                <a:off x="8864" y="1617"/>
                <a:ext cx="1414" cy="1276"/>
              </a:xfrm>
              <a:prstGeom prst="roundRect">
                <a:avLst>
                  <a:gd name="adj" fmla="val 16667"/>
                </a:avLst>
              </a:prstGeom>
              <a:solidFill>
                <a:srgbClr val="00B0F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CH" sz="1300" b="0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Industry</a:t>
                </a:r>
                <a:r>
                  <a:rPr kumimoji="0" lang="fr-CH" sz="13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 </a:t>
                </a:r>
                <a:endParaRPr kumimoji="0" lang="en-GB" sz="13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endParaRPr>
              </a:p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3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Advisory Board</a:t>
                </a:r>
                <a:endParaRPr kumimoji="0" lang="en-GB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" name="AutoShape 55"/>
              <p:cNvSpPr>
                <a:spLocks noChangeArrowheads="1"/>
              </p:cNvSpPr>
              <p:nvPr/>
            </p:nvSpPr>
            <p:spPr bwMode="auto">
              <a:xfrm>
                <a:off x="8355" y="1989"/>
                <a:ext cx="473" cy="234"/>
              </a:xfrm>
              <a:prstGeom prst="leftArrow">
                <a:avLst>
                  <a:gd name="adj1" fmla="val 50000"/>
                  <a:gd name="adj2" fmla="val 50534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7" name="AutoShape 81"/>
            <p:cNvSpPr>
              <a:spLocks noChangeArrowheads="1"/>
            </p:cNvSpPr>
            <p:nvPr/>
          </p:nvSpPr>
          <p:spPr bwMode="auto">
            <a:xfrm>
              <a:off x="7163478" y="2547703"/>
              <a:ext cx="161916" cy="422882"/>
            </a:xfrm>
            <a:prstGeom prst="upDownArrow">
              <a:avLst>
                <a:gd name="adj1" fmla="val 50000"/>
                <a:gd name="adj2" fmla="val 52235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AutoShape 56"/>
            <p:cNvSpPr>
              <a:spLocks noChangeArrowheads="1"/>
            </p:cNvSpPr>
            <p:nvPr/>
          </p:nvSpPr>
          <p:spPr bwMode="auto">
            <a:xfrm>
              <a:off x="2020006" y="1717179"/>
              <a:ext cx="1154864" cy="810206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CH" sz="1300" dirty="0" smtClean="0">
                  <a:latin typeface="Arial" pitchFamily="34" charset="0"/>
                  <a:ea typeface="Times New Roman" pitchFamily="18" charset="0"/>
                  <a:cs typeface="Arial" pitchFamily="34" charset="0"/>
                </a:rPr>
                <a:t>Scientific</a:t>
              </a:r>
              <a:r>
                <a:rPr kumimoji="0" lang="fr-CH" sz="13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endParaRPr kumimoji="0" lang="en-GB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3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Advisory Committee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9" name="AutoShape 81"/>
            <p:cNvSpPr>
              <a:spLocks noChangeArrowheads="1"/>
            </p:cNvSpPr>
            <p:nvPr/>
          </p:nvSpPr>
          <p:spPr bwMode="auto">
            <a:xfrm>
              <a:off x="2561574" y="2534956"/>
              <a:ext cx="161916" cy="422882"/>
            </a:xfrm>
            <a:prstGeom prst="upDownArrow">
              <a:avLst>
                <a:gd name="adj1" fmla="val 50000"/>
                <a:gd name="adj2" fmla="val 52235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AutoShape 55"/>
            <p:cNvSpPr>
              <a:spLocks noChangeArrowheads="1"/>
            </p:cNvSpPr>
            <p:nvPr/>
          </p:nvSpPr>
          <p:spPr bwMode="auto">
            <a:xfrm rot="10800000">
              <a:off x="3174869" y="2020688"/>
              <a:ext cx="300339" cy="148581"/>
            </a:xfrm>
            <a:prstGeom prst="leftArrow">
              <a:avLst>
                <a:gd name="adj1" fmla="val 50000"/>
                <a:gd name="adj2" fmla="val 50534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AutoShape 79"/>
            <p:cNvSpPr>
              <a:spLocks noChangeArrowheads="1"/>
            </p:cNvSpPr>
            <p:nvPr/>
          </p:nvSpPr>
          <p:spPr bwMode="auto">
            <a:xfrm>
              <a:off x="4698788" y="3655070"/>
              <a:ext cx="2626606" cy="409547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Project Coordinator</a:t>
              </a:r>
              <a:endPara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" name="AutoShape 68"/>
            <p:cNvSpPr>
              <a:spLocks noChangeShapeType="1"/>
            </p:cNvSpPr>
            <p:nvPr/>
          </p:nvSpPr>
          <p:spPr bwMode="auto">
            <a:xfrm>
              <a:off x="3279319" y="4303360"/>
              <a:ext cx="45719" cy="351713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961445" y="1450753"/>
            <a:ext cx="3075051" cy="3629519"/>
            <a:chOff x="5680537" y="1450753"/>
            <a:chExt cx="3075051" cy="3629519"/>
          </a:xfrm>
        </p:grpSpPr>
        <p:sp>
          <p:nvSpPr>
            <p:cNvPr id="24" name="Oval 23"/>
            <p:cNvSpPr/>
            <p:nvPr/>
          </p:nvSpPr>
          <p:spPr>
            <a:xfrm>
              <a:off x="5876661" y="1546030"/>
              <a:ext cx="1759614" cy="63143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600" dirty="0" smtClean="0"/>
                <a:t>Project </a:t>
              </a:r>
              <a:r>
                <a:rPr lang="fr-CH" sz="1600" dirty="0" err="1" smtClean="0"/>
                <a:t>coordinator</a:t>
              </a:r>
              <a:endParaRPr lang="en-GB" sz="1600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5680537" y="4134762"/>
              <a:ext cx="1955738" cy="63143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600" dirty="0" smtClean="0"/>
                <a:t>Project assistant</a:t>
              </a:r>
              <a:endParaRPr lang="en-GB" sz="1600" dirty="0"/>
            </a:p>
          </p:txBody>
        </p:sp>
        <p:sp>
          <p:nvSpPr>
            <p:cNvPr id="26" name="Oval 25"/>
            <p:cNvSpPr/>
            <p:nvPr/>
          </p:nvSpPr>
          <p:spPr>
            <a:xfrm>
              <a:off x="5729082" y="2715495"/>
              <a:ext cx="1955738" cy="63143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600" dirty="0" smtClean="0"/>
                <a:t>Administrative Manager</a:t>
              </a:r>
              <a:endParaRPr lang="en-GB" sz="1600" dirty="0"/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82292" y="3905587"/>
              <a:ext cx="873296" cy="1020796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79712" y="1450753"/>
              <a:ext cx="870698" cy="96219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7910726" y="2605012"/>
              <a:ext cx="814792" cy="1086390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6001293" y="2173265"/>
              <a:ext cx="15103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 dirty="0" smtClean="0"/>
                <a:t>Maurizio Vretenar</a:t>
              </a:r>
              <a:endParaRPr lang="en-GB" sz="14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081451" y="4772495"/>
              <a:ext cx="13256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 dirty="0" smtClean="0"/>
                <a:t>Valérie Brunner</a:t>
              </a:r>
              <a:endParaRPr lang="en-GB" sz="14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105199" y="3394618"/>
              <a:ext cx="14539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 dirty="0" smtClean="0"/>
                <a:t>Svetlomir Stavrev</a:t>
              </a:r>
              <a:endParaRPr lang="en-GB" sz="1400" dirty="0"/>
            </a:p>
          </p:txBody>
        </p:sp>
      </p:grpSp>
      <p:sp>
        <p:nvSpPr>
          <p:cNvPr id="34" name="Oval 33"/>
          <p:cNvSpPr/>
          <p:nvPr/>
        </p:nvSpPr>
        <p:spPr>
          <a:xfrm>
            <a:off x="5857719" y="5245841"/>
            <a:ext cx="2333915" cy="631431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smtClean="0"/>
              <a:t>Communications</a:t>
            </a:r>
            <a:endParaRPr lang="en-GB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6444208" y="5949280"/>
            <a:ext cx="11324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Jennifer </a:t>
            </a:r>
            <a:r>
              <a:rPr lang="fr-CH" sz="1400" dirty="0" err="1" smtClean="0"/>
              <a:t>Toes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937913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WP3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35285"/>
            <a:ext cx="874008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ISA: Industrial and Societal Applications of accelerators</a:t>
            </a:r>
          </a:p>
          <a:p>
            <a:r>
              <a:rPr lang="en-GB" dirty="0" smtClean="0"/>
              <a:t>Three science areas</a:t>
            </a:r>
            <a:r>
              <a:rPr lang="en-GB" dirty="0" smtClean="0">
                <a:solidFill>
                  <a:srgbClr val="C00000"/>
                </a:solidFill>
              </a:rPr>
              <a:t>:</a:t>
            </a:r>
            <a:r>
              <a:rPr lang="en-GB" dirty="0"/>
              <a:t>	</a:t>
            </a:r>
            <a:r>
              <a:rPr lang="en-GB" dirty="0" smtClean="0"/>
              <a:t>												</a:t>
            </a:r>
            <a:endParaRPr lang="en-GB" sz="2000" dirty="0" smtClean="0"/>
          </a:p>
          <a:p>
            <a:pPr lvl="1"/>
            <a:r>
              <a:rPr lang="en-GB" sz="2000" dirty="0" smtClean="0"/>
              <a:t>Industrial and environmental applications of electrons up to 10MeV</a:t>
            </a:r>
          </a:p>
          <a:p>
            <a:pPr lvl="1"/>
            <a:r>
              <a:rPr lang="en-GB" sz="2000" dirty="0" smtClean="0"/>
              <a:t>Accelerator radioisotope production</a:t>
            </a:r>
          </a:p>
          <a:p>
            <a:pPr lvl="1"/>
            <a:r>
              <a:rPr lang="en-GB" sz="2000" dirty="0" smtClean="0"/>
              <a:t>Applications of electron beams up to ~200 MeV</a:t>
            </a:r>
          </a:p>
          <a:p>
            <a:r>
              <a:rPr lang="en-GB" sz="2000" dirty="0" smtClean="0"/>
              <a:t>Will do real work (i.e. not organise workshops)</a:t>
            </a:r>
          </a:p>
          <a:p>
            <a:r>
              <a:rPr lang="en-GB" sz="2000" dirty="0" smtClean="0"/>
              <a:t>Focus is on improving or developing new applications</a:t>
            </a: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1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WP3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5496" y="1052736"/>
            <a:ext cx="907300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Task 3.1. Coordination and Communication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(Rob Edgecock)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Coordinate the WP activities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Monitor the progress of WP tasks and ensure the obligations are met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Manage the WP budget and use of resources and prepare internal and deliverable reports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Task 3.2. Low energy electron beam applications: new technology development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(Frank-Holm</a:t>
            </a:r>
            <a:r>
              <a:rPr kumimoji="0" lang="en-GB" sz="1600" b="0" i="0" u="none" strike="noStrike" kern="0" cap="none" spc="0" normalizeH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 </a:t>
            </a:r>
            <a:r>
              <a:rPr kumimoji="0" lang="en-GB" sz="1600" b="0" i="0" u="none" strike="noStrike" kern="0" cap="none" spc="0" normalizeH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Roegner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Study and document the requirements for current e-beam applications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Study the introduction of new technology from the research area to bring improvements to these applications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Develop a standard electron beam unit to make the transition to electron beam applications easier for newcomers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Task 3.3. Low energy electron beam applications: new applications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(Andrzej</a:t>
            </a:r>
            <a:r>
              <a:rPr kumimoji="0" lang="en-GB" sz="1600" b="0" i="0" u="none" strike="noStrike" kern="0" cap="none" spc="0" normalizeH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 </a:t>
            </a:r>
            <a:r>
              <a:rPr kumimoji="0" lang="en-GB" sz="1600" b="0" i="0" u="none" strike="noStrike" kern="0" cap="none" spc="0" normalizeH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Chmielewski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Study the use of electron beams in the environmental area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Study the expansion of the use of electron beams in the industrial area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Document the new applications and the requirements on the accelerator technology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Task 3.4. Medium energy electron beams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(Angeles</a:t>
            </a:r>
            <a:r>
              <a:rPr kumimoji="0" lang="en-GB" sz="1600" b="0" i="0" u="none" strike="noStrike" kern="0" cap="none" spc="0" normalizeH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 </a:t>
            </a:r>
            <a:r>
              <a:rPr kumimoji="0" lang="en-GB" sz="1600" b="0" i="0" u="none" strike="noStrike" kern="0" cap="none" spc="0" normalizeH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Faus-Golfe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Study of the applications of electron beams up to 140 MeV in the medical and other areas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Study of the construction of high performance electron linear accelerator up to 140 MeV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Task 3.5. Radioisotope production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(</a:t>
            </a: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Conchi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 Oliver)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Document the requirements for compact accelerators for radioisotope production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Optimise the design of a new compact cyclotron for PET isotope production, with the aim of maximising the production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Analyse different solutions for a compact source for PET, with the aim of improving the performance and cost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Study which existing and possibly new therapeutic isotopes are of interest clinically and how they can be produced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using particle beams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- Study and compare novel acceleration techniques for ^(99m)Tc and therapeutic isotope production</a:t>
            </a:r>
          </a:p>
        </p:txBody>
      </p:sp>
    </p:spTree>
    <p:extLst>
      <p:ext uri="{BB962C8B-B14F-4D97-AF65-F5344CB8AC3E}">
        <p14:creationId xmlns:p14="http://schemas.microsoft.com/office/powerpoint/2010/main" val="138283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WP3 - Partners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35285"/>
            <a:ext cx="8740080" cy="452596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Full partners:</a:t>
            </a:r>
            <a:endParaRPr lang="en-GB" sz="2000" dirty="0" smtClean="0"/>
          </a:p>
          <a:p>
            <a:pPr lvl="1"/>
            <a:r>
              <a:rPr lang="en-GB" sz="2000" dirty="0" smtClean="0"/>
              <a:t>CERN (Switzerland)</a:t>
            </a:r>
          </a:p>
          <a:p>
            <a:pPr lvl="1"/>
            <a:r>
              <a:rPr lang="en-GB" sz="2000" dirty="0" err="1" smtClean="0"/>
              <a:t>Ciemat</a:t>
            </a:r>
            <a:r>
              <a:rPr lang="en-GB" sz="2000" dirty="0" smtClean="0"/>
              <a:t> (Spain)</a:t>
            </a:r>
          </a:p>
          <a:p>
            <a:pPr lvl="1"/>
            <a:r>
              <a:rPr lang="en-GB" sz="2000" dirty="0" smtClean="0"/>
              <a:t>CNRS (France)</a:t>
            </a:r>
          </a:p>
          <a:p>
            <a:pPr lvl="1"/>
            <a:r>
              <a:rPr lang="en-GB" sz="2000" dirty="0" err="1" smtClean="0"/>
              <a:t>Fraunhofer</a:t>
            </a:r>
            <a:r>
              <a:rPr lang="en-GB" sz="2000" dirty="0" smtClean="0"/>
              <a:t> FEP (Germany)</a:t>
            </a:r>
          </a:p>
          <a:p>
            <a:pPr lvl="1"/>
            <a:r>
              <a:rPr lang="en-GB" sz="2000" dirty="0" smtClean="0"/>
              <a:t>University of Huddersfield (UK)</a:t>
            </a:r>
          </a:p>
          <a:p>
            <a:pPr lvl="1"/>
            <a:r>
              <a:rPr lang="en-GB" sz="2000" dirty="0" smtClean="0"/>
              <a:t>IBA (Belgium)</a:t>
            </a:r>
          </a:p>
          <a:p>
            <a:pPr lvl="1"/>
            <a:r>
              <a:rPr lang="en-GB" sz="2000" dirty="0" smtClean="0"/>
              <a:t>INCT (Poland)</a:t>
            </a:r>
          </a:p>
          <a:p>
            <a:r>
              <a:rPr lang="en-GB" dirty="0" smtClean="0"/>
              <a:t>Associates:</a:t>
            </a:r>
          </a:p>
          <a:p>
            <a:pPr lvl="1"/>
            <a:r>
              <a:rPr lang="en-GB" sz="2000" dirty="0" err="1" smtClean="0"/>
              <a:t>EBtech</a:t>
            </a:r>
            <a:endParaRPr lang="en-GB" sz="2000" dirty="0" smtClean="0"/>
          </a:p>
          <a:p>
            <a:pPr lvl="1"/>
            <a:r>
              <a:rPr lang="en-GB" sz="2000" dirty="0" smtClean="0"/>
              <a:t>IAEA</a:t>
            </a:r>
          </a:p>
          <a:p>
            <a:pPr lvl="1"/>
            <a:r>
              <a:rPr lang="en-GB" sz="2000" dirty="0" err="1" smtClean="0"/>
              <a:t>iiA</a:t>
            </a:r>
            <a:endParaRPr lang="en-GB" sz="2000" dirty="0" smtClean="0"/>
          </a:p>
          <a:p>
            <a:pPr lvl="1"/>
            <a:r>
              <a:rPr lang="en-GB" sz="2000" dirty="0" smtClean="0"/>
              <a:t>Slovak </a:t>
            </a:r>
            <a:r>
              <a:rPr lang="en-GB" sz="2000" smtClean="0"/>
              <a:t>Medical University</a:t>
            </a:r>
            <a:endParaRPr lang="en-GB" sz="2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83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Reporting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74008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WPs must report scientific results after</a:t>
            </a:r>
          </a:p>
          <a:p>
            <a:pPr lvl="1"/>
            <a:r>
              <a:rPr lang="en-GB" sz="2000" dirty="0" smtClean="0"/>
              <a:t>12 months – to CERN</a:t>
            </a:r>
          </a:p>
          <a:p>
            <a:pPr lvl="1"/>
            <a:r>
              <a:rPr lang="en-GB" sz="2000" dirty="0" smtClean="0"/>
              <a:t>18 months – PR to the EU</a:t>
            </a:r>
          </a:p>
          <a:p>
            <a:pPr lvl="1"/>
            <a:r>
              <a:rPr lang="en-GB" sz="2000" dirty="0" smtClean="0"/>
              <a:t>36 months – PR to the EU</a:t>
            </a:r>
          </a:p>
          <a:p>
            <a:pPr lvl="1"/>
            <a:r>
              <a:rPr lang="en-GB" sz="2000" dirty="0" smtClean="0"/>
              <a:t>48 months – PR and Final Report to the EU</a:t>
            </a:r>
          </a:p>
          <a:p>
            <a:r>
              <a:rPr lang="en-GB" dirty="0" smtClean="0"/>
              <a:t>Template comes to me from Maurizio/Valerie/Jennifer</a:t>
            </a:r>
          </a:p>
          <a:p>
            <a:r>
              <a:rPr lang="en-GB" dirty="0" smtClean="0"/>
              <a:t>I’ll then send it to Task leaders</a:t>
            </a:r>
          </a:p>
          <a:p>
            <a:r>
              <a:rPr lang="en-GB" dirty="0" smtClean="0"/>
              <a:t>With 18 WPs, usually needs to be concise!</a:t>
            </a:r>
          </a:p>
          <a:p>
            <a:r>
              <a:rPr lang="en-GB" dirty="0" smtClean="0"/>
              <a:t>(Financial reports will also be required from all partners)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472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Deliverables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-27384"/>
            <a:ext cx="7572523" cy="6906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180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ARIE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8A4A180E42E74A98E0CF60E4682E5F" ma:contentTypeVersion="0" ma:contentTypeDescription="Create a new document." ma:contentTypeScope="" ma:versionID="39f8ba23f63fa5174fa67a825a2c1b4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3B21BFF-A65A-4492-9EE2-63C60DEF990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B9AD6EB-DC50-45B1-B5E4-C04AB89B91CB}">
  <ds:schemaRefs>
    <ds:schemaRef ds:uri="http://www.w3.org/XML/1998/namespace"/>
    <ds:schemaRef ds:uri="http://schemas.openxmlformats.org/package/2006/metadata/core-properties"/>
    <ds:schemaRef ds:uri="http://purl.org/dc/elements/1.1/"/>
    <ds:schemaRef ds:uri="http://purl.org/dc/dcmitype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082DC925-5A6B-4214-A855-323F165702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932</TotalTime>
  <Words>1123</Words>
  <Application>Microsoft Office PowerPoint</Application>
  <PresentationFormat>On-screen Show (4:3)</PresentationFormat>
  <Paragraphs>195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Thème Office</vt:lpstr>
      <vt:lpstr>Thème ARIES</vt:lpstr>
      <vt:lpstr>Thème Office</vt:lpstr>
      <vt:lpstr>PowerPoint Presentation</vt:lpstr>
      <vt:lpstr>Outline</vt:lpstr>
      <vt:lpstr>Introduction to ARIES</vt:lpstr>
      <vt:lpstr>ARIES</vt:lpstr>
      <vt:lpstr>WP3</vt:lpstr>
      <vt:lpstr>WP3</vt:lpstr>
      <vt:lpstr>WP3 - Partners</vt:lpstr>
      <vt:lpstr>Reporting</vt:lpstr>
      <vt:lpstr>Deliverables</vt:lpstr>
      <vt:lpstr>Deliverables</vt:lpstr>
      <vt:lpstr>Milestones</vt:lpstr>
      <vt:lpstr>Milestones</vt:lpstr>
      <vt:lpstr>Papers</vt:lpstr>
      <vt:lpstr>Papers</vt:lpstr>
      <vt:lpstr>Meetings</vt:lpstr>
      <vt:lpstr>Proof of Concept Fund</vt:lpstr>
      <vt:lpstr>Main aspect of the procedure</vt:lpstr>
      <vt:lpstr>Main aspect of the procedure</vt:lpstr>
      <vt:lpstr>The evaluation / selection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Edgecock</cp:lastModifiedBy>
  <cp:revision>64</cp:revision>
  <dcterms:created xsi:type="dcterms:W3CDTF">2017-04-26T09:15:49Z</dcterms:created>
  <dcterms:modified xsi:type="dcterms:W3CDTF">2017-09-18T16:34:45Z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0x010100E98A4A180E42E74A98E0CF60E4682E5F</vt:lpwstr>
  </property>
</Properties>
</file>