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4"/>
  </p:notesMasterIdLst>
  <p:handoutMasterIdLst>
    <p:handoutMasterId r:id="rId15"/>
  </p:handoutMasterIdLst>
  <p:sldIdLst>
    <p:sldId id="286" r:id="rId4"/>
    <p:sldId id="327" r:id="rId5"/>
    <p:sldId id="336" r:id="rId6"/>
    <p:sldId id="337" r:id="rId7"/>
    <p:sldId id="341" r:id="rId8"/>
    <p:sldId id="342" r:id="rId9"/>
    <p:sldId id="344" r:id="rId10"/>
    <p:sldId id="345" r:id="rId11"/>
    <p:sldId id="335" r:id="rId12"/>
    <p:sldId id="340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 userDrawn="1">
          <p15:clr>
            <a:srgbClr val="A4A3A4"/>
          </p15:clr>
        </p15:guide>
        <p15:guide id="2" pos="54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09" autoAdjust="0"/>
  </p:normalViewPr>
  <p:slideViewPr>
    <p:cSldViewPr snapToObjects="1" showGuides="1">
      <p:cViewPr varScale="1">
        <p:scale>
          <a:sx n="94" d="100"/>
          <a:sy n="94" d="100"/>
        </p:scale>
        <p:origin x="120" y="44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12/09/2017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79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12/09/2017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7230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Century started</a:t>
            </a:r>
            <a:r>
              <a:rPr lang="en-US" baseline="0" dirty="0" smtClean="0"/>
              <a:t> with great success of </a:t>
            </a:r>
            <a:r>
              <a:rPr lang="en-US" baseline="0" dirty="0" err="1" smtClean="0"/>
              <a:t>lhc</a:t>
            </a:r>
            <a:r>
              <a:rPr lang="en-US" baseline="0" dirty="0" smtClean="0"/>
              <a:t>, accelerators known by everyone – </a:t>
            </a:r>
            <a:r>
              <a:rPr lang="en-US" baseline="0" dirty="0" err="1" smtClean="0"/>
              <a:t>lhc</a:t>
            </a:r>
            <a:r>
              <a:rPr lang="en-US" baseline="0" dirty="0" smtClean="0"/>
              <a:t> is the top of an iceberg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660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6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6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5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6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3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6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3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6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6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3" y="67214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189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32" indent="-28574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2971" indent="-22859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160" indent="-22859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349" indent="-22859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448587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6"/>
            <a:ext cx="8892480" cy="254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1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27" y="836715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6"/>
            <a:ext cx="8892480" cy="254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1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e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dfs.cern.ch/dfs/Workspaces/t/Tera/TERA%20DOCUMENTS/public%20presentation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3"/>
            <a:ext cx="7924800" cy="492443"/>
          </a:xfrm>
        </p:spPr>
        <p:txBody>
          <a:bodyPr/>
          <a:lstStyle/>
          <a:p>
            <a:r>
              <a:rPr lang="en-GB" dirty="0" smtClean="0"/>
              <a:t>Plans and Activities at CERN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59183" y="4596369"/>
            <a:ext cx="7924800" cy="378210"/>
          </a:xfrm>
        </p:spPr>
        <p:txBody>
          <a:bodyPr/>
          <a:lstStyle/>
          <a:p>
            <a:r>
              <a:rPr lang="fr-CH" sz="2000" dirty="0" smtClean="0"/>
              <a:t>Maurizio Vretenar, </a:t>
            </a:r>
            <a:r>
              <a:rPr lang="fr-CH" sz="2000" dirty="0" smtClean="0"/>
              <a:t>CERN (and </a:t>
            </a:r>
            <a:r>
              <a:rPr lang="fr-CH" sz="2000" dirty="0" err="1" smtClean="0"/>
              <a:t>incidentally</a:t>
            </a:r>
            <a:r>
              <a:rPr lang="fr-CH" sz="2000" dirty="0" smtClean="0"/>
              <a:t>, ARIES </a:t>
            </a:r>
            <a:r>
              <a:rPr lang="fr-CH" sz="2000" dirty="0" err="1" smtClean="0"/>
              <a:t>Coordinator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131840" y="5214982"/>
            <a:ext cx="5552143" cy="446266"/>
          </a:xfrm>
        </p:spPr>
        <p:txBody>
          <a:bodyPr/>
          <a:lstStyle/>
          <a:p>
            <a:r>
              <a:rPr lang="fr-CH" sz="1800" dirty="0" smtClean="0"/>
              <a:t>WP3 Kick-off, Krakow, 14.09.2017</a:t>
            </a:r>
            <a:endParaRPr lang="en-GB" sz="1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000585"/>
            <a:ext cx="2196853" cy="219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6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Accelerators</a:t>
            </a:r>
            <a:r>
              <a:rPr lang="fr-CH" dirty="0" smtClean="0"/>
              <a:t> for Alpha </a:t>
            </a:r>
            <a:r>
              <a:rPr lang="fr-CH" dirty="0" err="1" smtClean="0"/>
              <a:t>Emitters</a:t>
            </a:r>
            <a:r>
              <a:rPr lang="fr-CH" dirty="0" smtClean="0"/>
              <a:t> - </a:t>
            </a:r>
            <a:r>
              <a:rPr lang="fr-CH" dirty="0" err="1" smtClean="0"/>
              <a:t>Astatine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90607"/>
            <a:ext cx="8640959" cy="330248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latin typeface="+mn-lt"/>
              </a:rPr>
              <a:t>In the trial phase, only small quantities of a-emitting radionuclides are needed, provided by research cyclotrons.</a:t>
            </a:r>
          </a:p>
          <a:p>
            <a:r>
              <a:rPr lang="en-GB" dirty="0" smtClean="0">
                <a:latin typeface="+mn-lt"/>
              </a:rPr>
              <a:t>If this technique is successful, there will be a strong demand of </a:t>
            </a:r>
            <a:r>
              <a:rPr lang="en-GB" dirty="0" smtClean="0">
                <a:latin typeface="Symbol" panose="05050102010706020507" pitchFamily="18" charset="2"/>
              </a:rPr>
              <a:t>a</a:t>
            </a:r>
            <a:r>
              <a:rPr lang="en-GB" dirty="0" smtClean="0">
                <a:latin typeface="+mn-lt"/>
              </a:rPr>
              <a:t>-emitters that the accelerator community has to satisfy.</a:t>
            </a:r>
          </a:p>
          <a:p>
            <a:r>
              <a:rPr lang="en-GB" dirty="0" smtClean="0">
                <a:latin typeface="+mn-lt"/>
              </a:rPr>
              <a:t>One of the most promising </a:t>
            </a:r>
            <a:r>
              <a:rPr lang="en-GB" dirty="0" smtClean="0">
                <a:latin typeface="Symbol" panose="05050102010706020507" pitchFamily="18" charset="2"/>
              </a:rPr>
              <a:t>a</a:t>
            </a:r>
            <a:r>
              <a:rPr lang="en-GB" dirty="0" smtClean="0">
                <a:latin typeface="+mn-lt"/>
              </a:rPr>
              <a:t>-emitters is Astatine-211, obtained by </a:t>
            </a:r>
            <a:r>
              <a:rPr lang="en-GB" dirty="0" smtClean="0">
                <a:latin typeface="Symbol" panose="05050102010706020507" pitchFamily="18" charset="2"/>
              </a:rPr>
              <a:t>a </a:t>
            </a:r>
            <a:r>
              <a:rPr lang="en-GB" dirty="0" smtClean="0">
                <a:latin typeface="+mn-lt"/>
              </a:rPr>
              <a:t>bombarding a natural Bismuth target (209Bi(α,2n) 211At nuclear reaction). </a:t>
            </a:r>
          </a:p>
          <a:p>
            <a:r>
              <a:rPr lang="en-GB" dirty="0" smtClean="0">
                <a:latin typeface="+mn-lt"/>
              </a:rPr>
              <a:t>At production needs </a:t>
            </a:r>
            <a:r>
              <a:rPr lang="en-GB" dirty="0" smtClean="0">
                <a:latin typeface="Symbol" panose="05050102010706020507" pitchFamily="18" charset="2"/>
              </a:rPr>
              <a:t>a</a:t>
            </a:r>
            <a:r>
              <a:rPr lang="en-GB" dirty="0" smtClean="0">
                <a:latin typeface="+mn-lt"/>
              </a:rPr>
              <a:t> (q/m=1/2) accelerator; optimum energy 28 MeV (sufficient yield but below threshold for 210Po), current &gt;10 mA.</a:t>
            </a:r>
          </a:p>
          <a:p>
            <a:r>
              <a:rPr lang="fr-CH" dirty="0" smtClean="0">
                <a:latin typeface="+mn-lt"/>
              </a:rPr>
              <a:t>The use of </a:t>
            </a:r>
            <a:r>
              <a:rPr lang="fr-CH" dirty="0" err="1" smtClean="0">
                <a:latin typeface="Symbol" panose="05050102010706020507" pitchFamily="18" charset="2"/>
              </a:rPr>
              <a:t>a</a:t>
            </a:r>
            <a:r>
              <a:rPr lang="fr-CH" dirty="0" err="1" smtClean="0">
                <a:latin typeface="+mn-lt"/>
              </a:rPr>
              <a:t>’s</a:t>
            </a:r>
            <a:r>
              <a:rPr lang="fr-CH" dirty="0" smtClean="0">
                <a:latin typeface="+mn-lt"/>
              </a:rPr>
              <a:t> in cyclotrons </a:t>
            </a:r>
            <a:r>
              <a:rPr lang="fr-CH" dirty="0" err="1" smtClean="0">
                <a:latin typeface="+mn-lt"/>
              </a:rPr>
              <a:t>is</a:t>
            </a:r>
            <a:r>
              <a:rPr lang="fr-CH" dirty="0" smtClean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limited</a:t>
            </a:r>
            <a:r>
              <a:rPr lang="fr-CH" dirty="0" smtClean="0">
                <a:latin typeface="+mn-lt"/>
              </a:rPr>
              <a:t> by extraction </a:t>
            </a:r>
            <a:r>
              <a:rPr lang="fr-CH" dirty="0" err="1" smtClean="0">
                <a:latin typeface="+mn-lt"/>
              </a:rPr>
              <a:t>losses</a:t>
            </a:r>
            <a:r>
              <a:rPr lang="fr-CH" dirty="0" smtClean="0">
                <a:latin typeface="+mn-lt"/>
              </a:rPr>
              <a:t>; </a:t>
            </a:r>
            <a:r>
              <a:rPr lang="fr-CH" dirty="0" err="1" smtClean="0">
                <a:latin typeface="+mn-lt"/>
              </a:rPr>
              <a:t>linacs</a:t>
            </a:r>
            <a:r>
              <a:rPr lang="fr-CH" dirty="0" smtClean="0">
                <a:latin typeface="+mn-lt"/>
              </a:rPr>
              <a:t> have a </a:t>
            </a:r>
            <a:r>
              <a:rPr lang="fr-CH" dirty="0" err="1" smtClean="0">
                <a:latin typeface="+mn-lt"/>
              </a:rPr>
              <a:t>strong</a:t>
            </a:r>
            <a:r>
              <a:rPr lang="fr-CH" dirty="0" smtClean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potential</a:t>
            </a:r>
            <a:r>
              <a:rPr lang="fr-CH" dirty="0" smtClean="0">
                <a:latin typeface="+mn-lt"/>
              </a:rPr>
              <a:t>. </a:t>
            </a:r>
            <a:endParaRPr lang="en-GB" dirty="0" smtClean="0">
              <a:latin typeface="+mn-lt"/>
            </a:endParaRPr>
          </a:p>
          <a:p>
            <a:r>
              <a:rPr lang="en-GB" dirty="0" smtClean="0">
                <a:latin typeface="+mn-lt"/>
              </a:rPr>
              <a:t>Synergy with low-energy section of carbon therapy </a:t>
            </a:r>
            <a:r>
              <a:rPr lang="en-GB" dirty="0" err="1" smtClean="0">
                <a:latin typeface="+mn-lt"/>
              </a:rPr>
              <a:t>linacs</a:t>
            </a:r>
            <a:r>
              <a:rPr lang="en-GB" dirty="0" smtClean="0">
                <a:latin typeface="+mn-lt"/>
              </a:rPr>
              <a:t> (</a:t>
            </a:r>
            <a:r>
              <a:rPr lang="en-GB" dirty="0" smtClean="0">
                <a:latin typeface="+mn-lt"/>
              </a:rPr>
              <a:t>q/m=1/2).</a:t>
            </a:r>
            <a:endParaRPr lang="en-GB" dirty="0" smtClean="0">
              <a:latin typeface="+mn-lt"/>
            </a:endParaRPr>
          </a:p>
          <a:p>
            <a:endParaRPr lang="fr-CH" dirty="0" smtClean="0">
              <a:latin typeface="+mn-lt"/>
            </a:endParaRPr>
          </a:p>
          <a:p>
            <a:endParaRPr lang="en-GB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448000"/>
            <a:ext cx="1786955" cy="11913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5736" y="4431422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err="1" smtClean="0"/>
              <a:t>Astatine</a:t>
            </a:r>
            <a:r>
              <a:rPr lang="fr-CH" i="1" dirty="0" smtClean="0"/>
              <a:t>, the </a:t>
            </a:r>
            <a:r>
              <a:rPr lang="fr-CH" i="1" dirty="0" err="1" smtClean="0"/>
              <a:t>dream</a:t>
            </a:r>
            <a:r>
              <a:rPr lang="fr-CH" i="1" dirty="0" smtClean="0"/>
              <a:t> of the </a:t>
            </a:r>
            <a:r>
              <a:rPr lang="fr-CH" i="1" dirty="0" err="1" smtClean="0"/>
              <a:t>medieval</a:t>
            </a:r>
            <a:r>
              <a:rPr lang="fr-CH" i="1" dirty="0" smtClean="0"/>
              <a:t> </a:t>
            </a:r>
            <a:r>
              <a:rPr lang="fr-CH" i="1" dirty="0" err="1" smtClean="0"/>
              <a:t>alchemist</a:t>
            </a:r>
            <a:r>
              <a:rPr lang="fr-CH" i="1" dirty="0" smtClean="0"/>
              <a:t>.</a:t>
            </a:r>
          </a:p>
          <a:p>
            <a:r>
              <a:rPr lang="fr-CH" i="1" dirty="0" smtClean="0"/>
              <a:t>The </a:t>
            </a:r>
            <a:r>
              <a:rPr lang="fr-CH" i="1" dirty="0" err="1" smtClean="0"/>
              <a:t>rarest</a:t>
            </a:r>
            <a:r>
              <a:rPr lang="fr-CH" i="1" dirty="0" smtClean="0"/>
              <a:t> </a:t>
            </a:r>
            <a:r>
              <a:rPr lang="fr-CH" i="1" dirty="0" err="1" smtClean="0"/>
              <a:t>element</a:t>
            </a:r>
            <a:r>
              <a:rPr lang="fr-CH" i="1" dirty="0" smtClean="0"/>
              <a:t> on </a:t>
            </a:r>
            <a:r>
              <a:rPr lang="fr-CH" i="1" dirty="0" err="1" smtClean="0"/>
              <a:t>earth</a:t>
            </a:r>
            <a:r>
              <a:rPr lang="fr-CH" i="1" dirty="0" smtClean="0"/>
              <a:t> (</a:t>
            </a:r>
            <a:r>
              <a:rPr lang="fr-CH" i="1" dirty="0" err="1" smtClean="0"/>
              <a:t>only</a:t>
            </a:r>
            <a:r>
              <a:rPr lang="fr-CH" i="1" dirty="0" smtClean="0"/>
              <a:t> 25 g at </a:t>
            </a:r>
            <a:r>
              <a:rPr lang="fr-CH" i="1" dirty="0" err="1" smtClean="0"/>
              <a:t>any</a:t>
            </a:r>
            <a:r>
              <a:rPr lang="fr-CH" i="1" dirty="0" smtClean="0"/>
              <a:t> </a:t>
            </a:r>
            <a:r>
              <a:rPr lang="fr-CH" i="1" dirty="0" err="1" smtClean="0"/>
              <a:t>given</a:t>
            </a:r>
            <a:r>
              <a:rPr lang="fr-CH" i="1" dirty="0" smtClean="0"/>
              <a:t> time)</a:t>
            </a:r>
          </a:p>
          <a:p>
            <a:r>
              <a:rPr lang="fr-CH" i="1" dirty="0" smtClean="0"/>
              <a:t>The </a:t>
            </a:r>
            <a:r>
              <a:rPr lang="fr-CH" i="1" dirty="0" err="1" smtClean="0"/>
              <a:t>less</a:t>
            </a:r>
            <a:r>
              <a:rPr lang="fr-CH" i="1" dirty="0" smtClean="0"/>
              <a:t> stable </a:t>
            </a:r>
            <a:r>
              <a:rPr lang="fr-CH" i="1" dirty="0" err="1" smtClean="0"/>
              <a:t>element</a:t>
            </a:r>
            <a:r>
              <a:rPr lang="fr-CH" i="1" dirty="0" smtClean="0"/>
              <a:t> in the </a:t>
            </a:r>
            <a:r>
              <a:rPr lang="fr-CH" i="1" dirty="0" err="1" smtClean="0"/>
              <a:t>periodic</a:t>
            </a:r>
            <a:r>
              <a:rPr lang="fr-CH" i="1" dirty="0" smtClean="0"/>
              <a:t> table (&lt;100)</a:t>
            </a:r>
          </a:p>
          <a:p>
            <a:r>
              <a:rPr lang="fr-CH" i="1" dirty="0" smtClean="0"/>
              <a:t>Half life (210At): 7.2 </a:t>
            </a:r>
            <a:r>
              <a:rPr lang="fr-CH" i="1" dirty="0" err="1" smtClean="0"/>
              <a:t>hours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46965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396" y="274638"/>
            <a:ext cx="8229600" cy="561974"/>
          </a:xfrm>
        </p:spPr>
        <p:txBody>
          <a:bodyPr/>
          <a:lstStyle/>
          <a:p>
            <a:r>
              <a:rPr lang="en-US" sz="3600" dirty="0" smtClean="0"/>
              <a:t>The CERN mini-RFQ design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07504" y="892401"/>
            <a:ext cx="7416824" cy="13582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>
                <a:latin typeface="+mj-lt"/>
              </a:rPr>
              <a:t>The CERN «mini-RFQ» </a:t>
            </a:r>
            <a:r>
              <a:rPr lang="fr-CH" dirty="0" err="1" smtClean="0">
                <a:latin typeface="+mj-lt"/>
              </a:rPr>
              <a:t>development</a:t>
            </a:r>
            <a:r>
              <a:rPr lang="fr-CH" dirty="0" smtClean="0">
                <a:latin typeface="+mj-lt"/>
              </a:rPr>
              <a:t> (High-</a:t>
            </a:r>
            <a:r>
              <a:rPr lang="fr-CH" dirty="0" err="1" smtClean="0">
                <a:latin typeface="+mj-lt"/>
              </a:rPr>
              <a:t>Frequency</a:t>
            </a:r>
            <a:r>
              <a:rPr lang="fr-CH" dirty="0" smtClean="0">
                <a:latin typeface="+mj-lt"/>
              </a:rPr>
              <a:t> RFQ)</a:t>
            </a:r>
          </a:p>
          <a:p>
            <a:pPr marL="0" indent="0">
              <a:buNone/>
            </a:pPr>
            <a:r>
              <a:rPr lang="fr-CH" sz="2000" dirty="0" smtClean="0">
                <a:latin typeface="+mj-lt"/>
              </a:rPr>
              <a:t>Radio </a:t>
            </a:r>
            <a:r>
              <a:rPr lang="fr-CH" sz="2000" dirty="0" err="1" smtClean="0">
                <a:latin typeface="+mj-lt"/>
              </a:rPr>
              <a:t>Frequency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Quadrupole</a:t>
            </a:r>
            <a:r>
              <a:rPr lang="fr-CH" sz="2000" dirty="0" smtClean="0">
                <a:latin typeface="+mj-lt"/>
              </a:rPr>
              <a:t> (the first </a:t>
            </a:r>
            <a:r>
              <a:rPr lang="fr-CH" sz="2000" dirty="0" err="1" smtClean="0">
                <a:latin typeface="+mj-lt"/>
              </a:rPr>
              <a:t>element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 err="1" smtClean="0">
                <a:latin typeface="+mj-lt"/>
              </a:rPr>
              <a:t>any</a:t>
            </a:r>
            <a:r>
              <a:rPr lang="fr-CH" sz="2000" dirty="0" smtClean="0">
                <a:latin typeface="+mj-lt"/>
              </a:rPr>
              <a:t> ion </a:t>
            </a:r>
            <a:r>
              <a:rPr lang="fr-CH" sz="2000" dirty="0" err="1" smtClean="0">
                <a:latin typeface="+mj-lt"/>
              </a:rPr>
              <a:t>acceleration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chain</a:t>
            </a:r>
            <a:r>
              <a:rPr lang="fr-CH" sz="2000" dirty="0" smtClean="0">
                <a:latin typeface="+mj-lt"/>
              </a:rPr>
              <a:t>) at high </a:t>
            </a:r>
            <a:r>
              <a:rPr lang="fr-CH" sz="2000" dirty="0" err="1" smtClean="0">
                <a:latin typeface="+mj-lt"/>
              </a:rPr>
              <a:t>frequency</a:t>
            </a:r>
            <a:r>
              <a:rPr lang="fr-CH" sz="2000" dirty="0" smtClean="0">
                <a:latin typeface="+mj-lt"/>
              </a:rPr>
              <a:t> – </a:t>
            </a:r>
            <a:r>
              <a:rPr lang="fr-CH" sz="2000" dirty="0" err="1" smtClean="0">
                <a:latin typeface="+mj-lt"/>
              </a:rPr>
              <a:t>targeted</a:t>
            </a:r>
            <a:r>
              <a:rPr lang="fr-CH" sz="2000" dirty="0" smtClean="0">
                <a:latin typeface="+mj-lt"/>
              </a:rPr>
              <a:t> at </a:t>
            </a:r>
            <a:r>
              <a:rPr lang="fr-CH" sz="2000" dirty="0" err="1" smtClean="0">
                <a:latin typeface="+mj-lt"/>
              </a:rPr>
              <a:t>low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current</a:t>
            </a:r>
            <a:r>
              <a:rPr lang="fr-CH" sz="2000" dirty="0" smtClean="0">
                <a:latin typeface="+mj-lt"/>
              </a:rPr>
              <a:t> applications </a:t>
            </a:r>
            <a:r>
              <a:rPr lang="fr-CH" sz="2000" dirty="0" err="1" smtClean="0">
                <a:latin typeface="+mj-lt"/>
              </a:rPr>
              <a:t>requiring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small</a:t>
            </a:r>
            <a:r>
              <a:rPr lang="fr-CH" sz="2000" dirty="0" smtClean="0">
                <a:latin typeface="+mj-lt"/>
              </a:rPr>
              <a:t> dimensions, </a:t>
            </a:r>
            <a:r>
              <a:rPr lang="fr-CH" sz="2000" dirty="0" err="1" smtClean="0">
                <a:latin typeface="+mj-lt"/>
              </a:rPr>
              <a:t>low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cost</a:t>
            </a:r>
            <a:r>
              <a:rPr lang="fr-CH" sz="2000" dirty="0" smtClean="0">
                <a:latin typeface="+mj-lt"/>
              </a:rPr>
              <a:t>, </a:t>
            </a:r>
            <a:r>
              <a:rPr lang="fr-CH" sz="2000" dirty="0" err="1" smtClean="0">
                <a:latin typeface="+mj-lt"/>
              </a:rPr>
              <a:t>low</a:t>
            </a:r>
            <a:r>
              <a:rPr lang="fr-CH" sz="2000" dirty="0" smtClean="0">
                <a:latin typeface="+mj-lt"/>
              </a:rPr>
              <a:t> radiation </a:t>
            </a:r>
            <a:r>
              <a:rPr lang="fr-CH" sz="2000" dirty="0" err="1" smtClean="0">
                <a:latin typeface="+mj-lt"/>
              </a:rPr>
              <a:t>emissions</a:t>
            </a:r>
            <a:r>
              <a:rPr lang="fr-CH" sz="2000" dirty="0" smtClean="0">
                <a:latin typeface="+mj-lt"/>
              </a:rPr>
              <a:t>, up to </a:t>
            </a:r>
            <a:r>
              <a:rPr lang="fr-CH" sz="2000" dirty="0" err="1" smtClean="0">
                <a:latin typeface="+mj-lt"/>
              </a:rPr>
              <a:t>portability</a:t>
            </a:r>
            <a:endParaRPr lang="en-GB" sz="2000" dirty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20888"/>
            <a:ext cx="4248472" cy="2835265"/>
          </a:xfrm>
          <a:prstGeom prst="rect">
            <a:avLst/>
          </a:prstGeom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930" y="2394457"/>
            <a:ext cx="5463398" cy="127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960167"/>
            <a:ext cx="4062579" cy="23868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63888" y="6043500"/>
            <a:ext cx="3168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The first unit (5 MeV protons) </a:t>
            </a:r>
            <a:r>
              <a:rPr lang="fr-CH" sz="1600" dirty="0" err="1" smtClean="0"/>
              <a:t>built</a:t>
            </a:r>
            <a:r>
              <a:rPr lang="fr-CH" sz="1600" dirty="0" smtClean="0"/>
              <a:t> at CERN for the ADAM </a:t>
            </a:r>
            <a:r>
              <a:rPr lang="fr-CH" sz="1600" dirty="0" err="1" smtClean="0"/>
              <a:t>company</a:t>
            </a:r>
            <a:endParaRPr lang="en-GB" sz="1600" dirty="0"/>
          </a:p>
        </p:txBody>
      </p:sp>
      <p:pic>
        <p:nvPicPr>
          <p:cNvPr id="16" name="Picture 5" descr="G:\Workspaces\r\RFQ_SMATHOT\RFQ_HF\Photo\Usinage\IMG_136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385887"/>
            <a:ext cx="1586137" cy="118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6336" y="883476"/>
            <a:ext cx="1425005" cy="139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4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Applications of the «mini-RFQ»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659" y="1349927"/>
            <a:ext cx="3250704" cy="517469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fr-CH" dirty="0" err="1" smtClean="0"/>
              <a:t>Injector</a:t>
            </a:r>
            <a:r>
              <a:rPr lang="fr-CH" dirty="0" smtClean="0"/>
              <a:t> for a proton </a:t>
            </a:r>
            <a:r>
              <a:rPr lang="fr-CH" dirty="0" err="1" smtClean="0"/>
              <a:t>therapy</a:t>
            </a:r>
            <a:r>
              <a:rPr lang="fr-CH" dirty="0" smtClean="0"/>
              <a:t> </a:t>
            </a:r>
            <a:r>
              <a:rPr lang="fr-CH" dirty="0" err="1" smtClean="0"/>
              <a:t>linac</a:t>
            </a:r>
            <a:r>
              <a:rPr lang="en-GB" dirty="0" smtClean="0"/>
              <a:t> (5 MeV)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fr-CH" dirty="0" smtClean="0"/>
              <a:t>Production of PET isotopes in </a:t>
            </a:r>
            <a:r>
              <a:rPr lang="fr-CH" dirty="0" err="1" smtClean="0"/>
              <a:t>hospitals</a:t>
            </a:r>
            <a:r>
              <a:rPr lang="fr-CH" dirty="0" smtClean="0"/>
              <a:t> (10 MeV)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fr-CH" dirty="0" smtClean="0"/>
              <a:t>PIXE </a:t>
            </a:r>
            <a:r>
              <a:rPr lang="fr-CH" dirty="0" err="1" smtClean="0"/>
              <a:t>analysis</a:t>
            </a:r>
            <a:r>
              <a:rPr lang="fr-CH" dirty="0" smtClean="0"/>
              <a:t> of </a:t>
            </a:r>
            <a:r>
              <a:rPr lang="fr-CH" dirty="0" err="1" smtClean="0"/>
              <a:t>artwork</a:t>
            </a:r>
            <a:r>
              <a:rPr lang="fr-CH" dirty="0" smtClean="0"/>
              <a:t> (2 MeV)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fr-CH" dirty="0" err="1" smtClean="0"/>
              <a:t>Testing</a:t>
            </a:r>
            <a:r>
              <a:rPr lang="fr-CH" dirty="0" smtClean="0"/>
              <a:t> cellular </a:t>
            </a:r>
            <a:r>
              <a:rPr lang="fr-CH" dirty="0" err="1" smtClean="0"/>
              <a:t>response</a:t>
            </a:r>
            <a:r>
              <a:rPr lang="fr-CH" dirty="0" smtClean="0"/>
              <a:t> to proton </a:t>
            </a:r>
            <a:r>
              <a:rPr lang="fr-CH" dirty="0" err="1" smtClean="0"/>
              <a:t>beams</a:t>
            </a:r>
            <a:r>
              <a:rPr lang="fr-CH" dirty="0" smtClean="0"/>
              <a:t> (2 MeV)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fr-CH" dirty="0" err="1" smtClean="0"/>
              <a:t>Acceleration</a:t>
            </a:r>
            <a:r>
              <a:rPr lang="fr-CH" dirty="0" smtClean="0"/>
              <a:t> of q/m=1/2 </a:t>
            </a:r>
            <a:r>
              <a:rPr lang="fr-CH" dirty="0" err="1" smtClean="0"/>
              <a:t>particles</a:t>
            </a:r>
            <a:r>
              <a:rPr lang="fr-CH" dirty="0" smtClean="0"/>
              <a:t> (</a:t>
            </a:r>
            <a:r>
              <a:rPr lang="fr-CH" dirty="0" err="1" smtClean="0"/>
              <a:t>deuterons</a:t>
            </a:r>
            <a:r>
              <a:rPr lang="fr-CH" dirty="0" smtClean="0"/>
              <a:t> for neutron production, </a:t>
            </a:r>
            <a:r>
              <a:rPr lang="fr-CH" dirty="0" err="1" smtClean="0"/>
              <a:t>carbon</a:t>
            </a:r>
            <a:r>
              <a:rPr lang="fr-CH" dirty="0" smtClean="0"/>
              <a:t> 6+ for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therapy</a:t>
            </a:r>
            <a:r>
              <a:rPr lang="fr-CH" dirty="0" smtClean="0"/>
              <a:t>, alpha </a:t>
            </a:r>
            <a:r>
              <a:rPr lang="fr-CH" dirty="0" err="1" smtClean="0"/>
              <a:t>particles</a:t>
            </a:r>
            <a:r>
              <a:rPr lang="fr-CH" dirty="0" smtClean="0"/>
              <a:t> for </a:t>
            </a:r>
            <a:r>
              <a:rPr lang="fr-CH" dirty="0" err="1" smtClean="0"/>
              <a:t>targeted</a:t>
            </a:r>
            <a:r>
              <a:rPr lang="fr-CH" dirty="0" smtClean="0"/>
              <a:t> </a:t>
            </a:r>
            <a:r>
              <a:rPr lang="fr-CH" dirty="0" err="1" smtClean="0"/>
              <a:t>therapy</a:t>
            </a:r>
            <a:r>
              <a:rPr lang="fr-CH" dirty="0" smtClean="0"/>
              <a:t>. 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473164" y="1484784"/>
            <a:ext cx="136159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Built</a:t>
            </a:r>
            <a:endParaRPr lang="fr-CH" dirty="0" smtClean="0">
              <a:solidFill>
                <a:srgbClr val="FF0000"/>
              </a:solidFill>
            </a:endParaRPr>
          </a:p>
          <a:p>
            <a:endParaRPr lang="fr-CH" dirty="0">
              <a:solidFill>
                <a:srgbClr val="FF0000"/>
              </a:solidFill>
            </a:endParaRPr>
          </a:p>
          <a:p>
            <a:r>
              <a:rPr lang="fr-CH" dirty="0" err="1" smtClean="0">
                <a:solidFill>
                  <a:srgbClr val="FF0000"/>
                </a:solidFill>
              </a:rPr>
              <a:t>Designed</a:t>
            </a:r>
            <a:endParaRPr lang="fr-CH" dirty="0" smtClean="0">
              <a:solidFill>
                <a:srgbClr val="FF0000"/>
              </a:solidFill>
            </a:endParaRPr>
          </a:p>
          <a:p>
            <a:endParaRPr lang="fr-CH" dirty="0">
              <a:solidFill>
                <a:srgbClr val="FF0000"/>
              </a:solidFill>
            </a:endParaRPr>
          </a:p>
          <a:p>
            <a:endParaRPr lang="fr-CH" dirty="0" smtClean="0">
              <a:solidFill>
                <a:srgbClr val="FF0000"/>
              </a:solidFill>
            </a:endParaRPr>
          </a:p>
          <a:p>
            <a:r>
              <a:rPr lang="fr-CH" dirty="0" smtClean="0">
                <a:solidFill>
                  <a:srgbClr val="FF0000"/>
                </a:solidFill>
              </a:rPr>
              <a:t>In </a:t>
            </a:r>
          </a:p>
          <a:p>
            <a:r>
              <a:rPr lang="fr-CH" dirty="0" smtClean="0">
                <a:solidFill>
                  <a:srgbClr val="FF0000"/>
                </a:solidFill>
              </a:rPr>
              <a:t>construction</a:t>
            </a:r>
          </a:p>
          <a:p>
            <a:endParaRPr lang="fr-CH" dirty="0">
              <a:solidFill>
                <a:srgbClr val="FF0000"/>
              </a:solidFill>
            </a:endParaRPr>
          </a:p>
          <a:p>
            <a:r>
              <a:rPr lang="fr-CH" dirty="0" err="1" smtClean="0">
                <a:solidFill>
                  <a:srgbClr val="FF0000"/>
                </a:solidFill>
              </a:rPr>
              <a:t>Proposal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dirty="0" err="1" smtClean="0">
                <a:solidFill>
                  <a:srgbClr val="FF0000"/>
                </a:solidFill>
              </a:rPr>
              <a:t>Preparation</a:t>
            </a:r>
            <a:endParaRPr lang="fr-CH" dirty="0" smtClean="0">
              <a:solidFill>
                <a:srgbClr val="FF0000"/>
              </a:solidFill>
            </a:endParaRPr>
          </a:p>
          <a:p>
            <a:endParaRPr lang="fr-CH" dirty="0">
              <a:solidFill>
                <a:srgbClr val="FF0000"/>
              </a:solidFill>
            </a:endParaRPr>
          </a:p>
          <a:p>
            <a:endParaRPr lang="fr-CH" dirty="0" smtClean="0">
              <a:solidFill>
                <a:srgbClr val="FF0000"/>
              </a:solidFill>
            </a:endParaRPr>
          </a:p>
          <a:p>
            <a:endParaRPr lang="fr-CH" dirty="0" smtClean="0">
              <a:solidFill>
                <a:srgbClr val="FF0000"/>
              </a:solidFill>
            </a:endParaRPr>
          </a:p>
          <a:p>
            <a:r>
              <a:rPr lang="fr-CH" dirty="0" smtClean="0">
                <a:solidFill>
                  <a:srgbClr val="FF0000"/>
                </a:solidFill>
              </a:rPr>
              <a:t>Under</a:t>
            </a:r>
          </a:p>
          <a:p>
            <a:r>
              <a:rPr lang="fr-CH" dirty="0" err="1" smtClean="0">
                <a:solidFill>
                  <a:srgbClr val="FF0000"/>
                </a:solidFill>
              </a:rPr>
              <a:t>study</a:t>
            </a:r>
            <a:endParaRPr lang="fr-CH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541" y="3608442"/>
            <a:ext cx="3817407" cy="2864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4926" y="890208"/>
            <a:ext cx="835292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modular</a:t>
            </a:r>
            <a:r>
              <a:rPr lang="fr-CH" dirty="0" smtClean="0"/>
              <a:t> design </a:t>
            </a:r>
            <a:r>
              <a:rPr lang="fr-CH" dirty="0" err="1" smtClean="0"/>
              <a:t>allows</a:t>
            </a:r>
            <a:r>
              <a:rPr lang="fr-CH" dirty="0" smtClean="0"/>
              <a:t> </a:t>
            </a:r>
            <a:r>
              <a:rPr lang="fr-CH" dirty="0" err="1" smtClean="0"/>
              <a:t>using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r>
              <a:rPr lang="fr-CH" dirty="0" smtClean="0"/>
              <a:t> structure for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energies</a:t>
            </a:r>
            <a:r>
              <a:rPr lang="fr-CH" dirty="0" smtClean="0"/>
              <a:t> and </a:t>
            </a:r>
            <a:r>
              <a:rPr lang="fr-CH" dirty="0" err="1" smtClean="0"/>
              <a:t>particles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0155" y="1484784"/>
            <a:ext cx="3702845" cy="1944216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976995">
            <a:off x="4278687" y="1693741"/>
            <a:ext cx="715235" cy="1457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2754834">
            <a:off x="3907640" y="3124639"/>
            <a:ext cx="2053783" cy="1356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4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Analysing</a:t>
            </a:r>
            <a:r>
              <a:rPr lang="fr-CH" dirty="0" smtClean="0"/>
              <a:t> art and </a:t>
            </a:r>
            <a:r>
              <a:rPr lang="fr-CH" dirty="0" err="1" smtClean="0"/>
              <a:t>molecules</a:t>
            </a:r>
            <a:r>
              <a:rPr lang="fr-CH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16014"/>
            <a:ext cx="3826768" cy="27092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dirty="0" smtClean="0"/>
              <a:t>The PIXE RFQ (Proton </a:t>
            </a:r>
            <a:r>
              <a:rPr lang="fr-CH" dirty="0" err="1" smtClean="0"/>
              <a:t>Induced</a:t>
            </a:r>
            <a:r>
              <a:rPr lang="fr-CH" dirty="0" smtClean="0"/>
              <a:t> X-ray Emission)</a:t>
            </a:r>
          </a:p>
          <a:p>
            <a:pPr marL="0" indent="0">
              <a:buNone/>
            </a:pPr>
            <a:r>
              <a:rPr lang="fr-CH" sz="1800" dirty="0" smtClean="0"/>
              <a:t>A transportable system of </a:t>
            </a:r>
            <a:r>
              <a:rPr lang="fr-CH" sz="1800" dirty="0" err="1" smtClean="0"/>
              <a:t>only</a:t>
            </a:r>
            <a:r>
              <a:rPr lang="fr-CH" sz="1800" dirty="0" smtClean="0"/>
              <a:t> 1m and 100 kg to test </a:t>
            </a:r>
            <a:r>
              <a:rPr lang="fr-CH" sz="1800" dirty="0" err="1" smtClean="0"/>
              <a:t>artwork</a:t>
            </a:r>
            <a:r>
              <a:rPr lang="fr-CH" sz="1800" dirty="0" smtClean="0"/>
              <a:t> in situ (</a:t>
            </a:r>
            <a:r>
              <a:rPr lang="fr-CH" sz="1800" dirty="0" err="1" smtClean="0"/>
              <a:t>chemical</a:t>
            </a:r>
            <a:r>
              <a:rPr lang="fr-CH" sz="1800" dirty="0" smtClean="0"/>
              <a:t> composition of </a:t>
            </a:r>
            <a:r>
              <a:rPr lang="fr-CH" sz="1800" dirty="0" err="1" smtClean="0"/>
              <a:t>outer</a:t>
            </a:r>
            <a:r>
              <a:rPr lang="fr-CH" sz="1800" dirty="0" smtClean="0"/>
              <a:t> layer). Can </a:t>
            </a:r>
            <a:r>
              <a:rPr lang="fr-CH" sz="1800" dirty="0" err="1" smtClean="0"/>
              <a:t>allow</a:t>
            </a:r>
            <a:r>
              <a:rPr lang="fr-CH" sz="1800" dirty="0" smtClean="0"/>
              <a:t> </a:t>
            </a:r>
            <a:r>
              <a:rPr lang="fr-CH" sz="1800" dirty="0" err="1" smtClean="0"/>
              <a:t>dating</a:t>
            </a:r>
            <a:r>
              <a:rPr lang="fr-CH" sz="1800" dirty="0" smtClean="0"/>
              <a:t> (</a:t>
            </a:r>
            <a:r>
              <a:rPr lang="fr-CH" sz="1800" dirty="0" err="1" smtClean="0"/>
              <a:t>from</a:t>
            </a:r>
            <a:r>
              <a:rPr lang="fr-CH" sz="1800" dirty="0" smtClean="0"/>
              <a:t> composition of </a:t>
            </a:r>
            <a:r>
              <a:rPr lang="fr-CH" sz="1800" dirty="0" err="1" smtClean="0"/>
              <a:t>paint</a:t>
            </a:r>
            <a:r>
              <a:rPr lang="fr-CH" sz="1800" dirty="0" smtClean="0"/>
              <a:t>) or </a:t>
            </a:r>
            <a:r>
              <a:rPr lang="fr-CH" sz="1800" dirty="0" err="1" smtClean="0"/>
              <a:t>finding</a:t>
            </a:r>
            <a:r>
              <a:rPr lang="fr-CH" sz="1800" dirty="0" smtClean="0"/>
              <a:t> the </a:t>
            </a:r>
            <a:r>
              <a:rPr lang="fr-CH" sz="1800" dirty="0" err="1" smtClean="0"/>
              <a:t>origin</a:t>
            </a:r>
            <a:r>
              <a:rPr lang="fr-CH" sz="1800" dirty="0" smtClean="0"/>
              <a:t> of </a:t>
            </a:r>
            <a:r>
              <a:rPr lang="fr-CH" sz="1800" dirty="0" err="1" smtClean="0"/>
              <a:t>jewelry</a:t>
            </a:r>
            <a:r>
              <a:rPr lang="fr-CH" sz="1800" dirty="0" smtClean="0"/>
              <a:t>. </a:t>
            </a:r>
          </a:p>
          <a:p>
            <a:pPr marL="0" indent="0">
              <a:buNone/>
            </a:pPr>
            <a:r>
              <a:rPr lang="fr-CH" sz="1800" dirty="0" smtClean="0"/>
              <a:t>In construction at CERN (collaboration </a:t>
            </a:r>
            <a:r>
              <a:rPr lang="fr-CH" sz="1800" dirty="0" err="1" smtClean="0"/>
              <a:t>with</a:t>
            </a:r>
            <a:r>
              <a:rPr lang="fr-CH" sz="1800" dirty="0" smtClean="0"/>
              <a:t> INFN Florence)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2" y="3725218"/>
            <a:ext cx="2736304" cy="16142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601" y="4644684"/>
            <a:ext cx="2269231" cy="210131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06640" y="1020694"/>
            <a:ext cx="4056360" cy="2679117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fr-CH" dirty="0" smtClean="0"/>
              <a:t>The COMPASS RFQ for proton </a:t>
            </a:r>
            <a:r>
              <a:rPr lang="fr-CH" dirty="0" err="1" smtClean="0"/>
              <a:t>radiobiology</a:t>
            </a:r>
            <a:endParaRPr lang="fr-CH" dirty="0" smtClean="0"/>
          </a:p>
          <a:p>
            <a:pPr marL="0" indent="0">
              <a:buFont typeface="Arial"/>
              <a:buNone/>
            </a:pPr>
            <a:r>
              <a:rPr lang="fr-CH" sz="1800" dirty="0" smtClean="0"/>
              <a:t>Collaboration Amsterdam </a:t>
            </a:r>
            <a:r>
              <a:rPr lang="fr-CH" sz="1800" dirty="0" err="1" smtClean="0"/>
              <a:t>Medical</a:t>
            </a:r>
            <a:r>
              <a:rPr lang="fr-CH" sz="1800" dirty="0" smtClean="0"/>
              <a:t> Centre – Eindhoven </a:t>
            </a:r>
            <a:r>
              <a:rPr lang="fr-CH" sz="1800" dirty="0" err="1" smtClean="0"/>
              <a:t>University</a:t>
            </a:r>
            <a:r>
              <a:rPr lang="fr-CH" sz="1800" dirty="0" smtClean="0"/>
              <a:t> – CERN (</a:t>
            </a:r>
            <a:r>
              <a:rPr lang="fr-CH" sz="1800" dirty="0" err="1" smtClean="0"/>
              <a:t>request</a:t>
            </a:r>
            <a:r>
              <a:rPr lang="fr-CH" sz="1800" dirty="0" smtClean="0"/>
              <a:t> for </a:t>
            </a:r>
            <a:r>
              <a:rPr lang="fr-CH" sz="1800" dirty="0" err="1" smtClean="0"/>
              <a:t>funding</a:t>
            </a:r>
            <a:r>
              <a:rPr lang="fr-CH" sz="1800" dirty="0" smtClean="0"/>
              <a:t> in </a:t>
            </a:r>
            <a:r>
              <a:rPr lang="fr-CH" sz="1800" dirty="0" err="1" smtClean="0"/>
              <a:t>preparation</a:t>
            </a:r>
            <a:r>
              <a:rPr lang="fr-CH" sz="1800" dirty="0" smtClean="0"/>
              <a:t>)</a:t>
            </a:r>
          </a:p>
          <a:p>
            <a:pPr marL="0" indent="0">
              <a:buFont typeface="Arial"/>
              <a:buNone/>
            </a:pPr>
            <a:r>
              <a:rPr lang="fr-CH" sz="1800" dirty="0" smtClean="0"/>
              <a:t>The PIXE RFQ </a:t>
            </a:r>
            <a:r>
              <a:rPr lang="fr-CH" sz="1800" dirty="0" err="1" smtClean="0"/>
              <a:t>installed</a:t>
            </a:r>
            <a:r>
              <a:rPr lang="fr-CH" sz="1800" dirty="0" smtClean="0"/>
              <a:t> in vertical position in a system to </a:t>
            </a:r>
            <a:r>
              <a:rPr lang="fr-CH" sz="1800" dirty="0" err="1" smtClean="0"/>
              <a:t>measure</a:t>
            </a:r>
            <a:r>
              <a:rPr lang="fr-CH" sz="1800" dirty="0" smtClean="0"/>
              <a:t> </a:t>
            </a:r>
            <a:r>
              <a:rPr lang="fr-CH" sz="1800" dirty="0" err="1" smtClean="0"/>
              <a:t>cell</a:t>
            </a:r>
            <a:r>
              <a:rPr lang="fr-CH" sz="1800" dirty="0" smtClean="0"/>
              <a:t> </a:t>
            </a:r>
            <a:r>
              <a:rPr lang="fr-CH" sz="1800" dirty="0" err="1" smtClean="0"/>
              <a:t>response</a:t>
            </a:r>
            <a:r>
              <a:rPr lang="fr-CH" sz="1800" dirty="0" smtClean="0"/>
              <a:t> (DNA damage and </a:t>
            </a:r>
            <a:r>
              <a:rPr lang="fr-CH" sz="1800" dirty="0" err="1" smtClean="0"/>
              <a:t>repair</a:t>
            </a:r>
            <a:r>
              <a:rPr lang="fr-CH" sz="1800" dirty="0" smtClean="0"/>
              <a:t>) to a proton </a:t>
            </a:r>
            <a:r>
              <a:rPr lang="fr-CH" sz="1800" dirty="0" err="1" smtClean="0"/>
              <a:t>beam</a:t>
            </a:r>
            <a:r>
              <a:rPr lang="fr-CH" sz="1800" dirty="0" smtClean="0"/>
              <a:t>, to </a:t>
            </a:r>
            <a:r>
              <a:rPr lang="fr-CH" sz="1800" dirty="0" err="1" smtClean="0"/>
              <a:t>collect</a:t>
            </a:r>
            <a:r>
              <a:rPr lang="fr-CH" sz="1800" dirty="0" smtClean="0"/>
              <a:t> data for proton </a:t>
            </a:r>
            <a:r>
              <a:rPr lang="fr-CH" sz="1800" dirty="0" err="1" smtClean="0"/>
              <a:t>therapy</a:t>
            </a:r>
            <a:r>
              <a:rPr lang="fr-CH" sz="1800" dirty="0" smtClean="0"/>
              <a:t>.</a:t>
            </a:r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3403" y="3638760"/>
            <a:ext cx="3496847" cy="30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9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15672" cy="561974"/>
          </a:xfrm>
        </p:spPr>
        <p:txBody>
          <a:bodyPr/>
          <a:lstStyle/>
          <a:p>
            <a:r>
              <a:rPr lang="fr-CH" dirty="0" smtClean="0"/>
              <a:t>PET isotope production in </a:t>
            </a:r>
            <a:r>
              <a:rPr lang="fr-CH" dirty="0" err="1" smtClean="0"/>
              <a:t>hospitals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RFQs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7785" y="1052736"/>
            <a:ext cx="3065215" cy="43806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ts val="400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</a:rPr>
              <a:t>The RFQ design can be used for higher energy and maximum duty cycle for a compact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PET isotope production system</a:t>
            </a:r>
            <a:r>
              <a:rPr lang="en-US" sz="1600" dirty="0">
                <a:latin typeface="Calibri" panose="020F0502020204030204" pitchFamily="34" charset="0"/>
              </a:rPr>
              <a:t>. Two consecutive RFQs for 10 MeV in a length of 4 m.</a:t>
            </a:r>
          </a:p>
          <a:p>
            <a:pPr marL="342900" indent="-342900" eaLnBrk="0" hangingPunct="0">
              <a:spcBef>
                <a:spcPts val="400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</a:rPr>
              <a:t>Controlled beam loss and low weight makes it possible having the PET production unit next to the scanner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inside the hospital</a:t>
            </a:r>
            <a:r>
              <a:rPr lang="en-US" sz="1600" dirty="0">
                <a:latin typeface="Calibri" panose="020F0502020204030204" pitchFamily="34" charset="0"/>
              </a:rPr>
              <a:t>, without concrete bunkers and heavy shielding.</a:t>
            </a:r>
          </a:p>
          <a:p>
            <a:pPr marL="342900" indent="-342900" eaLnBrk="0" hangingPunct="0">
              <a:spcBef>
                <a:spcPts val="400"/>
              </a:spcBef>
              <a:buClr>
                <a:srgbClr val="FFC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</a:rPr>
              <a:t>Simplifies </a:t>
            </a:r>
            <a:r>
              <a:rPr lang="en-US" sz="1600" dirty="0" smtClean="0">
                <a:latin typeface="Calibri" panose="020F0502020204030204" pitchFamily="34" charset="0"/>
              </a:rPr>
              <a:t>logistics </a:t>
            </a:r>
            <a:r>
              <a:rPr lang="en-US" sz="1600" dirty="0">
                <a:latin typeface="Calibri" panose="020F0502020204030204" pitchFamily="34" charset="0"/>
              </a:rPr>
              <a:t>for isotope distribution; paves the way to a wider use of short-living isotopes (e.g. C11).</a:t>
            </a:r>
          </a:p>
        </p:txBody>
      </p:sp>
      <p:pic>
        <p:nvPicPr>
          <p:cNvPr id="7" name="Picture 2" descr="C:\Users\vretenar\AppData\Local\Microsoft\Windows\Temporary Internet Files\Content.Outlook\NNLAZA88\Mock-up 2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395" y="2218605"/>
            <a:ext cx="5299128" cy="363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32410" y="1120753"/>
            <a:ext cx="3211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Target shielded by layers of iron and borated (6%) polyethylene, overall radius &lt;</a:t>
            </a:r>
            <a:r>
              <a:rPr lang="en-US" sz="1600" dirty="0" smtClean="0">
                <a:latin typeface="Calibri" panose="020F0502020204030204" pitchFamily="34" charset="0"/>
              </a:rPr>
              <a:t>1m </a:t>
            </a:r>
            <a:r>
              <a:rPr lang="en-US" sz="1600" dirty="0">
                <a:latin typeface="Calibri" panose="020F0502020204030204" pitchFamily="34" charset="0"/>
              </a:rPr>
              <a:t>(2 </a:t>
            </a:r>
            <a:r>
              <a:rPr lang="en-US" sz="1600" dirty="0" err="1">
                <a:latin typeface="Symbol" panose="05050102010706020507" pitchFamily="18" charset="2"/>
              </a:rPr>
              <a:t>m</a:t>
            </a:r>
            <a:r>
              <a:rPr lang="en-US" sz="1600" dirty="0" err="1">
                <a:latin typeface="Calibri" panose="020F0502020204030204" pitchFamily="34" charset="0"/>
              </a:rPr>
              <a:t>Sv</a:t>
            </a:r>
            <a:r>
              <a:rPr lang="en-US" sz="1600" dirty="0">
                <a:latin typeface="Calibri" panose="020F0502020204030204" pitchFamily="34" charset="0"/>
              </a:rPr>
              <a:t>/h at contact).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260022" y="3839139"/>
            <a:ext cx="3317928" cy="2133600"/>
          </a:xfrm>
          <a:prstGeom prst="straightConnector1">
            <a:avLst/>
          </a:prstGeom>
          <a:ln w="44450">
            <a:solidFill>
              <a:srgbClr val="FFFF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35682" y="5020540"/>
            <a:ext cx="1198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srgbClr val="FFFF00"/>
                </a:solidFill>
              </a:rPr>
              <a:t>7 m, </a:t>
            </a:r>
          </a:p>
          <a:p>
            <a:r>
              <a:rPr lang="fr-CH" sz="2000" b="1" dirty="0">
                <a:solidFill>
                  <a:srgbClr val="FFFF00"/>
                </a:solidFill>
              </a:rPr>
              <a:t>10 MeV</a:t>
            </a:r>
            <a:endParaRPr lang="en-GB" sz="2000" b="1" dirty="0">
              <a:solidFill>
                <a:srgbClr val="FFFF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517390" y="1892954"/>
            <a:ext cx="1905000" cy="6513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</a:rPr>
              <a:t>RF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amplifier room</a:t>
            </a:r>
          </a:p>
          <a:p>
            <a:pPr algn="ctr"/>
            <a:endParaRPr lang="en-GB" sz="1000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33759" y="4596364"/>
            <a:ext cx="269928" cy="400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570521" y="1013145"/>
            <a:ext cx="2184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Solid-state RF amplifiers, low cost and high reliability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80614" y="5620349"/>
            <a:ext cx="4142184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dirty="0" smtClean="0">
                <a:latin typeface="Calibri" panose="020F0502020204030204" pitchFamily="34" charset="0"/>
              </a:rPr>
              <a:t>No radiation </a:t>
            </a:r>
            <a:r>
              <a:rPr lang="fr-CH" sz="1600" dirty="0" err="1" smtClean="0">
                <a:latin typeface="Calibri" panose="020F0502020204030204" pitchFamily="34" charset="0"/>
              </a:rPr>
              <a:t>around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accelerator</a:t>
            </a:r>
            <a:r>
              <a:rPr lang="fr-CH" sz="1600" dirty="0" smtClean="0">
                <a:latin typeface="Calibri" panose="020F0502020204030204" pitchFamily="34" charset="0"/>
              </a:rPr>
              <a:t> and </a:t>
            </a:r>
            <a:r>
              <a:rPr lang="fr-CH" sz="1600" dirty="0" err="1" smtClean="0">
                <a:latin typeface="Calibri" panose="020F0502020204030204" pitchFamily="34" charset="0"/>
              </a:rPr>
              <a:t>target</a:t>
            </a:r>
            <a:r>
              <a:rPr lang="fr-CH" sz="1600" dirty="0" smtClean="0">
                <a:latin typeface="Calibri" panose="020F0502020204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dirty="0" err="1" smtClean="0">
                <a:latin typeface="Calibri" panose="020F0502020204030204" pitchFamily="34" charset="0"/>
              </a:rPr>
              <a:t>Easy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operation</a:t>
            </a:r>
            <a:r>
              <a:rPr lang="fr-CH" sz="1600" dirty="0" smtClean="0">
                <a:latin typeface="Calibri" panose="020F0502020204030204" pitchFamily="34" charset="0"/>
              </a:rPr>
              <a:t> (one </a:t>
            </a:r>
            <a:r>
              <a:rPr lang="fr-CH" sz="1600" dirty="0" err="1" smtClean="0">
                <a:latin typeface="Calibri" panose="020F0502020204030204" pitchFamily="34" charset="0"/>
              </a:rPr>
              <a:t>button</a:t>
            </a:r>
            <a:r>
              <a:rPr lang="fr-CH" sz="1600" dirty="0" smtClean="0">
                <a:latin typeface="Calibri" panose="020F0502020204030204" pitchFamily="34" charset="0"/>
              </a:rPr>
              <a:t> machine).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dirty="0" smtClean="0">
                <a:latin typeface="Calibri" panose="020F0502020204030204" pitchFamily="34" charset="0"/>
              </a:rPr>
              <a:t>High </a:t>
            </a:r>
            <a:r>
              <a:rPr lang="fr-CH" sz="1600" dirty="0" err="1" smtClean="0">
                <a:latin typeface="Calibri" panose="020F0502020204030204" pitchFamily="34" charset="0"/>
              </a:rPr>
              <a:t>reliability</a:t>
            </a:r>
            <a:r>
              <a:rPr lang="fr-CH" sz="1600" dirty="0">
                <a:latin typeface="Calibri" panose="020F0502020204030204" pitchFamily="34" charset="0"/>
              </a:rPr>
              <a:t>.</a:t>
            </a:r>
            <a:r>
              <a:rPr lang="fr-CH" sz="1600" dirty="0" smtClean="0">
                <a:latin typeface="Calibri" panose="020F0502020204030204" pitchFamily="34" charset="0"/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600" dirty="0" smtClean="0">
                <a:latin typeface="Calibri" panose="020F0502020204030204" pitchFamily="34" charset="0"/>
              </a:rPr>
              <a:t>Minimum </a:t>
            </a:r>
            <a:r>
              <a:rPr lang="fr-CH" sz="1600" dirty="0" err="1" smtClean="0">
                <a:latin typeface="Calibri" panose="020F0502020204030204" pitchFamily="34" charset="0"/>
              </a:rPr>
              <a:t>footprint</a:t>
            </a:r>
            <a:r>
              <a:rPr lang="fr-CH" sz="1600" dirty="0" smtClean="0">
                <a:latin typeface="Calibri" panose="020F0502020204030204" pitchFamily="34" charset="0"/>
              </a:rPr>
              <a:t> (15 m2).</a:t>
            </a:r>
          </a:p>
        </p:txBody>
      </p:sp>
    </p:spTree>
    <p:extLst>
      <p:ext uri="{BB962C8B-B14F-4D97-AF65-F5344CB8AC3E}">
        <p14:creationId xmlns:p14="http://schemas.microsoft.com/office/powerpoint/2010/main" val="72218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smtClean="0"/>
              <a:t>RFQ-</a:t>
            </a:r>
            <a:r>
              <a:rPr lang="fr-CH" sz="2800" dirty="0" err="1" smtClean="0"/>
              <a:t>based</a:t>
            </a:r>
            <a:r>
              <a:rPr lang="fr-CH" sz="2800" dirty="0" smtClean="0"/>
              <a:t> PET production system </a:t>
            </a:r>
            <a:r>
              <a:rPr lang="fr-CH" sz="2800" dirty="0" err="1" smtClean="0"/>
              <a:t>parameters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085861"/>
              </p:ext>
            </p:extLst>
          </p:nvPr>
        </p:nvGraphicFramePr>
        <p:xfrm>
          <a:off x="457200" y="1266566"/>
          <a:ext cx="2606167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34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907">
                <a:tc>
                  <a:txBody>
                    <a:bodyPr/>
                    <a:lstStyle/>
                    <a:p>
                      <a:r>
                        <a:rPr lang="fr-CH" sz="1600" dirty="0" err="1" smtClean="0">
                          <a:latin typeface="Calibri" panose="020F0502020204030204" pitchFamily="34" charset="0"/>
                        </a:rPr>
                        <a:t>Energy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10 MeV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07">
                <a:tc>
                  <a:txBody>
                    <a:bodyPr/>
                    <a:lstStyle/>
                    <a:p>
                      <a:r>
                        <a:rPr lang="fr-CH" sz="1600" dirty="0" err="1" smtClean="0">
                          <a:latin typeface="Calibri" panose="020F0502020204030204" pitchFamily="34" charset="0"/>
                        </a:rPr>
                        <a:t>Length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4 m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907"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Peak</a:t>
                      </a:r>
                      <a:r>
                        <a:rPr lang="fr-CH" sz="16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600" baseline="0" dirty="0" err="1" smtClean="0">
                          <a:latin typeface="Calibri" panose="020F0502020204030204" pitchFamily="34" charset="0"/>
                        </a:rPr>
                        <a:t>current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500 </a:t>
                      </a:r>
                      <a:r>
                        <a:rPr lang="fr-CH" sz="16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A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907">
                <a:tc>
                  <a:txBody>
                    <a:bodyPr/>
                    <a:lstStyle/>
                    <a:p>
                      <a:r>
                        <a:rPr lang="fr-CH" sz="1600" dirty="0" err="1" smtClean="0">
                          <a:latin typeface="Calibri" panose="020F0502020204030204" pitchFamily="34" charset="0"/>
                        </a:rPr>
                        <a:t>Duty</a:t>
                      </a:r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 cycle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4 %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112">
                <a:tc>
                  <a:txBody>
                    <a:bodyPr/>
                    <a:lstStyle/>
                    <a:p>
                      <a:r>
                        <a:rPr lang="fr-CH" sz="1600" dirty="0" err="1" smtClean="0">
                          <a:latin typeface="Calibri" panose="020F0502020204030204" pitchFamily="34" charset="0"/>
                        </a:rPr>
                        <a:t>Average</a:t>
                      </a:r>
                      <a:r>
                        <a:rPr lang="fr-CH" sz="16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600" baseline="0" dirty="0" err="1" smtClean="0">
                          <a:latin typeface="Calibri" panose="020F0502020204030204" pitchFamily="34" charset="0"/>
                        </a:rPr>
                        <a:t>current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20 </a:t>
                      </a:r>
                      <a:r>
                        <a:rPr lang="fr-CH" sz="16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A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907"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RF power, </a:t>
                      </a:r>
                      <a:r>
                        <a:rPr lang="fr-CH" sz="1600" dirty="0" err="1" smtClean="0">
                          <a:latin typeface="Calibri" panose="020F0502020204030204" pitchFamily="34" charset="0"/>
                        </a:rPr>
                        <a:t>peak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700 kW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1907"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RF power,</a:t>
                      </a:r>
                      <a:r>
                        <a:rPr lang="fr-CH" sz="16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600" baseline="0" dirty="0" err="1" smtClean="0">
                          <a:latin typeface="Calibri" panose="020F0502020204030204" pitchFamily="34" charset="0"/>
                        </a:rPr>
                        <a:t>average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latin typeface="Calibri" panose="020F0502020204030204" pitchFamily="34" charset="0"/>
                        </a:rPr>
                        <a:t>28 kW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3776857"/>
            <a:ext cx="32115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Indicative cost accelerator: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RFQs 500 kEUR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RF amplifier 800 kEUR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Ion source 150 kEUR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Controls, accessories 50 kEUR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TOTAL 1.5 MEUR</a:t>
            </a:r>
          </a:p>
          <a:p>
            <a:endParaRPr lang="en-US" sz="1050" dirty="0">
              <a:latin typeface="Calibri" panose="020F0502020204030204" pitchFamily="34" charset="0"/>
            </a:endParaRPr>
          </a:p>
          <a:p>
            <a:r>
              <a:rPr lang="en-US" sz="1600" dirty="0" smtClean="0">
                <a:latin typeface="Calibri" panose="020F0502020204030204" pitchFamily="34" charset="0"/>
              </a:rPr>
              <a:t>Cost of target and shielding to be evaluated</a:t>
            </a:r>
            <a:endParaRPr lang="en-US" sz="1600" dirty="0">
              <a:latin typeface="Calibri" panose="020F050202020403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9304" y="1274520"/>
            <a:ext cx="5283696" cy="206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C:\Users\vretenar\AppData\Local\Microsoft\Windows\Temporary Internet Files\Content.Outlook\NNLAZA88\Mock-up 1 (3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3374956"/>
            <a:ext cx="4565210" cy="291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1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PIMMS2 and </a:t>
            </a:r>
            <a:r>
              <a:rPr lang="fr-CH" dirty="0" err="1" smtClean="0"/>
              <a:t>carbon</a:t>
            </a:r>
            <a:r>
              <a:rPr lang="fr-CH" dirty="0" smtClean="0"/>
              <a:t> ion </a:t>
            </a:r>
            <a:r>
              <a:rPr lang="fr-CH" dirty="0" err="1" smtClean="0"/>
              <a:t>acceleration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027747"/>
            <a:ext cx="8435280" cy="189719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latin typeface="+mn-lt"/>
              </a:rPr>
              <a:t>The 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PIMMS</a:t>
            </a:r>
            <a:r>
              <a:rPr lang="en-GB" dirty="0">
                <a:latin typeface="+mn-lt"/>
              </a:rPr>
              <a:t> (Proton-Ion Medical Machine Study</a:t>
            </a:r>
            <a:r>
              <a:rPr lang="en-GB" dirty="0" smtClean="0">
                <a:latin typeface="+mn-lt"/>
              </a:rPr>
              <a:t>) </a:t>
            </a:r>
            <a:r>
              <a:rPr lang="en-GB" dirty="0">
                <a:latin typeface="+mn-lt"/>
              </a:rPr>
              <a:t>design </a:t>
            </a:r>
            <a:r>
              <a:rPr lang="en-GB" dirty="0" smtClean="0">
                <a:latin typeface="+mn-lt"/>
              </a:rPr>
              <a:t>at CERN in 1996-2000 has </a:t>
            </a:r>
            <a:r>
              <a:rPr lang="en-GB" dirty="0">
                <a:latin typeface="+mn-lt"/>
              </a:rPr>
              <a:t>made a fundamental contribution to the development of synchrotron-based </a:t>
            </a:r>
            <a:r>
              <a:rPr lang="en-GB" dirty="0" smtClean="0">
                <a:latin typeface="+mn-lt"/>
              </a:rPr>
              <a:t>accelerator </a:t>
            </a:r>
            <a:r>
              <a:rPr lang="en-GB" dirty="0">
                <a:latin typeface="+mn-lt"/>
              </a:rPr>
              <a:t>systems for multi-ion cancer therapy</a:t>
            </a:r>
            <a:r>
              <a:rPr lang="en-GB" dirty="0" smtClean="0">
                <a:latin typeface="+mn-lt"/>
              </a:rPr>
              <a:t>.</a:t>
            </a:r>
          </a:p>
          <a:p>
            <a:pPr marL="0" indent="0">
              <a:buNone/>
            </a:pPr>
            <a:r>
              <a:rPr lang="fr-CH" dirty="0" smtClean="0">
                <a:latin typeface="+mn-lt"/>
              </a:rPr>
              <a:t>CERN </a:t>
            </a:r>
            <a:r>
              <a:rPr lang="fr-CH" dirty="0" err="1" smtClean="0">
                <a:latin typeface="+mn-lt"/>
              </a:rPr>
              <a:t>is</a:t>
            </a:r>
            <a:r>
              <a:rPr lang="fr-CH" dirty="0" smtClean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now</a:t>
            </a:r>
            <a:r>
              <a:rPr lang="fr-CH" dirty="0" smtClean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preparing</a:t>
            </a:r>
            <a:r>
              <a:rPr lang="fr-CH" dirty="0" smtClean="0">
                <a:latin typeface="+mn-lt"/>
              </a:rPr>
              <a:t> a PIMMS2 </a:t>
            </a:r>
            <a:r>
              <a:rPr lang="fr-CH" dirty="0" err="1" smtClean="0">
                <a:latin typeface="+mn-lt"/>
              </a:rPr>
              <a:t>project</a:t>
            </a:r>
            <a:r>
              <a:rPr lang="fr-CH" dirty="0" smtClean="0">
                <a:latin typeface="+mn-lt"/>
              </a:rPr>
              <a:t> for the design and </a:t>
            </a:r>
            <a:r>
              <a:rPr lang="fr-CH" dirty="0" err="1" smtClean="0">
                <a:latin typeface="+mn-lt"/>
              </a:rPr>
              <a:t>prototyping</a:t>
            </a:r>
            <a:r>
              <a:rPr lang="fr-CH" dirty="0" smtClean="0">
                <a:latin typeface="+mn-lt"/>
              </a:rPr>
              <a:t> of a compact linac-</a:t>
            </a:r>
            <a:r>
              <a:rPr lang="fr-CH" dirty="0" err="1" smtClean="0">
                <a:latin typeface="+mn-lt"/>
              </a:rPr>
              <a:t>based</a:t>
            </a:r>
            <a:r>
              <a:rPr lang="fr-CH" dirty="0" smtClean="0">
                <a:latin typeface="+mn-lt"/>
              </a:rPr>
              <a:t> </a:t>
            </a:r>
            <a:r>
              <a:rPr lang="fr-CH" i="1" dirty="0" err="1" smtClean="0">
                <a:solidFill>
                  <a:srgbClr val="FF0000"/>
                </a:solidFill>
                <a:latin typeface="+mn-lt"/>
              </a:rPr>
              <a:t>carbon</a:t>
            </a:r>
            <a:r>
              <a:rPr lang="fr-CH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i="1" dirty="0" err="1" smtClean="0">
                <a:solidFill>
                  <a:srgbClr val="FF0000"/>
                </a:solidFill>
                <a:latin typeface="+mn-lt"/>
              </a:rPr>
              <a:t>therapy</a:t>
            </a:r>
            <a:r>
              <a:rPr lang="fr-CH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i="1" dirty="0" err="1" smtClean="0">
                <a:solidFill>
                  <a:srgbClr val="FF0000"/>
                </a:solidFill>
                <a:latin typeface="+mn-lt"/>
              </a:rPr>
              <a:t>accelerator</a:t>
            </a:r>
            <a:r>
              <a:rPr lang="fr-CH" i="1" dirty="0" smtClean="0">
                <a:solidFill>
                  <a:srgbClr val="FF0000"/>
                </a:solidFill>
                <a:latin typeface="+mn-lt"/>
              </a:rPr>
              <a:t> (</a:t>
            </a:r>
            <a:r>
              <a:rPr lang="fr-CH" dirty="0" smtClean="0">
                <a:latin typeface="+mn-lt"/>
              </a:rPr>
              <a:t>400 MeV/u). </a:t>
            </a:r>
          </a:p>
        </p:txBody>
      </p:sp>
      <p:pic>
        <p:nvPicPr>
          <p:cNvPr id="7" name="CABOTO_Final_2">
            <a:hlinkClick r:id="" action="ppaction://media"/>
          </p:cNvPr>
          <p:cNvPicPr>
            <a:picLocks noChangeAspect="1"/>
          </p:cNvPicPr>
          <p:nvPr>
            <a:videoFile r:link="rId1"/>
            <p:extLst/>
          </p:nvPr>
        </p:nvPicPr>
        <p:blipFill>
          <a:blip r:embed="rId3"/>
          <a:stretch>
            <a:fillRect/>
          </a:stretch>
        </p:blipFill>
        <p:spPr>
          <a:xfrm>
            <a:off x="2267744" y="3037056"/>
            <a:ext cx="5985665" cy="33669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250" y="4869160"/>
            <a:ext cx="165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The CABOTO concept, </a:t>
            </a:r>
            <a:r>
              <a:rPr lang="fr-CH" sz="1400" dirty="0" err="1" smtClean="0"/>
              <a:t>developed</a:t>
            </a:r>
            <a:r>
              <a:rPr lang="fr-CH" sz="1400" dirty="0" smtClean="0"/>
              <a:t> in collaboration </a:t>
            </a:r>
            <a:r>
              <a:rPr lang="fr-CH" sz="1400" dirty="0" err="1" smtClean="0"/>
              <a:t>with</a:t>
            </a:r>
            <a:r>
              <a:rPr lang="fr-CH" sz="1400" dirty="0" smtClean="0"/>
              <a:t> TERA</a:t>
            </a:r>
            <a:endParaRPr lang="en-GB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427984" y="3933056"/>
            <a:ext cx="4032448" cy="2002904"/>
          </a:xfrm>
          <a:prstGeom prst="straightConnector1">
            <a:avLst/>
          </a:prstGeom>
          <a:ln w="44450">
            <a:solidFill>
              <a:srgbClr val="FFFF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40252" y="4768718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40</a:t>
            </a:r>
            <a:r>
              <a:rPr lang="fr-CH" sz="2000" b="1" dirty="0" smtClean="0">
                <a:solidFill>
                  <a:srgbClr val="FF0000"/>
                </a:solidFill>
              </a:rPr>
              <a:t> m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10800000">
            <a:off x="4701721" y="4559585"/>
            <a:ext cx="269928" cy="400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64056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RFQ for q/m=1/2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11943" r="19458" b="15833"/>
          <a:stretch/>
        </p:blipFill>
        <p:spPr>
          <a:xfrm>
            <a:off x="152238" y="1628800"/>
            <a:ext cx="4623788" cy="371044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248" y="4393970"/>
            <a:ext cx="2880320" cy="1920213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505328"/>
              </p:ext>
            </p:extLst>
          </p:nvPr>
        </p:nvGraphicFramePr>
        <p:xfrm>
          <a:off x="4943475" y="943137"/>
          <a:ext cx="3743325" cy="3322748"/>
        </p:xfrm>
        <a:graphic>
          <a:graphicData uri="http://schemas.openxmlformats.org/drawingml/2006/table">
            <a:tbl>
              <a:tblPr firstRow="1" firstCol="1" bandRow="1"/>
              <a:tblGrid>
                <a:gridCol w="2221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0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Length [m]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Transmission [%]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51.2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aperture r [cm]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 range [</a:t>
                      </a:r>
                      <a:r>
                        <a:rPr lang="en-GB" sz="1600" b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MeV</a:t>
                      </a:r>
                      <a:r>
                        <a:rPr lang="en-GB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/u]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0.04-5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62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Output transverse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emittance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99.5% [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π∙mm∙mrad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62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Output longitudinal emittance 99.5% [π∙deg∙MeV]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27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1797"/>
            <a:ext cx="8496944" cy="561974"/>
          </a:xfrm>
        </p:spPr>
        <p:txBody>
          <a:bodyPr/>
          <a:lstStyle/>
          <a:p>
            <a:r>
              <a:rPr lang="fr-CH" sz="2800" dirty="0" err="1" smtClean="0"/>
              <a:t>Therapeutic</a:t>
            </a:r>
            <a:r>
              <a:rPr lang="fr-CH" sz="2800" dirty="0" smtClean="0"/>
              <a:t> </a:t>
            </a:r>
            <a:r>
              <a:rPr lang="fr-CH" sz="2800" dirty="0" smtClean="0"/>
              <a:t>isotopes: </a:t>
            </a:r>
            <a:r>
              <a:rPr lang="fr-CH" sz="2800" dirty="0" err="1" smtClean="0"/>
              <a:t>Targeted</a:t>
            </a:r>
            <a:r>
              <a:rPr lang="fr-CH" sz="2800" dirty="0" smtClean="0"/>
              <a:t> </a:t>
            </a:r>
            <a:r>
              <a:rPr lang="fr-CH" sz="2800" dirty="0" smtClean="0"/>
              <a:t>Alpha </a:t>
            </a:r>
            <a:r>
              <a:rPr lang="fr-CH" sz="2800" dirty="0" err="1" smtClean="0"/>
              <a:t>Therapy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12088" cy="26642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2600" dirty="0" smtClean="0">
                <a:solidFill>
                  <a:srgbClr val="FF0000"/>
                </a:solidFill>
                <a:latin typeface="+mn-lt"/>
              </a:rPr>
              <a:t>Production of alpha-</a:t>
            </a:r>
            <a:r>
              <a:rPr lang="fr-CH" sz="2600" dirty="0" err="1" smtClean="0">
                <a:solidFill>
                  <a:srgbClr val="FF0000"/>
                </a:solidFill>
                <a:latin typeface="+mn-lt"/>
              </a:rPr>
              <a:t>emitting</a:t>
            </a:r>
            <a:r>
              <a:rPr lang="fr-CH" sz="26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600" dirty="0" err="1" smtClean="0">
                <a:solidFill>
                  <a:srgbClr val="FF0000"/>
                </a:solidFill>
                <a:latin typeface="+mn-lt"/>
              </a:rPr>
              <a:t>therapeutic</a:t>
            </a:r>
            <a:r>
              <a:rPr lang="fr-CH" sz="2600" dirty="0" smtClean="0">
                <a:solidFill>
                  <a:srgbClr val="FF0000"/>
                </a:solidFill>
                <a:latin typeface="+mn-lt"/>
              </a:rPr>
              <a:t> isotopes </a:t>
            </a:r>
            <a:endParaRPr lang="en-GB" sz="2600" dirty="0" smtClean="0">
              <a:solidFill>
                <a:srgbClr val="FF0000"/>
              </a:solidFill>
              <a:latin typeface="+mn-lt"/>
            </a:endParaRPr>
          </a:p>
          <a:p>
            <a:pPr marL="0" indent="0">
              <a:buNone/>
            </a:pPr>
            <a:r>
              <a:rPr lang="en-GB" dirty="0" smtClean="0">
                <a:latin typeface="+mn-lt"/>
              </a:rPr>
              <a:t>Injected </a:t>
            </a:r>
            <a:r>
              <a:rPr lang="en-GB" dirty="0" err="1" smtClean="0">
                <a:solidFill>
                  <a:srgbClr val="FF0000"/>
                </a:solidFill>
                <a:latin typeface="+mn-lt"/>
              </a:rPr>
              <a:t>radiolabeled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 antibodies </a:t>
            </a:r>
            <a:r>
              <a:rPr lang="en-GB" dirty="0" smtClean="0">
                <a:latin typeface="+mn-lt"/>
              </a:rPr>
              <a:t>accumulate in cancer tissues and selectively deliver their dose. Particularly effective with alpha-emitting radionuclides (minimum dose on surrounding tissues). </a:t>
            </a:r>
          </a:p>
          <a:p>
            <a:pPr marL="0" indent="0">
              <a:buNone/>
            </a:pPr>
            <a:r>
              <a:rPr lang="en-GB" dirty="0" smtClean="0">
                <a:latin typeface="+mn-lt"/>
              </a:rPr>
              <a:t>Advanced experimentation going on in several medical centres, very promising for solid or diffused cancers (leukaemia).</a:t>
            </a:r>
          </a:p>
          <a:p>
            <a:pPr marL="0" indent="0">
              <a:buNone/>
            </a:pPr>
            <a:r>
              <a:rPr lang="en-GB" dirty="0" smtClean="0">
                <a:latin typeface="+mn-lt"/>
              </a:rPr>
              <a:t>Potential to become a 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powerful and selective tool for personalised cancer treatment</a:t>
            </a:r>
            <a:r>
              <a:rPr lang="en-GB" dirty="0" smtClean="0">
                <a:latin typeface="+mn-lt"/>
              </a:rPr>
              <a:t>.</a:t>
            </a:r>
          </a:p>
          <a:p>
            <a:pPr marL="0" indent="0">
              <a:buNone/>
            </a:pPr>
            <a:r>
              <a:rPr lang="en-GB" dirty="0" smtClean="0">
                <a:latin typeface="+mn-lt"/>
              </a:rPr>
              <a:t>If the radioisotope is also a gamma or beta emitter, can be coupled to diagnostics tools to optimise the dose (</a:t>
            </a:r>
            <a:r>
              <a:rPr lang="en-GB" dirty="0" err="1" smtClean="0">
                <a:solidFill>
                  <a:srgbClr val="FF0000"/>
                </a:solidFill>
                <a:latin typeface="+mn-lt"/>
              </a:rPr>
              <a:t>theragnostics</a:t>
            </a:r>
            <a:r>
              <a:rPr lang="en-GB" dirty="0" smtClean="0">
                <a:latin typeface="+mn-lt"/>
              </a:rPr>
              <a:t>)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08" y="3822617"/>
            <a:ext cx="4242716" cy="1660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19932"/>
            <a:ext cx="3658380" cy="243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02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9136</TotalTime>
  <Words>917</Words>
  <Application>Microsoft Office PowerPoint</Application>
  <PresentationFormat>On-screen Show (4:3)</PresentationFormat>
  <Paragraphs>121</Paragraphs>
  <Slides>10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Wingdings</vt:lpstr>
      <vt:lpstr>Thème Office</vt:lpstr>
      <vt:lpstr>Thème ARIES</vt:lpstr>
      <vt:lpstr>Thème Office</vt:lpstr>
      <vt:lpstr>PowerPoint Presentation</vt:lpstr>
      <vt:lpstr>The CERN mini-RFQ design</vt:lpstr>
      <vt:lpstr>Applications of the «mini-RFQ»</vt:lpstr>
      <vt:lpstr>Analysing art and molecules…</vt:lpstr>
      <vt:lpstr>PET isotope production in hospitals with RFQs </vt:lpstr>
      <vt:lpstr>RFQ-based PET production system parameters</vt:lpstr>
      <vt:lpstr>PIMMS2 and carbon ion acceleration</vt:lpstr>
      <vt:lpstr>The RFQ for q/m=1/2 ions</vt:lpstr>
      <vt:lpstr>Therapeutic isotopes: Targeted Alpha Therapy</vt:lpstr>
      <vt:lpstr>Accelerators for Alpha Emitters - Astatine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180</cp:revision>
  <dcterms:created xsi:type="dcterms:W3CDTF">2017-04-26T09:15:49Z</dcterms:created>
  <dcterms:modified xsi:type="dcterms:W3CDTF">2017-09-12T13:02:59Z</dcterms:modified>
</cp:coreProperties>
</file>