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8" r:id="rId3"/>
    <p:sldId id="262" r:id="rId4"/>
    <p:sldId id="257" r:id="rId5"/>
    <p:sldId id="259" r:id="rId6"/>
    <p:sldId id="288" r:id="rId7"/>
    <p:sldId id="290" r:id="rId8"/>
    <p:sldId id="289" r:id="rId9"/>
    <p:sldId id="267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82" r:id="rId18"/>
    <p:sldId id="283" r:id="rId19"/>
    <p:sldId id="279" r:id="rId20"/>
    <p:sldId id="272" r:id="rId21"/>
    <p:sldId id="276" r:id="rId22"/>
    <p:sldId id="273" r:id="rId23"/>
    <p:sldId id="284" r:id="rId24"/>
    <p:sldId id="285" r:id="rId25"/>
    <p:sldId id="274" r:id="rId26"/>
    <p:sldId id="287" r:id="rId27"/>
    <p:sldId id="286" r:id="rId28"/>
    <p:sldId id="258" r:id="rId29"/>
    <p:sldId id="280" r:id="rId30"/>
  </p:sldIdLst>
  <p:sldSz cx="9144000" cy="6858000" type="letter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FF00"/>
    <a:srgbClr val="808000"/>
    <a:srgbClr val="666633"/>
    <a:srgbClr val="993300"/>
    <a:srgbClr val="A50021"/>
    <a:srgbClr val="CC33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5" autoAdjust="0"/>
    <p:restoredTop sz="94660"/>
  </p:normalViewPr>
  <p:slideViewPr>
    <p:cSldViewPr>
      <p:cViewPr varScale="1">
        <p:scale>
          <a:sx n="113" d="100"/>
          <a:sy n="113" d="100"/>
        </p:scale>
        <p:origin x="-1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19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PAOLO\Disco%20difettoso%2001-09-2009\CONFERENCES%20&amp;SEMINARS&amp;%20PAPERS\AVS-2009%20St%20Jose\Measurement%20files\XPS-SEY\SEYdegass--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950809907300374"/>
          <c:y val="3.2484795334554492E-2"/>
          <c:w val="0.662530162013101"/>
          <c:h val="0.73728813559322071"/>
        </c:manualLayout>
      </c:layout>
      <c:scatterChart>
        <c:scatterStyle val="lineMarker"/>
        <c:ser>
          <c:idx val="2"/>
          <c:order val="0"/>
          <c:tx>
            <c:strRef>
              <c:f>Sheet1!$Z$1</c:f>
              <c:strCache>
                <c:ptCount val="1"/>
                <c:pt idx="0">
                  <c:v>CNe34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1"/>
            <c:spPr>
              <a:solidFill>
                <a:srgbClr val="C00000"/>
              </a:solidFill>
            </c:spPr>
          </c:marker>
          <c:xVal>
            <c:numRef>
              <c:f>Sheet1!$Z$5:$Z$38</c:f>
              <c:numCache>
                <c:formatCode>General</c:formatCode>
                <c:ptCount val="34"/>
                <c:pt idx="0">
                  <c:v>82</c:v>
                </c:pt>
                <c:pt idx="1">
                  <c:v>132</c:v>
                </c:pt>
                <c:pt idx="2">
                  <c:v>182</c:v>
                </c:pt>
                <c:pt idx="3">
                  <c:v>232</c:v>
                </c:pt>
                <c:pt idx="4">
                  <c:v>282</c:v>
                </c:pt>
                <c:pt idx="5">
                  <c:v>332</c:v>
                </c:pt>
                <c:pt idx="6">
                  <c:v>382</c:v>
                </c:pt>
                <c:pt idx="7">
                  <c:v>432</c:v>
                </c:pt>
                <c:pt idx="8">
                  <c:v>482</c:v>
                </c:pt>
                <c:pt idx="9">
                  <c:v>532</c:v>
                </c:pt>
                <c:pt idx="10">
                  <c:v>582</c:v>
                </c:pt>
                <c:pt idx="11">
                  <c:v>632</c:v>
                </c:pt>
                <c:pt idx="12">
                  <c:v>682</c:v>
                </c:pt>
                <c:pt idx="13">
                  <c:v>732</c:v>
                </c:pt>
                <c:pt idx="14">
                  <c:v>782</c:v>
                </c:pt>
                <c:pt idx="15">
                  <c:v>832</c:v>
                </c:pt>
                <c:pt idx="16">
                  <c:v>882</c:v>
                </c:pt>
                <c:pt idx="17">
                  <c:v>932</c:v>
                </c:pt>
                <c:pt idx="18">
                  <c:v>982</c:v>
                </c:pt>
                <c:pt idx="19">
                  <c:v>1032</c:v>
                </c:pt>
                <c:pt idx="20">
                  <c:v>1082</c:v>
                </c:pt>
                <c:pt idx="21">
                  <c:v>1132</c:v>
                </c:pt>
                <c:pt idx="22">
                  <c:v>1182</c:v>
                </c:pt>
                <c:pt idx="23">
                  <c:v>1232</c:v>
                </c:pt>
                <c:pt idx="24">
                  <c:v>1282</c:v>
                </c:pt>
                <c:pt idx="25">
                  <c:v>1332</c:v>
                </c:pt>
                <c:pt idx="26">
                  <c:v>1382</c:v>
                </c:pt>
                <c:pt idx="27">
                  <c:v>1432</c:v>
                </c:pt>
                <c:pt idx="28">
                  <c:v>1482</c:v>
                </c:pt>
                <c:pt idx="29">
                  <c:v>1532</c:v>
                </c:pt>
                <c:pt idx="30">
                  <c:v>1582</c:v>
                </c:pt>
                <c:pt idx="31">
                  <c:v>1632</c:v>
                </c:pt>
                <c:pt idx="32">
                  <c:v>1682</c:v>
                </c:pt>
                <c:pt idx="33">
                  <c:v>1732</c:v>
                </c:pt>
              </c:numCache>
            </c:numRef>
          </c:xVal>
          <c:yVal>
            <c:numRef>
              <c:f>Sheet1!$AC$5:$AC$38</c:f>
              <c:numCache>
                <c:formatCode>0.00E+00</c:formatCode>
                <c:ptCount val="34"/>
                <c:pt idx="0">
                  <c:v>0.78057046303319066</c:v>
                </c:pt>
                <c:pt idx="1">
                  <c:v>0.84762226577459465</c:v>
                </c:pt>
                <c:pt idx="2">
                  <c:v>0.92249193160749865</c:v>
                </c:pt>
                <c:pt idx="3">
                  <c:v>0.95832779144776226</c:v>
                </c:pt>
                <c:pt idx="4">
                  <c:v>0.96983992238661165</c:v>
                </c:pt>
                <c:pt idx="5">
                  <c:v>0.96650909476711966</c:v>
                </c:pt>
                <c:pt idx="6">
                  <c:v>0.95593202288218104</c:v>
                </c:pt>
                <c:pt idx="7">
                  <c:v>0.94176453030978791</c:v>
                </c:pt>
                <c:pt idx="8">
                  <c:v>0.92595039209001062</c:v>
                </c:pt>
                <c:pt idx="9">
                  <c:v>0.91031549459371763</c:v>
                </c:pt>
                <c:pt idx="10">
                  <c:v>0.89561316084638321</c:v>
                </c:pt>
                <c:pt idx="11">
                  <c:v>0.88203703175011061</c:v>
                </c:pt>
                <c:pt idx="12">
                  <c:v>0.86945376756537462</c:v>
                </c:pt>
                <c:pt idx="13">
                  <c:v>0.85760720239681143</c:v>
                </c:pt>
                <c:pt idx="14">
                  <c:v>0.84649397287354622</c:v>
                </c:pt>
                <c:pt idx="15">
                  <c:v>0.8375182286706786</c:v>
                </c:pt>
                <c:pt idx="16">
                  <c:v>0.82785989788866032</c:v>
                </c:pt>
                <c:pt idx="17">
                  <c:v>0.81771506859846266</c:v>
                </c:pt>
                <c:pt idx="18">
                  <c:v>0.80748964998118189</c:v>
                </c:pt>
                <c:pt idx="19">
                  <c:v>0.79691624213853562</c:v>
                </c:pt>
                <c:pt idx="20">
                  <c:v>0.78681269812001231</c:v>
                </c:pt>
                <c:pt idx="21">
                  <c:v>0.77712164943991691</c:v>
                </c:pt>
                <c:pt idx="22">
                  <c:v>0.76779275695704863</c:v>
                </c:pt>
                <c:pt idx="23">
                  <c:v>0.75929471086851186</c:v>
                </c:pt>
                <c:pt idx="24">
                  <c:v>0.75180598967701373</c:v>
                </c:pt>
                <c:pt idx="25">
                  <c:v>0.74547904666279419</c:v>
                </c:pt>
                <c:pt idx="26">
                  <c:v>0.73950019625801566</c:v>
                </c:pt>
                <c:pt idx="27">
                  <c:v>0.73417881890578396</c:v>
                </c:pt>
                <c:pt idx="28">
                  <c:v>0.72915083258481783</c:v>
                </c:pt>
                <c:pt idx="29">
                  <c:v>0.7250240884426189</c:v>
                </c:pt>
                <c:pt idx="30">
                  <c:v>0.72341051953476898</c:v>
                </c:pt>
                <c:pt idx="31">
                  <c:v>0.7223430694529871</c:v>
                </c:pt>
                <c:pt idx="32">
                  <c:v>0.7219258003390886</c:v>
                </c:pt>
                <c:pt idx="33">
                  <c:v>0.72180066035484358</c:v>
                </c:pt>
              </c:numCache>
            </c:numRef>
          </c:yVal>
        </c:ser>
        <c:axId val="37071104"/>
        <c:axId val="37131008"/>
      </c:scatterChart>
      <c:valAx>
        <c:axId val="37071104"/>
        <c:scaling>
          <c:orientation val="minMax"/>
          <c:max val="1800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r>
                  <a:rPr lang="en-US" dirty="0">
                    <a:latin typeface="+mn-lt"/>
                  </a:rPr>
                  <a:t>Primary Electron Energy [</a:t>
                </a:r>
                <a:r>
                  <a:rPr lang="en-US" dirty="0" err="1">
                    <a:latin typeface="+mn-lt"/>
                  </a:rPr>
                  <a:t>eV</a:t>
                </a:r>
                <a:r>
                  <a:rPr lang="en-US" dirty="0">
                    <a:latin typeface="+mn-lt"/>
                  </a:rPr>
                  <a:t>]</a:t>
                </a:r>
              </a:p>
            </c:rich>
          </c:tx>
          <c:layout>
            <c:manualLayout>
              <c:xMode val="edge"/>
              <c:yMode val="edge"/>
              <c:x val="0.31192137045324492"/>
              <c:y val="0.884277109271525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cross"/>
        <c:min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en-US"/>
          </a:p>
        </c:txPr>
        <c:crossAx val="37131008"/>
        <c:crosses val="autoZero"/>
        <c:crossBetween val="midCat"/>
        <c:majorUnit val="400"/>
        <c:minorUnit val="100"/>
      </c:valAx>
      <c:valAx>
        <c:axId val="37131008"/>
        <c:scaling>
          <c:orientation val="minMax"/>
          <c:max val="1.3"/>
          <c:min val="0.4"/>
        </c:scaling>
        <c:axPos val="l"/>
        <c:majorGridlines/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r>
                  <a:rPr lang="en-US">
                    <a:latin typeface="+mn-lt"/>
                  </a:rPr>
                  <a:t>SEY</a:t>
                </a:r>
              </a:p>
            </c:rich>
          </c:tx>
          <c:layout>
            <c:manualLayout>
              <c:xMode val="edge"/>
              <c:yMode val="edge"/>
              <c:x val="8.9986883705895263E-2"/>
              <c:y val="0.38503914913320531"/>
            </c:manualLayout>
          </c:layout>
          <c:spPr>
            <a:noFill/>
            <a:ln w="25400">
              <a:noFill/>
            </a:ln>
          </c:spPr>
        </c:title>
        <c:numFmt formatCode="0.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37071104"/>
        <c:crosses val="autoZero"/>
        <c:crossBetween val="midCat"/>
        <c:majorUnit val="0.2"/>
      </c:valAx>
      <c:spPr>
        <a:solidFill>
          <a:srgbClr val="FFFF99"/>
        </a:solidFill>
        <a:ln w="12700">
          <a:noFill/>
          <a:prstDash val="solid"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/>
              <a:t>Paolo Chiggiato, AVS 56th, San Jose, November 11, 2009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CBA2829A-B7F3-47DC-A0AE-319AFB975B5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/>
              <a:t>Paolo Chiggiato, AVS 56th, San Jose, November 11, 2009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CEC3608B-E947-4461-AD10-659C3C0CAB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9C251C-6594-438C-AB08-3F537B8CD2B3}" type="slidenum">
              <a:rPr lang="fr-FR" smtClean="0">
                <a:latin typeface="Arial" charset="0"/>
              </a:rPr>
              <a:pPr/>
              <a:t>1</a:t>
            </a:fld>
            <a:endParaRPr lang="fr-FR" smtClean="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694A8B-F68B-4ECA-8D37-50745C212ADB}" type="slidenum">
              <a:rPr lang="fr-FR" smtClean="0">
                <a:latin typeface="Arial" charset="0"/>
              </a:rPr>
              <a:pPr/>
              <a:t>12</a:t>
            </a:fld>
            <a:endParaRPr lang="fr-FR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1BF20-9B05-4A39-BD04-514253337016}" type="slidenum">
              <a:rPr lang="fr-FR" smtClean="0">
                <a:latin typeface="Arial" charset="0"/>
              </a:rPr>
              <a:pPr/>
              <a:t>13</a:t>
            </a:fld>
            <a:endParaRPr lang="fr-FR" smtClean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20DB3-5618-475D-A378-64F12ABF3FDD}" type="slidenum">
              <a:rPr lang="fr-FR" smtClean="0">
                <a:latin typeface="Arial" charset="0"/>
              </a:rPr>
              <a:pPr/>
              <a:t>14</a:t>
            </a:fld>
            <a:endParaRPr lang="fr-FR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03BD30-9239-4515-90F4-1861DA5D90ED}" type="slidenum">
              <a:rPr lang="fr-FR" smtClean="0">
                <a:latin typeface="Arial" charset="0"/>
              </a:rPr>
              <a:pPr/>
              <a:t>15</a:t>
            </a:fld>
            <a:endParaRPr lang="fr-FR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1B0F52-5794-4286-8846-3AECE7FADC07}" type="slidenum">
              <a:rPr lang="fr-FR" smtClean="0">
                <a:latin typeface="Arial" charset="0"/>
              </a:rPr>
              <a:pPr/>
              <a:t>16</a:t>
            </a:fld>
            <a:endParaRPr lang="fr-FR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E79ECB-11BB-41D3-92F8-AF3CC3656543}" type="slidenum">
              <a:rPr lang="fr-FR" smtClean="0">
                <a:latin typeface="Arial" charset="0"/>
              </a:rPr>
              <a:pPr/>
              <a:t>17</a:t>
            </a:fld>
            <a:endParaRPr lang="fr-FR" smtClean="0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DFC403-A52A-40D0-A14E-A507A827A0DC}" type="slidenum">
              <a:rPr lang="fr-FR" smtClean="0">
                <a:latin typeface="Arial" charset="0"/>
              </a:rPr>
              <a:pPr/>
              <a:t>18</a:t>
            </a:fld>
            <a:endParaRPr lang="fr-FR" smtClean="0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184FA4-5B08-4890-810E-8943E52D0EC0}" type="slidenum">
              <a:rPr lang="fr-FR" smtClean="0">
                <a:latin typeface="Arial" charset="0"/>
              </a:rPr>
              <a:pPr/>
              <a:t>19</a:t>
            </a:fld>
            <a:endParaRPr lang="fr-FR" smtClean="0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8EA476-A297-4FA3-844B-4FE0A72CFCF5}" type="slidenum">
              <a:rPr lang="fr-FR" smtClean="0">
                <a:latin typeface="Arial" charset="0"/>
              </a:rPr>
              <a:pPr/>
              <a:t>20</a:t>
            </a:fld>
            <a:endParaRPr lang="fr-FR" smtClean="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A05662-88DC-49E4-B764-FF198283EB2A}" type="slidenum">
              <a:rPr lang="fr-FR" smtClean="0">
                <a:latin typeface="Arial" charset="0"/>
              </a:rPr>
              <a:pPr/>
              <a:t>21</a:t>
            </a:fld>
            <a:endParaRPr lang="fr-FR" smtClean="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334AE2-21CA-4025-9DB8-B7FD90649F47}" type="slidenum">
              <a:rPr lang="fr-FR" smtClean="0">
                <a:latin typeface="Arial" charset="0"/>
              </a:rPr>
              <a:pPr/>
              <a:t>2</a:t>
            </a:fld>
            <a:endParaRPr lang="fr-FR" smtClean="0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E5B9F1-D012-4CE3-A3D6-BA3AAA27CAAC}" type="slidenum">
              <a:rPr lang="fr-FR" smtClean="0">
                <a:latin typeface="Arial" charset="0"/>
              </a:rPr>
              <a:pPr/>
              <a:t>22</a:t>
            </a:fld>
            <a:endParaRPr lang="fr-FR" smtClean="0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253003-1063-49C2-8E1A-6C8C13D95A2A}" type="slidenum">
              <a:rPr lang="fr-FR" smtClean="0">
                <a:latin typeface="Arial" charset="0"/>
              </a:rPr>
              <a:pPr/>
              <a:t>23</a:t>
            </a:fld>
            <a:endParaRPr lang="fr-FR" smtClean="0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A2BAE-10E8-4516-A697-C770A3525602}" type="slidenum">
              <a:rPr lang="fr-FR" smtClean="0">
                <a:latin typeface="Arial" charset="0"/>
              </a:rPr>
              <a:pPr/>
              <a:t>24</a:t>
            </a:fld>
            <a:endParaRPr lang="fr-FR" smtClean="0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D2BC0C-5B50-428A-BF6C-860BF2B86DE2}" type="slidenum">
              <a:rPr lang="fr-FR" smtClean="0">
                <a:latin typeface="Arial" charset="0"/>
              </a:rPr>
              <a:pPr/>
              <a:t>25</a:t>
            </a:fld>
            <a:endParaRPr lang="fr-FR" smtClean="0">
              <a:latin typeface="Arial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6AE8B5-B976-4125-B229-94AF4982C72A}" type="slidenum">
              <a:rPr lang="fr-FR" smtClean="0">
                <a:latin typeface="Arial" charset="0"/>
              </a:rPr>
              <a:pPr/>
              <a:t>26</a:t>
            </a:fld>
            <a:endParaRPr lang="fr-FR" smtClean="0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DF789-F753-4D9B-BA94-84E2563BF0D3}" type="slidenum">
              <a:rPr lang="fr-FR" smtClean="0">
                <a:latin typeface="Arial" charset="0"/>
              </a:rPr>
              <a:pPr/>
              <a:t>27</a:t>
            </a:fld>
            <a:endParaRPr lang="fr-FR" smtClean="0">
              <a:latin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6D4633-C06D-45AB-BE1A-9386B68FFAC4}" type="slidenum">
              <a:rPr lang="fr-FR" smtClean="0">
                <a:latin typeface="Arial" charset="0"/>
              </a:rPr>
              <a:pPr/>
              <a:t>28</a:t>
            </a:fld>
            <a:endParaRPr lang="fr-FR" smtClean="0">
              <a:latin typeface="Arial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15C9FA-823A-468E-BF94-DE5065A64AA1}" type="slidenum">
              <a:rPr lang="fr-FR" smtClean="0">
                <a:latin typeface="Arial" charset="0"/>
              </a:rPr>
              <a:pPr/>
              <a:t>29</a:t>
            </a:fld>
            <a:endParaRPr lang="fr-FR" smtClean="0">
              <a:latin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C06704-C695-4502-95FD-2E7C8449EEF9}" type="slidenum">
              <a:rPr lang="fr-FR" smtClean="0">
                <a:latin typeface="Arial" charset="0"/>
              </a:rPr>
              <a:pPr/>
              <a:t>3</a:t>
            </a:fld>
            <a:endParaRPr lang="fr-FR" smtClean="0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ED522-5A52-49EB-B9B7-47E023DAF080}" type="slidenum">
              <a:rPr lang="fr-FR" smtClean="0">
                <a:latin typeface="Arial" charset="0"/>
              </a:rPr>
              <a:pPr/>
              <a:t>4</a:t>
            </a:fld>
            <a:endParaRPr lang="fr-FR" smtClean="0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38D22B-4C9A-4A36-B938-8D9F97F5BF38}" type="slidenum">
              <a:rPr lang="fr-FR" smtClean="0">
                <a:latin typeface="Arial" charset="0"/>
              </a:rPr>
              <a:pPr/>
              <a:t>5</a:t>
            </a:fld>
            <a:endParaRPr lang="fr-FR" smtClean="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AA3FD-9264-4411-9A48-9FF56AA13429}" type="slidenum">
              <a:rPr lang="fr-FR" smtClean="0">
                <a:latin typeface="Arial" charset="0"/>
              </a:rPr>
              <a:pPr/>
              <a:t>7</a:t>
            </a:fld>
            <a:endParaRPr lang="fr-FR" smtClean="0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1BF4D4-29D8-4D73-A846-909545393EEB}" type="slidenum">
              <a:rPr lang="fr-FR" smtClean="0">
                <a:latin typeface="Arial" charset="0"/>
              </a:rPr>
              <a:pPr/>
              <a:t>9</a:t>
            </a:fld>
            <a:endParaRPr lang="fr-FR" smtClean="0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B80AF3-E77B-4FB9-BAEF-D4ECD0FC8D54}" type="slidenum">
              <a:rPr lang="fr-FR" smtClean="0">
                <a:latin typeface="Arial" charset="0"/>
              </a:rPr>
              <a:pPr/>
              <a:t>10</a:t>
            </a:fld>
            <a:endParaRPr lang="fr-FR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charset="0"/>
              </a:rPr>
              <a:t>Paolo Chiggiato, AVS 56th, San Jose, November 11, 2009</a:t>
            </a:r>
          </a:p>
        </p:txBody>
      </p:sp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F1AD9-2B6E-4017-AF28-8FB564C934CB}" type="slidenum">
              <a:rPr lang="fr-FR" smtClean="0">
                <a:latin typeface="Arial" charset="0"/>
              </a:rPr>
              <a:pPr/>
              <a:t>11</a:t>
            </a:fld>
            <a:endParaRPr lang="fr-FR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AED7-D0D1-483A-A596-D3ACF35A66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5D15C-9D39-4068-89F9-74E4DC4047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115888"/>
            <a:ext cx="2160587" cy="6265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15888"/>
            <a:ext cx="6329363" cy="6265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E628A-1268-431E-9467-D36E588B11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D5EB1-34EE-428B-9B05-C54FAAED89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66F1C-2939-4F31-9348-9E689614244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4F20C-3692-4D2E-9E07-3069094AE52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2AE95-AAA8-4261-88C7-E744324335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D2505-434E-472F-AFF7-214F5D099C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36152-A7F0-4653-865A-B0DF32436F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A10B0-C5B8-4914-BEDB-CAA51C1B145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65206-03F0-4BB3-B299-3A43854B66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rgbClr val="808000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pic>
        <p:nvPicPr>
          <p:cNvPr id="20483" name="Picture 8" descr="0910152_02-A4-at-144-dpi"/>
          <p:cNvPicPr>
            <a:picLocks noChangeAspect="1" noChangeArrowheads="1"/>
          </p:cNvPicPr>
          <p:nvPr/>
        </p:nvPicPr>
        <p:blipFill>
          <a:blip r:embed="rId13">
            <a:lum bright="40000" contrast="-88000"/>
            <a:grayscl/>
          </a:blip>
          <a:srcRect/>
          <a:stretch>
            <a:fillRect/>
          </a:stretch>
        </p:blipFill>
        <p:spPr bwMode="auto">
          <a:xfrm>
            <a:off x="0" y="765175"/>
            <a:ext cx="914400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5888"/>
            <a:ext cx="8229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6423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9162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42100"/>
            <a:ext cx="55800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 smtClean="0"/>
            </a:lvl1pPr>
          </a:lstStyle>
          <a:p>
            <a:pPr>
              <a:defRPr/>
            </a:pPr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1670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D05B74B1-2F72-4BE2-B8CA-B8ADCEE936B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CC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99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5" Type="http://schemas.openxmlformats.org/officeDocument/2006/relationships/image" Target="../media/image12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wm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7.wmf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7.wmf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gif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970097-B19A-4B08-83C0-DFFACF9597D1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15362" name="Picture 19" descr="GoldenGateBridge-001"/>
          <p:cNvPicPr>
            <a:picLocks noChangeAspect="1" noChangeArrowheads="1"/>
          </p:cNvPicPr>
          <p:nvPr/>
        </p:nvPicPr>
        <p:blipFill>
          <a:blip r:embed="rId3">
            <a:lum bright="60000" contrast="-70000"/>
            <a:grayscl/>
          </a:blip>
          <a:srcRect/>
          <a:stretch>
            <a:fillRect/>
          </a:stretch>
        </p:blipFill>
        <p:spPr bwMode="auto">
          <a:xfrm>
            <a:off x="0" y="785813"/>
            <a:ext cx="9144000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4"/>
          <p:cNvSpPr>
            <a:spLocks noChangeArrowheads="1"/>
          </p:cNvSpPr>
          <p:nvPr/>
        </p:nvSpPr>
        <p:spPr bwMode="auto">
          <a:xfrm>
            <a:off x="539750" y="833438"/>
            <a:ext cx="8208963" cy="2738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CC0000"/>
                </a:solidFill>
              </a:rPr>
              <a:t>Vacuum Characterisation of Magnetron-Sputtered Amorphous Carbon Films for the Eradication of Electron Cloud Effects in Particle Accelerators</a:t>
            </a:r>
            <a:endParaRPr lang="en-US" sz="2400"/>
          </a:p>
          <a:p>
            <a:pPr algn="ctr"/>
            <a:r>
              <a:rPr lang="en-US" sz="2000"/>
              <a:t>A. Ashraf, P. Chiggiato, P. Costa Pinto, M. Taborelli, Ch. Yin Vallgren, I. Wevers</a:t>
            </a:r>
          </a:p>
          <a:p>
            <a:pPr algn="ctr"/>
            <a:r>
              <a:rPr lang="en-US" sz="2000">
                <a:solidFill>
                  <a:srgbClr val="CC0000"/>
                </a:solidFill>
              </a:rPr>
              <a:t>CERN, 1211 Geneva 23, Switzerland</a:t>
            </a:r>
          </a:p>
          <a:p>
            <a:pPr algn="ctr"/>
            <a:r>
              <a:rPr lang="en-US" sz="2000"/>
              <a:t>G. Debut, R. Kersevan</a:t>
            </a:r>
          </a:p>
          <a:p>
            <a:pPr algn="ctr"/>
            <a:r>
              <a:rPr lang="en-US" sz="2000">
                <a:solidFill>
                  <a:srgbClr val="CC0000"/>
                </a:solidFill>
              </a:rPr>
              <a:t>ESRF, Grenoble, France</a:t>
            </a:r>
            <a:endParaRPr lang="en-US" sz="2400">
              <a:solidFill>
                <a:srgbClr val="CC0000"/>
              </a:solidFill>
            </a:endParaRPr>
          </a:p>
        </p:txBody>
      </p:sp>
      <p:sp>
        <p:nvSpPr>
          <p:cNvPr id="2054" name="Rectangle 16"/>
          <p:cNvSpPr>
            <a:spLocks noChangeArrowheads="1"/>
          </p:cNvSpPr>
          <p:nvPr/>
        </p:nvSpPr>
        <p:spPr bwMode="auto">
          <a:xfrm>
            <a:off x="539750" y="3708400"/>
            <a:ext cx="8208963" cy="281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Outlook: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b="0"/>
              <a:t> The LHC and its future upgrade.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b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b="0"/>
              <a:t> Electron Clouds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b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b="0"/>
              <a:t> Magnetron Sputtered Carbon Films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b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b="0"/>
              <a:t> Vacuum Characterization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b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b="0"/>
              <a:t> Influence of Coating Parameters (Discharge Gas Pressure)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b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b="0"/>
              <a:t> Conclusions</a:t>
            </a:r>
          </a:p>
        </p:txBody>
      </p:sp>
      <p:sp>
        <p:nvSpPr>
          <p:cNvPr id="1536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pic>
        <p:nvPicPr>
          <p:cNvPr id="15366" name="Picture 6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92163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"/>
          <p:cNvSpPr txBox="1">
            <a:spLocks noChangeArrowheads="1"/>
          </p:cNvSpPr>
          <p:nvPr/>
        </p:nvSpPr>
        <p:spPr bwMode="auto">
          <a:xfrm>
            <a:off x="3571875" y="165100"/>
            <a:ext cx="1939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TE-VSC seminars</a:t>
            </a:r>
            <a:endParaRPr lang="fr-FR" sz="200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43EE68-FAB4-4AAB-8E1D-BCC571549723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9" name="Text Box 96"/>
          <p:cNvSpPr txBox="1">
            <a:spLocks noChangeArrowheads="1"/>
          </p:cNvSpPr>
          <p:nvPr/>
        </p:nvSpPr>
        <p:spPr bwMode="auto">
          <a:xfrm>
            <a:off x="428625" y="928688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Advantages of magnetron-sputtered C films:</a:t>
            </a:r>
          </a:p>
          <a:p>
            <a:endParaRPr lang="en-US" b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b="0">
                <a:cs typeface="Arial" charset="0"/>
              </a:rPr>
              <a:t> They do not need any in situ bakeout to attain the low</a:t>
            </a:r>
            <a:r>
              <a:rPr lang="en-US" b="0">
                <a:latin typeface="Symbol" pitchFamily="18" charset="2"/>
                <a:cs typeface="Arial" charset="0"/>
              </a:rPr>
              <a:t> d</a:t>
            </a:r>
            <a:r>
              <a:rPr lang="en-US" b="0" baseline="-25000">
                <a:cs typeface="Arial" charset="0"/>
              </a:rPr>
              <a:t>max</a:t>
            </a:r>
            <a:r>
              <a:rPr lang="en-US" b="0">
                <a:cs typeface="Arial" charset="0"/>
              </a:rPr>
              <a:t> .</a:t>
            </a:r>
          </a:p>
          <a:p>
            <a:pPr>
              <a:buFont typeface="Arial" charset="0"/>
              <a:buChar char="•"/>
            </a:pPr>
            <a:r>
              <a:rPr lang="en-US" b="0">
                <a:cs typeface="Arial" charset="0"/>
              </a:rPr>
              <a:t> Their </a:t>
            </a:r>
            <a:r>
              <a:rPr lang="en-US" b="0">
                <a:latin typeface="Symbol" pitchFamily="18" charset="2"/>
                <a:cs typeface="Arial" charset="0"/>
              </a:rPr>
              <a:t>d</a:t>
            </a:r>
            <a:r>
              <a:rPr lang="en-US" b="0" baseline="-25000">
                <a:cs typeface="Arial" charset="0"/>
              </a:rPr>
              <a:t>max</a:t>
            </a:r>
            <a:r>
              <a:rPr lang="en-US" b="0">
                <a:cs typeface="Arial" charset="0"/>
              </a:rPr>
              <a:t> is lower than that of activated TiZrV and scrubbed surfaces.</a:t>
            </a:r>
          </a:p>
          <a:p>
            <a:pPr>
              <a:buFont typeface="Arial" charset="0"/>
              <a:buChar char="•"/>
            </a:pPr>
            <a:r>
              <a:rPr lang="en-US" b="0">
                <a:cs typeface="Arial" charset="0"/>
              </a:rPr>
              <a:t> Multiple exposures to air do not increase the </a:t>
            </a:r>
            <a:r>
              <a:rPr lang="en-US" b="0">
                <a:latin typeface="Symbol" pitchFamily="18" charset="2"/>
                <a:cs typeface="Arial" charset="0"/>
              </a:rPr>
              <a:t>d</a:t>
            </a:r>
            <a:r>
              <a:rPr lang="en-US" b="0" baseline="-25000">
                <a:cs typeface="Arial" charset="0"/>
              </a:rPr>
              <a:t>max</a:t>
            </a:r>
            <a:r>
              <a:rPr lang="en-US" b="0">
                <a:cs typeface="Arial" charset="0"/>
              </a:rPr>
              <a:t> if the samples are correctly stored.</a:t>
            </a:r>
          </a:p>
          <a:p>
            <a:endParaRPr lang="en-US" b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b="0">
                <a:cs typeface="Arial" charset="0"/>
              </a:rPr>
              <a:t> Good adhesion, </a:t>
            </a:r>
            <a:r>
              <a:rPr lang="en-US">
                <a:cs typeface="Arial" charset="0"/>
              </a:rPr>
              <a:t>no loose dust C particles.</a:t>
            </a:r>
          </a:p>
          <a:p>
            <a:pPr>
              <a:buFont typeface="Arial" charset="0"/>
              <a:buChar char="•"/>
            </a:pPr>
            <a:r>
              <a:rPr lang="en-US" b="0">
                <a:cs typeface="Arial" charset="0"/>
              </a:rPr>
              <a:t> Resistive behavior: </a:t>
            </a:r>
            <a:r>
              <a:rPr lang="en-US"/>
              <a:t>major impact on the impedance can be excluded.</a:t>
            </a:r>
            <a:endParaRPr lang="en-US" b="0">
              <a:cs typeface="Arial" charset="0"/>
            </a:endParaRPr>
          </a:p>
        </p:txBody>
      </p:sp>
      <p:pic>
        <p:nvPicPr>
          <p:cNvPr id="32772" name="Picture 9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0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2"/>
          <p:cNvSpPr txBox="1">
            <a:spLocks noChangeArrowheads="1"/>
          </p:cNvSpPr>
          <p:nvPr/>
        </p:nvSpPr>
        <p:spPr bwMode="auto">
          <a:xfrm>
            <a:off x="1785938" y="165100"/>
            <a:ext cx="5549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Carbon Films for the Eradication of Electron Clouds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663" y="3786188"/>
            <a:ext cx="3932237" cy="2516187"/>
          </a:xfrm>
          <a:prstGeom prst="rect">
            <a:avLst/>
          </a:prstGeom>
          <a:noFill/>
          <a:ln w="2857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1192213" y="6000750"/>
            <a:ext cx="3524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022350" y="5643563"/>
            <a:ext cx="747713" cy="239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10 </a:t>
            </a:r>
            <a:r>
              <a:rPr lang="el-GR">
                <a:solidFill>
                  <a:schemeClr val="bg1"/>
                </a:solidFill>
              </a:rPr>
              <a:t>μ</a:t>
            </a:r>
            <a:r>
              <a:rPr lang="en-US">
                <a:solidFill>
                  <a:schemeClr val="bg1"/>
                </a:solidFill>
              </a:rPr>
              <a:t>m</a:t>
            </a:r>
            <a:endParaRPr lang="el-GR">
              <a:solidFill>
                <a:schemeClr val="bg1"/>
              </a:solidFill>
            </a:endParaRP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3" y="3786188"/>
            <a:ext cx="3929062" cy="2506662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240338" y="5500688"/>
            <a:ext cx="814387" cy="239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0.2 </a:t>
            </a:r>
            <a:r>
              <a:rPr lang="el-GR">
                <a:solidFill>
                  <a:schemeClr val="bg1"/>
                </a:solidFill>
              </a:rPr>
              <a:t>μ</a:t>
            </a:r>
            <a:r>
              <a:rPr lang="en-US">
                <a:solidFill>
                  <a:schemeClr val="bg1"/>
                </a:solidFill>
              </a:rPr>
              <a:t>m</a:t>
            </a:r>
            <a:endParaRPr lang="el-GR">
              <a:solidFill>
                <a:schemeClr val="bg1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427663" y="5857875"/>
            <a:ext cx="144462" cy="0"/>
            <a:chOff x="3048" y="3970"/>
            <a:chExt cx="172" cy="0"/>
          </a:xfrm>
        </p:grpSpPr>
        <p:sp>
          <p:nvSpPr>
            <p:cNvPr id="32781" name="Line 15"/>
            <p:cNvSpPr>
              <a:spLocks noChangeShapeType="1"/>
            </p:cNvSpPr>
            <p:nvPr/>
          </p:nvSpPr>
          <p:spPr bwMode="auto">
            <a:xfrm flipV="1">
              <a:off x="3147" y="3970"/>
              <a:ext cx="73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2" name="Line 22"/>
            <p:cNvSpPr>
              <a:spLocks noChangeShapeType="1"/>
            </p:cNvSpPr>
            <p:nvPr/>
          </p:nvSpPr>
          <p:spPr bwMode="auto">
            <a:xfrm flipV="1">
              <a:off x="3048" y="3970"/>
              <a:ext cx="73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9612CE-DE40-4C84-BDA5-BF20C3602336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1643063" y="165100"/>
            <a:ext cx="618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Vacuum characterisation of magnetron sputtered C films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34820" name="Picture 18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429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9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96"/>
          <p:cNvSpPr txBox="1">
            <a:spLocks noChangeArrowheads="1"/>
          </p:cNvSpPr>
          <p:nvPr/>
        </p:nvSpPr>
        <p:spPr bwMode="auto">
          <a:xfrm>
            <a:off x="428625" y="1028700"/>
            <a:ext cx="828675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0" dirty="0">
                <a:cs typeface="Arial" charset="0"/>
              </a:rPr>
              <a:t>To be implemented in the vacuum system of particle accelerators, magnetron sputtered C films need to be thoroughly characterized. The following characteristics are to be measured:</a:t>
            </a:r>
          </a:p>
          <a:p>
            <a:pPr>
              <a:defRPr/>
            </a:pPr>
            <a:endParaRPr lang="en-US" b="0" dirty="0">
              <a:cs typeface="Arial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b="0" dirty="0">
                <a:cs typeface="Arial" charset="0"/>
              </a:rPr>
              <a:t>Water vapor outgassing rate for unbaked samples (important for the SPS on which the pumping speed cannot be increased)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b="0" dirty="0">
              <a:cs typeface="Arial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b="0" dirty="0">
                <a:cs typeface="Arial" charset="0"/>
              </a:rPr>
              <a:t>Outgassing rates of the main gases released after bakeout (necessary for baked accelerators, for example the damping rings of CLIC)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b="0" dirty="0">
              <a:cs typeface="Arial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b="0" dirty="0">
                <a:cs typeface="Arial" charset="0"/>
              </a:rPr>
              <a:t>Electron stimulated desorption yields.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b="0" dirty="0">
              <a:cs typeface="Arial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b="0" dirty="0">
                <a:cs typeface="Arial" charset="0"/>
              </a:rPr>
              <a:t>Photon stimulated desorption yields.</a:t>
            </a:r>
          </a:p>
          <a:p>
            <a:pPr>
              <a:defRPr/>
            </a:pPr>
            <a:endParaRPr lang="en-US" b="0" dirty="0">
              <a:cs typeface="Arial" charset="0"/>
            </a:endParaRPr>
          </a:p>
          <a:p>
            <a:pPr>
              <a:defRPr/>
            </a:pPr>
            <a:r>
              <a:rPr lang="en-US" b="0" dirty="0">
                <a:cs typeface="Arial" charset="0"/>
              </a:rPr>
              <a:t>A 50 cm long, 10 cm diameter, stainless steel vacuum chamber was used for the first tests. </a:t>
            </a:r>
          </a:p>
          <a:p>
            <a:pPr>
              <a:defRPr/>
            </a:pPr>
            <a:endParaRPr lang="en-US" b="0" dirty="0">
              <a:cs typeface="Arial" charset="0"/>
            </a:endParaRPr>
          </a:p>
          <a:p>
            <a:pPr>
              <a:defRPr/>
            </a:pPr>
            <a:r>
              <a:rPr lang="en-US" b="0" dirty="0">
                <a:cs typeface="Arial" charset="0"/>
              </a:rPr>
              <a:t>A 2-m long, 6 cm diameter, double-wall for water cooling, stainless steel vacuum chamber was used for the PSD measurement.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20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B0CAF8-5017-4B6A-889F-74F905927230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3173413" y="165100"/>
            <a:ext cx="2755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Water Vapor Outgassing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2054" name="Picture 6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4643438" y="1143000"/>
          <a:ext cx="4340225" cy="4156075"/>
        </p:xfrm>
        <a:graphic>
          <a:graphicData uri="http://schemas.openxmlformats.org/presentationml/2006/ole">
            <p:oleObj spid="_x0000_s2050" name="KGPlot" r:id="rId6" imgW="5994360" imgH="5740200" progId="">
              <p:embed/>
            </p:oleObj>
          </a:graphicData>
        </a:graphic>
      </p:graphicFrame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14313" y="2071688"/>
            <a:ext cx="4214812" cy="2428875"/>
            <a:chOff x="214282" y="2071678"/>
            <a:chExt cx="4214842" cy="2428892"/>
          </a:xfrm>
        </p:grpSpPr>
        <p:sp>
          <p:nvSpPr>
            <p:cNvPr id="2058" name="Rounded Rectangle 26"/>
            <p:cNvSpPr>
              <a:spLocks noChangeArrowheads="1"/>
            </p:cNvSpPr>
            <p:nvPr/>
          </p:nvSpPr>
          <p:spPr bwMode="auto">
            <a:xfrm>
              <a:off x="214282" y="2071678"/>
              <a:ext cx="4214842" cy="24288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165201" y="3086097"/>
              <a:ext cx="2608282" cy="430216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0" name="Rectangle 35"/>
            <p:cNvSpPr>
              <a:spLocks noChangeArrowheads="1"/>
            </p:cNvSpPr>
            <p:nvPr/>
          </p:nvSpPr>
          <p:spPr bwMode="auto">
            <a:xfrm>
              <a:off x="3774223" y="2978347"/>
              <a:ext cx="79038" cy="64552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Rectangle 36"/>
            <p:cNvSpPr>
              <a:spLocks noChangeArrowheads="1"/>
            </p:cNvSpPr>
            <p:nvPr/>
          </p:nvSpPr>
          <p:spPr bwMode="auto">
            <a:xfrm>
              <a:off x="3853261" y="2978347"/>
              <a:ext cx="79038" cy="64552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Rectangle 37"/>
            <p:cNvSpPr>
              <a:spLocks noChangeArrowheads="1"/>
            </p:cNvSpPr>
            <p:nvPr/>
          </p:nvSpPr>
          <p:spPr bwMode="auto">
            <a:xfrm>
              <a:off x="849825" y="2978347"/>
              <a:ext cx="79038" cy="64552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Rectangle 38"/>
            <p:cNvSpPr>
              <a:spLocks noChangeArrowheads="1"/>
            </p:cNvSpPr>
            <p:nvPr/>
          </p:nvSpPr>
          <p:spPr bwMode="auto">
            <a:xfrm>
              <a:off x="1086938" y="2978347"/>
              <a:ext cx="79038" cy="64552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Rectangle 39"/>
            <p:cNvSpPr>
              <a:spLocks noChangeArrowheads="1"/>
            </p:cNvSpPr>
            <p:nvPr/>
          </p:nvSpPr>
          <p:spPr bwMode="auto">
            <a:xfrm>
              <a:off x="981552" y="2978347"/>
              <a:ext cx="50583" cy="64552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Rectangle 40"/>
            <p:cNvSpPr>
              <a:spLocks noChangeArrowheads="1"/>
            </p:cNvSpPr>
            <p:nvPr/>
          </p:nvSpPr>
          <p:spPr bwMode="auto">
            <a:xfrm>
              <a:off x="981560" y="3236562"/>
              <a:ext cx="50583" cy="107588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Rectangle 41"/>
            <p:cNvSpPr>
              <a:spLocks noChangeArrowheads="1"/>
            </p:cNvSpPr>
            <p:nvPr/>
          </p:nvSpPr>
          <p:spPr bwMode="auto">
            <a:xfrm>
              <a:off x="3932299" y="3193522"/>
              <a:ext cx="79038" cy="21517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Rounded Rectangle 43"/>
            <p:cNvSpPr>
              <a:spLocks noChangeArrowheads="1"/>
            </p:cNvSpPr>
            <p:nvPr/>
          </p:nvSpPr>
          <p:spPr bwMode="auto">
            <a:xfrm>
              <a:off x="4011336" y="3136147"/>
              <a:ext cx="158076" cy="3227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Rectangle 44"/>
            <p:cNvSpPr>
              <a:spLocks noChangeArrowheads="1"/>
            </p:cNvSpPr>
            <p:nvPr/>
          </p:nvSpPr>
          <p:spPr bwMode="auto">
            <a:xfrm>
              <a:off x="454636" y="3085935"/>
              <a:ext cx="395189" cy="430351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Rectangle 45"/>
            <p:cNvSpPr>
              <a:spLocks noChangeArrowheads="1"/>
            </p:cNvSpPr>
            <p:nvPr/>
          </p:nvSpPr>
          <p:spPr bwMode="auto">
            <a:xfrm>
              <a:off x="533674" y="3516285"/>
              <a:ext cx="79038" cy="10758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Rectangle 46"/>
            <p:cNvSpPr>
              <a:spLocks noChangeArrowheads="1"/>
            </p:cNvSpPr>
            <p:nvPr/>
          </p:nvSpPr>
          <p:spPr bwMode="auto">
            <a:xfrm>
              <a:off x="486254" y="3623873"/>
              <a:ext cx="158076" cy="6885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TextBox 47"/>
            <p:cNvSpPr txBox="1">
              <a:spLocks noChangeArrowheads="1"/>
            </p:cNvSpPr>
            <p:nvPr/>
          </p:nvSpPr>
          <p:spPr bwMode="auto">
            <a:xfrm>
              <a:off x="454636" y="2121091"/>
              <a:ext cx="267772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Conductance C= 2.88 </a:t>
              </a:r>
              <a:r>
                <a:rPr lang="en-US" sz="1600">
                  <a:latin typeface="MT Extra" pitchFamily="18" charset="2"/>
                </a:rPr>
                <a:t>l </a:t>
              </a:r>
              <a:r>
                <a:rPr lang="en-US" sz="1400"/>
                <a:t>s</a:t>
              </a:r>
              <a:r>
                <a:rPr lang="en-US" sz="1400" baseline="30000"/>
                <a:t>-1 </a:t>
              </a:r>
              <a:r>
                <a:rPr lang="en-US" sz="1400"/>
                <a:t>for H</a:t>
              </a:r>
              <a:r>
                <a:rPr lang="en-US" sz="1400" baseline="-25000"/>
                <a:t>2</a:t>
              </a:r>
              <a:r>
                <a:rPr lang="en-US" sz="1400"/>
                <a:t>O</a:t>
              </a:r>
              <a:endParaRPr lang="en-US" sz="1400" baseline="30000"/>
            </a:p>
          </p:txBody>
        </p:sp>
        <p:cxnSp>
          <p:nvCxnSpPr>
            <p:cNvPr id="2072" name="Straight Arrow Connector 50"/>
            <p:cNvCxnSpPr>
              <a:cxnSpLocks noChangeShapeType="1"/>
            </p:cNvCxnSpPr>
            <p:nvPr/>
          </p:nvCxnSpPr>
          <p:spPr bwMode="auto">
            <a:xfrm rot="5400000">
              <a:off x="883264" y="2549719"/>
              <a:ext cx="500066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73" name="TextBox 51"/>
            <p:cNvSpPr txBox="1">
              <a:spLocks noChangeArrowheads="1"/>
            </p:cNvSpPr>
            <p:nvPr/>
          </p:nvSpPr>
          <p:spPr bwMode="auto">
            <a:xfrm>
              <a:off x="285720" y="3835603"/>
              <a:ext cx="14494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TMP S</a:t>
              </a:r>
              <a:r>
                <a:rPr lang="en-US" sz="1400" baseline="-25000"/>
                <a:t>N2</a:t>
              </a:r>
              <a:r>
                <a:rPr lang="en-US" sz="1400"/>
                <a:t>= 250 ls</a:t>
              </a:r>
              <a:r>
                <a:rPr lang="en-US" sz="1400" baseline="30000"/>
                <a:t>-1</a:t>
              </a:r>
            </a:p>
          </p:txBody>
        </p:sp>
        <p:sp>
          <p:nvSpPr>
            <p:cNvPr id="2074" name="TextBox 52"/>
            <p:cNvSpPr txBox="1">
              <a:spLocks noChangeArrowheads="1"/>
            </p:cNvSpPr>
            <p:nvPr/>
          </p:nvSpPr>
          <p:spPr bwMode="auto">
            <a:xfrm>
              <a:off x="3097842" y="3764165"/>
              <a:ext cx="12652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Penning gauge</a:t>
              </a:r>
            </a:p>
          </p:txBody>
        </p:sp>
        <p:cxnSp>
          <p:nvCxnSpPr>
            <p:cNvPr id="2075" name="Straight Arrow Connector 53"/>
            <p:cNvCxnSpPr>
              <a:cxnSpLocks noChangeShapeType="1"/>
            </p:cNvCxnSpPr>
            <p:nvPr/>
          </p:nvCxnSpPr>
          <p:spPr bwMode="auto">
            <a:xfrm rot="5400000" flipH="1" flipV="1">
              <a:off x="3883660" y="3549851"/>
              <a:ext cx="285752" cy="14287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76" name="TextBox 55"/>
            <p:cNvSpPr txBox="1">
              <a:spLocks noChangeArrowheads="1"/>
            </p:cNvSpPr>
            <p:nvPr/>
          </p:nvSpPr>
          <p:spPr bwMode="auto">
            <a:xfrm>
              <a:off x="2169148" y="2764033"/>
              <a:ext cx="73449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Sample</a:t>
              </a:r>
            </a:p>
          </p:txBody>
        </p:sp>
      </p:grp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85750" y="5572125"/>
            <a:ext cx="8572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The water vapor outgassing rate is higher than that of uncoated stainless steel by a factor of 20 after 100 h of pumping.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C37885-210B-4B90-9C8A-C5A85D3D3D39}" type="slidenum">
              <a:rPr lang="fr-FR" smtClean="0"/>
              <a:pPr/>
              <a:t>13</a:t>
            </a:fld>
            <a:endParaRPr lang="fr-FR" smtClean="0"/>
          </a:p>
        </p:txBody>
      </p:sp>
      <p:sp>
        <p:nvSpPr>
          <p:cNvPr id="3078" name="Text Box 2"/>
          <p:cNvSpPr txBox="1">
            <a:spLocks noChangeArrowheads="1"/>
          </p:cNvSpPr>
          <p:nvPr/>
        </p:nvSpPr>
        <p:spPr bwMode="auto">
          <a:xfrm>
            <a:off x="2500313" y="165100"/>
            <a:ext cx="4090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Thermal Outgassing of Baked C Films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3079" name="Picture 6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2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507" name="Object 219"/>
          <p:cNvGraphicFramePr>
            <a:graphicFrameLocks noChangeAspect="1"/>
          </p:cNvGraphicFramePr>
          <p:nvPr/>
        </p:nvGraphicFramePr>
        <p:xfrm>
          <a:off x="6143625" y="1300163"/>
          <a:ext cx="2151063" cy="1092200"/>
        </p:xfrm>
        <a:graphic>
          <a:graphicData uri="http://schemas.openxmlformats.org/presentationml/2006/ole">
            <p:oleObj spid="_x0000_s3074" name="Equation" r:id="rId6" imgW="1485720" imgH="596880" progId="Equation.3">
              <p:embed/>
            </p:oleObj>
          </a:graphicData>
        </a:graphic>
      </p:graphicFrame>
      <p:graphicFrame>
        <p:nvGraphicFramePr>
          <p:cNvPr id="12509" name="Object 221"/>
          <p:cNvGraphicFramePr>
            <a:graphicFrameLocks noChangeAspect="1"/>
          </p:cNvGraphicFramePr>
          <p:nvPr/>
        </p:nvGraphicFramePr>
        <p:xfrm>
          <a:off x="5715000" y="4060825"/>
          <a:ext cx="3297238" cy="2797175"/>
        </p:xfrm>
        <a:graphic>
          <a:graphicData uri="http://schemas.openxmlformats.org/presentationml/2006/ole">
            <p:oleObj spid="_x0000_s3075" name="KGPlot" r:id="rId7" imgW="6858000" imgH="5816520" progId="">
              <p:embed/>
            </p:oleObj>
          </a:graphicData>
        </a:graphic>
      </p:graphicFrame>
      <p:sp>
        <p:nvSpPr>
          <p:cNvPr id="3082" name="Rectangle 2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3" name="Rectangle 22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4" name="Rectangle 225"/>
          <p:cNvSpPr>
            <a:spLocks noChangeArrowheads="1"/>
          </p:cNvSpPr>
          <p:nvPr/>
        </p:nvSpPr>
        <p:spPr bwMode="auto">
          <a:xfrm>
            <a:off x="0" y="492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pic>
        <p:nvPicPr>
          <p:cNvPr id="12514" name="Picture 226" descr="DSC0483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0738" y="4046538"/>
            <a:ext cx="3751262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7"/>
          <p:cNvGrpSpPr>
            <a:grpSpLocks/>
          </p:cNvGrpSpPr>
          <p:nvPr/>
        </p:nvGrpSpPr>
        <p:grpSpPr bwMode="auto">
          <a:xfrm>
            <a:off x="71438" y="785813"/>
            <a:ext cx="5595937" cy="3190875"/>
            <a:chOff x="71406" y="785794"/>
            <a:chExt cx="5595536" cy="3190875"/>
          </a:xfrm>
        </p:grpSpPr>
        <p:grpSp>
          <p:nvGrpSpPr>
            <p:cNvPr id="3088" name="Group 53"/>
            <p:cNvGrpSpPr>
              <a:grpSpLocks/>
            </p:cNvGrpSpPr>
            <p:nvPr/>
          </p:nvGrpSpPr>
          <p:grpSpPr bwMode="auto">
            <a:xfrm>
              <a:off x="3278344" y="1420982"/>
              <a:ext cx="2071702" cy="642942"/>
              <a:chOff x="6429388" y="4071942"/>
              <a:chExt cx="2928958" cy="859840"/>
            </a:xfrm>
          </p:grpSpPr>
          <p:sp>
            <p:nvSpPr>
              <p:cNvPr id="32" name="Rectangle 31"/>
              <p:cNvSpPr/>
              <p:nvPr/>
            </p:nvSpPr>
            <p:spPr bwMode="auto">
              <a:xfrm>
                <a:off x="6590382" y="4394394"/>
                <a:ext cx="2610046" cy="42885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6" name="Rectangle 32"/>
              <p:cNvSpPr>
                <a:spLocks noChangeArrowheads="1"/>
              </p:cNvSpPr>
              <p:nvPr/>
            </p:nvSpPr>
            <p:spPr bwMode="auto">
              <a:xfrm>
                <a:off x="9200270" y="4286256"/>
                <a:ext cx="79038" cy="645526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7" name="Rectangle 33"/>
              <p:cNvSpPr>
                <a:spLocks noChangeArrowheads="1"/>
              </p:cNvSpPr>
              <p:nvPr/>
            </p:nvSpPr>
            <p:spPr bwMode="auto">
              <a:xfrm>
                <a:off x="9279308" y="4286256"/>
                <a:ext cx="79038" cy="645526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8" name="Rectangle 35"/>
              <p:cNvSpPr>
                <a:spLocks noChangeArrowheads="1"/>
              </p:cNvSpPr>
              <p:nvPr/>
            </p:nvSpPr>
            <p:spPr bwMode="auto">
              <a:xfrm>
                <a:off x="6512985" y="4286256"/>
                <a:ext cx="79038" cy="645526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9" name="TextBox 48"/>
              <p:cNvSpPr txBox="1">
                <a:spLocks noChangeArrowheads="1"/>
              </p:cNvSpPr>
              <p:nvPr/>
            </p:nvSpPr>
            <p:spPr bwMode="auto">
              <a:xfrm>
                <a:off x="7595195" y="4071942"/>
                <a:ext cx="73449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Sample</a:t>
                </a:r>
              </a:p>
            </p:txBody>
          </p:sp>
          <p:sp>
            <p:nvSpPr>
              <p:cNvPr id="3100" name="Rectangle 49"/>
              <p:cNvSpPr>
                <a:spLocks noChangeArrowheads="1"/>
              </p:cNvSpPr>
              <p:nvPr/>
            </p:nvSpPr>
            <p:spPr bwMode="auto">
              <a:xfrm>
                <a:off x="6429388" y="4285853"/>
                <a:ext cx="79038" cy="645526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 noChangeAspect="1"/>
            </p:cNvGrpSpPr>
            <p:nvPr/>
          </p:nvGrpSpPr>
          <p:grpSpPr bwMode="auto">
            <a:xfrm>
              <a:off x="71406" y="785794"/>
              <a:ext cx="5476875" cy="3190875"/>
              <a:chOff x="855" y="1755"/>
              <a:chExt cx="3450" cy="2010"/>
            </a:xfrm>
            <a:solidFill>
              <a:schemeClr val="bg1">
                <a:lumMod val="95000"/>
              </a:schemeClr>
            </a:solidFill>
          </p:grpSpPr>
          <p:sp>
            <p:nvSpPr>
              <p:cNvPr id="12295" name="AutoShape 7"/>
              <p:cNvSpPr>
                <a:spLocks noChangeAspect="1" noChangeArrowheads="1" noTextEdit="1"/>
              </p:cNvSpPr>
              <p:nvPr/>
            </p:nvSpPr>
            <p:spPr bwMode="auto">
              <a:xfrm>
                <a:off x="855" y="1755"/>
                <a:ext cx="3450" cy="20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/>
            </p:nvSpPr>
            <p:spPr bwMode="auto">
              <a:xfrm>
                <a:off x="865" y="1765"/>
                <a:ext cx="3430" cy="199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/>
            </p:nvSpPr>
            <p:spPr bwMode="auto">
              <a:xfrm>
                <a:off x="860" y="1760"/>
                <a:ext cx="3440" cy="2000"/>
              </a:xfrm>
              <a:prstGeom prst="rect">
                <a:avLst/>
              </a:prstGeom>
              <a:grpFill/>
              <a:ln w="10">
                <a:solidFill>
                  <a:srgbClr val="00801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200" dirty="0"/>
              </a:p>
            </p:txBody>
          </p:sp>
          <p:sp>
            <p:nvSpPr>
              <p:cNvPr id="12299" name="Line 11"/>
              <p:cNvSpPr>
                <a:spLocks noChangeShapeType="1"/>
              </p:cNvSpPr>
              <p:nvPr/>
            </p:nvSpPr>
            <p:spPr bwMode="auto">
              <a:xfrm>
                <a:off x="1592" y="3260"/>
                <a:ext cx="1" cy="62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5" name="Group 17"/>
              <p:cNvGrpSpPr>
                <a:grpSpLocks/>
              </p:cNvGrpSpPr>
              <p:nvPr/>
            </p:nvGrpSpPr>
            <p:grpSpPr bwMode="auto">
              <a:xfrm>
                <a:off x="1484" y="3049"/>
                <a:ext cx="217" cy="216"/>
                <a:chOff x="1484" y="3049"/>
                <a:chExt cx="217" cy="216"/>
              </a:xfrm>
              <a:grpFill/>
            </p:grpSpPr>
            <p:sp>
              <p:nvSpPr>
                <p:cNvPr id="12300" name="Oval 12"/>
                <p:cNvSpPr>
                  <a:spLocks noChangeArrowheads="1"/>
                </p:cNvSpPr>
                <p:nvPr/>
              </p:nvSpPr>
              <p:spPr bwMode="auto">
                <a:xfrm>
                  <a:off x="1484" y="3049"/>
                  <a:ext cx="217" cy="216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01" name="Line 13"/>
                <p:cNvSpPr>
                  <a:spLocks noChangeShapeType="1"/>
                </p:cNvSpPr>
                <p:nvPr/>
              </p:nvSpPr>
              <p:spPr bwMode="auto">
                <a:xfrm flipH="1" flipV="1">
                  <a:off x="1520" y="3074"/>
                  <a:ext cx="42" cy="181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02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618" y="3074"/>
                  <a:ext cx="41" cy="181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03" name="Oval 15"/>
                <p:cNvSpPr>
                  <a:spLocks noChangeArrowheads="1"/>
                </p:cNvSpPr>
                <p:nvPr/>
              </p:nvSpPr>
              <p:spPr bwMode="auto">
                <a:xfrm>
                  <a:off x="1551" y="3085"/>
                  <a:ext cx="78" cy="77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04" name="Oval 16"/>
                <p:cNvSpPr>
                  <a:spLocks noChangeArrowheads="1"/>
                </p:cNvSpPr>
                <p:nvPr/>
              </p:nvSpPr>
              <p:spPr bwMode="auto">
                <a:xfrm>
                  <a:off x="1572" y="3105"/>
                  <a:ext cx="41" cy="42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6" name="Group 21"/>
              <p:cNvGrpSpPr>
                <a:grpSpLocks/>
              </p:cNvGrpSpPr>
              <p:nvPr/>
            </p:nvGrpSpPr>
            <p:grpSpPr bwMode="auto">
              <a:xfrm>
                <a:off x="1484" y="3327"/>
                <a:ext cx="217" cy="216"/>
                <a:chOff x="1484" y="3327"/>
                <a:chExt cx="217" cy="216"/>
              </a:xfrm>
              <a:grpFill/>
            </p:grpSpPr>
            <p:sp>
              <p:nvSpPr>
                <p:cNvPr id="12306" name="Oval 18"/>
                <p:cNvSpPr>
                  <a:spLocks noChangeArrowheads="1"/>
                </p:cNvSpPr>
                <p:nvPr/>
              </p:nvSpPr>
              <p:spPr bwMode="auto">
                <a:xfrm>
                  <a:off x="1484" y="3327"/>
                  <a:ext cx="217" cy="216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07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1520" y="3353"/>
                  <a:ext cx="42" cy="180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0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618" y="3353"/>
                  <a:ext cx="41" cy="180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310" name="Line 22"/>
              <p:cNvSpPr>
                <a:spLocks noChangeShapeType="1"/>
              </p:cNvSpPr>
              <p:nvPr/>
            </p:nvSpPr>
            <p:spPr bwMode="auto">
              <a:xfrm>
                <a:off x="1933" y="2415"/>
                <a:ext cx="304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11" name="AutoShape 23"/>
              <p:cNvSpPr>
                <a:spLocks noChangeArrowheads="1"/>
              </p:cNvSpPr>
              <p:nvPr/>
            </p:nvSpPr>
            <p:spPr bwMode="auto">
              <a:xfrm>
                <a:off x="1360" y="2239"/>
                <a:ext cx="877" cy="356"/>
              </a:xfrm>
              <a:prstGeom prst="roundRect">
                <a:avLst>
                  <a:gd name="adj" fmla="val 19565"/>
                </a:avLst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12" name="Freeform 24"/>
              <p:cNvSpPr>
                <a:spLocks/>
              </p:cNvSpPr>
              <p:nvPr/>
            </p:nvSpPr>
            <p:spPr bwMode="auto">
              <a:xfrm>
                <a:off x="1520" y="2708"/>
                <a:ext cx="150" cy="145"/>
              </a:xfrm>
              <a:custGeom>
                <a:avLst/>
                <a:gdLst/>
                <a:ahLst/>
                <a:cxnLst>
                  <a:cxn ang="0">
                    <a:pos x="0" y="145"/>
                  </a:cxn>
                  <a:cxn ang="0">
                    <a:pos x="150" y="145"/>
                  </a:cxn>
                  <a:cxn ang="0">
                    <a:pos x="0" y="0"/>
                  </a:cxn>
                  <a:cxn ang="0">
                    <a:pos x="150" y="0"/>
                  </a:cxn>
                  <a:cxn ang="0">
                    <a:pos x="72" y="73"/>
                  </a:cxn>
                  <a:cxn ang="0">
                    <a:pos x="0" y="145"/>
                  </a:cxn>
                </a:cxnLst>
                <a:rect l="0" t="0" r="r" b="b"/>
                <a:pathLst>
                  <a:path w="150" h="145">
                    <a:moveTo>
                      <a:pt x="0" y="145"/>
                    </a:moveTo>
                    <a:lnTo>
                      <a:pt x="150" y="145"/>
                    </a:lnTo>
                    <a:lnTo>
                      <a:pt x="0" y="0"/>
                    </a:lnTo>
                    <a:lnTo>
                      <a:pt x="150" y="0"/>
                    </a:lnTo>
                    <a:lnTo>
                      <a:pt x="72" y="73"/>
                    </a:lnTo>
                    <a:lnTo>
                      <a:pt x="0" y="145"/>
                    </a:lnTo>
                    <a:close/>
                  </a:path>
                </a:pathLst>
              </a:cu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13" name="Line 25"/>
              <p:cNvSpPr>
                <a:spLocks noChangeShapeType="1"/>
              </p:cNvSpPr>
              <p:nvPr/>
            </p:nvSpPr>
            <p:spPr bwMode="auto">
              <a:xfrm>
                <a:off x="1489" y="2781"/>
                <a:ext cx="103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14" name="Rectangle 26"/>
              <p:cNvSpPr>
                <a:spLocks noChangeArrowheads="1"/>
              </p:cNvSpPr>
              <p:nvPr/>
            </p:nvSpPr>
            <p:spPr bwMode="auto">
              <a:xfrm>
                <a:off x="1443" y="2760"/>
                <a:ext cx="51" cy="52"/>
              </a:xfrm>
              <a:prstGeom prst="rect">
                <a:avLst/>
              </a:prstGeom>
              <a:grpFill/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15" name="Line 27"/>
              <p:cNvSpPr>
                <a:spLocks noChangeShapeType="1"/>
              </p:cNvSpPr>
              <p:nvPr/>
            </p:nvSpPr>
            <p:spPr bwMode="auto">
              <a:xfrm>
                <a:off x="1592" y="2590"/>
                <a:ext cx="1" cy="108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16" name="Line 28"/>
              <p:cNvSpPr>
                <a:spLocks noChangeShapeType="1"/>
              </p:cNvSpPr>
              <p:nvPr/>
            </p:nvSpPr>
            <p:spPr bwMode="auto">
              <a:xfrm>
                <a:off x="1592" y="2853"/>
                <a:ext cx="1" cy="190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7" name="Group 33"/>
              <p:cNvGrpSpPr>
                <a:grpSpLocks/>
              </p:cNvGrpSpPr>
              <p:nvPr/>
            </p:nvGrpSpPr>
            <p:grpSpPr bwMode="auto">
              <a:xfrm>
                <a:off x="1242" y="2873"/>
                <a:ext cx="165" cy="176"/>
                <a:chOff x="1242" y="2873"/>
                <a:chExt cx="165" cy="176"/>
              </a:xfrm>
              <a:grpFill/>
            </p:grpSpPr>
            <p:sp>
              <p:nvSpPr>
                <p:cNvPr id="12317" name="Oval 29"/>
                <p:cNvSpPr>
                  <a:spLocks noChangeArrowheads="1"/>
                </p:cNvSpPr>
                <p:nvPr/>
              </p:nvSpPr>
              <p:spPr bwMode="auto">
                <a:xfrm>
                  <a:off x="1242" y="2873"/>
                  <a:ext cx="165" cy="176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18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1278" y="2961"/>
                  <a:ext cx="93" cy="46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19" name="Line 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83" y="2909"/>
                  <a:ext cx="83" cy="52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20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335" y="2909"/>
                  <a:ext cx="1" cy="104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322" name="Line 34"/>
              <p:cNvSpPr>
                <a:spLocks noChangeShapeType="1"/>
              </p:cNvSpPr>
              <p:nvPr/>
            </p:nvSpPr>
            <p:spPr bwMode="auto">
              <a:xfrm>
                <a:off x="1407" y="2956"/>
                <a:ext cx="185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3" name="Freeform 35"/>
              <p:cNvSpPr>
                <a:spLocks/>
              </p:cNvSpPr>
              <p:nvPr/>
            </p:nvSpPr>
            <p:spPr bwMode="auto">
              <a:xfrm>
                <a:off x="2335" y="2971"/>
                <a:ext cx="144" cy="150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0" y="0"/>
                  </a:cxn>
                  <a:cxn ang="0">
                    <a:pos x="144" y="150"/>
                  </a:cxn>
                  <a:cxn ang="0">
                    <a:pos x="0" y="150"/>
                  </a:cxn>
                  <a:cxn ang="0">
                    <a:pos x="72" y="7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50">
                    <a:moveTo>
                      <a:pt x="144" y="0"/>
                    </a:moveTo>
                    <a:lnTo>
                      <a:pt x="0" y="0"/>
                    </a:lnTo>
                    <a:lnTo>
                      <a:pt x="144" y="150"/>
                    </a:lnTo>
                    <a:lnTo>
                      <a:pt x="0" y="150"/>
                    </a:lnTo>
                    <a:lnTo>
                      <a:pt x="72" y="78"/>
                    </a:lnTo>
                    <a:lnTo>
                      <a:pt x="144" y="0"/>
                    </a:lnTo>
                    <a:close/>
                  </a:path>
                </a:pathLst>
              </a:cu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4" name="Line 36"/>
              <p:cNvSpPr>
                <a:spLocks noChangeShapeType="1"/>
              </p:cNvSpPr>
              <p:nvPr/>
            </p:nvSpPr>
            <p:spPr bwMode="auto">
              <a:xfrm>
                <a:off x="2402" y="2920"/>
                <a:ext cx="1" cy="5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5" name="Line 37"/>
              <p:cNvSpPr>
                <a:spLocks noChangeShapeType="1"/>
              </p:cNvSpPr>
              <p:nvPr/>
            </p:nvSpPr>
            <p:spPr bwMode="auto">
              <a:xfrm flipH="1">
                <a:off x="2057" y="2915"/>
                <a:ext cx="335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6" name="Line 38"/>
              <p:cNvSpPr>
                <a:spLocks noChangeShapeType="1"/>
              </p:cNvSpPr>
              <p:nvPr/>
            </p:nvSpPr>
            <p:spPr bwMode="auto">
              <a:xfrm>
                <a:off x="2062" y="2863"/>
                <a:ext cx="1" cy="46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7" name="Line 39"/>
              <p:cNvSpPr>
                <a:spLocks noChangeShapeType="1"/>
              </p:cNvSpPr>
              <p:nvPr/>
            </p:nvSpPr>
            <p:spPr bwMode="auto">
              <a:xfrm>
                <a:off x="2407" y="3126"/>
                <a:ext cx="1" cy="72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8" name="Line 40"/>
              <p:cNvSpPr>
                <a:spLocks noChangeShapeType="1"/>
              </p:cNvSpPr>
              <p:nvPr/>
            </p:nvSpPr>
            <p:spPr bwMode="auto">
              <a:xfrm>
                <a:off x="1592" y="3538"/>
                <a:ext cx="1" cy="47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8" name="Group 43"/>
              <p:cNvGrpSpPr>
                <a:grpSpLocks/>
              </p:cNvGrpSpPr>
              <p:nvPr/>
            </p:nvGrpSpPr>
            <p:grpSpPr bwMode="auto">
              <a:xfrm>
                <a:off x="1592" y="3564"/>
                <a:ext cx="2512" cy="41"/>
                <a:chOff x="1592" y="3564"/>
                <a:chExt cx="2512" cy="41"/>
              </a:xfrm>
              <a:grpFill/>
            </p:grpSpPr>
            <p:sp>
              <p:nvSpPr>
                <p:cNvPr id="12329" name="Freeform 41"/>
                <p:cNvSpPr>
                  <a:spLocks/>
                </p:cNvSpPr>
                <p:nvPr/>
              </p:nvSpPr>
              <p:spPr bwMode="auto">
                <a:xfrm>
                  <a:off x="4032" y="3564"/>
                  <a:ext cx="72" cy="41"/>
                </a:xfrm>
                <a:custGeom>
                  <a:avLst/>
                  <a:gdLst/>
                  <a:ahLst/>
                  <a:cxnLst>
                    <a:cxn ang="0">
                      <a:pos x="72" y="26"/>
                    </a:cxn>
                    <a:cxn ang="0">
                      <a:pos x="0" y="41"/>
                    </a:cxn>
                    <a:cxn ang="0">
                      <a:pos x="0" y="26"/>
                    </a:cxn>
                    <a:cxn ang="0">
                      <a:pos x="0" y="0"/>
                    </a:cxn>
                    <a:cxn ang="0">
                      <a:pos x="72" y="26"/>
                    </a:cxn>
                  </a:cxnLst>
                  <a:rect l="0" t="0" r="r" b="b"/>
                  <a:pathLst>
                    <a:path w="72" h="41">
                      <a:moveTo>
                        <a:pt x="72" y="26"/>
                      </a:moveTo>
                      <a:lnTo>
                        <a:pt x="0" y="41"/>
                      </a:lnTo>
                      <a:lnTo>
                        <a:pt x="0" y="26"/>
                      </a:lnTo>
                      <a:lnTo>
                        <a:pt x="0" y="0"/>
                      </a:lnTo>
                      <a:lnTo>
                        <a:pt x="72" y="2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30" name="Line 42"/>
                <p:cNvSpPr>
                  <a:spLocks noChangeShapeType="1"/>
                </p:cNvSpPr>
                <p:nvPr/>
              </p:nvSpPr>
              <p:spPr bwMode="auto">
                <a:xfrm>
                  <a:off x="1592" y="3590"/>
                  <a:ext cx="2440" cy="1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332" name="Rectangle 44"/>
              <p:cNvSpPr>
                <a:spLocks noChangeArrowheads="1"/>
              </p:cNvSpPr>
              <p:nvPr/>
            </p:nvSpPr>
            <p:spPr bwMode="auto">
              <a:xfrm>
                <a:off x="3939" y="338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E</a:t>
                </a:r>
                <a:endParaRPr lang="en-US"/>
              </a:p>
            </p:txBody>
          </p:sp>
          <p:sp>
            <p:nvSpPr>
              <p:cNvPr id="12333" name="Rectangle 45"/>
              <p:cNvSpPr>
                <a:spLocks noChangeArrowheads="1"/>
              </p:cNvSpPr>
              <p:nvPr/>
            </p:nvSpPr>
            <p:spPr bwMode="auto">
              <a:xfrm>
                <a:off x="3980" y="338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x</a:t>
                </a:r>
                <a:endParaRPr lang="en-US"/>
              </a:p>
            </p:txBody>
          </p:sp>
          <p:sp>
            <p:nvSpPr>
              <p:cNvPr id="12334" name="Rectangle 46"/>
              <p:cNvSpPr>
                <a:spLocks noChangeArrowheads="1"/>
              </p:cNvSpPr>
              <p:nvPr/>
            </p:nvSpPr>
            <p:spPr bwMode="auto">
              <a:xfrm>
                <a:off x="4016" y="338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h</a:t>
                </a:r>
                <a:endParaRPr lang="en-US"/>
              </a:p>
            </p:txBody>
          </p:sp>
          <p:sp>
            <p:nvSpPr>
              <p:cNvPr id="12335" name="Rectangle 47"/>
              <p:cNvSpPr>
                <a:spLocks noChangeArrowheads="1"/>
              </p:cNvSpPr>
              <p:nvPr/>
            </p:nvSpPr>
            <p:spPr bwMode="auto">
              <a:xfrm>
                <a:off x="4057" y="338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a</a:t>
                </a:r>
                <a:endParaRPr lang="en-US"/>
              </a:p>
            </p:txBody>
          </p:sp>
          <p:sp>
            <p:nvSpPr>
              <p:cNvPr id="12336" name="Rectangle 48"/>
              <p:cNvSpPr>
                <a:spLocks noChangeArrowheads="1"/>
              </p:cNvSpPr>
              <p:nvPr/>
            </p:nvSpPr>
            <p:spPr bwMode="auto">
              <a:xfrm>
                <a:off x="4094" y="338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 dirty="0">
                    <a:solidFill>
                      <a:srgbClr val="000000"/>
                    </a:solidFill>
                    <a:latin typeface="Bookman Old Style" pitchFamily="18" charset="0"/>
                  </a:rPr>
                  <a:t>u</a:t>
                </a:r>
                <a:endParaRPr lang="en-US" dirty="0"/>
              </a:p>
            </p:txBody>
          </p:sp>
          <p:sp>
            <p:nvSpPr>
              <p:cNvPr id="12337" name="Rectangle 49"/>
              <p:cNvSpPr>
                <a:spLocks noChangeArrowheads="1"/>
              </p:cNvSpPr>
              <p:nvPr/>
            </p:nvSpPr>
            <p:spPr bwMode="auto">
              <a:xfrm>
                <a:off x="4135" y="338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s</a:t>
                </a:r>
                <a:endParaRPr lang="en-US"/>
              </a:p>
            </p:txBody>
          </p:sp>
          <p:sp>
            <p:nvSpPr>
              <p:cNvPr id="12338" name="Rectangle 50"/>
              <p:cNvSpPr>
                <a:spLocks noChangeArrowheads="1"/>
              </p:cNvSpPr>
              <p:nvPr/>
            </p:nvSpPr>
            <p:spPr bwMode="auto">
              <a:xfrm>
                <a:off x="4171" y="3389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t</a:t>
                </a:r>
                <a:endParaRPr lang="en-US"/>
              </a:p>
            </p:txBody>
          </p:sp>
          <p:grpSp>
            <p:nvGrpSpPr>
              <p:cNvPr id="9" name="Group 54"/>
              <p:cNvGrpSpPr>
                <a:grpSpLocks/>
              </p:cNvGrpSpPr>
              <p:nvPr/>
            </p:nvGrpSpPr>
            <p:grpSpPr bwMode="auto">
              <a:xfrm>
                <a:off x="2314" y="3183"/>
                <a:ext cx="212" cy="195"/>
                <a:chOff x="2314" y="3183"/>
                <a:chExt cx="212" cy="195"/>
              </a:xfrm>
              <a:grpFill/>
            </p:grpSpPr>
            <p:sp>
              <p:nvSpPr>
                <p:cNvPr id="12339" name="Oval 51"/>
                <p:cNvSpPr>
                  <a:spLocks noChangeArrowheads="1"/>
                </p:cNvSpPr>
                <p:nvPr/>
              </p:nvSpPr>
              <p:spPr bwMode="auto">
                <a:xfrm>
                  <a:off x="2314" y="3183"/>
                  <a:ext cx="212" cy="195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40" name="Rectangle 52"/>
                <p:cNvSpPr>
                  <a:spLocks noChangeArrowheads="1"/>
                </p:cNvSpPr>
                <p:nvPr/>
              </p:nvSpPr>
              <p:spPr bwMode="auto">
                <a:xfrm>
                  <a:off x="2371" y="3229"/>
                  <a:ext cx="93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900">
                      <a:solidFill>
                        <a:srgbClr val="000000"/>
                      </a:solidFill>
                      <a:latin typeface="Bookman Old Style" pitchFamily="18" charset="0"/>
                    </a:rPr>
                    <a:t>H</a:t>
                  </a:r>
                  <a:endParaRPr lang="en-US"/>
                </a:p>
              </p:txBody>
            </p:sp>
            <p:sp>
              <p:nvSpPr>
                <p:cNvPr id="12341" name="Rectangle 53"/>
                <p:cNvSpPr>
                  <a:spLocks noChangeArrowheads="1"/>
                </p:cNvSpPr>
                <p:nvPr/>
              </p:nvSpPr>
              <p:spPr bwMode="auto">
                <a:xfrm>
                  <a:off x="2428" y="3229"/>
                  <a:ext cx="83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900">
                      <a:solidFill>
                        <a:srgbClr val="000000"/>
                      </a:solidFill>
                      <a:latin typeface="Bookman Old Style" pitchFamily="18" charset="0"/>
                    </a:rPr>
                    <a:t>2</a:t>
                  </a:r>
                  <a:endParaRPr lang="en-US"/>
                </a:p>
              </p:txBody>
            </p:sp>
          </p:grpSp>
          <p:grpSp>
            <p:nvGrpSpPr>
              <p:cNvPr id="10" name="Group 69"/>
              <p:cNvGrpSpPr>
                <a:grpSpLocks/>
              </p:cNvGrpSpPr>
              <p:nvPr/>
            </p:nvGrpSpPr>
            <p:grpSpPr bwMode="auto">
              <a:xfrm>
                <a:off x="1396" y="1925"/>
                <a:ext cx="485" cy="314"/>
                <a:chOff x="1396" y="1925"/>
                <a:chExt cx="485" cy="314"/>
              </a:xfrm>
              <a:grpFill/>
            </p:grpSpPr>
            <p:grpSp>
              <p:nvGrpSpPr>
                <p:cNvPr id="11" name="Group 59"/>
                <p:cNvGrpSpPr>
                  <a:grpSpLocks/>
                </p:cNvGrpSpPr>
                <p:nvPr/>
              </p:nvGrpSpPr>
              <p:grpSpPr bwMode="auto">
                <a:xfrm>
                  <a:off x="1706" y="1925"/>
                  <a:ext cx="175" cy="165"/>
                  <a:chOff x="1706" y="1925"/>
                  <a:chExt cx="175" cy="165"/>
                </a:xfrm>
                <a:grpFill/>
              </p:grpSpPr>
              <p:sp>
                <p:nvSpPr>
                  <p:cNvPr id="12343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1706" y="1925"/>
                    <a:ext cx="175" cy="165"/>
                  </a:xfrm>
                  <a:prstGeom prst="ellips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344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1737" y="1966"/>
                    <a:ext cx="46" cy="88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345" name="Line 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83" y="1966"/>
                    <a:ext cx="52" cy="83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346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732" y="2018"/>
                    <a:ext cx="103" cy="1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2348" name="Line 60"/>
                <p:cNvSpPr>
                  <a:spLocks noChangeShapeType="1"/>
                </p:cNvSpPr>
                <p:nvPr/>
              </p:nvSpPr>
              <p:spPr bwMode="auto">
                <a:xfrm>
                  <a:off x="1788" y="2085"/>
                  <a:ext cx="1" cy="154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49" name="Rectangle 61"/>
                <p:cNvSpPr>
                  <a:spLocks noChangeArrowheads="1"/>
                </p:cNvSpPr>
                <p:nvPr/>
              </p:nvSpPr>
              <p:spPr bwMode="auto">
                <a:xfrm>
                  <a:off x="1396" y="1966"/>
                  <a:ext cx="7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B</a:t>
                  </a:r>
                  <a:endParaRPr lang="en-US"/>
                </a:p>
              </p:txBody>
            </p:sp>
            <p:sp>
              <p:nvSpPr>
                <p:cNvPr id="12350" name="Rectangle 62"/>
                <p:cNvSpPr>
                  <a:spLocks noChangeArrowheads="1"/>
                </p:cNvSpPr>
                <p:nvPr/>
              </p:nvSpPr>
              <p:spPr bwMode="auto">
                <a:xfrm>
                  <a:off x="1438" y="1966"/>
                  <a:ext cx="7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A</a:t>
                  </a:r>
                  <a:endParaRPr lang="en-US"/>
                </a:p>
              </p:txBody>
            </p:sp>
            <p:sp>
              <p:nvSpPr>
                <p:cNvPr id="12351" name="Rectangle 63"/>
                <p:cNvSpPr>
                  <a:spLocks noChangeArrowheads="1"/>
                </p:cNvSpPr>
                <p:nvPr/>
              </p:nvSpPr>
              <p:spPr bwMode="auto">
                <a:xfrm>
                  <a:off x="1479" y="1966"/>
                  <a:ext cx="5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 </a:t>
                  </a:r>
                  <a:endParaRPr lang="en-US"/>
                </a:p>
              </p:txBody>
            </p:sp>
            <p:sp>
              <p:nvSpPr>
                <p:cNvPr id="12352" name="Rectangle 64"/>
                <p:cNvSpPr>
                  <a:spLocks noChangeArrowheads="1"/>
                </p:cNvSpPr>
                <p:nvPr/>
              </p:nvSpPr>
              <p:spPr bwMode="auto">
                <a:xfrm>
                  <a:off x="1500" y="1966"/>
                  <a:ext cx="6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g</a:t>
                  </a:r>
                  <a:endParaRPr lang="en-US"/>
                </a:p>
              </p:txBody>
            </p:sp>
            <p:sp>
              <p:nvSpPr>
                <p:cNvPr id="12353" name="Rectangle 65"/>
                <p:cNvSpPr>
                  <a:spLocks noChangeArrowheads="1"/>
                </p:cNvSpPr>
                <p:nvPr/>
              </p:nvSpPr>
              <p:spPr bwMode="auto">
                <a:xfrm>
                  <a:off x="1531" y="1966"/>
                  <a:ext cx="67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 dirty="0">
                      <a:solidFill>
                        <a:srgbClr val="000000"/>
                      </a:solidFill>
                      <a:latin typeface="Bookman Old Style" pitchFamily="18" charset="0"/>
                    </a:rPr>
                    <a:t>a</a:t>
                  </a:r>
                  <a:endParaRPr lang="en-US" dirty="0"/>
                </a:p>
              </p:txBody>
            </p:sp>
            <p:sp>
              <p:nvSpPr>
                <p:cNvPr id="12354" name="Rectangle 66"/>
                <p:cNvSpPr>
                  <a:spLocks noChangeArrowheads="1"/>
                </p:cNvSpPr>
                <p:nvPr/>
              </p:nvSpPr>
              <p:spPr bwMode="auto">
                <a:xfrm>
                  <a:off x="1567" y="1966"/>
                  <a:ext cx="7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u</a:t>
                  </a:r>
                  <a:endParaRPr lang="en-US"/>
                </a:p>
              </p:txBody>
            </p:sp>
            <p:sp>
              <p:nvSpPr>
                <p:cNvPr id="12355" name="Rectangle 67"/>
                <p:cNvSpPr>
                  <a:spLocks noChangeArrowheads="1"/>
                </p:cNvSpPr>
                <p:nvPr/>
              </p:nvSpPr>
              <p:spPr bwMode="auto">
                <a:xfrm>
                  <a:off x="1608" y="1966"/>
                  <a:ext cx="6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g</a:t>
                  </a:r>
                  <a:endParaRPr lang="en-US"/>
                </a:p>
              </p:txBody>
            </p:sp>
            <p:sp>
              <p:nvSpPr>
                <p:cNvPr id="12356" name="Rectangle 68"/>
                <p:cNvSpPr>
                  <a:spLocks noChangeArrowheads="1"/>
                </p:cNvSpPr>
                <p:nvPr/>
              </p:nvSpPr>
              <p:spPr bwMode="auto">
                <a:xfrm>
                  <a:off x="1639" y="1966"/>
                  <a:ext cx="67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 dirty="0">
                      <a:solidFill>
                        <a:srgbClr val="000000"/>
                      </a:solidFill>
                      <a:latin typeface="Bookman Old Style" pitchFamily="18" charset="0"/>
                    </a:rPr>
                    <a:t>e</a:t>
                  </a:r>
                  <a:endParaRPr lang="en-US" dirty="0"/>
                </a:p>
              </p:txBody>
            </p:sp>
          </p:grpSp>
          <p:grpSp>
            <p:nvGrpSpPr>
              <p:cNvPr id="12" name="Group 79"/>
              <p:cNvGrpSpPr>
                <a:grpSpLocks/>
              </p:cNvGrpSpPr>
              <p:nvPr/>
            </p:nvGrpSpPr>
            <p:grpSpPr bwMode="auto">
              <a:xfrm>
                <a:off x="2397" y="1992"/>
                <a:ext cx="376" cy="314"/>
                <a:chOff x="2397" y="1992"/>
                <a:chExt cx="376" cy="314"/>
              </a:xfrm>
              <a:grpFill/>
            </p:grpSpPr>
            <p:grpSp>
              <p:nvGrpSpPr>
                <p:cNvPr id="13" name="Group 74"/>
                <p:cNvGrpSpPr>
                  <a:grpSpLocks/>
                </p:cNvGrpSpPr>
                <p:nvPr/>
              </p:nvGrpSpPr>
              <p:grpSpPr bwMode="auto">
                <a:xfrm>
                  <a:off x="2397" y="1992"/>
                  <a:ext cx="175" cy="165"/>
                  <a:chOff x="2397" y="1992"/>
                  <a:chExt cx="175" cy="165"/>
                </a:xfrm>
                <a:grpFill/>
              </p:grpSpPr>
              <p:sp>
                <p:nvSpPr>
                  <p:cNvPr id="12358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1992"/>
                    <a:ext cx="175" cy="165"/>
                  </a:xfrm>
                  <a:prstGeom prst="ellips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359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2433" y="2033"/>
                    <a:ext cx="52" cy="88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360" name="Line 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85" y="2033"/>
                    <a:ext cx="46" cy="83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361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2428" y="2085"/>
                    <a:ext cx="103" cy="1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2363" name="Line 75"/>
                <p:cNvSpPr>
                  <a:spLocks noChangeShapeType="1"/>
                </p:cNvSpPr>
                <p:nvPr/>
              </p:nvSpPr>
              <p:spPr bwMode="auto">
                <a:xfrm>
                  <a:off x="2485" y="2162"/>
                  <a:ext cx="1" cy="144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364" name="Rectangle 76"/>
                <p:cNvSpPr>
                  <a:spLocks noChangeArrowheads="1"/>
                </p:cNvSpPr>
                <p:nvPr/>
              </p:nvSpPr>
              <p:spPr bwMode="auto">
                <a:xfrm>
                  <a:off x="2603" y="2043"/>
                  <a:ext cx="77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R</a:t>
                  </a:r>
                  <a:endParaRPr lang="en-US"/>
                </a:p>
              </p:txBody>
            </p:sp>
            <p:sp>
              <p:nvSpPr>
                <p:cNvPr id="12365" name="Rectangle 77"/>
                <p:cNvSpPr>
                  <a:spLocks noChangeArrowheads="1"/>
                </p:cNvSpPr>
                <p:nvPr/>
              </p:nvSpPr>
              <p:spPr bwMode="auto">
                <a:xfrm>
                  <a:off x="2650" y="2043"/>
                  <a:ext cx="83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G</a:t>
                  </a:r>
                  <a:endParaRPr lang="en-US"/>
                </a:p>
              </p:txBody>
            </p:sp>
            <p:sp>
              <p:nvSpPr>
                <p:cNvPr id="12366" name="Rectangle 78"/>
                <p:cNvSpPr>
                  <a:spLocks noChangeArrowheads="1"/>
                </p:cNvSpPr>
                <p:nvPr/>
              </p:nvSpPr>
              <p:spPr bwMode="auto">
                <a:xfrm>
                  <a:off x="2701" y="2043"/>
                  <a:ext cx="72" cy="10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>
                    <a:defRPr/>
                  </a:pPr>
                  <a:r>
                    <a:rPr lang="en-US" sz="800" b="0">
                      <a:solidFill>
                        <a:srgbClr val="000000"/>
                      </a:solidFill>
                      <a:latin typeface="Bookman Old Style" pitchFamily="18" charset="0"/>
                    </a:rPr>
                    <a:t>A</a:t>
                  </a:r>
                  <a:endParaRPr lang="en-US"/>
                </a:p>
              </p:txBody>
            </p:sp>
          </p:grpSp>
          <p:sp>
            <p:nvSpPr>
              <p:cNvPr id="12368" name="Rectangle 80"/>
              <p:cNvSpPr>
                <a:spLocks noChangeArrowheads="1"/>
              </p:cNvSpPr>
              <p:nvPr/>
            </p:nvSpPr>
            <p:spPr bwMode="auto">
              <a:xfrm>
                <a:off x="979" y="2760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P</a:t>
                </a:r>
                <a:endParaRPr lang="en-US"/>
              </a:p>
            </p:txBody>
          </p:sp>
          <p:sp>
            <p:nvSpPr>
              <p:cNvPr id="12369" name="Rectangle 81"/>
              <p:cNvSpPr>
                <a:spLocks noChangeArrowheads="1"/>
              </p:cNvSpPr>
              <p:nvPr/>
            </p:nvSpPr>
            <p:spPr bwMode="auto">
              <a:xfrm>
                <a:off x="1020" y="2760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e</a:t>
                </a:r>
                <a:endParaRPr lang="en-US"/>
              </a:p>
            </p:txBody>
          </p:sp>
          <p:sp>
            <p:nvSpPr>
              <p:cNvPr id="12370" name="Rectangle 82"/>
              <p:cNvSpPr>
                <a:spLocks noChangeArrowheads="1"/>
              </p:cNvSpPr>
              <p:nvPr/>
            </p:nvSpPr>
            <p:spPr bwMode="auto">
              <a:xfrm>
                <a:off x="1056" y="2760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/>
              </a:p>
            </p:txBody>
          </p:sp>
          <p:sp>
            <p:nvSpPr>
              <p:cNvPr id="12371" name="Rectangle 83"/>
              <p:cNvSpPr>
                <a:spLocks noChangeArrowheads="1"/>
              </p:cNvSpPr>
              <p:nvPr/>
            </p:nvSpPr>
            <p:spPr bwMode="auto">
              <a:xfrm>
                <a:off x="1097" y="2760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/>
              </a:p>
            </p:txBody>
          </p:sp>
          <p:sp>
            <p:nvSpPr>
              <p:cNvPr id="12372" name="Rectangle 84"/>
              <p:cNvSpPr>
                <a:spLocks noChangeArrowheads="1"/>
              </p:cNvSpPr>
              <p:nvPr/>
            </p:nvSpPr>
            <p:spPr bwMode="auto">
              <a:xfrm>
                <a:off x="1139" y="2760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i</a:t>
                </a:r>
                <a:endParaRPr lang="en-US"/>
              </a:p>
            </p:txBody>
          </p:sp>
          <p:sp>
            <p:nvSpPr>
              <p:cNvPr id="12373" name="Rectangle 85"/>
              <p:cNvSpPr>
                <a:spLocks noChangeArrowheads="1"/>
              </p:cNvSpPr>
              <p:nvPr/>
            </p:nvSpPr>
            <p:spPr bwMode="auto">
              <a:xfrm>
                <a:off x="1159" y="2760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/>
              </a:p>
            </p:txBody>
          </p:sp>
          <p:sp>
            <p:nvSpPr>
              <p:cNvPr id="12374" name="Rectangle 86"/>
              <p:cNvSpPr>
                <a:spLocks noChangeArrowheads="1"/>
              </p:cNvSpPr>
              <p:nvPr/>
            </p:nvSpPr>
            <p:spPr bwMode="auto">
              <a:xfrm>
                <a:off x="1201" y="2760"/>
                <a:ext cx="6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g</a:t>
                </a:r>
                <a:endParaRPr lang="en-US"/>
              </a:p>
            </p:txBody>
          </p:sp>
          <p:sp>
            <p:nvSpPr>
              <p:cNvPr id="12375" name="Rectangle 87"/>
              <p:cNvSpPr>
                <a:spLocks noChangeArrowheads="1"/>
              </p:cNvSpPr>
              <p:nvPr/>
            </p:nvSpPr>
            <p:spPr bwMode="auto">
              <a:xfrm>
                <a:off x="1231" y="2760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376" name="Rectangle 88"/>
              <p:cNvSpPr>
                <a:spLocks noChangeArrowheads="1"/>
              </p:cNvSpPr>
              <p:nvPr/>
            </p:nvSpPr>
            <p:spPr bwMode="auto">
              <a:xfrm>
                <a:off x="1231" y="2760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377" name="Rectangle 89"/>
              <p:cNvSpPr>
                <a:spLocks noChangeArrowheads="1"/>
              </p:cNvSpPr>
              <p:nvPr/>
            </p:nvSpPr>
            <p:spPr bwMode="auto">
              <a:xfrm>
                <a:off x="1020" y="2832"/>
                <a:ext cx="6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g</a:t>
                </a:r>
                <a:endParaRPr lang="en-US"/>
              </a:p>
            </p:txBody>
          </p:sp>
          <p:sp>
            <p:nvSpPr>
              <p:cNvPr id="12378" name="Rectangle 90"/>
              <p:cNvSpPr>
                <a:spLocks noChangeArrowheads="1"/>
              </p:cNvSpPr>
              <p:nvPr/>
            </p:nvSpPr>
            <p:spPr bwMode="auto">
              <a:xfrm>
                <a:off x="1051" y="283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a</a:t>
                </a:r>
                <a:endParaRPr lang="en-US"/>
              </a:p>
            </p:txBody>
          </p:sp>
          <p:sp>
            <p:nvSpPr>
              <p:cNvPr id="12379" name="Rectangle 91"/>
              <p:cNvSpPr>
                <a:spLocks noChangeArrowheads="1"/>
              </p:cNvSpPr>
              <p:nvPr/>
            </p:nvSpPr>
            <p:spPr bwMode="auto">
              <a:xfrm>
                <a:off x="1087" y="2832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u</a:t>
                </a:r>
                <a:endParaRPr lang="en-US"/>
              </a:p>
            </p:txBody>
          </p:sp>
          <p:sp>
            <p:nvSpPr>
              <p:cNvPr id="12380" name="Rectangle 92"/>
              <p:cNvSpPr>
                <a:spLocks noChangeArrowheads="1"/>
              </p:cNvSpPr>
              <p:nvPr/>
            </p:nvSpPr>
            <p:spPr bwMode="auto">
              <a:xfrm>
                <a:off x="1128" y="2832"/>
                <a:ext cx="6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g</a:t>
                </a:r>
                <a:endParaRPr lang="en-US"/>
              </a:p>
            </p:txBody>
          </p:sp>
          <p:sp>
            <p:nvSpPr>
              <p:cNvPr id="12381" name="Rectangle 93"/>
              <p:cNvSpPr>
                <a:spLocks noChangeArrowheads="1"/>
              </p:cNvSpPr>
              <p:nvPr/>
            </p:nvSpPr>
            <p:spPr bwMode="auto">
              <a:xfrm>
                <a:off x="1159" y="283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e</a:t>
                </a:r>
                <a:endParaRPr lang="en-US"/>
              </a:p>
            </p:txBody>
          </p:sp>
          <p:sp>
            <p:nvSpPr>
              <p:cNvPr id="12382" name="Rectangle 94"/>
              <p:cNvSpPr>
                <a:spLocks noChangeArrowheads="1"/>
              </p:cNvSpPr>
              <p:nvPr/>
            </p:nvSpPr>
            <p:spPr bwMode="auto">
              <a:xfrm>
                <a:off x="1747" y="324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T</a:t>
                </a:r>
                <a:endParaRPr lang="en-US"/>
              </a:p>
            </p:txBody>
          </p:sp>
          <p:sp>
            <p:nvSpPr>
              <p:cNvPr id="12383" name="Rectangle 95"/>
              <p:cNvSpPr>
                <a:spLocks noChangeArrowheads="1"/>
              </p:cNvSpPr>
              <p:nvPr/>
            </p:nvSpPr>
            <p:spPr bwMode="auto">
              <a:xfrm>
                <a:off x="1783" y="3249"/>
                <a:ext cx="88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M</a:t>
                </a:r>
                <a:endParaRPr lang="en-US"/>
              </a:p>
            </p:txBody>
          </p:sp>
          <p:sp>
            <p:nvSpPr>
              <p:cNvPr id="12384" name="Rectangle 96"/>
              <p:cNvSpPr>
                <a:spLocks noChangeArrowheads="1"/>
              </p:cNvSpPr>
              <p:nvPr/>
            </p:nvSpPr>
            <p:spPr bwMode="auto">
              <a:xfrm>
                <a:off x="1840" y="324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P</a:t>
                </a:r>
                <a:endParaRPr lang="en-US"/>
              </a:p>
            </p:txBody>
          </p:sp>
          <p:sp>
            <p:nvSpPr>
              <p:cNvPr id="12385" name="Rectangle 97"/>
              <p:cNvSpPr>
                <a:spLocks noChangeArrowheads="1"/>
              </p:cNvSpPr>
              <p:nvPr/>
            </p:nvSpPr>
            <p:spPr bwMode="auto">
              <a:xfrm>
                <a:off x="1881" y="3249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386" name="Rectangle 98"/>
              <p:cNvSpPr>
                <a:spLocks noChangeArrowheads="1"/>
              </p:cNvSpPr>
              <p:nvPr/>
            </p:nvSpPr>
            <p:spPr bwMode="auto">
              <a:xfrm>
                <a:off x="1902" y="324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s</a:t>
                </a:r>
                <a:endParaRPr lang="en-US"/>
              </a:p>
            </p:txBody>
          </p:sp>
          <p:sp>
            <p:nvSpPr>
              <p:cNvPr id="12387" name="Rectangle 99"/>
              <p:cNvSpPr>
                <a:spLocks noChangeArrowheads="1"/>
              </p:cNvSpPr>
              <p:nvPr/>
            </p:nvSpPr>
            <p:spPr bwMode="auto">
              <a:xfrm>
                <a:off x="1938" y="3249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t</a:t>
                </a:r>
                <a:endParaRPr lang="en-US"/>
              </a:p>
            </p:txBody>
          </p:sp>
          <p:sp>
            <p:nvSpPr>
              <p:cNvPr id="12388" name="Rectangle 100"/>
              <p:cNvSpPr>
                <a:spLocks noChangeArrowheads="1"/>
              </p:cNvSpPr>
              <p:nvPr/>
            </p:nvSpPr>
            <p:spPr bwMode="auto">
              <a:xfrm>
                <a:off x="1964" y="324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a</a:t>
                </a:r>
                <a:endParaRPr lang="en-US"/>
              </a:p>
            </p:txBody>
          </p:sp>
          <p:sp>
            <p:nvSpPr>
              <p:cNvPr id="12389" name="Rectangle 101"/>
              <p:cNvSpPr>
                <a:spLocks noChangeArrowheads="1"/>
              </p:cNvSpPr>
              <p:nvPr/>
            </p:nvSpPr>
            <p:spPr bwMode="auto">
              <a:xfrm>
                <a:off x="2000" y="3249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t</a:t>
                </a:r>
                <a:endParaRPr lang="en-US"/>
              </a:p>
            </p:txBody>
          </p:sp>
          <p:sp>
            <p:nvSpPr>
              <p:cNvPr id="12390" name="Rectangle 102"/>
              <p:cNvSpPr>
                <a:spLocks noChangeArrowheads="1"/>
              </p:cNvSpPr>
              <p:nvPr/>
            </p:nvSpPr>
            <p:spPr bwMode="auto">
              <a:xfrm>
                <a:off x="2026" y="3249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i</a:t>
                </a:r>
                <a:endParaRPr lang="en-US"/>
              </a:p>
            </p:txBody>
          </p:sp>
          <p:sp>
            <p:nvSpPr>
              <p:cNvPr id="12391" name="Rectangle 103"/>
              <p:cNvSpPr>
                <a:spLocks noChangeArrowheads="1"/>
              </p:cNvSpPr>
              <p:nvPr/>
            </p:nvSpPr>
            <p:spPr bwMode="auto">
              <a:xfrm>
                <a:off x="2046" y="324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o</a:t>
                </a:r>
                <a:endParaRPr lang="en-US"/>
              </a:p>
            </p:txBody>
          </p:sp>
          <p:sp>
            <p:nvSpPr>
              <p:cNvPr id="12392" name="Rectangle 104"/>
              <p:cNvSpPr>
                <a:spLocks noChangeArrowheads="1"/>
              </p:cNvSpPr>
              <p:nvPr/>
            </p:nvSpPr>
            <p:spPr bwMode="auto">
              <a:xfrm>
                <a:off x="2082" y="324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/>
              </a:p>
            </p:txBody>
          </p:sp>
          <p:sp>
            <p:nvSpPr>
              <p:cNvPr id="12393" name="Rectangle 105"/>
              <p:cNvSpPr>
                <a:spLocks noChangeArrowheads="1"/>
              </p:cNvSpPr>
              <p:nvPr/>
            </p:nvSpPr>
            <p:spPr bwMode="auto">
              <a:xfrm>
                <a:off x="2124" y="3249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394" name="Rectangle 106"/>
              <p:cNvSpPr>
                <a:spLocks noChangeArrowheads="1"/>
              </p:cNvSpPr>
              <p:nvPr/>
            </p:nvSpPr>
            <p:spPr bwMode="auto">
              <a:xfrm>
                <a:off x="1825" y="332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2</a:t>
                </a:r>
                <a:endParaRPr lang="en-US"/>
              </a:p>
            </p:txBody>
          </p:sp>
          <p:sp>
            <p:nvSpPr>
              <p:cNvPr id="12395" name="Rectangle 107"/>
              <p:cNvSpPr>
                <a:spLocks noChangeArrowheads="1"/>
              </p:cNvSpPr>
              <p:nvPr/>
            </p:nvSpPr>
            <p:spPr bwMode="auto">
              <a:xfrm>
                <a:off x="1861" y="332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6</a:t>
                </a:r>
                <a:endParaRPr lang="en-US"/>
              </a:p>
            </p:txBody>
          </p:sp>
          <p:sp>
            <p:nvSpPr>
              <p:cNvPr id="12396" name="Rectangle 108"/>
              <p:cNvSpPr>
                <a:spLocks noChangeArrowheads="1"/>
              </p:cNvSpPr>
              <p:nvPr/>
            </p:nvSpPr>
            <p:spPr bwMode="auto">
              <a:xfrm>
                <a:off x="1897" y="332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0</a:t>
                </a:r>
                <a:endParaRPr lang="en-US"/>
              </a:p>
            </p:txBody>
          </p:sp>
          <p:sp>
            <p:nvSpPr>
              <p:cNvPr id="12397" name="Rectangle 109"/>
              <p:cNvSpPr>
                <a:spLocks noChangeArrowheads="1"/>
              </p:cNvSpPr>
              <p:nvPr/>
            </p:nvSpPr>
            <p:spPr bwMode="auto">
              <a:xfrm>
                <a:off x="1933" y="3322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398" name="Rectangle 110"/>
              <p:cNvSpPr>
                <a:spLocks noChangeArrowheads="1"/>
              </p:cNvSpPr>
              <p:nvPr/>
            </p:nvSpPr>
            <p:spPr bwMode="auto">
              <a:xfrm>
                <a:off x="1953" y="3322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l</a:t>
                </a:r>
                <a:endParaRPr lang="en-US"/>
              </a:p>
            </p:txBody>
          </p:sp>
          <p:sp>
            <p:nvSpPr>
              <p:cNvPr id="12399" name="Rectangle 111"/>
              <p:cNvSpPr>
                <a:spLocks noChangeArrowheads="1"/>
              </p:cNvSpPr>
              <p:nvPr/>
            </p:nvSpPr>
            <p:spPr bwMode="auto">
              <a:xfrm>
                <a:off x="1974" y="332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/</a:t>
                </a:r>
                <a:endParaRPr lang="en-US"/>
              </a:p>
            </p:txBody>
          </p:sp>
          <p:sp>
            <p:nvSpPr>
              <p:cNvPr id="12400" name="Rectangle 112"/>
              <p:cNvSpPr>
                <a:spLocks noChangeArrowheads="1"/>
              </p:cNvSpPr>
              <p:nvPr/>
            </p:nvSpPr>
            <p:spPr bwMode="auto">
              <a:xfrm>
                <a:off x="2010" y="3322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s</a:t>
                </a:r>
                <a:endParaRPr lang="en-US"/>
              </a:p>
            </p:txBody>
          </p:sp>
          <p:grpSp>
            <p:nvGrpSpPr>
              <p:cNvPr id="14" name="Group 120"/>
              <p:cNvGrpSpPr>
                <a:grpSpLocks/>
              </p:cNvGrpSpPr>
              <p:nvPr/>
            </p:nvGrpSpPr>
            <p:grpSpPr bwMode="auto">
              <a:xfrm>
                <a:off x="1902" y="2605"/>
                <a:ext cx="232" cy="253"/>
                <a:chOff x="1902" y="2605"/>
                <a:chExt cx="232" cy="253"/>
              </a:xfrm>
              <a:grpFill/>
            </p:grpSpPr>
            <p:grpSp>
              <p:nvGrpSpPr>
                <p:cNvPr id="15" name="Group 118"/>
                <p:cNvGrpSpPr>
                  <a:grpSpLocks/>
                </p:cNvGrpSpPr>
                <p:nvPr/>
              </p:nvGrpSpPr>
              <p:grpSpPr bwMode="auto">
                <a:xfrm>
                  <a:off x="1902" y="2714"/>
                  <a:ext cx="232" cy="144"/>
                  <a:chOff x="1902" y="2714"/>
                  <a:chExt cx="232" cy="144"/>
                </a:xfrm>
                <a:grpFill/>
              </p:grpSpPr>
              <p:sp>
                <p:nvSpPr>
                  <p:cNvPr id="12401" name="Freeform 113"/>
                  <p:cNvSpPr>
                    <a:spLocks/>
                  </p:cNvSpPr>
                  <p:nvPr/>
                </p:nvSpPr>
                <p:spPr bwMode="auto">
                  <a:xfrm>
                    <a:off x="1990" y="2714"/>
                    <a:ext cx="144" cy="144"/>
                  </a:xfrm>
                  <a:custGeom>
                    <a:avLst/>
                    <a:gdLst/>
                    <a:ahLst/>
                    <a:cxnLst>
                      <a:cxn ang="0">
                        <a:pos x="0" y="144"/>
                      </a:cxn>
                      <a:cxn ang="0">
                        <a:pos x="144" y="144"/>
                      </a:cxn>
                      <a:cxn ang="0">
                        <a:pos x="0" y="0"/>
                      </a:cxn>
                      <a:cxn ang="0">
                        <a:pos x="144" y="0"/>
                      </a:cxn>
                      <a:cxn ang="0">
                        <a:pos x="72" y="72"/>
                      </a:cxn>
                      <a:cxn ang="0">
                        <a:pos x="0" y="144"/>
                      </a:cxn>
                    </a:cxnLst>
                    <a:rect l="0" t="0" r="r" b="b"/>
                    <a:pathLst>
                      <a:path w="144" h="144">
                        <a:moveTo>
                          <a:pt x="0" y="144"/>
                        </a:moveTo>
                        <a:lnTo>
                          <a:pt x="144" y="144"/>
                        </a:lnTo>
                        <a:lnTo>
                          <a:pt x="0" y="0"/>
                        </a:lnTo>
                        <a:lnTo>
                          <a:pt x="144" y="0"/>
                        </a:lnTo>
                        <a:lnTo>
                          <a:pt x="72" y="72"/>
                        </a:lnTo>
                        <a:lnTo>
                          <a:pt x="0" y="144"/>
                        </a:lnTo>
                        <a:close/>
                      </a:path>
                    </a:pathLst>
                  </a:cu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02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902" y="2791"/>
                    <a:ext cx="160" cy="1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03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1902" y="2775"/>
                    <a:ext cx="1" cy="31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04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933" y="2739"/>
                    <a:ext cx="57" cy="93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05" name="Line 1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17" y="2729"/>
                    <a:ext cx="26" cy="16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2407" name="Line 119"/>
                <p:cNvSpPr>
                  <a:spLocks noChangeShapeType="1"/>
                </p:cNvSpPr>
                <p:nvPr/>
              </p:nvSpPr>
              <p:spPr bwMode="auto">
                <a:xfrm>
                  <a:off x="2062" y="2605"/>
                  <a:ext cx="1" cy="109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6" name="Group 124"/>
              <p:cNvGrpSpPr>
                <a:grpSpLocks/>
              </p:cNvGrpSpPr>
              <p:nvPr/>
            </p:nvGrpSpPr>
            <p:grpSpPr bwMode="auto">
              <a:xfrm>
                <a:off x="3067" y="3172"/>
                <a:ext cx="217" cy="217"/>
                <a:chOff x="3067" y="3172"/>
                <a:chExt cx="217" cy="217"/>
              </a:xfrm>
              <a:grpFill/>
            </p:grpSpPr>
            <p:sp>
              <p:nvSpPr>
                <p:cNvPr id="12409" name="Oval 121"/>
                <p:cNvSpPr>
                  <a:spLocks noChangeArrowheads="1"/>
                </p:cNvSpPr>
                <p:nvPr/>
              </p:nvSpPr>
              <p:spPr bwMode="auto">
                <a:xfrm>
                  <a:off x="3067" y="3172"/>
                  <a:ext cx="217" cy="217"/>
                </a:xfrm>
                <a:prstGeom prst="ellips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10" name="Line 122"/>
                <p:cNvSpPr>
                  <a:spLocks noChangeShapeType="1"/>
                </p:cNvSpPr>
                <p:nvPr/>
              </p:nvSpPr>
              <p:spPr bwMode="auto">
                <a:xfrm flipH="1">
                  <a:off x="3093" y="3306"/>
                  <a:ext cx="181" cy="42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11" name="Line 123"/>
                <p:cNvSpPr>
                  <a:spLocks noChangeShapeType="1"/>
                </p:cNvSpPr>
                <p:nvPr/>
              </p:nvSpPr>
              <p:spPr bwMode="auto">
                <a:xfrm flipH="1" flipV="1">
                  <a:off x="3093" y="3208"/>
                  <a:ext cx="181" cy="42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413" name="Rectangle 125"/>
              <p:cNvSpPr>
                <a:spLocks noChangeArrowheads="1"/>
              </p:cNvSpPr>
              <p:nvPr/>
            </p:nvSpPr>
            <p:spPr bwMode="auto">
              <a:xfrm>
                <a:off x="2768" y="3311"/>
                <a:ext cx="114" cy="248"/>
              </a:xfrm>
              <a:prstGeom prst="rect">
                <a:avLst/>
              </a:prstGeom>
              <a:grpFill/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14" name="Line 126"/>
              <p:cNvSpPr>
                <a:spLocks noChangeShapeType="1"/>
              </p:cNvSpPr>
              <p:nvPr/>
            </p:nvSpPr>
            <p:spPr bwMode="auto">
              <a:xfrm>
                <a:off x="2516" y="3284"/>
                <a:ext cx="283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15" name="Line 127"/>
              <p:cNvSpPr>
                <a:spLocks noChangeShapeType="1"/>
              </p:cNvSpPr>
              <p:nvPr/>
            </p:nvSpPr>
            <p:spPr bwMode="auto">
              <a:xfrm>
                <a:off x="2799" y="3275"/>
                <a:ext cx="1" cy="243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16" name="Line 128"/>
              <p:cNvSpPr>
                <a:spLocks noChangeShapeType="1"/>
              </p:cNvSpPr>
              <p:nvPr/>
            </p:nvSpPr>
            <p:spPr bwMode="auto">
              <a:xfrm flipH="1">
                <a:off x="2851" y="3281"/>
                <a:ext cx="211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17" name="Line 129"/>
              <p:cNvSpPr>
                <a:spLocks noChangeShapeType="1"/>
              </p:cNvSpPr>
              <p:nvPr/>
            </p:nvSpPr>
            <p:spPr bwMode="auto">
              <a:xfrm>
                <a:off x="2851" y="3281"/>
                <a:ext cx="1" cy="72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18" name="Rectangle 130"/>
              <p:cNvSpPr>
                <a:spLocks noChangeArrowheads="1"/>
              </p:cNvSpPr>
              <p:nvPr/>
            </p:nvSpPr>
            <p:spPr bwMode="auto">
              <a:xfrm>
                <a:off x="2701" y="317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L</a:t>
                </a:r>
                <a:endParaRPr lang="en-US"/>
              </a:p>
            </p:txBody>
          </p:sp>
          <p:sp>
            <p:nvSpPr>
              <p:cNvPr id="12419" name="Rectangle 131"/>
              <p:cNvSpPr>
                <a:spLocks noChangeArrowheads="1"/>
              </p:cNvSpPr>
              <p:nvPr/>
            </p:nvSpPr>
            <p:spPr bwMode="auto">
              <a:xfrm>
                <a:off x="2737" y="3177"/>
                <a:ext cx="83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/>
              </a:p>
            </p:txBody>
          </p:sp>
          <p:sp>
            <p:nvSpPr>
              <p:cNvPr id="12420" name="Rectangle 132"/>
              <p:cNvSpPr>
                <a:spLocks noChangeArrowheads="1"/>
              </p:cNvSpPr>
              <p:nvPr/>
            </p:nvSpPr>
            <p:spPr bwMode="auto">
              <a:xfrm>
                <a:off x="2789" y="317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2</a:t>
                </a:r>
                <a:endParaRPr lang="en-US"/>
              </a:p>
            </p:txBody>
          </p:sp>
          <p:sp>
            <p:nvSpPr>
              <p:cNvPr id="12421" name="Rectangle 133"/>
              <p:cNvSpPr>
                <a:spLocks noChangeArrowheads="1"/>
              </p:cNvSpPr>
              <p:nvPr/>
            </p:nvSpPr>
            <p:spPr bwMode="auto">
              <a:xfrm>
                <a:off x="2825" y="3177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422" name="Rectangle 134"/>
              <p:cNvSpPr>
                <a:spLocks noChangeArrowheads="1"/>
              </p:cNvSpPr>
              <p:nvPr/>
            </p:nvSpPr>
            <p:spPr bwMode="auto">
              <a:xfrm>
                <a:off x="2846" y="3177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t</a:t>
                </a:r>
                <a:endParaRPr lang="en-US"/>
              </a:p>
            </p:txBody>
          </p:sp>
          <p:sp>
            <p:nvSpPr>
              <p:cNvPr id="12423" name="Rectangle 135"/>
              <p:cNvSpPr>
                <a:spLocks noChangeArrowheads="1"/>
              </p:cNvSpPr>
              <p:nvPr/>
            </p:nvSpPr>
            <p:spPr bwMode="auto">
              <a:xfrm>
                <a:off x="2871" y="3177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r</a:t>
                </a:r>
                <a:endParaRPr lang="en-US"/>
              </a:p>
            </p:txBody>
          </p:sp>
          <p:sp>
            <p:nvSpPr>
              <p:cNvPr id="12424" name="Rectangle 136"/>
              <p:cNvSpPr>
                <a:spLocks noChangeArrowheads="1"/>
              </p:cNvSpPr>
              <p:nvPr/>
            </p:nvSpPr>
            <p:spPr bwMode="auto">
              <a:xfrm>
                <a:off x="2897" y="317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a</a:t>
                </a:r>
                <a:endParaRPr lang="en-US"/>
              </a:p>
            </p:txBody>
          </p:sp>
          <p:sp>
            <p:nvSpPr>
              <p:cNvPr id="12425" name="Rectangle 137"/>
              <p:cNvSpPr>
                <a:spLocks noChangeArrowheads="1"/>
              </p:cNvSpPr>
              <p:nvPr/>
            </p:nvSpPr>
            <p:spPr bwMode="auto">
              <a:xfrm>
                <a:off x="2933" y="317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p</a:t>
                </a:r>
                <a:endParaRPr lang="en-US"/>
              </a:p>
            </p:txBody>
          </p:sp>
          <p:grpSp>
            <p:nvGrpSpPr>
              <p:cNvPr id="17" name="Group 140"/>
              <p:cNvGrpSpPr>
                <a:grpSpLocks/>
              </p:cNvGrpSpPr>
              <p:nvPr/>
            </p:nvGrpSpPr>
            <p:grpSpPr bwMode="auto">
              <a:xfrm>
                <a:off x="3284" y="3255"/>
                <a:ext cx="825" cy="36"/>
                <a:chOff x="3284" y="3255"/>
                <a:chExt cx="825" cy="36"/>
              </a:xfrm>
              <a:grpFill/>
            </p:grpSpPr>
            <p:sp>
              <p:nvSpPr>
                <p:cNvPr id="12426" name="Freeform 138"/>
                <p:cNvSpPr>
                  <a:spLocks/>
                </p:cNvSpPr>
                <p:nvPr/>
              </p:nvSpPr>
              <p:spPr bwMode="auto">
                <a:xfrm>
                  <a:off x="4037" y="32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72" y="20"/>
                    </a:cxn>
                    <a:cxn ang="0">
                      <a:pos x="0" y="36"/>
                    </a:cxn>
                    <a:cxn ang="0">
                      <a:pos x="0" y="20"/>
                    </a:cxn>
                    <a:cxn ang="0">
                      <a:pos x="0" y="0"/>
                    </a:cxn>
                    <a:cxn ang="0">
                      <a:pos x="72" y="20"/>
                    </a:cxn>
                  </a:cxnLst>
                  <a:rect l="0" t="0" r="r" b="b"/>
                  <a:pathLst>
                    <a:path w="72" h="36">
                      <a:moveTo>
                        <a:pt x="72" y="20"/>
                      </a:moveTo>
                      <a:lnTo>
                        <a:pt x="0" y="36"/>
                      </a:lnTo>
                      <a:lnTo>
                        <a:pt x="0" y="20"/>
                      </a:lnTo>
                      <a:lnTo>
                        <a:pt x="0" y="0"/>
                      </a:lnTo>
                      <a:lnTo>
                        <a:pt x="72" y="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27" name="Line 139"/>
                <p:cNvSpPr>
                  <a:spLocks noChangeShapeType="1"/>
                </p:cNvSpPr>
                <p:nvPr/>
              </p:nvSpPr>
              <p:spPr bwMode="auto">
                <a:xfrm>
                  <a:off x="3284" y="3275"/>
                  <a:ext cx="753" cy="1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429" name="Rectangle 141"/>
              <p:cNvSpPr>
                <a:spLocks noChangeArrowheads="1"/>
              </p:cNvSpPr>
              <p:nvPr/>
            </p:nvSpPr>
            <p:spPr bwMode="auto">
              <a:xfrm>
                <a:off x="2237" y="2363"/>
                <a:ext cx="165" cy="98"/>
              </a:xfrm>
              <a:prstGeom prst="rect">
                <a:avLst/>
              </a:prstGeom>
              <a:grpFill/>
              <a:ln w="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30" name="AutoShape 142"/>
              <p:cNvSpPr>
                <a:spLocks noChangeArrowheads="1"/>
              </p:cNvSpPr>
              <p:nvPr/>
            </p:nvSpPr>
            <p:spPr bwMode="auto">
              <a:xfrm>
                <a:off x="2381" y="2312"/>
                <a:ext cx="212" cy="185"/>
              </a:xfrm>
              <a:prstGeom prst="roundRect">
                <a:avLst>
                  <a:gd name="adj" fmla="val 37500"/>
                </a:avLst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8" name="Group 150"/>
              <p:cNvGrpSpPr>
                <a:grpSpLocks/>
              </p:cNvGrpSpPr>
              <p:nvPr/>
            </p:nvGrpSpPr>
            <p:grpSpPr bwMode="auto">
              <a:xfrm>
                <a:off x="2593" y="2332"/>
                <a:ext cx="253" cy="228"/>
                <a:chOff x="2593" y="2332"/>
                <a:chExt cx="253" cy="228"/>
              </a:xfrm>
              <a:grpFill/>
            </p:grpSpPr>
            <p:grpSp>
              <p:nvGrpSpPr>
                <p:cNvPr id="19" name="Group 148"/>
                <p:cNvGrpSpPr>
                  <a:grpSpLocks/>
                </p:cNvGrpSpPr>
                <p:nvPr/>
              </p:nvGrpSpPr>
              <p:grpSpPr bwMode="auto">
                <a:xfrm>
                  <a:off x="2701" y="2332"/>
                  <a:ext cx="145" cy="228"/>
                  <a:chOff x="2701" y="2332"/>
                  <a:chExt cx="145" cy="228"/>
                </a:xfrm>
                <a:grpFill/>
              </p:grpSpPr>
              <p:sp>
                <p:nvSpPr>
                  <p:cNvPr id="12431" name="Freeform 143"/>
                  <p:cNvSpPr>
                    <a:spLocks/>
                  </p:cNvSpPr>
                  <p:nvPr/>
                </p:nvSpPr>
                <p:spPr bwMode="auto">
                  <a:xfrm>
                    <a:off x="2701" y="2332"/>
                    <a:ext cx="145" cy="145"/>
                  </a:xfrm>
                  <a:custGeom>
                    <a:avLst/>
                    <a:gdLst/>
                    <a:ahLst/>
                    <a:cxnLst>
                      <a:cxn ang="0">
                        <a:pos x="145" y="145"/>
                      </a:cxn>
                      <a:cxn ang="0">
                        <a:pos x="145" y="0"/>
                      </a:cxn>
                      <a:cxn ang="0">
                        <a:pos x="0" y="145"/>
                      </a:cxn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45" y="145"/>
                      </a:cxn>
                    </a:cxnLst>
                    <a:rect l="0" t="0" r="r" b="b"/>
                    <a:pathLst>
                      <a:path w="145" h="145">
                        <a:moveTo>
                          <a:pt x="145" y="145"/>
                        </a:moveTo>
                        <a:lnTo>
                          <a:pt x="145" y="0"/>
                        </a:lnTo>
                        <a:lnTo>
                          <a:pt x="0" y="145"/>
                        </a:lnTo>
                        <a:lnTo>
                          <a:pt x="0" y="0"/>
                        </a:lnTo>
                        <a:lnTo>
                          <a:pt x="72" y="72"/>
                        </a:lnTo>
                        <a:lnTo>
                          <a:pt x="145" y="145"/>
                        </a:lnTo>
                        <a:close/>
                      </a:path>
                    </a:pathLst>
                  </a:cu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32" name="Line 1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73" y="2399"/>
                    <a:ext cx="1" cy="160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33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2758" y="2559"/>
                    <a:ext cx="31" cy="1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34" name="Line 1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22" y="2471"/>
                    <a:ext cx="93" cy="57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2435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2712" y="2518"/>
                    <a:ext cx="15" cy="26"/>
                  </a:xfrm>
                  <a:prstGeom prst="line">
                    <a:avLst/>
                  </a:prstGeom>
                  <a:grp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2437" name="Line 149"/>
                <p:cNvSpPr>
                  <a:spLocks noChangeShapeType="1"/>
                </p:cNvSpPr>
                <p:nvPr/>
              </p:nvSpPr>
              <p:spPr bwMode="auto">
                <a:xfrm>
                  <a:off x="2593" y="2404"/>
                  <a:ext cx="103" cy="1"/>
                </a:xfrm>
                <a:prstGeom prst="line">
                  <a:avLst/>
                </a:prstGeom>
                <a:grp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439" name="Rectangle 151"/>
              <p:cNvSpPr>
                <a:spLocks noChangeArrowheads="1"/>
              </p:cNvSpPr>
              <p:nvPr/>
            </p:nvSpPr>
            <p:spPr bwMode="auto">
              <a:xfrm>
                <a:off x="2887" y="2332"/>
                <a:ext cx="1118" cy="15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5">
                <a:solidFill>
                  <a:srgbClr val="0000D4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0" name="Group 163"/>
              <p:cNvGrpSpPr>
                <a:grpSpLocks/>
              </p:cNvGrpSpPr>
              <p:nvPr/>
            </p:nvGrpSpPr>
            <p:grpSpPr bwMode="auto">
              <a:xfrm>
                <a:off x="1448" y="2260"/>
                <a:ext cx="681" cy="1"/>
                <a:chOff x="1448" y="2260"/>
                <a:chExt cx="681" cy="1"/>
              </a:xfrm>
              <a:grpFill/>
            </p:grpSpPr>
            <p:sp>
              <p:nvSpPr>
                <p:cNvPr id="12440" name="Line 152"/>
                <p:cNvSpPr>
                  <a:spLocks noChangeShapeType="1"/>
                </p:cNvSpPr>
                <p:nvPr/>
              </p:nvSpPr>
              <p:spPr bwMode="auto">
                <a:xfrm>
                  <a:off x="1448" y="2260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1" name="Line 153"/>
                <p:cNvSpPr>
                  <a:spLocks noChangeShapeType="1"/>
                </p:cNvSpPr>
                <p:nvPr/>
              </p:nvSpPr>
              <p:spPr bwMode="auto">
                <a:xfrm>
                  <a:off x="1515" y="2260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2" name="Line 154"/>
                <p:cNvSpPr>
                  <a:spLocks noChangeShapeType="1"/>
                </p:cNvSpPr>
                <p:nvPr/>
              </p:nvSpPr>
              <p:spPr bwMode="auto">
                <a:xfrm>
                  <a:off x="1582" y="2260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3" name="Line 155"/>
                <p:cNvSpPr>
                  <a:spLocks noChangeShapeType="1"/>
                </p:cNvSpPr>
                <p:nvPr/>
              </p:nvSpPr>
              <p:spPr bwMode="auto">
                <a:xfrm>
                  <a:off x="1649" y="2260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4" name="Line 156"/>
                <p:cNvSpPr>
                  <a:spLocks noChangeShapeType="1"/>
                </p:cNvSpPr>
                <p:nvPr/>
              </p:nvSpPr>
              <p:spPr bwMode="auto">
                <a:xfrm>
                  <a:off x="1716" y="2260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5" name="Line 157"/>
                <p:cNvSpPr>
                  <a:spLocks noChangeShapeType="1"/>
                </p:cNvSpPr>
                <p:nvPr/>
              </p:nvSpPr>
              <p:spPr bwMode="auto">
                <a:xfrm>
                  <a:off x="1783" y="2260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6" name="Line 158"/>
                <p:cNvSpPr>
                  <a:spLocks noChangeShapeType="1"/>
                </p:cNvSpPr>
                <p:nvPr/>
              </p:nvSpPr>
              <p:spPr bwMode="auto">
                <a:xfrm>
                  <a:off x="1850" y="2260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7" name="Line 159"/>
                <p:cNvSpPr>
                  <a:spLocks noChangeShapeType="1"/>
                </p:cNvSpPr>
                <p:nvPr/>
              </p:nvSpPr>
              <p:spPr bwMode="auto">
                <a:xfrm>
                  <a:off x="1917" y="2260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8" name="Line 160"/>
                <p:cNvSpPr>
                  <a:spLocks noChangeShapeType="1"/>
                </p:cNvSpPr>
                <p:nvPr/>
              </p:nvSpPr>
              <p:spPr bwMode="auto">
                <a:xfrm>
                  <a:off x="1984" y="2260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49" name="Line 161"/>
                <p:cNvSpPr>
                  <a:spLocks noChangeShapeType="1"/>
                </p:cNvSpPr>
                <p:nvPr/>
              </p:nvSpPr>
              <p:spPr bwMode="auto">
                <a:xfrm>
                  <a:off x="2051" y="2260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0" name="Line 162"/>
                <p:cNvSpPr>
                  <a:spLocks noChangeShapeType="1"/>
                </p:cNvSpPr>
                <p:nvPr/>
              </p:nvSpPr>
              <p:spPr bwMode="auto">
                <a:xfrm>
                  <a:off x="2118" y="2260"/>
                  <a:ext cx="1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1" name="Group 175"/>
              <p:cNvGrpSpPr>
                <a:grpSpLocks/>
              </p:cNvGrpSpPr>
              <p:nvPr/>
            </p:nvGrpSpPr>
            <p:grpSpPr bwMode="auto">
              <a:xfrm>
                <a:off x="1448" y="2564"/>
                <a:ext cx="681" cy="1"/>
                <a:chOff x="1448" y="2564"/>
                <a:chExt cx="681" cy="1"/>
              </a:xfrm>
              <a:grpFill/>
            </p:grpSpPr>
            <p:sp>
              <p:nvSpPr>
                <p:cNvPr id="12452" name="Line 164"/>
                <p:cNvSpPr>
                  <a:spLocks noChangeShapeType="1"/>
                </p:cNvSpPr>
                <p:nvPr/>
              </p:nvSpPr>
              <p:spPr bwMode="auto">
                <a:xfrm>
                  <a:off x="1448" y="2564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3" name="Line 165"/>
                <p:cNvSpPr>
                  <a:spLocks noChangeShapeType="1"/>
                </p:cNvSpPr>
                <p:nvPr/>
              </p:nvSpPr>
              <p:spPr bwMode="auto">
                <a:xfrm>
                  <a:off x="1515" y="2564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4" name="Line 166"/>
                <p:cNvSpPr>
                  <a:spLocks noChangeShapeType="1"/>
                </p:cNvSpPr>
                <p:nvPr/>
              </p:nvSpPr>
              <p:spPr bwMode="auto">
                <a:xfrm>
                  <a:off x="1582" y="2564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5" name="Line 167"/>
                <p:cNvSpPr>
                  <a:spLocks noChangeShapeType="1"/>
                </p:cNvSpPr>
                <p:nvPr/>
              </p:nvSpPr>
              <p:spPr bwMode="auto">
                <a:xfrm>
                  <a:off x="1649" y="2564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6" name="Line 168"/>
                <p:cNvSpPr>
                  <a:spLocks noChangeShapeType="1"/>
                </p:cNvSpPr>
                <p:nvPr/>
              </p:nvSpPr>
              <p:spPr bwMode="auto">
                <a:xfrm>
                  <a:off x="1716" y="2564"/>
                  <a:ext cx="4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7" name="Line 169"/>
                <p:cNvSpPr>
                  <a:spLocks noChangeShapeType="1"/>
                </p:cNvSpPr>
                <p:nvPr/>
              </p:nvSpPr>
              <p:spPr bwMode="auto">
                <a:xfrm>
                  <a:off x="1783" y="2564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8" name="Line 170"/>
                <p:cNvSpPr>
                  <a:spLocks noChangeShapeType="1"/>
                </p:cNvSpPr>
                <p:nvPr/>
              </p:nvSpPr>
              <p:spPr bwMode="auto">
                <a:xfrm>
                  <a:off x="1850" y="2564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59" name="Line 171"/>
                <p:cNvSpPr>
                  <a:spLocks noChangeShapeType="1"/>
                </p:cNvSpPr>
                <p:nvPr/>
              </p:nvSpPr>
              <p:spPr bwMode="auto">
                <a:xfrm>
                  <a:off x="1917" y="2564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60" name="Line 172"/>
                <p:cNvSpPr>
                  <a:spLocks noChangeShapeType="1"/>
                </p:cNvSpPr>
                <p:nvPr/>
              </p:nvSpPr>
              <p:spPr bwMode="auto">
                <a:xfrm>
                  <a:off x="1984" y="2564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61" name="Line 173"/>
                <p:cNvSpPr>
                  <a:spLocks noChangeShapeType="1"/>
                </p:cNvSpPr>
                <p:nvPr/>
              </p:nvSpPr>
              <p:spPr bwMode="auto">
                <a:xfrm>
                  <a:off x="2051" y="2564"/>
                  <a:ext cx="42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462" name="Line 174"/>
                <p:cNvSpPr>
                  <a:spLocks noChangeShapeType="1"/>
                </p:cNvSpPr>
                <p:nvPr/>
              </p:nvSpPr>
              <p:spPr bwMode="auto">
                <a:xfrm>
                  <a:off x="2118" y="2564"/>
                  <a:ext cx="11" cy="1"/>
                </a:xfrm>
                <a:prstGeom prst="line">
                  <a:avLst/>
                </a:prstGeom>
                <a:grpFill/>
                <a:ln w="10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2464" name="Line 176"/>
              <p:cNvSpPr>
                <a:spLocks noChangeShapeType="1"/>
              </p:cNvSpPr>
              <p:nvPr/>
            </p:nvSpPr>
            <p:spPr bwMode="auto">
              <a:xfrm>
                <a:off x="2851" y="2404"/>
                <a:ext cx="36" cy="1"/>
              </a:xfrm>
              <a:prstGeom prst="line">
                <a:avLst/>
              </a:prstGeom>
              <a:grp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65" name="Rectangle 177"/>
              <p:cNvSpPr>
                <a:spLocks noChangeArrowheads="1"/>
              </p:cNvSpPr>
              <p:nvPr/>
            </p:nvSpPr>
            <p:spPr bwMode="auto">
              <a:xfrm>
                <a:off x="2902" y="2512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66" name="Rectangle 178"/>
              <p:cNvSpPr>
                <a:spLocks noChangeArrowheads="1"/>
              </p:cNvSpPr>
              <p:nvPr/>
            </p:nvSpPr>
            <p:spPr bwMode="auto">
              <a:xfrm>
                <a:off x="2944" y="2512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67" name="Rectangle 179"/>
              <p:cNvSpPr>
                <a:spLocks noChangeArrowheads="1"/>
              </p:cNvSpPr>
              <p:nvPr/>
            </p:nvSpPr>
            <p:spPr bwMode="auto">
              <a:xfrm>
                <a:off x="2980" y="2512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68" name="Rectangle 180"/>
              <p:cNvSpPr>
                <a:spLocks noChangeArrowheads="1"/>
              </p:cNvSpPr>
              <p:nvPr/>
            </p:nvSpPr>
            <p:spPr bwMode="auto">
              <a:xfrm>
                <a:off x="3036" y="2512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69" name="Rectangle 181"/>
              <p:cNvSpPr>
                <a:spLocks noChangeArrowheads="1"/>
              </p:cNvSpPr>
              <p:nvPr/>
            </p:nvSpPr>
            <p:spPr bwMode="auto">
              <a:xfrm>
                <a:off x="3072" y="2512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0" name="Rectangle 182"/>
              <p:cNvSpPr>
                <a:spLocks noChangeArrowheads="1"/>
              </p:cNvSpPr>
              <p:nvPr/>
            </p:nvSpPr>
            <p:spPr bwMode="auto">
              <a:xfrm>
                <a:off x="3093" y="2512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2" name="Rectangle 184"/>
              <p:cNvSpPr>
                <a:spLocks noChangeArrowheads="1"/>
              </p:cNvSpPr>
              <p:nvPr/>
            </p:nvSpPr>
            <p:spPr bwMode="auto">
              <a:xfrm>
                <a:off x="2918" y="2585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3" name="Rectangle 185"/>
              <p:cNvSpPr>
                <a:spLocks noChangeArrowheads="1"/>
              </p:cNvSpPr>
              <p:nvPr/>
            </p:nvSpPr>
            <p:spPr bwMode="auto">
              <a:xfrm>
                <a:off x="2959" y="2585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4" name="Rectangle 186"/>
              <p:cNvSpPr>
                <a:spLocks noChangeArrowheads="1"/>
              </p:cNvSpPr>
              <p:nvPr/>
            </p:nvSpPr>
            <p:spPr bwMode="auto">
              <a:xfrm>
                <a:off x="2995" y="2585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5" name="Rectangle 187"/>
              <p:cNvSpPr>
                <a:spLocks noChangeArrowheads="1"/>
              </p:cNvSpPr>
              <p:nvPr/>
            </p:nvSpPr>
            <p:spPr bwMode="auto">
              <a:xfrm>
                <a:off x="3016" y="2585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7" name="Rectangle 189"/>
              <p:cNvSpPr>
                <a:spLocks noChangeArrowheads="1"/>
              </p:cNvSpPr>
              <p:nvPr/>
            </p:nvSpPr>
            <p:spPr bwMode="auto">
              <a:xfrm>
                <a:off x="3088" y="2585"/>
                <a:ext cx="0" cy="17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478" name="Rectangle 190"/>
              <p:cNvSpPr>
                <a:spLocks noChangeArrowheads="1"/>
              </p:cNvSpPr>
              <p:nvPr/>
            </p:nvSpPr>
            <p:spPr bwMode="auto">
              <a:xfrm>
                <a:off x="1587" y="2327"/>
                <a:ext cx="88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M</a:t>
                </a:r>
                <a:endParaRPr lang="en-US"/>
              </a:p>
            </p:txBody>
          </p:sp>
          <p:sp>
            <p:nvSpPr>
              <p:cNvPr id="12479" name="Rectangle 191"/>
              <p:cNvSpPr>
                <a:spLocks noChangeArrowheads="1"/>
              </p:cNvSpPr>
              <p:nvPr/>
            </p:nvSpPr>
            <p:spPr bwMode="auto">
              <a:xfrm>
                <a:off x="1644" y="232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a</a:t>
                </a:r>
                <a:endParaRPr lang="en-US"/>
              </a:p>
            </p:txBody>
          </p:sp>
          <p:sp>
            <p:nvSpPr>
              <p:cNvPr id="12480" name="Rectangle 192"/>
              <p:cNvSpPr>
                <a:spLocks noChangeArrowheads="1"/>
              </p:cNvSpPr>
              <p:nvPr/>
            </p:nvSpPr>
            <p:spPr bwMode="auto">
              <a:xfrm>
                <a:off x="1680" y="2327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i</a:t>
                </a:r>
                <a:endParaRPr lang="en-US"/>
              </a:p>
            </p:txBody>
          </p:sp>
          <p:sp>
            <p:nvSpPr>
              <p:cNvPr id="12481" name="Rectangle 193"/>
              <p:cNvSpPr>
                <a:spLocks noChangeArrowheads="1"/>
              </p:cNvSpPr>
              <p:nvPr/>
            </p:nvSpPr>
            <p:spPr bwMode="auto">
              <a:xfrm>
                <a:off x="1701" y="2327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/>
              </a:p>
            </p:txBody>
          </p:sp>
          <p:sp>
            <p:nvSpPr>
              <p:cNvPr id="12482" name="Rectangle 194"/>
              <p:cNvSpPr>
                <a:spLocks noChangeArrowheads="1"/>
              </p:cNvSpPr>
              <p:nvPr/>
            </p:nvSpPr>
            <p:spPr bwMode="auto">
              <a:xfrm>
                <a:off x="1742" y="2327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483" name="Rectangle 195"/>
              <p:cNvSpPr>
                <a:spLocks noChangeArrowheads="1"/>
              </p:cNvSpPr>
              <p:nvPr/>
            </p:nvSpPr>
            <p:spPr bwMode="auto">
              <a:xfrm>
                <a:off x="1763" y="2327"/>
                <a:ext cx="6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c</a:t>
                </a:r>
                <a:endParaRPr lang="en-US"/>
              </a:p>
            </p:txBody>
          </p:sp>
          <p:sp>
            <p:nvSpPr>
              <p:cNvPr id="12484" name="Rectangle 196"/>
              <p:cNvSpPr>
                <a:spLocks noChangeArrowheads="1"/>
              </p:cNvSpPr>
              <p:nvPr/>
            </p:nvSpPr>
            <p:spPr bwMode="auto">
              <a:xfrm>
                <a:off x="1794" y="2327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h</a:t>
                </a:r>
                <a:endParaRPr lang="en-US"/>
              </a:p>
            </p:txBody>
          </p:sp>
          <p:sp>
            <p:nvSpPr>
              <p:cNvPr id="12485" name="Rectangle 197"/>
              <p:cNvSpPr>
                <a:spLocks noChangeArrowheads="1"/>
              </p:cNvSpPr>
              <p:nvPr/>
            </p:nvSpPr>
            <p:spPr bwMode="auto">
              <a:xfrm>
                <a:off x="1835" y="232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a</a:t>
                </a:r>
                <a:endParaRPr lang="en-US"/>
              </a:p>
            </p:txBody>
          </p:sp>
          <p:sp>
            <p:nvSpPr>
              <p:cNvPr id="12486" name="Rectangle 198"/>
              <p:cNvSpPr>
                <a:spLocks noChangeArrowheads="1"/>
              </p:cNvSpPr>
              <p:nvPr/>
            </p:nvSpPr>
            <p:spPr bwMode="auto">
              <a:xfrm>
                <a:off x="1871" y="2327"/>
                <a:ext cx="88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m</a:t>
                </a:r>
                <a:endParaRPr lang="en-US"/>
              </a:p>
            </p:txBody>
          </p:sp>
          <p:sp>
            <p:nvSpPr>
              <p:cNvPr id="12487" name="Rectangle 199"/>
              <p:cNvSpPr>
                <a:spLocks noChangeArrowheads="1"/>
              </p:cNvSpPr>
              <p:nvPr/>
            </p:nvSpPr>
            <p:spPr bwMode="auto">
              <a:xfrm>
                <a:off x="1928" y="232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b</a:t>
                </a:r>
                <a:endParaRPr lang="en-US"/>
              </a:p>
            </p:txBody>
          </p:sp>
          <p:sp>
            <p:nvSpPr>
              <p:cNvPr id="12488" name="Rectangle 200"/>
              <p:cNvSpPr>
                <a:spLocks noChangeArrowheads="1"/>
              </p:cNvSpPr>
              <p:nvPr/>
            </p:nvSpPr>
            <p:spPr bwMode="auto">
              <a:xfrm>
                <a:off x="1964" y="2327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e</a:t>
                </a:r>
                <a:endParaRPr lang="en-US"/>
              </a:p>
            </p:txBody>
          </p:sp>
          <p:sp>
            <p:nvSpPr>
              <p:cNvPr id="12489" name="Rectangle 201"/>
              <p:cNvSpPr>
                <a:spLocks noChangeArrowheads="1"/>
              </p:cNvSpPr>
              <p:nvPr/>
            </p:nvSpPr>
            <p:spPr bwMode="auto">
              <a:xfrm>
                <a:off x="2000" y="2327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r</a:t>
                </a:r>
                <a:endParaRPr lang="en-US"/>
              </a:p>
            </p:txBody>
          </p:sp>
          <p:sp>
            <p:nvSpPr>
              <p:cNvPr id="12490" name="Rectangle 202"/>
              <p:cNvSpPr>
                <a:spLocks noChangeArrowheads="1"/>
              </p:cNvSpPr>
              <p:nvPr/>
            </p:nvSpPr>
            <p:spPr bwMode="auto">
              <a:xfrm>
                <a:off x="2026" y="2327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491" name="Rectangle 203"/>
              <p:cNvSpPr>
                <a:spLocks noChangeArrowheads="1"/>
              </p:cNvSpPr>
              <p:nvPr/>
            </p:nvSpPr>
            <p:spPr bwMode="auto">
              <a:xfrm>
                <a:off x="1525" y="2399"/>
                <a:ext cx="83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 dirty="0">
                    <a:solidFill>
                      <a:srgbClr val="000000"/>
                    </a:solidFill>
                    <a:latin typeface="Bookman Old Style" pitchFamily="18" charset="0"/>
                  </a:rPr>
                  <a:t>N</a:t>
                </a:r>
                <a:endParaRPr lang="en-US" dirty="0"/>
              </a:p>
            </p:txBody>
          </p:sp>
          <p:sp>
            <p:nvSpPr>
              <p:cNvPr id="12492" name="Rectangle 204"/>
              <p:cNvSpPr>
                <a:spLocks noChangeArrowheads="1"/>
              </p:cNvSpPr>
              <p:nvPr/>
            </p:nvSpPr>
            <p:spPr bwMode="auto">
              <a:xfrm>
                <a:off x="1577" y="239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E</a:t>
                </a:r>
                <a:endParaRPr lang="en-US"/>
              </a:p>
            </p:txBody>
          </p:sp>
          <p:sp>
            <p:nvSpPr>
              <p:cNvPr id="12493" name="Rectangle 205"/>
              <p:cNvSpPr>
                <a:spLocks noChangeArrowheads="1"/>
              </p:cNvSpPr>
              <p:nvPr/>
            </p:nvSpPr>
            <p:spPr bwMode="auto">
              <a:xfrm>
                <a:off x="1618" y="2399"/>
                <a:ext cx="83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 dirty="0">
                    <a:solidFill>
                      <a:srgbClr val="000000"/>
                    </a:solidFill>
                    <a:latin typeface="Bookman Old Style" pitchFamily="18" charset="0"/>
                  </a:rPr>
                  <a:t>G</a:t>
                </a:r>
                <a:endParaRPr lang="en-US" dirty="0"/>
              </a:p>
            </p:txBody>
          </p:sp>
          <p:sp>
            <p:nvSpPr>
              <p:cNvPr id="12494" name="Rectangle 206"/>
              <p:cNvSpPr>
                <a:spLocks noChangeArrowheads="1"/>
              </p:cNvSpPr>
              <p:nvPr/>
            </p:nvSpPr>
            <p:spPr bwMode="auto">
              <a:xfrm>
                <a:off x="1670" y="2399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495" name="Rectangle 207"/>
              <p:cNvSpPr>
                <a:spLocks noChangeArrowheads="1"/>
              </p:cNvSpPr>
              <p:nvPr/>
            </p:nvSpPr>
            <p:spPr bwMode="auto">
              <a:xfrm>
                <a:off x="1690" y="239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s</a:t>
                </a:r>
                <a:endParaRPr lang="en-US"/>
              </a:p>
            </p:txBody>
          </p:sp>
          <p:sp>
            <p:nvSpPr>
              <p:cNvPr id="12496" name="Rectangle 208"/>
              <p:cNvSpPr>
                <a:spLocks noChangeArrowheads="1"/>
              </p:cNvSpPr>
              <p:nvPr/>
            </p:nvSpPr>
            <p:spPr bwMode="auto">
              <a:xfrm>
                <a:off x="1727" y="2399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t</a:t>
                </a:r>
                <a:endParaRPr lang="en-US"/>
              </a:p>
            </p:txBody>
          </p:sp>
          <p:sp>
            <p:nvSpPr>
              <p:cNvPr id="12497" name="Rectangle 209"/>
              <p:cNvSpPr>
                <a:spLocks noChangeArrowheads="1"/>
              </p:cNvSpPr>
              <p:nvPr/>
            </p:nvSpPr>
            <p:spPr bwMode="auto">
              <a:xfrm>
                <a:off x="1752" y="2399"/>
                <a:ext cx="5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r</a:t>
                </a:r>
                <a:endParaRPr lang="en-US"/>
              </a:p>
            </p:txBody>
          </p:sp>
          <p:sp>
            <p:nvSpPr>
              <p:cNvPr id="12498" name="Rectangle 210"/>
              <p:cNvSpPr>
                <a:spLocks noChangeArrowheads="1"/>
              </p:cNvSpPr>
              <p:nvPr/>
            </p:nvSpPr>
            <p:spPr bwMode="auto">
              <a:xfrm>
                <a:off x="1778" y="2399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i</a:t>
                </a:r>
                <a:endParaRPr lang="en-US"/>
              </a:p>
            </p:txBody>
          </p:sp>
          <p:sp>
            <p:nvSpPr>
              <p:cNvPr id="12499" name="Rectangle 211"/>
              <p:cNvSpPr>
                <a:spLocks noChangeArrowheads="1"/>
              </p:cNvSpPr>
              <p:nvPr/>
            </p:nvSpPr>
            <p:spPr bwMode="auto">
              <a:xfrm>
                <a:off x="1799" y="239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 dirty="0">
                    <a:solidFill>
                      <a:srgbClr val="000000"/>
                    </a:solidFill>
                    <a:latin typeface="Bookman Old Style" pitchFamily="18" charset="0"/>
                  </a:rPr>
                  <a:t>p</a:t>
                </a:r>
                <a:endParaRPr lang="en-US" dirty="0"/>
              </a:p>
            </p:txBody>
          </p:sp>
          <p:sp>
            <p:nvSpPr>
              <p:cNvPr id="12500" name="Rectangle 212"/>
              <p:cNvSpPr>
                <a:spLocks noChangeArrowheads="1"/>
              </p:cNvSpPr>
              <p:nvPr/>
            </p:nvSpPr>
            <p:spPr bwMode="auto">
              <a:xfrm>
                <a:off x="1835" y="2399"/>
                <a:ext cx="5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 </a:t>
                </a:r>
                <a:endParaRPr lang="en-US"/>
              </a:p>
            </p:txBody>
          </p:sp>
          <p:sp>
            <p:nvSpPr>
              <p:cNvPr id="12501" name="Rectangle 213"/>
              <p:cNvSpPr>
                <a:spLocks noChangeArrowheads="1"/>
              </p:cNvSpPr>
              <p:nvPr/>
            </p:nvSpPr>
            <p:spPr bwMode="auto">
              <a:xfrm>
                <a:off x="1855" y="239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p</a:t>
                </a:r>
                <a:endParaRPr lang="en-US"/>
              </a:p>
            </p:txBody>
          </p:sp>
          <p:sp>
            <p:nvSpPr>
              <p:cNvPr id="12502" name="Rectangle 214"/>
              <p:cNvSpPr>
                <a:spLocks noChangeArrowheads="1"/>
              </p:cNvSpPr>
              <p:nvPr/>
            </p:nvSpPr>
            <p:spPr bwMode="auto">
              <a:xfrm>
                <a:off x="1892" y="2399"/>
                <a:ext cx="72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u</a:t>
                </a:r>
                <a:endParaRPr lang="en-US"/>
              </a:p>
            </p:txBody>
          </p:sp>
          <p:sp>
            <p:nvSpPr>
              <p:cNvPr id="12503" name="Rectangle 215"/>
              <p:cNvSpPr>
                <a:spLocks noChangeArrowheads="1"/>
              </p:cNvSpPr>
              <p:nvPr/>
            </p:nvSpPr>
            <p:spPr bwMode="auto">
              <a:xfrm>
                <a:off x="1933" y="2399"/>
                <a:ext cx="88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 dirty="0">
                    <a:solidFill>
                      <a:srgbClr val="000000"/>
                    </a:solidFill>
                    <a:latin typeface="Bookman Old Style" pitchFamily="18" charset="0"/>
                  </a:rPr>
                  <a:t>m</a:t>
                </a:r>
                <a:endParaRPr lang="en-US" dirty="0"/>
              </a:p>
            </p:txBody>
          </p:sp>
          <p:sp>
            <p:nvSpPr>
              <p:cNvPr id="12504" name="Rectangle 216"/>
              <p:cNvSpPr>
                <a:spLocks noChangeArrowheads="1"/>
              </p:cNvSpPr>
              <p:nvPr/>
            </p:nvSpPr>
            <p:spPr bwMode="auto">
              <a:xfrm>
                <a:off x="1990" y="239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p</a:t>
                </a:r>
                <a:endParaRPr lang="en-US"/>
              </a:p>
            </p:txBody>
          </p:sp>
          <p:sp>
            <p:nvSpPr>
              <p:cNvPr id="12505" name="Rectangle 217"/>
              <p:cNvSpPr>
                <a:spLocks noChangeArrowheads="1"/>
              </p:cNvSpPr>
              <p:nvPr/>
            </p:nvSpPr>
            <p:spPr bwMode="auto">
              <a:xfrm>
                <a:off x="2026" y="239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e</a:t>
                </a:r>
                <a:endParaRPr lang="en-US"/>
              </a:p>
            </p:txBody>
          </p:sp>
          <p:sp>
            <p:nvSpPr>
              <p:cNvPr id="12506" name="Rectangle 218"/>
              <p:cNvSpPr>
                <a:spLocks noChangeArrowheads="1"/>
              </p:cNvSpPr>
              <p:nvPr/>
            </p:nvSpPr>
            <p:spPr bwMode="auto">
              <a:xfrm>
                <a:off x="2062" y="2399"/>
                <a:ext cx="67" cy="10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800" b="0">
                    <a:solidFill>
                      <a:srgbClr val="000000"/>
                    </a:solidFill>
                    <a:latin typeface="Bookman Old Style" pitchFamily="18" charset="0"/>
                  </a:rPr>
                  <a:t>d</a:t>
                </a:r>
                <a:endParaRPr lang="en-US"/>
              </a:p>
            </p:txBody>
          </p:sp>
        </p:grpSp>
        <p:sp>
          <p:nvSpPr>
            <p:cNvPr id="3090" name="TextBox 268"/>
            <p:cNvSpPr txBox="1">
              <a:spLocks noChangeArrowheads="1"/>
            </p:cNvSpPr>
            <p:nvPr/>
          </p:nvSpPr>
          <p:spPr bwMode="auto">
            <a:xfrm>
              <a:off x="3762331" y="1428736"/>
              <a:ext cx="73449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Sample</a:t>
              </a:r>
            </a:p>
          </p:txBody>
        </p:sp>
        <p:sp>
          <p:nvSpPr>
            <p:cNvPr id="3091" name="TextBox 231"/>
            <p:cNvSpPr txBox="1">
              <a:spLocks noChangeArrowheads="1"/>
            </p:cNvSpPr>
            <p:nvPr/>
          </p:nvSpPr>
          <p:spPr bwMode="auto">
            <a:xfrm>
              <a:off x="2571736" y="785794"/>
              <a:ext cx="309520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0"/>
                <a:t>The sample is baked at 150°C (24h)</a:t>
              </a:r>
            </a:p>
          </p:txBody>
        </p:sp>
        <p:sp>
          <p:nvSpPr>
            <p:cNvPr id="3092" name="Rectangle 232"/>
            <p:cNvSpPr>
              <a:spLocks noChangeArrowheads="1"/>
            </p:cNvSpPr>
            <p:nvPr/>
          </p:nvSpPr>
          <p:spPr bwMode="auto">
            <a:xfrm>
              <a:off x="2357422" y="1754972"/>
              <a:ext cx="36000" cy="1476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Rectangle 233"/>
            <p:cNvSpPr>
              <a:spLocks noChangeArrowheads="1"/>
            </p:cNvSpPr>
            <p:nvPr/>
          </p:nvSpPr>
          <p:spPr bwMode="auto">
            <a:xfrm>
              <a:off x="2357422" y="1795450"/>
              <a:ext cx="36000" cy="720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Rectangle 235"/>
            <p:cNvSpPr>
              <a:spLocks noChangeArrowheads="1"/>
            </p:cNvSpPr>
            <p:nvPr/>
          </p:nvSpPr>
          <p:spPr bwMode="auto">
            <a:xfrm>
              <a:off x="2214546" y="1857364"/>
              <a:ext cx="29367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0">
                  <a:latin typeface="New York"/>
                </a:rPr>
                <a:t>C</a:t>
              </a:r>
            </a:p>
          </p:txBody>
        </p:sp>
      </p:grpSp>
      <p:sp>
        <p:nvSpPr>
          <p:cNvPr id="237" name="TextBox 236"/>
          <p:cNvSpPr txBox="1">
            <a:spLocks noChangeArrowheads="1"/>
          </p:cNvSpPr>
          <p:nvPr/>
        </p:nvSpPr>
        <p:spPr bwMode="auto">
          <a:xfrm>
            <a:off x="5640388" y="2371725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</a:t>
            </a:r>
            <a:r>
              <a:rPr lang="en-US" b="0" baseline="-25000"/>
              <a:t>c</a:t>
            </a:r>
            <a:r>
              <a:rPr lang="en-US" b="0"/>
              <a:t> is the conductance of the orifice</a:t>
            </a:r>
          </a:p>
          <a:p>
            <a:r>
              <a:rPr lang="en-US" b="0"/>
              <a:t>I</a:t>
            </a:r>
            <a:r>
              <a:rPr lang="en-US" b="0" baseline="-25000"/>
              <a:t>RGA</a:t>
            </a:r>
            <a:r>
              <a:rPr lang="en-US" b="0"/>
              <a:t> the RGA signal</a:t>
            </a:r>
          </a:p>
          <a:p>
            <a:r>
              <a:rPr lang="en-US" b="0">
                <a:latin typeface="Symbol" pitchFamily="18" charset="2"/>
              </a:rPr>
              <a:t>a</a:t>
            </a:r>
            <a:r>
              <a:rPr lang="en-US" b="0" baseline="-25000"/>
              <a:t>RGA</a:t>
            </a:r>
            <a:r>
              <a:rPr lang="en-US" b="0"/>
              <a:t> the calibration factor</a:t>
            </a:r>
          </a:p>
          <a:p>
            <a:r>
              <a:rPr lang="en-US" b="0">
                <a:latin typeface="Symbol" pitchFamily="18" charset="2"/>
              </a:rPr>
              <a:t>D</a:t>
            </a:r>
            <a:r>
              <a:rPr lang="en-US" b="0"/>
              <a:t>t</a:t>
            </a:r>
            <a:r>
              <a:rPr lang="en-US" b="0" baseline="-25000"/>
              <a:t>acc</a:t>
            </a:r>
            <a:r>
              <a:rPr lang="en-US" b="0"/>
              <a:t> the accumulation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410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40A535-0F9E-48B6-BDE8-68A6722E82BB}" type="slidenum">
              <a:rPr lang="fr-FR" smtClean="0"/>
              <a:pPr/>
              <a:t>14</a:t>
            </a:fld>
            <a:endParaRPr lang="fr-FR" smtClean="0"/>
          </a:p>
        </p:txBody>
      </p:sp>
      <p:pic>
        <p:nvPicPr>
          <p:cNvPr id="4102" name="Picture 21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2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 Box 2"/>
          <p:cNvSpPr txBox="1">
            <a:spLocks noChangeArrowheads="1"/>
          </p:cNvSpPr>
          <p:nvPr/>
        </p:nvSpPr>
        <p:spPr bwMode="auto">
          <a:xfrm>
            <a:off x="2500313" y="165100"/>
            <a:ext cx="4090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Thermal Outgassing of Baked C Films</a:t>
            </a:r>
            <a:endParaRPr lang="fr-FR" sz="2000">
              <a:solidFill>
                <a:srgbClr val="990000"/>
              </a:solidFill>
            </a:endParaRPr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536575" y="863600"/>
          <a:ext cx="3886200" cy="3779838"/>
        </p:xfrm>
        <a:graphic>
          <a:graphicData uri="http://schemas.openxmlformats.org/presentationml/2006/ole">
            <p:oleObj spid="_x0000_s4098" name="KGPlot" r:id="rId6" imgW="6019560" imgH="5854680" progId="">
              <p:embed/>
            </p:oleObj>
          </a:graphicData>
        </a:graphic>
      </p:graphicFrame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4749800" y="863600"/>
          <a:ext cx="3965575" cy="3778250"/>
        </p:xfrm>
        <a:graphic>
          <a:graphicData uri="http://schemas.openxmlformats.org/presentationml/2006/ole">
            <p:oleObj spid="_x0000_s4099" name="KGPlot" r:id="rId7" imgW="6146640" imgH="5854680" progId="">
              <p:embed/>
            </p:oleObj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57313" y="1214438"/>
            <a:ext cx="409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</a:t>
            </a:r>
            <a:r>
              <a:rPr lang="en-US" baseline="-25000"/>
              <a:t>2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857875" y="4786313"/>
          <a:ext cx="2571750" cy="2047875"/>
        </p:xfrm>
        <a:graphic>
          <a:graphicData uri="http://schemas.openxmlformats.org/drawingml/2006/table">
            <a:tbl>
              <a:tblPr/>
              <a:tblGrid>
                <a:gridCol w="642942"/>
                <a:gridCol w="192882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H" sz="16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Gas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fr-CH" sz="16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Outgassing  Rate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fr-CH" sz="16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[Torr </a:t>
                      </a:r>
                      <a:r>
                        <a:rPr lang="fr-CH" sz="1800" b="1" dirty="0" smtClean="0">
                          <a:solidFill>
                            <a:srgbClr val="000000"/>
                          </a:solidFill>
                          <a:latin typeface="MT Extra" pitchFamily="18" charset="2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fr-CH" sz="16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s</a:t>
                      </a:r>
                      <a:r>
                        <a:rPr lang="fr-CH" sz="1600" b="1" baseline="30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fr-CH" sz="16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fr-CH" sz="1600" b="1" baseline="30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fr-CH" sz="16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GB" sz="1600" baseline="-25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baseline="-25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-13</a:t>
                      </a:r>
                      <a:endParaRPr lang="en-US" sz="1600" baseline="30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</a:t>
                      </a:r>
                      <a:r>
                        <a:rPr lang="en-US" sz="1600" baseline="-25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baseline="-25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CO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CO</a:t>
                      </a:r>
                      <a:r>
                        <a:rPr lang="en-US" sz="1600" baseline="-25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baseline="-25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Ne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2875" y="4857750"/>
            <a:ext cx="55006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Compared to uncoated stainless steel:</a:t>
            </a:r>
          </a:p>
          <a:p>
            <a:r>
              <a:rPr lang="en-US" b="0"/>
              <a:t>H</a:t>
            </a:r>
            <a:r>
              <a:rPr lang="en-US" b="0" baseline="-25000"/>
              <a:t>2</a:t>
            </a:r>
            <a:r>
              <a:rPr lang="en-US" b="0"/>
              <a:t>: about 5 times lower</a:t>
            </a:r>
          </a:p>
          <a:p>
            <a:r>
              <a:rPr lang="en-US" b="0"/>
              <a:t>CO</a:t>
            </a:r>
            <a:r>
              <a:rPr lang="en-US" b="0" baseline="-25000"/>
              <a:t>2</a:t>
            </a:r>
            <a:r>
              <a:rPr lang="en-US" b="0"/>
              <a:t>: at least a factor of 5 higher </a:t>
            </a:r>
          </a:p>
          <a:p>
            <a:endParaRPr lang="en-US" b="0"/>
          </a:p>
          <a:p>
            <a:r>
              <a:rPr lang="en-US" b="0"/>
              <a:t>The outgassing of the discharge gas (Ne) is not an issue </a:t>
            </a:r>
          </a:p>
          <a:p>
            <a:endParaRPr 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6C737B-C790-4737-9446-20308A896A73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2835275" y="165100"/>
            <a:ext cx="3522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Electron Stimulated Desorption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5126" name="Picture 4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1750" y="857250"/>
            <a:ext cx="9072563" cy="5429250"/>
            <a:chOff x="31241" y="857232"/>
            <a:chExt cx="9144000" cy="5505450"/>
          </a:xfrm>
        </p:grpSpPr>
        <p:grpSp>
          <p:nvGrpSpPr>
            <p:cNvPr id="5132" name="Group 10"/>
            <p:cNvGrpSpPr>
              <a:grpSpLocks/>
            </p:cNvGrpSpPr>
            <p:nvPr/>
          </p:nvGrpSpPr>
          <p:grpSpPr bwMode="auto">
            <a:xfrm>
              <a:off x="31241" y="857232"/>
              <a:ext cx="9144000" cy="5505450"/>
              <a:chOff x="31241" y="857232"/>
              <a:chExt cx="9144000" cy="5505450"/>
            </a:xfrm>
          </p:grpSpPr>
          <p:graphicFrame>
            <p:nvGraphicFramePr>
              <p:cNvPr id="5122" name="Object 5"/>
              <p:cNvGraphicFramePr>
                <a:graphicFrameLocks noChangeAspect="1"/>
              </p:cNvGraphicFramePr>
              <p:nvPr/>
            </p:nvGraphicFramePr>
            <p:xfrm>
              <a:off x="31241" y="857232"/>
              <a:ext cx="9144000" cy="5505450"/>
            </p:xfrm>
            <a:graphic>
              <a:graphicData uri="http://schemas.openxmlformats.org/presentationml/2006/ole">
                <p:oleObj spid="_x0000_s5122" r:id="rId6" imgW="11520000" imgH="6924600" progId="">
                  <p:embed/>
                </p:oleObj>
              </a:graphicData>
            </a:graphic>
          </p:graphicFrame>
          <p:sp>
            <p:nvSpPr>
              <p:cNvPr id="5134" name="Freeform 8"/>
              <p:cNvSpPr>
                <a:spLocks/>
              </p:cNvSpPr>
              <p:nvPr/>
            </p:nvSpPr>
            <p:spPr bwMode="auto">
              <a:xfrm>
                <a:off x="6563533" y="1004382"/>
                <a:ext cx="1428465" cy="2815950"/>
              </a:xfrm>
              <a:custGeom>
                <a:avLst/>
                <a:gdLst>
                  <a:gd name="T0" fmla="*/ 325465 w 1518834"/>
                  <a:gd name="T1" fmla="*/ 80499 h 2815950"/>
                  <a:gd name="T2" fmla="*/ 193729 w 1518834"/>
                  <a:gd name="T3" fmla="*/ 119245 h 2815950"/>
                  <a:gd name="T4" fmla="*/ 170482 w 1518834"/>
                  <a:gd name="T5" fmla="*/ 212235 h 2815950"/>
                  <a:gd name="T6" fmla="*/ 139485 w 1518834"/>
                  <a:gd name="T7" fmla="*/ 243232 h 2815950"/>
                  <a:gd name="T8" fmla="*/ 123987 w 1518834"/>
                  <a:gd name="T9" fmla="*/ 328472 h 2815950"/>
                  <a:gd name="T10" fmla="*/ 209227 w 1518834"/>
                  <a:gd name="T11" fmla="*/ 374967 h 2815950"/>
                  <a:gd name="T12" fmla="*/ 309966 w 1518834"/>
                  <a:gd name="T13" fmla="*/ 413713 h 2815950"/>
                  <a:gd name="T14" fmla="*/ 356461 w 1518834"/>
                  <a:gd name="T15" fmla="*/ 436960 h 2815950"/>
                  <a:gd name="T16" fmla="*/ 464949 w 1518834"/>
                  <a:gd name="T17" fmla="*/ 506703 h 2815950"/>
                  <a:gd name="T18" fmla="*/ 464949 w 1518834"/>
                  <a:gd name="T19" fmla="*/ 560947 h 2815950"/>
                  <a:gd name="T20" fmla="*/ 387458 w 1518834"/>
                  <a:gd name="T21" fmla="*/ 591943 h 2815950"/>
                  <a:gd name="T22" fmla="*/ 317715 w 1518834"/>
                  <a:gd name="T23" fmla="*/ 615191 h 2815950"/>
                  <a:gd name="T24" fmla="*/ 240224 w 1518834"/>
                  <a:gd name="T25" fmla="*/ 638438 h 2815950"/>
                  <a:gd name="T26" fmla="*/ 193729 w 1518834"/>
                  <a:gd name="T27" fmla="*/ 653937 h 2815950"/>
                  <a:gd name="T28" fmla="*/ 147234 w 1518834"/>
                  <a:gd name="T29" fmla="*/ 708181 h 2815950"/>
                  <a:gd name="T30" fmla="*/ 116237 w 1518834"/>
                  <a:gd name="T31" fmla="*/ 777923 h 2815950"/>
                  <a:gd name="T32" fmla="*/ 170482 w 1518834"/>
                  <a:gd name="T33" fmla="*/ 839916 h 2815950"/>
                  <a:gd name="T34" fmla="*/ 209227 w 1518834"/>
                  <a:gd name="T35" fmla="*/ 901910 h 2815950"/>
                  <a:gd name="T36" fmla="*/ 224726 w 1518834"/>
                  <a:gd name="T37" fmla="*/ 1025896 h 2815950"/>
                  <a:gd name="T38" fmla="*/ 224726 w 1518834"/>
                  <a:gd name="T39" fmla="*/ 1087889 h 2815950"/>
                  <a:gd name="T40" fmla="*/ 147234 w 1518834"/>
                  <a:gd name="T41" fmla="*/ 1165381 h 2815950"/>
                  <a:gd name="T42" fmla="*/ 85241 w 1518834"/>
                  <a:gd name="T43" fmla="*/ 1204126 h 2815950"/>
                  <a:gd name="T44" fmla="*/ 38746 w 1518834"/>
                  <a:gd name="T45" fmla="*/ 1413354 h 2815950"/>
                  <a:gd name="T46" fmla="*/ 38746 w 1518834"/>
                  <a:gd name="T47" fmla="*/ 1785313 h 2815950"/>
                  <a:gd name="T48" fmla="*/ 61993 w 1518834"/>
                  <a:gd name="T49" fmla="*/ 1839557 h 2815950"/>
                  <a:gd name="T50" fmla="*/ 77492 w 1518834"/>
                  <a:gd name="T51" fmla="*/ 1955794 h 2815950"/>
                  <a:gd name="T52" fmla="*/ 100739 w 1518834"/>
                  <a:gd name="T53" fmla="*/ 2134025 h 2815950"/>
                  <a:gd name="T54" fmla="*/ 61993 w 1518834"/>
                  <a:gd name="T55" fmla="*/ 2250262 h 2815950"/>
                  <a:gd name="T56" fmla="*/ 38746 w 1518834"/>
                  <a:gd name="T57" fmla="*/ 2296757 h 2815950"/>
                  <a:gd name="T58" fmla="*/ 0 w 1518834"/>
                  <a:gd name="T59" fmla="*/ 2389747 h 2815950"/>
                  <a:gd name="T60" fmla="*/ 69743 w 1518834"/>
                  <a:gd name="T61" fmla="*/ 2498235 h 2815950"/>
                  <a:gd name="T62" fmla="*/ 108488 w 1518834"/>
                  <a:gd name="T63" fmla="*/ 2567977 h 2815950"/>
                  <a:gd name="T64" fmla="*/ 154983 w 1518834"/>
                  <a:gd name="T65" fmla="*/ 2660967 h 2815950"/>
                  <a:gd name="T66" fmla="*/ 185980 w 1518834"/>
                  <a:gd name="T67" fmla="*/ 2699713 h 2815950"/>
                  <a:gd name="T68" fmla="*/ 263471 w 1518834"/>
                  <a:gd name="T69" fmla="*/ 2761706 h 2815950"/>
                  <a:gd name="T70" fmla="*/ 348712 w 1518834"/>
                  <a:gd name="T71" fmla="*/ 2784954 h 2815950"/>
                  <a:gd name="T72" fmla="*/ 449451 w 1518834"/>
                  <a:gd name="T73" fmla="*/ 2808201 h 2815950"/>
                  <a:gd name="T74" fmla="*/ 565688 w 1518834"/>
                  <a:gd name="T75" fmla="*/ 2792703 h 2815950"/>
                  <a:gd name="T76" fmla="*/ 619932 w 1518834"/>
                  <a:gd name="T77" fmla="*/ 2761706 h 2815950"/>
                  <a:gd name="T78" fmla="*/ 697424 w 1518834"/>
                  <a:gd name="T79" fmla="*/ 2707462 h 2815950"/>
                  <a:gd name="T80" fmla="*/ 774915 w 1518834"/>
                  <a:gd name="T81" fmla="*/ 2660967 h 2815950"/>
                  <a:gd name="T82" fmla="*/ 922149 w 1518834"/>
                  <a:gd name="T83" fmla="*/ 2567977 h 2815950"/>
                  <a:gd name="T84" fmla="*/ 999641 w 1518834"/>
                  <a:gd name="T85" fmla="*/ 2412994 h 2815950"/>
                  <a:gd name="T86" fmla="*/ 1038387 w 1518834"/>
                  <a:gd name="T87" fmla="*/ 2157272 h 2815950"/>
                  <a:gd name="T88" fmla="*/ 1069383 w 1518834"/>
                  <a:gd name="T89" fmla="*/ 2017787 h 2815950"/>
                  <a:gd name="T90" fmla="*/ 1115878 w 1518834"/>
                  <a:gd name="T91" fmla="*/ 1940296 h 2815950"/>
                  <a:gd name="T92" fmla="*/ 1185621 w 1518834"/>
                  <a:gd name="T93" fmla="*/ 1808560 h 2815950"/>
                  <a:gd name="T94" fmla="*/ 1232115 w 1518834"/>
                  <a:gd name="T95" fmla="*/ 1723320 h 2815950"/>
                  <a:gd name="T96" fmla="*/ 1317356 w 1518834"/>
                  <a:gd name="T97" fmla="*/ 1545089 h 2815950"/>
                  <a:gd name="T98" fmla="*/ 1356102 w 1518834"/>
                  <a:gd name="T99" fmla="*/ 1428852 h 2815950"/>
                  <a:gd name="T100" fmla="*/ 1387099 w 1518834"/>
                  <a:gd name="T101" fmla="*/ 1204126 h 2815950"/>
                  <a:gd name="T102" fmla="*/ 1418095 w 1518834"/>
                  <a:gd name="T103" fmla="*/ 1049143 h 2815950"/>
                  <a:gd name="T104" fmla="*/ 1456841 w 1518834"/>
                  <a:gd name="T105" fmla="*/ 816669 h 2815950"/>
                  <a:gd name="T106" fmla="*/ 1472339 w 1518834"/>
                  <a:gd name="T107" fmla="*/ 700432 h 2815950"/>
                  <a:gd name="T108" fmla="*/ 1503336 w 1518834"/>
                  <a:gd name="T109" fmla="*/ 560947 h 2815950"/>
                  <a:gd name="T110" fmla="*/ 1518834 w 1518834"/>
                  <a:gd name="T111" fmla="*/ 436960 h 2815950"/>
                  <a:gd name="T112" fmla="*/ 1495587 w 1518834"/>
                  <a:gd name="T113" fmla="*/ 204486 h 2815950"/>
                  <a:gd name="T114" fmla="*/ 1441343 w 1518834"/>
                  <a:gd name="T115" fmla="*/ 103747 h 2815950"/>
                  <a:gd name="T116" fmla="*/ 821410 w 1518834"/>
                  <a:gd name="T117" fmla="*/ 72750 h 2815950"/>
                  <a:gd name="T118" fmla="*/ 526943 w 1518834"/>
                  <a:gd name="T119" fmla="*/ 88249 h 2815950"/>
                  <a:gd name="T120" fmla="*/ 457200 w 1518834"/>
                  <a:gd name="T121" fmla="*/ 103747 h 281595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518834"/>
                  <a:gd name="T184" fmla="*/ 0 h 2815950"/>
                  <a:gd name="T185" fmla="*/ 1518834 w 1518834"/>
                  <a:gd name="T186" fmla="*/ 2815950 h 281595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518834" h="2815950">
                    <a:moveTo>
                      <a:pt x="433953" y="95998"/>
                    </a:moveTo>
                    <a:cubicBezTo>
                      <a:pt x="411997" y="92123"/>
                      <a:pt x="361968" y="81903"/>
                      <a:pt x="325465" y="80499"/>
                    </a:cubicBezTo>
                    <a:cubicBezTo>
                      <a:pt x="257467" y="77884"/>
                      <a:pt x="253282" y="81314"/>
                      <a:pt x="209227" y="95998"/>
                    </a:cubicBezTo>
                    <a:cubicBezTo>
                      <a:pt x="204061" y="103747"/>
                      <a:pt x="197511" y="110735"/>
                      <a:pt x="193729" y="119245"/>
                    </a:cubicBezTo>
                    <a:cubicBezTo>
                      <a:pt x="187094" y="134174"/>
                      <a:pt x="178231" y="165740"/>
                      <a:pt x="178231" y="165740"/>
                    </a:cubicBezTo>
                    <a:cubicBezTo>
                      <a:pt x="175648" y="181238"/>
                      <a:pt x="173891" y="196897"/>
                      <a:pt x="170482" y="212235"/>
                    </a:cubicBezTo>
                    <a:cubicBezTo>
                      <a:pt x="168710" y="220209"/>
                      <a:pt x="168508" y="229706"/>
                      <a:pt x="162732" y="235482"/>
                    </a:cubicBezTo>
                    <a:cubicBezTo>
                      <a:pt x="156956" y="241258"/>
                      <a:pt x="146791" y="239579"/>
                      <a:pt x="139485" y="243232"/>
                    </a:cubicBezTo>
                    <a:cubicBezTo>
                      <a:pt x="131155" y="247397"/>
                      <a:pt x="123986" y="253564"/>
                      <a:pt x="116237" y="258730"/>
                    </a:cubicBezTo>
                    <a:cubicBezTo>
                      <a:pt x="118820" y="281977"/>
                      <a:pt x="117832" y="305906"/>
                      <a:pt x="123987" y="328472"/>
                    </a:cubicBezTo>
                    <a:cubicBezTo>
                      <a:pt x="126208" y="336617"/>
                      <a:pt x="158724" y="357688"/>
                      <a:pt x="162732" y="359469"/>
                    </a:cubicBezTo>
                    <a:cubicBezTo>
                      <a:pt x="177661" y="366104"/>
                      <a:pt x="193729" y="369801"/>
                      <a:pt x="209227" y="374967"/>
                    </a:cubicBezTo>
                    <a:cubicBezTo>
                      <a:pt x="218063" y="377912"/>
                      <a:pt x="223964" y="386682"/>
                      <a:pt x="232475" y="390465"/>
                    </a:cubicBezTo>
                    <a:cubicBezTo>
                      <a:pt x="265626" y="405199"/>
                      <a:pt x="278407" y="404696"/>
                      <a:pt x="309966" y="413713"/>
                    </a:cubicBezTo>
                    <a:cubicBezTo>
                      <a:pt x="317820" y="415957"/>
                      <a:pt x="325465" y="418879"/>
                      <a:pt x="333214" y="421462"/>
                    </a:cubicBezTo>
                    <a:cubicBezTo>
                      <a:pt x="340963" y="426628"/>
                      <a:pt x="347951" y="433178"/>
                      <a:pt x="356461" y="436960"/>
                    </a:cubicBezTo>
                    <a:cubicBezTo>
                      <a:pt x="394795" y="453998"/>
                      <a:pt x="399052" y="444199"/>
                      <a:pt x="426204" y="467957"/>
                    </a:cubicBezTo>
                    <a:cubicBezTo>
                      <a:pt x="439950" y="479984"/>
                      <a:pt x="464949" y="506703"/>
                      <a:pt x="464949" y="506703"/>
                    </a:cubicBezTo>
                    <a:cubicBezTo>
                      <a:pt x="467532" y="514452"/>
                      <a:pt x="472699" y="521782"/>
                      <a:pt x="472699" y="529950"/>
                    </a:cubicBezTo>
                    <a:cubicBezTo>
                      <a:pt x="472699" y="540600"/>
                      <a:pt x="470857" y="552085"/>
                      <a:pt x="464949" y="560947"/>
                    </a:cubicBezTo>
                    <a:cubicBezTo>
                      <a:pt x="459783" y="568696"/>
                      <a:pt x="450032" y="572280"/>
                      <a:pt x="441702" y="576445"/>
                    </a:cubicBezTo>
                    <a:cubicBezTo>
                      <a:pt x="428682" y="582955"/>
                      <a:pt x="399871" y="588219"/>
                      <a:pt x="387458" y="591943"/>
                    </a:cubicBezTo>
                    <a:cubicBezTo>
                      <a:pt x="371810" y="596637"/>
                      <a:pt x="356461" y="602276"/>
                      <a:pt x="340963" y="607442"/>
                    </a:cubicBezTo>
                    <a:lnTo>
                      <a:pt x="317715" y="615191"/>
                    </a:lnTo>
                    <a:cubicBezTo>
                      <a:pt x="307611" y="618559"/>
                      <a:pt x="296920" y="619880"/>
                      <a:pt x="286719" y="622940"/>
                    </a:cubicBezTo>
                    <a:cubicBezTo>
                      <a:pt x="271071" y="627634"/>
                      <a:pt x="255722" y="633272"/>
                      <a:pt x="240224" y="638438"/>
                    </a:cubicBezTo>
                    <a:lnTo>
                      <a:pt x="216976" y="646187"/>
                    </a:lnTo>
                    <a:lnTo>
                      <a:pt x="193729" y="653937"/>
                    </a:lnTo>
                    <a:cubicBezTo>
                      <a:pt x="188563" y="661686"/>
                      <a:pt x="184292" y="670113"/>
                      <a:pt x="178231" y="677184"/>
                    </a:cubicBezTo>
                    <a:cubicBezTo>
                      <a:pt x="168722" y="688278"/>
                      <a:pt x="147234" y="708181"/>
                      <a:pt x="147234" y="708181"/>
                    </a:cubicBezTo>
                    <a:cubicBezTo>
                      <a:pt x="144651" y="715930"/>
                      <a:pt x="143138" y="724122"/>
                      <a:pt x="139485" y="731428"/>
                    </a:cubicBezTo>
                    <a:cubicBezTo>
                      <a:pt x="109438" y="791523"/>
                      <a:pt x="135719" y="719485"/>
                      <a:pt x="116237" y="777923"/>
                    </a:cubicBezTo>
                    <a:cubicBezTo>
                      <a:pt x="118820" y="790838"/>
                      <a:pt x="117452" y="805233"/>
                      <a:pt x="123987" y="816669"/>
                    </a:cubicBezTo>
                    <a:cubicBezTo>
                      <a:pt x="131056" y="829040"/>
                      <a:pt x="158549" y="835939"/>
                      <a:pt x="170482" y="839916"/>
                    </a:cubicBezTo>
                    <a:cubicBezTo>
                      <a:pt x="173065" y="847665"/>
                      <a:pt x="174578" y="855858"/>
                      <a:pt x="178231" y="863164"/>
                    </a:cubicBezTo>
                    <a:cubicBezTo>
                      <a:pt x="188005" y="882713"/>
                      <a:pt x="194813" y="887495"/>
                      <a:pt x="209227" y="901910"/>
                    </a:cubicBezTo>
                    <a:cubicBezTo>
                      <a:pt x="229695" y="963310"/>
                      <a:pt x="222040" y="932290"/>
                      <a:pt x="232475" y="994899"/>
                    </a:cubicBezTo>
                    <a:cubicBezTo>
                      <a:pt x="229892" y="1005231"/>
                      <a:pt x="227652" y="1015656"/>
                      <a:pt x="224726" y="1025896"/>
                    </a:cubicBezTo>
                    <a:cubicBezTo>
                      <a:pt x="222482" y="1033750"/>
                      <a:pt x="216976" y="1040975"/>
                      <a:pt x="216976" y="1049143"/>
                    </a:cubicBezTo>
                    <a:cubicBezTo>
                      <a:pt x="216976" y="1062314"/>
                      <a:pt x="222143" y="1074974"/>
                      <a:pt x="224726" y="1087889"/>
                    </a:cubicBezTo>
                    <a:cubicBezTo>
                      <a:pt x="217896" y="1128865"/>
                      <a:pt x="228596" y="1134385"/>
                      <a:pt x="193729" y="1149882"/>
                    </a:cubicBezTo>
                    <a:cubicBezTo>
                      <a:pt x="178800" y="1156517"/>
                      <a:pt x="162732" y="1160215"/>
                      <a:pt x="147234" y="1165381"/>
                    </a:cubicBezTo>
                    <a:lnTo>
                      <a:pt x="123987" y="1173130"/>
                    </a:lnTo>
                    <a:cubicBezTo>
                      <a:pt x="86555" y="1210559"/>
                      <a:pt x="134130" y="1165013"/>
                      <a:pt x="85241" y="1204126"/>
                    </a:cubicBezTo>
                    <a:cubicBezTo>
                      <a:pt x="69470" y="1216744"/>
                      <a:pt x="65750" y="1225614"/>
                      <a:pt x="54244" y="1242872"/>
                    </a:cubicBezTo>
                    <a:cubicBezTo>
                      <a:pt x="34438" y="1322097"/>
                      <a:pt x="50422" y="1249891"/>
                      <a:pt x="38746" y="1413354"/>
                    </a:cubicBezTo>
                    <a:cubicBezTo>
                      <a:pt x="36897" y="1439247"/>
                      <a:pt x="33580" y="1465015"/>
                      <a:pt x="30997" y="1490845"/>
                    </a:cubicBezTo>
                    <a:cubicBezTo>
                      <a:pt x="33580" y="1589001"/>
                      <a:pt x="31750" y="1687373"/>
                      <a:pt x="38746" y="1785313"/>
                    </a:cubicBezTo>
                    <a:cubicBezTo>
                      <a:pt x="39569" y="1796835"/>
                      <a:pt x="49694" y="1805692"/>
                      <a:pt x="54244" y="1816310"/>
                    </a:cubicBezTo>
                    <a:cubicBezTo>
                      <a:pt x="57462" y="1823818"/>
                      <a:pt x="59410" y="1831808"/>
                      <a:pt x="61993" y="1839557"/>
                    </a:cubicBezTo>
                    <a:cubicBezTo>
                      <a:pt x="64576" y="1860221"/>
                      <a:pt x="66991" y="1880908"/>
                      <a:pt x="69743" y="1901550"/>
                    </a:cubicBezTo>
                    <a:cubicBezTo>
                      <a:pt x="72157" y="1919655"/>
                      <a:pt x="75760" y="1937611"/>
                      <a:pt x="77492" y="1955794"/>
                    </a:cubicBezTo>
                    <a:cubicBezTo>
                      <a:pt x="80929" y="1991885"/>
                      <a:pt x="81446" y="2028226"/>
                      <a:pt x="85241" y="2064282"/>
                    </a:cubicBezTo>
                    <a:cubicBezTo>
                      <a:pt x="87030" y="2081274"/>
                      <a:pt x="96304" y="2116285"/>
                      <a:pt x="100739" y="2134025"/>
                    </a:cubicBezTo>
                    <a:cubicBezTo>
                      <a:pt x="98156" y="2162438"/>
                      <a:pt x="102012" y="2192199"/>
                      <a:pt x="92990" y="2219265"/>
                    </a:cubicBezTo>
                    <a:cubicBezTo>
                      <a:pt x="88369" y="2233127"/>
                      <a:pt x="61993" y="2250262"/>
                      <a:pt x="61993" y="2250262"/>
                    </a:cubicBezTo>
                    <a:cubicBezTo>
                      <a:pt x="59410" y="2258011"/>
                      <a:pt x="57897" y="2266204"/>
                      <a:pt x="54244" y="2273510"/>
                    </a:cubicBezTo>
                    <a:cubicBezTo>
                      <a:pt x="50079" y="2281840"/>
                      <a:pt x="41422" y="2287837"/>
                      <a:pt x="38746" y="2296757"/>
                    </a:cubicBezTo>
                    <a:cubicBezTo>
                      <a:pt x="33498" y="2314252"/>
                      <a:pt x="36245" y="2333506"/>
                      <a:pt x="30997" y="2351001"/>
                    </a:cubicBezTo>
                    <a:cubicBezTo>
                      <a:pt x="26807" y="2364969"/>
                      <a:pt x="10035" y="2379713"/>
                      <a:pt x="0" y="2389747"/>
                    </a:cubicBezTo>
                    <a:cubicBezTo>
                      <a:pt x="2583" y="2400079"/>
                      <a:pt x="2986" y="2411217"/>
                      <a:pt x="7749" y="2420743"/>
                    </a:cubicBezTo>
                    <a:cubicBezTo>
                      <a:pt x="27300" y="2459845"/>
                      <a:pt x="40912" y="2469404"/>
                      <a:pt x="69743" y="2498235"/>
                    </a:cubicBezTo>
                    <a:cubicBezTo>
                      <a:pt x="76328" y="2504820"/>
                      <a:pt x="80075" y="2513733"/>
                      <a:pt x="85241" y="2521482"/>
                    </a:cubicBezTo>
                    <a:cubicBezTo>
                      <a:pt x="104719" y="2579917"/>
                      <a:pt x="78444" y="2507889"/>
                      <a:pt x="108488" y="2567977"/>
                    </a:cubicBezTo>
                    <a:cubicBezTo>
                      <a:pt x="140566" y="2632134"/>
                      <a:pt x="87325" y="2547860"/>
                      <a:pt x="131736" y="2614472"/>
                    </a:cubicBezTo>
                    <a:cubicBezTo>
                      <a:pt x="139920" y="2639026"/>
                      <a:pt x="137815" y="2639508"/>
                      <a:pt x="154983" y="2660967"/>
                    </a:cubicBezTo>
                    <a:cubicBezTo>
                      <a:pt x="159547" y="2666672"/>
                      <a:pt x="165918" y="2670760"/>
                      <a:pt x="170482" y="2676465"/>
                    </a:cubicBezTo>
                    <a:cubicBezTo>
                      <a:pt x="176300" y="2683738"/>
                      <a:pt x="180018" y="2692558"/>
                      <a:pt x="185980" y="2699713"/>
                    </a:cubicBezTo>
                    <a:cubicBezTo>
                      <a:pt x="207260" y="2725250"/>
                      <a:pt x="207377" y="2720532"/>
                      <a:pt x="232475" y="2738459"/>
                    </a:cubicBezTo>
                    <a:cubicBezTo>
                      <a:pt x="242984" y="2745966"/>
                      <a:pt x="251549" y="2756739"/>
                      <a:pt x="263471" y="2761706"/>
                    </a:cubicBezTo>
                    <a:cubicBezTo>
                      <a:pt x="283133" y="2769898"/>
                      <a:pt x="304800" y="2772038"/>
                      <a:pt x="325465" y="2777204"/>
                    </a:cubicBezTo>
                    <a:cubicBezTo>
                      <a:pt x="333389" y="2779185"/>
                      <a:pt x="341064" y="2782086"/>
                      <a:pt x="348712" y="2784954"/>
                    </a:cubicBezTo>
                    <a:cubicBezTo>
                      <a:pt x="361736" y="2789838"/>
                      <a:pt x="373904" y="2797324"/>
                      <a:pt x="387458" y="2800452"/>
                    </a:cubicBezTo>
                    <a:cubicBezTo>
                      <a:pt x="407750" y="2805135"/>
                      <a:pt x="428868" y="2805034"/>
                      <a:pt x="449451" y="2808201"/>
                    </a:cubicBezTo>
                    <a:cubicBezTo>
                      <a:pt x="462469" y="2810204"/>
                      <a:pt x="475282" y="2813367"/>
                      <a:pt x="488197" y="2815950"/>
                    </a:cubicBezTo>
                    <a:cubicBezTo>
                      <a:pt x="514027" y="2808201"/>
                      <a:pt x="540518" y="2802384"/>
                      <a:pt x="565688" y="2792703"/>
                    </a:cubicBezTo>
                    <a:cubicBezTo>
                      <a:pt x="574381" y="2789360"/>
                      <a:pt x="580850" y="2781825"/>
                      <a:pt x="588936" y="2777204"/>
                    </a:cubicBezTo>
                    <a:cubicBezTo>
                      <a:pt x="598966" y="2771473"/>
                      <a:pt x="610320" y="2768114"/>
                      <a:pt x="619932" y="2761706"/>
                    </a:cubicBezTo>
                    <a:cubicBezTo>
                      <a:pt x="662480" y="2733342"/>
                      <a:pt x="604717" y="2756446"/>
                      <a:pt x="658678" y="2738459"/>
                    </a:cubicBezTo>
                    <a:cubicBezTo>
                      <a:pt x="675650" y="2721486"/>
                      <a:pt x="674612" y="2720497"/>
                      <a:pt x="697424" y="2707462"/>
                    </a:cubicBezTo>
                    <a:cubicBezTo>
                      <a:pt x="707454" y="2701731"/>
                      <a:pt x="718515" y="2697907"/>
                      <a:pt x="728421" y="2691964"/>
                    </a:cubicBezTo>
                    <a:cubicBezTo>
                      <a:pt x="744393" y="2682381"/>
                      <a:pt x="758453" y="2669682"/>
                      <a:pt x="774915" y="2660967"/>
                    </a:cubicBezTo>
                    <a:cubicBezTo>
                      <a:pt x="802499" y="2646363"/>
                      <a:pt x="832240" y="2636179"/>
                      <a:pt x="860156" y="2622221"/>
                    </a:cubicBezTo>
                    <a:cubicBezTo>
                      <a:pt x="885789" y="2609405"/>
                      <a:pt x="901945" y="2588181"/>
                      <a:pt x="922149" y="2567977"/>
                    </a:cubicBezTo>
                    <a:cubicBezTo>
                      <a:pt x="935320" y="2554806"/>
                      <a:pt x="942814" y="2536980"/>
                      <a:pt x="953146" y="2521482"/>
                    </a:cubicBezTo>
                    <a:cubicBezTo>
                      <a:pt x="974970" y="2488746"/>
                      <a:pt x="999641" y="2412994"/>
                      <a:pt x="999641" y="2412994"/>
                    </a:cubicBezTo>
                    <a:lnTo>
                      <a:pt x="1022888" y="2250262"/>
                    </a:lnTo>
                    <a:cubicBezTo>
                      <a:pt x="1027332" y="2219154"/>
                      <a:pt x="1033609" y="2188331"/>
                      <a:pt x="1038387" y="2157272"/>
                    </a:cubicBezTo>
                    <a:cubicBezTo>
                      <a:pt x="1043942" y="2121167"/>
                      <a:pt x="1048719" y="2084947"/>
                      <a:pt x="1053885" y="2048784"/>
                    </a:cubicBezTo>
                    <a:cubicBezTo>
                      <a:pt x="1055519" y="2037348"/>
                      <a:pt x="1064691" y="2028343"/>
                      <a:pt x="1069383" y="2017787"/>
                    </a:cubicBezTo>
                    <a:cubicBezTo>
                      <a:pt x="1075032" y="2005076"/>
                      <a:pt x="1077725" y="1990970"/>
                      <a:pt x="1084882" y="1979042"/>
                    </a:cubicBezTo>
                    <a:cubicBezTo>
                      <a:pt x="1093392" y="1964860"/>
                      <a:pt x="1108095" y="1954890"/>
                      <a:pt x="1115878" y="1940296"/>
                    </a:cubicBezTo>
                    <a:cubicBezTo>
                      <a:pt x="1128970" y="1915748"/>
                      <a:pt x="1135217" y="1888064"/>
                      <a:pt x="1146875" y="1862804"/>
                    </a:cubicBezTo>
                    <a:cubicBezTo>
                      <a:pt x="1155404" y="1844326"/>
                      <a:pt x="1176386" y="1825491"/>
                      <a:pt x="1185621" y="1808560"/>
                    </a:cubicBezTo>
                    <a:cubicBezTo>
                      <a:pt x="1195041" y="1791290"/>
                      <a:pt x="1199448" y="1771586"/>
                      <a:pt x="1208868" y="1754316"/>
                    </a:cubicBezTo>
                    <a:cubicBezTo>
                      <a:pt x="1215052" y="1742978"/>
                      <a:pt x="1225346" y="1734319"/>
                      <a:pt x="1232115" y="1723320"/>
                    </a:cubicBezTo>
                    <a:cubicBezTo>
                      <a:pt x="1246053" y="1700671"/>
                      <a:pt x="1258968" y="1677364"/>
                      <a:pt x="1270861" y="1653577"/>
                    </a:cubicBezTo>
                    <a:cubicBezTo>
                      <a:pt x="1316492" y="1562315"/>
                      <a:pt x="1287497" y="1612272"/>
                      <a:pt x="1317356" y="1545089"/>
                    </a:cubicBezTo>
                    <a:cubicBezTo>
                      <a:pt x="1322047" y="1534533"/>
                      <a:pt x="1328564" y="1524818"/>
                      <a:pt x="1332854" y="1514093"/>
                    </a:cubicBezTo>
                    <a:cubicBezTo>
                      <a:pt x="1348586" y="1474763"/>
                      <a:pt x="1348319" y="1467767"/>
                      <a:pt x="1356102" y="1428852"/>
                    </a:cubicBezTo>
                    <a:cubicBezTo>
                      <a:pt x="1360484" y="1380644"/>
                      <a:pt x="1363030" y="1336503"/>
                      <a:pt x="1371600" y="1289367"/>
                    </a:cubicBezTo>
                    <a:cubicBezTo>
                      <a:pt x="1391565" y="1179560"/>
                      <a:pt x="1364490" y="1373689"/>
                      <a:pt x="1387099" y="1204126"/>
                    </a:cubicBezTo>
                    <a:cubicBezTo>
                      <a:pt x="1388093" y="1196672"/>
                      <a:pt x="1399814" y="1099019"/>
                      <a:pt x="1402597" y="1087889"/>
                    </a:cubicBezTo>
                    <a:cubicBezTo>
                      <a:pt x="1405971" y="1074394"/>
                      <a:pt x="1412929" y="1062058"/>
                      <a:pt x="1418095" y="1049143"/>
                    </a:cubicBezTo>
                    <a:cubicBezTo>
                      <a:pt x="1436063" y="941332"/>
                      <a:pt x="1414620" y="1075201"/>
                      <a:pt x="1433593" y="932906"/>
                    </a:cubicBezTo>
                    <a:cubicBezTo>
                      <a:pt x="1439424" y="889178"/>
                      <a:pt x="1446778" y="861952"/>
                      <a:pt x="1456841" y="816669"/>
                    </a:cubicBezTo>
                    <a:cubicBezTo>
                      <a:pt x="1459424" y="788255"/>
                      <a:pt x="1460819" y="759709"/>
                      <a:pt x="1464590" y="731428"/>
                    </a:cubicBezTo>
                    <a:cubicBezTo>
                      <a:pt x="1465998" y="720871"/>
                      <a:pt x="1470250" y="710875"/>
                      <a:pt x="1472339" y="700432"/>
                    </a:cubicBezTo>
                    <a:cubicBezTo>
                      <a:pt x="1487991" y="622172"/>
                      <a:pt x="1469695" y="685116"/>
                      <a:pt x="1495587" y="607442"/>
                    </a:cubicBezTo>
                    <a:cubicBezTo>
                      <a:pt x="1498170" y="591944"/>
                      <a:pt x="1501259" y="576521"/>
                      <a:pt x="1503336" y="560947"/>
                    </a:cubicBezTo>
                    <a:cubicBezTo>
                      <a:pt x="1506427" y="537761"/>
                      <a:pt x="1508184" y="514414"/>
                      <a:pt x="1511085" y="491204"/>
                    </a:cubicBezTo>
                    <a:cubicBezTo>
                      <a:pt x="1513350" y="473080"/>
                      <a:pt x="1516251" y="455041"/>
                      <a:pt x="1518834" y="436960"/>
                    </a:cubicBezTo>
                    <a:cubicBezTo>
                      <a:pt x="1516251" y="367218"/>
                      <a:pt x="1518029" y="297177"/>
                      <a:pt x="1511085" y="227733"/>
                    </a:cubicBezTo>
                    <a:cubicBezTo>
                      <a:pt x="1510158" y="218466"/>
                      <a:pt x="1499752" y="212816"/>
                      <a:pt x="1495587" y="204486"/>
                    </a:cubicBezTo>
                    <a:cubicBezTo>
                      <a:pt x="1484210" y="181731"/>
                      <a:pt x="1476651" y="157142"/>
                      <a:pt x="1464590" y="134743"/>
                    </a:cubicBezTo>
                    <a:cubicBezTo>
                      <a:pt x="1458467" y="123372"/>
                      <a:pt x="1449848" y="113467"/>
                      <a:pt x="1441343" y="103747"/>
                    </a:cubicBezTo>
                    <a:cubicBezTo>
                      <a:pt x="1350564" y="0"/>
                      <a:pt x="1330875" y="70763"/>
                      <a:pt x="1100380" y="65001"/>
                    </a:cubicBezTo>
                    <a:lnTo>
                      <a:pt x="821410" y="72750"/>
                    </a:lnTo>
                    <a:cubicBezTo>
                      <a:pt x="805716" y="73497"/>
                      <a:pt x="790605" y="79673"/>
                      <a:pt x="774915" y="80499"/>
                    </a:cubicBezTo>
                    <a:cubicBezTo>
                      <a:pt x="692332" y="84846"/>
                      <a:pt x="609600" y="85666"/>
                      <a:pt x="526943" y="88249"/>
                    </a:cubicBezTo>
                    <a:cubicBezTo>
                      <a:pt x="516611" y="90832"/>
                      <a:pt x="506343" y="93688"/>
                      <a:pt x="495946" y="95998"/>
                    </a:cubicBezTo>
                    <a:cubicBezTo>
                      <a:pt x="483089" y="98855"/>
                      <a:pt x="469978" y="100553"/>
                      <a:pt x="457200" y="103747"/>
                    </a:cubicBezTo>
                    <a:cubicBezTo>
                      <a:pt x="428707" y="110870"/>
                      <a:pt x="455909" y="99873"/>
                      <a:pt x="433953" y="9599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" name="Freeform 9"/>
              <p:cNvSpPr>
                <a:spLocks/>
              </p:cNvSpPr>
              <p:nvPr/>
            </p:nvSpPr>
            <p:spPr bwMode="auto">
              <a:xfrm>
                <a:off x="5408908" y="1079882"/>
                <a:ext cx="1387968" cy="392457"/>
              </a:xfrm>
              <a:custGeom>
                <a:avLst/>
                <a:gdLst>
                  <a:gd name="T0" fmla="*/ 612184 w 1387968"/>
                  <a:gd name="T1" fmla="*/ 43745 h 392457"/>
                  <a:gd name="T2" fmla="*/ 302217 w 1387968"/>
                  <a:gd name="T3" fmla="*/ 51494 h 392457"/>
                  <a:gd name="T4" fmla="*/ 271221 w 1387968"/>
                  <a:gd name="T5" fmla="*/ 43745 h 392457"/>
                  <a:gd name="T6" fmla="*/ 232475 w 1387968"/>
                  <a:gd name="T7" fmla="*/ 35996 h 392457"/>
                  <a:gd name="T8" fmla="*/ 154984 w 1387968"/>
                  <a:gd name="T9" fmla="*/ 28247 h 392457"/>
                  <a:gd name="T10" fmla="*/ 7750 w 1387968"/>
                  <a:gd name="T11" fmla="*/ 59243 h 392457"/>
                  <a:gd name="T12" fmla="*/ 0 w 1387968"/>
                  <a:gd name="T13" fmla="*/ 82491 h 392457"/>
                  <a:gd name="T14" fmla="*/ 7750 w 1387968"/>
                  <a:gd name="T15" fmla="*/ 152233 h 392457"/>
                  <a:gd name="T16" fmla="*/ 23248 w 1387968"/>
                  <a:gd name="T17" fmla="*/ 167732 h 392457"/>
                  <a:gd name="T18" fmla="*/ 38746 w 1387968"/>
                  <a:gd name="T19" fmla="*/ 190979 h 392457"/>
                  <a:gd name="T20" fmla="*/ 46495 w 1387968"/>
                  <a:gd name="T21" fmla="*/ 221976 h 392457"/>
                  <a:gd name="T22" fmla="*/ 54245 w 1387968"/>
                  <a:gd name="T23" fmla="*/ 268471 h 392457"/>
                  <a:gd name="T24" fmla="*/ 92990 w 1387968"/>
                  <a:gd name="T25" fmla="*/ 330464 h 392457"/>
                  <a:gd name="T26" fmla="*/ 131736 w 1387968"/>
                  <a:gd name="T27" fmla="*/ 369210 h 392457"/>
                  <a:gd name="T28" fmla="*/ 154984 w 1387968"/>
                  <a:gd name="T29" fmla="*/ 376959 h 392457"/>
                  <a:gd name="T30" fmla="*/ 224726 w 1387968"/>
                  <a:gd name="T31" fmla="*/ 392457 h 392457"/>
                  <a:gd name="T32" fmla="*/ 364211 w 1387968"/>
                  <a:gd name="T33" fmla="*/ 384708 h 392457"/>
                  <a:gd name="T34" fmla="*/ 387458 w 1387968"/>
                  <a:gd name="T35" fmla="*/ 369210 h 392457"/>
                  <a:gd name="T36" fmla="*/ 426204 w 1387968"/>
                  <a:gd name="T37" fmla="*/ 361460 h 392457"/>
                  <a:gd name="T38" fmla="*/ 449451 w 1387968"/>
                  <a:gd name="T39" fmla="*/ 338213 h 392457"/>
                  <a:gd name="T40" fmla="*/ 542441 w 1387968"/>
                  <a:gd name="T41" fmla="*/ 307216 h 392457"/>
                  <a:gd name="T42" fmla="*/ 635431 w 1387968"/>
                  <a:gd name="T43" fmla="*/ 291718 h 392457"/>
                  <a:gd name="T44" fmla="*/ 728421 w 1387968"/>
                  <a:gd name="T45" fmla="*/ 276220 h 392457"/>
                  <a:gd name="T46" fmla="*/ 1348353 w 1387968"/>
                  <a:gd name="T47" fmla="*/ 268471 h 392457"/>
                  <a:gd name="T48" fmla="*/ 1379350 w 1387968"/>
                  <a:gd name="T49" fmla="*/ 229725 h 392457"/>
                  <a:gd name="T50" fmla="*/ 1387099 w 1387968"/>
                  <a:gd name="T51" fmla="*/ 206477 h 392457"/>
                  <a:gd name="T52" fmla="*/ 1379350 w 1387968"/>
                  <a:gd name="T53" fmla="*/ 144484 h 392457"/>
                  <a:gd name="T54" fmla="*/ 1348353 w 1387968"/>
                  <a:gd name="T55" fmla="*/ 121237 h 392457"/>
                  <a:gd name="T56" fmla="*/ 1278611 w 1387968"/>
                  <a:gd name="T57" fmla="*/ 90240 h 392457"/>
                  <a:gd name="T58" fmla="*/ 1224367 w 1387968"/>
                  <a:gd name="T59" fmla="*/ 82491 h 392457"/>
                  <a:gd name="T60" fmla="*/ 1170123 w 1387968"/>
                  <a:gd name="T61" fmla="*/ 66993 h 392457"/>
                  <a:gd name="T62" fmla="*/ 774916 w 1387968"/>
                  <a:gd name="T63" fmla="*/ 59243 h 392457"/>
                  <a:gd name="T64" fmla="*/ 712923 w 1387968"/>
                  <a:gd name="T65" fmla="*/ 43745 h 392457"/>
                  <a:gd name="T66" fmla="*/ 666428 w 1387968"/>
                  <a:gd name="T67" fmla="*/ 28247 h 392457"/>
                  <a:gd name="T68" fmla="*/ 643180 w 1387968"/>
                  <a:gd name="T69" fmla="*/ 35996 h 392457"/>
                  <a:gd name="T70" fmla="*/ 612184 w 1387968"/>
                  <a:gd name="T71" fmla="*/ 43745 h 392457"/>
                  <a:gd name="T72" fmla="*/ 612184 w 1387968"/>
                  <a:gd name="T73" fmla="*/ 43745 h 39245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387968"/>
                  <a:gd name="T112" fmla="*/ 0 h 392457"/>
                  <a:gd name="T113" fmla="*/ 1387968 w 1387968"/>
                  <a:gd name="T114" fmla="*/ 392457 h 39245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387968" h="392457">
                    <a:moveTo>
                      <a:pt x="612184" y="43745"/>
                    </a:moveTo>
                    <a:cubicBezTo>
                      <a:pt x="560523" y="45037"/>
                      <a:pt x="477184" y="65491"/>
                      <a:pt x="302217" y="51494"/>
                    </a:cubicBezTo>
                    <a:cubicBezTo>
                      <a:pt x="291601" y="50645"/>
                      <a:pt x="281617" y="46055"/>
                      <a:pt x="271221" y="43745"/>
                    </a:cubicBezTo>
                    <a:cubicBezTo>
                      <a:pt x="258364" y="40888"/>
                      <a:pt x="245531" y="37737"/>
                      <a:pt x="232475" y="35996"/>
                    </a:cubicBezTo>
                    <a:cubicBezTo>
                      <a:pt x="206744" y="32565"/>
                      <a:pt x="180814" y="30830"/>
                      <a:pt x="154984" y="28247"/>
                    </a:cubicBezTo>
                    <a:cubicBezTo>
                      <a:pt x="62487" y="33688"/>
                      <a:pt x="37372" y="0"/>
                      <a:pt x="7750" y="59243"/>
                    </a:cubicBezTo>
                    <a:cubicBezTo>
                      <a:pt x="4097" y="66549"/>
                      <a:pt x="2583" y="74742"/>
                      <a:pt x="0" y="82491"/>
                    </a:cubicBezTo>
                    <a:cubicBezTo>
                      <a:pt x="2583" y="105738"/>
                      <a:pt x="1595" y="129667"/>
                      <a:pt x="7750" y="152233"/>
                    </a:cubicBezTo>
                    <a:cubicBezTo>
                      <a:pt x="9672" y="159282"/>
                      <a:pt x="18684" y="162027"/>
                      <a:pt x="23248" y="167732"/>
                    </a:cubicBezTo>
                    <a:cubicBezTo>
                      <a:pt x="29066" y="175004"/>
                      <a:pt x="33580" y="183230"/>
                      <a:pt x="38746" y="190979"/>
                    </a:cubicBezTo>
                    <a:cubicBezTo>
                      <a:pt x="41329" y="201311"/>
                      <a:pt x="44406" y="211533"/>
                      <a:pt x="46495" y="221976"/>
                    </a:cubicBezTo>
                    <a:cubicBezTo>
                      <a:pt x="49577" y="237383"/>
                      <a:pt x="49730" y="253422"/>
                      <a:pt x="54245" y="268471"/>
                    </a:cubicBezTo>
                    <a:cubicBezTo>
                      <a:pt x="60128" y="288080"/>
                      <a:pt x="80020" y="315873"/>
                      <a:pt x="92990" y="330464"/>
                    </a:cubicBezTo>
                    <a:cubicBezTo>
                      <a:pt x="105125" y="344116"/>
                      <a:pt x="114408" y="363434"/>
                      <a:pt x="131736" y="369210"/>
                    </a:cubicBezTo>
                    <a:cubicBezTo>
                      <a:pt x="139485" y="371793"/>
                      <a:pt x="147130" y="374715"/>
                      <a:pt x="154984" y="376959"/>
                    </a:cubicBezTo>
                    <a:cubicBezTo>
                      <a:pt x="180521" y="384255"/>
                      <a:pt x="198090" y="387130"/>
                      <a:pt x="224726" y="392457"/>
                    </a:cubicBezTo>
                    <a:cubicBezTo>
                      <a:pt x="271221" y="389874"/>
                      <a:pt x="318112" y="391293"/>
                      <a:pt x="364211" y="384708"/>
                    </a:cubicBezTo>
                    <a:cubicBezTo>
                      <a:pt x="373431" y="383391"/>
                      <a:pt x="378738" y="372480"/>
                      <a:pt x="387458" y="369210"/>
                    </a:cubicBezTo>
                    <a:cubicBezTo>
                      <a:pt x="399791" y="364585"/>
                      <a:pt x="413289" y="364043"/>
                      <a:pt x="426204" y="361460"/>
                    </a:cubicBezTo>
                    <a:cubicBezTo>
                      <a:pt x="433953" y="353711"/>
                      <a:pt x="440533" y="344583"/>
                      <a:pt x="449451" y="338213"/>
                    </a:cubicBezTo>
                    <a:cubicBezTo>
                      <a:pt x="476399" y="318965"/>
                      <a:pt x="511837" y="314867"/>
                      <a:pt x="542441" y="307216"/>
                    </a:cubicBezTo>
                    <a:cubicBezTo>
                      <a:pt x="578957" y="298086"/>
                      <a:pt x="596077" y="298277"/>
                      <a:pt x="635431" y="291718"/>
                    </a:cubicBezTo>
                    <a:cubicBezTo>
                      <a:pt x="664753" y="286831"/>
                      <a:pt x="699044" y="276895"/>
                      <a:pt x="728421" y="276220"/>
                    </a:cubicBezTo>
                    <a:cubicBezTo>
                      <a:pt x="935027" y="271471"/>
                      <a:pt x="1141709" y="271054"/>
                      <a:pt x="1348353" y="268471"/>
                    </a:cubicBezTo>
                    <a:cubicBezTo>
                      <a:pt x="1362766" y="254057"/>
                      <a:pt x="1369576" y="249272"/>
                      <a:pt x="1379350" y="229725"/>
                    </a:cubicBezTo>
                    <a:cubicBezTo>
                      <a:pt x="1383003" y="222419"/>
                      <a:pt x="1384516" y="214226"/>
                      <a:pt x="1387099" y="206477"/>
                    </a:cubicBezTo>
                    <a:cubicBezTo>
                      <a:pt x="1384516" y="185813"/>
                      <a:pt x="1387968" y="163442"/>
                      <a:pt x="1379350" y="144484"/>
                    </a:cubicBezTo>
                    <a:cubicBezTo>
                      <a:pt x="1374006" y="132726"/>
                      <a:pt x="1359305" y="128082"/>
                      <a:pt x="1348353" y="121237"/>
                    </a:cubicBezTo>
                    <a:cubicBezTo>
                      <a:pt x="1335826" y="113408"/>
                      <a:pt x="1290861" y="93302"/>
                      <a:pt x="1278611" y="90240"/>
                    </a:cubicBezTo>
                    <a:cubicBezTo>
                      <a:pt x="1260891" y="85810"/>
                      <a:pt x="1242226" y="86318"/>
                      <a:pt x="1224367" y="82491"/>
                    </a:cubicBezTo>
                    <a:cubicBezTo>
                      <a:pt x="1205980" y="78551"/>
                      <a:pt x="1188903" y="67964"/>
                      <a:pt x="1170123" y="66993"/>
                    </a:cubicBezTo>
                    <a:cubicBezTo>
                      <a:pt x="1038538" y="60187"/>
                      <a:pt x="906652" y="61826"/>
                      <a:pt x="774916" y="59243"/>
                    </a:cubicBezTo>
                    <a:cubicBezTo>
                      <a:pt x="704371" y="35729"/>
                      <a:pt x="815792" y="71800"/>
                      <a:pt x="712923" y="43745"/>
                    </a:cubicBezTo>
                    <a:cubicBezTo>
                      <a:pt x="697162" y="39447"/>
                      <a:pt x="666428" y="28247"/>
                      <a:pt x="666428" y="28247"/>
                    </a:cubicBezTo>
                    <a:cubicBezTo>
                      <a:pt x="658679" y="30830"/>
                      <a:pt x="651034" y="33752"/>
                      <a:pt x="643180" y="35996"/>
                    </a:cubicBezTo>
                    <a:cubicBezTo>
                      <a:pt x="632940" y="38922"/>
                      <a:pt x="622287" y="40377"/>
                      <a:pt x="612184" y="437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3" name="Freeform 11"/>
            <p:cNvSpPr>
              <a:spLocks/>
            </p:cNvSpPr>
            <p:nvPr/>
          </p:nvSpPr>
          <p:spPr bwMode="auto">
            <a:xfrm>
              <a:off x="6659562" y="1766029"/>
              <a:ext cx="196057" cy="389049"/>
            </a:xfrm>
            <a:custGeom>
              <a:avLst/>
              <a:gdLst>
                <a:gd name="T0" fmla="*/ 794 w 196057"/>
                <a:gd name="T1" fmla="*/ 36578 h 389049"/>
                <a:gd name="T2" fmla="*/ 3176 w 196057"/>
                <a:gd name="T3" fmla="*/ 55628 h 389049"/>
                <a:gd name="T4" fmla="*/ 10319 w 196057"/>
                <a:gd name="T5" fmla="*/ 62771 h 389049"/>
                <a:gd name="T6" fmla="*/ 36513 w 196057"/>
                <a:gd name="T7" fmla="*/ 67534 h 389049"/>
                <a:gd name="T8" fmla="*/ 46038 w 196057"/>
                <a:gd name="T9" fmla="*/ 81821 h 389049"/>
                <a:gd name="T10" fmla="*/ 60326 w 196057"/>
                <a:gd name="T11" fmla="*/ 86584 h 389049"/>
                <a:gd name="T12" fmla="*/ 65088 w 196057"/>
                <a:gd name="T13" fmla="*/ 93728 h 389049"/>
                <a:gd name="T14" fmla="*/ 72232 w 196057"/>
                <a:gd name="T15" fmla="*/ 96109 h 389049"/>
                <a:gd name="T16" fmla="*/ 86519 w 196057"/>
                <a:gd name="T17" fmla="*/ 105634 h 389049"/>
                <a:gd name="T18" fmla="*/ 86519 w 196057"/>
                <a:gd name="T19" fmla="*/ 105634 h 389049"/>
                <a:gd name="T20" fmla="*/ 93663 w 196057"/>
                <a:gd name="T21" fmla="*/ 112778 h 389049"/>
                <a:gd name="T22" fmla="*/ 110332 w 196057"/>
                <a:gd name="T23" fmla="*/ 134209 h 389049"/>
                <a:gd name="T24" fmla="*/ 122238 w 196057"/>
                <a:gd name="T25" fmla="*/ 155640 h 389049"/>
                <a:gd name="T26" fmla="*/ 127001 w 196057"/>
                <a:gd name="T27" fmla="*/ 165165 h 389049"/>
                <a:gd name="T28" fmla="*/ 129382 w 196057"/>
                <a:gd name="T29" fmla="*/ 174690 h 389049"/>
                <a:gd name="T30" fmla="*/ 131763 w 196057"/>
                <a:gd name="T31" fmla="*/ 181834 h 389049"/>
                <a:gd name="T32" fmla="*/ 129382 w 196057"/>
                <a:gd name="T33" fmla="*/ 243746 h 389049"/>
                <a:gd name="T34" fmla="*/ 122238 w 196057"/>
                <a:gd name="T35" fmla="*/ 248509 h 389049"/>
                <a:gd name="T36" fmla="*/ 117476 w 196057"/>
                <a:gd name="T37" fmla="*/ 262796 h 389049"/>
                <a:gd name="T38" fmla="*/ 115094 w 196057"/>
                <a:gd name="T39" fmla="*/ 279465 h 389049"/>
                <a:gd name="T40" fmla="*/ 112713 w 196057"/>
                <a:gd name="T41" fmla="*/ 288990 h 389049"/>
                <a:gd name="T42" fmla="*/ 110332 w 196057"/>
                <a:gd name="T43" fmla="*/ 310421 h 389049"/>
                <a:gd name="T44" fmla="*/ 105569 w 196057"/>
                <a:gd name="T45" fmla="*/ 324709 h 389049"/>
                <a:gd name="T46" fmla="*/ 107951 w 196057"/>
                <a:gd name="T47" fmla="*/ 353284 h 389049"/>
                <a:gd name="T48" fmla="*/ 115094 w 196057"/>
                <a:gd name="T49" fmla="*/ 367571 h 389049"/>
                <a:gd name="T50" fmla="*/ 122238 w 196057"/>
                <a:gd name="T51" fmla="*/ 374715 h 389049"/>
                <a:gd name="T52" fmla="*/ 127001 w 196057"/>
                <a:gd name="T53" fmla="*/ 381859 h 389049"/>
                <a:gd name="T54" fmla="*/ 141288 w 196057"/>
                <a:gd name="T55" fmla="*/ 389003 h 389049"/>
                <a:gd name="T56" fmla="*/ 153194 w 196057"/>
                <a:gd name="T57" fmla="*/ 386621 h 389049"/>
                <a:gd name="T58" fmla="*/ 160338 w 196057"/>
                <a:gd name="T59" fmla="*/ 374715 h 389049"/>
                <a:gd name="T60" fmla="*/ 172244 w 196057"/>
                <a:gd name="T61" fmla="*/ 336615 h 389049"/>
                <a:gd name="T62" fmla="*/ 174626 w 196057"/>
                <a:gd name="T63" fmla="*/ 288990 h 389049"/>
                <a:gd name="T64" fmla="*/ 177007 w 196057"/>
                <a:gd name="T65" fmla="*/ 277084 h 389049"/>
                <a:gd name="T66" fmla="*/ 179388 w 196057"/>
                <a:gd name="T67" fmla="*/ 260415 h 389049"/>
                <a:gd name="T68" fmla="*/ 191294 w 196057"/>
                <a:gd name="T69" fmla="*/ 191359 h 389049"/>
                <a:gd name="T70" fmla="*/ 193676 w 196057"/>
                <a:gd name="T71" fmla="*/ 179453 h 389049"/>
                <a:gd name="T72" fmla="*/ 196057 w 196057"/>
                <a:gd name="T73" fmla="*/ 158021 h 389049"/>
                <a:gd name="T74" fmla="*/ 193676 w 196057"/>
                <a:gd name="T75" fmla="*/ 117540 h 389049"/>
                <a:gd name="T76" fmla="*/ 188913 w 196057"/>
                <a:gd name="T77" fmla="*/ 103253 h 389049"/>
                <a:gd name="T78" fmla="*/ 184151 w 196057"/>
                <a:gd name="T79" fmla="*/ 86584 h 389049"/>
                <a:gd name="T80" fmla="*/ 179388 w 196057"/>
                <a:gd name="T81" fmla="*/ 53246 h 389049"/>
                <a:gd name="T82" fmla="*/ 165101 w 196057"/>
                <a:gd name="T83" fmla="*/ 41340 h 389049"/>
                <a:gd name="T84" fmla="*/ 153194 w 196057"/>
                <a:gd name="T85" fmla="*/ 36578 h 389049"/>
                <a:gd name="T86" fmla="*/ 146051 w 196057"/>
                <a:gd name="T87" fmla="*/ 34196 h 389049"/>
                <a:gd name="T88" fmla="*/ 134144 w 196057"/>
                <a:gd name="T89" fmla="*/ 27053 h 389049"/>
                <a:gd name="T90" fmla="*/ 124619 w 196057"/>
                <a:gd name="T91" fmla="*/ 24671 h 389049"/>
                <a:gd name="T92" fmla="*/ 93663 w 196057"/>
                <a:gd name="T93" fmla="*/ 15146 h 389049"/>
                <a:gd name="T94" fmla="*/ 84138 w 196057"/>
                <a:gd name="T95" fmla="*/ 12765 h 389049"/>
                <a:gd name="T96" fmla="*/ 69851 w 196057"/>
                <a:gd name="T97" fmla="*/ 10384 h 389049"/>
                <a:gd name="T98" fmla="*/ 55563 w 196057"/>
                <a:gd name="T99" fmla="*/ 5621 h 389049"/>
                <a:gd name="T100" fmla="*/ 48419 w 196057"/>
                <a:gd name="T101" fmla="*/ 859 h 389049"/>
                <a:gd name="T102" fmla="*/ 19844 w 196057"/>
                <a:gd name="T103" fmla="*/ 8003 h 389049"/>
                <a:gd name="T104" fmla="*/ 17463 w 196057"/>
                <a:gd name="T105" fmla="*/ 15146 h 389049"/>
                <a:gd name="T106" fmla="*/ 15082 w 196057"/>
                <a:gd name="T107" fmla="*/ 29434 h 389049"/>
                <a:gd name="T108" fmla="*/ 7938 w 196057"/>
                <a:gd name="T109" fmla="*/ 31815 h 389049"/>
                <a:gd name="T110" fmla="*/ 794 w 196057"/>
                <a:gd name="T111" fmla="*/ 36578 h 38904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6057"/>
                <a:gd name="T169" fmla="*/ 0 h 389049"/>
                <a:gd name="T170" fmla="*/ 196057 w 196057"/>
                <a:gd name="T171" fmla="*/ 389049 h 38904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6057" h="389049">
                  <a:moveTo>
                    <a:pt x="794" y="36578"/>
                  </a:moveTo>
                  <a:cubicBezTo>
                    <a:pt x="0" y="40547"/>
                    <a:pt x="989" y="49614"/>
                    <a:pt x="3176" y="55628"/>
                  </a:cubicBezTo>
                  <a:cubicBezTo>
                    <a:pt x="4327" y="58793"/>
                    <a:pt x="7517" y="60903"/>
                    <a:pt x="10319" y="62771"/>
                  </a:cubicBezTo>
                  <a:cubicBezTo>
                    <a:pt x="15404" y="66161"/>
                    <a:pt x="35698" y="67432"/>
                    <a:pt x="36513" y="67534"/>
                  </a:cubicBezTo>
                  <a:cubicBezTo>
                    <a:pt x="39688" y="72296"/>
                    <a:pt x="40608" y="80011"/>
                    <a:pt x="46038" y="81821"/>
                  </a:cubicBezTo>
                  <a:lnTo>
                    <a:pt x="60326" y="86584"/>
                  </a:lnTo>
                  <a:cubicBezTo>
                    <a:pt x="61913" y="88965"/>
                    <a:pt x="62853" y="91940"/>
                    <a:pt x="65088" y="93728"/>
                  </a:cubicBezTo>
                  <a:cubicBezTo>
                    <a:pt x="67048" y="95296"/>
                    <a:pt x="70038" y="94890"/>
                    <a:pt x="72232" y="96109"/>
                  </a:cubicBezTo>
                  <a:cubicBezTo>
                    <a:pt x="77235" y="98889"/>
                    <a:pt x="81757" y="102459"/>
                    <a:pt x="86519" y="105634"/>
                  </a:cubicBezTo>
                  <a:cubicBezTo>
                    <a:pt x="88900" y="108015"/>
                    <a:pt x="91595" y="110120"/>
                    <a:pt x="93663" y="112778"/>
                  </a:cubicBezTo>
                  <a:cubicBezTo>
                    <a:pt x="113601" y="138412"/>
                    <a:pt x="94113" y="117990"/>
                    <a:pt x="110332" y="134209"/>
                  </a:cubicBezTo>
                  <a:cubicBezTo>
                    <a:pt x="114523" y="146783"/>
                    <a:pt x="111321" y="139264"/>
                    <a:pt x="122238" y="155640"/>
                  </a:cubicBezTo>
                  <a:cubicBezTo>
                    <a:pt x="124207" y="158594"/>
                    <a:pt x="125413" y="161990"/>
                    <a:pt x="127001" y="165165"/>
                  </a:cubicBezTo>
                  <a:cubicBezTo>
                    <a:pt x="127795" y="168340"/>
                    <a:pt x="128483" y="171543"/>
                    <a:pt x="129382" y="174690"/>
                  </a:cubicBezTo>
                  <a:cubicBezTo>
                    <a:pt x="130072" y="177104"/>
                    <a:pt x="131763" y="179324"/>
                    <a:pt x="131763" y="181834"/>
                  </a:cubicBezTo>
                  <a:cubicBezTo>
                    <a:pt x="131763" y="202487"/>
                    <a:pt x="132303" y="223301"/>
                    <a:pt x="129382" y="243746"/>
                  </a:cubicBezTo>
                  <a:cubicBezTo>
                    <a:pt x="128977" y="246579"/>
                    <a:pt x="124619" y="246921"/>
                    <a:pt x="122238" y="248509"/>
                  </a:cubicBezTo>
                  <a:lnTo>
                    <a:pt x="117476" y="262796"/>
                  </a:lnTo>
                  <a:cubicBezTo>
                    <a:pt x="115701" y="268121"/>
                    <a:pt x="116098" y="273943"/>
                    <a:pt x="115094" y="279465"/>
                  </a:cubicBezTo>
                  <a:cubicBezTo>
                    <a:pt x="114509" y="282685"/>
                    <a:pt x="113507" y="285815"/>
                    <a:pt x="112713" y="288990"/>
                  </a:cubicBezTo>
                  <a:cubicBezTo>
                    <a:pt x="111919" y="296134"/>
                    <a:pt x="111742" y="303373"/>
                    <a:pt x="110332" y="310421"/>
                  </a:cubicBezTo>
                  <a:cubicBezTo>
                    <a:pt x="109347" y="315344"/>
                    <a:pt x="105569" y="324709"/>
                    <a:pt x="105569" y="324709"/>
                  </a:cubicBezTo>
                  <a:cubicBezTo>
                    <a:pt x="106363" y="334234"/>
                    <a:pt x="106688" y="343810"/>
                    <a:pt x="107951" y="353284"/>
                  </a:cubicBezTo>
                  <a:cubicBezTo>
                    <a:pt x="108633" y="358399"/>
                    <a:pt x="111908" y="363748"/>
                    <a:pt x="115094" y="367571"/>
                  </a:cubicBezTo>
                  <a:cubicBezTo>
                    <a:pt x="117250" y="370158"/>
                    <a:pt x="120082" y="372128"/>
                    <a:pt x="122238" y="374715"/>
                  </a:cubicBezTo>
                  <a:cubicBezTo>
                    <a:pt x="124070" y="376914"/>
                    <a:pt x="124977" y="379835"/>
                    <a:pt x="127001" y="381859"/>
                  </a:cubicBezTo>
                  <a:cubicBezTo>
                    <a:pt x="131616" y="386474"/>
                    <a:pt x="135479" y="387066"/>
                    <a:pt x="141288" y="389003"/>
                  </a:cubicBezTo>
                  <a:cubicBezTo>
                    <a:pt x="145257" y="388209"/>
                    <a:pt x="149956" y="389049"/>
                    <a:pt x="153194" y="386621"/>
                  </a:cubicBezTo>
                  <a:cubicBezTo>
                    <a:pt x="156897" y="383844"/>
                    <a:pt x="158576" y="378995"/>
                    <a:pt x="160338" y="374715"/>
                  </a:cubicBezTo>
                  <a:cubicBezTo>
                    <a:pt x="167059" y="358394"/>
                    <a:pt x="168680" y="350874"/>
                    <a:pt x="172244" y="336615"/>
                  </a:cubicBezTo>
                  <a:cubicBezTo>
                    <a:pt x="173038" y="320740"/>
                    <a:pt x="173358" y="304834"/>
                    <a:pt x="174626" y="288990"/>
                  </a:cubicBezTo>
                  <a:cubicBezTo>
                    <a:pt x="174949" y="284956"/>
                    <a:pt x="176342" y="281076"/>
                    <a:pt x="177007" y="277084"/>
                  </a:cubicBezTo>
                  <a:cubicBezTo>
                    <a:pt x="177930" y="271548"/>
                    <a:pt x="178513" y="265959"/>
                    <a:pt x="179388" y="260415"/>
                  </a:cubicBezTo>
                  <a:cubicBezTo>
                    <a:pt x="183032" y="237335"/>
                    <a:pt x="187454" y="214403"/>
                    <a:pt x="191294" y="191359"/>
                  </a:cubicBezTo>
                  <a:cubicBezTo>
                    <a:pt x="191959" y="187367"/>
                    <a:pt x="193104" y="183460"/>
                    <a:pt x="193676" y="179453"/>
                  </a:cubicBezTo>
                  <a:cubicBezTo>
                    <a:pt x="194693" y="172337"/>
                    <a:pt x="195263" y="165165"/>
                    <a:pt x="196057" y="158021"/>
                  </a:cubicBezTo>
                  <a:cubicBezTo>
                    <a:pt x="195263" y="144527"/>
                    <a:pt x="195424" y="130943"/>
                    <a:pt x="193676" y="117540"/>
                  </a:cubicBezTo>
                  <a:cubicBezTo>
                    <a:pt x="193027" y="112562"/>
                    <a:pt x="190356" y="108061"/>
                    <a:pt x="188913" y="103253"/>
                  </a:cubicBezTo>
                  <a:cubicBezTo>
                    <a:pt x="179927" y="73303"/>
                    <a:pt x="192165" y="110631"/>
                    <a:pt x="184151" y="86584"/>
                  </a:cubicBezTo>
                  <a:cubicBezTo>
                    <a:pt x="182563" y="75471"/>
                    <a:pt x="187326" y="61183"/>
                    <a:pt x="179388" y="53246"/>
                  </a:cubicBezTo>
                  <a:cubicBezTo>
                    <a:pt x="174125" y="47984"/>
                    <a:pt x="171727" y="44653"/>
                    <a:pt x="165101" y="41340"/>
                  </a:cubicBezTo>
                  <a:cubicBezTo>
                    <a:pt x="161278" y="39428"/>
                    <a:pt x="157196" y="38079"/>
                    <a:pt x="153194" y="36578"/>
                  </a:cubicBezTo>
                  <a:cubicBezTo>
                    <a:pt x="150844" y="35697"/>
                    <a:pt x="148296" y="35318"/>
                    <a:pt x="146051" y="34196"/>
                  </a:cubicBezTo>
                  <a:cubicBezTo>
                    <a:pt x="141911" y="32126"/>
                    <a:pt x="138374" y="28933"/>
                    <a:pt x="134144" y="27053"/>
                  </a:cubicBezTo>
                  <a:cubicBezTo>
                    <a:pt x="131153" y="25724"/>
                    <a:pt x="127724" y="25706"/>
                    <a:pt x="124619" y="24671"/>
                  </a:cubicBezTo>
                  <a:cubicBezTo>
                    <a:pt x="92264" y="13885"/>
                    <a:pt x="138868" y="26448"/>
                    <a:pt x="93663" y="15146"/>
                  </a:cubicBezTo>
                  <a:lnTo>
                    <a:pt x="84138" y="12765"/>
                  </a:lnTo>
                  <a:cubicBezTo>
                    <a:pt x="79454" y="11594"/>
                    <a:pt x="74535" y="11555"/>
                    <a:pt x="69851" y="10384"/>
                  </a:cubicBezTo>
                  <a:cubicBezTo>
                    <a:pt x="64981" y="9166"/>
                    <a:pt x="59740" y="8406"/>
                    <a:pt x="55563" y="5621"/>
                  </a:cubicBezTo>
                  <a:lnTo>
                    <a:pt x="48419" y="859"/>
                  </a:lnTo>
                  <a:cubicBezTo>
                    <a:pt x="41023" y="1681"/>
                    <a:pt x="26247" y="0"/>
                    <a:pt x="19844" y="8003"/>
                  </a:cubicBezTo>
                  <a:cubicBezTo>
                    <a:pt x="18276" y="9963"/>
                    <a:pt x="18257" y="12765"/>
                    <a:pt x="17463" y="15146"/>
                  </a:cubicBezTo>
                  <a:cubicBezTo>
                    <a:pt x="16669" y="19909"/>
                    <a:pt x="17478" y="25242"/>
                    <a:pt x="15082" y="29434"/>
                  </a:cubicBezTo>
                  <a:cubicBezTo>
                    <a:pt x="13837" y="31613"/>
                    <a:pt x="10183" y="30692"/>
                    <a:pt x="7938" y="31815"/>
                  </a:cubicBezTo>
                  <a:cubicBezTo>
                    <a:pt x="134" y="35717"/>
                    <a:pt x="1588" y="32609"/>
                    <a:pt x="794" y="36578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2875" y="844550"/>
            <a:ext cx="8715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The system is baked at 300°C (24h); the sample is measured unbaked and after 2 h heating at some selected temperatures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2875" y="5702300"/>
            <a:ext cx="8858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Electron energy: </a:t>
            </a:r>
            <a:r>
              <a:rPr lang="en-US" sz="1600">
                <a:solidFill>
                  <a:srgbClr val="C00000"/>
                </a:solidFill>
              </a:rPr>
              <a:t>500 eV </a:t>
            </a:r>
            <a:r>
              <a:rPr lang="en-US" sz="1600" b="0"/>
              <a:t>--Bombarding current: </a:t>
            </a:r>
            <a:r>
              <a:rPr lang="en-US" sz="1600">
                <a:solidFill>
                  <a:srgbClr val="C00000"/>
                </a:solidFill>
              </a:rPr>
              <a:t>1 mA</a:t>
            </a:r>
            <a:r>
              <a:rPr lang="en-US" sz="1600" b="0"/>
              <a:t>--Estimated bombarded area: 200 cm</a:t>
            </a:r>
            <a:r>
              <a:rPr lang="en-US" sz="1600" b="0" baseline="30000"/>
              <a:t>2</a:t>
            </a:r>
          </a:p>
          <a:p>
            <a:r>
              <a:rPr lang="en-US" sz="1600" b="0"/>
              <a:t>Measurement taken after 100 s of bombardment</a:t>
            </a:r>
            <a:endParaRPr 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1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17665B-1AE4-44CE-BFE1-670D77DD5F30}" type="slidenum">
              <a:rPr lang="fr-FR" smtClean="0"/>
              <a:pPr/>
              <a:t>16</a:t>
            </a:fld>
            <a:endParaRPr lang="fr-FR" smtClean="0"/>
          </a:p>
        </p:txBody>
      </p:sp>
      <p:pic>
        <p:nvPicPr>
          <p:cNvPr id="6152" name="Picture 4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Text Box 2"/>
          <p:cNvSpPr txBox="1">
            <a:spLocks noChangeArrowheads="1"/>
          </p:cNvSpPr>
          <p:nvPr/>
        </p:nvSpPr>
        <p:spPr bwMode="auto">
          <a:xfrm>
            <a:off x="2835275" y="165100"/>
            <a:ext cx="3522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Electron Stimulated Desorption</a:t>
            </a:r>
            <a:endParaRPr lang="fr-FR" sz="2000">
              <a:solidFill>
                <a:srgbClr val="990000"/>
              </a:solidFill>
            </a:endParaRP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7938" y="785813"/>
          <a:ext cx="3065462" cy="3059112"/>
        </p:xfrm>
        <a:graphic>
          <a:graphicData uri="http://schemas.openxmlformats.org/presentationml/2006/ole">
            <p:oleObj spid="_x0000_s6146" name="KGPlot" r:id="rId6" imgW="5638680" imgH="5626080" progId="">
              <p:embed/>
            </p:oleObj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0" y="3798888"/>
          <a:ext cx="3071813" cy="3059112"/>
        </p:xfrm>
        <a:graphic>
          <a:graphicData uri="http://schemas.openxmlformats.org/presentationml/2006/ole">
            <p:oleObj spid="_x0000_s6147" name="KGPlot" r:id="rId7" imgW="5511600" imgH="5626080" progId="">
              <p:embed/>
            </p:oleObj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3071813" y="785813"/>
          <a:ext cx="3044825" cy="3059112"/>
        </p:xfrm>
        <a:graphic>
          <a:graphicData uri="http://schemas.openxmlformats.org/presentationml/2006/ole">
            <p:oleObj spid="_x0000_s6148" name="KGPlot" r:id="rId8" imgW="5600520" imgH="5626080" progId="">
              <p:embed/>
            </p:oleObj>
          </a:graphicData>
        </a:graphic>
      </p:graphicFrame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3071813" y="3798888"/>
          <a:ext cx="3044825" cy="3059112"/>
        </p:xfrm>
        <a:graphic>
          <a:graphicData uri="http://schemas.openxmlformats.org/presentationml/2006/ole">
            <p:oleObj spid="_x0000_s6149" name="KGPlot" r:id="rId9" imgW="5600520" imgH="5626080" progId="">
              <p:embed/>
            </p:oleObj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215063" y="1651000"/>
            <a:ext cx="2786062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CO has the highest ESD yield, followed by H</a:t>
            </a:r>
            <a:r>
              <a:rPr lang="en-US" sz="1600" b="0" baseline="-25000"/>
              <a:t>2</a:t>
            </a:r>
            <a:r>
              <a:rPr lang="en-US" sz="1600" b="0"/>
              <a:t> and CO</a:t>
            </a:r>
            <a:r>
              <a:rPr lang="en-US" sz="1600" b="0" baseline="-25000"/>
              <a:t>2</a:t>
            </a:r>
            <a:r>
              <a:rPr lang="en-US" sz="1600" b="0"/>
              <a:t>.</a:t>
            </a:r>
          </a:p>
          <a:p>
            <a:endParaRPr lang="en-US" sz="1600" b="0"/>
          </a:p>
          <a:p>
            <a:r>
              <a:rPr lang="en-US" sz="1600" b="0"/>
              <a:t>For heating temperature higher than 120°C, the ESD yields of the C coated sample are lower than that of bare stainless steel.</a:t>
            </a:r>
          </a:p>
          <a:p>
            <a:endParaRPr lang="en-US" sz="1600" b="0"/>
          </a:p>
          <a:p>
            <a:r>
              <a:rPr lang="en-US" sz="1600" b="0"/>
              <a:t>H</a:t>
            </a:r>
            <a:r>
              <a:rPr lang="en-US" sz="1600" b="0" baseline="-25000"/>
              <a:t>2</a:t>
            </a:r>
            <a:r>
              <a:rPr lang="en-US" sz="1600" b="0"/>
              <a:t> and CH</a:t>
            </a:r>
            <a:r>
              <a:rPr lang="en-US" sz="1600" b="0" baseline="-25000"/>
              <a:t>4</a:t>
            </a:r>
            <a:r>
              <a:rPr lang="en-US" sz="1600" b="0"/>
              <a:t>: when heated, the carbon coated sample is at least 10 times better than the uncoated.</a:t>
            </a:r>
          </a:p>
          <a:p>
            <a:endParaRPr lang="en-US" sz="1600" b="0"/>
          </a:p>
          <a:p>
            <a:r>
              <a:rPr lang="en-US" sz="1600" b="0"/>
              <a:t>CO and CO</a:t>
            </a:r>
            <a:r>
              <a:rPr lang="en-US" sz="1600" b="0" baseline="-25000"/>
              <a:t>2</a:t>
            </a:r>
            <a:r>
              <a:rPr lang="en-US" sz="1600" b="0"/>
              <a:t>: C coated and uncoated samples have a similar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EE6D14-6DE1-4137-A9BD-650E359359B1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66565" name="Text Box 2"/>
          <p:cNvSpPr txBox="1">
            <a:spLocks noChangeArrowheads="1"/>
          </p:cNvSpPr>
          <p:nvPr/>
        </p:nvSpPr>
        <p:spPr bwMode="auto">
          <a:xfrm>
            <a:off x="2568575" y="165100"/>
            <a:ext cx="4003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ESD yields for 24 h heating at 250°C 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66566" name="Picture 4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7" name="Picture 5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6562" name="Object 3"/>
          <p:cNvGraphicFramePr>
            <a:graphicFrameLocks noChangeAspect="1"/>
          </p:cNvGraphicFramePr>
          <p:nvPr/>
        </p:nvGraphicFramePr>
        <p:xfrm>
          <a:off x="1071563" y="1000125"/>
          <a:ext cx="7165975" cy="5346700"/>
        </p:xfrm>
        <a:graphic>
          <a:graphicData uri="http://schemas.openxmlformats.org/presentationml/2006/ole">
            <p:oleObj spid="_x0000_s66562" name="KGPlot" r:id="rId6" imgW="8204040" imgH="61214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EBBF77-9C6D-4FEA-94D9-4875181FDF30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67589" name="Text Box 2"/>
          <p:cNvSpPr txBox="1">
            <a:spLocks noChangeArrowheads="1"/>
          </p:cNvSpPr>
          <p:nvPr/>
        </p:nvSpPr>
        <p:spPr bwMode="auto">
          <a:xfrm>
            <a:off x="2568575" y="165100"/>
            <a:ext cx="4003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ESD yields for 24 h heating at 250°C 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67590" name="Picture 4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1" name="Picture 5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7586" name="Object 3"/>
          <p:cNvGraphicFramePr>
            <a:graphicFrameLocks noChangeAspect="1"/>
          </p:cNvGraphicFramePr>
          <p:nvPr/>
        </p:nvGraphicFramePr>
        <p:xfrm>
          <a:off x="857250" y="928688"/>
          <a:ext cx="7165975" cy="5346700"/>
        </p:xfrm>
        <a:graphic>
          <a:graphicData uri="http://schemas.openxmlformats.org/presentationml/2006/ole">
            <p:oleObj spid="_x0000_s67586" name="KGPlot" r:id="rId6" imgW="8204040" imgH="61214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16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78C92D-7329-4240-969D-AEAC2EA0F395}" type="slidenum">
              <a:rPr lang="fr-FR" smtClean="0"/>
              <a:pPr/>
              <a:t>19</a:t>
            </a:fld>
            <a:endParaRPr lang="fr-FR" smtClean="0"/>
          </a:p>
        </p:txBody>
      </p:sp>
      <p:sp>
        <p:nvSpPr>
          <p:cNvPr id="71683" name="Text Box 2"/>
          <p:cNvSpPr txBox="1">
            <a:spLocks noChangeArrowheads="1"/>
          </p:cNvSpPr>
          <p:nvPr/>
        </p:nvSpPr>
        <p:spPr bwMode="auto">
          <a:xfrm>
            <a:off x="2868613" y="165100"/>
            <a:ext cx="3417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Photon Stimulated Desorption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71684" name="Picture 4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0"/>
            <a:ext cx="5730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643688" y="857250"/>
            <a:ext cx="2481262" cy="18637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0800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latin typeface="+mn-lt"/>
              </a:rPr>
              <a:t>Critical Energy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20.5 </a:t>
            </a:r>
            <a:r>
              <a:rPr lang="en-GB" altLang="en-US" sz="1200" dirty="0" err="1">
                <a:solidFill>
                  <a:srgbClr val="C00000"/>
                </a:solidFill>
                <a:latin typeface="+mn-lt"/>
              </a:rPr>
              <a:t>KeV</a:t>
            </a:r>
            <a:endParaRPr lang="en-GB" altLang="en-US" sz="1200" dirty="0">
              <a:solidFill>
                <a:srgbClr val="C00000"/>
              </a:solidFill>
              <a:latin typeface="+mn-lt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latin typeface="+mn-lt"/>
              </a:rPr>
              <a:t>Angular acceptance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4.234 </a:t>
            </a:r>
            <a:r>
              <a:rPr lang="en-GB" altLang="en-US" sz="1200" dirty="0" err="1">
                <a:solidFill>
                  <a:srgbClr val="C00000"/>
                </a:solidFill>
                <a:latin typeface="+mn-lt"/>
              </a:rPr>
              <a:t>mrad</a:t>
            </a:r>
            <a:endParaRPr lang="en-GB" altLang="en-US" sz="1200" dirty="0">
              <a:solidFill>
                <a:srgbClr val="C00000"/>
              </a:solidFill>
              <a:latin typeface="+mn-lt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latin typeface="+mn-lt"/>
              </a:rPr>
              <a:t>Photon Flux (E&gt;10eV)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2.94x10</a:t>
            </a:r>
            <a:r>
              <a:rPr lang="en-GB" altLang="en-US" sz="1200" baseline="30000" dirty="0">
                <a:solidFill>
                  <a:srgbClr val="C00000"/>
                </a:solidFill>
                <a:latin typeface="+mn-lt"/>
              </a:rPr>
              <a:t>15</a:t>
            </a: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 photons (s </a:t>
            </a:r>
            <a:r>
              <a:rPr lang="en-GB" altLang="en-US" sz="1200" dirty="0" err="1">
                <a:solidFill>
                  <a:srgbClr val="C00000"/>
                </a:solidFill>
                <a:latin typeface="+mn-lt"/>
              </a:rPr>
              <a:t>mA</a:t>
            </a: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)</a:t>
            </a:r>
            <a:r>
              <a:rPr lang="en-GB" altLang="en-US" sz="1200" baseline="30000" dirty="0">
                <a:solidFill>
                  <a:srgbClr val="C00000"/>
                </a:solidFill>
                <a:latin typeface="+mn-lt"/>
              </a:rPr>
              <a:t>-1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latin typeface="+mn-lt"/>
              </a:rPr>
              <a:t>Beam Energy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6 </a:t>
            </a:r>
            <a:r>
              <a:rPr lang="en-GB" altLang="en-US" sz="1200" dirty="0" err="1">
                <a:solidFill>
                  <a:srgbClr val="C00000"/>
                </a:solidFill>
                <a:latin typeface="+mn-lt"/>
              </a:rPr>
              <a:t>GeV</a:t>
            </a:r>
            <a:endParaRPr lang="en-GB" altLang="en-US" sz="1200" dirty="0">
              <a:solidFill>
                <a:srgbClr val="C00000"/>
              </a:solidFill>
              <a:latin typeface="+mn-lt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latin typeface="+mn-lt"/>
              </a:rPr>
              <a:t>Typical Beam Current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rgbClr val="C00000"/>
                </a:solidFill>
                <a:latin typeface="+mn-lt"/>
              </a:rPr>
              <a:t>185 </a:t>
            </a:r>
            <a:r>
              <a:rPr lang="en-GB" altLang="en-US" sz="1200" dirty="0" err="1">
                <a:solidFill>
                  <a:srgbClr val="C00000"/>
                </a:solidFill>
                <a:latin typeface="+mn-lt"/>
              </a:rPr>
              <a:t>mA</a:t>
            </a:r>
            <a:endParaRPr lang="en-GB" altLang="en-US" sz="1200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10125" y="2786063"/>
            <a:ext cx="4286250" cy="3863975"/>
          </a:xfrm>
          <a:prstGeom prst="rect">
            <a:avLst/>
          </a:prstGeom>
          <a:noFill/>
          <a:ln w="5397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521450" y="3703638"/>
            <a:ext cx="307975" cy="27781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502400" y="3714750"/>
            <a:ext cx="360363" cy="277813"/>
          </a:xfrm>
          <a:prstGeom prst="rect">
            <a:avLst/>
          </a:prstGeom>
          <a:noFill/>
          <a:ln w="9525">
            <a:solidFill>
              <a:srgbClr val="8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C00000"/>
                </a:solidFill>
              </a:rPr>
              <a:t>31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7188" y="3786188"/>
            <a:ext cx="4000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The system is bakes at 300°C (24h). The sample is not baked.</a:t>
            </a:r>
          </a:p>
          <a:p>
            <a:r>
              <a:rPr lang="en-US" sz="1600" b="0"/>
              <a:t> </a:t>
            </a:r>
          </a:p>
          <a:p>
            <a:pPr algn="just"/>
            <a:r>
              <a:rPr lang="en-US" sz="1600" b="0"/>
              <a:t>The sample is separated from the rest of the system by a gate valve (at the diaphragm position, not pictured in the drawing); it is pumped by an auxiliary TMP during the bakeout of the system.</a:t>
            </a:r>
          </a:p>
          <a:p>
            <a:pPr algn="just"/>
            <a:endParaRPr lang="en-US" sz="1600" b="0"/>
          </a:p>
          <a:p>
            <a:r>
              <a:rPr lang="en-US" sz="1600" b="0"/>
              <a:t>At the end of the bakeout, the gate valve is opened.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0" y="915988"/>
            <a:ext cx="6357938" cy="2728912"/>
            <a:chOff x="0" y="857232"/>
            <a:chExt cx="6357950" cy="2728445"/>
          </a:xfrm>
        </p:grpSpPr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4071946" y="857232"/>
              <a:ext cx="2286004" cy="304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altLang="en-US" sz="1400" b="0" dirty="0">
                  <a:latin typeface="+mn-lt"/>
                </a:rPr>
                <a:t>Angle of incidence = 25 </a:t>
              </a:r>
              <a:r>
                <a:rPr lang="en-GB" altLang="en-US" sz="1400" b="0" dirty="0" err="1">
                  <a:latin typeface="+mn-lt"/>
                </a:rPr>
                <a:t>mrad</a:t>
              </a:r>
              <a:endParaRPr lang="en-GB" altLang="en-US" sz="1400" b="0" dirty="0">
                <a:latin typeface="+mn-lt"/>
              </a:endParaRPr>
            </a:p>
          </p:txBody>
        </p:sp>
        <p:grpSp>
          <p:nvGrpSpPr>
            <p:cNvPr id="71695" name="Group 20"/>
            <p:cNvGrpSpPr>
              <a:grpSpLocks/>
            </p:cNvGrpSpPr>
            <p:nvPr/>
          </p:nvGrpSpPr>
          <p:grpSpPr bwMode="auto">
            <a:xfrm>
              <a:off x="0" y="871033"/>
              <a:ext cx="6345370" cy="2714644"/>
              <a:chOff x="0" y="871033"/>
              <a:chExt cx="6345370" cy="2714644"/>
            </a:xfrm>
          </p:grpSpPr>
          <p:pic>
            <p:nvPicPr>
              <p:cNvPr id="16" name="Picture 4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871517"/>
                <a:ext cx="6345250" cy="271416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53975">
                <a:solidFill>
                  <a:srgbClr val="808000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71697" name="TextBox 14"/>
              <p:cNvSpPr txBox="1">
                <a:spLocks noChangeArrowheads="1"/>
              </p:cNvSpPr>
              <p:nvPr/>
            </p:nvSpPr>
            <p:spPr bwMode="auto">
              <a:xfrm>
                <a:off x="4214810" y="2214554"/>
                <a:ext cx="1500198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/>
                  <a:t>C coated chamber</a:t>
                </a:r>
              </a:p>
            </p:txBody>
          </p:sp>
          <p:sp>
            <p:nvSpPr>
              <p:cNvPr id="71698" name="Freeform 19"/>
              <p:cNvSpPr>
                <a:spLocks/>
              </p:cNvSpPr>
              <p:nvPr/>
            </p:nvSpPr>
            <p:spPr bwMode="auto">
              <a:xfrm>
                <a:off x="4257675" y="1940719"/>
                <a:ext cx="1203751" cy="142875"/>
              </a:xfrm>
              <a:custGeom>
                <a:avLst/>
                <a:gdLst>
                  <a:gd name="T0" fmla="*/ 114300 w 1203751"/>
                  <a:gd name="T1" fmla="*/ 11906 h 142875"/>
                  <a:gd name="T2" fmla="*/ 47625 w 1203751"/>
                  <a:gd name="T3" fmla="*/ 16669 h 142875"/>
                  <a:gd name="T4" fmla="*/ 9525 w 1203751"/>
                  <a:gd name="T5" fmla="*/ 21431 h 142875"/>
                  <a:gd name="T6" fmla="*/ 0 w 1203751"/>
                  <a:gd name="T7" fmla="*/ 35719 h 142875"/>
                  <a:gd name="T8" fmla="*/ 9525 w 1203751"/>
                  <a:gd name="T9" fmla="*/ 78581 h 142875"/>
                  <a:gd name="T10" fmla="*/ 21431 w 1203751"/>
                  <a:gd name="T11" fmla="*/ 100012 h 142875"/>
                  <a:gd name="T12" fmla="*/ 42863 w 1203751"/>
                  <a:gd name="T13" fmla="*/ 114300 h 142875"/>
                  <a:gd name="T14" fmla="*/ 285750 w 1203751"/>
                  <a:gd name="T15" fmla="*/ 121444 h 142875"/>
                  <a:gd name="T16" fmla="*/ 359569 w 1203751"/>
                  <a:gd name="T17" fmla="*/ 130969 h 142875"/>
                  <a:gd name="T18" fmla="*/ 476250 w 1203751"/>
                  <a:gd name="T19" fmla="*/ 126206 h 142875"/>
                  <a:gd name="T20" fmla="*/ 588169 w 1203751"/>
                  <a:gd name="T21" fmla="*/ 138112 h 142875"/>
                  <a:gd name="T22" fmla="*/ 695325 w 1203751"/>
                  <a:gd name="T23" fmla="*/ 140494 h 142875"/>
                  <a:gd name="T24" fmla="*/ 759619 w 1203751"/>
                  <a:gd name="T25" fmla="*/ 135731 h 142875"/>
                  <a:gd name="T26" fmla="*/ 814388 w 1203751"/>
                  <a:gd name="T27" fmla="*/ 123825 h 142875"/>
                  <a:gd name="T28" fmla="*/ 869156 w 1203751"/>
                  <a:gd name="T29" fmla="*/ 114300 h 142875"/>
                  <a:gd name="T30" fmla="*/ 902494 w 1203751"/>
                  <a:gd name="T31" fmla="*/ 107156 h 142875"/>
                  <a:gd name="T32" fmla="*/ 1000125 w 1203751"/>
                  <a:gd name="T33" fmla="*/ 116681 h 142875"/>
                  <a:gd name="T34" fmla="*/ 1040606 w 1203751"/>
                  <a:gd name="T35" fmla="*/ 123825 h 142875"/>
                  <a:gd name="T36" fmla="*/ 1088231 w 1203751"/>
                  <a:gd name="T37" fmla="*/ 130969 h 142875"/>
                  <a:gd name="T38" fmla="*/ 1140619 w 1203751"/>
                  <a:gd name="T39" fmla="*/ 138112 h 142875"/>
                  <a:gd name="T40" fmla="*/ 1195388 w 1203751"/>
                  <a:gd name="T41" fmla="*/ 128587 h 142875"/>
                  <a:gd name="T42" fmla="*/ 1202531 w 1203751"/>
                  <a:gd name="T43" fmla="*/ 104775 h 142875"/>
                  <a:gd name="T44" fmla="*/ 1188244 w 1203751"/>
                  <a:gd name="T45" fmla="*/ 66675 h 142875"/>
                  <a:gd name="T46" fmla="*/ 1176338 w 1203751"/>
                  <a:gd name="T47" fmla="*/ 45244 h 142875"/>
                  <a:gd name="T48" fmla="*/ 1157288 w 1203751"/>
                  <a:gd name="T49" fmla="*/ 26194 h 142875"/>
                  <a:gd name="T50" fmla="*/ 1131094 w 1203751"/>
                  <a:gd name="T51" fmla="*/ 21431 h 142875"/>
                  <a:gd name="T52" fmla="*/ 1031081 w 1203751"/>
                  <a:gd name="T53" fmla="*/ 11906 h 142875"/>
                  <a:gd name="T54" fmla="*/ 1000125 w 1203751"/>
                  <a:gd name="T55" fmla="*/ 4762 h 142875"/>
                  <a:gd name="T56" fmla="*/ 959644 w 1203751"/>
                  <a:gd name="T57" fmla="*/ 2381 h 142875"/>
                  <a:gd name="T58" fmla="*/ 890588 w 1203751"/>
                  <a:gd name="T59" fmla="*/ 9525 h 142875"/>
                  <a:gd name="T60" fmla="*/ 869156 w 1203751"/>
                  <a:gd name="T61" fmla="*/ 14287 h 142875"/>
                  <a:gd name="T62" fmla="*/ 795338 w 1203751"/>
                  <a:gd name="T63" fmla="*/ 26194 h 142875"/>
                  <a:gd name="T64" fmla="*/ 752475 w 1203751"/>
                  <a:gd name="T65" fmla="*/ 11906 h 142875"/>
                  <a:gd name="T66" fmla="*/ 688181 w 1203751"/>
                  <a:gd name="T67" fmla="*/ 19050 h 142875"/>
                  <a:gd name="T68" fmla="*/ 638175 w 1203751"/>
                  <a:gd name="T69" fmla="*/ 26194 h 142875"/>
                  <a:gd name="T70" fmla="*/ 592931 w 1203751"/>
                  <a:gd name="T71" fmla="*/ 21431 h 142875"/>
                  <a:gd name="T72" fmla="*/ 554831 w 1203751"/>
                  <a:gd name="T73" fmla="*/ 14287 h 142875"/>
                  <a:gd name="T74" fmla="*/ 500063 w 1203751"/>
                  <a:gd name="T75" fmla="*/ 4762 h 142875"/>
                  <a:gd name="T76" fmla="*/ 461963 w 1203751"/>
                  <a:gd name="T77" fmla="*/ 14287 h 142875"/>
                  <a:gd name="T78" fmla="*/ 433388 w 1203751"/>
                  <a:gd name="T79" fmla="*/ 23812 h 142875"/>
                  <a:gd name="T80" fmla="*/ 302419 w 1203751"/>
                  <a:gd name="T81" fmla="*/ 26194 h 142875"/>
                  <a:gd name="T82" fmla="*/ 280988 w 1203751"/>
                  <a:gd name="T83" fmla="*/ 19050 h 142875"/>
                  <a:gd name="T84" fmla="*/ 202406 w 1203751"/>
                  <a:gd name="T85" fmla="*/ 14287 h 142875"/>
                  <a:gd name="T86" fmla="*/ 188119 w 1203751"/>
                  <a:gd name="T87" fmla="*/ 16669 h 14287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203751"/>
                  <a:gd name="T133" fmla="*/ 0 h 142875"/>
                  <a:gd name="T134" fmla="*/ 1203751 w 1203751"/>
                  <a:gd name="T135" fmla="*/ 142875 h 14287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203751" h="142875">
                    <a:moveTo>
                      <a:pt x="188119" y="16669"/>
                    </a:moveTo>
                    <a:cubicBezTo>
                      <a:pt x="175816" y="15082"/>
                      <a:pt x="138906" y="13494"/>
                      <a:pt x="114300" y="11906"/>
                    </a:cubicBezTo>
                    <a:cubicBezTo>
                      <a:pt x="107914" y="11494"/>
                      <a:pt x="101633" y="13831"/>
                      <a:pt x="95250" y="14287"/>
                    </a:cubicBezTo>
                    <a:cubicBezTo>
                      <a:pt x="79396" y="15420"/>
                      <a:pt x="63500" y="15875"/>
                      <a:pt x="47625" y="16669"/>
                    </a:cubicBezTo>
                    <a:cubicBezTo>
                      <a:pt x="42863" y="17463"/>
                      <a:pt x="38129" y="18451"/>
                      <a:pt x="33338" y="19050"/>
                    </a:cubicBezTo>
                    <a:cubicBezTo>
                      <a:pt x="25422" y="20039"/>
                      <a:pt x="17150" y="19085"/>
                      <a:pt x="9525" y="21431"/>
                    </a:cubicBezTo>
                    <a:cubicBezTo>
                      <a:pt x="6306" y="22421"/>
                      <a:pt x="4762" y="26194"/>
                      <a:pt x="2381" y="28575"/>
                    </a:cubicBezTo>
                    <a:cubicBezTo>
                      <a:pt x="1587" y="30956"/>
                      <a:pt x="0" y="33209"/>
                      <a:pt x="0" y="35719"/>
                    </a:cubicBezTo>
                    <a:cubicBezTo>
                      <a:pt x="0" y="41054"/>
                      <a:pt x="37" y="61986"/>
                      <a:pt x="4763" y="71437"/>
                    </a:cubicBezTo>
                    <a:cubicBezTo>
                      <a:pt x="6043" y="73997"/>
                      <a:pt x="8245" y="76021"/>
                      <a:pt x="9525" y="78581"/>
                    </a:cubicBezTo>
                    <a:cubicBezTo>
                      <a:pt x="16416" y="92365"/>
                      <a:pt x="5509" y="79328"/>
                      <a:pt x="19050" y="92869"/>
                    </a:cubicBezTo>
                    <a:cubicBezTo>
                      <a:pt x="19844" y="95250"/>
                      <a:pt x="19656" y="98237"/>
                      <a:pt x="21431" y="100012"/>
                    </a:cubicBezTo>
                    <a:cubicBezTo>
                      <a:pt x="25479" y="104059"/>
                      <a:pt x="30956" y="106362"/>
                      <a:pt x="35719" y="109537"/>
                    </a:cubicBezTo>
                    <a:cubicBezTo>
                      <a:pt x="38100" y="111125"/>
                      <a:pt x="40148" y="113395"/>
                      <a:pt x="42863" y="114300"/>
                    </a:cubicBezTo>
                    <a:cubicBezTo>
                      <a:pt x="50511" y="116849"/>
                      <a:pt x="55370" y="118882"/>
                      <a:pt x="64294" y="119062"/>
                    </a:cubicBezTo>
                    <a:lnTo>
                      <a:pt x="285750" y="121444"/>
                    </a:lnTo>
                    <a:cubicBezTo>
                      <a:pt x="296852" y="125144"/>
                      <a:pt x="291616" y="123812"/>
                      <a:pt x="307181" y="126206"/>
                    </a:cubicBezTo>
                    <a:cubicBezTo>
                      <a:pt x="332071" y="130035"/>
                      <a:pt x="325887" y="128723"/>
                      <a:pt x="359569" y="130969"/>
                    </a:cubicBezTo>
                    <a:cubicBezTo>
                      <a:pt x="399321" y="140906"/>
                      <a:pt x="379296" y="136798"/>
                      <a:pt x="466725" y="130969"/>
                    </a:cubicBezTo>
                    <a:cubicBezTo>
                      <a:pt x="470267" y="130733"/>
                      <a:pt x="473075" y="127794"/>
                      <a:pt x="476250" y="126206"/>
                    </a:cubicBezTo>
                    <a:lnTo>
                      <a:pt x="554831" y="133350"/>
                    </a:lnTo>
                    <a:cubicBezTo>
                      <a:pt x="564213" y="134243"/>
                      <a:pt x="578265" y="135411"/>
                      <a:pt x="588169" y="138112"/>
                    </a:cubicBezTo>
                    <a:cubicBezTo>
                      <a:pt x="593012" y="139433"/>
                      <a:pt x="597694" y="141287"/>
                      <a:pt x="602456" y="142875"/>
                    </a:cubicBezTo>
                    <a:lnTo>
                      <a:pt x="695325" y="140494"/>
                    </a:lnTo>
                    <a:cubicBezTo>
                      <a:pt x="700932" y="140250"/>
                      <a:pt x="706397" y="138527"/>
                      <a:pt x="711994" y="138112"/>
                    </a:cubicBezTo>
                    <a:cubicBezTo>
                      <a:pt x="727845" y="136938"/>
                      <a:pt x="743744" y="136525"/>
                      <a:pt x="759619" y="135731"/>
                    </a:cubicBezTo>
                    <a:cubicBezTo>
                      <a:pt x="789228" y="130797"/>
                      <a:pt x="758543" y="136674"/>
                      <a:pt x="788194" y="128587"/>
                    </a:cubicBezTo>
                    <a:cubicBezTo>
                      <a:pt x="796613" y="126291"/>
                      <a:pt x="805917" y="125640"/>
                      <a:pt x="814388" y="123825"/>
                    </a:cubicBezTo>
                    <a:cubicBezTo>
                      <a:pt x="820788" y="122454"/>
                      <a:pt x="826982" y="120138"/>
                      <a:pt x="833438" y="119062"/>
                    </a:cubicBezTo>
                    <a:cubicBezTo>
                      <a:pt x="854815" y="115499"/>
                      <a:pt x="842927" y="117214"/>
                      <a:pt x="869156" y="114300"/>
                    </a:cubicBezTo>
                    <a:cubicBezTo>
                      <a:pt x="871537" y="113506"/>
                      <a:pt x="873865" y="112528"/>
                      <a:pt x="876300" y="111919"/>
                    </a:cubicBezTo>
                    <a:cubicBezTo>
                      <a:pt x="882970" y="110251"/>
                      <a:pt x="896108" y="108220"/>
                      <a:pt x="902494" y="107156"/>
                    </a:cubicBezTo>
                    <a:cubicBezTo>
                      <a:pt x="924719" y="107950"/>
                      <a:pt x="946971" y="108191"/>
                      <a:pt x="969169" y="109537"/>
                    </a:cubicBezTo>
                    <a:cubicBezTo>
                      <a:pt x="974079" y="109835"/>
                      <a:pt x="998842" y="116385"/>
                      <a:pt x="1000125" y="116681"/>
                    </a:cubicBezTo>
                    <a:cubicBezTo>
                      <a:pt x="1019058" y="121050"/>
                      <a:pt x="1006826" y="117401"/>
                      <a:pt x="1031081" y="121444"/>
                    </a:cubicBezTo>
                    <a:cubicBezTo>
                      <a:pt x="1034309" y="121982"/>
                      <a:pt x="1037366" y="123362"/>
                      <a:pt x="1040606" y="123825"/>
                    </a:cubicBezTo>
                    <a:cubicBezTo>
                      <a:pt x="1048503" y="124953"/>
                      <a:pt x="1056481" y="125412"/>
                      <a:pt x="1064419" y="126206"/>
                    </a:cubicBezTo>
                    <a:cubicBezTo>
                      <a:pt x="1074225" y="128657"/>
                      <a:pt x="1077211" y="129672"/>
                      <a:pt x="1088231" y="130969"/>
                    </a:cubicBezTo>
                    <a:cubicBezTo>
                      <a:pt x="1096938" y="131993"/>
                      <a:pt x="1105718" y="132326"/>
                      <a:pt x="1114425" y="133350"/>
                    </a:cubicBezTo>
                    <a:cubicBezTo>
                      <a:pt x="1121826" y="134221"/>
                      <a:pt x="1133098" y="136608"/>
                      <a:pt x="1140619" y="138112"/>
                    </a:cubicBezTo>
                    <a:cubicBezTo>
                      <a:pt x="1142974" y="137973"/>
                      <a:pt x="1175822" y="139561"/>
                      <a:pt x="1188244" y="133350"/>
                    </a:cubicBezTo>
                    <a:cubicBezTo>
                      <a:pt x="1190804" y="132070"/>
                      <a:pt x="1193007" y="130175"/>
                      <a:pt x="1195388" y="128587"/>
                    </a:cubicBezTo>
                    <a:cubicBezTo>
                      <a:pt x="1196182" y="126206"/>
                      <a:pt x="1197080" y="123857"/>
                      <a:pt x="1197769" y="121444"/>
                    </a:cubicBezTo>
                    <a:cubicBezTo>
                      <a:pt x="1203751" y="100506"/>
                      <a:pt x="1196820" y="121910"/>
                      <a:pt x="1202531" y="104775"/>
                    </a:cubicBezTo>
                    <a:cubicBezTo>
                      <a:pt x="1201737" y="97631"/>
                      <a:pt x="1201766" y="90348"/>
                      <a:pt x="1200150" y="83344"/>
                    </a:cubicBezTo>
                    <a:cubicBezTo>
                      <a:pt x="1197727" y="72843"/>
                      <a:pt x="1194250" y="74398"/>
                      <a:pt x="1188244" y="66675"/>
                    </a:cubicBezTo>
                    <a:cubicBezTo>
                      <a:pt x="1184730" y="62157"/>
                      <a:pt x="1181894" y="57150"/>
                      <a:pt x="1178719" y="52387"/>
                    </a:cubicBezTo>
                    <a:cubicBezTo>
                      <a:pt x="1177327" y="50299"/>
                      <a:pt x="1177327" y="47551"/>
                      <a:pt x="1176338" y="45244"/>
                    </a:cubicBezTo>
                    <a:cubicBezTo>
                      <a:pt x="1175680" y="43708"/>
                      <a:pt x="1169203" y="30168"/>
                      <a:pt x="1166813" y="28575"/>
                    </a:cubicBezTo>
                    <a:cubicBezTo>
                      <a:pt x="1164090" y="26760"/>
                      <a:pt x="1160508" y="26779"/>
                      <a:pt x="1157288" y="26194"/>
                    </a:cubicBezTo>
                    <a:cubicBezTo>
                      <a:pt x="1151766" y="25190"/>
                      <a:pt x="1146141" y="24816"/>
                      <a:pt x="1140619" y="23812"/>
                    </a:cubicBezTo>
                    <a:cubicBezTo>
                      <a:pt x="1137399" y="23227"/>
                      <a:pt x="1134362" y="21613"/>
                      <a:pt x="1131094" y="21431"/>
                    </a:cubicBezTo>
                    <a:cubicBezTo>
                      <a:pt x="1105721" y="20022"/>
                      <a:pt x="1080294" y="19844"/>
                      <a:pt x="1054894" y="19050"/>
                    </a:cubicBezTo>
                    <a:cubicBezTo>
                      <a:pt x="1040499" y="15452"/>
                      <a:pt x="1048474" y="17704"/>
                      <a:pt x="1031081" y="11906"/>
                    </a:cubicBezTo>
                    <a:cubicBezTo>
                      <a:pt x="1025757" y="10131"/>
                      <a:pt x="1019969" y="10319"/>
                      <a:pt x="1014413" y="9525"/>
                    </a:cubicBezTo>
                    <a:cubicBezTo>
                      <a:pt x="1009650" y="7937"/>
                      <a:pt x="1004995" y="5979"/>
                      <a:pt x="1000125" y="4762"/>
                    </a:cubicBezTo>
                    <a:cubicBezTo>
                      <a:pt x="988165" y="1772"/>
                      <a:pt x="993705" y="3416"/>
                      <a:pt x="983456" y="0"/>
                    </a:cubicBezTo>
                    <a:cubicBezTo>
                      <a:pt x="975519" y="794"/>
                      <a:pt x="967596" y="1745"/>
                      <a:pt x="959644" y="2381"/>
                    </a:cubicBezTo>
                    <a:cubicBezTo>
                      <a:pt x="947749" y="3332"/>
                      <a:pt x="935794" y="3534"/>
                      <a:pt x="923925" y="4762"/>
                    </a:cubicBezTo>
                    <a:cubicBezTo>
                      <a:pt x="912759" y="5917"/>
                      <a:pt x="901700" y="7937"/>
                      <a:pt x="890588" y="9525"/>
                    </a:cubicBezTo>
                    <a:cubicBezTo>
                      <a:pt x="887348" y="9988"/>
                      <a:pt x="884258" y="11196"/>
                      <a:pt x="881063" y="11906"/>
                    </a:cubicBezTo>
                    <a:cubicBezTo>
                      <a:pt x="877112" y="12784"/>
                      <a:pt x="873142" y="13584"/>
                      <a:pt x="869156" y="14287"/>
                    </a:cubicBezTo>
                    <a:lnTo>
                      <a:pt x="826294" y="21431"/>
                    </a:lnTo>
                    <a:cubicBezTo>
                      <a:pt x="774462" y="30069"/>
                      <a:pt x="831712" y="18917"/>
                      <a:pt x="795338" y="26194"/>
                    </a:cubicBezTo>
                    <a:cubicBezTo>
                      <a:pt x="791406" y="25757"/>
                      <a:pt x="773744" y="25309"/>
                      <a:pt x="766763" y="21431"/>
                    </a:cubicBezTo>
                    <a:cubicBezTo>
                      <a:pt x="761759" y="18651"/>
                      <a:pt x="752475" y="11906"/>
                      <a:pt x="752475" y="11906"/>
                    </a:cubicBezTo>
                    <a:cubicBezTo>
                      <a:pt x="735806" y="12700"/>
                      <a:pt x="719054" y="12444"/>
                      <a:pt x="702469" y="14287"/>
                    </a:cubicBezTo>
                    <a:cubicBezTo>
                      <a:pt x="697479" y="14841"/>
                      <a:pt x="692944" y="17462"/>
                      <a:pt x="688181" y="19050"/>
                    </a:cubicBezTo>
                    <a:cubicBezTo>
                      <a:pt x="682857" y="20825"/>
                      <a:pt x="677049" y="20508"/>
                      <a:pt x="671513" y="21431"/>
                    </a:cubicBezTo>
                    <a:cubicBezTo>
                      <a:pt x="641179" y="26486"/>
                      <a:pt x="683835" y="21119"/>
                      <a:pt x="638175" y="26194"/>
                    </a:cubicBezTo>
                    <a:cubicBezTo>
                      <a:pt x="627063" y="25400"/>
                      <a:pt x="615917" y="24978"/>
                      <a:pt x="604838" y="23812"/>
                    </a:cubicBezTo>
                    <a:cubicBezTo>
                      <a:pt x="600813" y="23388"/>
                      <a:pt x="596913" y="22155"/>
                      <a:pt x="592931" y="21431"/>
                    </a:cubicBezTo>
                    <a:cubicBezTo>
                      <a:pt x="580813" y="19228"/>
                      <a:pt x="574466" y="18453"/>
                      <a:pt x="561975" y="16669"/>
                    </a:cubicBezTo>
                    <a:cubicBezTo>
                      <a:pt x="559594" y="15875"/>
                      <a:pt x="557281" y="14832"/>
                      <a:pt x="554831" y="14287"/>
                    </a:cubicBezTo>
                    <a:cubicBezTo>
                      <a:pt x="545526" y="12219"/>
                      <a:pt x="533095" y="11152"/>
                      <a:pt x="523875" y="9525"/>
                    </a:cubicBezTo>
                    <a:cubicBezTo>
                      <a:pt x="515904" y="8118"/>
                      <a:pt x="500063" y="4762"/>
                      <a:pt x="500063" y="4762"/>
                    </a:cubicBezTo>
                    <a:cubicBezTo>
                      <a:pt x="492125" y="5556"/>
                      <a:pt x="484135" y="5931"/>
                      <a:pt x="476250" y="7144"/>
                    </a:cubicBezTo>
                    <a:cubicBezTo>
                      <a:pt x="466286" y="8677"/>
                      <a:pt x="471314" y="10131"/>
                      <a:pt x="461963" y="14287"/>
                    </a:cubicBezTo>
                    <a:cubicBezTo>
                      <a:pt x="457375" y="16326"/>
                      <a:pt x="452438" y="17462"/>
                      <a:pt x="447675" y="19050"/>
                    </a:cubicBezTo>
                    <a:lnTo>
                      <a:pt x="433388" y="23812"/>
                    </a:lnTo>
                    <a:cubicBezTo>
                      <a:pt x="426837" y="25996"/>
                      <a:pt x="407108" y="27990"/>
                      <a:pt x="402431" y="28575"/>
                    </a:cubicBezTo>
                    <a:cubicBezTo>
                      <a:pt x="369094" y="27781"/>
                      <a:pt x="335701" y="28274"/>
                      <a:pt x="302419" y="26194"/>
                    </a:cubicBezTo>
                    <a:cubicBezTo>
                      <a:pt x="297408" y="25881"/>
                      <a:pt x="292894" y="23019"/>
                      <a:pt x="288131" y="21431"/>
                    </a:cubicBezTo>
                    <a:lnTo>
                      <a:pt x="280988" y="19050"/>
                    </a:lnTo>
                    <a:cubicBezTo>
                      <a:pt x="271220" y="15794"/>
                      <a:pt x="231258" y="14305"/>
                      <a:pt x="230981" y="14287"/>
                    </a:cubicBezTo>
                    <a:cubicBezTo>
                      <a:pt x="219008" y="10296"/>
                      <a:pt x="220635" y="9730"/>
                      <a:pt x="202406" y="14287"/>
                    </a:cubicBezTo>
                    <a:cubicBezTo>
                      <a:pt x="192769" y="16696"/>
                      <a:pt x="198334" y="21431"/>
                      <a:pt x="188119" y="21431"/>
                    </a:cubicBezTo>
                    <a:cubicBezTo>
                      <a:pt x="186997" y="21431"/>
                      <a:pt x="200422" y="18256"/>
                      <a:pt x="188119" y="1666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3492500" y="90805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/>
              <a:t>Angle of incidence = 25 mrad</a:t>
            </a:r>
            <a:endParaRPr lang="en-GB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84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B5B3F9-C75B-4DA6-9A32-6A1E48E3C7FC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3143250" y="165100"/>
            <a:ext cx="2824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Introduction: LHC is back</a:t>
            </a:r>
            <a:endParaRPr lang="fr-FR" sz="2000">
              <a:solidFill>
                <a:srgbClr val="99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8313" y="1222375"/>
            <a:ext cx="842486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/>
              <a:t>The Large Hadron Collider restarted one week ago: a short period of collisions at the injection energy of 450 GeV per beam will be followed by a ramp in energy to 3.5 TeV per beam. </a:t>
            </a:r>
          </a:p>
          <a:p>
            <a:endParaRPr lang="en-US" sz="2000" b="0"/>
          </a:p>
          <a:p>
            <a:r>
              <a:rPr lang="en-US" sz="2000" b="0"/>
              <a:t>LHC physics will begin with collisions at this energy. </a:t>
            </a:r>
          </a:p>
          <a:p>
            <a:endParaRPr lang="en-US" sz="2000" b="0"/>
          </a:p>
          <a:p>
            <a:r>
              <a:rPr lang="en-US" sz="2000" b="0"/>
              <a:t>After the 2010-2011 shut-down, the LHC performance will be approaching its nominal values:</a:t>
            </a:r>
          </a:p>
          <a:p>
            <a:endParaRPr lang="en-US" sz="2000" b="0"/>
          </a:p>
          <a:p>
            <a:pPr>
              <a:buFontTx/>
              <a:buChar char="•"/>
            </a:pPr>
            <a:r>
              <a:rPr lang="en-US" sz="2000" b="0"/>
              <a:t>Nominal beam energy : 7 TeV (protons)</a:t>
            </a:r>
          </a:p>
          <a:p>
            <a:pPr>
              <a:buFontTx/>
              <a:buChar char="•"/>
            </a:pPr>
            <a:r>
              <a:rPr lang="en-US" sz="2000" b="0"/>
              <a:t>Luminosity: 10</a:t>
            </a:r>
            <a:r>
              <a:rPr lang="en-US" sz="2000" b="0" baseline="30000"/>
              <a:t>34 </a:t>
            </a:r>
            <a:r>
              <a:rPr lang="en-US" sz="2000" b="0"/>
              <a:t>cm</a:t>
            </a:r>
            <a:r>
              <a:rPr lang="en-US" sz="2000" b="0" baseline="30000"/>
              <a:t>-2</a:t>
            </a:r>
            <a:r>
              <a:rPr lang="en-US" sz="2000" b="0"/>
              <a:t>s</a:t>
            </a:r>
            <a:r>
              <a:rPr lang="en-US" sz="2000" b="0" baseline="30000"/>
              <a:t>-1</a:t>
            </a:r>
          </a:p>
          <a:p>
            <a:pPr>
              <a:buFontTx/>
              <a:buChar char="•"/>
            </a:pPr>
            <a:r>
              <a:rPr lang="en-US" sz="2000" b="0"/>
              <a:t>2808 bunches along the ring, 1.15x10</a:t>
            </a:r>
            <a:r>
              <a:rPr lang="en-US" sz="2000" b="0" baseline="30000"/>
              <a:t>11</a:t>
            </a:r>
            <a:r>
              <a:rPr lang="en-US" sz="2000" b="0"/>
              <a:t> protons per bunch, 25 ns spacing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3075" y="5487988"/>
            <a:ext cx="8024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/>
              <a:t>LHC is an evolutive accelerator: its performance will be gradually increased.</a:t>
            </a:r>
          </a:p>
        </p:txBody>
      </p:sp>
      <p:pic>
        <p:nvPicPr>
          <p:cNvPr id="17414" name="Picture 6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37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D7D722-B99C-467F-A3DE-6EEE5E7B02EB}" type="slidenum">
              <a:rPr lang="fr-FR" smtClean="0"/>
              <a:pPr/>
              <a:t>20</a:t>
            </a:fld>
            <a:endParaRPr lang="fr-FR" smtClean="0"/>
          </a:p>
        </p:txBody>
      </p:sp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2868613" y="165100"/>
            <a:ext cx="3417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Photon Stimulated Desorption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73732" name="Picture 4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0"/>
            <a:ext cx="5730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8788" y="1012825"/>
            <a:ext cx="8224837" cy="5559425"/>
          </a:xfrm>
          <a:prstGeom prst="rect">
            <a:avLst/>
          </a:prstGeom>
          <a:noFill/>
          <a:ln w="5397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476375" y="1052513"/>
            <a:ext cx="6707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The photon desorption yield of the unbaked C coated sample is lower </a:t>
            </a:r>
          </a:p>
          <a:p>
            <a:r>
              <a:rPr lang="en-US" b="0"/>
              <a:t>than that of uncoated stainless steel.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57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6B132D-2054-4DAF-9B2F-EB189EE9833E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75779" name="Text Box 2"/>
          <p:cNvSpPr txBox="1">
            <a:spLocks noChangeArrowheads="1"/>
          </p:cNvSpPr>
          <p:nvPr/>
        </p:nvSpPr>
        <p:spPr bwMode="auto">
          <a:xfrm>
            <a:off x="2868613" y="165100"/>
            <a:ext cx="3417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Photon Stimulated Desorption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75780" name="Picture 4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5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0"/>
            <a:ext cx="5730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685925"/>
            <a:ext cx="5395912" cy="3743325"/>
          </a:xfrm>
          <a:prstGeom prst="rect">
            <a:avLst/>
          </a:prstGeom>
          <a:noFill/>
          <a:ln w="5397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29313" y="1893888"/>
            <a:ext cx="2786062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600" b="0"/>
          </a:p>
          <a:p>
            <a:r>
              <a:rPr lang="en-US" sz="1600" b="0"/>
              <a:t>CO and CO</a:t>
            </a:r>
            <a:r>
              <a:rPr lang="en-US" sz="1600" b="0" baseline="-25000"/>
              <a:t>2</a:t>
            </a:r>
            <a:r>
              <a:rPr lang="en-US" sz="1600" b="0"/>
              <a:t> are the two leading gases; on the contrary, for stainless steel, H</a:t>
            </a:r>
            <a:r>
              <a:rPr lang="en-US" sz="1600" b="0" baseline="-25000"/>
              <a:t>2</a:t>
            </a:r>
            <a:r>
              <a:rPr lang="en-US" sz="1600" b="0"/>
              <a:t> is the main desorbed gas.</a:t>
            </a:r>
          </a:p>
          <a:p>
            <a:endParaRPr lang="en-US" sz="1600" b="0"/>
          </a:p>
          <a:p>
            <a:endParaRPr lang="en-US" sz="1600" b="0"/>
          </a:p>
          <a:p>
            <a:r>
              <a:rPr lang="en-US" sz="1600" b="0"/>
              <a:t>In progress: measurement of baked carbon coated samples.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C2F614-D588-4800-A739-EAB10ED03EFD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7173" name="Text Box 2"/>
          <p:cNvSpPr txBox="1">
            <a:spLocks noChangeArrowheads="1"/>
          </p:cNvSpPr>
          <p:nvPr/>
        </p:nvSpPr>
        <p:spPr bwMode="auto">
          <a:xfrm>
            <a:off x="2571750" y="165100"/>
            <a:ext cx="3863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Role of the Discharge Gas Pressure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7174" name="Picture 4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1000125"/>
            <a:ext cx="8501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The data presented until now were obtained for samples coated with a selected set of coating parameters.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5750" y="1844675"/>
            <a:ext cx="8501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Is there any chance to </a:t>
            </a:r>
            <a:r>
              <a:rPr lang="en-US"/>
              <a:t>reduce</a:t>
            </a:r>
            <a:r>
              <a:rPr lang="en-US" b="0"/>
              <a:t> even further the </a:t>
            </a:r>
            <a:r>
              <a:rPr lang="en-US"/>
              <a:t>outgassing</a:t>
            </a:r>
            <a:r>
              <a:rPr lang="en-US" b="0"/>
              <a:t> rates, </a:t>
            </a:r>
            <a:r>
              <a:rPr lang="en-US"/>
              <a:t>in particular water vapor outgassing of unbaked samples</a:t>
            </a:r>
            <a:r>
              <a:rPr lang="en-US" b="0"/>
              <a:t>, by </a:t>
            </a:r>
            <a:r>
              <a:rPr lang="en-US"/>
              <a:t>changing those parameters</a:t>
            </a:r>
            <a:r>
              <a:rPr lang="en-US" b="0"/>
              <a:t>?</a:t>
            </a:r>
          </a:p>
        </p:txBody>
      </p:sp>
      <p:graphicFrame>
        <p:nvGraphicFramePr>
          <p:cNvPr id="7229" name="Group 61"/>
          <p:cNvGraphicFramePr>
            <a:graphicFrameLocks noGrp="1"/>
          </p:cNvGraphicFramePr>
          <p:nvPr/>
        </p:nvGraphicFramePr>
        <p:xfrm>
          <a:off x="2857500" y="2693988"/>
          <a:ext cx="5965825" cy="1090612"/>
        </p:xfrm>
        <a:graphic>
          <a:graphicData uri="http://schemas.openxmlformats.org/drawingml/2006/table">
            <a:tbl>
              <a:tblPr/>
              <a:tblGrid>
                <a:gridCol w="565150"/>
                <a:gridCol w="704850"/>
                <a:gridCol w="584200"/>
                <a:gridCol w="588963"/>
                <a:gridCol w="511175"/>
                <a:gridCol w="862012"/>
                <a:gridCol w="655638"/>
                <a:gridCol w="769937"/>
                <a:gridCol w="723900"/>
              </a:tblGrid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Sample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ID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Discharge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gas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Voltage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[V]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Current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[A]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Power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[W]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Max. sub. T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[°C]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Pressure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[Torr]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Dep. Time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[h]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Thickness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[nm]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 mm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830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0.31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257.3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140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3.9E-03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715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2875" y="3021013"/>
            <a:ext cx="27098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/>
              <a:t>Decreasing the discharge</a:t>
            </a:r>
          </a:p>
          <a:p>
            <a:r>
              <a:rPr lang="en-US" sz="1600" b="0"/>
              <a:t> gas pressure by a factor of 4.6</a:t>
            </a:r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2428875" y="857250"/>
          <a:ext cx="4564063" cy="4370388"/>
        </p:xfrm>
        <a:graphic>
          <a:graphicData uri="http://schemas.openxmlformats.org/presentationml/2006/ole">
            <p:oleObj spid="_x0000_s7170" name="KGPlot" r:id="rId6" imgW="5994360" imgH="5740200" progId="">
              <p:embed/>
            </p:oleObj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31925" y="5500688"/>
            <a:ext cx="6207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Unbaked samples</a:t>
            </a:r>
            <a:r>
              <a:rPr lang="en-US" sz="1600" b="0"/>
              <a:t>: Water vapor outgassing is reduced by a factor of 10</a:t>
            </a:r>
          </a:p>
          <a:p>
            <a:r>
              <a:rPr lang="en-US" sz="1600" i="1"/>
              <a:t>Baked samples </a:t>
            </a:r>
            <a:r>
              <a:rPr lang="en-US" sz="1600" b="0"/>
              <a:t>(150°C, 24h):</a:t>
            </a:r>
          </a:p>
          <a:p>
            <a:pPr>
              <a:buFont typeface="Arial" charset="0"/>
              <a:buChar char="•"/>
            </a:pPr>
            <a:r>
              <a:rPr lang="en-US" sz="1600" b="0"/>
              <a:t> H</a:t>
            </a:r>
            <a:r>
              <a:rPr lang="en-US" sz="1600" b="0" baseline="-25000"/>
              <a:t>2</a:t>
            </a:r>
            <a:r>
              <a:rPr lang="en-US" sz="1600" b="0"/>
              <a:t>, CO and CO</a:t>
            </a:r>
            <a:r>
              <a:rPr lang="en-US" sz="1600" b="0" baseline="-25000"/>
              <a:t>2</a:t>
            </a:r>
            <a:r>
              <a:rPr lang="en-US" sz="1600" b="0"/>
              <a:t> : no significant variation (less that a factor of 3 change).</a:t>
            </a:r>
          </a:p>
          <a:p>
            <a:pPr>
              <a:buFont typeface="Arial" charset="0"/>
              <a:buChar char="•"/>
            </a:pPr>
            <a:r>
              <a:rPr lang="en-US" sz="1600" b="0"/>
              <a:t> </a:t>
            </a:r>
            <a:r>
              <a:rPr lang="en-US" sz="1600">
                <a:solidFill>
                  <a:srgbClr val="C00000"/>
                </a:solidFill>
              </a:rPr>
              <a:t>Ne</a:t>
            </a:r>
            <a:r>
              <a:rPr lang="en-US" sz="1600" b="0"/>
              <a:t>: </a:t>
            </a:r>
            <a:r>
              <a:rPr lang="en-US" sz="1600"/>
              <a:t>2 order of magnitude higher </a:t>
            </a:r>
            <a:r>
              <a:rPr lang="en-US" sz="1600" b="0"/>
              <a:t>(from 10</a:t>
            </a:r>
            <a:r>
              <a:rPr lang="en-US" sz="1600" b="0" baseline="30000"/>
              <a:t>-16</a:t>
            </a:r>
            <a:r>
              <a:rPr lang="en-US" sz="1600" b="0"/>
              <a:t> to 10</a:t>
            </a:r>
            <a:r>
              <a:rPr lang="en-US" sz="1600" b="0" baseline="30000"/>
              <a:t>-14</a:t>
            </a:r>
            <a:r>
              <a:rPr lang="en-US" sz="1600" b="0"/>
              <a:t> Torr l s</a:t>
            </a:r>
            <a:r>
              <a:rPr lang="en-US" sz="1600" b="0" baseline="30000"/>
              <a:t>-1</a:t>
            </a:r>
            <a:r>
              <a:rPr lang="en-US" sz="1600" b="0"/>
              <a:t> cm</a:t>
            </a:r>
            <a:r>
              <a:rPr lang="en-US" sz="1600" b="0" baseline="30000"/>
              <a:t>-2</a:t>
            </a:r>
            <a:r>
              <a:rPr lang="en-US" sz="1600" b="0"/>
              <a:t>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41575" y="5214938"/>
            <a:ext cx="3630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i="1"/>
              <a:t>Modification of the outgassing rates.</a:t>
            </a:r>
            <a:endParaRPr 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7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  <p:bldP spid="13" grpId="0"/>
      <p:bldP spid="13" grpId="1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808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35CD5-4BE4-4F27-8515-0871CF5CCBBE}" type="slidenum">
              <a:rPr lang="fr-FR" smtClean="0"/>
              <a:pPr/>
              <a:t>23</a:t>
            </a:fld>
            <a:endParaRPr lang="fr-FR" smtClean="0"/>
          </a:p>
        </p:txBody>
      </p:sp>
      <p:sp>
        <p:nvSpPr>
          <p:cNvPr id="80899" name="Text Box 2"/>
          <p:cNvSpPr txBox="1">
            <a:spLocks noChangeArrowheads="1"/>
          </p:cNvSpPr>
          <p:nvPr/>
        </p:nvSpPr>
        <p:spPr bwMode="auto">
          <a:xfrm>
            <a:off x="2012950" y="0"/>
            <a:ext cx="4922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H" sz="2000">
                <a:solidFill>
                  <a:srgbClr val="990000"/>
                </a:solidFill>
              </a:rPr>
              <a:t>Why a lower discharge gas pressure reduces </a:t>
            </a:r>
          </a:p>
          <a:p>
            <a:pPr algn="ctr"/>
            <a:r>
              <a:rPr lang="fr-CH" sz="2000">
                <a:solidFill>
                  <a:srgbClr val="990000"/>
                </a:solidFill>
              </a:rPr>
              <a:t>water outgassing?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80900" name="Picture 4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1" name="Picture 5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11"/>
          <p:cNvSpPr>
            <a:spLocks noChangeArrowheads="1"/>
          </p:cNvSpPr>
          <p:nvPr/>
        </p:nvSpPr>
        <p:spPr bwMode="auto">
          <a:xfrm>
            <a:off x="285750" y="1071563"/>
            <a:ext cx="8572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L. G. Jacobsohn and F. L. Freire, Jr. J. Vac. Sci. Technol. A 17.5., Sep/Oct 1999, p. 2841</a:t>
            </a:r>
          </a:p>
          <a:p>
            <a:endParaRPr lang="en-US"/>
          </a:p>
          <a:p>
            <a:r>
              <a:rPr lang="en-US"/>
              <a:t>‘…a decrease of the network interconnectivity occurs for increasing plasma pressure depositions.’</a:t>
            </a:r>
          </a:p>
          <a:p>
            <a:endParaRPr lang="en-US"/>
          </a:p>
          <a:p>
            <a:r>
              <a:rPr lang="en-US"/>
              <a:t>Lower pressure means:  </a:t>
            </a:r>
          </a:p>
          <a:p>
            <a:r>
              <a:rPr lang="en-US"/>
              <a:t>   </a:t>
            </a:r>
          </a:p>
          <a:p>
            <a:pPr>
              <a:buFont typeface="Wingdings" pitchFamily="2" charset="2"/>
              <a:buChar char="à"/>
            </a:pPr>
            <a:r>
              <a:rPr lang="en-US">
                <a:sym typeface="Wingdings" pitchFamily="2" charset="2"/>
              </a:rPr>
              <a:t>Higher mean free path for C and energetic Ne atoms</a:t>
            </a:r>
          </a:p>
          <a:p>
            <a:pPr>
              <a:buFont typeface="Wingdings" pitchFamily="2" charset="2"/>
              <a:buChar char="à"/>
            </a:pPr>
            <a:endParaRPr lang="en-US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>
                <a:sym typeface="Wingdings" pitchFamily="2" charset="2"/>
              </a:rPr>
              <a:t>higher energy of impingement onto the growing film</a:t>
            </a:r>
          </a:p>
          <a:p>
            <a:pPr>
              <a:buFont typeface="Wingdings" pitchFamily="2" charset="2"/>
              <a:buChar char="à"/>
            </a:pPr>
            <a:endParaRPr lang="en-US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>
                <a:sym typeface="Wingdings" pitchFamily="2" charset="2"/>
              </a:rPr>
              <a:t>higher density </a:t>
            </a:r>
          </a:p>
          <a:p>
            <a:pPr>
              <a:buFont typeface="Wingdings" pitchFamily="2" charset="2"/>
              <a:buChar char="à"/>
            </a:pPr>
            <a:endParaRPr lang="en-US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>
                <a:sym typeface="Wingdings" pitchFamily="2" charset="2"/>
              </a:rPr>
              <a:t>lower porosity </a:t>
            </a:r>
          </a:p>
          <a:p>
            <a:pPr>
              <a:buFont typeface="Wingdings" pitchFamily="2" charset="2"/>
              <a:buChar char="à"/>
            </a:pPr>
            <a:endParaRPr lang="en-US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>
                <a:sym typeface="Wingdings" pitchFamily="2" charset="2"/>
              </a:rPr>
              <a:t>lower water intake.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29418C-FC1F-4E82-B3D7-AD55F22F7A91}" type="slidenum">
              <a:rPr lang="fr-FR" smtClean="0"/>
              <a:pPr/>
              <a:t>24</a:t>
            </a:fld>
            <a:endParaRPr lang="fr-FR" smtClean="0"/>
          </a:p>
        </p:txBody>
      </p:sp>
      <p:sp>
        <p:nvSpPr>
          <p:cNvPr id="68613" name="Text Box 2"/>
          <p:cNvSpPr txBox="1">
            <a:spLocks noChangeArrowheads="1"/>
          </p:cNvSpPr>
          <p:nvPr/>
        </p:nvSpPr>
        <p:spPr bwMode="auto">
          <a:xfrm>
            <a:off x="3276600" y="214313"/>
            <a:ext cx="2581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Discharge gas trapping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68614" name="Picture 4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5" name="Picture 5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214563" y="3022600"/>
          <a:ext cx="4735512" cy="3835400"/>
        </p:xfrm>
        <a:graphic>
          <a:graphicData uri="http://schemas.openxmlformats.org/presentationml/2006/ole">
            <p:oleObj spid="_x0000_s68610" name="KGPlot" r:id="rId6" imgW="5892840" imgH="4406760" progId="">
              <p:embed/>
            </p:oleObj>
          </a:graphicData>
        </a:graphic>
      </p:graphicFrame>
      <p:sp>
        <p:nvSpPr>
          <p:cNvPr id="68616" name="TextBox 9"/>
          <p:cNvSpPr txBox="1">
            <a:spLocks noChangeArrowheads="1"/>
          </p:cNvSpPr>
          <p:nvPr/>
        </p:nvSpPr>
        <p:spPr bwMode="auto">
          <a:xfrm>
            <a:off x="142875" y="771525"/>
            <a:ext cx="88582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The discharge gas can be implanted in the growing film.</a:t>
            </a:r>
          </a:p>
          <a:p>
            <a:pPr>
              <a:buFont typeface="Arial" charset="0"/>
              <a:buChar char="•"/>
            </a:pPr>
            <a:r>
              <a:rPr lang="en-US" b="0"/>
              <a:t> Energetic ions are neutralized when impinging on the target. </a:t>
            </a:r>
          </a:p>
          <a:p>
            <a:pPr>
              <a:buFont typeface="Arial" charset="0"/>
              <a:buChar char="•"/>
            </a:pPr>
            <a:r>
              <a:rPr lang="en-US" b="0"/>
              <a:t> As neutrals they can rebound toward the substrate with a significant energy.</a:t>
            </a:r>
          </a:p>
          <a:p>
            <a:pPr>
              <a:buFont typeface="Arial" charset="0"/>
              <a:buChar char="•"/>
            </a:pPr>
            <a:r>
              <a:rPr lang="en-US" b="0"/>
              <a:t> They can lose energy in collisions with the discharge gas</a:t>
            </a:r>
          </a:p>
          <a:p>
            <a:pPr>
              <a:buFont typeface="Arial" charset="0"/>
              <a:buChar char="•"/>
            </a:pPr>
            <a:r>
              <a:rPr lang="en-US" b="0"/>
              <a:t> Lower the pressure, higher the probability to reach the film and be implanted </a:t>
            </a:r>
          </a:p>
          <a:p>
            <a:endParaRPr lang="en-US" b="0"/>
          </a:p>
          <a:p>
            <a:r>
              <a:rPr lang="en-US" b="0"/>
              <a:t>In addition, the discharge gas content  depends on gas mass, cathode voltage, </a:t>
            </a:r>
          </a:p>
          <a:p>
            <a:r>
              <a:rPr lang="en-US" b="0"/>
              <a:t>target-sample distance, and substrate temperature.</a:t>
            </a:r>
          </a:p>
          <a:p>
            <a:endParaRPr lang="en-US" b="0"/>
          </a:p>
        </p:txBody>
      </p:sp>
      <p:sp>
        <p:nvSpPr>
          <p:cNvPr id="68617" name="TextBox 10"/>
          <p:cNvSpPr txBox="1">
            <a:spLocks noChangeArrowheads="1"/>
          </p:cNvSpPr>
          <p:nvPr/>
        </p:nvSpPr>
        <p:spPr bwMode="auto">
          <a:xfrm>
            <a:off x="3000375" y="5715000"/>
            <a:ext cx="1636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TiZrV thin films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849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CE969D-89F1-4C28-8020-F3197C5E273C}" type="slidenum">
              <a:rPr lang="fr-FR" smtClean="0"/>
              <a:pPr/>
              <a:t>25</a:t>
            </a:fld>
            <a:endParaRPr lang="fr-FR" smtClean="0"/>
          </a:p>
        </p:txBody>
      </p:sp>
      <p:sp>
        <p:nvSpPr>
          <p:cNvPr id="84995" name="Text Box 2"/>
          <p:cNvSpPr txBox="1">
            <a:spLocks noChangeArrowheads="1"/>
          </p:cNvSpPr>
          <p:nvPr/>
        </p:nvSpPr>
        <p:spPr bwMode="auto">
          <a:xfrm>
            <a:off x="3635375" y="165100"/>
            <a:ext cx="1435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Conclusions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84996" name="Picture 4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7" name="Picture 5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785813"/>
            <a:ext cx="85725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1600" b="0"/>
              <a:t>Magnetron sputtered carbon films are an </a:t>
            </a:r>
            <a:r>
              <a:rPr lang="en-US" sz="1600"/>
              <a:t>effective solution to eradicate electron clouds</a:t>
            </a:r>
            <a:r>
              <a:rPr lang="en-US" sz="1600" b="0"/>
              <a:t> in high intensity particle accelerators. They can be </a:t>
            </a:r>
            <a:r>
              <a:rPr lang="en-US" sz="1600"/>
              <a:t>implemented both in bakeable and unbakeable</a:t>
            </a:r>
            <a:r>
              <a:rPr lang="en-US" sz="1600" b="0"/>
              <a:t> beam pipes of existing and future accelerators.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1600" b="0"/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1600" b="0"/>
              <a:t>They have a </a:t>
            </a:r>
            <a:r>
              <a:rPr lang="en-US" sz="1600"/>
              <a:t>negligible impact</a:t>
            </a:r>
            <a:r>
              <a:rPr lang="en-US" sz="1600" b="0"/>
              <a:t> on vacuum chamber </a:t>
            </a:r>
            <a:r>
              <a:rPr lang="en-US" sz="1600"/>
              <a:t>aperture</a:t>
            </a:r>
            <a:r>
              <a:rPr lang="en-US" sz="1600" b="0"/>
              <a:t>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1600" b="0"/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1600" b="0"/>
              <a:t>The thermal and stimulated </a:t>
            </a:r>
            <a:r>
              <a:rPr lang="en-US" sz="1600"/>
              <a:t>outgassing </a:t>
            </a:r>
            <a:r>
              <a:rPr lang="en-US" sz="1600" b="0"/>
              <a:t>features </a:t>
            </a:r>
            <a:r>
              <a:rPr lang="en-US" sz="1600"/>
              <a:t>are in general better</a:t>
            </a:r>
            <a:r>
              <a:rPr lang="en-US" sz="1600" b="0"/>
              <a:t> than those of uncoated </a:t>
            </a:r>
            <a:r>
              <a:rPr lang="en-US" sz="1600"/>
              <a:t>stainless steel</a:t>
            </a:r>
            <a:r>
              <a:rPr lang="en-US" sz="1600" b="0"/>
              <a:t>, </a:t>
            </a:r>
            <a:r>
              <a:rPr lang="en-US" sz="1600"/>
              <a:t>except </a:t>
            </a:r>
            <a:r>
              <a:rPr lang="en-US" sz="1600" b="0"/>
              <a:t>for the </a:t>
            </a:r>
            <a:r>
              <a:rPr lang="en-US" sz="1600"/>
              <a:t>water</a:t>
            </a:r>
            <a:r>
              <a:rPr lang="en-US" sz="1600" b="0"/>
              <a:t> vapor outgassing  of </a:t>
            </a:r>
            <a:r>
              <a:rPr lang="en-US" sz="1600"/>
              <a:t>unbaked samples</a:t>
            </a:r>
            <a:r>
              <a:rPr lang="en-US" sz="1600" b="0"/>
              <a:t>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1600" b="0"/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1600" b="0"/>
              <a:t>The latter records a </a:t>
            </a:r>
            <a:r>
              <a:rPr lang="en-US" sz="1600"/>
              <a:t>reduction of one order of magnitude by decreasing the discharge gas pressure</a:t>
            </a:r>
            <a:r>
              <a:rPr lang="en-US" sz="1600" b="0"/>
              <a:t> by a factor of about 5</a:t>
            </a:r>
            <a:r>
              <a:rPr lang="en-US" sz="1600"/>
              <a:t>…at the detriment of the Ne outgassing rate</a:t>
            </a:r>
            <a:r>
              <a:rPr lang="en-US" sz="1600" b="0"/>
              <a:t>. 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1600" b="0"/>
          </a:p>
          <a:p>
            <a:pPr marL="342900" indent="-342900" algn="ctr"/>
            <a:r>
              <a:rPr lang="en-US" sz="1600"/>
              <a:t>Ongoing activities</a:t>
            </a:r>
          </a:p>
          <a:p>
            <a:pPr marL="342900" indent="-342900" algn="ctr"/>
            <a:endParaRPr lang="en-US" sz="1600" b="0"/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1600" b="0"/>
              <a:t>Optimization of the </a:t>
            </a:r>
            <a:r>
              <a:rPr lang="en-US" sz="1600"/>
              <a:t>coating parameters</a:t>
            </a:r>
            <a:r>
              <a:rPr lang="en-US" sz="1600" b="0"/>
              <a:t>. 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1600" b="0"/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1600" b="0"/>
              <a:t>Study of the implementation of such coatings in real accelerators, with the final objective of </a:t>
            </a:r>
            <a:r>
              <a:rPr lang="en-US" sz="1600"/>
              <a:t>coating the whole SPS ring</a:t>
            </a:r>
            <a:r>
              <a:rPr lang="en-US" sz="1600" b="0"/>
              <a:t> (8 Km, more than 1000 vacuum chambers).  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sz="1600" b="0"/>
          </a:p>
          <a:p>
            <a:pPr marL="342900" indent="-342900"/>
            <a:r>
              <a:rPr lang="en-US" sz="1600" b="0"/>
              <a:t>  </a:t>
            </a:r>
          </a:p>
        </p:txBody>
      </p:sp>
      <p:pic>
        <p:nvPicPr>
          <p:cNvPr id="8" name="Picture 7" descr="assembling the coating bench 0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4962525"/>
            <a:ext cx="2527300" cy="1895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15" descr="first coating 0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4960938"/>
            <a:ext cx="2527300" cy="1897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16" descr="first coating 041"/>
          <p:cNvPicPr>
            <a:picLocks noChangeAspect="1" noChangeArrowheads="1"/>
          </p:cNvPicPr>
          <p:nvPr/>
        </p:nvPicPr>
        <p:blipFill>
          <a:blip r:embed="rId7"/>
          <a:srcRect l="6250" r="27777"/>
          <a:stretch>
            <a:fillRect/>
          </a:stretch>
        </p:blipFill>
        <p:spPr bwMode="auto">
          <a:xfrm>
            <a:off x="3214688" y="3286125"/>
            <a:ext cx="2928937" cy="3571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4" dur="2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6" dur="2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8" dur="2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870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F4F2B9-70DB-41A3-9389-79BE4BF45CEC}" type="slidenum">
              <a:rPr lang="fr-FR" smtClean="0"/>
              <a:pPr/>
              <a:t>26</a:t>
            </a:fld>
            <a:endParaRPr lang="fr-FR" smtClean="0"/>
          </a:p>
        </p:txBody>
      </p:sp>
      <p:pic>
        <p:nvPicPr>
          <p:cNvPr id="87043" name="Picture 4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5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11"/>
          <p:cNvSpPr>
            <a:spLocks noChangeArrowheads="1"/>
          </p:cNvSpPr>
          <p:nvPr/>
        </p:nvSpPr>
        <p:spPr bwMode="auto">
          <a:xfrm>
            <a:off x="285750" y="1071563"/>
            <a:ext cx="85725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/>
              <a:t>Future activities for cylindrical samples:</a:t>
            </a:r>
          </a:p>
          <a:p>
            <a:pPr>
              <a:defRPr/>
            </a:pPr>
            <a:endParaRPr lang="en-US" i="1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en-US" i="1" dirty="0"/>
              <a:t>Production of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other samples coated with the same sputtering parameters </a:t>
            </a:r>
            <a:r>
              <a:rPr lang="en-US" i="1" dirty="0"/>
              <a:t>(3 batches of two):</a:t>
            </a:r>
          </a:p>
          <a:p>
            <a:pPr>
              <a:buFontTx/>
              <a:buChar char="-"/>
              <a:defRPr/>
            </a:pPr>
            <a:endParaRPr lang="en-US" i="1" dirty="0"/>
          </a:p>
          <a:p>
            <a:pPr>
              <a:defRPr/>
            </a:pPr>
            <a:r>
              <a:rPr lang="en-US" i="1" dirty="0"/>
              <a:t>Characterizations chain: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i="1" dirty="0"/>
              <a:t> </a:t>
            </a:r>
            <a:r>
              <a:rPr lang="en-US" i="1" dirty="0"/>
              <a:t>Sample 1: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i="1" dirty="0"/>
              <a:t> water outgassing;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i="1" dirty="0"/>
              <a:t> </a:t>
            </a:r>
            <a:r>
              <a:rPr lang="en-US" i="1" dirty="0"/>
              <a:t>outgassing measurements at RT and after baking at 150°C and 250°C (24h).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i="1" dirty="0"/>
          </a:p>
          <a:p>
            <a:pPr>
              <a:buFont typeface="Arial" pitchFamily="34" charset="0"/>
              <a:buChar char="•"/>
              <a:defRPr/>
            </a:pPr>
            <a:r>
              <a:rPr lang="en-US" i="1" dirty="0"/>
              <a:t> </a:t>
            </a:r>
            <a:r>
              <a:rPr lang="en-US" i="1" dirty="0"/>
              <a:t>Sample 2: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i="1" dirty="0"/>
              <a:t> water outgassing, then ESD : RT, 120°C (24 h), 200°C and 250°C;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i="1" dirty="0"/>
              <a:t> </a:t>
            </a:r>
            <a:r>
              <a:rPr lang="en-US" i="1" dirty="0"/>
              <a:t>repeat for the 3 batches.</a:t>
            </a:r>
          </a:p>
          <a:p>
            <a:pPr>
              <a:buFont typeface="Arial" pitchFamily="34" charset="0"/>
              <a:buChar char="•"/>
              <a:defRPr/>
            </a:pPr>
            <a:endParaRPr lang="en-US" i="1" dirty="0">
              <a:solidFill>
                <a:schemeClr val="accent2"/>
              </a:solidFill>
            </a:endParaRPr>
          </a:p>
          <a:p>
            <a:pPr marL="342900" indent="-342900">
              <a:buFont typeface="+mj-lt"/>
              <a:buAutoNum type="arabicPeriod" startAt="2"/>
              <a:defRPr/>
            </a:pPr>
            <a:r>
              <a:rPr lang="en-US" i="1" dirty="0">
                <a:solidFill>
                  <a:schemeClr val="accent2"/>
                </a:solidFill>
              </a:rPr>
              <a:t>Change coating parameters</a:t>
            </a:r>
          </a:p>
          <a:p>
            <a:pPr marL="342900" indent="-342900">
              <a:buFontTx/>
              <a:buChar char="-"/>
              <a:defRPr/>
            </a:pPr>
            <a:r>
              <a:rPr lang="en-US" i="1" dirty="0"/>
              <a:t>Three values of Ne pressure for at least 2 batches of two samples.</a:t>
            </a:r>
          </a:p>
          <a:p>
            <a:pPr marL="342900" indent="-342900">
              <a:buFontTx/>
              <a:buChar char="-"/>
              <a:defRPr/>
            </a:pPr>
            <a:r>
              <a:rPr lang="en-US" i="1" dirty="0"/>
              <a:t>Voltage</a:t>
            </a:r>
          </a:p>
          <a:p>
            <a:pPr marL="342900" indent="-342900">
              <a:buFontTx/>
              <a:buChar char="-"/>
              <a:defRPr/>
            </a:pPr>
            <a:r>
              <a:rPr lang="en-US" i="1" dirty="0"/>
              <a:t>Sputtering rate</a:t>
            </a:r>
          </a:p>
          <a:p>
            <a:pPr marL="342900" indent="-342900">
              <a:buFontTx/>
              <a:buChar char="-"/>
              <a:defRPr/>
            </a:pPr>
            <a:r>
              <a:rPr lang="en-US" i="1" dirty="0"/>
              <a:t>Substrate 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890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46B85C-06A8-4EC5-8201-DF9A89BEAF2A}" type="slidenum">
              <a:rPr lang="fr-FR" smtClean="0"/>
              <a:pPr/>
              <a:t>27</a:t>
            </a:fld>
            <a:endParaRPr lang="fr-FR" smtClean="0"/>
          </a:p>
        </p:txBody>
      </p:sp>
      <p:pic>
        <p:nvPicPr>
          <p:cNvPr id="89091" name="Picture 13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14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6" descr="Vacuum measurement a-C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00125"/>
            <a:ext cx="9144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911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B59A3B-3DE4-45E8-94BC-6BE29C800724}" type="slidenum">
              <a:rPr lang="fr-FR" smtClean="0"/>
              <a:pPr/>
              <a:t>28</a:t>
            </a:fld>
            <a:endParaRPr lang="fr-FR" smtClean="0"/>
          </a:p>
        </p:txBody>
      </p:sp>
      <p:sp>
        <p:nvSpPr>
          <p:cNvPr id="91139" name="Text Box 2"/>
          <p:cNvSpPr txBox="1">
            <a:spLocks noChangeArrowheads="1"/>
          </p:cNvSpPr>
          <p:nvPr/>
        </p:nvSpPr>
        <p:spPr bwMode="auto">
          <a:xfrm>
            <a:off x="2286000" y="2857500"/>
            <a:ext cx="4929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6000">
                <a:solidFill>
                  <a:srgbClr val="990000"/>
                </a:solidFill>
              </a:rPr>
              <a:t>Backup slides</a:t>
            </a:r>
            <a:endParaRPr lang="fr-FR" sz="6000">
              <a:solidFill>
                <a:srgbClr val="990000"/>
              </a:solidFill>
            </a:endParaRPr>
          </a:p>
        </p:txBody>
      </p:sp>
      <p:pic>
        <p:nvPicPr>
          <p:cNvPr id="91140" name="Picture 13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14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931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EA6297-E45A-4F43-A892-263142F7406B}" type="slidenum">
              <a:rPr lang="fr-FR" smtClean="0"/>
              <a:pPr/>
              <a:t>29</a:t>
            </a:fld>
            <a:endParaRPr lang="fr-FR" smtClean="0"/>
          </a:p>
        </p:txBody>
      </p:sp>
      <p:sp>
        <p:nvSpPr>
          <p:cNvPr id="93187" name="Text Box 2"/>
          <p:cNvSpPr txBox="1">
            <a:spLocks noChangeArrowheads="1"/>
          </p:cNvSpPr>
          <p:nvPr/>
        </p:nvSpPr>
        <p:spPr bwMode="auto">
          <a:xfrm>
            <a:off x="3071813" y="165100"/>
            <a:ext cx="3736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Backup slides: LHC injector chain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9318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071563"/>
            <a:ext cx="6643687" cy="5500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4286250" y="4786313"/>
            <a:ext cx="71438" cy="71437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4000">
              <a:latin typeface="Trebuchet MS" pitchFamily="34" charset="0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4214813" y="4857750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4000">
              <a:latin typeface="Trebuchet MS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214813" y="4714875"/>
            <a:ext cx="214312" cy="285750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4000">
              <a:latin typeface="Trebuchet MS" pitchFamily="34" charset="0"/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429125" y="3357563"/>
            <a:ext cx="71438" cy="714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4000">
              <a:latin typeface="Trebuchet MS" pitchFamily="34" charset="0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500563" y="3357563"/>
            <a:ext cx="71437" cy="71437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4000">
              <a:latin typeface="Trebuchet MS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429125" y="3357563"/>
            <a:ext cx="142875" cy="142875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4000">
              <a:latin typeface="Trebuchet MS" pitchFamily="34" charset="0"/>
            </a:endParaRPr>
          </a:p>
        </p:txBody>
      </p:sp>
      <p:pic>
        <p:nvPicPr>
          <p:cNvPr id="93195" name="Picture 13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6" name="Picture 14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repeatCount="indefinite" ac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139 -0.00579 C 0.00694 -0.01667 0.01267 -0.02732 0.02014 -0.03634 C 0.0276 -0.04537 0.03854 -0.05509 0.04618 -0.05995 C 0.05382 -0.06482 0.0592 -0.06458 0.06649 -0.0662 C 0.07378 -0.06782 0.0849 -0.06782 0.08993 -0.06968 C 0.09496 -0.07153 0.0974 -0.07477 0.09722 -0.07732 C 0.09705 -0.07986 0.09444 -0.08357 0.08837 -0.08565 C 0.08229 -0.08773 0.06927 -0.08935 0.06076 -0.08912 C 0.05226 -0.08889 0.04167 -0.08588 0.03681 -0.08357 C 0.03194 -0.08125 0.02951 -0.07894 0.03212 -0.07593 C 0.03472 -0.07292 0.04392 -0.06759 0.05191 -0.0662 C 0.0599 -0.06482 0.07292 -0.0662 0.08056 -0.06759 C 0.08819 -0.06898 0.09583 -0.07199 0.09774 -0.07454 C 0.09965 -0.07708 0.09757 -0.08079 0.09201 -0.08357 C 0.08646 -0.08634 0.07361 -0.09005 0.06493 -0.09051 C 0.05625 -0.09097 0.04514 -0.08704 0.03993 -0.08565 C 0.03472 -0.08426 0.03403 -0.0838 0.03316 -0.08148 C 0.03229 -0.07917 0.02917 -0.07454 0.0342 -0.07176 C 0.03924 -0.06898 0.05712 -0.06551 0.06389 -0.06482 C 0.07066 -0.06412 0.07153 -0.06806 0.07535 -0.0669 C 0.07917 -0.06574 0.07969 -0.05995 0.08733 -0.05787 C 0.09496 -0.05579 0.11215 -0.05625 0.12118 -0.0544 C 0.13021 -0.05255 0.13194 -0.04884 0.14201 -0.04676 C 0.15208 -0.04468 0.17031 -0.04421 0.18212 -0.0412 C 0.19392 -0.0382 0.2066 -0.03241 0.21337 -0.02801 C 0.22014 -0.02361 0.22257 -0.01875 0.22274 -0.01412 C 0.22292 -0.00949 0.22153 -0.00463 0.21441 -0.00023 C 0.20729 0.00417 0.19583 0.00972 0.17951 0.01227 C 0.16319 0.01481 0.13594 0.0169 0.11649 0.01505 C 0.09705 0.01319 0.07326 0.00671 0.06285 0.00116 C 0.05243 -0.0044 0.05156 -0.0125 0.05399 -0.01898 C 0.05642 -0.02546 0.06406 -0.03264 0.07691 -0.03704 C 0.08976 -0.04144 0.11528 -0.04514 0.1316 -0.04607 C 0.14792 -0.04699 0.16215 -0.04491 0.17535 -0.04259 C 0.18854 -0.04028 0.2033 -0.03657 0.21128 -0.03218 C 0.21927 -0.02778 0.22205 -0.0213 0.22274 -0.0162 C 0.22344 -0.01111 0.22396 -0.00579 0.21545 -0.00093 C 0.20694 0.00393 0.18871 0.01065 0.17118 0.01296 C 0.15365 0.01528 0.1283 0.01551 0.11024 0.01366 C 0.09219 0.0118 0.07205 0.00532 0.06285 0.00116 C 0.05365 -0.00301 0.06042 -0.00671 0.05451 -0.01134 C 0.04861 -0.01597 0.03976 -0.02245 0.02795 -0.02732 C 0.01615 -0.03218 -0.00365 -0.03727 -0.01632 -0.03982 C -0.02899 -0.04236 -0.03646 -0.0412 -0.04809 -0.04329 C -0.05972 -0.04537 -0.07622 -0.04745 -0.08663 -0.05232 C -0.09705 -0.05718 -0.10382 -0.05949 -0.11059 -0.07245 C -0.11736 -0.08542 -0.12622 -0.10255 -0.12726 -0.13079 C -0.1283 -0.15903 -0.12361 -0.21759 -0.11684 -0.2419 C -0.11007 -0.2662 -0.10139 -0.2669 -0.08663 -0.27593 C -0.07188 -0.28495 -0.05139 -0.29213 -0.02778 -0.29676 C -0.00417 -0.30139 0.02812 -0.30463 0.05556 -0.3044 C 0.08299 -0.30417 0.11371 -0.30046 0.13733 -0.29537 C 0.16094 -0.29028 0.18385 -0.28195 0.19774 -0.27384 C 0.21163 -0.26574 0.21806 -0.2544 0.22066 -0.24607 C 0.22326 -0.23773 0.21962 -0.23148 0.21389 -0.22454 C 0.20816 -0.21759 0.20347 -0.21042 0.18628 -0.2037 C 0.1691 -0.19699 0.13976 -0.18727 0.11024 -0.18357 C 0.08073 -0.17986 0.03958 -0.1787 0.00868 -0.18148 C -0.02222 -0.18426 -0.05538 -0.19213 -0.07569 -0.20023 C -0.09601 -0.20833 -0.10694 -0.22153 -0.11319 -0.23009 C -0.11944 -0.23866 -0.11771 -0.24421 -0.11372 -0.25162 C -0.10972 -0.25903 -0.10712 -0.26713 -0.08924 -0.27523 C -0.07135 -0.28333 -0.0375 -0.29583 -0.00694 -0.30023 C 0.02361 -0.30463 0.06458 -0.30463 0.09462 -0.30232 C 0.12465 -0.3 0.15243 -0.29421 0.17326 -0.28634 C 0.1941 -0.27847 0.21302 -0.26528 0.21962 -0.2544 C 0.22621 -0.24352 0.22361 -0.23171 0.21233 -0.22107 C 0.20104 -0.21042 0.17882 -0.19792 0.15191 -0.1912 C 0.125 -0.18449 0.08056 -0.18264 0.05087 -0.18079 C 0.02118 -0.17894 -0.00191 -0.1794 -0.02674 -0.1794 C -0.05156 -0.1794 -0.08594 -0.18032 -0.09861 -0.18009 C -0.11129 -0.17986 -0.09653 -0.18079 -0.10278 -0.17801 C -0.10903 -0.17523 -0.12483 -0.16713 -0.13611 -0.16343 C -0.1474 -0.15972 -0.15642 -0.15486 -0.17101 -0.15579 C -0.18559 -0.15671 -0.20764 -0.15764 -0.22361 -0.16829 C -0.23958 -0.17894 -0.25521 -0.19537 -0.26736 -0.22037 C -0.27951 -0.24537 -0.29497 -0.29352 -0.29653 -0.31898 C -0.29809 -0.34445 -0.29514 -0.35556 -0.27674 -0.37315 C -0.25833 -0.39074 -0.22847 -0.41181 -0.18559 -0.42523 C -0.14271 -0.43866 -0.06823 -0.45 -0.01997 -0.4537 C 0.0283 -0.45741 0.06371 -0.45301 0.10451 -0.44815 C 0.14531 -0.44329 0.18993 -0.43657 0.22535 -0.42384 C 0.26076 -0.41111 0.3 -0.39005 0.31701 -0.37107 C 0.33403 -0.35208 0.33437 -0.32778 0.32743 -0.30926 C 0.32049 -0.29074 0.3 -0.27431 0.27535 -0.25995 C 0.25069 -0.2456 0.21806 -0.23195 0.18003 -0.22315 C 0.14201 -0.21435 0.09549 -0.20764 0.0467 -0.20648 C -0.00208 -0.20532 -0.06354 -0.20718 -0.11267 -0.2162 C -0.16181 -0.22523 -0.21771 -0.24282 -0.24861 -0.26065 C -0.27951 -0.27847 -0.2941 -0.30486 -0.29861 -0.32384 C -0.30313 -0.34282 -0.29392 -0.3581 -0.27569 -0.37454 C -0.25747 -0.39097 -0.22795 -0.40972 -0.18976 -0.42245 C -0.15156 -0.43519 -0.08958 -0.44583 -0.04601 -0.45093 C -0.00243 -0.45602 0.02726 -0.45741 0.0717 -0.45301 C 0.11615 -0.44861 0.18125 -0.43727 0.22118 -0.42454 C 0.26111 -0.41181 0.29306 -0.39421 0.31128 -0.37662 C 0.32951 -0.35903 0.33264 -0.33704 0.33003 -0.31968 C 0.32743 -0.30232 0.31632 -0.28657 0.29566 -0.27176 C 0.275 -0.25695 0.24167 -0.24074 0.20608 -0.23009 C 0.17049 -0.21945 0.11371 -0.21181 0.08212 -0.20787 C 0.05052 -0.20394 0.03351 -0.20486 0.01649 -0.20579 " pathEditMode="relative" ptsTypes="aaaaaaaaaaaaaaaaaaaaaaaaaaaaaaaaaaaaaaaaaaaaaaaaaaa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0" presetClass="path" presetSubtype="0" repeatCount="indefinite" ac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87 0.00046 C 0.00816 -0.01551 0.01562 -0.03125 0.02534 -0.04329 C 0.03507 -0.05533 0.05121 -0.0669 0.05972 -0.07246 C 0.06823 -0.07801 0.07048 -0.07547 0.07639 -0.07662 C 0.08229 -0.07778 0.0908 -0.07778 0.09566 -0.0794 C 0.10052 -0.08102 0.1059 -0.08357 0.10555 -0.08635 C 0.10521 -0.08912 0.10034 -0.09445 0.09305 -0.09676 C 0.08576 -0.09908 0.07066 -0.10047 0.0618 -0.09954 C 0.05295 -0.09862 0.04114 -0.09422 0.03993 -0.09051 C 0.03871 -0.08681 0.04739 -0.07963 0.05451 -0.07732 C 0.06163 -0.075 0.07482 -0.07662 0.08264 -0.07732 C 0.09045 -0.07801 0.09861 -0.07894 0.10191 -0.08149 C 0.10521 -0.08403 0.10764 -0.09005 0.10295 -0.09329 C 0.09826 -0.09653 0.08368 -0.10093 0.07378 -0.10093 C 0.06389 -0.10093 0.04861 -0.09723 0.04357 -0.09399 C 0.03854 -0.09074 0.03767 -0.0838 0.04357 -0.08079 C 0.04948 -0.07778 0.07187 -0.07662 0.07899 -0.07593 C 0.08611 -0.07524 0.08368 -0.07709 0.08628 -0.07593 C 0.08889 -0.07477 0.08784 -0.07084 0.09514 -0.06899 C 0.10243 -0.06713 0.12118 -0.06621 0.13003 -0.06412 C 0.13889 -0.06204 0.13628 -0.05834 0.14826 -0.05579 C 0.16024 -0.05324 0.18784 -0.05232 0.20139 -0.04815 C 0.21493 -0.04399 0.22587 -0.03612 0.22951 -0.03079 C 0.23316 -0.02547 0.22899 -0.02107 0.22378 -0.01621 C 0.21857 -0.01135 0.20868 -0.0051 0.19774 -0.00162 C 0.1868 0.00185 0.16979 0.0037 0.15764 0.00463 C 0.14548 0.00555 0.13819 0.00625 0.12482 0.00463 C 0.11146 0.00301 0.08784 -0.00093 0.07743 -0.0051 C 0.06701 -0.00926 0.06337 -0.01482 0.0618 -0.02037 C 0.06024 -0.02593 0.05989 -0.0338 0.06805 -0.03912 C 0.07621 -0.04445 0.096 -0.04977 0.11076 -0.05232 C 0.12552 -0.05487 0.14149 -0.05579 0.15712 -0.0551 C 0.17274 -0.0544 0.19288 -0.05162 0.20451 -0.04815 C 0.21614 -0.04468 0.22309 -0.03912 0.22691 -0.03426 C 0.23073 -0.0294 0.23281 -0.02408 0.22795 -0.01829 C 0.22309 -0.0125 0.21232 -0.00324 0.19722 0.00046 C 0.18212 0.00416 0.15503 0.00463 0.13732 0.00463 C 0.11962 0.00463 0.10295 0.0037 0.09045 -0.00024 C 0.07795 -0.00417 0.06979 -0.01297 0.0618 -0.01899 C 0.05382 -0.025 0.05642 -0.0301 0.04253 -0.03565 C 0.02864 -0.04121 -0.00278 -0.04792 -0.02101 -0.05162 C -0.03924 -0.05533 -0.05348 -0.05301 -0.06736 -0.05857 C -0.08125 -0.06412 -0.09636 -0.07269 -0.10486 -0.08565 C -0.11337 -0.09862 -0.11719 -0.11436 -0.11893 -0.13565 C -0.12066 -0.15695 -0.11893 -0.19144 -0.1158 -0.21412 C -0.11268 -0.23681 -0.11511 -0.25695 -0.09966 -0.27246 C -0.0842 -0.28797 -0.05243 -0.30047 -0.02309 -0.30718 C 0.00625 -0.31389 0.05139 -0.31297 0.07639 -0.31343 C 0.10139 -0.31389 0.11041 -0.31227 0.12691 -0.30996 C 0.1434 -0.30764 0.15989 -0.30556 0.17587 -0.29885 C 0.19184 -0.29213 0.21475 -0.27824 0.22326 -0.26899 C 0.23177 -0.25973 0.22951 -0.25139 0.22639 -0.24329 C 0.22326 -0.23519 0.22014 -0.22755 0.20451 -0.21968 C 0.18889 -0.21181 0.1625 -0.2007 0.13264 -0.19607 C 0.10277 -0.19144 0.06128 -0.18704 0.02482 -0.19121 C -0.01163 -0.19537 -0.06441 -0.20973 -0.08663 -0.22107 C -0.10886 -0.23241 -0.11233 -0.24699 -0.10851 -0.25926 C -0.10469 -0.27153 -0.08629 -0.28658 -0.06372 -0.29537 C -0.04115 -0.30417 0.00087 -0.30996 0.02743 -0.31274 C 0.05399 -0.31551 0.07274 -0.31412 0.09618 -0.31204 C 0.11962 -0.30996 0.15069 -0.30162 0.16753 -0.30024 C 0.18437 -0.29885 0.18958 -0.30417 0.19774 -0.30371 C 0.2059 -0.30324 0.21093 -0.30093 0.21649 -0.29746 C 0.22205 -0.29399 0.22309 -0.28658 0.23107 -0.28287 C 0.23906 -0.27917 0.25208 -0.27593 0.26441 -0.27593 C 0.27673 -0.27593 0.2934 -0.275 0.30555 -0.28287 C 0.31771 -0.29074 0.33385 -0.30834 0.33784 -0.32385 C 0.34184 -0.33936 0.34323 -0.35926 0.33003 -0.37593 C 0.31684 -0.3926 0.29323 -0.40996 0.25868 -0.42385 C 0.22413 -0.43774 0.16944 -0.45255 0.12326 -0.45926 C 0.07708 -0.46598 0.02864 -0.4669 -0.01893 -0.46412 C -0.0665 -0.46135 -0.11979 -0.45625 -0.16216 -0.4426 C -0.20452 -0.42894 -0.25261 -0.40139 -0.27361 -0.38218 C -0.29462 -0.36297 -0.2908 -0.34283 -0.2882 -0.32662 C -0.28559 -0.31042 -0.27865 -0.29862 -0.25747 -0.28426 C -0.23629 -0.26991 -0.2033 -0.25186 -0.16059 -0.24051 C -0.11788 -0.22917 -0.05087 -0.21945 -0.0007 -0.2169 C 0.04948 -0.21436 0.0993 -0.21875 0.14097 -0.22454 C 0.18264 -0.23033 0.21857 -0.23866 0.2493 -0.25162 C 0.28003 -0.26459 0.31093 -0.28519 0.32587 -0.30232 C 0.3408 -0.31945 0.34253 -0.33797 0.33837 -0.3544 C 0.3342 -0.37084 0.32552 -0.38519 0.30139 -0.40024 C 0.27725 -0.41528 0.23593 -0.4338 0.19305 -0.44468 C 0.15017 -0.45556 0.08958 -0.4632 0.04357 -0.46551 C -0.00243 -0.46783 -0.04236 -0.46528 -0.08299 -0.45857 C -0.12361 -0.45186 -0.16841 -0.43843 -0.2007 -0.42524 C -0.23299 -0.41204 -0.26216 -0.39699 -0.27674 -0.3794 C -0.29132 -0.36181 -0.2967 -0.33866 -0.2882 -0.31968 C -0.27969 -0.3007 -0.25868 -0.28079 -0.22518 -0.26482 C -0.19167 -0.24885 -0.12795 -0.23102 -0.08663 -0.22315 C -0.04532 -0.21528 -0.01129 -0.21621 0.02274 -0.2169 " pathEditMode="relative" rAng="0" ptsTypes="aaaaaaaaaaaaaaaaaaaaaaaaaaaaaaaaaaaaaaaaaaaaaaaaaaaaaaaaaaaaaaaaaaaaaaaaaaaaaaaaaaaaaa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-23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0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7.40741E-6 C -0.03455 0.00185 -0.03282 0.003 -0.06511 -0.0007 C -0.0974 -0.0044 -0.15625 -0.01065 -0.19375 -0.02153 C -0.23125 -0.03241 -0.26875 -0.04931 -0.29063 -0.06598 C -0.3125 -0.08265 -0.32466 -0.10394 -0.325 -0.12223 C -0.32535 -0.14052 -0.31389 -0.15973 -0.29271 -0.1764 C -0.27153 -0.19306 -0.23803 -0.21042 -0.19792 -0.22223 C -0.15782 -0.23403 -0.10591 -0.24584 -0.05209 -0.24792 C 0.00173 -0.25001 0.07204 -0.24515 0.12447 -0.23542 C 0.1769 -0.2257 0.23194 -0.20741 0.2625 -0.18959 C 0.29305 -0.17177 0.30381 -0.147 0.30781 -0.12848 C 0.3118 -0.10996 0.29982 -0.09306 0.28645 -0.07848 C 0.27309 -0.0639 0.25156 -0.05209 0.2276 -0.04098 C 0.20364 -0.02987 0.18003 -0.01829 0.14218 -0.01112 C 0.10434 -0.00394 0.03454 -0.00186 1.94444E-6 -7.40741E-6 Z " pathEditMode="relative" ptsTypes="aaaaaaaaaaaaaaa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782 4.07407E-6 C 0.0474 -0.00024 0.08698 -0.00024 0.129 -0.00834 C 0.17136 -0.01644 0.2316 -0.03542 0.26094 -0.04931 C 0.29028 -0.0632 0.29792 -0.07292 0.30556 -0.09121 C 0.3132 -0.10949 0.32414 -0.13774 0.3073 -0.15903 C 0.29046 -0.18033 0.24011 -0.20579 0.20417 -0.21945 C 0.16823 -0.23311 0.1257 -0.23681 0.09167 -0.24167 C 0.05764 -0.24653 0.02709 -0.24862 -4.44444E-6 -0.24931 C -0.02708 -0.25 -0.04288 -0.24954 -0.07135 -0.24584 C -0.09982 -0.24213 -0.1375 -0.23797 -0.17083 -0.22778 C -0.20416 -0.2176 -0.24809 -0.19954 -0.27187 -0.18403 C -0.29566 -0.16852 -0.30798 -0.14908 -0.31354 -0.13403 C -0.31909 -0.11899 -0.31354 -0.10695 -0.30468 -0.09375 C -0.29583 -0.08056 -0.28142 -0.06644 -0.26041 -0.05417 C -0.23941 -0.0419 -0.20659 -0.02917 -0.17916 -0.02084 C -0.15173 -0.0125 -0.12413 -0.00857 -0.09531 -0.00487 C -0.06649 -0.00116 -0.03645 4.07407E-6 -0.00625 0.00138 " pathEditMode="relative" rAng="0" ptsTypes="aaaaaaaaaaaaaaaaa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en-US"/>
          </a:p>
        </p:txBody>
      </p:sp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41C0D4-3DEC-459E-8357-BC95AD5D15A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3000375" y="165100"/>
            <a:ext cx="2982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990000"/>
                </a:solidFill>
              </a:rPr>
              <a:t>Introduction: LHC upgrade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28625" y="1071563"/>
            <a:ext cx="8358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A higher LHC luminosity (10</a:t>
            </a:r>
            <a:r>
              <a:rPr lang="en-US" b="0" baseline="30000"/>
              <a:t>35</a:t>
            </a:r>
            <a:r>
              <a:rPr lang="en-US" b="0"/>
              <a:t> cm</a:t>
            </a:r>
            <a:r>
              <a:rPr lang="en-US" b="0" baseline="30000"/>
              <a:t>-2</a:t>
            </a:r>
            <a:r>
              <a:rPr lang="en-US" b="0"/>
              <a:t>s</a:t>
            </a:r>
            <a:r>
              <a:rPr lang="en-US" b="0" baseline="30000"/>
              <a:t>-1</a:t>
            </a:r>
            <a:r>
              <a:rPr lang="en-US" b="0"/>
              <a:t>) is required  in about 8 to 10 years, when the halving time of the statistical experimental errors will exceed 5 years. </a:t>
            </a:r>
          </a:p>
        </p:txBody>
      </p:sp>
      <p:graphicFrame>
        <p:nvGraphicFramePr>
          <p:cNvPr id="31" name="Object 5"/>
          <p:cNvGraphicFramePr>
            <a:graphicFrameLocks noChangeAspect="1"/>
          </p:cNvGraphicFramePr>
          <p:nvPr/>
        </p:nvGraphicFramePr>
        <p:xfrm>
          <a:off x="3411538" y="2071688"/>
          <a:ext cx="1757362" cy="923925"/>
        </p:xfrm>
        <a:graphic>
          <a:graphicData uri="http://schemas.openxmlformats.org/presentationml/2006/ole">
            <p:oleObj spid="_x0000_s1026" name="Equation" r:id="rId4" imgW="863280" imgH="419040" progId="Equation.3">
              <p:embed/>
            </p:oleObj>
          </a:graphicData>
        </a:graphic>
      </p:graphicFrame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flipV="1">
            <a:off x="3000375" y="2714625"/>
            <a:ext cx="928688" cy="571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785938" y="3286125"/>
            <a:ext cx="2230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revolution frequency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928938" y="3643313"/>
            <a:ext cx="2944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bunches per beam in the ring</a:t>
            </a:r>
          </a:p>
        </p:txBody>
      </p: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rot="5400000" flipH="1" flipV="1">
            <a:off x="3821906" y="3036094"/>
            <a:ext cx="928688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 rot="10800000" flipV="1">
            <a:off x="5143500" y="2071688"/>
            <a:ext cx="714375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815013" y="1857375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proton per bunch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429250" y="3143250"/>
            <a:ext cx="2030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Bunch cross section</a:t>
            </a:r>
          </a:p>
        </p:txBody>
      </p:sp>
      <p:cxnSp>
        <p:nvCxnSpPr>
          <p:cNvPr id="44" name="Straight Arrow Connector 43"/>
          <p:cNvCxnSpPr>
            <a:cxnSpLocks noChangeShapeType="1"/>
          </p:cNvCxnSpPr>
          <p:nvPr/>
        </p:nvCxnSpPr>
        <p:spPr bwMode="auto">
          <a:xfrm rot="10800000">
            <a:off x="5072063" y="2928938"/>
            <a:ext cx="357187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28625" y="4076700"/>
            <a:ext cx="835818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The luminosity can be increased:</a:t>
            </a:r>
          </a:p>
          <a:p>
            <a:endParaRPr lang="en-US" b="0"/>
          </a:p>
          <a:p>
            <a:pPr lvl="2">
              <a:buFont typeface="Arial" charset="0"/>
              <a:buChar char="•"/>
            </a:pPr>
            <a:r>
              <a:rPr lang="en-US" b="0"/>
              <a:t> by increasing beam focusing at the interaction zones  </a:t>
            </a:r>
          </a:p>
          <a:p>
            <a:pPr lvl="2"/>
            <a:endParaRPr lang="en-US" b="0"/>
          </a:p>
          <a:p>
            <a:pPr lvl="2">
              <a:buFont typeface="Arial" charset="0"/>
              <a:buChar char="•"/>
            </a:pPr>
            <a:r>
              <a:rPr lang="en-US" b="0"/>
              <a:t> by increasing the bunch intensity</a:t>
            </a:r>
          </a:p>
          <a:p>
            <a:pPr lvl="2">
              <a:buFont typeface="Arial" charset="0"/>
              <a:buChar char="•"/>
            </a:pPr>
            <a:endParaRPr lang="en-US" b="0"/>
          </a:p>
          <a:p>
            <a:pPr lvl="2"/>
            <a:r>
              <a:rPr lang="en-US" b="0"/>
              <a:t>The main limitation to the LHC bunch intensity lies in its injection chain, in particular the SPS. Amongst the limiting factors, </a:t>
            </a:r>
            <a:r>
              <a:rPr lang="en-US">
                <a:solidFill>
                  <a:srgbClr val="C00000"/>
                </a:solidFill>
              </a:rPr>
              <a:t>electron cloud </a:t>
            </a:r>
            <a:r>
              <a:rPr lang="en-US" b="0"/>
              <a:t>is one of the most severe. </a:t>
            </a:r>
          </a:p>
        </p:txBody>
      </p:sp>
      <p:pic>
        <p:nvPicPr>
          <p:cNvPr id="1040" name="Picture 46" descr="CERN LOGO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47" descr="VSC Logo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35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en-US"/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8A60B1-4933-4E6D-B298-2E14EE10B6B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2531" name="Text Box 10"/>
          <p:cNvSpPr txBox="1">
            <a:spLocks noChangeArrowheads="1"/>
          </p:cNvSpPr>
          <p:nvPr/>
        </p:nvSpPr>
        <p:spPr bwMode="auto">
          <a:xfrm>
            <a:off x="1571625" y="165100"/>
            <a:ext cx="5848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990000"/>
                </a:solidFill>
              </a:rPr>
              <a:t>Electron Clouds in High-Intensity Particle Accelerators</a:t>
            </a:r>
          </a:p>
        </p:txBody>
      </p:sp>
      <p:sp>
        <p:nvSpPr>
          <p:cNvPr id="24" name="Text Box 96"/>
          <p:cNvSpPr txBox="1">
            <a:spLocks noChangeArrowheads="1"/>
          </p:cNvSpPr>
          <p:nvPr/>
        </p:nvSpPr>
        <p:spPr bwMode="auto">
          <a:xfrm>
            <a:off x="500063" y="3143250"/>
            <a:ext cx="81661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The </a:t>
            </a:r>
            <a:r>
              <a:rPr lang="en-US">
                <a:cs typeface="Arial" charset="0"/>
              </a:rPr>
              <a:t>beams are perturbed </a:t>
            </a:r>
            <a:r>
              <a:rPr lang="en-US" b="0">
                <a:cs typeface="Arial" charset="0"/>
              </a:rPr>
              <a:t>by electron cloud effects: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0">
                <a:cs typeface="Arial" charset="0"/>
              </a:rPr>
              <a:t> Transverse emittance blow-up (bunch expansion).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0">
                <a:cs typeface="Arial" charset="0"/>
              </a:rPr>
              <a:t> Dynamic pressure rise (electron stimulated desorption).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0">
                <a:cs typeface="Arial" charset="0"/>
              </a:rPr>
              <a:t> Septum magnet sparking.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0">
                <a:cs typeface="Arial" charset="0"/>
              </a:rPr>
              <a:t> Beam losses.</a:t>
            </a:r>
          </a:p>
        </p:txBody>
      </p:sp>
      <p:sp>
        <p:nvSpPr>
          <p:cNvPr id="22533" name="TextBox 29"/>
          <p:cNvSpPr txBox="1">
            <a:spLocks noChangeArrowheads="1"/>
          </p:cNvSpPr>
          <p:nvPr/>
        </p:nvSpPr>
        <p:spPr bwMode="auto">
          <a:xfrm>
            <a:off x="428625" y="987425"/>
            <a:ext cx="8358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Electron clouds in beam pipes are generated by </a:t>
            </a:r>
            <a:r>
              <a:rPr lang="en-US"/>
              <a:t>electron multipacting </a:t>
            </a:r>
            <a:r>
              <a:rPr lang="en-US" b="0"/>
              <a:t>on the wall of the vacuum chamber. (copyright Mauro)</a:t>
            </a:r>
          </a:p>
        </p:txBody>
      </p:sp>
      <p:sp>
        <p:nvSpPr>
          <p:cNvPr id="43" name="Rectangle 79"/>
          <p:cNvSpPr>
            <a:spLocks noChangeArrowheads="1"/>
          </p:cNvSpPr>
          <p:nvPr/>
        </p:nvSpPr>
        <p:spPr bwMode="auto">
          <a:xfrm>
            <a:off x="654050" y="1774825"/>
            <a:ext cx="7991475" cy="136842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bg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sp>
        <p:nvSpPr>
          <p:cNvPr id="44" name="Oval 80"/>
          <p:cNvSpPr>
            <a:spLocks noChangeArrowheads="1"/>
          </p:cNvSpPr>
          <p:nvPr/>
        </p:nvSpPr>
        <p:spPr bwMode="auto">
          <a:xfrm>
            <a:off x="3462338" y="2278063"/>
            <a:ext cx="73025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45" name="Oval 82"/>
          <p:cNvSpPr>
            <a:spLocks noChangeArrowheads="1"/>
          </p:cNvSpPr>
          <p:nvPr/>
        </p:nvSpPr>
        <p:spPr bwMode="auto">
          <a:xfrm>
            <a:off x="869950" y="2351088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cs typeface="Arial" charset="0"/>
              </a:rPr>
              <a:t>+</a:t>
            </a:r>
          </a:p>
        </p:txBody>
      </p:sp>
      <p:sp>
        <p:nvSpPr>
          <p:cNvPr id="46" name="Oval 83"/>
          <p:cNvSpPr>
            <a:spLocks noChangeArrowheads="1"/>
          </p:cNvSpPr>
          <p:nvPr/>
        </p:nvSpPr>
        <p:spPr bwMode="auto">
          <a:xfrm>
            <a:off x="3360738" y="2239963"/>
            <a:ext cx="144462" cy="144462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47" name="Oval 84"/>
          <p:cNvSpPr>
            <a:spLocks noChangeArrowheads="1"/>
          </p:cNvSpPr>
          <p:nvPr/>
        </p:nvSpPr>
        <p:spPr bwMode="auto">
          <a:xfrm>
            <a:off x="3484563" y="2228850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48" name="Oval 85"/>
          <p:cNvSpPr>
            <a:spLocks noChangeArrowheads="1"/>
          </p:cNvSpPr>
          <p:nvPr/>
        </p:nvSpPr>
        <p:spPr bwMode="auto">
          <a:xfrm>
            <a:off x="4187825" y="1779588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49" name="Oval 86"/>
          <p:cNvSpPr>
            <a:spLocks noChangeArrowheads="1"/>
          </p:cNvSpPr>
          <p:nvPr/>
        </p:nvSpPr>
        <p:spPr bwMode="auto">
          <a:xfrm>
            <a:off x="4522788" y="3062288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50" name="Oval 87"/>
          <p:cNvSpPr>
            <a:spLocks noChangeArrowheads="1"/>
          </p:cNvSpPr>
          <p:nvPr/>
        </p:nvSpPr>
        <p:spPr bwMode="auto">
          <a:xfrm>
            <a:off x="4176713" y="3071813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51" name="Oval 88"/>
          <p:cNvSpPr>
            <a:spLocks noChangeArrowheads="1"/>
          </p:cNvSpPr>
          <p:nvPr/>
        </p:nvSpPr>
        <p:spPr bwMode="auto">
          <a:xfrm>
            <a:off x="873125" y="2338388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cs typeface="Arial" charset="0"/>
              </a:rPr>
              <a:t>+</a:t>
            </a:r>
          </a:p>
        </p:txBody>
      </p:sp>
      <p:sp>
        <p:nvSpPr>
          <p:cNvPr id="52" name="Oval 89"/>
          <p:cNvSpPr>
            <a:spLocks noChangeArrowheads="1"/>
          </p:cNvSpPr>
          <p:nvPr/>
        </p:nvSpPr>
        <p:spPr bwMode="auto">
          <a:xfrm>
            <a:off x="857250" y="2344738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cs typeface="Arial" charset="0"/>
              </a:rPr>
              <a:t>+</a:t>
            </a:r>
          </a:p>
        </p:txBody>
      </p:sp>
      <p:sp>
        <p:nvSpPr>
          <p:cNvPr id="53" name="Oval 91"/>
          <p:cNvSpPr>
            <a:spLocks noChangeArrowheads="1"/>
          </p:cNvSpPr>
          <p:nvPr/>
        </p:nvSpPr>
        <p:spPr bwMode="auto">
          <a:xfrm>
            <a:off x="858838" y="2347913"/>
            <a:ext cx="431800" cy="2095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cs typeface="Arial" charset="0"/>
              </a:rPr>
              <a:t>+</a:t>
            </a:r>
          </a:p>
        </p:txBody>
      </p:sp>
      <p:sp>
        <p:nvSpPr>
          <p:cNvPr id="56" name="Text Box 96"/>
          <p:cNvSpPr txBox="1">
            <a:spLocks noChangeArrowheads="1"/>
          </p:cNvSpPr>
          <p:nvPr/>
        </p:nvSpPr>
        <p:spPr bwMode="auto">
          <a:xfrm>
            <a:off x="500063" y="5214938"/>
            <a:ext cx="8286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The electron cloud mechanism is </a:t>
            </a:r>
            <a:r>
              <a:rPr lang="en-US">
                <a:cs typeface="Arial" charset="0"/>
              </a:rPr>
              <a:t>eradicated</a:t>
            </a:r>
            <a:r>
              <a:rPr lang="en-US" b="0">
                <a:cs typeface="Arial" charset="0"/>
              </a:rPr>
              <a:t> whenever the maximum </a:t>
            </a:r>
            <a:r>
              <a:rPr lang="en-US">
                <a:cs typeface="Arial" charset="0"/>
              </a:rPr>
              <a:t>secondary electron yield (</a:t>
            </a:r>
            <a:r>
              <a:rPr lang="en-US">
                <a:latin typeface="Symbol" pitchFamily="18" charset="2"/>
                <a:cs typeface="Arial" charset="0"/>
              </a:rPr>
              <a:t>d</a:t>
            </a:r>
            <a:r>
              <a:rPr lang="en-US" baseline="-25000">
                <a:cs typeface="Arial" charset="0"/>
              </a:rPr>
              <a:t>max</a:t>
            </a:r>
            <a:r>
              <a:rPr lang="en-US">
                <a:cs typeface="Arial" charset="0"/>
              </a:rPr>
              <a:t>) </a:t>
            </a:r>
            <a:r>
              <a:rPr lang="en-US" b="0">
                <a:cs typeface="Arial" charset="0"/>
              </a:rPr>
              <a:t>of the beam pipe wall is </a:t>
            </a:r>
            <a:r>
              <a:rPr lang="en-US">
                <a:cs typeface="Arial" charset="0"/>
              </a:rPr>
              <a:t>lower than a well defined threshold</a:t>
            </a:r>
            <a:r>
              <a:rPr lang="en-US" b="0">
                <a:cs typeface="Arial" charset="0"/>
              </a:rPr>
              <a:t>. </a:t>
            </a:r>
          </a:p>
        </p:txBody>
      </p:sp>
      <p:sp>
        <p:nvSpPr>
          <p:cNvPr id="57" name="Text Box 96"/>
          <p:cNvSpPr txBox="1">
            <a:spLocks noChangeArrowheads="1"/>
          </p:cNvSpPr>
          <p:nvPr/>
        </p:nvSpPr>
        <p:spPr bwMode="auto">
          <a:xfrm>
            <a:off x="500063" y="5926138"/>
            <a:ext cx="828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For the LHC beam in the main ring and its injector chain: </a:t>
            </a:r>
          </a:p>
        </p:txBody>
      </p:sp>
      <p:pic>
        <p:nvPicPr>
          <p:cNvPr id="22547" name="Picture 57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58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6218238" y="5949950"/>
            <a:ext cx="1104900" cy="395288"/>
          </a:xfrm>
          <a:prstGeom prst="rect">
            <a:avLst/>
          </a:prstGeom>
          <a:noFill/>
          <a:ln w="28575">
            <a:solidFill>
              <a:srgbClr val="8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Symbol" pitchFamily="18" charset="2"/>
                <a:cs typeface="Arial" charset="0"/>
              </a:rPr>
              <a:t>d</a:t>
            </a:r>
            <a:r>
              <a:rPr lang="en-US" baseline="-25000">
                <a:solidFill>
                  <a:srgbClr val="C00000"/>
                </a:solidFill>
                <a:cs typeface="Arial" charset="0"/>
              </a:rPr>
              <a:t>max</a:t>
            </a:r>
            <a:r>
              <a:rPr lang="en-US">
                <a:solidFill>
                  <a:srgbClr val="C00000"/>
                </a:solidFill>
                <a:cs typeface="Arial" charset="0"/>
              </a:rPr>
              <a:t> &lt; 1.3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0.25 4.0740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8143 -0.07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-3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33333E-6 L 0.74792 -3.33333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" y="-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2 -0.0757 L 0.11614 0.116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9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301 L -0.00052 0.187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" y="-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162 L -0.04965 -0.190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-9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116 L -0.02291 -0.1909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95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63 0.18959 L 0.01753 -0.0007 " pathEditMode="relative" ptsTypes="AA">
                                      <p:cBhvr>
                                        <p:cTn id="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11458 L 0.10607 -0.0747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4" grpId="2" animBg="1"/>
      <p:bldP spid="45" grpId="0" animBg="1"/>
      <p:bldP spid="45" grpId="1" animBg="1"/>
      <p:bldP spid="46" grpId="0" animBg="1"/>
      <p:bldP spid="47" grpId="0" animBg="1"/>
      <p:bldP spid="48" grpId="0" animBg="1"/>
      <p:bldP spid="48" grpId="1" animBg="1"/>
      <p:bldP spid="48" grpId="2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6" grpId="0"/>
      <p:bldP spid="57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1785938" y="165100"/>
            <a:ext cx="5275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Thin Films for the Eradication of Electron Clouds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24578" name="Picture 11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2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96"/>
          <p:cNvSpPr txBox="1">
            <a:spLocks noChangeArrowheads="1"/>
          </p:cNvSpPr>
          <p:nvPr/>
        </p:nvSpPr>
        <p:spPr bwMode="auto">
          <a:xfrm>
            <a:off x="428625" y="714375"/>
            <a:ext cx="82867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For as cleaned st. steel, copper and aluminum </a:t>
            </a:r>
            <a:r>
              <a:rPr lang="en-US">
                <a:latin typeface="Symbol" pitchFamily="18" charset="2"/>
                <a:cs typeface="Arial" charset="0"/>
              </a:rPr>
              <a:t>d</a:t>
            </a:r>
            <a:r>
              <a:rPr lang="en-US" baseline="-25000">
                <a:cs typeface="Arial" charset="0"/>
              </a:rPr>
              <a:t>max</a:t>
            </a:r>
            <a:r>
              <a:rPr lang="en-US">
                <a:cs typeface="Arial" charset="0"/>
              </a:rPr>
              <a:t>&gt;2. </a:t>
            </a:r>
          </a:p>
          <a:p>
            <a:endParaRPr lang="en-US" b="0">
              <a:cs typeface="Arial" charset="0"/>
            </a:endParaRPr>
          </a:p>
          <a:p>
            <a:r>
              <a:rPr lang="en-US" b="0">
                <a:cs typeface="Arial" charset="0"/>
              </a:rPr>
              <a:t>Lower values can be obtained by high temperature bakeout and high electron bombardment doses (&gt;10</a:t>
            </a:r>
            <a:r>
              <a:rPr lang="en-US" b="0" baseline="30000">
                <a:cs typeface="Arial" charset="0"/>
              </a:rPr>
              <a:t>-3</a:t>
            </a:r>
            <a:r>
              <a:rPr lang="en-US" b="0">
                <a:cs typeface="Arial" charset="0"/>
              </a:rPr>
              <a:t> C mm</a:t>
            </a:r>
            <a:r>
              <a:rPr lang="en-US" b="0" baseline="30000">
                <a:cs typeface="Arial" charset="0"/>
              </a:rPr>
              <a:t>-2</a:t>
            </a:r>
            <a:r>
              <a:rPr lang="en-US" b="0">
                <a:cs typeface="Arial" charset="0"/>
              </a:rPr>
              <a:t>). </a:t>
            </a:r>
          </a:p>
          <a:p>
            <a:endParaRPr lang="en-US" b="0">
              <a:cs typeface="Arial" charset="0"/>
            </a:endParaRPr>
          </a:p>
          <a:p>
            <a:r>
              <a:rPr lang="en-US" b="0">
                <a:cs typeface="Arial" charset="0"/>
              </a:rPr>
              <a:t>Ti-Zr-V film coating have</a:t>
            </a:r>
            <a:r>
              <a:rPr lang="en-US">
                <a:latin typeface="Symbol" pitchFamily="18" charset="2"/>
                <a:cs typeface="Arial" charset="0"/>
              </a:rPr>
              <a:t> </a:t>
            </a:r>
            <a:r>
              <a:rPr lang="en-US" b="0">
                <a:latin typeface="Symbol" pitchFamily="18" charset="2"/>
                <a:cs typeface="Arial" charset="0"/>
              </a:rPr>
              <a:t>d</a:t>
            </a:r>
            <a:r>
              <a:rPr lang="en-US" b="0" baseline="-25000">
                <a:cs typeface="Arial" charset="0"/>
              </a:rPr>
              <a:t>max</a:t>
            </a:r>
            <a:r>
              <a:rPr lang="en-US" b="0">
                <a:cs typeface="Arial" charset="0"/>
              </a:rPr>
              <a:t>≈1.1 after activation at temperature higher than 180°C (24h).  But they cannot be applied to the SPS because </a:t>
            </a:r>
            <a:r>
              <a:rPr lang="en-US"/>
              <a:t>the SPS magnet vacuum chambers are not bakeable</a:t>
            </a:r>
            <a:r>
              <a:rPr lang="en-US" b="0">
                <a:cs typeface="Arial" charset="0"/>
              </a:rPr>
              <a:t>.</a:t>
            </a:r>
          </a:p>
          <a:p>
            <a:endParaRPr lang="en-US" b="0">
              <a:cs typeface="Arial" charset="0"/>
            </a:endParaRPr>
          </a:p>
        </p:txBody>
      </p:sp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3130550"/>
            <a:ext cx="6119812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6546850" y="3143250"/>
            <a:ext cx="2597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Low SEY are obtained </a:t>
            </a:r>
          </a:p>
          <a:p>
            <a:r>
              <a:rPr lang="en-US"/>
              <a:t>for Ti-Zr-V coatings after heating in vacuum.</a:t>
            </a:r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H="1">
            <a:off x="1946275" y="4478338"/>
            <a:ext cx="2460625" cy="8477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572250" y="4429125"/>
            <a:ext cx="2500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About 15 Kg of Ti-V-Zr are spread over 6 Km of LHC beam pipe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1119188" y="915988"/>
            <a:ext cx="709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0" dirty="0">
                <a:latin typeface="+mn-lt"/>
              </a:rPr>
              <a:t>Many clean elements and their compounds fulfill the </a:t>
            </a:r>
            <a:r>
              <a:rPr lang="en-US" b="0" dirty="0" err="1">
                <a:latin typeface="Symbol" pitchFamily="18" charset="2"/>
              </a:rPr>
              <a:t>d</a:t>
            </a:r>
            <a:r>
              <a:rPr lang="en-US" b="0" baseline="-25000" dirty="0" err="1">
                <a:latin typeface="+mn-lt"/>
              </a:rPr>
              <a:t>max</a:t>
            </a:r>
            <a:r>
              <a:rPr lang="en-US" b="0" dirty="0">
                <a:latin typeface="+mn-lt"/>
              </a:rPr>
              <a:t>&lt;1.3 threshold.  </a:t>
            </a:r>
            <a:endParaRPr lang="en-US" b="0" dirty="0">
              <a:latin typeface="+mn-lt"/>
            </a:endParaRPr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4154488" y="2071688"/>
            <a:ext cx="5203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68288">
              <a:lnSpc>
                <a:spcPct val="110000"/>
              </a:lnSpc>
              <a:defRPr/>
            </a:pPr>
            <a:r>
              <a:rPr lang="en-US" b="0" dirty="0">
                <a:latin typeface="+mn-lt"/>
              </a:rPr>
              <a:t> </a:t>
            </a:r>
            <a:r>
              <a:rPr lang="en-US" b="0" dirty="0">
                <a:latin typeface="+mn-lt"/>
              </a:rPr>
              <a:t>But </a:t>
            </a:r>
            <a:r>
              <a:rPr lang="en-US" b="0" dirty="0">
                <a:latin typeface="+mn-lt"/>
              </a:rPr>
              <a:t>when exposed to the </a:t>
            </a:r>
            <a:r>
              <a:rPr lang="en-US" b="0" dirty="0">
                <a:latin typeface="+mn-lt"/>
              </a:rPr>
              <a:t>air, </a:t>
            </a:r>
            <a:r>
              <a:rPr lang="en-US" b="0" dirty="0">
                <a:latin typeface="+mn-lt"/>
              </a:rPr>
              <a:t>their SEY </a:t>
            </a:r>
            <a:r>
              <a:rPr lang="en-US" b="0" dirty="0">
                <a:latin typeface="+mn-lt"/>
              </a:rPr>
              <a:t>increases steeply</a:t>
            </a:r>
            <a:r>
              <a:rPr lang="en-US" b="0" dirty="0">
                <a:latin typeface="+mn-lt"/>
              </a:rPr>
              <a:t>, resulting in </a:t>
            </a:r>
            <a:r>
              <a:rPr lang="en-US" b="0" dirty="0" err="1">
                <a:latin typeface="Symbol" pitchFamily="18" charset="2"/>
              </a:rPr>
              <a:t>d</a:t>
            </a:r>
            <a:r>
              <a:rPr lang="en-US" b="0" baseline="-25000" dirty="0" err="1">
                <a:latin typeface="+mn-lt"/>
              </a:rPr>
              <a:t>max</a:t>
            </a:r>
            <a:r>
              <a:rPr lang="en-US" b="0" baseline="-25000" dirty="0">
                <a:latin typeface="+mn-lt"/>
              </a:rPr>
              <a:t> </a:t>
            </a:r>
            <a:r>
              <a:rPr lang="en-US" b="0" dirty="0">
                <a:latin typeface="+mn-lt"/>
              </a:rPr>
              <a:t>higher than about </a:t>
            </a:r>
            <a:r>
              <a:rPr lang="en-US" b="0" dirty="0">
                <a:latin typeface="+mn-lt"/>
              </a:rPr>
              <a:t>1.5 due </a:t>
            </a:r>
          </a:p>
          <a:p>
            <a:pPr defTabSz="268288">
              <a:lnSpc>
                <a:spcPct val="110000"/>
              </a:lnSpc>
              <a:defRPr/>
            </a:pPr>
            <a:r>
              <a:rPr lang="en-US" b="0" dirty="0">
                <a:latin typeface="+mn-lt"/>
              </a:rPr>
              <a:t>to oxides </a:t>
            </a:r>
            <a:r>
              <a:rPr lang="en-US" b="0" dirty="0">
                <a:latin typeface="+mn-lt"/>
              </a:rPr>
              <a:t>formation and water adsorption.</a:t>
            </a:r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4083050" y="3841750"/>
            <a:ext cx="520382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68288">
              <a:lnSpc>
                <a:spcPct val="110000"/>
              </a:lnSpc>
              <a:defRPr/>
            </a:pPr>
            <a:r>
              <a:rPr lang="en-US" b="0" dirty="0">
                <a:latin typeface="+mn-lt"/>
              </a:rPr>
              <a:t> </a:t>
            </a:r>
            <a:r>
              <a:rPr lang="en-US" b="0" dirty="0">
                <a:latin typeface="+mn-lt"/>
              </a:rPr>
              <a:t>An </a:t>
            </a:r>
            <a:r>
              <a:rPr lang="en-US" b="0" dirty="0">
                <a:latin typeface="+mn-lt"/>
              </a:rPr>
              <a:t>additional and progressive rise is recorded </a:t>
            </a:r>
            <a:r>
              <a:rPr lang="en-US" b="0" dirty="0">
                <a:latin typeface="+mn-lt"/>
              </a:rPr>
              <a:t>during </a:t>
            </a:r>
            <a:r>
              <a:rPr lang="en-US" b="0" dirty="0">
                <a:latin typeface="+mn-lt"/>
              </a:rPr>
              <a:t>months of stay in the air, </a:t>
            </a:r>
            <a:r>
              <a:rPr lang="en-US" b="0" dirty="0">
                <a:latin typeface="+mn-lt"/>
              </a:rPr>
              <a:t>eventually leading </a:t>
            </a:r>
            <a:r>
              <a:rPr lang="en-US" b="0" dirty="0">
                <a:latin typeface="+mn-lt"/>
              </a:rPr>
              <a:t>to </a:t>
            </a:r>
            <a:r>
              <a:rPr lang="en-US" b="0" dirty="0" err="1">
                <a:latin typeface="Symbol" pitchFamily="18" charset="2"/>
              </a:rPr>
              <a:t>d</a:t>
            </a:r>
            <a:r>
              <a:rPr lang="en-US" b="0" baseline="-25000" dirty="0" err="1">
                <a:latin typeface="+mn-lt"/>
              </a:rPr>
              <a:t>max</a:t>
            </a:r>
            <a:r>
              <a:rPr lang="en-US" b="0" baseline="-25000" dirty="0">
                <a:latin typeface="+mn-lt"/>
              </a:rPr>
              <a:t> </a:t>
            </a:r>
            <a:r>
              <a:rPr lang="en-US" b="0" dirty="0">
                <a:latin typeface="+mn-lt"/>
              </a:rPr>
              <a:t>higher </a:t>
            </a:r>
            <a:r>
              <a:rPr lang="en-US" b="0" dirty="0">
                <a:latin typeface="+mn-lt"/>
              </a:rPr>
              <a:t>than 2: airborne </a:t>
            </a:r>
            <a:r>
              <a:rPr lang="en-US" b="0" dirty="0">
                <a:latin typeface="+mn-lt"/>
              </a:rPr>
              <a:t>hydrocarbon </a:t>
            </a:r>
            <a:r>
              <a:rPr lang="en-US" b="0" dirty="0">
                <a:latin typeface="+mn-lt"/>
              </a:rPr>
              <a:t>adsorption.  </a:t>
            </a:r>
          </a:p>
          <a:p>
            <a:pPr lvl="1" defTabSz="268288">
              <a:buFont typeface="Wingdings" pitchFamily="2" charset="2"/>
              <a:buNone/>
              <a:defRPr/>
            </a:pPr>
            <a:r>
              <a:rPr lang="en-US" sz="1600" b="0" i="1" dirty="0">
                <a:latin typeface="+mn-lt"/>
              </a:rPr>
              <a:t>[N</a:t>
            </a:r>
            <a:r>
              <a:rPr lang="en-US" sz="1600" b="0" i="1" dirty="0">
                <a:latin typeface="+mn-lt"/>
              </a:rPr>
              <a:t>. </a:t>
            </a:r>
            <a:r>
              <a:rPr lang="en-US" sz="1600" b="0" i="1" dirty="0" err="1">
                <a:latin typeface="+mn-lt"/>
              </a:rPr>
              <a:t>Hilleret</a:t>
            </a:r>
            <a:r>
              <a:rPr lang="en-US" sz="1600" b="0" i="1" dirty="0">
                <a:latin typeface="+mn-lt"/>
              </a:rPr>
              <a:t>, EPAC 2000 </a:t>
            </a:r>
            <a:r>
              <a:rPr lang="en-US" sz="1600" b="0" i="1" dirty="0">
                <a:latin typeface="+mn-lt"/>
              </a:rPr>
              <a:t>proceedings] </a:t>
            </a:r>
            <a:endParaRPr lang="en-US" sz="1600" b="0" i="1" dirty="0">
              <a:latin typeface="+mn-lt"/>
            </a:endParaRPr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357188" y="5799138"/>
            <a:ext cx="8682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68288">
              <a:lnSpc>
                <a:spcPct val="110000"/>
              </a:lnSpc>
              <a:defRPr/>
            </a:pPr>
            <a:r>
              <a:rPr lang="en-US" b="0" dirty="0">
                <a:latin typeface="+mn-lt"/>
              </a:rPr>
              <a:t>Either </a:t>
            </a:r>
            <a:r>
              <a:rPr lang="en-US" b="0" dirty="0">
                <a:latin typeface="+mn-lt"/>
              </a:rPr>
              <a:t>in situ heating or particle bombardment </a:t>
            </a:r>
            <a:r>
              <a:rPr lang="en-US" b="0" dirty="0">
                <a:latin typeface="+mn-lt"/>
              </a:rPr>
              <a:t>(</a:t>
            </a:r>
            <a:r>
              <a:rPr lang="en-US" b="0" dirty="0">
                <a:latin typeface="+mn-lt"/>
              </a:rPr>
              <a:t>conditioning) is necessary to recuperate lower </a:t>
            </a:r>
            <a:r>
              <a:rPr lang="en-US" b="0" dirty="0">
                <a:latin typeface="+mn-lt"/>
              </a:rPr>
              <a:t>SEY </a:t>
            </a:r>
            <a:r>
              <a:rPr lang="en-US" b="0" dirty="0">
                <a:latin typeface="+mn-lt"/>
              </a:rPr>
              <a:t>values: surface degassing + possibly </a:t>
            </a:r>
            <a:r>
              <a:rPr lang="en-US" b="0" dirty="0">
                <a:latin typeface="+mn-lt"/>
              </a:rPr>
              <a:t>formation </a:t>
            </a:r>
            <a:r>
              <a:rPr lang="en-US" b="0" dirty="0">
                <a:latin typeface="+mn-lt"/>
              </a:rPr>
              <a:t>of a </a:t>
            </a:r>
            <a:r>
              <a:rPr lang="en-US" b="0" dirty="0">
                <a:latin typeface="+mn-lt"/>
              </a:rPr>
              <a:t>carbon </a:t>
            </a:r>
            <a:r>
              <a:rPr lang="en-US" b="0" dirty="0">
                <a:latin typeface="+mn-lt"/>
              </a:rPr>
              <a:t>layer</a:t>
            </a:r>
          </a:p>
        </p:txBody>
      </p:sp>
      <p:pic>
        <p:nvPicPr>
          <p:cNvPr id="57374" name="Picture 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65275"/>
            <a:ext cx="4143375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76" name="Rectangle 32"/>
          <p:cNvSpPr>
            <a:spLocks noChangeArrowheads="1"/>
          </p:cNvSpPr>
          <p:nvPr/>
        </p:nvSpPr>
        <p:spPr bwMode="auto">
          <a:xfrm>
            <a:off x="381000" y="1506538"/>
            <a:ext cx="35845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Ding, Tang, and Shimizu, J. Appl. Phys. 89 (2001) 718</a:t>
            </a:r>
          </a:p>
        </p:txBody>
      </p:sp>
      <p:sp>
        <p:nvSpPr>
          <p:cNvPr id="26631" name="Text Box 2"/>
          <p:cNvSpPr txBox="1">
            <a:spLocks noChangeArrowheads="1"/>
          </p:cNvSpPr>
          <p:nvPr/>
        </p:nvSpPr>
        <p:spPr bwMode="auto">
          <a:xfrm>
            <a:off x="1785938" y="165100"/>
            <a:ext cx="5275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Thin Films for the Eradication of Electron Clouds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26632" name="Picture 11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2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9" grpId="0"/>
      <p:bldP spid="57362" grpId="0"/>
      <p:bldP spid="57363" grpId="0"/>
      <p:bldP spid="57364" grpId="0"/>
      <p:bldP spid="573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0F6E81-CA60-4FB2-AFEA-6F277BA84BBD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1785938" y="165100"/>
            <a:ext cx="5549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Carbon Films for the Eradication of Electron Clouds</a:t>
            </a:r>
            <a:endParaRPr lang="fr-FR" sz="2000">
              <a:solidFill>
                <a:srgbClr val="990000"/>
              </a:solidFill>
            </a:endParaRPr>
          </a:p>
        </p:txBody>
      </p:sp>
      <p:pic>
        <p:nvPicPr>
          <p:cNvPr id="27652" name="Picture 11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2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2625" y="3200400"/>
            <a:ext cx="3833813" cy="2690813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3200400"/>
            <a:ext cx="3671888" cy="2662238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222625" y="5868988"/>
            <a:ext cx="3206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99"/>
                </a:solidFill>
              </a:rPr>
              <a:t>N. Rey Whetten, J. Appl. Phy. 34(1963)771</a:t>
            </a:r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2484438" y="5524500"/>
            <a:ext cx="1871662" cy="215900"/>
          </a:xfrm>
          <a:prstGeom prst="ellipse">
            <a:avLst/>
          </a:prstGeom>
          <a:noFill/>
          <a:ln w="19050">
            <a:solidFill>
              <a:srgbClr val="D60093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516688" y="5510213"/>
            <a:ext cx="1871662" cy="215900"/>
          </a:xfrm>
          <a:prstGeom prst="ellipse">
            <a:avLst/>
          </a:prstGeom>
          <a:noFill/>
          <a:ln w="19050">
            <a:solidFill>
              <a:srgbClr val="D60093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26" name="Text Box 96"/>
          <p:cNvSpPr txBox="1">
            <a:spLocks noChangeArrowheads="1"/>
          </p:cNvSpPr>
          <p:nvPr/>
        </p:nvSpPr>
        <p:spPr bwMode="auto">
          <a:xfrm>
            <a:off x="500063" y="1571625"/>
            <a:ext cx="8286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Graphite is a very interesting candidate…but it needs to be deposited onto the vacuum chamber walls.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6143625" y="3309938"/>
            <a:ext cx="561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latin typeface="Symbol" pitchFamily="18" charset="2"/>
                <a:cs typeface="Arial" charset="0"/>
              </a:rPr>
              <a:t>d</a:t>
            </a:r>
            <a:r>
              <a:rPr lang="en-US" b="0" baseline="-25000">
                <a:cs typeface="Arial" charset="0"/>
              </a:rPr>
              <a:t>max</a:t>
            </a:r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500313" y="3309938"/>
            <a:ext cx="561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latin typeface="Symbol" pitchFamily="18" charset="2"/>
                <a:cs typeface="Arial" charset="0"/>
              </a:rPr>
              <a:t>d</a:t>
            </a:r>
            <a:r>
              <a:rPr lang="en-US" b="0" baseline="-25000">
                <a:cs typeface="Arial" charset="0"/>
              </a:rPr>
              <a:t>max</a:t>
            </a:r>
            <a:endParaRPr lang="en-US"/>
          </a:p>
        </p:txBody>
      </p:sp>
      <p:cxnSp>
        <p:nvCxnSpPr>
          <p:cNvPr id="30" name="Elbow Connector 29"/>
          <p:cNvCxnSpPr>
            <a:cxnSpLocks noChangeShapeType="1"/>
            <a:stCxn id="28" idx="1"/>
          </p:cNvCxnSpPr>
          <p:nvPr/>
        </p:nvCxnSpPr>
        <p:spPr bwMode="auto">
          <a:xfrm rot="10800000">
            <a:off x="1857375" y="3381375"/>
            <a:ext cx="642938" cy="11271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4" name="Straight Arrow Connector 33"/>
          <p:cNvCxnSpPr>
            <a:cxnSpLocks noChangeShapeType="1"/>
            <a:stCxn id="27" idx="1"/>
          </p:cNvCxnSpPr>
          <p:nvPr/>
        </p:nvCxnSpPr>
        <p:spPr bwMode="auto">
          <a:xfrm rot="10800000" flipV="1">
            <a:off x="5715000" y="3494088"/>
            <a:ext cx="428625" cy="244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857625" y="2714625"/>
            <a:ext cx="1624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SEY of graphite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7" grpId="0"/>
      <p:bldP spid="28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FA5896-8A93-4DF7-B77A-08DB11803A2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42875" y="1004888"/>
            <a:ext cx="8653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solidFill>
                  <a:schemeClr val="tx2"/>
                </a:solidFill>
              </a:rPr>
              <a:t>However, carbon films are </a:t>
            </a:r>
            <a:r>
              <a:rPr lang="en-US">
                <a:solidFill>
                  <a:schemeClr val="tx2"/>
                </a:solidFill>
              </a:rPr>
              <a:t>neither pure graphite nor pure diamond</a:t>
            </a:r>
            <a:r>
              <a:rPr lang="en-US" b="0">
                <a:solidFill>
                  <a:schemeClr val="tx2"/>
                </a:solidFill>
              </a:rPr>
              <a:t>. In general they are amorphous (lack of long-range order). Locally, the carbon orbital hybridization can be diamond-like (sp</a:t>
            </a:r>
            <a:r>
              <a:rPr lang="en-US" b="0" baseline="30000">
                <a:solidFill>
                  <a:schemeClr val="tx2"/>
                </a:solidFill>
              </a:rPr>
              <a:t>3</a:t>
            </a:r>
            <a:r>
              <a:rPr lang="en-US" b="0">
                <a:solidFill>
                  <a:schemeClr val="tx2"/>
                </a:solidFill>
              </a:rPr>
              <a:t>) or graphite-like (sp</a:t>
            </a:r>
            <a:r>
              <a:rPr lang="en-US" b="0" baseline="30000">
                <a:solidFill>
                  <a:schemeClr val="tx2"/>
                </a:solidFill>
              </a:rPr>
              <a:t>2</a:t>
            </a:r>
            <a:r>
              <a:rPr lang="en-US" b="0">
                <a:solidFill>
                  <a:schemeClr val="tx2"/>
                </a:solidFill>
              </a:rPr>
              <a:t>).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432050"/>
            <a:ext cx="2232025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2432050"/>
            <a:ext cx="2519362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179388" y="5222875"/>
            <a:ext cx="8785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0">
                <a:solidFill>
                  <a:schemeClr val="tx2"/>
                </a:solidFill>
              </a:rPr>
              <a:t>Production of amorphous carbon (a-C) films with the highest fraction of sp</a:t>
            </a:r>
            <a:r>
              <a:rPr lang="en-US" b="0" baseline="30000">
                <a:solidFill>
                  <a:schemeClr val="tx2"/>
                </a:solidFill>
              </a:rPr>
              <a:t>2</a:t>
            </a:r>
            <a:r>
              <a:rPr lang="en-US" b="0">
                <a:solidFill>
                  <a:schemeClr val="tx2"/>
                </a:solidFill>
              </a:rPr>
              <a:t> hybridization</a:t>
            </a:r>
          </a:p>
          <a:p>
            <a:pPr algn="ctr"/>
            <a:r>
              <a:rPr lang="en-US" b="0">
                <a:solidFill>
                  <a:schemeClr val="tx2"/>
                </a:solidFill>
              </a:rPr>
              <a:t>+</a:t>
            </a:r>
          </a:p>
          <a:p>
            <a:pPr algn="ctr"/>
            <a:r>
              <a:rPr lang="en-US" b="0">
                <a:solidFill>
                  <a:schemeClr val="tx2"/>
                </a:solidFill>
              </a:rPr>
              <a:t>without excessive heating of the vacuum chamber during coating (SPS constraint) 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067050" y="4592638"/>
            <a:ext cx="236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2"/>
                </a:solidFill>
              </a:rPr>
              <a:t>Source: Wikipedia ‘hybridization’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2700338" y="2071688"/>
            <a:ext cx="534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sp</a:t>
            </a:r>
            <a:r>
              <a:rPr lang="en-US" baseline="3000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5148263" y="2071688"/>
            <a:ext cx="534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sp</a:t>
            </a:r>
            <a:r>
              <a:rPr lang="en-US" baseline="30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2970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pic>
        <p:nvPicPr>
          <p:cNvPr id="29706" name="Picture 11" descr="CERN 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2" descr="VSC 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Text Box 2"/>
          <p:cNvSpPr txBox="1">
            <a:spLocks noChangeArrowheads="1"/>
          </p:cNvSpPr>
          <p:nvPr/>
        </p:nvSpPr>
        <p:spPr bwMode="auto">
          <a:xfrm>
            <a:off x="1785938" y="165100"/>
            <a:ext cx="5549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Carbon Films for the Eradication of Electron Clouds</a:t>
            </a:r>
            <a:endParaRPr lang="fr-FR" sz="200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/>
      <p:bldP spid="74760" grpId="0"/>
      <p:bldP spid="74761" grpId="0"/>
      <p:bldP spid="747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/>
              <a:t>Paolo Chiggiato,TE-VSC seminars, November 27th, 2009</a:t>
            </a:r>
            <a:endParaRPr lang="fr-FR"/>
          </a:p>
        </p:txBody>
      </p:sp>
      <p:pic>
        <p:nvPicPr>
          <p:cNvPr id="30722" name="Picture 35" descr="CERN LOG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7429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6" descr="VSC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785938" y="165100"/>
            <a:ext cx="5549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000">
                <a:solidFill>
                  <a:srgbClr val="990000"/>
                </a:solidFill>
              </a:rPr>
              <a:t>Carbon Films for the Eradication of Electron Clouds</a:t>
            </a:r>
            <a:endParaRPr lang="fr-FR" sz="2000">
              <a:solidFill>
                <a:srgbClr val="990000"/>
              </a:solidFill>
            </a:endParaRPr>
          </a:p>
        </p:txBody>
      </p:sp>
      <p:sp>
        <p:nvSpPr>
          <p:cNvPr id="39" name="Text Box 96"/>
          <p:cNvSpPr txBox="1">
            <a:spLocks noChangeArrowheads="1"/>
          </p:cNvSpPr>
          <p:nvPr/>
        </p:nvSpPr>
        <p:spPr bwMode="auto">
          <a:xfrm>
            <a:off x="1785938" y="785813"/>
            <a:ext cx="6000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cs typeface="Arial" charset="0"/>
              </a:rPr>
              <a:t>Magnetron sputtered carbon films in cylindrical configuration.</a:t>
            </a:r>
          </a:p>
        </p:txBody>
      </p:sp>
      <p:graphicFrame>
        <p:nvGraphicFramePr>
          <p:cNvPr id="43" name="Chart 42"/>
          <p:cNvGraphicFramePr>
            <a:graphicFrameLocks noGrp="1"/>
          </p:cNvGraphicFramePr>
          <p:nvPr/>
        </p:nvGraphicFramePr>
        <p:xfrm>
          <a:off x="3143240" y="3286124"/>
          <a:ext cx="6391287" cy="3667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7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8213" y="6022975"/>
            <a:ext cx="2133600" cy="476250"/>
          </a:xfrm>
          <a:noFill/>
        </p:spPr>
        <p:txBody>
          <a:bodyPr/>
          <a:lstStyle/>
          <a:p>
            <a:fld id="{221E8316-EF72-4983-896F-D2A15D150F3B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682625" y="1925638"/>
            <a:ext cx="152400" cy="43434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2816225" y="1925638"/>
            <a:ext cx="152400" cy="43434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sp>
        <p:nvSpPr>
          <p:cNvPr id="48" name="Rectangle 15"/>
          <p:cNvSpPr>
            <a:spLocks noChangeArrowheads="1"/>
          </p:cNvSpPr>
          <p:nvPr/>
        </p:nvSpPr>
        <p:spPr bwMode="auto">
          <a:xfrm>
            <a:off x="1749425" y="1620838"/>
            <a:ext cx="76200" cy="4800600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666666"/>
              </a:gs>
              <a:gs pos="100000">
                <a:srgbClr val="DDDDDD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CH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9" name="Text Box 16"/>
          <p:cNvSpPr txBox="1">
            <a:spLocks noChangeArrowheads="1"/>
          </p:cNvSpPr>
          <p:nvPr/>
        </p:nvSpPr>
        <p:spPr bwMode="auto">
          <a:xfrm>
            <a:off x="1765300" y="1500188"/>
            <a:ext cx="996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>
                <a:ea typeface="Arial Unicode MS" pitchFamily="34" charset="-128"/>
                <a:cs typeface="Arial Unicode MS" pitchFamily="34" charset="-128"/>
              </a:rPr>
              <a:t>Graphite rod</a:t>
            </a: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189038" y="2919413"/>
            <a:ext cx="266700" cy="228600"/>
            <a:chOff x="2568" y="2208"/>
            <a:chExt cx="168" cy="144"/>
          </a:xfrm>
        </p:grpSpPr>
        <p:sp>
          <p:nvSpPr>
            <p:cNvPr id="30781" name="Oval 50"/>
            <p:cNvSpPr>
              <a:spLocks noChangeArrowheads="1"/>
            </p:cNvSpPr>
            <p:nvPr/>
          </p:nvSpPr>
          <p:spPr bwMode="auto">
            <a:xfrm>
              <a:off x="2592" y="2208"/>
              <a:ext cx="144" cy="144"/>
            </a:xfrm>
            <a:prstGeom prst="ellipse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30782" name="Text Box 51"/>
            <p:cNvSpPr txBox="1">
              <a:spLocks noChangeArrowheads="1"/>
            </p:cNvSpPr>
            <p:nvPr/>
          </p:nvSpPr>
          <p:spPr bwMode="auto">
            <a:xfrm>
              <a:off x="2568" y="2231"/>
              <a:ext cx="11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fr-CH" sz="900" baseline="30000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53" name="Oval 115"/>
          <p:cNvSpPr>
            <a:spLocks noChangeArrowheads="1"/>
          </p:cNvSpPr>
          <p:nvPr/>
        </p:nvSpPr>
        <p:spPr bwMode="auto">
          <a:xfrm>
            <a:off x="2773363" y="3206750"/>
            <a:ext cx="76200" cy="762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54" name="Oval 116"/>
          <p:cNvSpPr>
            <a:spLocks noChangeArrowheads="1"/>
          </p:cNvSpPr>
          <p:nvPr/>
        </p:nvSpPr>
        <p:spPr bwMode="auto">
          <a:xfrm>
            <a:off x="2270125" y="2919413"/>
            <a:ext cx="76200" cy="762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55" name="Oval 118"/>
          <p:cNvSpPr>
            <a:spLocks noChangeArrowheads="1"/>
          </p:cNvSpPr>
          <p:nvPr/>
        </p:nvSpPr>
        <p:spPr bwMode="auto">
          <a:xfrm>
            <a:off x="2257425" y="3605213"/>
            <a:ext cx="228600" cy="2286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56" name="Text Box 119"/>
          <p:cNvSpPr txBox="1">
            <a:spLocks noChangeArrowheads="1"/>
          </p:cNvSpPr>
          <p:nvPr/>
        </p:nvSpPr>
        <p:spPr bwMode="auto">
          <a:xfrm>
            <a:off x="2228850" y="3543300"/>
            <a:ext cx="303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r-CH" sz="1600">
                <a:ea typeface="Arial Unicode MS" pitchFamily="34" charset="-128"/>
                <a:cs typeface="Arial Unicode MS" pitchFamily="34" charset="-128"/>
              </a:rPr>
              <a:t>+</a:t>
            </a:r>
          </a:p>
        </p:txBody>
      </p:sp>
      <p:grpSp>
        <p:nvGrpSpPr>
          <p:cNvPr id="3" name="Group 194"/>
          <p:cNvGrpSpPr>
            <a:grpSpLocks/>
          </p:cNvGrpSpPr>
          <p:nvPr/>
        </p:nvGrpSpPr>
        <p:grpSpPr bwMode="auto">
          <a:xfrm>
            <a:off x="958850" y="1589088"/>
            <a:ext cx="781050" cy="376237"/>
            <a:chOff x="1030" y="1141"/>
            <a:chExt cx="492" cy="237"/>
          </a:xfrm>
        </p:grpSpPr>
        <p:sp>
          <p:nvSpPr>
            <p:cNvPr id="30779" name="Line 195"/>
            <p:cNvSpPr>
              <a:spLocks noChangeShapeType="1"/>
            </p:cNvSpPr>
            <p:nvPr/>
          </p:nvSpPr>
          <p:spPr bwMode="auto">
            <a:xfrm flipH="1">
              <a:off x="1298" y="1257"/>
              <a:ext cx="224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0" name="Text Box 196"/>
            <p:cNvSpPr txBox="1">
              <a:spLocks noChangeArrowheads="1"/>
            </p:cNvSpPr>
            <p:nvPr/>
          </p:nvSpPr>
          <p:spPr bwMode="auto">
            <a:xfrm>
              <a:off x="1030" y="1141"/>
              <a:ext cx="274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-U</a:t>
              </a:r>
            </a:p>
          </p:txBody>
        </p:sp>
      </p:grpSp>
      <p:grpSp>
        <p:nvGrpSpPr>
          <p:cNvPr id="4" name="Group 197"/>
          <p:cNvGrpSpPr>
            <a:grpSpLocks/>
          </p:cNvGrpSpPr>
          <p:nvPr/>
        </p:nvGrpSpPr>
        <p:grpSpPr bwMode="auto">
          <a:xfrm>
            <a:off x="109538" y="2232025"/>
            <a:ext cx="573087" cy="377825"/>
            <a:chOff x="249" y="1546"/>
            <a:chExt cx="607" cy="238"/>
          </a:xfrm>
        </p:grpSpPr>
        <p:sp>
          <p:nvSpPr>
            <p:cNvPr id="30774" name="Line 198"/>
            <p:cNvSpPr>
              <a:spLocks noChangeShapeType="1"/>
            </p:cNvSpPr>
            <p:nvPr/>
          </p:nvSpPr>
          <p:spPr bwMode="auto">
            <a:xfrm flipH="1">
              <a:off x="431" y="1546"/>
              <a:ext cx="425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5" name="Line 199"/>
            <p:cNvSpPr>
              <a:spLocks noChangeShapeType="1"/>
            </p:cNvSpPr>
            <p:nvPr/>
          </p:nvSpPr>
          <p:spPr bwMode="auto">
            <a:xfrm>
              <a:off x="431" y="1546"/>
              <a:ext cx="0" cy="147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6" name="Line 200"/>
            <p:cNvSpPr>
              <a:spLocks noChangeShapeType="1"/>
            </p:cNvSpPr>
            <p:nvPr/>
          </p:nvSpPr>
          <p:spPr bwMode="auto">
            <a:xfrm>
              <a:off x="249" y="1693"/>
              <a:ext cx="363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7" name="Line 201"/>
            <p:cNvSpPr>
              <a:spLocks noChangeShapeType="1"/>
            </p:cNvSpPr>
            <p:nvPr/>
          </p:nvSpPr>
          <p:spPr bwMode="auto">
            <a:xfrm>
              <a:off x="340" y="1736"/>
              <a:ext cx="181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8" name="Line 202"/>
            <p:cNvSpPr>
              <a:spLocks noChangeShapeType="1"/>
            </p:cNvSpPr>
            <p:nvPr/>
          </p:nvSpPr>
          <p:spPr bwMode="auto">
            <a:xfrm flipV="1">
              <a:off x="385" y="1784"/>
              <a:ext cx="91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" name="Line 210"/>
          <p:cNvSpPr>
            <a:spLocks noChangeShapeType="1"/>
          </p:cNvSpPr>
          <p:nvPr/>
        </p:nvSpPr>
        <p:spPr bwMode="auto">
          <a:xfrm flipH="1" flipV="1">
            <a:off x="1836738" y="3422650"/>
            <a:ext cx="4333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211"/>
          <p:cNvSpPr>
            <a:spLocks noChangeShapeType="1"/>
          </p:cNvSpPr>
          <p:nvPr/>
        </p:nvSpPr>
        <p:spPr bwMode="auto">
          <a:xfrm flipV="1">
            <a:off x="1909763" y="3062288"/>
            <a:ext cx="360362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212"/>
          <p:cNvSpPr>
            <a:spLocks noChangeShapeType="1"/>
          </p:cNvSpPr>
          <p:nvPr/>
        </p:nvSpPr>
        <p:spPr bwMode="auto">
          <a:xfrm flipV="1">
            <a:off x="1836738" y="3278188"/>
            <a:ext cx="936625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9" name="Text Box 213"/>
          <p:cNvSpPr txBox="1">
            <a:spLocks noChangeArrowheads="1"/>
          </p:cNvSpPr>
          <p:nvPr/>
        </p:nvSpPr>
        <p:spPr bwMode="auto">
          <a:xfrm>
            <a:off x="874713" y="2292350"/>
            <a:ext cx="804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H" sz="1200">
                <a:ea typeface="Arial Unicode MS" pitchFamily="34" charset="-128"/>
                <a:cs typeface="Arial Unicode MS" pitchFamily="34" charset="-128"/>
              </a:rPr>
              <a:t>Discharge</a:t>
            </a:r>
          </a:p>
          <a:p>
            <a:pPr algn="ctr"/>
            <a:r>
              <a:rPr lang="fr-CH" sz="1200">
                <a:ea typeface="Arial Unicode MS" pitchFamily="34" charset="-128"/>
                <a:cs typeface="Arial Unicode MS" pitchFamily="34" charset="-128"/>
              </a:rPr>
              <a:t>gas</a:t>
            </a:r>
          </a:p>
        </p:txBody>
      </p:sp>
      <p:sp>
        <p:nvSpPr>
          <p:cNvPr id="70" name="Text Box 214"/>
          <p:cNvSpPr txBox="1">
            <a:spLocks noChangeArrowheads="1"/>
          </p:cNvSpPr>
          <p:nvPr/>
        </p:nvSpPr>
        <p:spPr bwMode="auto">
          <a:xfrm>
            <a:off x="1835150" y="2414588"/>
            <a:ext cx="850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>
                <a:ea typeface="Arial Unicode MS" pitchFamily="34" charset="-128"/>
                <a:cs typeface="Arial Unicode MS" pitchFamily="34" charset="-128"/>
              </a:rPr>
              <a:t>Sputtered </a:t>
            </a:r>
          </a:p>
          <a:p>
            <a:r>
              <a:rPr lang="fr-CH" sz="1200">
                <a:ea typeface="Arial Unicode MS" pitchFamily="34" charset="-128"/>
                <a:cs typeface="Arial Unicode MS" pitchFamily="34" charset="-128"/>
              </a:rPr>
              <a:t>C atoms</a:t>
            </a:r>
          </a:p>
        </p:txBody>
      </p:sp>
      <p:sp>
        <p:nvSpPr>
          <p:cNvPr id="71" name="AutoShape 215"/>
          <p:cNvSpPr>
            <a:spLocks noChangeArrowheads="1"/>
          </p:cNvSpPr>
          <p:nvPr/>
        </p:nvSpPr>
        <p:spPr bwMode="auto">
          <a:xfrm>
            <a:off x="1189038" y="4286250"/>
            <a:ext cx="144462" cy="1512888"/>
          </a:xfrm>
          <a:prstGeom prst="upArrow">
            <a:avLst>
              <a:gd name="adj1" fmla="val 50000"/>
              <a:gd name="adj2" fmla="val 2618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2" name="Text Box 216"/>
          <p:cNvSpPr txBox="1">
            <a:spLocks noChangeArrowheads="1"/>
          </p:cNvSpPr>
          <p:nvPr/>
        </p:nvSpPr>
        <p:spPr bwMode="auto">
          <a:xfrm>
            <a:off x="1096963" y="39274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30746" name="Slide Number Placeholder 3"/>
          <p:cNvSpPr txBox="1">
            <a:spLocks/>
          </p:cNvSpPr>
          <p:nvPr/>
        </p:nvSpPr>
        <p:spPr bwMode="auto">
          <a:xfrm>
            <a:off x="690245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F3CED84-838D-4C4D-B293-6F0B78D49019}" type="slidenum">
              <a:rPr lang="fr-FR" sz="1000"/>
              <a:pPr algn="r"/>
              <a:t>9</a:t>
            </a:fld>
            <a:endParaRPr lang="fr-FR" sz="1000"/>
          </a:p>
        </p:txBody>
      </p:sp>
      <p:graphicFrame>
        <p:nvGraphicFramePr>
          <p:cNvPr id="75" name="Table 74"/>
          <p:cNvGraphicFramePr>
            <a:graphicFrameLocks noGrp="1"/>
          </p:cNvGraphicFramePr>
          <p:nvPr/>
        </p:nvGraphicFramePr>
        <p:xfrm>
          <a:off x="3106738" y="1866900"/>
          <a:ext cx="5965825" cy="898525"/>
        </p:xfrm>
        <a:graphic>
          <a:graphicData uri="http://schemas.openxmlformats.org/drawingml/2006/table">
            <a:tbl>
              <a:tblPr/>
              <a:tblGrid>
                <a:gridCol w="565785"/>
                <a:gridCol w="704215"/>
                <a:gridCol w="583565"/>
                <a:gridCol w="589280"/>
                <a:gridCol w="511175"/>
                <a:gridCol w="862330"/>
                <a:gridCol w="655955"/>
                <a:gridCol w="770255"/>
                <a:gridCol w="7239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Sample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ID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Discharge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gas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Voltage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[V]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Current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[A]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Power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[W]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Max. sub. T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[°C]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Pressure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[Torr]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Dep. Time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[h]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Thickness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[nm]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mm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Ne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822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0.57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466.3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1.8E-02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580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76" name="Text Box 96"/>
          <p:cNvSpPr txBox="1">
            <a:spLocks noChangeArrowheads="1"/>
          </p:cNvSpPr>
          <p:nvPr/>
        </p:nvSpPr>
        <p:spPr bwMode="auto">
          <a:xfrm>
            <a:off x="4143375" y="1500188"/>
            <a:ext cx="400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cs typeface="Arial" charset="0"/>
              </a:rPr>
              <a:t>Standard coating parameters (magnetic field 150 G)</a:t>
            </a:r>
          </a:p>
        </p:txBody>
      </p:sp>
      <p:sp>
        <p:nvSpPr>
          <p:cNvPr id="77" name="Text Box 96"/>
          <p:cNvSpPr txBox="1">
            <a:spLocks noChangeArrowheads="1"/>
          </p:cNvSpPr>
          <p:nvPr/>
        </p:nvSpPr>
        <p:spPr bwMode="auto">
          <a:xfrm>
            <a:off x="4643438" y="2987675"/>
            <a:ext cx="4214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0">
                <a:cs typeface="Arial" charset="0"/>
              </a:rPr>
              <a:t>The low </a:t>
            </a:r>
            <a:r>
              <a:rPr lang="en-US" b="0">
                <a:latin typeface="Symbol" pitchFamily="18" charset="2"/>
                <a:cs typeface="Arial" charset="0"/>
              </a:rPr>
              <a:t>d</a:t>
            </a:r>
            <a:r>
              <a:rPr lang="en-US" b="0" baseline="-25000">
                <a:cs typeface="Arial" charset="0"/>
              </a:rPr>
              <a:t>max</a:t>
            </a:r>
            <a:r>
              <a:rPr lang="en-US" b="0">
                <a:cs typeface="Arial" charset="0"/>
              </a:rPr>
              <a:t> of graphite is preserved</a:t>
            </a: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 rot="-5400000">
            <a:off x="109538" y="4010025"/>
            <a:ext cx="12969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>
                <a:ea typeface="Arial Unicode MS" pitchFamily="34" charset="-128"/>
                <a:cs typeface="Arial Unicode MS" pitchFamily="34" charset="-128"/>
              </a:rPr>
              <a:t>Vacuum chamber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940425" y="3860800"/>
            <a:ext cx="113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  <a:cs typeface="Arial" charset="0"/>
              </a:rPr>
              <a:t>d</a:t>
            </a:r>
            <a:r>
              <a:rPr lang="en-US" baseline="-25000">
                <a:cs typeface="Arial" charset="0"/>
              </a:rPr>
              <a:t>max</a:t>
            </a:r>
            <a:r>
              <a:rPr lang="en-US">
                <a:cs typeface="Arial" charset="0"/>
              </a:rPr>
              <a:t>= 0.95</a:t>
            </a:r>
            <a:endParaRPr lang="en-US"/>
          </a:p>
        </p:txBody>
      </p:sp>
      <p:cxnSp>
        <p:nvCxnSpPr>
          <p:cNvPr id="34" name="Straight Arrow Connector 33"/>
          <p:cNvCxnSpPr>
            <a:cxnSpLocks noChangeShapeType="1"/>
            <a:stCxn id="27" idx="1"/>
          </p:cNvCxnSpPr>
          <p:nvPr/>
        </p:nvCxnSpPr>
        <p:spPr bwMode="auto">
          <a:xfrm rot="10800000" flipV="1">
            <a:off x="5511800" y="4044950"/>
            <a:ext cx="428625" cy="244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 animBg="1"/>
      <p:bldP spid="49" grpId="0"/>
      <p:bldP spid="53" grpId="0" animBg="1"/>
      <p:bldP spid="54" grpId="0" animBg="1"/>
      <p:bldP spid="55" grpId="0" animBg="1"/>
      <p:bldP spid="56" grpId="0"/>
      <p:bldP spid="66" grpId="0" animBg="1"/>
      <p:bldP spid="67" grpId="0" animBg="1"/>
      <p:bldP spid="68" grpId="0" animBg="1"/>
      <p:bldP spid="69" grpId="0"/>
      <p:bldP spid="70" grpId="0"/>
      <p:bldP spid="71" grpId="0" animBg="1"/>
      <p:bldP spid="72" grpId="0"/>
      <p:bldP spid="76" grpId="0"/>
      <p:bldP spid="77" grpId="0"/>
      <p:bldP spid="42" grpId="0"/>
      <p:bldP spid="27" grpId="0"/>
      <p:bldP spid="27" grpId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3823</TotalTime>
  <Words>2275</Words>
  <Application>Microsoft Office PowerPoint</Application>
  <PresentationFormat>Letter Paper (8.5x11 in)</PresentationFormat>
  <Paragraphs>440</Paragraphs>
  <Slides>29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Calibri</vt:lpstr>
      <vt:lpstr>Arial</vt:lpstr>
      <vt:lpstr>Symbol</vt:lpstr>
      <vt:lpstr>Wingdings</vt:lpstr>
      <vt:lpstr>Arial Unicode MS</vt:lpstr>
      <vt:lpstr>Times New Roman</vt:lpstr>
      <vt:lpstr>MT Extra</vt:lpstr>
      <vt:lpstr>New York</vt:lpstr>
      <vt:lpstr>Trebuchet MS</vt:lpstr>
      <vt:lpstr>Modèle par défaut</vt:lpstr>
      <vt:lpstr>Equation</vt:lpstr>
      <vt:lpstr>KGPlot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 Chiggiato-Cherubin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Lisa</dc:creator>
  <cp:lastModifiedBy>atconfer</cp:lastModifiedBy>
  <cp:revision>246</cp:revision>
  <dcterms:created xsi:type="dcterms:W3CDTF">2009-11-01T13:34:32Z</dcterms:created>
  <dcterms:modified xsi:type="dcterms:W3CDTF">2009-11-27T07:55:15Z</dcterms:modified>
</cp:coreProperties>
</file>