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.xml" ContentType="application/vnd.openxmlformats-officedocument.presentationml.tags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drawings/drawing1.xml" ContentType="application/vnd.openxmlformats-officedocument.drawingml.chartshapes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571" r:id="rId2"/>
    <p:sldId id="462" r:id="rId3"/>
    <p:sldId id="572" r:id="rId4"/>
    <p:sldId id="573" r:id="rId5"/>
    <p:sldId id="574" r:id="rId6"/>
    <p:sldId id="576" r:id="rId7"/>
    <p:sldId id="577" r:id="rId8"/>
    <p:sldId id="578" r:id="rId9"/>
    <p:sldId id="579" r:id="rId10"/>
    <p:sldId id="580" r:id="rId11"/>
    <p:sldId id="581" r:id="rId12"/>
    <p:sldId id="639" r:id="rId13"/>
    <p:sldId id="641" r:id="rId14"/>
    <p:sldId id="640" r:id="rId15"/>
    <p:sldId id="583" r:id="rId16"/>
    <p:sldId id="584" r:id="rId17"/>
    <p:sldId id="585" r:id="rId18"/>
    <p:sldId id="586" r:id="rId19"/>
    <p:sldId id="587" r:id="rId20"/>
    <p:sldId id="588" r:id="rId21"/>
    <p:sldId id="589" r:id="rId22"/>
    <p:sldId id="590" r:id="rId23"/>
    <p:sldId id="525" r:id="rId24"/>
    <p:sldId id="591" r:id="rId25"/>
    <p:sldId id="592" r:id="rId26"/>
    <p:sldId id="593" r:id="rId27"/>
    <p:sldId id="594" r:id="rId28"/>
    <p:sldId id="595" r:id="rId29"/>
    <p:sldId id="596" r:id="rId30"/>
    <p:sldId id="597" r:id="rId31"/>
    <p:sldId id="598" r:id="rId32"/>
    <p:sldId id="599" r:id="rId33"/>
    <p:sldId id="600" r:id="rId34"/>
    <p:sldId id="601" r:id="rId35"/>
    <p:sldId id="602" r:id="rId36"/>
    <p:sldId id="603" r:id="rId37"/>
    <p:sldId id="604" r:id="rId38"/>
    <p:sldId id="605" r:id="rId39"/>
    <p:sldId id="606" r:id="rId40"/>
    <p:sldId id="607" r:id="rId41"/>
    <p:sldId id="608" r:id="rId42"/>
    <p:sldId id="609" r:id="rId43"/>
    <p:sldId id="610" r:id="rId44"/>
    <p:sldId id="611" r:id="rId45"/>
    <p:sldId id="612" r:id="rId46"/>
    <p:sldId id="613" r:id="rId47"/>
    <p:sldId id="614" r:id="rId48"/>
    <p:sldId id="615" r:id="rId49"/>
    <p:sldId id="616" r:id="rId50"/>
    <p:sldId id="617" r:id="rId51"/>
    <p:sldId id="618" r:id="rId52"/>
    <p:sldId id="531" r:id="rId53"/>
    <p:sldId id="619" r:id="rId54"/>
    <p:sldId id="620" r:id="rId55"/>
    <p:sldId id="633" r:id="rId56"/>
    <p:sldId id="634" r:id="rId57"/>
    <p:sldId id="635" r:id="rId58"/>
    <p:sldId id="621" r:id="rId59"/>
    <p:sldId id="622" r:id="rId60"/>
    <p:sldId id="636" r:id="rId61"/>
    <p:sldId id="623" r:id="rId62"/>
    <p:sldId id="624" r:id="rId63"/>
    <p:sldId id="626" r:id="rId64"/>
    <p:sldId id="628" r:id="rId65"/>
    <p:sldId id="632" r:id="rId66"/>
    <p:sldId id="642" r:id="rId67"/>
    <p:sldId id="637" r:id="rId68"/>
  </p:sldIdLst>
  <p:sldSz cx="10287000" cy="7620000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66FF"/>
    <a:srgbClr val="33CCFF"/>
    <a:srgbClr val="FF9966"/>
    <a:srgbClr val="339933"/>
    <a:srgbClr val="009999"/>
    <a:srgbClr val="6699FF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07" autoAdjust="0"/>
    <p:restoredTop sz="93893" autoAdjust="0"/>
  </p:normalViewPr>
  <p:slideViewPr>
    <p:cSldViewPr>
      <p:cViewPr>
        <p:scale>
          <a:sx n="80" d="100"/>
          <a:sy n="80" d="100"/>
        </p:scale>
        <p:origin x="-84" y="-72"/>
      </p:cViewPr>
      <p:guideLst>
        <p:guide orient="horz" pos="2400"/>
        <p:guide pos="32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4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4.xml"/><Relationship Id="rId2" Type="http://schemas.openxmlformats.org/officeDocument/2006/relationships/slide" Target="slides/slide16.xml"/><Relationship Id="rId1" Type="http://schemas.openxmlformats.org/officeDocument/2006/relationships/slide" Target="slides/slide15.xml"/><Relationship Id="rId4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IonisationGaugesData\Pressure%20Distribution%20SVT%20Gaug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0.1022911514608231"/>
          <c:y val="3.8969438312623811E-2"/>
          <c:w val="0.84147849859093571"/>
          <c:h val="0.77510090187082659"/>
        </c:manualLayout>
      </c:layout>
      <c:barChart>
        <c:barDir val="col"/>
        <c:grouping val="clustered"/>
        <c:ser>
          <c:idx val="2"/>
          <c:order val="0"/>
          <c:tx>
            <c:strRef>
              <c:f>data!$E$1</c:f>
              <c:strCache>
                <c:ptCount val="1"/>
                <c:pt idx="0">
                  <c:v>Pressure After 1 Month [mbar]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c:spPr>
          <c:cat>
            <c:numRef>
              <c:f>data!$B$2:$B$22</c:f>
              <c:numCache>
                <c:formatCode>0.00E+00</c:formatCode>
                <c:ptCount val="21"/>
                <c:pt idx="0">
                  <c:v>1.0000000000000171E-13</c:v>
                </c:pt>
                <c:pt idx="1">
                  <c:v>5.0000000000000837E-13</c:v>
                </c:pt>
                <c:pt idx="2">
                  <c:v>1.0000000000000161E-12</c:v>
                </c:pt>
                <c:pt idx="3">
                  <c:v>2.0000000000000311E-12</c:v>
                </c:pt>
                <c:pt idx="4">
                  <c:v>4.0000000000000589E-12</c:v>
                </c:pt>
                <c:pt idx="5">
                  <c:v>6.0000000000000908E-12</c:v>
                </c:pt>
                <c:pt idx="6">
                  <c:v>8.0000000000001178E-12</c:v>
                </c:pt>
                <c:pt idx="7">
                  <c:v>1.0000000000000154E-11</c:v>
                </c:pt>
                <c:pt idx="8">
                  <c:v>2.0000000000000296E-11</c:v>
                </c:pt>
                <c:pt idx="9">
                  <c:v>3.0000000000000459E-11</c:v>
                </c:pt>
                <c:pt idx="10">
                  <c:v>4.0000000000000592E-11</c:v>
                </c:pt>
                <c:pt idx="11">
                  <c:v>5.0000000000000719E-11</c:v>
                </c:pt>
                <c:pt idx="12">
                  <c:v>6.000000000000084E-11</c:v>
                </c:pt>
                <c:pt idx="13">
                  <c:v>7.0000000000001025E-11</c:v>
                </c:pt>
                <c:pt idx="14">
                  <c:v>8.0000000000001133E-11</c:v>
                </c:pt>
                <c:pt idx="15">
                  <c:v>9.0000000000001279E-11</c:v>
                </c:pt>
                <c:pt idx="16">
                  <c:v>1.0000000000000139E-10</c:v>
                </c:pt>
                <c:pt idx="17">
                  <c:v>2.0000000000000277E-10</c:v>
                </c:pt>
                <c:pt idx="18">
                  <c:v>3.0000000000000434E-10</c:v>
                </c:pt>
                <c:pt idx="19">
                  <c:v>4.0000000000000529E-10</c:v>
                </c:pt>
                <c:pt idx="20">
                  <c:v>5.0000000000000675E-10</c:v>
                </c:pt>
              </c:numCache>
            </c:numRef>
          </c:cat>
          <c:val>
            <c:numRef>
              <c:f>data!$E$2:$E$12</c:f>
              <c:numCache>
                <c:formatCode>0.00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7</c:v>
                </c:pt>
                <c:pt idx="4">
                  <c:v>11</c:v>
                </c:pt>
                <c:pt idx="5">
                  <c:v>20</c:v>
                </c:pt>
                <c:pt idx="6">
                  <c:v>13</c:v>
                </c:pt>
                <c:pt idx="7">
                  <c:v>29</c:v>
                </c:pt>
                <c:pt idx="8">
                  <c:v>7</c:v>
                </c:pt>
                <c:pt idx="9">
                  <c:v>2</c:v>
                </c:pt>
                <c:pt idx="10">
                  <c:v>1</c:v>
                </c:pt>
              </c:numCache>
            </c:numRef>
          </c:val>
        </c:ser>
        <c:axId val="39398784"/>
        <c:axId val="39412864"/>
      </c:barChart>
      <c:catAx>
        <c:axId val="39398784"/>
        <c:scaling>
          <c:orientation val="minMax"/>
        </c:scaling>
        <c:axPos val="b"/>
        <c:numFmt formatCode="0.00E+00" sourceLinked="1"/>
        <c:majorTickMark val="none"/>
        <c:tickLblPos val="nextTo"/>
        <c:txPr>
          <a:bodyPr rot="-2700000" vert="horz"/>
          <a:lstStyle/>
          <a:p>
            <a:pPr>
              <a:defRPr lang="en-US"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9412864"/>
        <c:crosses val="autoZero"/>
        <c:auto val="1"/>
        <c:lblAlgn val="ctr"/>
        <c:lblOffset val="100"/>
      </c:catAx>
      <c:valAx>
        <c:axId val="39412864"/>
        <c:scaling>
          <c:orientation val="minMax"/>
          <c:max val="40"/>
          <c:min val="0"/>
        </c:scaling>
        <c:axPos val="l"/>
        <c:majorGridlines/>
        <c:numFmt formatCode="General" sourceLinked="0"/>
        <c:majorTickMark val="in"/>
        <c:minorTickMark val="in"/>
        <c:tickLblPos val="nextTo"/>
        <c:txPr>
          <a:bodyPr rot="0" vert="horz"/>
          <a:lstStyle/>
          <a:p>
            <a:pPr>
              <a:defRPr lang="en-US"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39398784"/>
        <c:crosses val="autoZero"/>
        <c:crossBetween val="between"/>
        <c:majorUnit val="2"/>
        <c:minorUnit val="1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solidFill>
      <a:schemeClr val="bg1"/>
    </a:solidFill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0.37105</cdr:x>
      <cdr:y>0.94857</cdr:y>
    </cdr:from>
    <cdr:to>
      <cdr:x>0.72222</cdr:x>
      <cdr:y>0.99505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85635" y="4562770"/>
          <a:ext cx="2257835" cy="2235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/>
        <a:p xmlns:a="http://schemas.openxmlformats.org/drawingml/2006/main">
          <a:pPr algn="ctr"/>
          <a:r>
            <a:rPr lang="en-US" sz="1400" b="1" dirty="0">
              <a:latin typeface="Times New Roman" pitchFamily="18" charset="0"/>
              <a:cs typeface="Times New Roman" pitchFamily="18" charset="0"/>
            </a:rPr>
            <a:t>Pressure range [mbar]</a:t>
          </a:r>
          <a:endParaRPr lang="en-US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0.1519</cdr:y>
    </cdr:from>
    <cdr:to>
      <cdr:x>0.03516</cdr:x>
      <cdr:y>0.63192</cdr:y>
    </cdr:to>
    <cdr:sp macro="" textlink="">
      <cdr:nvSpPr>
        <cdr:cNvPr id="3" name="TextBox 2"/>
        <cdr:cNvSpPr txBox="1"/>
      </cdr:nvSpPr>
      <cdr:spPr>
        <a:xfrm xmlns:a="http://schemas.openxmlformats.org/drawingml/2006/main" rot="-5400000">
          <a:off x="-1362314" y="2076695"/>
          <a:ext cx="2709041" cy="2701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>
              <a:latin typeface="Times New Roman" pitchFamily="18" charset="0"/>
              <a:cs typeface="Times New Roman" pitchFamily="18" charset="0"/>
            </a:rPr>
            <a:t>Numbers of</a:t>
          </a:r>
          <a:r>
            <a:rPr lang="en-US" sz="1400" b="1" baseline="0" dirty="0">
              <a:latin typeface="Times New Roman" pitchFamily="18" charset="0"/>
              <a:cs typeface="Times New Roman" pitchFamily="18" charset="0"/>
            </a:rPr>
            <a:t> SVT Gauges</a:t>
          </a:r>
          <a:endParaRPr lang="en-US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44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t" anchorCtr="0" compatLnSpc="1">
            <a:prstTxWarp prst="textNoShape">
              <a:avLst/>
            </a:prstTxWarp>
          </a:bodyPr>
          <a:lstStyle>
            <a:lvl1pPr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7300" y="0"/>
            <a:ext cx="28844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t" anchorCtr="0" compatLnSpc="1">
            <a:prstTxWarp prst="textNoShape">
              <a:avLst/>
            </a:prstTxWarp>
          </a:bodyPr>
          <a:lstStyle>
            <a:lvl1pPr algn="r"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19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b" anchorCtr="0" compatLnSpc="1">
            <a:prstTxWarp prst="textNoShape">
              <a:avLst/>
            </a:prstTxWarp>
          </a:bodyPr>
          <a:lstStyle>
            <a:lvl1pPr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7300" y="9351963"/>
            <a:ext cx="28844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b" anchorCtr="0" compatLnSpc="1">
            <a:prstTxWarp prst="textNoShape">
              <a:avLst/>
            </a:prstTxWarp>
          </a:bodyPr>
          <a:lstStyle>
            <a:lvl1pPr algn="r"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4B046421-EE6F-4FA6-8F4D-891FC2B88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t" anchorCtr="0" compatLnSpc="1">
            <a:prstTxWarp prst="textNoShape">
              <a:avLst/>
            </a:prstTxWarp>
          </a:bodyPr>
          <a:lstStyle>
            <a:lvl1pPr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825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t" anchorCtr="0" compatLnSpc="1">
            <a:prstTxWarp prst="textNoShape">
              <a:avLst/>
            </a:prstTxWarp>
          </a:bodyPr>
          <a:lstStyle>
            <a:lvl1pPr algn="r"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8792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3125"/>
            <a:ext cx="49276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b" anchorCtr="0" compatLnSpc="1">
            <a:prstTxWarp prst="textNoShape">
              <a:avLst/>
            </a:prstTxWarp>
          </a:bodyPr>
          <a:lstStyle>
            <a:lvl1pPr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825" y="93614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7" tIns="45999" rIns="91997" bIns="45999" numCol="1" anchor="b" anchorCtr="0" compatLnSpc="1">
            <a:prstTxWarp prst="textNoShape">
              <a:avLst/>
            </a:prstTxWarp>
          </a:bodyPr>
          <a:lstStyle>
            <a:lvl1pPr algn="r" defTabSz="919921" eaLnBrk="0" hangingPunct="0">
              <a:defRPr sz="1200">
                <a:latin typeface="Times New Roman" pitchFamily="1" charset="0"/>
              </a:defRPr>
            </a:lvl1pPr>
          </a:lstStyle>
          <a:p>
            <a:pPr>
              <a:defRPr/>
            </a:pPr>
            <a:fld id="{90219D96-9B52-4A76-A0EC-D4F5C7822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443DFDC-F6E2-4D86-B2EE-ADE10B0093CE}" type="slidenum">
              <a:rPr lang="en-US" smtClean="0">
                <a:latin typeface="Times New Roman" pitchFamily="18" charset="0"/>
              </a:rPr>
              <a:pPr defTabSz="919163"/>
              <a:t>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BA58DE50-7BE6-4165-8953-0B9C4EFBDC32}" type="slidenum">
              <a:rPr lang="en-US" smtClean="0">
                <a:latin typeface="Times New Roman" pitchFamily="18" charset="0"/>
              </a:rPr>
              <a:pPr defTabSz="919163"/>
              <a:t>11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9F57098C-A6C5-463B-A40C-CAEE1B49DC59}" type="slidenum">
              <a:rPr lang="en-US" smtClean="0">
                <a:latin typeface="Times New Roman" pitchFamily="18" charset="0"/>
              </a:rPr>
              <a:pPr defTabSz="919163"/>
              <a:t>12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EFF9BB5-5C0E-42BC-9BC4-AC0F4CEAF320}" type="slidenum">
              <a:rPr lang="en-US" smtClean="0">
                <a:latin typeface="Times New Roman" pitchFamily="18" charset="0"/>
              </a:rPr>
              <a:pPr defTabSz="919163"/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1D4C7B2-1ADA-4C12-8ADC-B3A4153B6DBD}" type="slidenum">
              <a:rPr lang="en-US" smtClean="0">
                <a:latin typeface="Times New Roman" pitchFamily="18" charset="0"/>
              </a:rPr>
              <a:pPr defTabSz="919163"/>
              <a:t>14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F35B6CC9-8C73-4DFC-BC3E-91F09448B2A8}" type="slidenum">
              <a:rPr lang="en-US" smtClean="0">
                <a:latin typeface="Times New Roman" pitchFamily="18" charset="0"/>
              </a:rPr>
              <a:pPr defTabSz="919163"/>
              <a:t>15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C1F84F17-0448-4CF8-9BA9-D054D226C464}" type="slidenum">
              <a:rPr lang="en-US" smtClean="0">
                <a:latin typeface="Times New Roman" pitchFamily="18" charset="0"/>
              </a:rPr>
              <a:pPr defTabSz="919163"/>
              <a:t>16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DCDBD00F-CCEF-47D0-ADEC-143875F99276}" type="slidenum">
              <a:rPr lang="en-US" smtClean="0">
                <a:latin typeface="Times New Roman" pitchFamily="18" charset="0"/>
              </a:rPr>
              <a:pPr defTabSz="919163"/>
              <a:t>17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6775" y="738188"/>
            <a:ext cx="4987925" cy="36957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79950"/>
            <a:ext cx="5375275" cy="4437063"/>
          </a:xfrm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D645EE07-732F-4109-87E3-83BDE0F58847}" type="slidenum">
              <a:rPr lang="en-US" smtClean="0">
                <a:latin typeface="Times New Roman" pitchFamily="18" charset="0"/>
              </a:rPr>
              <a:pPr defTabSz="919163"/>
              <a:t>18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E9E908F5-B6A1-481B-85BE-A2F8D6553702}" type="slidenum">
              <a:rPr lang="en-US" smtClean="0">
                <a:latin typeface="Times New Roman" pitchFamily="18" charset="0"/>
              </a:rPr>
              <a:pPr defTabSz="919163"/>
              <a:t>19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E106B777-509B-4A10-B5BC-EEDF1D572B60}" type="slidenum">
              <a:rPr lang="en-US" smtClean="0">
                <a:latin typeface="Times New Roman" pitchFamily="18" charset="0"/>
              </a:rPr>
              <a:pPr defTabSz="919163"/>
              <a:t>20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2160A56-4041-4EA3-806C-704573CC3EF4}" type="slidenum">
              <a:rPr lang="en-US" smtClean="0">
                <a:latin typeface="Arial" charset="0"/>
              </a:rPr>
              <a:pPr defTabSz="919163"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4AFFCD2E-FE4E-4032-A4AF-71FF8C282AED}" type="slidenum">
              <a:rPr lang="en-US" smtClean="0">
                <a:latin typeface="Times New Roman" pitchFamily="18" charset="0"/>
              </a:rPr>
              <a:pPr defTabSz="919163"/>
              <a:t>21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246029E1-D785-40B6-A34A-0D483E176F5A}" type="slidenum">
              <a:rPr lang="en-US" smtClean="0">
                <a:latin typeface="Times New Roman" pitchFamily="18" charset="0"/>
              </a:rPr>
              <a:pPr defTabSz="919163"/>
              <a:t>22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F134BFA4-A6A5-4B8A-ACF5-AE2EF5E99787}" type="slidenum">
              <a:rPr lang="en-US" smtClean="0">
                <a:latin typeface="Times New Roman" pitchFamily="18" charset="0"/>
              </a:rPr>
              <a:pPr defTabSz="919163"/>
              <a:t>23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F8E85407-1D0B-4B3E-876A-33652B3C13B8}" type="slidenum">
              <a:rPr lang="en-US" smtClean="0">
                <a:latin typeface="Times New Roman" pitchFamily="18" charset="0"/>
              </a:rPr>
              <a:pPr defTabSz="919163"/>
              <a:t>24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EF58865-370D-493A-812A-2AB8B342B7E1}" type="slidenum">
              <a:rPr lang="en-US" smtClean="0">
                <a:latin typeface="Times New Roman" pitchFamily="18" charset="0"/>
              </a:rPr>
              <a:pPr defTabSz="919163"/>
              <a:t>25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35B47D8E-607D-442E-B111-3CF6632FD75B}" type="slidenum">
              <a:rPr lang="en-US" smtClean="0">
                <a:latin typeface="Times New Roman" pitchFamily="18" charset="0"/>
              </a:rPr>
              <a:pPr defTabSz="919163"/>
              <a:t>26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E691A23-4BCE-428C-80EC-0D8C406AD52D}" type="slidenum">
              <a:rPr lang="en-US" smtClean="0">
                <a:latin typeface="Times New Roman" pitchFamily="18" charset="0"/>
              </a:rPr>
              <a:pPr defTabSz="919163"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215F4A5-5708-4703-B569-46A10AF339A5}" type="slidenum">
              <a:rPr lang="en-US" smtClean="0">
                <a:latin typeface="Times New Roman" pitchFamily="18" charset="0"/>
              </a:rPr>
              <a:pPr defTabSz="919163"/>
              <a:t>28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BA6F26C6-5010-4423-AF6B-1E236E13DB7B}" type="slidenum">
              <a:rPr lang="en-US" smtClean="0">
                <a:latin typeface="Times New Roman" pitchFamily="18" charset="0"/>
              </a:rPr>
              <a:pPr defTabSz="919163"/>
              <a:t>29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B5D395E7-E3FC-4DB0-B30E-6C84325FAA67}" type="slidenum">
              <a:rPr lang="en-US" smtClean="0">
                <a:latin typeface="Times New Roman" pitchFamily="18" charset="0"/>
              </a:rPr>
              <a:pPr defTabSz="919163"/>
              <a:t>30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89CC1931-5BCB-4565-B951-951B734C73AD}" type="slidenum">
              <a:rPr lang="en-US" smtClean="0">
                <a:latin typeface="Times New Roman" pitchFamily="18" charset="0"/>
              </a:rPr>
              <a:pPr defTabSz="919163"/>
              <a:t>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285F2391-D81E-4811-99F3-A0E8050C0FC9}" type="slidenum">
              <a:rPr lang="en-US" smtClean="0">
                <a:latin typeface="Times New Roman" pitchFamily="18" charset="0"/>
              </a:rPr>
              <a:pPr defTabSz="919163"/>
              <a:t>31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C0F7565D-B52D-4A52-B8EA-57B121B30938}" type="slidenum">
              <a:rPr lang="en-US" smtClean="0">
                <a:latin typeface="Times New Roman" pitchFamily="18" charset="0"/>
              </a:rPr>
              <a:pPr defTabSz="919163"/>
              <a:t>32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904E1473-98FE-4E5C-8088-F05FB0258FC4}" type="slidenum">
              <a:rPr lang="en-US" smtClean="0">
                <a:latin typeface="Times New Roman" pitchFamily="18" charset="0"/>
              </a:rPr>
              <a:pPr defTabSz="919163"/>
              <a:t>34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3DF701DD-744E-4307-A45A-4A1943698AC6}" type="slidenum">
              <a:rPr lang="en-US" smtClean="0">
                <a:latin typeface="Times New Roman" pitchFamily="18" charset="0"/>
              </a:rPr>
              <a:pPr defTabSz="919163"/>
              <a:t>35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3655A399-1AE3-4305-9F7F-3E21DDDCBA45}" type="slidenum">
              <a:rPr lang="en-US" smtClean="0">
                <a:latin typeface="Times New Roman" pitchFamily="18" charset="0"/>
              </a:rPr>
              <a:pPr defTabSz="919163"/>
              <a:t>36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A02AEB34-24FB-493C-9862-224ED3A62543}" type="slidenum">
              <a:rPr lang="en-US" smtClean="0">
                <a:latin typeface="Times New Roman" pitchFamily="18" charset="0"/>
              </a:rPr>
              <a:pPr defTabSz="919163"/>
              <a:t>37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778B5883-42EE-44B2-BE8E-45A9CF00680A}" type="slidenum">
              <a:rPr lang="en-US" smtClean="0">
                <a:latin typeface="Times New Roman" pitchFamily="18" charset="0"/>
              </a:rPr>
              <a:pPr defTabSz="919163"/>
              <a:t>38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6C3DA51-AFB4-4F54-9257-5EB461DF38D5}" type="slidenum">
              <a:rPr lang="en-US" smtClean="0">
                <a:latin typeface="Times New Roman" pitchFamily="18" charset="0"/>
              </a:rPr>
              <a:pPr defTabSz="919163"/>
              <a:t>39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A9BD0463-D4FD-4619-A949-E78A4436E138}" type="slidenum">
              <a:rPr lang="en-US" smtClean="0">
                <a:latin typeface="Times New Roman" pitchFamily="18" charset="0"/>
              </a:rPr>
              <a:pPr defTabSz="919163"/>
              <a:t>40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F165435B-6845-4EB2-BAEB-02C2BC071189}" type="slidenum">
              <a:rPr lang="en-US" smtClean="0">
                <a:latin typeface="Times New Roman" pitchFamily="18" charset="0"/>
              </a:rPr>
              <a:pPr defTabSz="919163"/>
              <a:t>41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4A65734E-E6C5-419D-8157-41A14CD0883C}" type="slidenum">
              <a:rPr lang="en-US" smtClean="0">
                <a:latin typeface="Times New Roman" pitchFamily="18" charset="0"/>
              </a:rPr>
              <a:pPr defTabSz="919163"/>
              <a:t>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6DF0C093-C4F8-439C-926F-0EC501647FF6}" type="slidenum">
              <a:rPr lang="en-US" smtClean="0">
                <a:latin typeface="Times New Roman" pitchFamily="18" charset="0"/>
              </a:rPr>
              <a:pPr defTabSz="919163"/>
              <a:t>42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DE928E01-A8EE-4F46-A5DB-D84890E8A495}" type="slidenum">
              <a:rPr lang="en-US" smtClean="0">
                <a:latin typeface="Times New Roman" pitchFamily="18" charset="0"/>
              </a:rPr>
              <a:pPr defTabSz="919163"/>
              <a:t>44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B87974D-87C4-4572-9534-BBFA0B780551}" type="slidenum">
              <a:rPr lang="en-US" smtClean="0">
                <a:latin typeface="Times New Roman" pitchFamily="18" charset="0"/>
              </a:rPr>
              <a:pPr defTabSz="919163"/>
              <a:t>45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407F85C9-7807-4C92-A141-4CD9A419CBB9}" type="slidenum">
              <a:rPr lang="en-US" smtClean="0">
                <a:latin typeface="Times New Roman" pitchFamily="18" charset="0"/>
              </a:rPr>
              <a:pPr defTabSz="919163"/>
              <a:t>46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58B7A60F-AA3D-4BF1-831D-60279363C576}" type="slidenum">
              <a:rPr lang="en-US" smtClean="0">
                <a:latin typeface="Times New Roman" pitchFamily="18" charset="0"/>
              </a:rPr>
              <a:pPr defTabSz="919163"/>
              <a:t>49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1E05E64-9C05-4558-8546-21C688A9B914}" type="slidenum">
              <a:rPr lang="en-US" smtClean="0">
                <a:latin typeface="Times New Roman" pitchFamily="18" charset="0"/>
              </a:rPr>
              <a:pPr defTabSz="919163"/>
              <a:t>52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95F4E41F-A2DA-4CD8-9DA1-03FC5900C219}" type="slidenum">
              <a:rPr lang="en-US" smtClean="0">
                <a:latin typeface="Times New Roman" pitchFamily="18" charset="0"/>
              </a:rPr>
              <a:pPr defTabSz="919163"/>
              <a:t>53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F456DFC0-E86C-4EA1-8901-789D43013D59}" type="slidenum">
              <a:rPr lang="en-US" smtClean="0">
                <a:latin typeface="Times New Roman" pitchFamily="18" charset="0"/>
              </a:rPr>
              <a:pPr defTabSz="919163"/>
              <a:t>54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4B750564-93FA-431A-B5E4-3A065019F36B}" type="slidenum">
              <a:rPr lang="en-US" smtClean="0">
                <a:latin typeface="Times New Roman" pitchFamily="18" charset="0"/>
              </a:rPr>
              <a:pPr defTabSz="919163"/>
              <a:t>55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E14BAF51-5112-4CDD-91AA-2E75E7B74678}" type="slidenum">
              <a:rPr lang="en-US" smtClean="0">
                <a:latin typeface="Times New Roman" pitchFamily="18" charset="0"/>
              </a:rPr>
              <a:pPr defTabSz="919163"/>
              <a:t>56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E84905A2-CE40-43A1-9D81-061A27031789}" type="slidenum">
              <a:rPr lang="en-US" smtClean="0">
                <a:latin typeface="Times New Roman" pitchFamily="18" charset="0"/>
              </a:rPr>
              <a:pPr defTabSz="919163"/>
              <a:t>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5F37DCAB-575F-4B87-B311-83EEAF5C1C82}" type="slidenum">
              <a:rPr lang="en-US" smtClean="0">
                <a:latin typeface="Times New Roman" pitchFamily="18" charset="0"/>
              </a:rPr>
              <a:pPr defTabSz="919163"/>
              <a:t>57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8D41D1B8-75B0-4B71-BF5B-0A32786436A1}" type="slidenum">
              <a:rPr lang="en-US" smtClean="0">
                <a:latin typeface="Times New Roman" pitchFamily="18" charset="0"/>
              </a:rPr>
              <a:pPr defTabSz="919163"/>
              <a:t>67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B61F9CC4-AB05-4D48-ABA4-9DEB27C9E063}" type="slidenum">
              <a:rPr lang="en-US" smtClean="0">
                <a:latin typeface="Times New Roman" pitchFamily="18" charset="0"/>
              </a:rPr>
              <a:pPr defTabSz="919163"/>
              <a:t>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094B166-0794-4EBA-8812-FA4B56287674}" type="slidenum">
              <a:rPr lang="en-US" smtClean="0">
                <a:latin typeface="Times New Roman" pitchFamily="18" charset="0"/>
              </a:rPr>
              <a:pPr defTabSz="919163"/>
              <a:t>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1E66ED59-A8B4-4BED-A04C-865287B29D73}" type="slidenum">
              <a:rPr lang="en-US" smtClean="0">
                <a:latin typeface="Times New Roman" pitchFamily="18" charset="0"/>
              </a:rPr>
              <a:pPr defTabSz="919163"/>
              <a:t>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9163"/>
            <a:fld id="{064E2534-BBDE-4107-8B13-C324B033AF52}" type="slidenum">
              <a:rPr lang="en-US" smtClean="0">
                <a:latin typeface="Times New Roman" pitchFamily="18" charset="0"/>
              </a:rPr>
              <a:pPr defTabSz="919163"/>
              <a:t>10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366963"/>
            <a:ext cx="874395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4318000"/>
            <a:ext cx="72009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4236B-B09A-4649-9325-97F49CD85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3B4CD-F0A0-4904-BCF0-7F0BF7A56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9488" y="677863"/>
            <a:ext cx="2185987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677863"/>
            <a:ext cx="6405563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38018-29BE-4388-8B76-6033F67D2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31070"/>
            <a:ext cx="8743950" cy="4339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14350" y="1778000"/>
            <a:ext cx="9258300" cy="5028848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14350" y="305154"/>
            <a:ext cx="9258300" cy="65016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372350" y="7339013"/>
            <a:ext cx="2400300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494F7-74E6-4308-B5DB-A219E460D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61C3B-1B38-466D-9FE6-65625445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4895850"/>
            <a:ext cx="874395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3228975"/>
            <a:ext cx="874395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5AF69-45F4-4969-B21D-D83B1AD3B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525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2201863"/>
            <a:ext cx="4295775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3E1AA-2D38-496C-8758-C34739E62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4800"/>
            <a:ext cx="92583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704975"/>
            <a:ext cx="454501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416175"/>
            <a:ext cx="4545013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6050" y="1704975"/>
            <a:ext cx="454660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6050" y="2416175"/>
            <a:ext cx="454660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F224A-AA26-49DC-A363-EF113A5AD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2858F-4E00-4264-BBB9-A832CD3E4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Vincent Baglin                CERN VSC seminar -18 December 2009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3DB40-6888-4792-A35D-74A3703CF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303213"/>
            <a:ext cx="3384550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25" y="303213"/>
            <a:ext cx="574992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1593850"/>
            <a:ext cx="3384550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C4E7F-BBB8-4929-B565-E218C5788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125" y="5334000"/>
            <a:ext cx="61722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125" y="681038"/>
            <a:ext cx="61722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125" y="5964238"/>
            <a:ext cx="61722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EC7D2-8433-4B3D-83E3-3065A337F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77863"/>
            <a:ext cx="874395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2201863"/>
            <a:ext cx="8743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7239000"/>
            <a:ext cx="86598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500" smtClean="0">
                <a:latin typeface="Times New Roman" pitchFamily="1" charset="0"/>
              </a:defRPr>
            </a:lvl1pPr>
          </a:lstStyle>
          <a:p>
            <a:pPr>
              <a:defRPr/>
            </a:pPr>
            <a:r>
              <a:rPr lang="it-IT"/>
              <a:t>Vincent Baglin                CERN VSC seminar -18 December 2009</a:t>
            </a: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1425" y="7091363"/>
            <a:ext cx="2400300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500">
                <a:latin typeface="Times New Roman" pitchFamily="1" charset="0"/>
              </a:defRPr>
            </a:lvl1pPr>
          </a:lstStyle>
          <a:p>
            <a:pPr>
              <a:defRPr/>
            </a:pPr>
            <a:fld id="{17E79ECE-8B7B-4D84-B574-9D4A32B98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62" r:id="rId7"/>
    <p:sldLayoutId id="2147483658" r:id="rId8"/>
    <p:sldLayoutId id="2147483659" r:id="rId9"/>
    <p:sldLayoutId id="2147483660" r:id="rId10"/>
    <p:sldLayoutId id="2147483661" r:id="rId11"/>
    <p:sldLayoutId id="2147483663" r:id="rId12"/>
    <p:sldLayoutId id="2147483664" r:id="rId13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301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png"/><Relationship Id="rId5" Type="http://schemas.openxmlformats.org/officeDocument/2006/relationships/image" Target="../media/image36.w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52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atconfer\Desktop\le%20petit%20train%20(court)%20.avi" TargetMode="External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95446A-C1DF-4A71-B007-203C1F9BFDC3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44575" y="238125"/>
            <a:ext cx="8840788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175" tIns="52382" rIns="103175" bIns="52382" anchor="ctr"/>
          <a:lstStyle/>
          <a:p>
            <a:pPr algn="ctr" defTabSz="1090613" eaLnBrk="0" hangingPunct="0"/>
            <a:r>
              <a:rPr lang="en-US" sz="4100">
                <a:solidFill>
                  <a:srgbClr val="FF0066"/>
                </a:solidFill>
              </a:rPr>
              <a:t>Dynamic behaviour </a:t>
            </a:r>
          </a:p>
          <a:p>
            <a:pPr algn="ctr" defTabSz="1090613" eaLnBrk="0" hangingPunct="0"/>
            <a:r>
              <a:rPr lang="en-US" sz="4100">
                <a:solidFill>
                  <a:srgbClr val="FF0066"/>
                </a:solidFill>
              </a:rPr>
              <a:t>of the LHC beam vacuum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2033588"/>
            <a:ext cx="102870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175" tIns="52382" rIns="103175" bIns="52382"/>
          <a:lstStyle/>
          <a:p>
            <a:pPr marL="373063" indent="-373063" algn="ctr" defTabSz="1090613" eaLnBrk="0" hangingPunct="0">
              <a:spcBef>
                <a:spcPct val="20000"/>
              </a:spcBef>
            </a:pPr>
            <a:r>
              <a:rPr lang="en-US" sz="3200">
                <a:solidFill>
                  <a:schemeClr val="accent2"/>
                </a:solidFill>
              </a:rPr>
              <a:t> </a:t>
            </a:r>
            <a:r>
              <a:rPr lang="en-US" sz="3200">
                <a:solidFill>
                  <a:srgbClr val="3366FF"/>
                </a:solidFill>
              </a:rPr>
              <a:t>V. Baglin</a:t>
            </a:r>
            <a:endParaRPr lang="en-US" sz="3500">
              <a:solidFill>
                <a:srgbClr val="3366FF"/>
              </a:solidFill>
            </a:endParaRP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0" y="2643188"/>
            <a:ext cx="1028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999" tIns="50794" rIns="99999" bIns="50794">
            <a:spAutoFit/>
          </a:bodyPr>
          <a:lstStyle/>
          <a:p>
            <a:pPr algn="ctr" defTabSz="1090613" eaLnBrk="0" hangingPunct="0"/>
            <a:r>
              <a:rPr lang="en-US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595688"/>
            <a:ext cx="10287000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69" tIns="47020" rIns="92569" bIns="47020">
            <a:spAutoFit/>
          </a:bodyPr>
          <a:lstStyle/>
          <a:p>
            <a:pPr algn="ctr" defTabSz="1009650" eaLnBrk="0" hangingPunct="0">
              <a:buClr>
                <a:schemeClr val="accent1"/>
              </a:buClr>
            </a:pPr>
            <a:endParaRPr lang="en-US"/>
          </a:p>
          <a:p>
            <a:pPr algn="ctr" defTabSz="1009650" eaLnBrk="0" hangingPunct="0">
              <a:buClr>
                <a:schemeClr val="accent1"/>
              </a:buClr>
            </a:pPr>
            <a:r>
              <a:rPr lang="en-US"/>
              <a:t>1. </a:t>
            </a:r>
            <a:r>
              <a:rPr lang="en-US">
                <a:solidFill>
                  <a:srgbClr val="FF0066"/>
                </a:solidFill>
              </a:rPr>
              <a:t>LHC </a:t>
            </a:r>
          </a:p>
          <a:p>
            <a:pPr algn="ctr" defTabSz="1009650" eaLnBrk="0" hangingPunct="0">
              <a:buClr>
                <a:schemeClr val="accent1"/>
              </a:buClr>
            </a:pPr>
            <a:r>
              <a:rPr lang="en-US"/>
              <a:t>2. </a:t>
            </a:r>
            <a:r>
              <a:rPr lang="en-US">
                <a:solidFill>
                  <a:srgbClr val="FF0066"/>
                </a:solidFill>
              </a:rPr>
              <a:t>Beam vacuum dynamics</a:t>
            </a:r>
          </a:p>
          <a:p>
            <a:pPr algn="ctr" defTabSz="1009650" eaLnBrk="0" hangingPunct="0">
              <a:buClr>
                <a:schemeClr val="accent1"/>
              </a:buClr>
            </a:pPr>
            <a:r>
              <a:rPr lang="en-US"/>
              <a:t>3. </a:t>
            </a:r>
            <a:r>
              <a:rPr lang="en-US">
                <a:solidFill>
                  <a:srgbClr val="FF0066"/>
                </a:solidFill>
              </a:rPr>
              <a:t>LHC beam vacuum system </a:t>
            </a:r>
          </a:p>
          <a:p>
            <a:pPr algn="ctr" defTabSz="1009650" eaLnBrk="0" hangingPunct="0">
              <a:buClr>
                <a:schemeClr val="accent1"/>
              </a:buClr>
            </a:pPr>
            <a:r>
              <a:rPr lang="en-US"/>
              <a:t>4. </a:t>
            </a:r>
            <a:r>
              <a:rPr lang="en-US">
                <a:solidFill>
                  <a:srgbClr val="FF0066"/>
                </a:solidFill>
              </a:rPr>
              <a:t>2009 operation</a:t>
            </a:r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0" y="3167063"/>
            <a:ext cx="10287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en-US"/>
          </a:p>
        </p:txBody>
      </p:sp>
      <p:grpSp>
        <p:nvGrpSpPr>
          <p:cNvPr id="17415" name="Group 12"/>
          <p:cNvGrpSpPr>
            <a:grpSpLocks/>
          </p:cNvGrpSpPr>
          <p:nvPr/>
        </p:nvGrpSpPr>
        <p:grpSpPr bwMode="auto">
          <a:xfrm>
            <a:off x="80963" y="582613"/>
            <a:ext cx="1847850" cy="2433637"/>
            <a:chOff x="0" y="357166"/>
            <a:chExt cx="1643042" cy="2189970"/>
          </a:xfrm>
        </p:grpSpPr>
        <p:pic>
          <p:nvPicPr>
            <p:cNvPr id="17417" name="Picture 11" descr="icon-bul-pho-2007-046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20" y="357166"/>
              <a:ext cx="1065396" cy="1078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Picture 12" descr="VSC logo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428736"/>
              <a:ext cx="1643042" cy="111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6" name="Footer Placeholder 1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>
                <a:latin typeface="Times New Roman" pitchFamily="18" charset="0"/>
              </a:rPr>
              <a:t>Vincent Baglin                CERN VSC seminar -18 December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48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6333A7-FD20-4E66-BBAD-66B0023E1A46}" type="slidenum">
              <a:rPr lang="en-US" smtClean="0">
                <a:latin typeface="Times New Roman" pitchFamily="18" charset="0"/>
              </a:rPr>
              <a:pPr/>
              <a:t>10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Vacuum Chambers for LHC Experiments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High Transparency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38250"/>
            <a:ext cx="52054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9"/>
          <p:cNvSpPr>
            <a:spLocks noChangeArrowheads="1"/>
          </p:cNvSpPr>
          <p:nvPr/>
        </p:nvSpPr>
        <p:spPr bwMode="auto">
          <a:xfrm>
            <a:off x="285750" y="5453063"/>
            <a:ext cx="4643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800"/>
              <a:t> LHCb beryllium vacuum chamber, 0.8 mm</a:t>
            </a:r>
          </a:p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800"/>
              <a:t> Getter coated, bakeable to 250 degres</a:t>
            </a:r>
          </a:p>
        </p:txBody>
      </p:sp>
      <p:pic>
        <p:nvPicPr>
          <p:cNvPr id="34822" name="Picture 3" descr="PA3007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1231900"/>
            <a:ext cx="5214937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12"/>
          <p:cNvSpPr>
            <a:spLocks noChangeArrowheads="1"/>
          </p:cNvSpPr>
          <p:nvPr/>
        </p:nvSpPr>
        <p:spPr bwMode="auto">
          <a:xfrm>
            <a:off x="5357813" y="5524500"/>
            <a:ext cx="4643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800"/>
              <a:t> LHCb aluminium vertex window</a:t>
            </a:r>
          </a:p>
        </p:txBody>
      </p:sp>
      <p:sp>
        <p:nvSpPr>
          <p:cNvPr id="34824" name="Text Box 5"/>
          <p:cNvSpPr txBox="1">
            <a:spLocks noChangeArrowheads="1"/>
          </p:cNvSpPr>
          <p:nvPr/>
        </p:nvSpPr>
        <p:spPr bwMode="auto">
          <a:xfrm>
            <a:off x="8575675" y="5095875"/>
            <a:ext cx="1711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/>
              <a:t>Courtesy R. Veness AT/VAC</a:t>
            </a:r>
          </a:p>
        </p:txBody>
      </p:sp>
      <p:sp>
        <p:nvSpPr>
          <p:cNvPr id="34825" name="Text Box 5"/>
          <p:cNvSpPr txBox="1">
            <a:spLocks noChangeArrowheads="1"/>
          </p:cNvSpPr>
          <p:nvPr/>
        </p:nvSpPr>
        <p:spPr bwMode="auto">
          <a:xfrm>
            <a:off x="3429000" y="5095875"/>
            <a:ext cx="1711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/>
              <a:t>Courtesy R. Veness AT/VAC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68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10AE4A-E46F-4851-8BAF-E41955D5E1F2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23 km d’aimants supraconducteur refroidis à 1,9 K</a:t>
            </a: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36868" name="Picture 4" descr="field3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" y="666750"/>
            <a:ext cx="8686800" cy="658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55625" y="7096125"/>
            <a:ext cx="8659813" cy="381000"/>
          </a:xfrm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891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844836-FBBF-4D65-96C6-19B670A72B1F}" type="slidenum">
              <a:rPr lang="en-US" smtClean="0">
                <a:latin typeface="Times New Roman" pitchFamily="18" charset="0"/>
              </a:rPr>
              <a:pPr/>
              <a:t>12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For the first time, 2 beams at 1.18 TeV – 8</a:t>
            </a:r>
            <a:r>
              <a:rPr lang="en-US" sz="2600" baseline="30000">
                <a:solidFill>
                  <a:srgbClr val="3366FF"/>
                </a:solidFill>
              </a:rPr>
              <a:t>th</a:t>
            </a:r>
            <a:r>
              <a:rPr lang="en-US" sz="2600">
                <a:solidFill>
                  <a:srgbClr val="3366FF"/>
                </a:solidFill>
              </a:rPr>
              <a:t> December 2009 at 21:34</a:t>
            </a:r>
          </a:p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1</a:t>
            </a:r>
            <a:r>
              <a:rPr lang="en-US" sz="2600" baseline="30000">
                <a:solidFill>
                  <a:srgbClr val="3366FF"/>
                </a:solidFill>
              </a:rPr>
              <a:t>st</a:t>
            </a:r>
            <a:r>
              <a:rPr lang="en-US" sz="2600">
                <a:solidFill>
                  <a:srgbClr val="3366FF"/>
                </a:solidFill>
              </a:rPr>
              <a:t> collisions in ATLAS at 2.36 TeV</a:t>
            </a: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2595563"/>
            <a:ext cx="29035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1095375"/>
            <a:ext cx="7000875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55625" y="7096125"/>
            <a:ext cx="8659813" cy="381000"/>
          </a:xfrm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096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214678-B5B2-4808-87DB-90FD9390569A}" type="slidenum">
              <a:rPr lang="en-US" smtClean="0">
                <a:latin typeface="Times New Roman" pitchFamily="18" charset="0"/>
              </a:rPr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Page 1: Collisions in ATLAS and CMS at 2.36 TeV</a:t>
            </a:r>
            <a:r>
              <a:rPr lang="en-US" sz="2600"/>
              <a:t> </a:t>
            </a:r>
            <a:r>
              <a:rPr lang="en-US" sz="2600">
                <a:solidFill>
                  <a:srgbClr val="3366FF"/>
                </a:solidFill>
              </a:rPr>
              <a:t>– 14</a:t>
            </a:r>
            <a:r>
              <a:rPr lang="en-US" sz="2600" baseline="30000">
                <a:solidFill>
                  <a:srgbClr val="3366FF"/>
                </a:solidFill>
              </a:rPr>
              <a:t>th</a:t>
            </a:r>
            <a:r>
              <a:rPr lang="en-US" sz="2600">
                <a:solidFill>
                  <a:srgbClr val="3366FF"/>
                </a:solidFill>
              </a:rPr>
              <a:t> December 2009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555625"/>
            <a:ext cx="77152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55625" y="7096125"/>
            <a:ext cx="8659813" cy="381000"/>
          </a:xfrm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30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CB22D0-CC6F-47C8-9B14-6C7288D72998}" type="slidenum">
              <a:rPr lang="en-US" smtClean="0">
                <a:latin typeface="Times New Roman" pitchFamily="18" charset="0"/>
              </a:rPr>
              <a:pPr/>
              <a:t>14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1</a:t>
            </a:r>
            <a:r>
              <a:rPr lang="en-US" sz="2600" baseline="30000">
                <a:solidFill>
                  <a:srgbClr val="3366FF"/>
                </a:solidFill>
              </a:rPr>
              <a:t>st</a:t>
            </a:r>
            <a:r>
              <a:rPr lang="en-US" sz="2600">
                <a:solidFill>
                  <a:srgbClr val="3366FF"/>
                </a:solidFill>
              </a:rPr>
              <a:t> collisions in CMS at 2.36 TeV</a:t>
            </a:r>
            <a:r>
              <a:rPr lang="en-US" sz="2600"/>
              <a:t> </a:t>
            </a:r>
            <a:r>
              <a:rPr lang="en-US" sz="2600">
                <a:solidFill>
                  <a:srgbClr val="3366FF"/>
                </a:solidFill>
              </a:rPr>
              <a:t>– 14</a:t>
            </a:r>
            <a:r>
              <a:rPr lang="en-US" sz="2600" baseline="30000">
                <a:solidFill>
                  <a:srgbClr val="3366FF"/>
                </a:solidFill>
              </a:rPr>
              <a:t>th</a:t>
            </a:r>
            <a:r>
              <a:rPr lang="en-US" sz="2600">
                <a:solidFill>
                  <a:srgbClr val="3366FF"/>
                </a:solidFill>
              </a:rPr>
              <a:t> December 2009 at 4:00 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8" y="714375"/>
            <a:ext cx="9677400" cy="611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505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7CEE7E-46E6-413A-A9B0-106ABC9EA185}" type="slidenum">
              <a:rPr lang="en-US" smtClean="0">
                <a:latin typeface="Times New Roman" pitchFamily="18" charset="0"/>
              </a:rPr>
              <a:pPr/>
              <a:t>15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CC99"/>
              </a:buClr>
            </a:pPr>
            <a:r>
              <a:rPr lang="en-US" sz="2600">
                <a:solidFill>
                  <a:srgbClr val="3366FF"/>
                </a:solidFill>
              </a:rPr>
              <a:t>LHC Layout</a:t>
            </a:r>
            <a:endParaRPr lang="en-US" sz="2600">
              <a:solidFill>
                <a:srgbClr val="000000"/>
              </a:solidFill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45060" name="Picture 3" descr="edms_tmp_1729431_maplh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523875"/>
            <a:ext cx="6192837" cy="653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71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DA8905C-A172-4A4E-AF8C-A4FED7302BD4}" type="slidenum">
              <a:rPr lang="en-US" smtClean="0">
                <a:latin typeface="Times New Roman" pitchFamily="18" charset="0"/>
              </a:rPr>
              <a:pPr/>
              <a:t>16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CC99"/>
              </a:buClr>
            </a:pPr>
            <a:r>
              <a:rPr lang="en-US" sz="2600">
                <a:solidFill>
                  <a:srgbClr val="3366FF"/>
                </a:solidFill>
              </a:rPr>
              <a:t>LHC Layout</a:t>
            </a:r>
            <a:endParaRPr lang="en-US" sz="2600">
              <a:solidFill>
                <a:srgbClr val="000000"/>
              </a:solidFill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595313"/>
            <a:ext cx="6202363" cy="659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EE46FB0-923C-4BE5-A5B9-F9C2D0A7020C}" type="slidenum">
              <a:rPr lang="en-US" smtClean="0">
                <a:latin typeface="Times New Roman" pitchFamily="18" charset="0"/>
              </a:rPr>
              <a:pPr/>
              <a:t>17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9154" name="Line 2"/>
          <p:cNvSpPr>
            <a:spLocks noChangeShapeType="1"/>
          </p:cNvSpPr>
          <p:nvPr/>
        </p:nvSpPr>
        <p:spPr bwMode="auto">
          <a:xfrm flipV="1">
            <a:off x="7412038" y="2289175"/>
            <a:ext cx="182562" cy="701675"/>
          </a:xfrm>
          <a:prstGeom prst="line">
            <a:avLst/>
          </a:prstGeom>
          <a:noFill/>
          <a:ln w="2857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 lIns="102321" tIns="51161" rIns="102321" bIns="51161"/>
          <a:lstStyle/>
          <a:p>
            <a:endParaRPr lang="en-US"/>
          </a:p>
        </p:txBody>
      </p:sp>
      <p:sp>
        <p:nvSpPr>
          <p:cNvPr id="49155" name="Rectangle 11"/>
          <p:cNvSpPr>
            <a:spLocks noGrp="1" noChangeArrowheads="1"/>
          </p:cNvSpPr>
          <p:nvPr>
            <p:ph/>
          </p:nvPr>
        </p:nvSpPr>
        <p:spPr>
          <a:xfrm>
            <a:off x="527050" y="850900"/>
            <a:ext cx="9258300" cy="6319838"/>
          </a:xfrm>
          <a:solidFill>
            <a:schemeClr val="bg1"/>
          </a:solidFill>
        </p:spPr>
        <p:txBody>
          <a:bodyPr lIns="102321" tIns="51161" rIns="102321" bIns="51161"/>
          <a:lstStyle/>
          <a:p>
            <a:r>
              <a:rPr lang="en-GB" sz="2000" smtClean="0">
                <a:latin typeface="Tahoma" pitchFamily="34" charset="0"/>
              </a:rPr>
              <a:t>Circumference			26.7		km</a:t>
            </a:r>
          </a:p>
          <a:p>
            <a:r>
              <a:rPr lang="en-GB" sz="2000" smtClean="0">
                <a:latin typeface="Tahoma" pitchFamily="34" charset="0"/>
              </a:rPr>
              <a:t>Beam energy at collision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7		TeV</a:t>
            </a:r>
          </a:p>
          <a:p>
            <a:r>
              <a:rPr lang="en-GB" sz="2000" smtClean="0">
                <a:latin typeface="Tahoma" pitchFamily="34" charset="0"/>
              </a:rPr>
              <a:t>Beam energy at injection		0.45		TeV</a:t>
            </a:r>
          </a:p>
          <a:p>
            <a:r>
              <a:rPr lang="en-GB" sz="2000" smtClean="0">
                <a:latin typeface="Tahoma" pitchFamily="34" charset="0"/>
              </a:rPr>
              <a:t>Dipole field at 7 TeV	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8.33		T</a:t>
            </a:r>
          </a:p>
          <a:p>
            <a:r>
              <a:rPr lang="en-GB" sz="2000" smtClean="0">
                <a:latin typeface="Tahoma" pitchFamily="34" charset="0"/>
              </a:rPr>
              <a:t>Luminosity		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1 x 10</a:t>
            </a:r>
            <a:r>
              <a:rPr lang="en-GB" sz="2000" baseline="30000" smtClean="0">
                <a:solidFill>
                  <a:srgbClr val="FF0066"/>
                </a:solidFill>
                <a:latin typeface="Tahoma" pitchFamily="34" charset="0"/>
              </a:rPr>
              <a:t>34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		cm</a:t>
            </a:r>
            <a:r>
              <a:rPr lang="en-GB" sz="2000" baseline="30000" smtClean="0">
                <a:solidFill>
                  <a:srgbClr val="FF0066"/>
                </a:solidFill>
                <a:latin typeface="Tahoma" pitchFamily="34" charset="0"/>
              </a:rPr>
              <a:t>-2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.s</a:t>
            </a:r>
            <a:r>
              <a:rPr lang="en-GB" sz="2000" baseline="30000" smtClean="0">
                <a:solidFill>
                  <a:srgbClr val="FF0066"/>
                </a:solidFill>
                <a:latin typeface="Tahoma" pitchFamily="34" charset="0"/>
              </a:rPr>
              <a:t>-1</a:t>
            </a:r>
          </a:p>
          <a:p>
            <a:r>
              <a:rPr lang="en-GB" sz="2000" smtClean="0">
                <a:latin typeface="Tahoma" pitchFamily="34" charset="0"/>
              </a:rPr>
              <a:t>Beam current	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0.584		A</a:t>
            </a:r>
          </a:p>
          <a:p>
            <a:r>
              <a:rPr lang="en-GB" sz="2000" smtClean="0">
                <a:latin typeface="Tahoma" pitchFamily="34" charset="0"/>
              </a:rPr>
              <a:t>Protons per bunch			1.15 x 10</a:t>
            </a:r>
            <a:r>
              <a:rPr lang="en-GB" sz="2000" baseline="30000" smtClean="0">
                <a:latin typeface="Tahoma" pitchFamily="34" charset="0"/>
              </a:rPr>
              <a:t>11</a:t>
            </a:r>
          </a:p>
          <a:p>
            <a:r>
              <a:rPr lang="en-GB" sz="2000" smtClean="0">
                <a:latin typeface="Tahoma" pitchFamily="34" charset="0"/>
              </a:rPr>
              <a:t>Number of bunches			2808</a:t>
            </a:r>
          </a:p>
          <a:p>
            <a:r>
              <a:rPr lang="en-GB" sz="2000" smtClean="0">
                <a:latin typeface="Tahoma" pitchFamily="34" charset="0"/>
              </a:rPr>
              <a:t>Nominal bunch spacing		24.95		ns</a:t>
            </a:r>
          </a:p>
          <a:p>
            <a:r>
              <a:rPr lang="en-GB" sz="2000" smtClean="0">
                <a:latin typeface="Tahoma" pitchFamily="34" charset="0"/>
              </a:rPr>
              <a:t>Normalized emittance		3.75		</a:t>
            </a:r>
            <a:r>
              <a:rPr lang="en-GB" sz="2000" smtClean="0">
                <a:latin typeface="Symbol" pitchFamily="18" charset="2"/>
              </a:rPr>
              <a:t>m</a:t>
            </a:r>
            <a:r>
              <a:rPr lang="en-GB" sz="2000" smtClean="0">
                <a:latin typeface="Tahoma" pitchFamily="34" charset="0"/>
              </a:rPr>
              <a:t>m. rad</a:t>
            </a:r>
          </a:p>
          <a:p>
            <a:r>
              <a:rPr lang="en-GB" sz="2000" smtClean="0">
                <a:latin typeface="Tahoma" pitchFamily="34" charset="0"/>
              </a:rPr>
              <a:t>Total crossing angle			285		</a:t>
            </a:r>
            <a:r>
              <a:rPr lang="en-GB" sz="2000" smtClean="0">
                <a:latin typeface="Symbol" pitchFamily="18" charset="2"/>
              </a:rPr>
              <a:t>m</a:t>
            </a:r>
            <a:r>
              <a:rPr lang="en-GB" sz="2000" smtClean="0">
                <a:latin typeface="Tahoma" pitchFamily="34" charset="0"/>
              </a:rPr>
              <a:t>rad</a:t>
            </a:r>
          </a:p>
          <a:p>
            <a:r>
              <a:rPr lang="en-GB" sz="2000" smtClean="0">
                <a:latin typeface="Tahoma" pitchFamily="34" charset="0"/>
              </a:rPr>
              <a:t>Energy loss per turn			6.7		keV</a:t>
            </a:r>
          </a:p>
          <a:p>
            <a:r>
              <a:rPr lang="en-GB" sz="2000" smtClean="0">
                <a:latin typeface="Tahoma" pitchFamily="34" charset="0"/>
              </a:rPr>
              <a:t>Critical synchrotron energy		44.1		eV</a:t>
            </a:r>
          </a:p>
          <a:p>
            <a:r>
              <a:rPr lang="en-GB" sz="2000" smtClean="0">
                <a:latin typeface="Tahoma" pitchFamily="34" charset="0"/>
              </a:rPr>
              <a:t>Radiated power per beam		3.6		kW</a:t>
            </a:r>
          </a:p>
          <a:p>
            <a:r>
              <a:rPr lang="en-GB" sz="2000" smtClean="0">
                <a:latin typeface="Tahoma" pitchFamily="34" charset="0"/>
              </a:rPr>
              <a:t>Stored energy per beam		362 		MJ</a:t>
            </a:r>
          </a:p>
          <a:p>
            <a:r>
              <a:rPr lang="en-GB" sz="2000" smtClean="0">
                <a:latin typeface="Tahoma" pitchFamily="34" charset="0"/>
              </a:rPr>
              <a:t>Stored energy in magnets		11		GJ</a:t>
            </a:r>
          </a:p>
          <a:p>
            <a:r>
              <a:rPr lang="en-GB" sz="2000" smtClean="0">
                <a:latin typeface="Tahoma" pitchFamily="34" charset="0"/>
              </a:rPr>
              <a:t>Operating temperature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1.9</a:t>
            </a:r>
            <a:r>
              <a:rPr lang="en-GB" sz="2000" smtClean="0">
                <a:latin typeface="Tahoma" pitchFamily="34" charset="0"/>
              </a:rPr>
              <a:t>		</a:t>
            </a:r>
            <a:r>
              <a:rPr lang="en-GB" sz="2000" smtClean="0">
                <a:solidFill>
                  <a:srgbClr val="FF0066"/>
                </a:solidFill>
                <a:latin typeface="Tahoma" pitchFamily="34" charset="0"/>
              </a:rPr>
              <a:t>K</a:t>
            </a:r>
            <a:endParaRPr lang="en-US" sz="2000" smtClean="0">
              <a:solidFill>
                <a:srgbClr val="FF0066"/>
              </a:solidFill>
              <a:latin typeface="Tahoma" pitchFamily="34" charset="0"/>
            </a:endParaRPr>
          </a:p>
        </p:txBody>
      </p:sp>
      <p:sp>
        <p:nvSpPr>
          <p:cNvPr id="49156" name="Rectangle 6"/>
          <p:cNvSpPr>
            <a:spLocks noChangeArrowheads="1"/>
          </p:cNvSpPr>
          <p:nvPr/>
        </p:nvSpPr>
        <p:spPr bwMode="auto">
          <a:xfrm>
            <a:off x="0" y="166688"/>
            <a:ext cx="10287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00CC99"/>
              </a:buClr>
            </a:pPr>
            <a:r>
              <a:rPr lang="en-US" sz="2600">
                <a:solidFill>
                  <a:srgbClr val="3366FF"/>
                </a:solidFill>
              </a:rPr>
              <a:t>LHC Parameters</a:t>
            </a:r>
            <a:endParaRPr lang="en-US" sz="2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2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BC2EE7-3C9E-4A9E-8B92-F2304E31995B}" type="slidenum">
              <a:rPr lang="en-US" smtClean="0">
                <a:latin typeface="Times New Roman" pitchFamily="18" charset="0"/>
              </a:rPr>
              <a:pPr/>
              <a:t>18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LHC : Superconducting Technology</a:t>
            </a:r>
            <a:r>
              <a:rPr lang="en-US" sz="2600"/>
              <a:t> </a:t>
            </a:r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51204" name="Picture 3" descr="LHCtunnel2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38375"/>
            <a:ext cx="4786313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9650" y="2238375"/>
            <a:ext cx="5467350" cy="356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5" descr="dipo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388" y="1381125"/>
            <a:ext cx="5281612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2E1A3E-081F-4A7B-A0AE-EE9465551ED5}" type="slidenum">
              <a:rPr lang="en-US" smtClean="0">
                <a:latin typeface="Times New Roman" pitchFamily="18" charset="0"/>
              </a:rPr>
              <a:pPr/>
              <a:t>19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3252" name="Rectangle 2"/>
          <p:cNvSpPr>
            <a:spLocks noChangeArrowheads="1"/>
          </p:cNvSpPr>
          <p:nvPr/>
        </p:nvSpPr>
        <p:spPr bwMode="auto">
          <a:xfrm>
            <a:off x="0" y="0"/>
            <a:ext cx="10287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6" tIns="56842" rIns="111906" bIns="56842">
            <a:spAutoFit/>
          </a:bodyPr>
          <a:lstStyle/>
          <a:p>
            <a:pPr algn="ctr" defTabSz="1222375" eaLnBrk="0" hangingPunct="0"/>
            <a:r>
              <a:rPr lang="en-US" sz="2600">
                <a:solidFill>
                  <a:srgbClr val="3366FF"/>
                </a:solidFill>
              </a:rPr>
              <a:t>InsulationVacuum System</a:t>
            </a:r>
          </a:p>
        </p:txBody>
      </p:sp>
      <p:graphicFrame>
        <p:nvGraphicFramePr>
          <p:cNvPr id="6" name="Group 392"/>
          <p:cNvGraphicFramePr>
            <a:graphicFrameLocks/>
          </p:cNvGraphicFramePr>
          <p:nvPr/>
        </p:nvGraphicFramePr>
        <p:xfrm>
          <a:off x="69850" y="1452563"/>
          <a:ext cx="4859338" cy="4064000"/>
        </p:xfrm>
        <a:graphic>
          <a:graphicData uri="http://schemas.openxmlformats.org/drawingml/2006/table">
            <a:tbl>
              <a:tblPr/>
              <a:tblGrid>
                <a:gridCol w="2185988"/>
                <a:gridCol w="2673548"/>
              </a:tblGrid>
              <a:tr h="27093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Characteristic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Quantity for LHC machine &amp; QRL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Insulation vacuum system length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 km &amp; 25 km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Welds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250 000 (90 000 in-situ)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Weld length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100 000 m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Elastomer joints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18000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Elastomer joint length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22 000 m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Multi-layer insulation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9 000 000 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   200 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/m of cryostat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 length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 m (machine)  &amp;  428 m (QRL)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 volume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80 m</a:t>
                      </a:r>
                      <a:r>
                        <a:rPr kumimoji="0" lang="en-US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Fixed turbo pumps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Nominal turbo pumping speed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 l/s/m of cryostat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Fixed vacuum gauges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Mobile turbo pumping groups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93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Mobile primary pumping groups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2870" marR="102870" marT="50800" marB="50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303" name="Rectangle 6"/>
          <p:cNvSpPr>
            <a:spLocks noChangeArrowheads="1"/>
          </p:cNvSpPr>
          <p:nvPr/>
        </p:nvSpPr>
        <p:spPr bwMode="auto">
          <a:xfrm>
            <a:off x="6072188" y="5595938"/>
            <a:ext cx="33131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22375" eaLnBrk="0" hangingPunct="0"/>
            <a:r>
              <a:rPr lang="en-US" sz="1600">
                <a:solidFill>
                  <a:srgbClr val="FF0066"/>
                </a:solidFill>
              </a:rPr>
              <a:t>a dipole cold mass inside its cryostat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843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E238FA8-5499-47F7-B9EF-0D6705771EBE}" type="slidenum">
              <a:rPr lang="en-US" smtClean="0">
                <a:latin typeface="Times New Roman" pitchFamily="18" charset="0"/>
              </a:rPr>
              <a:pPr/>
              <a:t>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/>
              <a:t>1. </a:t>
            </a:r>
            <a:r>
              <a:rPr lang="en-US" sz="4400">
                <a:solidFill>
                  <a:srgbClr val="FF0066"/>
                </a:solidFill>
              </a:rPr>
              <a:t>LHC</a:t>
            </a:r>
            <a:endParaRPr lang="en-US"/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529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DBC093-1D18-422F-8E89-01A01B35F03A}" type="slidenum">
              <a:rPr lang="en-US" smtClean="0">
                <a:latin typeface="Times New Roman" pitchFamily="18" charset="0"/>
              </a:rPr>
              <a:pPr/>
              <a:t>20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55299" name="Picture 5" descr="15-m-cryodipo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523875"/>
            <a:ext cx="8969375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Superconducting Dipole</a:t>
            </a:r>
            <a:r>
              <a:rPr lang="en-US" sz="2600"/>
              <a:t> </a:t>
            </a:r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734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7C53A75-14FE-4198-BE0E-FF128FFEB77E}" type="slidenum">
              <a:rPr lang="en-US" smtClean="0">
                <a:latin typeface="Times New Roman" pitchFamily="18" charset="0"/>
              </a:rPr>
              <a:pPr/>
              <a:t>21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Dipole-Dipole Interconnection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57348" name="Picture 4" descr="interconn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309688"/>
            <a:ext cx="607536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7349" name="Groupe 5"/>
          <p:cNvGrpSpPr>
            <a:grpSpLocks noChangeAspect="1"/>
          </p:cNvGrpSpPr>
          <p:nvPr/>
        </p:nvGrpSpPr>
        <p:grpSpPr bwMode="auto">
          <a:xfrm>
            <a:off x="-142875" y="1787525"/>
            <a:ext cx="4373563" cy="3613150"/>
            <a:chOff x="832017" y="1090082"/>
            <a:chExt cx="8385476" cy="6039556"/>
          </a:xfrm>
        </p:grpSpPr>
        <p:pic>
          <p:nvPicPr>
            <p:cNvPr id="5735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92993" y="1090082"/>
              <a:ext cx="8079582" cy="6039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7351" name="Groupe 16"/>
            <p:cNvGrpSpPr>
              <a:grpSpLocks/>
            </p:cNvGrpSpPr>
            <p:nvPr/>
          </p:nvGrpSpPr>
          <p:grpSpPr bwMode="auto">
            <a:xfrm>
              <a:off x="832017" y="1270000"/>
              <a:ext cx="8385476" cy="4565971"/>
              <a:chOff x="832017" y="1270000"/>
              <a:chExt cx="8385476" cy="4565971"/>
            </a:xfrm>
          </p:grpSpPr>
          <p:sp>
            <p:nvSpPr>
              <p:cNvPr id="57352" name="Text Box 4"/>
              <p:cNvSpPr txBox="1">
                <a:spLocks noChangeArrowheads="1"/>
              </p:cNvSpPr>
              <p:nvPr/>
            </p:nvSpPr>
            <p:spPr bwMode="auto">
              <a:xfrm>
                <a:off x="975855" y="1629981"/>
                <a:ext cx="1749529" cy="526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2321" tIns="51161" rIns="102321" bIns="51161">
                <a:spAutoFit/>
              </a:bodyPr>
              <a:lstStyle/>
              <a:p>
                <a:r>
                  <a:rPr lang="en-GB" sz="1000">
                    <a:latin typeface="Tahoma" pitchFamily="34" charset="0"/>
                  </a:rPr>
                  <a:t>Cold bore</a:t>
                </a:r>
              </a:p>
            </p:txBody>
          </p:sp>
          <p:sp>
            <p:nvSpPr>
              <p:cNvPr id="57353" name="Text Box 5"/>
              <p:cNvSpPr txBox="1">
                <a:spLocks noChangeArrowheads="1"/>
              </p:cNvSpPr>
              <p:nvPr/>
            </p:nvSpPr>
            <p:spPr bwMode="auto">
              <a:xfrm>
                <a:off x="832017" y="4994547"/>
                <a:ext cx="2286646" cy="841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2321" tIns="51161" rIns="102321" bIns="51161">
                <a:spAutoFit/>
              </a:bodyPr>
              <a:lstStyle/>
              <a:p>
                <a:pPr algn="ctr"/>
                <a:r>
                  <a:rPr lang="en-GB" sz="1000">
                    <a:latin typeface="Tahoma" pitchFamily="34" charset="0"/>
                  </a:rPr>
                  <a:t>Cooling tube</a:t>
                </a:r>
                <a:br>
                  <a:rPr lang="en-GB" sz="1000">
                    <a:latin typeface="Tahoma" pitchFamily="34" charset="0"/>
                  </a:rPr>
                </a:br>
                <a:r>
                  <a:rPr lang="en-GB" sz="1000">
                    <a:latin typeface="Tahoma" pitchFamily="34" charset="0"/>
                  </a:rPr>
                  <a:t>exit pieces</a:t>
                </a:r>
              </a:p>
            </p:txBody>
          </p:sp>
          <p:sp>
            <p:nvSpPr>
              <p:cNvPr id="57354" name="Text Box 6"/>
              <p:cNvSpPr txBox="1">
                <a:spLocks noChangeArrowheads="1"/>
              </p:cNvSpPr>
              <p:nvPr/>
            </p:nvSpPr>
            <p:spPr bwMode="auto">
              <a:xfrm>
                <a:off x="975855" y="3134789"/>
                <a:ext cx="1582136" cy="7937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2321" tIns="51161" rIns="102321" bIns="51161">
                <a:spAutoFit/>
              </a:bodyPr>
              <a:lstStyle/>
              <a:p>
                <a:r>
                  <a:rPr lang="en-GB" sz="1000">
                    <a:latin typeface="Tahoma" pitchFamily="34" charset="0"/>
                  </a:rPr>
                  <a:t>Beam screen</a:t>
                </a:r>
              </a:p>
            </p:txBody>
          </p:sp>
          <p:sp>
            <p:nvSpPr>
              <p:cNvPr id="57355" name="Text Box 7"/>
              <p:cNvSpPr txBox="1">
                <a:spLocks noChangeArrowheads="1"/>
              </p:cNvSpPr>
              <p:nvPr/>
            </p:nvSpPr>
            <p:spPr bwMode="auto">
              <a:xfrm>
                <a:off x="6749195" y="2743121"/>
                <a:ext cx="2468298" cy="526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2321" tIns="51161" rIns="102321" bIns="51161">
                <a:spAutoFit/>
              </a:bodyPr>
              <a:lstStyle/>
              <a:p>
                <a:r>
                  <a:rPr lang="en-GB" sz="1000">
                    <a:latin typeface="Tahoma" pitchFamily="34" charset="0"/>
                  </a:rPr>
                  <a:t>Plug-in module</a:t>
                </a:r>
              </a:p>
            </p:txBody>
          </p:sp>
          <p:sp>
            <p:nvSpPr>
              <p:cNvPr id="57356" name="Text Box 8"/>
              <p:cNvSpPr txBox="1">
                <a:spLocks noChangeArrowheads="1"/>
              </p:cNvSpPr>
              <p:nvPr/>
            </p:nvSpPr>
            <p:spPr bwMode="auto">
              <a:xfrm>
                <a:off x="6143626" y="1270000"/>
                <a:ext cx="1474820" cy="526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2321" tIns="51161" rIns="102321" bIns="51161">
                <a:spAutoFit/>
              </a:bodyPr>
              <a:lstStyle/>
              <a:p>
                <a:r>
                  <a:rPr lang="en-GB" sz="1000">
                    <a:latin typeface="Tahoma" pitchFamily="34" charset="0"/>
                  </a:rPr>
                  <a:t>Bellows</a:t>
                </a:r>
              </a:p>
            </p:txBody>
          </p:sp>
          <p:sp>
            <p:nvSpPr>
              <p:cNvPr id="57357" name="Line 9"/>
              <p:cNvSpPr>
                <a:spLocks noChangeShapeType="1"/>
              </p:cNvSpPr>
              <p:nvPr/>
            </p:nvSpPr>
            <p:spPr bwMode="auto">
              <a:xfrm flipV="1">
                <a:off x="2057401" y="3302000"/>
                <a:ext cx="960834" cy="2928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</p:spPr>
            <p:txBody>
              <a:bodyPr lIns="102321" tIns="51161" rIns="102321" bIns="5116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358" name="Line 10"/>
              <p:cNvSpPr>
                <a:spLocks noChangeShapeType="1"/>
              </p:cNvSpPr>
              <p:nvPr/>
            </p:nvSpPr>
            <p:spPr bwMode="auto">
              <a:xfrm flipV="1">
                <a:off x="2914650" y="4148667"/>
                <a:ext cx="316112" cy="106362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</p:spPr>
            <p:txBody>
              <a:bodyPr lIns="102321" tIns="51161" rIns="102321" bIns="5116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359" name="Line 11"/>
              <p:cNvSpPr>
                <a:spLocks noChangeShapeType="1"/>
              </p:cNvSpPr>
              <p:nvPr/>
            </p:nvSpPr>
            <p:spPr bwMode="auto">
              <a:xfrm flipV="1">
                <a:off x="2914651" y="4910667"/>
                <a:ext cx="2377083" cy="33866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</p:spPr>
            <p:txBody>
              <a:bodyPr lIns="102321" tIns="51161" rIns="102321" bIns="5116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360" name="Line 12"/>
              <p:cNvSpPr>
                <a:spLocks noChangeShapeType="1"/>
              </p:cNvSpPr>
              <p:nvPr/>
            </p:nvSpPr>
            <p:spPr bwMode="auto">
              <a:xfrm flipH="1">
                <a:off x="5229226" y="1654528"/>
                <a:ext cx="960834" cy="2928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</p:spPr>
            <p:txBody>
              <a:bodyPr lIns="102321" tIns="51161" rIns="102321" bIns="51161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57361" name="Line 13"/>
              <p:cNvSpPr>
                <a:spLocks noChangeShapeType="1"/>
              </p:cNvSpPr>
              <p:nvPr/>
            </p:nvSpPr>
            <p:spPr bwMode="auto">
              <a:xfrm flipH="1">
                <a:off x="6772276" y="3217334"/>
                <a:ext cx="960834" cy="29280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oval" w="med" len="med"/>
              </a:ln>
            </p:spPr>
            <p:txBody>
              <a:bodyPr lIns="102321" tIns="51161" rIns="102321" bIns="51161"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939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60B824-F236-4D2A-80B7-B35A3F082DE4}" type="slidenum">
              <a:rPr lang="en-US" smtClean="0">
                <a:latin typeface="Times New Roman" pitchFamily="18" charset="0"/>
              </a:rPr>
              <a:pPr/>
              <a:t>22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Plug-in Modules with RF Fingers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grpSp>
        <p:nvGrpSpPr>
          <p:cNvPr id="59396" name="Groupe 5"/>
          <p:cNvGrpSpPr>
            <a:grpSpLocks/>
          </p:cNvGrpSpPr>
          <p:nvPr/>
        </p:nvGrpSpPr>
        <p:grpSpPr bwMode="auto">
          <a:xfrm>
            <a:off x="0" y="1666875"/>
            <a:ext cx="5240338" cy="4262438"/>
            <a:chOff x="1260872" y="1047751"/>
            <a:chExt cx="8065294" cy="6173611"/>
          </a:xfrm>
        </p:grpSpPr>
        <p:grpSp>
          <p:nvGrpSpPr>
            <p:cNvPr id="59401" name="Groupe 33"/>
            <p:cNvGrpSpPr>
              <a:grpSpLocks/>
            </p:cNvGrpSpPr>
            <p:nvPr/>
          </p:nvGrpSpPr>
          <p:grpSpPr bwMode="auto">
            <a:xfrm>
              <a:off x="1260872" y="1047751"/>
              <a:ext cx="8065294" cy="6173611"/>
              <a:chOff x="1260872" y="1047751"/>
              <a:chExt cx="8065294" cy="6173611"/>
            </a:xfrm>
          </p:grpSpPr>
          <p:pic>
            <p:nvPicPr>
              <p:cNvPr id="59403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260872" y="1058334"/>
                <a:ext cx="7592021" cy="61630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9404" name="Groupe 32"/>
              <p:cNvGrpSpPr>
                <a:grpSpLocks/>
              </p:cNvGrpSpPr>
              <p:nvPr/>
            </p:nvGrpSpPr>
            <p:grpSpPr bwMode="auto">
              <a:xfrm>
                <a:off x="1260872" y="1047751"/>
                <a:ext cx="8065294" cy="6062486"/>
                <a:chOff x="1260872" y="1047751"/>
                <a:chExt cx="8065294" cy="6062486"/>
              </a:xfrm>
            </p:grpSpPr>
            <p:sp>
              <p:nvSpPr>
                <p:cNvPr id="59405" name="Line 4"/>
                <p:cNvSpPr>
                  <a:spLocks noChangeShapeType="1"/>
                </p:cNvSpPr>
                <p:nvPr/>
              </p:nvSpPr>
              <p:spPr bwMode="auto">
                <a:xfrm flipH="1">
                  <a:off x="5959674" y="1744487"/>
                  <a:ext cx="605432" cy="7778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06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6640116" y="1492251"/>
                  <a:ext cx="1210866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pt-PT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 bellows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07" name="Line 6"/>
                <p:cNvSpPr>
                  <a:spLocks noChangeShapeType="1"/>
                </p:cNvSpPr>
                <p:nvPr/>
              </p:nvSpPr>
              <p:spPr bwMode="auto">
                <a:xfrm>
                  <a:off x="3662958" y="1910292"/>
                  <a:ext cx="842963" cy="388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08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57352" y="1666861"/>
                  <a:ext cx="1780603" cy="6225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/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Copper transition tube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09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4939903" y="1284111"/>
                  <a:ext cx="842963" cy="864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10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872162" y="1047751"/>
                  <a:ext cx="1414463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pt-PT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Upstream flange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1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32509" y="6295320"/>
                  <a:ext cx="1685925" cy="4303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/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Downstream flange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12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4666656" y="6178903"/>
                  <a:ext cx="739378" cy="21695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13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3137893" y="4116917"/>
                  <a:ext cx="473273" cy="7320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1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26965" y="4631972"/>
                  <a:ext cx="1727001" cy="515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/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Plug-in module transition tube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15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6307932" y="2936876"/>
                  <a:ext cx="860822" cy="10107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1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195543" y="2626432"/>
                  <a:ext cx="1568053" cy="559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</a:t>
                  </a:r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 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Gold coating 5 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59417" name="Line 16"/>
                <p:cNvSpPr>
                  <a:spLocks noChangeShapeType="1"/>
                </p:cNvSpPr>
                <p:nvPr/>
              </p:nvSpPr>
              <p:spPr bwMode="auto">
                <a:xfrm>
                  <a:off x="2803922" y="2538236"/>
                  <a:ext cx="807244" cy="515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18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480731" y="2238364"/>
                  <a:ext cx="1753576" cy="5891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en-US" sz="10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r>
                    <a:rPr lang="en-US" sz="10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10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10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r>
                    <a:rPr lang="en-US" sz="10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1000" b="1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5941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747397" y="6574015"/>
                  <a:ext cx="1578769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59420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6874075" y="6083654"/>
                  <a:ext cx="809029" cy="6438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21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213028" y="5600348"/>
                  <a:ext cx="1380529" cy="1111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2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580680" y="5505098"/>
                  <a:ext cx="1550194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/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transition flange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23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145411" y="2331861"/>
                  <a:ext cx="619720" cy="11147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24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809779" y="2109611"/>
                  <a:ext cx="1928104" cy="373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Rhodium coating 3 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5942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60872" y="1095356"/>
                  <a:ext cx="2432447" cy="573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/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59426" name="Line 26"/>
                <p:cNvSpPr>
                  <a:spLocks noChangeShapeType="1"/>
                </p:cNvSpPr>
                <p:nvPr/>
              </p:nvSpPr>
              <p:spPr bwMode="auto">
                <a:xfrm>
                  <a:off x="3695105" y="1367015"/>
                  <a:ext cx="684014" cy="32102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en-US"/>
                </a:p>
              </p:txBody>
            </p:sp>
            <p:sp>
              <p:nvSpPr>
                <p:cNvPr id="59427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7699178" y="3242028"/>
                  <a:ext cx="1330523" cy="4656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r>
                    <a:rPr lang="en-GB" sz="9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9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59402" name="Line 28"/>
            <p:cNvSpPr>
              <a:spLocks noChangeShapeType="1"/>
            </p:cNvSpPr>
            <p:nvPr/>
          </p:nvSpPr>
          <p:spPr bwMode="auto">
            <a:xfrm flipH="1">
              <a:off x="7638455" y="3668890"/>
              <a:ext cx="107156" cy="6261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</p:spPr>
          <p:txBody>
            <a:bodyPr lIns="102321" tIns="51161" rIns="102321" bIns="51161"/>
            <a:lstStyle/>
            <a:p>
              <a:endParaRPr lang="en-US"/>
            </a:p>
          </p:txBody>
        </p:sp>
      </p:grpSp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08550" y="1952625"/>
            <a:ext cx="53784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Rectangle 35"/>
          <p:cNvSpPr>
            <a:spLocks noChangeArrowheads="1"/>
          </p:cNvSpPr>
          <p:nvPr/>
        </p:nvSpPr>
        <p:spPr bwMode="auto">
          <a:xfrm>
            <a:off x="1214438" y="6024563"/>
            <a:ext cx="271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1800">
                <a:solidFill>
                  <a:srgbClr val="FF0066"/>
                </a:solidFill>
              </a:rPr>
              <a:t>Room temperature position</a:t>
            </a:r>
          </a:p>
        </p:txBody>
      </p:sp>
      <p:sp>
        <p:nvSpPr>
          <p:cNvPr id="59399" name="Rectangle 36"/>
          <p:cNvSpPr>
            <a:spLocks noChangeArrowheads="1"/>
          </p:cNvSpPr>
          <p:nvPr/>
        </p:nvSpPr>
        <p:spPr bwMode="auto">
          <a:xfrm>
            <a:off x="6715125" y="5726113"/>
            <a:ext cx="1789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1800">
                <a:solidFill>
                  <a:srgbClr val="FF0066"/>
                </a:solidFill>
              </a:rPr>
              <a:t>Working position</a:t>
            </a:r>
          </a:p>
        </p:txBody>
      </p:sp>
      <p:sp>
        <p:nvSpPr>
          <p:cNvPr id="59400" name="Text Box 5"/>
          <p:cNvSpPr txBox="1">
            <a:spLocks noChangeArrowheads="1"/>
          </p:cNvSpPr>
          <p:nvPr/>
        </p:nvSpPr>
        <p:spPr bwMode="auto">
          <a:xfrm>
            <a:off x="8575675" y="5453063"/>
            <a:ext cx="17113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/>
              <a:t>Courtesy R. Veness AT/VAC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44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844817A-FBE3-415B-AE10-074D6B7F2948}" type="slidenum">
              <a:rPr lang="en-US" smtClean="0">
                <a:latin typeface="Times New Roman" pitchFamily="18" charset="0"/>
              </a:rPr>
              <a:pPr/>
              <a:t>23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/>
              <a:t>2. </a:t>
            </a:r>
            <a:r>
              <a:rPr lang="en-US" sz="4400">
                <a:solidFill>
                  <a:srgbClr val="FF0066"/>
                </a:solidFill>
              </a:rPr>
              <a:t>Beam vacuum dynamics</a:t>
            </a:r>
            <a:endParaRPr lang="en-US">
              <a:solidFill>
                <a:srgbClr val="FF0066"/>
              </a:solidFill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349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81F556B-B255-4534-AA32-9C4CD3B37083}" type="slidenum">
              <a:rPr lang="en-US" smtClean="0">
                <a:latin typeface="Times New Roman" pitchFamily="18" charset="0"/>
              </a:rPr>
              <a:pPr/>
              <a:t>24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Un vide pas si vide …..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La combinaison de la circulation des faisceaux avec son environnement conduit à la : 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Désorption stimulée de neutres et de particules chargées qui conduisent à la :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Diminution des performances de la machine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Et par consequent à un utilisateur mécontent ….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Quelles sont ces interactions ?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28813" y="3810000"/>
            <a:ext cx="6429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>
                <a:solidFill>
                  <a:srgbClr val="FF0066"/>
                </a:solidFill>
              </a:rPr>
              <a:t>La comprehension des interactions du faisceau avec le systeme à vide est donc essentielle !</a:t>
            </a: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9968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B672B0C-7FEF-4099-B2A8-BE8653B95E89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99685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Photon Stimulated Desorption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Synchrotron radiation induces gas desorption : SR machine, LEP, LHC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Heat load and gas load</a:t>
            </a:r>
            <a:endParaRPr lang="en-US" sz="1800"/>
          </a:p>
        </p:txBody>
      </p:sp>
      <p:graphicFrame>
        <p:nvGraphicFramePr>
          <p:cNvPr id="199682" name="Object 2"/>
          <p:cNvGraphicFramePr>
            <a:graphicFrameLocks noChangeAspect="1"/>
          </p:cNvGraphicFramePr>
          <p:nvPr/>
        </p:nvGraphicFramePr>
        <p:xfrm>
          <a:off x="6000750" y="1952625"/>
          <a:ext cx="2495550" cy="855663"/>
        </p:xfrm>
        <a:graphic>
          <a:graphicData uri="http://schemas.openxmlformats.org/presentationml/2006/ole">
            <p:oleObj spid="_x0000_s199682" name="Equation" r:id="rId4" imgW="1409400" imgH="482400" progId="Equation.3">
              <p:embed/>
            </p:oleObj>
          </a:graphicData>
        </a:graphic>
      </p:graphicFrame>
      <p:sp>
        <p:nvSpPr>
          <p:cNvPr id="199686" name="Rectangle 9"/>
          <p:cNvSpPr>
            <a:spLocks noChangeArrowheads="1"/>
          </p:cNvSpPr>
          <p:nvPr/>
        </p:nvSpPr>
        <p:spPr bwMode="auto">
          <a:xfrm>
            <a:off x="5286375" y="1381125"/>
            <a:ext cx="39290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 </a:t>
            </a:r>
            <a:r>
              <a:rPr lang="el-GR" sz="1800"/>
              <a:t>η</a:t>
            </a:r>
            <a:r>
              <a:rPr lang="en-US" sz="1800" baseline="-25000"/>
              <a:t>photon</a:t>
            </a:r>
            <a:r>
              <a:rPr lang="en-US" sz="1800"/>
              <a:t> is the photon desorption yield</a:t>
            </a:r>
          </a:p>
          <a:p>
            <a:pPr eaLnBrk="0" hangingPunct="0">
              <a:buClr>
                <a:schemeClr val="accent1"/>
              </a:buClr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grpSp>
        <p:nvGrpSpPr>
          <p:cNvPr id="199687" name="Group 12"/>
          <p:cNvGrpSpPr>
            <a:grpSpLocks/>
          </p:cNvGrpSpPr>
          <p:nvPr/>
        </p:nvGrpSpPr>
        <p:grpSpPr bwMode="auto">
          <a:xfrm>
            <a:off x="285750" y="1666875"/>
            <a:ext cx="5286375" cy="5072063"/>
            <a:chOff x="500030" y="1809736"/>
            <a:chExt cx="4703976" cy="4357718"/>
          </a:xfrm>
        </p:grpSpPr>
        <p:grpSp>
          <p:nvGrpSpPr>
            <p:cNvPr id="199692" name="Group 4"/>
            <p:cNvGrpSpPr>
              <a:grpSpLocks/>
            </p:cNvGrpSpPr>
            <p:nvPr/>
          </p:nvGrpSpPr>
          <p:grpSpPr bwMode="auto">
            <a:xfrm>
              <a:off x="500030" y="1809736"/>
              <a:ext cx="4703976" cy="4357718"/>
              <a:chOff x="3792" y="432"/>
              <a:chExt cx="2016" cy="1577"/>
            </a:xfrm>
          </p:grpSpPr>
          <p:pic>
            <p:nvPicPr>
              <p:cNvPr id="199694" name="Picture 5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792" y="432"/>
                <a:ext cx="2016" cy="1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9695" name="Text Box 6"/>
              <p:cNvSpPr txBox="1">
                <a:spLocks noChangeArrowheads="1"/>
              </p:cNvSpPr>
              <p:nvPr/>
            </p:nvSpPr>
            <p:spPr bwMode="auto">
              <a:xfrm>
                <a:off x="3945" y="456"/>
                <a:ext cx="1591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1023938" eaLnBrk="0" hangingPunct="0"/>
                <a:r>
                  <a:rPr lang="en-GB" sz="1600" b="1">
                    <a:solidFill>
                      <a:schemeClr val="accent1"/>
                    </a:solidFill>
                    <a:latin typeface="Times" pitchFamily="18" charset="0"/>
                  </a:rPr>
                  <a:t>Beam cleaning </a:t>
                </a:r>
                <a:r>
                  <a:rPr lang="en-GB" sz="1600" b="1">
                    <a:solidFill>
                      <a:srgbClr val="00CC99"/>
                    </a:solidFill>
                    <a:latin typeface="Times" pitchFamily="18" charset="0"/>
                  </a:rPr>
                  <a:t>during</a:t>
                </a:r>
                <a:r>
                  <a:rPr lang="en-GB" sz="1600" b="1">
                    <a:solidFill>
                      <a:schemeClr val="accent1"/>
                    </a:solidFill>
                    <a:latin typeface="Times" pitchFamily="18" charset="0"/>
                  </a:rPr>
                  <a:t> the first period of LEP</a:t>
                </a:r>
                <a:endParaRPr lang="en-US" sz="1600" b="1">
                  <a:solidFill>
                    <a:schemeClr val="accent1"/>
                  </a:solidFill>
                  <a:latin typeface="Times" pitchFamily="18" charset="0"/>
                </a:endParaRPr>
              </a:p>
            </p:txBody>
          </p:sp>
        </p:grpSp>
        <p:sp>
          <p:nvSpPr>
            <p:cNvPr id="199693" name="Text Box 99"/>
            <p:cNvSpPr txBox="1">
              <a:spLocks noChangeArrowheads="1"/>
            </p:cNvSpPr>
            <p:nvPr/>
          </p:nvSpPr>
          <p:spPr bwMode="auto">
            <a:xfrm>
              <a:off x="2000228" y="5810264"/>
              <a:ext cx="2138717" cy="246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O. Gröbner. Vacuum 43 (1992) 27-30</a:t>
              </a:r>
              <a:endParaRPr lang="en-US" sz="1000"/>
            </a:p>
          </p:txBody>
        </p:sp>
      </p:grpSp>
      <p:grpSp>
        <p:nvGrpSpPr>
          <p:cNvPr id="199688" name="Group 15"/>
          <p:cNvGrpSpPr>
            <a:grpSpLocks/>
          </p:cNvGrpSpPr>
          <p:nvPr/>
        </p:nvGrpSpPr>
        <p:grpSpPr bwMode="auto">
          <a:xfrm>
            <a:off x="5643563" y="2952750"/>
            <a:ext cx="3429000" cy="4043363"/>
            <a:chOff x="5786442" y="2952744"/>
            <a:chExt cx="3429024" cy="4043441"/>
          </a:xfrm>
        </p:grpSpPr>
        <p:pic>
          <p:nvPicPr>
            <p:cNvPr id="199689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86442" y="2952744"/>
              <a:ext cx="3429024" cy="3764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9690" name="Text Box 31"/>
            <p:cNvSpPr txBox="1">
              <a:spLocks noChangeArrowheads="1"/>
            </p:cNvSpPr>
            <p:nvPr/>
          </p:nvSpPr>
          <p:spPr bwMode="auto">
            <a:xfrm>
              <a:off x="6429384" y="6596082"/>
              <a:ext cx="2357454" cy="400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5" tIns="45717" rIns="91435" bIns="45717">
              <a:spAutoFit/>
            </a:bodyPr>
            <a:lstStyle/>
            <a:p>
              <a:pPr algn="ctr" eaLnBrk="0" hangingPunct="0"/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O. Gröbner </a:t>
              </a:r>
              <a:r>
                <a:rPr lang="en-GB" sz="1000" i="1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</a:p>
            <a:p>
              <a:pPr algn="ctr" eaLnBrk="0" hangingPunct="0"/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J.Vac.Sci. 12(3), May/Jun 1994, 846-853</a:t>
              </a:r>
              <a:endParaRPr lang="en-US" sz="1000"/>
            </a:p>
          </p:txBody>
        </p:sp>
        <p:sp>
          <p:nvSpPr>
            <p:cNvPr id="199691" name="Text Box 6"/>
            <p:cNvSpPr txBox="1">
              <a:spLocks noChangeArrowheads="1"/>
            </p:cNvSpPr>
            <p:nvPr/>
          </p:nvSpPr>
          <p:spPr bwMode="auto">
            <a:xfrm>
              <a:off x="6572260" y="5453074"/>
              <a:ext cx="1865749" cy="3495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2321" tIns="51161" rIns="102321" bIns="51161">
              <a:spAutoFit/>
            </a:bodyPr>
            <a:lstStyle/>
            <a:p>
              <a:pPr algn="ctr" defTabSz="1023938" eaLnBrk="0" hangingPunct="0"/>
              <a:r>
                <a:rPr lang="en-GB" sz="1600" b="1">
                  <a:solidFill>
                    <a:schemeClr val="accent1"/>
                  </a:solidFill>
                  <a:latin typeface="Times" pitchFamily="18" charset="0"/>
                </a:rPr>
                <a:t>Cu baked at 150</a:t>
              </a:r>
              <a:r>
                <a:rPr lang="en-GB" sz="1600" b="1">
                  <a:solidFill>
                    <a:schemeClr val="accent1"/>
                  </a:solidFill>
                  <a:cs typeface="Times New Roman" pitchFamily="18" charset="0"/>
                </a:rPr>
                <a:t>°C</a:t>
              </a:r>
              <a:endParaRPr lang="en-US" sz="1600" b="1">
                <a:solidFill>
                  <a:schemeClr val="accent1"/>
                </a:solidFill>
                <a:latin typeface="Times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787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149D04-7807-4738-B7EF-210C65EAE84F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7875" name="Rectangle 2"/>
          <p:cNvSpPr>
            <a:spLocks noChangeArrowheads="1"/>
          </p:cNvSpPr>
          <p:nvPr/>
        </p:nvSpPr>
        <p:spPr bwMode="auto">
          <a:xfrm>
            <a:off x="0" y="0"/>
            <a:ext cx="10287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Vacuum Instability : the Effect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In circular machine with large proton current : ISR, LHC</a:t>
            </a:r>
          </a:p>
        </p:txBody>
      </p:sp>
      <p:grpSp>
        <p:nvGrpSpPr>
          <p:cNvPr id="207876" name="Group 10"/>
          <p:cNvGrpSpPr>
            <a:grpSpLocks/>
          </p:cNvGrpSpPr>
          <p:nvPr/>
        </p:nvGrpSpPr>
        <p:grpSpPr bwMode="auto">
          <a:xfrm>
            <a:off x="3071813" y="1524000"/>
            <a:ext cx="7072312" cy="5643563"/>
            <a:chOff x="3775075" y="1938338"/>
            <a:chExt cx="5549900" cy="4444999"/>
          </a:xfrm>
        </p:grpSpPr>
        <p:grpSp>
          <p:nvGrpSpPr>
            <p:cNvPr id="207878" name="Group 19"/>
            <p:cNvGrpSpPr>
              <a:grpSpLocks/>
            </p:cNvGrpSpPr>
            <p:nvPr/>
          </p:nvGrpSpPr>
          <p:grpSpPr bwMode="auto">
            <a:xfrm>
              <a:off x="3775075" y="1938338"/>
              <a:ext cx="5549900" cy="4444999"/>
              <a:chOff x="2469" y="540"/>
              <a:chExt cx="3496" cy="2800"/>
            </a:xfrm>
          </p:grpSpPr>
          <p:pic>
            <p:nvPicPr>
              <p:cNvPr id="207881" name="Picture 11" descr="03"/>
              <p:cNvPicPr>
                <a:picLocks noChangeAspect="1" noChangeArrowheads="1"/>
              </p:cNvPicPr>
              <p:nvPr/>
            </p:nvPicPr>
            <p:blipFill>
              <a:blip r:embed="rId3"/>
              <a:srcRect l="2367" t="17802" r="1894" b="18829"/>
              <a:stretch>
                <a:fillRect/>
              </a:stretch>
            </p:blipFill>
            <p:spPr bwMode="auto">
              <a:xfrm>
                <a:off x="2469" y="540"/>
                <a:ext cx="3376" cy="2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7882" name="Rectangle 13"/>
              <p:cNvSpPr>
                <a:spLocks noChangeArrowheads="1"/>
              </p:cNvSpPr>
              <p:nvPr/>
            </p:nvSpPr>
            <p:spPr bwMode="auto">
              <a:xfrm>
                <a:off x="2469" y="2899"/>
                <a:ext cx="3496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600" b="1">
                    <a:solidFill>
                      <a:schemeClr val="accent1"/>
                    </a:solidFill>
                  </a:rPr>
                  <a:t>First documented pressure bump in the ISR </a:t>
                </a:r>
                <a:r>
                  <a:rPr lang="en-US" sz="1400"/>
                  <a:t/>
                </a:r>
                <a:br>
                  <a:rPr lang="en-US" sz="1400"/>
                </a:br>
                <a:r>
                  <a:rPr lang="en-US" sz="1000"/>
                  <a:t>E. Fischer/O. Gr</a:t>
                </a:r>
                <a:r>
                  <a:rPr lang="en-US" altLang="ja-JP" sz="1000">
                    <a:ea typeface="ＭＳ Ｐゴシック"/>
                    <a:cs typeface="ＭＳ Ｐゴシック"/>
                  </a:rPr>
                  <a:t>öbner/E. Jones  18/11/1970</a:t>
                </a:r>
                <a:endParaRPr lang="en-GB" sz="1000"/>
              </a:p>
            </p:txBody>
          </p:sp>
          <p:sp>
            <p:nvSpPr>
              <p:cNvPr id="207883" name="Text Box 15"/>
              <p:cNvSpPr txBox="1">
                <a:spLocks noChangeArrowheads="1"/>
              </p:cNvSpPr>
              <p:nvPr/>
            </p:nvSpPr>
            <p:spPr bwMode="auto">
              <a:xfrm>
                <a:off x="4694" y="930"/>
                <a:ext cx="398" cy="173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2321" tIns="51161" rIns="102321" bIns="51161">
                <a:spAutoFit/>
              </a:bodyPr>
              <a:lstStyle/>
              <a:p>
                <a:pPr defTabSz="1023938" eaLnBrk="0" hangingPunct="0"/>
                <a:r>
                  <a:rPr lang="en-US" sz="1600">
                    <a:solidFill>
                      <a:srgbClr val="FF0066"/>
                    </a:solidFill>
                  </a:rPr>
                  <a:t>current</a:t>
                </a:r>
              </a:p>
            </p:txBody>
          </p:sp>
          <p:sp>
            <p:nvSpPr>
              <p:cNvPr id="207884" name="Text Box 16"/>
              <p:cNvSpPr txBox="1">
                <a:spLocks noChangeArrowheads="1"/>
              </p:cNvSpPr>
              <p:nvPr/>
            </p:nvSpPr>
            <p:spPr bwMode="auto">
              <a:xfrm>
                <a:off x="4729" y="1922"/>
                <a:ext cx="499" cy="173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2321" tIns="51161" rIns="102321" bIns="51161">
                <a:spAutoFit/>
              </a:bodyPr>
              <a:lstStyle/>
              <a:p>
                <a:pPr defTabSz="1023938" eaLnBrk="0" hangingPunct="0"/>
                <a:r>
                  <a:rPr lang="en-US" sz="1600">
                    <a:solidFill>
                      <a:srgbClr val="0066FF"/>
                    </a:solidFill>
                  </a:rPr>
                  <a:t>pressure</a:t>
                </a:r>
              </a:p>
            </p:txBody>
          </p:sp>
        </p:grpSp>
        <p:sp>
          <p:nvSpPr>
            <p:cNvPr id="207879" name="Freeform 20"/>
            <p:cNvSpPr>
              <a:spLocks/>
            </p:cNvSpPr>
            <p:nvPr/>
          </p:nvSpPr>
          <p:spPr bwMode="auto">
            <a:xfrm>
              <a:off x="4481513" y="2582863"/>
              <a:ext cx="4340225" cy="1787525"/>
            </a:xfrm>
            <a:custGeom>
              <a:avLst/>
              <a:gdLst>
                <a:gd name="T0" fmla="*/ 0 w 2734"/>
                <a:gd name="T1" fmla="*/ 1126 h 1126"/>
                <a:gd name="T2" fmla="*/ 19 w 2734"/>
                <a:gd name="T3" fmla="*/ 974 h 1126"/>
                <a:gd name="T4" fmla="*/ 32 w 2734"/>
                <a:gd name="T5" fmla="*/ 937 h 1126"/>
                <a:gd name="T6" fmla="*/ 38 w 2734"/>
                <a:gd name="T7" fmla="*/ 899 h 1126"/>
                <a:gd name="T8" fmla="*/ 44 w 2734"/>
                <a:gd name="T9" fmla="*/ 810 h 1126"/>
                <a:gd name="T10" fmla="*/ 63 w 2734"/>
                <a:gd name="T11" fmla="*/ 753 h 1126"/>
                <a:gd name="T12" fmla="*/ 127 w 2734"/>
                <a:gd name="T13" fmla="*/ 531 h 1126"/>
                <a:gd name="T14" fmla="*/ 146 w 2734"/>
                <a:gd name="T15" fmla="*/ 493 h 1126"/>
                <a:gd name="T16" fmla="*/ 177 w 2734"/>
                <a:gd name="T17" fmla="*/ 398 h 1126"/>
                <a:gd name="T18" fmla="*/ 215 w 2734"/>
                <a:gd name="T19" fmla="*/ 342 h 1126"/>
                <a:gd name="T20" fmla="*/ 285 w 2734"/>
                <a:gd name="T21" fmla="*/ 228 h 1126"/>
                <a:gd name="T22" fmla="*/ 329 w 2734"/>
                <a:gd name="T23" fmla="*/ 177 h 1126"/>
                <a:gd name="T24" fmla="*/ 468 w 2734"/>
                <a:gd name="T25" fmla="*/ 31 h 1126"/>
                <a:gd name="T26" fmla="*/ 506 w 2734"/>
                <a:gd name="T27" fmla="*/ 12 h 1126"/>
                <a:gd name="T28" fmla="*/ 544 w 2734"/>
                <a:gd name="T29" fmla="*/ 0 h 1126"/>
                <a:gd name="T30" fmla="*/ 968 w 2734"/>
                <a:gd name="T31" fmla="*/ 57 h 1126"/>
                <a:gd name="T32" fmla="*/ 1095 w 2734"/>
                <a:gd name="T33" fmla="*/ 95 h 1126"/>
                <a:gd name="T34" fmla="*/ 1355 w 2734"/>
                <a:gd name="T35" fmla="*/ 126 h 1126"/>
                <a:gd name="T36" fmla="*/ 1620 w 2734"/>
                <a:gd name="T37" fmla="*/ 158 h 1126"/>
                <a:gd name="T38" fmla="*/ 1950 w 2734"/>
                <a:gd name="T39" fmla="*/ 190 h 1126"/>
                <a:gd name="T40" fmla="*/ 2082 w 2734"/>
                <a:gd name="T41" fmla="*/ 215 h 1126"/>
                <a:gd name="T42" fmla="*/ 2304 w 2734"/>
                <a:gd name="T43" fmla="*/ 240 h 1126"/>
                <a:gd name="T44" fmla="*/ 2456 w 2734"/>
                <a:gd name="T45" fmla="*/ 272 h 1126"/>
                <a:gd name="T46" fmla="*/ 2652 w 2734"/>
                <a:gd name="T47" fmla="*/ 291 h 1126"/>
                <a:gd name="T48" fmla="*/ 2734 w 2734"/>
                <a:gd name="T49" fmla="*/ 304 h 11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34"/>
                <a:gd name="T76" fmla="*/ 0 h 1126"/>
                <a:gd name="T77" fmla="*/ 2734 w 2734"/>
                <a:gd name="T78" fmla="*/ 1126 h 11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34" h="1126">
                  <a:moveTo>
                    <a:pt x="0" y="1126"/>
                  </a:moveTo>
                  <a:cubicBezTo>
                    <a:pt x="14" y="1068"/>
                    <a:pt x="9" y="1049"/>
                    <a:pt x="19" y="974"/>
                  </a:cubicBezTo>
                  <a:cubicBezTo>
                    <a:pt x="21" y="961"/>
                    <a:pt x="32" y="937"/>
                    <a:pt x="32" y="937"/>
                  </a:cubicBezTo>
                  <a:cubicBezTo>
                    <a:pt x="34" y="924"/>
                    <a:pt x="37" y="912"/>
                    <a:pt x="38" y="899"/>
                  </a:cubicBezTo>
                  <a:cubicBezTo>
                    <a:pt x="41" y="869"/>
                    <a:pt x="40" y="840"/>
                    <a:pt x="44" y="810"/>
                  </a:cubicBezTo>
                  <a:cubicBezTo>
                    <a:pt x="46" y="790"/>
                    <a:pt x="60" y="773"/>
                    <a:pt x="63" y="753"/>
                  </a:cubicBezTo>
                  <a:cubicBezTo>
                    <a:pt x="74" y="681"/>
                    <a:pt x="94" y="597"/>
                    <a:pt x="127" y="531"/>
                  </a:cubicBezTo>
                  <a:cubicBezTo>
                    <a:pt x="146" y="493"/>
                    <a:pt x="133" y="531"/>
                    <a:pt x="146" y="493"/>
                  </a:cubicBezTo>
                  <a:cubicBezTo>
                    <a:pt x="153" y="471"/>
                    <a:pt x="165" y="415"/>
                    <a:pt x="177" y="398"/>
                  </a:cubicBezTo>
                  <a:cubicBezTo>
                    <a:pt x="207" y="355"/>
                    <a:pt x="195" y="374"/>
                    <a:pt x="215" y="342"/>
                  </a:cubicBezTo>
                  <a:cubicBezTo>
                    <a:pt x="240" y="303"/>
                    <a:pt x="251" y="262"/>
                    <a:pt x="285" y="228"/>
                  </a:cubicBezTo>
                  <a:cubicBezTo>
                    <a:pt x="293" y="202"/>
                    <a:pt x="307" y="192"/>
                    <a:pt x="329" y="177"/>
                  </a:cubicBezTo>
                  <a:cubicBezTo>
                    <a:pt x="368" y="118"/>
                    <a:pt x="410" y="72"/>
                    <a:pt x="468" y="31"/>
                  </a:cubicBezTo>
                  <a:cubicBezTo>
                    <a:pt x="485" y="19"/>
                    <a:pt x="487" y="18"/>
                    <a:pt x="506" y="12"/>
                  </a:cubicBezTo>
                  <a:cubicBezTo>
                    <a:pt x="519" y="8"/>
                    <a:pt x="544" y="0"/>
                    <a:pt x="544" y="0"/>
                  </a:cubicBezTo>
                  <a:cubicBezTo>
                    <a:pt x="686" y="15"/>
                    <a:pt x="824" y="46"/>
                    <a:pt x="968" y="57"/>
                  </a:cubicBezTo>
                  <a:cubicBezTo>
                    <a:pt x="1009" y="70"/>
                    <a:pt x="1053" y="85"/>
                    <a:pt x="1095" y="95"/>
                  </a:cubicBezTo>
                  <a:cubicBezTo>
                    <a:pt x="1180" y="114"/>
                    <a:pt x="1269" y="112"/>
                    <a:pt x="1355" y="126"/>
                  </a:cubicBezTo>
                  <a:cubicBezTo>
                    <a:pt x="1442" y="158"/>
                    <a:pt x="1526" y="154"/>
                    <a:pt x="1620" y="158"/>
                  </a:cubicBezTo>
                  <a:cubicBezTo>
                    <a:pt x="1743" y="186"/>
                    <a:pt x="1786" y="185"/>
                    <a:pt x="1950" y="190"/>
                  </a:cubicBezTo>
                  <a:cubicBezTo>
                    <a:pt x="1999" y="202"/>
                    <a:pt x="2030" y="210"/>
                    <a:pt x="2082" y="215"/>
                  </a:cubicBezTo>
                  <a:cubicBezTo>
                    <a:pt x="2156" y="232"/>
                    <a:pt x="2228" y="235"/>
                    <a:pt x="2304" y="240"/>
                  </a:cubicBezTo>
                  <a:cubicBezTo>
                    <a:pt x="2351" y="272"/>
                    <a:pt x="2399" y="268"/>
                    <a:pt x="2456" y="272"/>
                  </a:cubicBezTo>
                  <a:cubicBezTo>
                    <a:pt x="2524" y="288"/>
                    <a:pt x="2576" y="288"/>
                    <a:pt x="2652" y="291"/>
                  </a:cubicBezTo>
                  <a:cubicBezTo>
                    <a:pt x="2679" y="295"/>
                    <a:pt x="2707" y="304"/>
                    <a:pt x="2734" y="304"/>
                  </a:cubicBezTo>
                </a:path>
              </a:pathLst>
            </a:cu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880" name="Freeform 25"/>
            <p:cNvSpPr>
              <a:spLocks/>
            </p:cNvSpPr>
            <p:nvPr/>
          </p:nvSpPr>
          <p:spPr bwMode="auto">
            <a:xfrm>
              <a:off x="4089400" y="2833688"/>
              <a:ext cx="4592638" cy="1909762"/>
            </a:xfrm>
            <a:custGeom>
              <a:avLst/>
              <a:gdLst>
                <a:gd name="T0" fmla="*/ 0 w 2893"/>
                <a:gd name="T1" fmla="*/ 1190 h 1203"/>
                <a:gd name="T2" fmla="*/ 317 w 2893"/>
                <a:gd name="T3" fmla="*/ 1171 h 1203"/>
                <a:gd name="T4" fmla="*/ 367 w 2893"/>
                <a:gd name="T5" fmla="*/ 1133 h 1203"/>
                <a:gd name="T6" fmla="*/ 399 w 2893"/>
                <a:gd name="T7" fmla="*/ 1108 h 1203"/>
                <a:gd name="T8" fmla="*/ 412 w 2893"/>
                <a:gd name="T9" fmla="*/ 1089 h 1203"/>
                <a:gd name="T10" fmla="*/ 431 w 2893"/>
                <a:gd name="T11" fmla="*/ 1076 h 1203"/>
                <a:gd name="T12" fmla="*/ 462 w 2893"/>
                <a:gd name="T13" fmla="*/ 1038 h 1203"/>
                <a:gd name="T14" fmla="*/ 488 w 2893"/>
                <a:gd name="T15" fmla="*/ 1000 h 1203"/>
                <a:gd name="T16" fmla="*/ 532 w 2893"/>
                <a:gd name="T17" fmla="*/ 873 h 1203"/>
                <a:gd name="T18" fmla="*/ 564 w 2893"/>
                <a:gd name="T19" fmla="*/ 798 h 1203"/>
                <a:gd name="T20" fmla="*/ 589 w 2893"/>
                <a:gd name="T21" fmla="*/ 722 h 1203"/>
                <a:gd name="T22" fmla="*/ 627 w 2893"/>
                <a:gd name="T23" fmla="*/ 646 h 1203"/>
                <a:gd name="T24" fmla="*/ 646 w 2893"/>
                <a:gd name="T25" fmla="*/ 589 h 1203"/>
                <a:gd name="T26" fmla="*/ 658 w 2893"/>
                <a:gd name="T27" fmla="*/ 551 h 1203"/>
                <a:gd name="T28" fmla="*/ 703 w 2893"/>
                <a:gd name="T29" fmla="*/ 329 h 1203"/>
                <a:gd name="T30" fmla="*/ 760 w 2893"/>
                <a:gd name="T31" fmla="*/ 0 h 1203"/>
                <a:gd name="T32" fmla="*/ 785 w 2893"/>
                <a:gd name="T33" fmla="*/ 101 h 1203"/>
                <a:gd name="T34" fmla="*/ 804 w 2893"/>
                <a:gd name="T35" fmla="*/ 259 h 1203"/>
                <a:gd name="T36" fmla="*/ 810 w 2893"/>
                <a:gd name="T37" fmla="*/ 456 h 1203"/>
                <a:gd name="T38" fmla="*/ 880 w 2893"/>
                <a:gd name="T39" fmla="*/ 715 h 1203"/>
                <a:gd name="T40" fmla="*/ 956 w 2893"/>
                <a:gd name="T41" fmla="*/ 785 h 1203"/>
                <a:gd name="T42" fmla="*/ 1013 w 2893"/>
                <a:gd name="T43" fmla="*/ 816 h 1203"/>
                <a:gd name="T44" fmla="*/ 1051 w 2893"/>
                <a:gd name="T45" fmla="*/ 842 h 1203"/>
                <a:gd name="T46" fmla="*/ 1089 w 2893"/>
                <a:gd name="T47" fmla="*/ 854 h 1203"/>
                <a:gd name="T48" fmla="*/ 1222 w 2893"/>
                <a:gd name="T49" fmla="*/ 930 h 1203"/>
                <a:gd name="T50" fmla="*/ 1418 w 2893"/>
                <a:gd name="T51" fmla="*/ 981 h 1203"/>
                <a:gd name="T52" fmla="*/ 1905 w 2893"/>
                <a:gd name="T53" fmla="*/ 1082 h 1203"/>
                <a:gd name="T54" fmla="*/ 2526 w 2893"/>
                <a:gd name="T55" fmla="*/ 1120 h 1203"/>
                <a:gd name="T56" fmla="*/ 2849 w 2893"/>
                <a:gd name="T57" fmla="*/ 1158 h 1203"/>
                <a:gd name="T58" fmla="*/ 2893 w 2893"/>
                <a:gd name="T59" fmla="*/ 1165 h 120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893"/>
                <a:gd name="T91" fmla="*/ 0 h 1203"/>
                <a:gd name="T92" fmla="*/ 2893 w 2893"/>
                <a:gd name="T93" fmla="*/ 1203 h 120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893" h="1203">
                  <a:moveTo>
                    <a:pt x="0" y="1190"/>
                  </a:moveTo>
                  <a:cubicBezTo>
                    <a:pt x="107" y="1201"/>
                    <a:pt x="214" y="1203"/>
                    <a:pt x="317" y="1171"/>
                  </a:cubicBezTo>
                  <a:cubicBezTo>
                    <a:pt x="332" y="1148"/>
                    <a:pt x="345" y="1148"/>
                    <a:pt x="367" y="1133"/>
                  </a:cubicBezTo>
                  <a:cubicBezTo>
                    <a:pt x="405" y="1078"/>
                    <a:pt x="355" y="1143"/>
                    <a:pt x="399" y="1108"/>
                  </a:cubicBezTo>
                  <a:cubicBezTo>
                    <a:pt x="405" y="1103"/>
                    <a:pt x="407" y="1094"/>
                    <a:pt x="412" y="1089"/>
                  </a:cubicBezTo>
                  <a:cubicBezTo>
                    <a:pt x="417" y="1084"/>
                    <a:pt x="425" y="1080"/>
                    <a:pt x="431" y="1076"/>
                  </a:cubicBezTo>
                  <a:cubicBezTo>
                    <a:pt x="465" y="1022"/>
                    <a:pt x="417" y="1095"/>
                    <a:pt x="462" y="1038"/>
                  </a:cubicBezTo>
                  <a:cubicBezTo>
                    <a:pt x="472" y="1026"/>
                    <a:pt x="488" y="1000"/>
                    <a:pt x="488" y="1000"/>
                  </a:cubicBezTo>
                  <a:cubicBezTo>
                    <a:pt x="501" y="958"/>
                    <a:pt x="507" y="909"/>
                    <a:pt x="532" y="873"/>
                  </a:cubicBezTo>
                  <a:cubicBezTo>
                    <a:pt x="540" y="846"/>
                    <a:pt x="547" y="821"/>
                    <a:pt x="564" y="798"/>
                  </a:cubicBezTo>
                  <a:cubicBezTo>
                    <a:pt x="571" y="775"/>
                    <a:pt x="578" y="744"/>
                    <a:pt x="589" y="722"/>
                  </a:cubicBezTo>
                  <a:cubicBezTo>
                    <a:pt x="601" y="696"/>
                    <a:pt x="618" y="673"/>
                    <a:pt x="627" y="646"/>
                  </a:cubicBezTo>
                  <a:cubicBezTo>
                    <a:pt x="633" y="627"/>
                    <a:pt x="640" y="608"/>
                    <a:pt x="646" y="589"/>
                  </a:cubicBezTo>
                  <a:cubicBezTo>
                    <a:pt x="650" y="576"/>
                    <a:pt x="658" y="551"/>
                    <a:pt x="658" y="551"/>
                  </a:cubicBezTo>
                  <a:cubicBezTo>
                    <a:pt x="666" y="475"/>
                    <a:pt x="687" y="404"/>
                    <a:pt x="703" y="329"/>
                  </a:cubicBezTo>
                  <a:cubicBezTo>
                    <a:pt x="712" y="219"/>
                    <a:pt x="736" y="108"/>
                    <a:pt x="760" y="0"/>
                  </a:cubicBezTo>
                  <a:cubicBezTo>
                    <a:pt x="780" y="31"/>
                    <a:pt x="780" y="65"/>
                    <a:pt x="785" y="101"/>
                  </a:cubicBezTo>
                  <a:cubicBezTo>
                    <a:pt x="790" y="199"/>
                    <a:pt x="784" y="196"/>
                    <a:pt x="804" y="259"/>
                  </a:cubicBezTo>
                  <a:cubicBezTo>
                    <a:pt x="798" y="324"/>
                    <a:pt x="790" y="392"/>
                    <a:pt x="810" y="456"/>
                  </a:cubicBezTo>
                  <a:cubicBezTo>
                    <a:pt x="817" y="544"/>
                    <a:pt x="825" y="644"/>
                    <a:pt x="880" y="715"/>
                  </a:cubicBezTo>
                  <a:cubicBezTo>
                    <a:pt x="914" y="758"/>
                    <a:pt x="907" y="770"/>
                    <a:pt x="956" y="785"/>
                  </a:cubicBezTo>
                  <a:cubicBezTo>
                    <a:pt x="1000" y="814"/>
                    <a:pt x="980" y="805"/>
                    <a:pt x="1013" y="816"/>
                  </a:cubicBezTo>
                  <a:cubicBezTo>
                    <a:pt x="1026" y="825"/>
                    <a:pt x="1038" y="833"/>
                    <a:pt x="1051" y="842"/>
                  </a:cubicBezTo>
                  <a:cubicBezTo>
                    <a:pt x="1062" y="850"/>
                    <a:pt x="1089" y="854"/>
                    <a:pt x="1089" y="854"/>
                  </a:cubicBezTo>
                  <a:cubicBezTo>
                    <a:pt x="1130" y="882"/>
                    <a:pt x="1175" y="915"/>
                    <a:pt x="1222" y="930"/>
                  </a:cubicBezTo>
                  <a:cubicBezTo>
                    <a:pt x="1269" y="962"/>
                    <a:pt x="1361" y="963"/>
                    <a:pt x="1418" y="981"/>
                  </a:cubicBezTo>
                  <a:cubicBezTo>
                    <a:pt x="1544" y="1064"/>
                    <a:pt x="1764" y="1076"/>
                    <a:pt x="1905" y="1082"/>
                  </a:cubicBezTo>
                  <a:cubicBezTo>
                    <a:pt x="2109" y="1114"/>
                    <a:pt x="2320" y="1115"/>
                    <a:pt x="2526" y="1120"/>
                  </a:cubicBezTo>
                  <a:cubicBezTo>
                    <a:pt x="2629" y="1149"/>
                    <a:pt x="2743" y="1151"/>
                    <a:pt x="2849" y="1158"/>
                  </a:cubicBezTo>
                  <a:cubicBezTo>
                    <a:pt x="2864" y="1160"/>
                    <a:pt x="2893" y="1165"/>
                    <a:pt x="2893" y="1165"/>
                  </a:cubicBezTo>
                </a:path>
              </a:pathLst>
            </a:custGeom>
            <a:noFill/>
            <a:ln w="254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7877" name="Rectangle 18"/>
          <p:cNvSpPr>
            <a:spLocks noChangeArrowheads="1"/>
          </p:cNvSpPr>
          <p:nvPr/>
        </p:nvSpPr>
        <p:spPr bwMode="auto">
          <a:xfrm>
            <a:off x="0" y="2484438"/>
            <a:ext cx="3143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800"/>
              <a:t>Beam current stacking to 1 A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Pressure increases to 10</a:t>
            </a:r>
            <a:r>
              <a:rPr lang="en-US" sz="1800" baseline="30000"/>
              <a:t>-6</a:t>
            </a:r>
            <a:r>
              <a:rPr lang="en-US" sz="1800"/>
              <a:t> Torr (x 50 in a minute)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Beam losses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0709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4FE46F0-7457-4A20-90C7-41885455592E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0710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Vacuum Instability : Mecanism and Recipy</a:t>
            </a:r>
            <a:endParaRPr lang="en-US" sz="2600"/>
          </a:p>
          <a:p>
            <a:pPr eaLnBrk="0" hangingPunct="0">
              <a:buClr>
                <a:schemeClr val="accent1"/>
              </a:buClr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1"/>
                </a:solidFill>
              </a:rPr>
              <a:t>Reduction</a:t>
            </a:r>
            <a:r>
              <a:rPr lang="en-US" sz="2000"/>
              <a:t> of the effective pumping speed, S</a:t>
            </a:r>
            <a:r>
              <a:rPr lang="en-US" sz="2000" baseline="-25000"/>
              <a:t>eff</a:t>
            </a:r>
            <a:endParaRPr lang="en-US" sz="1800"/>
          </a:p>
        </p:txBody>
      </p:sp>
      <p:graphicFrame>
        <p:nvGraphicFramePr>
          <p:cNvPr id="200706" name="Object 1"/>
          <p:cNvGraphicFramePr>
            <a:graphicFrameLocks noChangeAspect="1"/>
          </p:cNvGraphicFramePr>
          <p:nvPr/>
        </p:nvGraphicFramePr>
        <p:xfrm>
          <a:off x="571500" y="1166813"/>
          <a:ext cx="3071813" cy="3336925"/>
        </p:xfrm>
        <a:graphic>
          <a:graphicData uri="http://schemas.openxmlformats.org/presentationml/2006/ole">
            <p:oleObj spid="_x0000_s200706" name="Picture" r:id="rId4" imgW="1900440" imgH="2063160" progId="Word.Picture.8">
              <p:embed/>
            </p:oleObj>
          </a:graphicData>
        </a:graphic>
      </p:graphicFrame>
      <p:graphicFrame>
        <p:nvGraphicFramePr>
          <p:cNvPr id="200707" name="Object 2"/>
          <p:cNvGraphicFramePr>
            <a:graphicFrameLocks noChangeAspect="1"/>
          </p:cNvGraphicFramePr>
          <p:nvPr/>
        </p:nvGraphicFramePr>
        <p:xfrm>
          <a:off x="5357813" y="1809750"/>
          <a:ext cx="2725737" cy="1036638"/>
        </p:xfrm>
        <a:graphic>
          <a:graphicData uri="http://schemas.openxmlformats.org/presentationml/2006/ole">
            <p:oleObj spid="_x0000_s200707" name="Equation" r:id="rId5" imgW="1638000" imgH="622080" progId="Equation.3">
              <p:embed/>
            </p:oleObj>
          </a:graphicData>
        </a:graphic>
      </p:graphicFrame>
      <p:grpSp>
        <p:nvGrpSpPr>
          <p:cNvPr id="200711" name="Group 23"/>
          <p:cNvGrpSpPr>
            <a:grpSpLocks/>
          </p:cNvGrpSpPr>
          <p:nvPr/>
        </p:nvGrpSpPr>
        <p:grpSpPr bwMode="auto">
          <a:xfrm>
            <a:off x="3643313" y="3206750"/>
            <a:ext cx="5572125" cy="3817938"/>
            <a:chOff x="93857" y="3738562"/>
            <a:chExt cx="4909449" cy="3175179"/>
          </a:xfrm>
        </p:grpSpPr>
        <p:pic>
          <p:nvPicPr>
            <p:cNvPr id="200713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3857" y="3738562"/>
              <a:ext cx="4909449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0714" name="Group 20"/>
            <p:cNvGrpSpPr>
              <a:grpSpLocks/>
            </p:cNvGrpSpPr>
            <p:nvPr/>
          </p:nvGrpSpPr>
          <p:grpSpPr bwMode="auto">
            <a:xfrm>
              <a:off x="1142972" y="4167190"/>
              <a:ext cx="2702913" cy="2746551"/>
              <a:chOff x="1142972" y="4167190"/>
              <a:chExt cx="2702913" cy="2746551"/>
            </a:xfrm>
          </p:grpSpPr>
          <p:sp>
            <p:nvSpPr>
              <p:cNvPr id="200715" name="Text Box 6"/>
              <p:cNvSpPr txBox="1">
                <a:spLocks noChangeArrowheads="1"/>
              </p:cNvSpPr>
              <p:nvPr/>
            </p:nvSpPr>
            <p:spPr bwMode="auto">
              <a:xfrm>
                <a:off x="1142972" y="4167190"/>
                <a:ext cx="1083483" cy="47265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1023938" eaLnBrk="0" hangingPunct="0"/>
                <a:r>
                  <a:rPr lang="en-GB" sz="1200" b="1">
                    <a:solidFill>
                      <a:schemeClr val="accent1"/>
                    </a:solidFill>
                    <a:latin typeface="Times" pitchFamily="18" charset="0"/>
                  </a:rPr>
                  <a:t>Baked </a:t>
                </a:r>
              </a:p>
              <a:p>
                <a:pPr algn="ctr" defTabSz="1023938" eaLnBrk="0" hangingPunct="0"/>
                <a:r>
                  <a:rPr lang="en-GB" sz="1200" b="1">
                    <a:solidFill>
                      <a:schemeClr val="accent1"/>
                    </a:solidFill>
                    <a:latin typeface="Times" pitchFamily="18" charset="0"/>
                  </a:rPr>
                  <a:t>stainless steel</a:t>
                </a:r>
                <a:endParaRPr lang="en-US" sz="1200" b="1">
                  <a:solidFill>
                    <a:schemeClr val="accent1"/>
                  </a:solidFill>
                  <a:latin typeface="Times" pitchFamily="18" charset="0"/>
                </a:endParaRPr>
              </a:p>
            </p:txBody>
          </p:sp>
          <p:sp>
            <p:nvSpPr>
              <p:cNvPr id="200716" name="Text Box 26"/>
              <p:cNvSpPr txBox="1">
                <a:spLocks noChangeArrowheads="1"/>
              </p:cNvSpPr>
              <p:nvPr/>
            </p:nvSpPr>
            <p:spPr bwMode="auto">
              <a:xfrm>
                <a:off x="1643038" y="6667520"/>
                <a:ext cx="220284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1000"/>
                  <a:t>A.G. Mathewson, CERN ISR-VA/76-5</a:t>
                </a:r>
              </a:p>
            </p:txBody>
          </p:sp>
        </p:grpSp>
      </p:grpSp>
      <p:sp>
        <p:nvSpPr>
          <p:cNvPr id="200712" name="Rectangle 24"/>
          <p:cNvSpPr>
            <a:spLocks noChangeArrowheads="1"/>
          </p:cNvSpPr>
          <p:nvPr/>
        </p:nvSpPr>
        <p:spPr bwMode="auto">
          <a:xfrm>
            <a:off x="214313" y="4395788"/>
            <a:ext cx="30003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800"/>
              <a:t> </a:t>
            </a:r>
            <a:r>
              <a:rPr lang="en-US" sz="2000"/>
              <a:t>Solution :</a:t>
            </a:r>
          </a:p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endParaRPr lang="en-US" sz="2000"/>
          </a:p>
          <a:p>
            <a:pPr lvl="1" eaLnBrk="0" hangingPunct="0">
              <a:buClr>
                <a:schemeClr val="accent1"/>
              </a:buClr>
            </a:pPr>
            <a:r>
              <a:rPr lang="en-US" sz="2000"/>
              <a:t>Reduce </a:t>
            </a:r>
            <a:r>
              <a:rPr lang="el-GR" sz="2000"/>
              <a:t>η</a:t>
            </a:r>
            <a:r>
              <a:rPr lang="en-US" sz="2000" baseline="-25000"/>
              <a:t>ion</a:t>
            </a:r>
            <a:r>
              <a:rPr lang="en-US" sz="2000"/>
              <a:t> 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42938" y="3524250"/>
            <a:ext cx="8858250" cy="3786188"/>
            <a:chOff x="3681435" y="3155942"/>
            <a:chExt cx="6248411" cy="2725760"/>
          </a:xfrm>
        </p:grpSpPr>
        <p:graphicFrame>
          <p:nvGraphicFramePr>
            <p:cNvPr id="201731" name="Object 3"/>
            <p:cNvGraphicFramePr>
              <a:graphicFrameLocks noChangeAspect="1"/>
            </p:cNvGraphicFramePr>
            <p:nvPr/>
          </p:nvGraphicFramePr>
          <p:xfrm>
            <a:off x="3681435" y="3155942"/>
            <a:ext cx="6248411" cy="2467832"/>
          </p:xfrm>
          <a:graphic>
            <a:graphicData uri="http://schemas.openxmlformats.org/presentationml/2006/ole">
              <p:oleObj spid="_x0000_s201731" name="Bitmap Image" r:id="rId4" imgW="8152574" imgH="3219670" progId="PBrush">
                <p:embed/>
              </p:oleObj>
            </a:graphicData>
          </a:graphic>
        </p:graphicFrame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571635" y="5623412"/>
              <a:ext cx="3265299" cy="25829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3032" tIns="51517" rIns="103032" bIns="51517">
              <a:spAutoFit/>
            </a:bodyPr>
            <a:lstStyle/>
            <a:p>
              <a:pPr defTabSz="1023938" eaLnBrk="0" hangingPunct="0">
                <a:defRPr/>
              </a:pPr>
              <a:r>
                <a:rPr lang="en-US" sz="1000">
                  <a:latin typeface="+mn-lt"/>
                </a:rPr>
                <a:t>F. Ruggiero </a:t>
              </a:r>
              <a:r>
                <a:rPr lang="en-US" sz="1000" i="1">
                  <a:latin typeface="+mn-lt"/>
                </a:rPr>
                <a:t>et al., </a:t>
              </a:r>
              <a:r>
                <a:rPr lang="en-US" sz="1000">
                  <a:latin typeface="+mn-lt"/>
                </a:rPr>
                <a:t>LHC Project Report 188 1998, EPAC 98</a:t>
              </a:r>
            </a:p>
          </p:txBody>
        </p:sp>
      </p:grpSp>
      <p:sp>
        <p:nvSpPr>
          <p:cNvPr id="20173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173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FCCA52-7A89-4561-AFB3-708D21795705}" type="slidenum">
              <a:rPr lang="en-US" smtClean="0">
                <a:latin typeface="Times New Roman" pitchFamily="18" charset="0"/>
              </a:rPr>
              <a:pPr/>
              <a:t>28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Electron Cloud : the Mecanism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In modern machine with dense bunches and large positive current : KEK-B, PEP-II, SPS, RICH, LHC …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Emittance growth, gas desorption and heat load in cryogenic machine</a:t>
            </a:r>
            <a:endParaRPr lang="en-US" sz="1800"/>
          </a:p>
        </p:txBody>
      </p:sp>
      <p:graphicFrame>
        <p:nvGraphicFramePr>
          <p:cNvPr id="149505" name="Object 2"/>
          <p:cNvGraphicFramePr>
            <a:graphicFrameLocks noChangeAspect="1"/>
          </p:cNvGraphicFramePr>
          <p:nvPr/>
        </p:nvGraphicFramePr>
        <p:xfrm>
          <a:off x="5143500" y="2238375"/>
          <a:ext cx="2654300" cy="855663"/>
        </p:xfrm>
        <a:graphic>
          <a:graphicData uri="http://schemas.openxmlformats.org/presentationml/2006/ole">
            <p:oleObj spid="_x0000_s201730" name="Equation" r:id="rId5" imgW="1498320" imgH="482400" progId="Equation.3">
              <p:embed/>
            </p:oleObj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4313" y="1738313"/>
            <a:ext cx="36433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 typeface="Arial" charset="0"/>
              <a:buChar char="•"/>
            </a:pPr>
            <a:r>
              <a:rPr lang="en-US" sz="1600"/>
              <a:t> Key parameters :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bunch structure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vacuum chamber dimmension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secondary electron yield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photon electron yield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electron and photon reflectivities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600"/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992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373FFD-50D8-4680-B6E1-BD379DDEF740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Electron Cloud : the Recipies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Play with the key parameters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Reduce photoelectron yield (perpendicular vs grazing incidence)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Reduce secondary electron yields (scrubbing, TiZrV coatings, carbon coatings, geometry ..)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Reduce the amount of electrons in the system (solenoid magnetic field, clearing electrodes, material reflectivities …)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Adapt the bunch structure or the chamber geometry to reduce multiplication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…</a:t>
            </a:r>
            <a:endParaRPr lang="en-US" sz="1800"/>
          </a:p>
        </p:txBody>
      </p:sp>
      <p:grpSp>
        <p:nvGrpSpPr>
          <p:cNvPr id="209924" name="Group 12"/>
          <p:cNvGrpSpPr>
            <a:grpSpLocks/>
          </p:cNvGrpSpPr>
          <p:nvPr/>
        </p:nvGrpSpPr>
        <p:grpSpPr bwMode="auto">
          <a:xfrm>
            <a:off x="2214563" y="2778125"/>
            <a:ext cx="5929312" cy="4460875"/>
            <a:chOff x="571468" y="4452942"/>
            <a:chExt cx="3571900" cy="2675113"/>
          </a:xfrm>
        </p:grpSpPr>
        <p:pic>
          <p:nvPicPr>
            <p:cNvPr id="20992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68" y="4655944"/>
              <a:ext cx="3571900" cy="2211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926" name="Text Box 6"/>
            <p:cNvSpPr txBox="1">
              <a:spLocks noChangeArrowheads="1"/>
            </p:cNvSpPr>
            <p:nvPr/>
          </p:nvSpPr>
          <p:spPr bwMode="auto">
            <a:xfrm>
              <a:off x="928658" y="4452942"/>
              <a:ext cx="2786082" cy="2280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102321" tIns="51161" rIns="102321" bIns="51161">
              <a:spAutoFit/>
            </a:bodyPr>
            <a:lstStyle/>
            <a:p>
              <a:pPr algn="ctr" defTabSz="1023938" eaLnBrk="0" hangingPunct="0"/>
              <a:r>
                <a:rPr lang="en-GB" sz="1800" b="1">
                  <a:solidFill>
                    <a:schemeClr val="accent1"/>
                  </a:solidFill>
                  <a:latin typeface="Times" pitchFamily="18" charset="0"/>
                </a:rPr>
                <a:t>Secondary Electron Yield</a:t>
              </a:r>
              <a:endParaRPr lang="en-US" sz="1800" b="1">
                <a:solidFill>
                  <a:schemeClr val="accent1"/>
                </a:solidFill>
                <a:latin typeface="Times" pitchFamily="18" charset="0"/>
              </a:endParaRPr>
            </a:p>
          </p:txBody>
        </p:sp>
        <p:sp>
          <p:nvSpPr>
            <p:cNvPr id="209927" name="Text Box 26"/>
            <p:cNvSpPr txBox="1">
              <a:spLocks noChangeArrowheads="1"/>
            </p:cNvSpPr>
            <p:nvPr/>
          </p:nvSpPr>
          <p:spPr bwMode="auto">
            <a:xfrm>
              <a:off x="785782" y="6881834"/>
              <a:ext cx="318548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3938" eaLnBrk="0" hangingPunct="0"/>
              <a:r>
                <a:rPr lang="en-US" sz="1000"/>
                <a:t>N. Hilleret </a:t>
              </a:r>
              <a:r>
                <a:rPr lang="en-US" sz="1000" i="1"/>
                <a:t>et al., </a:t>
              </a:r>
              <a:r>
                <a:rPr lang="en-US" sz="1000"/>
                <a:t>LHC Project Report 433 2000, EPAC 00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82613" y="73025"/>
            <a:ext cx="90725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1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CERN accelerator complex</a:t>
            </a:r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163638"/>
            <a:ext cx="7702550" cy="5889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197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AF3992E-C02F-42DE-B241-CC5DEED2A02F}" type="slidenum">
              <a:rPr lang="en-US" smtClean="0">
                <a:latin typeface="Times New Roman" pitchFamily="18" charset="0"/>
              </a:rPr>
              <a:pPr/>
              <a:t>30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1971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/>
              <a:t>3. </a:t>
            </a:r>
            <a:r>
              <a:rPr lang="en-US" sz="4400">
                <a:solidFill>
                  <a:srgbClr val="FF0066"/>
                </a:solidFill>
              </a:rPr>
              <a:t>LHC beam vacuum system</a:t>
            </a:r>
            <a:endParaRPr lang="en-US"/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40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A8FBBE3-AAD3-4D78-B0C8-E48B549CE197}" type="slidenum">
              <a:rPr lang="en-US" smtClean="0">
                <a:latin typeface="Times New Roman" pitchFamily="18" charset="0"/>
              </a:rPr>
              <a:pPr/>
              <a:t>31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4019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>
                <a:solidFill>
                  <a:srgbClr val="00CC99"/>
                </a:solidFill>
              </a:rPr>
              <a:t>Beam screen</a:t>
            </a:r>
            <a:endParaRPr lang="en-US">
              <a:solidFill>
                <a:srgbClr val="00CC99"/>
              </a:solidFill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60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18C67D-628E-41A6-B1BD-7E56793CF9D4}" type="slidenum">
              <a:rPr lang="en-US" smtClean="0">
                <a:latin typeface="Times New Roman" pitchFamily="18" charset="0"/>
              </a:rPr>
              <a:pPr/>
              <a:t>32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ChangeArrowheads="1"/>
          </p:cNvSpPr>
          <p:nvPr/>
        </p:nvSpPr>
        <p:spPr bwMode="auto">
          <a:xfrm>
            <a:off x="0" y="0"/>
            <a:ext cx="10287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1906" tIns="56842" rIns="111906" bIns="56842">
            <a:spAutoFit/>
          </a:bodyPr>
          <a:lstStyle/>
          <a:p>
            <a:pPr algn="ctr" defTabSz="1222375" eaLnBrk="0" hangingPunct="0"/>
            <a:r>
              <a:rPr lang="en-US" sz="2600">
                <a:solidFill>
                  <a:srgbClr val="3366FF"/>
                </a:solidFill>
              </a:rPr>
              <a:t>LHC Dipole Vacuum System</a:t>
            </a:r>
          </a:p>
        </p:txBody>
      </p:sp>
      <p:sp>
        <p:nvSpPr>
          <p:cNvPr id="216068" name="Rectangle 3"/>
          <p:cNvSpPr>
            <a:spLocks noChangeArrowheads="1"/>
          </p:cNvSpPr>
          <p:nvPr/>
        </p:nvSpPr>
        <p:spPr bwMode="auto">
          <a:xfrm>
            <a:off x="1857375" y="523875"/>
            <a:ext cx="7699375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11906" tIns="56842" rIns="111906" bIns="56842">
            <a:spAutoFit/>
          </a:bodyPr>
          <a:lstStyle/>
          <a:p>
            <a:pPr defTabSz="1222375"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Cold bore (CB) at 1.9 K which ensures leak tightness</a:t>
            </a:r>
          </a:p>
          <a:p>
            <a:pPr defTabSz="1222375"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Beam screen (BS) at 5-20 K which intercepts thermal loads and acts as a screen</a:t>
            </a:r>
          </a:p>
        </p:txBody>
      </p:sp>
      <p:pic>
        <p:nvPicPr>
          <p:cNvPr id="216069" name="Picture 6" descr="dipole scketch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13" y="1381125"/>
            <a:ext cx="7212012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0" name="Picture 7" descr="B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8188" y="3392488"/>
            <a:ext cx="2671762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1" name="Rectangle 8"/>
          <p:cNvSpPr>
            <a:spLocks noChangeArrowheads="1"/>
          </p:cNvSpPr>
          <p:nvPr/>
        </p:nvSpPr>
        <p:spPr bwMode="auto">
          <a:xfrm>
            <a:off x="4786313" y="3238500"/>
            <a:ext cx="571500" cy="214313"/>
          </a:xfrm>
          <a:prstGeom prst="rect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/>
          </a:p>
        </p:txBody>
      </p:sp>
      <p:sp>
        <p:nvSpPr>
          <p:cNvPr id="216072" name="Rectangle 9"/>
          <p:cNvSpPr>
            <a:spLocks noChangeArrowheads="1"/>
          </p:cNvSpPr>
          <p:nvPr/>
        </p:nvSpPr>
        <p:spPr bwMode="auto">
          <a:xfrm>
            <a:off x="4786313" y="3810000"/>
            <a:ext cx="714375" cy="214313"/>
          </a:xfrm>
          <a:prstGeom prst="rect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/>
          </a:p>
        </p:txBody>
      </p:sp>
      <p:pic>
        <p:nvPicPr>
          <p:cNvPr id="21607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1344613"/>
            <a:ext cx="2700337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4" name="Text Box 5"/>
          <p:cNvSpPr txBox="1">
            <a:spLocks noChangeArrowheads="1"/>
          </p:cNvSpPr>
          <p:nvPr/>
        </p:nvSpPr>
        <p:spPr bwMode="auto">
          <a:xfrm>
            <a:off x="8143875" y="6953250"/>
            <a:ext cx="15779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Courtesy N. Kos CERN AT/VAC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811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8FB9E2-7EDB-43FA-A634-F1DA2E64BA8B}" type="slidenum">
              <a:rPr lang="en-US" smtClean="0">
                <a:latin typeface="Times New Roman" pitchFamily="18" charset="0"/>
              </a:rPr>
              <a:pPr/>
              <a:t>33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18115" name="Rectangle 4"/>
          <p:cNvSpPr>
            <a:spLocks noChangeArrowheads="1"/>
          </p:cNvSpPr>
          <p:nvPr/>
        </p:nvSpPr>
        <p:spPr bwMode="auto">
          <a:xfrm>
            <a:off x="285750" y="166688"/>
            <a:ext cx="9786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3200">
                <a:solidFill>
                  <a:srgbClr val="3366FF"/>
                </a:solidFill>
              </a:rPr>
              <a:t>Beam Screens Functionalities</a:t>
            </a:r>
            <a:endParaRPr lang="en-US">
              <a:solidFill>
                <a:srgbClr val="3366FF"/>
              </a:solidFill>
            </a:endParaRPr>
          </a:p>
        </p:txBody>
      </p:sp>
      <p:sp>
        <p:nvSpPr>
          <p:cNvPr id="218116" name="Rectangle 5"/>
          <p:cNvSpPr>
            <a:spLocks noChangeArrowheads="1"/>
          </p:cNvSpPr>
          <p:nvPr/>
        </p:nvSpPr>
        <p:spPr bwMode="auto">
          <a:xfrm>
            <a:off x="71438" y="3738563"/>
            <a:ext cx="100012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600"/>
              <a:t> Pumping holes to </a:t>
            </a:r>
            <a:r>
              <a:rPr lang="en-US" sz="1600">
                <a:solidFill>
                  <a:srgbClr val="FF0066"/>
                </a:solidFill>
              </a:rPr>
              <a:t>control the gas density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600"/>
              <a:t> Rounded pumping slots to reduce electromagnetic leakage towards the cold bore held at 1.9 K or 4.5 K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600"/>
              <a:t> Electron shield to protect the cold bore from the heat loads induced by the electron cloud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600"/>
              <a:t> Saw teeth to reduce photoelectron yield and forward reflectivity of photons to reduce the seed of electrons</a:t>
            </a:r>
          </a:p>
        </p:txBody>
      </p:sp>
      <p:pic>
        <p:nvPicPr>
          <p:cNvPr id="2181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0338" y="952500"/>
            <a:ext cx="50466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8" name="Rectangle 8"/>
          <p:cNvSpPr>
            <a:spLocks noChangeArrowheads="1"/>
          </p:cNvSpPr>
          <p:nvPr/>
        </p:nvSpPr>
        <p:spPr bwMode="auto">
          <a:xfrm>
            <a:off x="142875" y="1541463"/>
            <a:ext cx="51435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FF0066"/>
                </a:solidFill>
              </a:rPr>
              <a:t>Intercept the heat load </a:t>
            </a:r>
            <a:r>
              <a:rPr lang="en-US" sz="1600">
                <a:solidFill>
                  <a:srgbClr val="000000"/>
                </a:solidFill>
              </a:rPr>
              <a:t>induced by the circulating beam (impedance, synchrotron radiation, electron cloud)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Operate between 5 and 20 K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Non-magnetic stainless steel substrate to withstand quench forces (few tons) and to ensure a good field quality</a:t>
            </a:r>
          </a:p>
          <a:p>
            <a:pPr eaLnBrk="0" hangingPunct="0">
              <a:buClr>
                <a:srgbClr val="00CC99"/>
              </a:buClr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Copper colamination onto non-magnetic stainless steel to reduce impedance</a:t>
            </a:r>
            <a:endParaRPr lang="fr-FR"/>
          </a:p>
        </p:txBody>
      </p:sp>
      <p:sp>
        <p:nvSpPr>
          <p:cNvPr id="218119" name="Text Box 5"/>
          <p:cNvSpPr txBox="1">
            <a:spLocks noChangeArrowheads="1"/>
          </p:cNvSpPr>
          <p:nvPr/>
        </p:nvSpPr>
        <p:spPr bwMode="auto">
          <a:xfrm>
            <a:off x="8572500" y="4238625"/>
            <a:ext cx="15779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Courtesy N. Kos CERN AT/VAC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913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8C10D6D-8A1F-414D-8CFA-24345DC28C4E}" type="slidenum">
              <a:rPr lang="en-US" smtClean="0">
                <a:latin typeface="Times New Roman" pitchFamily="18" charset="0"/>
              </a:rPr>
              <a:pPr/>
              <a:t>34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614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LHC Vacuum System Principle</a:t>
            </a:r>
          </a:p>
          <a:p>
            <a:pPr algn="ctr" eaLnBrk="0" hangingPunct="0">
              <a:buClr>
                <a:schemeClr val="accent1"/>
              </a:buClr>
            </a:pPr>
            <a:endParaRPr lang="en-US">
              <a:solidFill>
                <a:srgbClr val="FF0066"/>
              </a:solidFill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Molecular desorption stimulated by photon, electron and ion  bombardment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Desorbed molecules are pumped on the beam vacuum chamber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100 h beam life time (nuclear scattering) equivalent to ~ 10</a:t>
            </a:r>
            <a:r>
              <a:rPr lang="en-US" sz="1800" baseline="30000"/>
              <a:t>15</a:t>
            </a:r>
            <a:r>
              <a:rPr lang="en-US" sz="1800"/>
              <a:t> H</a:t>
            </a:r>
            <a:r>
              <a:rPr lang="en-US" sz="1800" baseline="-25000"/>
              <a:t>2</a:t>
            </a:r>
            <a:r>
              <a:rPr lang="en-US" sz="1800"/>
              <a:t>/m</a:t>
            </a:r>
            <a:r>
              <a:rPr lang="en-US" sz="1800" baseline="30000"/>
              <a:t>3</a:t>
            </a:r>
            <a:r>
              <a:rPr lang="en-US" sz="1800"/>
              <a:t> (10</a:t>
            </a:r>
            <a:r>
              <a:rPr lang="en-US" sz="1800" baseline="30000"/>
              <a:t>-8</a:t>
            </a:r>
            <a:r>
              <a:rPr lang="en-US" sz="1800"/>
              <a:t> Torr H</a:t>
            </a:r>
            <a:r>
              <a:rPr lang="en-US" sz="1800" baseline="-25000"/>
              <a:t>2</a:t>
            </a:r>
            <a:r>
              <a:rPr lang="en-US" sz="1800"/>
              <a:t> at 300 K)</a:t>
            </a:r>
            <a:endParaRPr lang="en-US" sz="1800">
              <a:sym typeface="Symbol" pitchFamily="18" charset="2"/>
            </a:endParaRPr>
          </a:p>
          <a:p>
            <a:pPr eaLnBrk="0" hangingPunct="0">
              <a:buClr>
                <a:schemeClr val="accent1"/>
              </a:buClr>
            </a:pPr>
            <a:endParaRPr lang="en-US" sz="2000"/>
          </a:p>
          <a:p>
            <a:pPr algn="ctr" eaLnBrk="0" hangingPunct="0">
              <a:buClr>
                <a:schemeClr val="accent1"/>
              </a:buClr>
            </a:pPr>
            <a:r>
              <a:rPr lang="en-US"/>
              <a:t> </a:t>
            </a:r>
            <a:r>
              <a:rPr lang="en-US">
                <a:solidFill>
                  <a:schemeClr val="accent1"/>
                </a:solidFill>
              </a:rPr>
              <a:t>In cryogenic elements</a:t>
            </a:r>
            <a:r>
              <a:rPr lang="en-US" sz="2000"/>
              <a:t> </a:t>
            </a:r>
          </a:p>
          <a:p>
            <a:pPr algn="ctr" eaLnBrk="0" hangingPunct="0">
              <a:buClr>
                <a:schemeClr val="accent1"/>
              </a:buClr>
            </a:pPr>
            <a:endParaRPr lang="en-US" sz="2000"/>
          </a:p>
          <a:p>
            <a:pPr algn="ctr" eaLnBrk="0" hangingPunct="0">
              <a:buClr>
                <a:schemeClr val="accent1"/>
              </a:buClr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Molecular </a:t>
            </a:r>
            <a:r>
              <a:rPr lang="en-US" sz="1800">
                <a:solidFill>
                  <a:srgbClr val="FF0066"/>
                </a:solidFill>
              </a:rPr>
              <a:t>physisorption</a:t>
            </a:r>
            <a:r>
              <a:rPr lang="en-US" sz="1800"/>
              <a:t> onto cryogenic surfaces </a:t>
            </a:r>
          </a:p>
          <a:p>
            <a:pPr eaLnBrk="0" hangingPunct="0">
              <a:buClr>
                <a:schemeClr val="accent1"/>
              </a:buClr>
            </a:pPr>
            <a:r>
              <a:rPr lang="en-US" sz="1800"/>
              <a:t>(weak binding energy)</a:t>
            </a:r>
          </a:p>
          <a:p>
            <a:pPr eaLnBrk="0" hangingPunct="0">
              <a:buClr>
                <a:schemeClr val="accent1"/>
              </a:buClr>
            </a:pPr>
            <a:endParaRPr lang="en-US" sz="1800">
              <a:sym typeface="Symbol" pitchFamily="18" charset="2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>
                <a:sym typeface="Symbol" pitchFamily="18" charset="2"/>
              </a:rPr>
              <a:t> Molecules with a low recycling yield </a:t>
            </a:r>
          </a:p>
          <a:p>
            <a:pPr eaLnBrk="0" hangingPunct="0">
              <a:buClr>
                <a:schemeClr val="accent1"/>
              </a:buClr>
            </a:pPr>
            <a:r>
              <a:rPr lang="en-US" sz="1800">
                <a:sym typeface="Symbol" pitchFamily="18" charset="2"/>
              </a:rPr>
              <a:t>are </a:t>
            </a:r>
            <a:r>
              <a:rPr lang="en-US" sz="1800">
                <a:solidFill>
                  <a:srgbClr val="FF0066"/>
                </a:solidFill>
                <a:sym typeface="Symbol" pitchFamily="18" charset="2"/>
              </a:rPr>
              <a:t>first physisorbed onto the beam screen</a:t>
            </a:r>
            <a:r>
              <a:rPr lang="en-US" sz="1800">
                <a:sym typeface="Symbol" pitchFamily="18" charset="2"/>
              </a:rPr>
              <a:t> </a:t>
            </a:r>
          </a:p>
          <a:p>
            <a:pPr eaLnBrk="0" hangingPunct="0">
              <a:buClr>
                <a:schemeClr val="accent1"/>
              </a:buClr>
            </a:pPr>
            <a:r>
              <a:rPr lang="en-US" sz="1800">
                <a:sym typeface="Symbol" pitchFamily="18" charset="2"/>
              </a:rPr>
              <a:t>(CH</a:t>
            </a:r>
            <a:r>
              <a:rPr lang="en-US" sz="1800" baseline="-25000">
                <a:sym typeface="Symbol" pitchFamily="18" charset="2"/>
              </a:rPr>
              <a:t>4</a:t>
            </a:r>
            <a:r>
              <a:rPr lang="en-US" sz="1800">
                <a:sym typeface="Symbol" pitchFamily="18" charset="2"/>
              </a:rPr>
              <a:t>, H</a:t>
            </a:r>
            <a:r>
              <a:rPr lang="en-US" sz="1800" baseline="-25000">
                <a:sym typeface="Symbol" pitchFamily="18" charset="2"/>
              </a:rPr>
              <a:t>2</a:t>
            </a:r>
            <a:r>
              <a:rPr lang="en-US" sz="1800">
                <a:sym typeface="Symbol" pitchFamily="18" charset="2"/>
              </a:rPr>
              <a:t>O, CO, CO</a:t>
            </a:r>
            <a:r>
              <a:rPr lang="en-US" sz="1800" baseline="-25000">
                <a:sym typeface="Symbol" pitchFamily="18" charset="2"/>
              </a:rPr>
              <a:t>2</a:t>
            </a:r>
            <a:r>
              <a:rPr lang="en-US" sz="1800">
                <a:sym typeface="Symbol" pitchFamily="18" charset="2"/>
              </a:rPr>
              <a:t>) and </a:t>
            </a:r>
            <a:r>
              <a:rPr lang="en-US" sz="1800">
                <a:solidFill>
                  <a:srgbClr val="FF0066"/>
                </a:solidFill>
                <a:sym typeface="Symbol" pitchFamily="18" charset="2"/>
              </a:rPr>
              <a:t>then</a:t>
            </a:r>
            <a:r>
              <a:rPr lang="en-US" sz="1800">
                <a:sym typeface="Symbol" pitchFamily="18" charset="2"/>
              </a:rPr>
              <a:t> </a:t>
            </a:r>
            <a:r>
              <a:rPr lang="en-US" sz="1800">
                <a:solidFill>
                  <a:srgbClr val="FF0066"/>
                </a:solidFill>
                <a:sym typeface="Symbol" pitchFamily="18" charset="2"/>
              </a:rPr>
              <a:t>onto the </a:t>
            </a:r>
          </a:p>
          <a:p>
            <a:pPr eaLnBrk="0" hangingPunct="0">
              <a:buClr>
                <a:schemeClr val="accent1"/>
              </a:buClr>
            </a:pPr>
            <a:r>
              <a:rPr lang="en-US" sz="1800">
                <a:solidFill>
                  <a:srgbClr val="FF0066"/>
                </a:solidFill>
                <a:sym typeface="Symbol" pitchFamily="18" charset="2"/>
              </a:rPr>
              <a:t>cold bore</a:t>
            </a:r>
          </a:p>
          <a:p>
            <a:pPr eaLnBrk="0" hangingPunct="0">
              <a:buClr>
                <a:schemeClr val="accent1"/>
              </a:buClr>
            </a:pPr>
            <a:endParaRPr lang="en-US" sz="1800">
              <a:solidFill>
                <a:srgbClr val="FF0066"/>
              </a:solidFill>
              <a:sym typeface="Symbol" pitchFamily="18" charset="2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H</a:t>
            </a:r>
            <a:r>
              <a:rPr lang="en-US" sz="1800" baseline="-25000"/>
              <a:t>2</a:t>
            </a:r>
            <a:r>
              <a:rPr lang="en-US" sz="1800"/>
              <a:t> is physisorbed onto the cold bore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417763"/>
            <a:ext cx="4979988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85750" y="7239000"/>
            <a:ext cx="8659813" cy="381000"/>
          </a:xfrm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2757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948E02D-30C1-4E5F-9F0F-AC466969D9C3}" type="slidenum">
              <a:rPr lang="en-US" smtClean="0">
                <a:latin typeface="Times New Roman" pitchFamily="18" charset="0"/>
              </a:rPr>
              <a:pPr/>
              <a:t>35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2758" name="Rectangle 3"/>
          <p:cNvSpPr>
            <a:spLocks noChangeArrowheads="1"/>
          </p:cNvSpPr>
          <p:nvPr/>
        </p:nvSpPr>
        <p:spPr bwMode="auto">
          <a:xfrm>
            <a:off x="0" y="50800"/>
            <a:ext cx="10287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025" tIns="51514" rIns="103025" bIns="51514">
            <a:spAutoFit/>
          </a:bodyPr>
          <a:lstStyle/>
          <a:p>
            <a:pPr algn="ctr" defTabSz="1023938" eaLnBrk="0" hangingPunct="0"/>
            <a:r>
              <a:rPr lang="en-US" sz="2600">
                <a:solidFill>
                  <a:srgbClr val="3366FF"/>
                </a:solidFill>
              </a:rPr>
              <a:t>LHC Vacuum System Principle : Demonstration</a:t>
            </a:r>
            <a:endParaRPr lang="en-US" sz="2600" u="sng">
              <a:solidFill>
                <a:srgbClr val="3366FF"/>
              </a:solidFill>
            </a:endParaRPr>
          </a:p>
        </p:txBody>
      </p:sp>
      <p:pic>
        <p:nvPicPr>
          <p:cNvPr id="20275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6900" y="2381250"/>
            <a:ext cx="9404350" cy="4792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202760" name="Line 14"/>
          <p:cNvSpPr>
            <a:spLocks noChangeShapeType="1"/>
          </p:cNvSpPr>
          <p:nvPr/>
        </p:nvSpPr>
        <p:spPr bwMode="auto">
          <a:xfrm>
            <a:off x="3571875" y="3309938"/>
            <a:ext cx="334963" cy="5270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61" name="Text Box 15"/>
          <p:cNvSpPr txBox="1">
            <a:spLocks noChangeArrowheads="1"/>
          </p:cNvSpPr>
          <p:nvPr/>
        </p:nvSpPr>
        <p:spPr bwMode="auto">
          <a:xfrm>
            <a:off x="3071813" y="2952750"/>
            <a:ext cx="885825" cy="330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102315" tIns="51157" rIns="102315" bIns="51157">
            <a:spAutoFit/>
          </a:bodyPr>
          <a:lstStyle/>
          <a:p>
            <a:pPr defTabSz="1023938" eaLnBrk="0" hangingPunct="0"/>
            <a:r>
              <a:rPr lang="en-US" sz="1500">
                <a:solidFill>
                  <a:srgbClr val="3366FF"/>
                </a:solidFill>
              </a:rPr>
              <a:t>No holes</a:t>
            </a:r>
          </a:p>
        </p:txBody>
      </p:sp>
      <p:sp>
        <p:nvSpPr>
          <p:cNvPr id="202762" name="Line 16"/>
          <p:cNvSpPr>
            <a:spLocks noChangeShapeType="1"/>
          </p:cNvSpPr>
          <p:nvPr/>
        </p:nvSpPr>
        <p:spPr bwMode="auto">
          <a:xfrm flipH="1" flipV="1">
            <a:off x="6715125" y="5024438"/>
            <a:ext cx="142875" cy="395287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63" name="Text Box 17"/>
          <p:cNvSpPr txBox="1">
            <a:spLocks noChangeArrowheads="1"/>
          </p:cNvSpPr>
          <p:nvPr/>
        </p:nvSpPr>
        <p:spPr bwMode="auto">
          <a:xfrm>
            <a:off x="6500813" y="5453063"/>
            <a:ext cx="1057275" cy="330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102315" tIns="51157" rIns="102315" bIns="51157">
            <a:spAutoFit/>
          </a:bodyPr>
          <a:lstStyle/>
          <a:p>
            <a:pPr defTabSz="1023938" eaLnBrk="0" hangingPunct="0"/>
            <a:r>
              <a:rPr lang="en-US" sz="1500">
                <a:solidFill>
                  <a:srgbClr val="FF0066"/>
                </a:solidFill>
              </a:rPr>
              <a:t>~ 2% holes</a:t>
            </a:r>
          </a:p>
        </p:txBody>
      </p:sp>
      <p:sp>
        <p:nvSpPr>
          <p:cNvPr id="202764" name="Line 18"/>
          <p:cNvSpPr>
            <a:spLocks noChangeShapeType="1"/>
          </p:cNvSpPr>
          <p:nvPr/>
        </p:nvSpPr>
        <p:spPr bwMode="auto">
          <a:xfrm flipH="1" flipV="1">
            <a:off x="8072438" y="2738438"/>
            <a:ext cx="0" cy="31273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none" w="sm" len="sm"/>
            <a:tailEnd type="triangle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2765" name="Text Box 19"/>
          <p:cNvSpPr txBox="1">
            <a:spLocks noChangeArrowheads="1"/>
          </p:cNvSpPr>
          <p:nvPr/>
        </p:nvSpPr>
        <p:spPr bwMode="auto">
          <a:xfrm>
            <a:off x="6858000" y="3095625"/>
            <a:ext cx="2268538" cy="5651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102315" tIns="51157" rIns="102315" bIns="51157">
            <a:spAutoFit/>
          </a:bodyPr>
          <a:lstStyle/>
          <a:p>
            <a:pPr algn="ctr" defTabSz="1023938" eaLnBrk="0" hangingPunct="0"/>
            <a:r>
              <a:rPr lang="en-US" sz="1500">
                <a:solidFill>
                  <a:srgbClr val="3366FF"/>
                </a:solidFill>
              </a:rPr>
              <a:t>Short tube </a:t>
            </a:r>
          </a:p>
          <a:p>
            <a:pPr algn="ctr" defTabSz="1023938" eaLnBrk="0" hangingPunct="0"/>
            <a:r>
              <a:rPr lang="en-US" sz="1500">
                <a:solidFill>
                  <a:srgbClr val="3366FF"/>
                </a:solidFill>
              </a:rPr>
              <a:t>(pumping at the extremity)</a:t>
            </a:r>
          </a:p>
        </p:txBody>
      </p:sp>
      <p:sp>
        <p:nvSpPr>
          <p:cNvPr id="202766" name="Rectangle 20"/>
          <p:cNvSpPr>
            <a:spLocks noChangeArrowheads="1"/>
          </p:cNvSpPr>
          <p:nvPr/>
        </p:nvSpPr>
        <p:spPr bwMode="auto">
          <a:xfrm>
            <a:off x="2286000" y="3524250"/>
            <a:ext cx="935038" cy="342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11906" tIns="56842" rIns="111906" bIns="56842">
            <a:spAutoFit/>
          </a:bodyPr>
          <a:lstStyle/>
          <a:p>
            <a:pPr defTabSz="1222375" eaLnBrk="0" hangingPunct="0">
              <a:buClr>
                <a:schemeClr val="accent1"/>
              </a:buClr>
            </a:pPr>
            <a:r>
              <a:rPr lang="en-US" sz="1500">
                <a:solidFill>
                  <a:srgbClr val="3366FF"/>
                </a:solidFill>
              </a:rPr>
              <a:t>BS ~ 5 K</a:t>
            </a:r>
            <a:endParaRPr lang="en-US" sz="1500" baseline="30000"/>
          </a:p>
        </p:txBody>
      </p:sp>
      <p:sp>
        <p:nvSpPr>
          <p:cNvPr id="202767" name="Rectangle 21"/>
          <p:cNvSpPr>
            <a:spLocks noChangeArrowheads="1"/>
          </p:cNvSpPr>
          <p:nvPr/>
        </p:nvSpPr>
        <p:spPr bwMode="auto">
          <a:xfrm>
            <a:off x="3286125" y="5524500"/>
            <a:ext cx="1030288" cy="571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11906" tIns="56842" rIns="111906" bIns="56842">
            <a:spAutoFit/>
          </a:bodyPr>
          <a:lstStyle/>
          <a:p>
            <a:pPr defTabSz="1222375" eaLnBrk="0" hangingPunct="0">
              <a:buClr>
                <a:schemeClr val="accent1"/>
              </a:buClr>
            </a:pPr>
            <a:r>
              <a:rPr lang="en-US" sz="1500">
                <a:solidFill>
                  <a:srgbClr val="FF0066"/>
                </a:solidFill>
              </a:rPr>
              <a:t>BS ~ 19 K</a:t>
            </a:r>
          </a:p>
          <a:p>
            <a:pPr defTabSz="1222375" eaLnBrk="0" hangingPunct="0">
              <a:buClr>
                <a:schemeClr val="accent1"/>
              </a:buClr>
            </a:pPr>
            <a:r>
              <a:rPr lang="en-US" sz="1500">
                <a:solidFill>
                  <a:srgbClr val="FF0066"/>
                </a:solidFill>
              </a:rPr>
              <a:t>CB ~ 4 K</a:t>
            </a:r>
            <a:endParaRPr lang="en-US" sz="1500" baseline="30000">
              <a:solidFill>
                <a:srgbClr val="FF0066"/>
              </a:solidFill>
            </a:endParaRPr>
          </a:p>
        </p:txBody>
      </p:sp>
      <p:sp>
        <p:nvSpPr>
          <p:cNvPr id="202768" name="Text Box 23"/>
          <p:cNvSpPr txBox="1">
            <a:spLocks noChangeArrowheads="1"/>
          </p:cNvSpPr>
          <p:nvPr/>
        </p:nvSpPr>
        <p:spPr bwMode="auto">
          <a:xfrm>
            <a:off x="7358063" y="6738938"/>
            <a:ext cx="1917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V. </a:t>
            </a:r>
            <a:r>
              <a:rPr lang="en-GB" sz="1000">
                <a:solidFill>
                  <a:srgbClr val="000000"/>
                </a:solidFill>
                <a:cs typeface="Times New Roman" pitchFamily="18" charset="0"/>
              </a:rPr>
              <a:t>Baglin</a:t>
            </a:r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800" i="1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 EPAC’00, Vienna 2000.</a:t>
            </a:r>
            <a:r>
              <a:rPr lang="en-GB" sz="800"/>
              <a:t> </a:t>
            </a:r>
            <a:endParaRPr lang="en-US" sz="800"/>
          </a:p>
        </p:txBody>
      </p:sp>
      <p:sp>
        <p:nvSpPr>
          <p:cNvPr id="202769" name="Rectangle 24"/>
          <p:cNvSpPr>
            <a:spLocks noChangeArrowheads="1"/>
          </p:cNvSpPr>
          <p:nvPr/>
        </p:nvSpPr>
        <p:spPr bwMode="auto">
          <a:xfrm>
            <a:off x="428625" y="625475"/>
            <a:ext cx="2951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Equilibrium pressure</a:t>
            </a:r>
          </a:p>
        </p:txBody>
      </p:sp>
      <p:sp>
        <p:nvSpPr>
          <p:cNvPr id="202770" name="Rectangle 26"/>
          <p:cNvSpPr>
            <a:spLocks noChangeArrowheads="1"/>
          </p:cNvSpPr>
          <p:nvPr/>
        </p:nvSpPr>
        <p:spPr bwMode="auto">
          <a:xfrm>
            <a:off x="0" y="3600450"/>
            <a:ext cx="10287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fr-FR"/>
          </a:p>
        </p:txBody>
      </p:sp>
      <p:graphicFrame>
        <p:nvGraphicFramePr>
          <p:cNvPr id="202754" name="Object 25"/>
          <p:cNvGraphicFramePr>
            <a:graphicFrameLocks noChangeAspect="1"/>
          </p:cNvGraphicFramePr>
          <p:nvPr/>
        </p:nvGraphicFramePr>
        <p:xfrm>
          <a:off x="915988" y="952500"/>
          <a:ext cx="1441450" cy="614363"/>
        </p:xfrm>
        <a:graphic>
          <a:graphicData uri="http://schemas.openxmlformats.org/presentationml/2006/ole">
            <p:oleObj spid="_x0000_s202754" name="Equation" r:id="rId5" imgW="977900" imgH="419100" progId="Equation.3">
              <p:embed/>
            </p:oleObj>
          </a:graphicData>
        </a:graphic>
      </p:graphicFrame>
      <p:sp>
        <p:nvSpPr>
          <p:cNvPr id="202771" name="Rectangle 28"/>
          <p:cNvSpPr>
            <a:spLocks noChangeArrowheads="1"/>
          </p:cNvSpPr>
          <p:nvPr/>
        </p:nvSpPr>
        <p:spPr bwMode="auto">
          <a:xfrm>
            <a:off x="0" y="3519488"/>
            <a:ext cx="10287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fr-FR"/>
          </a:p>
        </p:txBody>
      </p:sp>
      <p:graphicFrame>
        <p:nvGraphicFramePr>
          <p:cNvPr id="202755" name="Object 27"/>
          <p:cNvGraphicFramePr>
            <a:graphicFrameLocks noChangeAspect="1"/>
          </p:cNvGraphicFramePr>
          <p:nvPr/>
        </p:nvGraphicFramePr>
        <p:xfrm>
          <a:off x="3500438" y="1023938"/>
          <a:ext cx="1571625" cy="628650"/>
        </p:xfrm>
        <a:graphic>
          <a:graphicData uri="http://schemas.openxmlformats.org/presentationml/2006/ole">
            <p:oleObj spid="_x0000_s202755" name="Equation" r:id="rId6" imgW="1206360" imgH="482400" progId="Equation.3">
              <p:embed/>
            </p:oleObj>
          </a:graphicData>
        </a:graphic>
      </p:graphicFrame>
      <p:sp>
        <p:nvSpPr>
          <p:cNvPr id="202772" name="Text Box 18"/>
          <p:cNvSpPr txBox="1">
            <a:spLocks noChangeArrowheads="1"/>
          </p:cNvSpPr>
          <p:nvPr/>
        </p:nvSpPr>
        <p:spPr bwMode="auto">
          <a:xfrm>
            <a:off x="5892800" y="881063"/>
            <a:ext cx="3608388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>
                <a:solidFill>
                  <a:srgbClr val="FF0066"/>
                </a:solidFill>
              </a:rPr>
              <a:t>A </a:t>
            </a:r>
            <a:r>
              <a:rPr lang="en-GB" b="1">
                <a:solidFill>
                  <a:srgbClr val="FF0066"/>
                </a:solidFill>
              </a:rPr>
              <a:t>perforated</a:t>
            </a:r>
            <a:r>
              <a:rPr lang="en-GB">
                <a:solidFill>
                  <a:srgbClr val="FF0066"/>
                </a:solidFill>
              </a:rPr>
              <a:t> beam screen allows to control the gas density</a:t>
            </a:r>
          </a:p>
        </p:txBody>
      </p:sp>
      <p:sp>
        <p:nvSpPr>
          <p:cNvPr id="202773" name="Rectangle 23"/>
          <p:cNvSpPr>
            <a:spLocks noChangeArrowheads="1"/>
          </p:cNvSpPr>
          <p:nvPr/>
        </p:nvSpPr>
        <p:spPr bwMode="auto">
          <a:xfrm>
            <a:off x="3100388" y="595313"/>
            <a:ext cx="2328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Clr>
                <a:srgbClr val="00CC99"/>
              </a:buClr>
              <a:buFont typeface="Arial" charset="0"/>
              <a:buChar char="•"/>
            </a:pPr>
            <a:r>
              <a:rPr lang="en-US" sz="1800">
                <a:solidFill>
                  <a:srgbClr val="000000"/>
                </a:solidFill>
              </a:rPr>
              <a:t> Equilibrium coverage</a:t>
            </a:r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Text Box 3"/>
          <p:cNvSpPr txBox="1">
            <a:spLocks noChangeArrowheads="1"/>
          </p:cNvSpPr>
          <p:nvPr/>
        </p:nvSpPr>
        <p:spPr bwMode="auto">
          <a:xfrm>
            <a:off x="214313" y="84138"/>
            <a:ext cx="9786937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en-US" sz="2800">
                <a:solidFill>
                  <a:srgbClr val="3366FF"/>
                </a:solidFill>
              </a:rPr>
              <a:t>Performances of Copper Beam Screens</a:t>
            </a:r>
            <a:endParaRPr lang="en-US" sz="2800"/>
          </a:p>
        </p:txBody>
      </p:sp>
      <p:sp>
        <p:nvSpPr>
          <p:cNvPr id="224258" name="Text Box 18"/>
          <p:cNvSpPr txBox="1">
            <a:spLocks noChangeArrowheads="1"/>
          </p:cNvSpPr>
          <p:nvPr/>
        </p:nvSpPr>
        <p:spPr bwMode="auto">
          <a:xfrm>
            <a:off x="6583363" y="6650038"/>
            <a:ext cx="206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321" tIns="51161" rIns="102321" bIns="51161">
            <a:spAutoFit/>
          </a:bodyPr>
          <a:lstStyle/>
          <a:p>
            <a:pPr eaLnBrk="0" hangingPunct="0"/>
            <a:endParaRPr lang="fr-FR"/>
          </a:p>
        </p:txBody>
      </p:sp>
      <p:sp>
        <p:nvSpPr>
          <p:cNvPr id="224259" name="Espace réservé du numéro de diapositive 3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3D8B40-7C9B-486E-B240-EADB8AD86D4D}" type="slidenum">
              <a:rPr lang="en-US" smtClean="0">
                <a:latin typeface="Times New Roman" pitchFamily="18" charset="0"/>
              </a:rPr>
              <a:pPr/>
              <a:t>36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4260" name="Espace réservé du pied de page 3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grpSp>
        <p:nvGrpSpPr>
          <p:cNvPr id="224261" name="Group 38"/>
          <p:cNvGrpSpPr>
            <a:grpSpLocks/>
          </p:cNvGrpSpPr>
          <p:nvPr/>
        </p:nvGrpSpPr>
        <p:grpSpPr bwMode="auto">
          <a:xfrm>
            <a:off x="142875" y="738188"/>
            <a:ext cx="3929063" cy="3001962"/>
            <a:chOff x="500030" y="809604"/>
            <a:chExt cx="3929057" cy="3001982"/>
          </a:xfrm>
        </p:grpSpPr>
        <p:pic>
          <p:nvPicPr>
            <p:cNvPr id="22427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0030" y="1238232"/>
              <a:ext cx="3929057" cy="2383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4276" name="Text Box 5"/>
            <p:cNvSpPr txBox="1">
              <a:spLocks noChangeArrowheads="1"/>
            </p:cNvSpPr>
            <p:nvPr/>
          </p:nvSpPr>
          <p:spPr bwMode="auto">
            <a:xfrm>
              <a:off x="2214542" y="3595686"/>
              <a:ext cx="1982788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800"/>
                <a:t>V. Baglin </a:t>
              </a:r>
              <a:r>
                <a:rPr lang="en-GB" sz="800" i="1"/>
                <a:t>et al.</a:t>
              </a:r>
              <a:r>
                <a:rPr lang="en-GB" sz="800"/>
                <a:t>, CERN Chamonix XI, 2001</a:t>
              </a:r>
            </a:p>
          </p:txBody>
        </p:sp>
        <p:sp>
          <p:nvSpPr>
            <p:cNvPr id="224277" name="Rectangle 17"/>
            <p:cNvSpPr>
              <a:spLocks noChangeArrowheads="1"/>
            </p:cNvSpPr>
            <p:nvPr/>
          </p:nvSpPr>
          <p:spPr bwMode="auto">
            <a:xfrm>
              <a:off x="1643038" y="809604"/>
              <a:ext cx="19725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chemeClr val="accent1"/>
                  </a:solidFill>
                </a:rPr>
                <a:t>PEY, Reflectivity</a:t>
              </a:r>
              <a:endParaRPr lang="fr-FR" sz="2000">
                <a:solidFill>
                  <a:schemeClr val="accent1"/>
                </a:solidFill>
              </a:endParaRPr>
            </a:p>
          </p:txBody>
        </p:sp>
      </p:grpSp>
      <p:grpSp>
        <p:nvGrpSpPr>
          <p:cNvPr id="224262" name="Group 51"/>
          <p:cNvGrpSpPr>
            <a:grpSpLocks/>
          </p:cNvGrpSpPr>
          <p:nvPr/>
        </p:nvGrpSpPr>
        <p:grpSpPr bwMode="auto">
          <a:xfrm>
            <a:off x="4914900" y="666750"/>
            <a:ext cx="4943475" cy="3070225"/>
            <a:chOff x="4914935" y="881042"/>
            <a:chExt cx="4943473" cy="3069500"/>
          </a:xfrm>
        </p:grpSpPr>
        <p:pic>
          <p:nvPicPr>
            <p:cNvPr id="22427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14935" y="952480"/>
              <a:ext cx="4943473" cy="2998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4274" name="Rectangle 17"/>
            <p:cNvSpPr>
              <a:spLocks noChangeArrowheads="1"/>
            </p:cNvSpPr>
            <p:nvPr/>
          </p:nvSpPr>
          <p:spPr bwMode="auto">
            <a:xfrm>
              <a:off x="6215070" y="881042"/>
              <a:ext cx="2262286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chemeClr val="accent1"/>
                  </a:solidFill>
                </a:rPr>
                <a:t>SEY vs photon dose</a:t>
              </a:r>
              <a:endParaRPr lang="fr-FR" sz="2000">
                <a:solidFill>
                  <a:schemeClr val="accent1"/>
                </a:solidFill>
              </a:endParaRPr>
            </a:p>
          </p:txBody>
        </p:sp>
      </p:grpSp>
      <p:sp>
        <p:nvSpPr>
          <p:cNvPr id="224263" name="Text Box 5"/>
          <p:cNvSpPr txBox="1">
            <a:spLocks noChangeArrowheads="1"/>
          </p:cNvSpPr>
          <p:nvPr/>
        </p:nvSpPr>
        <p:spPr bwMode="auto">
          <a:xfrm>
            <a:off x="8143875" y="3524250"/>
            <a:ext cx="1982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V. Baglin </a:t>
            </a:r>
            <a:r>
              <a:rPr lang="en-GB" sz="800" i="1"/>
              <a:t>et al.</a:t>
            </a:r>
            <a:r>
              <a:rPr lang="en-GB" sz="800"/>
              <a:t>, CERN Chamonix XI, 2001</a:t>
            </a:r>
          </a:p>
        </p:txBody>
      </p:sp>
      <p:grpSp>
        <p:nvGrpSpPr>
          <p:cNvPr id="224264" name="Group 53"/>
          <p:cNvGrpSpPr>
            <a:grpSpLocks/>
          </p:cNvGrpSpPr>
          <p:nvPr/>
        </p:nvGrpSpPr>
        <p:grpSpPr bwMode="auto">
          <a:xfrm>
            <a:off x="142875" y="4024313"/>
            <a:ext cx="4286250" cy="3073400"/>
            <a:chOff x="142841" y="3952876"/>
            <a:chExt cx="4286280" cy="3073420"/>
          </a:xfrm>
        </p:grpSpPr>
        <p:sp>
          <p:nvSpPr>
            <p:cNvPr id="224269" name="Rectangle 17"/>
            <p:cNvSpPr>
              <a:spLocks noChangeArrowheads="1"/>
            </p:cNvSpPr>
            <p:nvPr/>
          </p:nvSpPr>
          <p:spPr bwMode="auto">
            <a:xfrm>
              <a:off x="1142972" y="3952876"/>
              <a:ext cx="237449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chemeClr val="accent1"/>
                  </a:solidFill>
                </a:rPr>
                <a:t>SEY vs electron dose</a:t>
              </a:r>
              <a:endParaRPr lang="fr-FR" sz="2000">
                <a:solidFill>
                  <a:schemeClr val="accent1"/>
                </a:solidFill>
              </a:endParaRPr>
            </a:p>
          </p:txBody>
        </p:sp>
        <p:grpSp>
          <p:nvGrpSpPr>
            <p:cNvPr id="224270" name="Group 52"/>
            <p:cNvGrpSpPr>
              <a:grpSpLocks/>
            </p:cNvGrpSpPr>
            <p:nvPr/>
          </p:nvGrpSpPr>
          <p:grpSpPr bwMode="auto">
            <a:xfrm>
              <a:off x="142841" y="4238628"/>
              <a:ext cx="4286280" cy="2787668"/>
              <a:chOff x="142841" y="4238628"/>
              <a:chExt cx="4286280" cy="2787668"/>
            </a:xfrm>
          </p:grpSpPr>
          <p:pic>
            <p:nvPicPr>
              <p:cNvPr id="224271" name="Picture 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42841" y="4238628"/>
                <a:ext cx="4286280" cy="2695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4272" name="Text Box 5"/>
              <p:cNvSpPr txBox="1">
                <a:spLocks noChangeArrowheads="1"/>
              </p:cNvSpPr>
              <p:nvPr/>
            </p:nvSpPr>
            <p:spPr bwMode="auto">
              <a:xfrm>
                <a:off x="2285980" y="6810396"/>
                <a:ext cx="1982787" cy="215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800"/>
                  <a:t>V. Baglin </a:t>
                </a:r>
                <a:r>
                  <a:rPr lang="en-GB" sz="800" i="1"/>
                  <a:t>et al.</a:t>
                </a:r>
                <a:r>
                  <a:rPr lang="en-GB" sz="800"/>
                  <a:t>, CERN Chamonix XI, 2001</a:t>
                </a:r>
              </a:p>
            </p:txBody>
          </p:sp>
        </p:grpSp>
      </p:grpSp>
      <p:grpSp>
        <p:nvGrpSpPr>
          <p:cNvPr id="224265" name="Group 50"/>
          <p:cNvGrpSpPr>
            <a:grpSpLocks/>
          </p:cNvGrpSpPr>
          <p:nvPr/>
        </p:nvGrpSpPr>
        <p:grpSpPr bwMode="auto">
          <a:xfrm>
            <a:off x="5786438" y="4308475"/>
            <a:ext cx="3357562" cy="2859088"/>
            <a:chOff x="5929342" y="4237061"/>
            <a:chExt cx="3357562" cy="2859087"/>
          </a:xfrm>
        </p:grpSpPr>
        <p:pic>
          <p:nvPicPr>
            <p:cNvPr id="224267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929342" y="4237061"/>
              <a:ext cx="3357562" cy="265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4268" name="Text Box 5"/>
            <p:cNvSpPr txBox="1">
              <a:spLocks noChangeArrowheads="1"/>
            </p:cNvSpPr>
            <p:nvPr/>
          </p:nvSpPr>
          <p:spPr bwMode="auto">
            <a:xfrm>
              <a:off x="7286654" y="6880248"/>
              <a:ext cx="19589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800"/>
                <a:t>V. Baglin </a:t>
              </a:r>
              <a:r>
                <a:rPr lang="en-GB" sz="800" i="1"/>
                <a:t>et al.</a:t>
              </a:r>
              <a:r>
                <a:rPr lang="en-GB" sz="800"/>
                <a:t>, CERN LHC PR 721, 2004</a:t>
              </a:r>
            </a:p>
          </p:txBody>
        </p:sp>
      </p:grpSp>
      <p:sp>
        <p:nvSpPr>
          <p:cNvPr id="224266" name="Rectangle 17"/>
          <p:cNvSpPr>
            <a:spLocks noChangeArrowheads="1"/>
          </p:cNvSpPr>
          <p:nvPr/>
        </p:nvSpPr>
        <p:spPr bwMode="auto">
          <a:xfrm>
            <a:off x="6643688" y="3981450"/>
            <a:ext cx="21637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accent1"/>
                </a:solidFill>
              </a:rPr>
              <a:t>ESD yields at 15 K</a:t>
            </a:r>
            <a:endParaRPr lang="fr-FR" sz="200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263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2C27C4-0051-44DE-9732-83847F4348B3}" type="slidenum">
              <a:rPr lang="en-US" smtClean="0">
                <a:latin typeface="Times New Roman" pitchFamily="18" charset="0"/>
              </a:rPr>
              <a:pPr/>
              <a:t>37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6307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>
                <a:solidFill>
                  <a:srgbClr val="00CC99"/>
                </a:solidFill>
              </a:rPr>
              <a:t>Cryosorbeur</a:t>
            </a:r>
            <a:endParaRPr lang="en-US">
              <a:solidFill>
                <a:srgbClr val="00CC99"/>
              </a:solidFill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2835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4E220D-5CF0-45FC-A938-9885A968EF98}" type="slidenum">
              <a:rPr lang="en-US" smtClean="0">
                <a:latin typeface="Times New Roman" pitchFamily="18" charset="0"/>
              </a:rPr>
              <a:pPr/>
              <a:t>38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228355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088" y="787400"/>
            <a:ext cx="96377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6" name="Rectangle 16"/>
          <p:cNvSpPr>
            <a:spLocks noChangeArrowheads="1"/>
          </p:cNvSpPr>
          <p:nvPr/>
        </p:nvSpPr>
        <p:spPr bwMode="auto">
          <a:xfrm>
            <a:off x="228600" y="0"/>
            <a:ext cx="10058400" cy="61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LHC Long Straight Section Vacuum System</a:t>
            </a:r>
          </a:p>
          <a:p>
            <a:pPr eaLnBrk="0" hangingPunct="0">
              <a:buClr>
                <a:schemeClr val="accent1"/>
              </a:buClr>
            </a:pPr>
            <a:endParaRPr lang="en-US" sz="2600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/>
              <a:t> </a:t>
            </a:r>
            <a:r>
              <a:rPr lang="en-US" sz="1800"/>
              <a:t>Dynamic vacuum </a:t>
            </a:r>
            <a:r>
              <a:rPr lang="en-US" sz="1800">
                <a:sym typeface="Symbol" pitchFamily="18" charset="2"/>
              </a:rPr>
              <a:t></a:t>
            </a:r>
            <a:r>
              <a:rPr lang="en-US" sz="1800"/>
              <a:t> </a:t>
            </a:r>
            <a:r>
              <a:rPr lang="en-US" sz="1800">
                <a:solidFill>
                  <a:schemeClr val="accent1"/>
                </a:solidFill>
              </a:rPr>
              <a:t>perforated beam screens</a:t>
            </a: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 </a:t>
            </a:r>
            <a:r>
              <a:rPr lang="en-US" sz="1800">
                <a:solidFill>
                  <a:srgbClr val="3366FF"/>
                </a:solidFill>
              </a:rPr>
              <a:t>1.9 K cold bore</a:t>
            </a:r>
            <a:r>
              <a:rPr lang="en-US" sz="1800"/>
              <a:t> (~660 m, arc beam screen technology)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</a:t>
            </a:r>
            <a:r>
              <a:rPr lang="en-US" sz="1800">
                <a:solidFill>
                  <a:srgbClr val="FF0066"/>
                </a:solidFill>
              </a:rPr>
              <a:t>~ 4.5 K cold bore</a:t>
            </a:r>
            <a:r>
              <a:rPr lang="en-US" sz="1800"/>
              <a:t>  ( ~ 740 m)	 </a:t>
            </a:r>
            <a:r>
              <a:rPr lang="en-US" sz="1800">
                <a:sym typeface="Symbol" pitchFamily="18" charset="2"/>
              </a:rPr>
              <a:t></a:t>
            </a:r>
            <a:r>
              <a:rPr lang="en-US" sz="1800"/>
              <a:t> </a:t>
            </a:r>
            <a:r>
              <a:rPr lang="en-US" sz="1800">
                <a:solidFill>
                  <a:schemeClr val="accent1"/>
                </a:solidFill>
              </a:rPr>
              <a:t>cryosorbers</a:t>
            </a:r>
            <a:r>
              <a:rPr lang="en-US" sz="1800"/>
              <a:t> 	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Required performances (for installation of 200 cm</a:t>
            </a:r>
            <a:r>
              <a:rPr lang="en-US" sz="1800" baseline="30000"/>
              <a:t>2</a:t>
            </a:r>
            <a:r>
              <a:rPr lang="en-US" sz="1800"/>
              <a:t>/m):</a:t>
            </a:r>
          </a:p>
          <a:p>
            <a:pPr lvl="1"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Operates from 5 to 20 K</a:t>
            </a:r>
          </a:p>
          <a:p>
            <a:pPr lvl="1" eaLnBrk="0" hangingPunct="0">
              <a:buClr>
                <a:schemeClr val="accent1"/>
              </a:buClr>
              <a:buFontTx/>
              <a:buChar char="•"/>
            </a:pPr>
            <a:r>
              <a:rPr lang="en-US" sz="1800">
                <a:cs typeface="Times New Roman" pitchFamily="18" charset="0"/>
              </a:rPr>
              <a:t> Capacity larger than 10</a:t>
            </a:r>
            <a:r>
              <a:rPr lang="en-US" sz="1800" baseline="30000">
                <a:cs typeface="Times New Roman" pitchFamily="18" charset="0"/>
              </a:rPr>
              <a:t>18</a:t>
            </a:r>
            <a:r>
              <a:rPr lang="en-US" sz="1800">
                <a:cs typeface="Times New Roman" pitchFamily="18" charset="0"/>
              </a:rPr>
              <a:t> H</a:t>
            </a:r>
            <a:r>
              <a:rPr lang="en-US" sz="1800" baseline="-25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/cm</a:t>
            </a:r>
            <a:r>
              <a:rPr lang="en-US" sz="1800" baseline="30000">
                <a:cs typeface="Times New Roman" pitchFamily="18" charset="0"/>
              </a:rPr>
              <a:t>2</a:t>
            </a:r>
          </a:p>
          <a:p>
            <a:pPr lvl="1" eaLnBrk="0" hangingPunct="0">
              <a:buClr>
                <a:schemeClr val="accent1"/>
              </a:buClr>
              <a:buFontTx/>
              <a:buChar char="•"/>
            </a:pPr>
            <a:r>
              <a:rPr lang="en-US" sz="1800" baseline="30000">
                <a:cs typeface="Times New Roman" pitchFamily="18" charset="0"/>
              </a:rPr>
              <a:t> </a:t>
            </a:r>
            <a:r>
              <a:rPr lang="en-US" sz="1800">
                <a:cs typeface="Times New Roman" pitchFamily="18" charset="0"/>
              </a:rPr>
              <a:t>Capture coefficient larger than 15 %</a:t>
            </a:r>
            <a:endParaRPr lang="en-US" sz="1800" baseline="30000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</p:txBody>
      </p:sp>
      <p:pic>
        <p:nvPicPr>
          <p:cNvPr id="228357" name="Picture 17" descr="BS_cryosorbeu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2949575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8358" name="Text Box 5"/>
          <p:cNvSpPr txBox="1">
            <a:spLocks noChangeArrowheads="1"/>
          </p:cNvSpPr>
          <p:nvPr/>
        </p:nvSpPr>
        <p:spPr bwMode="auto">
          <a:xfrm>
            <a:off x="8358188" y="6165850"/>
            <a:ext cx="15779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Courtesy N. Kos CERN AT/VAC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04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DDBD24-48C0-4276-9633-06B5CD6277D6}" type="slidenum">
              <a:rPr lang="en-US" smtClean="0">
                <a:latin typeface="Times New Roman" pitchFamily="18" charset="0"/>
              </a:rPr>
              <a:pPr/>
              <a:t>39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0403" name="Rectangle 5"/>
          <p:cNvSpPr>
            <a:spLocks noChangeArrowheads="1"/>
          </p:cNvSpPr>
          <p:nvPr/>
        </p:nvSpPr>
        <p:spPr bwMode="auto">
          <a:xfrm>
            <a:off x="0" y="0"/>
            <a:ext cx="102870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/>
            <a:r>
              <a:rPr lang="en-US" sz="2600">
                <a:solidFill>
                  <a:srgbClr val="3366FF"/>
                </a:solidFill>
              </a:rPr>
              <a:t>Why Cryosorbers ?</a:t>
            </a:r>
          </a:p>
          <a:p>
            <a:pPr algn="ctr" eaLnBrk="0" hangingPunct="0"/>
            <a:endParaRPr lang="en-US" sz="1400">
              <a:solidFill>
                <a:srgbClr val="3366FF"/>
              </a:solidFill>
            </a:endParaRPr>
          </a:p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Design requires &gt; 100 h life time with 4.5 K cold bore and thick surface coverage</a:t>
            </a:r>
            <a:r>
              <a:rPr lang="en-US">
                <a:solidFill>
                  <a:srgbClr val="3366FF"/>
                </a:solidFill>
              </a:rPr>
              <a:t> </a:t>
            </a:r>
          </a:p>
          <a:p>
            <a:pPr algn="ctr" eaLnBrk="0" hangingPunct="0"/>
            <a:r>
              <a:rPr lang="en-US" sz="1800">
                <a:sym typeface="Symbol" pitchFamily="18" charset="2"/>
              </a:rPr>
              <a:t>			</a:t>
            </a:r>
            <a:r>
              <a:rPr lang="en-US" sz="2000">
                <a:solidFill>
                  <a:srgbClr val="FF0066"/>
                </a:solidFill>
                <a:sym typeface="Symbol" pitchFamily="18" charset="2"/>
              </a:rPr>
              <a:t></a:t>
            </a:r>
            <a:r>
              <a:rPr lang="en-US" sz="2000"/>
              <a:t> </a:t>
            </a:r>
            <a:r>
              <a:rPr lang="en-US" sz="2000">
                <a:solidFill>
                  <a:srgbClr val="FF0066"/>
                </a:solidFill>
              </a:rPr>
              <a:t>porous surface</a:t>
            </a:r>
          </a:p>
        </p:txBody>
      </p:sp>
      <p:grpSp>
        <p:nvGrpSpPr>
          <p:cNvPr id="230404" name="Group 8"/>
          <p:cNvGrpSpPr>
            <a:grpSpLocks/>
          </p:cNvGrpSpPr>
          <p:nvPr/>
        </p:nvGrpSpPr>
        <p:grpSpPr bwMode="auto">
          <a:xfrm>
            <a:off x="1111250" y="1570038"/>
            <a:ext cx="8208963" cy="5408612"/>
            <a:chOff x="700" y="949"/>
            <a:chExt cx="5171" cy="3407"/>
          </a:xfrm>
        </p:grpSpPr>
        <p:pic>
          <p:nvPicPr>
            <p:cNvPr id="23040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0" y="949"/>
              <a:ext cx="5171" cy="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0406" name="Line 3"/>
            <p:cNvSpPr>
              <a:spLocks noChangeShapeType="1"/>
            </p:cNvSpPr>
            <p:nvPr/>
          </p:nvSpPr>
          <p:spPr bwMode="auto">
            <a:xfrm flipV="1">
              <a:off x="2061" y="3716"/>
              <a:ext cx="0" cy="226"/>
            </a:xfrm>
            <a:prstGeom prst="line">
              <a:avLst/>
            </a:prstGeom>
            <a:noFill/>
            <a:ln w="15875">
              <a:solidFill>
                <a:srgbClr val="FF00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407" name="Text Box 4"/>
            <p:cNvSpPr txBox="1">
              <a:spLocks noChangeArrowheads="1"/>
            </p:cNvSpPr>
            <p:nvPr/>
          </p:nvSpPr>
          <p:spPr bwMode="auto">
            <a:xfrm>
              <a:off x="1834" y="3988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US" sz="1800">
                  <a:solidFill>
                    <a:srgbClr val="FF0066"/>
                  </a:solidFill>
                </a:rPr>
                <a:t>4.5 K</a:t>
              </a:r>
            </a:p>
          </p:txBody>
        </p:sp>
        <p:sp>
          <p:nvSpPr>
            <p:cNvPr id="230408" name="Line 6"/>
            <p:cNvSpPr>
              <a:spLocks noChangeShapeType="1"/>
            </p:cNvSpPr>
            <p:nvPr/>
          </p:nvSpPr>
          <p:spPr bwMode="auto">
            <a:xfrm flipV="1">
              <a:off x="1562" y="3716"/>
              <a:ext cx="0" cy="362"/>
            </a:xfrm>
            <a:prstGeom prst="line">
              <a:avLst/>
            </a:prstGeom>
            <a:noFill/>
            <a:ln w="15875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0409" name="Text Box 7"/>
            <p:cNvSpPr txBox="1">
              <a:spLocks noChangeArrowheads="1"/>
            </p:cNvSpPr>
            <p:nvPr/>
          </p:nvSpPr>
          <p:spPr bwMode="auto">
            <a:xfrm>
              <a:off x="1335" y="4124"/>
              <a:ext cx="436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US" sz="1800">
                  <a:solidFill>
                    <a:srgbClr val="3366FF"/>
                  </a:solidFill>
                </a:rPr>
                <a:t>1.9 K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253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1A6933-2AF6-4126-982C-CE34D220B9E7}" type="slidenum">
              <a:rPr lang="en-US" smtClean="0">
                <a:latin typeface="Times New Roman" pitchFamily="18" charset="0"/>
              </a:rPr>
              <a:pPr/>
              <a:t>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The CERN Large Hadron Collider (LHC)</a:t>
            </a:r>
            <a:r>
              <a:rPr lang="en-US" sz="2600"/>
              <a:t> </a:t>
            </a:r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22532" name="Picture 3" descr="0107014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613" y="1073150"/>
            <a:ext cx="5907087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174625" y="2081213"/>
            <a:ext cx="33845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26.7 km circumference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8 arcs of 2.8 km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8 long straight sections of 575 m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4 experiments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7 TeV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04088" y="1433513"/>
            <a:ext cx="2063750" cy="2592387"/>
            <a:chOff x="4601" y="903"/>
            <a:chExt cx="1300" cy="1633"/>
          </a:xfrm>
        </p:grpSpPr>
        <p:grpSp>
          <p:nvGrpSpPr>
            <p:cNvPr id="22550" name="Group 8"/>
            <p:cNvGrpSpPr>
              <a:grpSpLocks/>
            </p:cNvGrpSpPr>
            <p:nvPr/>
          </p:nvGrpSpPr>
          <p:grpSpPr bwMode="auto">
            <a:xfrm>
              <a:off x="4601" y="903"/>
              <a:ext cx="1300" cy="1095"/>
              <a:chOff x="2514" y="292"/>
              <a:chExt cx="1300" cy="1095"/>
            </a:xfrm>
          </p:grpSpPr>
          <p:pic>
            <p:nvPicPr>
              <p:cNvPr id="22552" name="Picture 6" descr="ATLA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514" y="540"/>
                <a:ext cx="1300" cy="8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3" name="Text Box 7"/>
              <p:cNvSpPr txBox="1">
                <a:spLocks noChangeArrowheads="1"/>
              </p:cNvSpPr>
              <p:nvPr/>
            </p:nvSpPr>
            <p:spPr bwMode="auto">
              <a:xfrm>
                <a:off x="2832" y="292"/>
                <a:ext cx="63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>
                    <a:solidFill>
                      <a:srgbClr val="FF0066"/>
                    </a:solidFill>
                  </a:rPr>
                  <a:t>ATLAS</a:t>
                </a:r>
              </a:p>
            </p:txBody>
          </p:sp>
        </p:grpSp>
        <p:sp>
          <p:nvSpPr>
            <p:cNvPr id="22551" name="Line 9"/>
            <p:cNvSpPr>
              <a:spLocks noChangeShapeType="1"/>
            </p:cNvSpPr>
            <p:nvPr/>
          </p:nvSpPr>
          <p:spPr bwMode="auto">
            <a:xfrm>
              <a:off x="5372" y="2037"/>
              <a:ext cx="0" cy="499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1039813" y="5105400"/>
            <a:ext cx="2808287" cy="1855788"/>
            <a:chOff x="655" y="3216"/>
            <a:chExt cx="1769" cy="1169"/>
          </a:xfrm>
        </p:grpSpPr>
        <p:grpSp>
          <p:nvGrpSpPr>
            <p:cNvPr id="22546" name="Group 18"/>
            <p:cNvGrpSpPr>
              <a:grpSpLocks/>
            </p:cNvGrpSpPr>
            <p:nvPr/>
          </p:nvGrpSpPr>
          <p:grpSpPr bwMode="auto">
            <a:xfrm>
              <a:off x="655" y="3307"/>
              <a:ext cx="1134" cy="1078"/>
              <a:chOff x="1063" y="2536"/>
              <a:chExt cx="1134" cy="1078"/>
            </a:xfrm>
          </p:grpSpPr>
          <p:pic>
            <p:nvPicPr>
              <p:cNvPr id="22548" name="Picture 11" descr="CMS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063" y="2763"/>
                <a:ext cx="1134" cy="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9" name="Text Box 15"/>
              <p:cNvSpPr txBox="1">
                <a:spLocks noChangeArrowheads="1"/>
              </p:cNvSpPr>
              <p:nvPr/>
            </p:nvSpPr>
            <p:spPr bwMode="auto">
              <a:xfrm>
                <a:off x="1381" y="2536"/>
                <a:ext cx="45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>
                    <a:solidFill>
                      <a:srgbClr val="FF0066"/>
                    </a:solidFill>
                  </a:rPr>
                  <a:t>CMS</a:t>
                </a:r>
              </a:p>
            </p:txBody>
          </p:sp>
        </p:grpSp>
        <p:sp>
          <p:nvSpPr>
            <p:cNvPr id="22547" name="Line 16"/>
            <p:cNvSpPr>
              <a:spLocks noChangeShapeType="1"/>
            </p:cNvSpPr>
            <p:nvPr/>
          </p:nvSpPr>
          <p:spPr bwMode="auto">
            <a:xfrm flipV="1">
              <a:off x="1925" y="3216"/>
              <a:ext cx="499" cy="318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6656388" y="5033963"/>
            <a:ext cx="2519362" cy="2212975"/>
            <a:chOff x="4193" y="3171"/>
            <a:chExt cx="1587" cy="1394"/>
          </a:xfrm>
        </p:grpSpPr>
        <p:grpSp>
          <p:nvGrpSpPr>
            <p:cNvPr id="22542" name="Group 23"/>
            <p:cNvGrpSpPr>
              <a:grpSpLocks/>
            </p:cNvGrpSpPr>
            <p:nvPr/>
          </p:nvGrpSpPr>
          <p:grpSpPr bwMode="auto">
            <a:xfrm>
              <a:off x="4193" y="3443"/>
              <a:ext cx="1270" cy="1122"/>
              <a:chOff x="4329" y="3262"/>
              <a:chExt cx="1270" cy="1122"/>
            </a:xfrm>
          </p:grpSpPr>
          <p:pic>
            <p:nvPicPr>
              <p:cNvPr id="22544" name="Picture 19" descr="ALICE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329" y="3534"/>
                <a:ext cx="1270" cy="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5" name="Text Box 22"/>
              <p:cNvSpPr txBox="1">
                <a:spLocks noChangeArrowheads="1"/>
              </p:cNvSpPr>
              <p:nvPr/>
            </p:nvSpPr>
            <p:spPr bwMode="auto">
              <a:xfrm>
                <a:off x="4601" y="3262"/>
                <a:ext cx="58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>
                    <a:solidFill>
                      <a:srgbClr val="FF0066"/>
                    </a:solidFill>
                  </a:rPr>
                  <a:t>ALICE</a:t>
                </a:r>
              </a:p>
            </p:txBody>
          </p:sp>
        </p:grpSp>
        <p:sp>
          <p:nvSpPr>
            <p:cNvPr id="22543" name="Line 24"/>
            <p:cNvSpPr>
              <a:spLocks noChangeShapeType="1"/>
            </p:cNvSpPr>
            <p:nvPr/>
          </p:nvSpPr>
          <p:spPr bwMode="auto">
            <a:xfrm flipV="1">
              <a:off x="5417" y="3171"/>
              <a:ext cx="363" cy="454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4135438" y="1073150"/>
            <a:ext cx="2879725" cy="2376488"/>
            <a:chOff x="2605" y="676"/>
            <a:chExt cx="1814" cy="1497"/>
          </a:xfrm>
        </p:grpSpPr>
        <p:grpSp>
          <p:nvGrpSpPr>
            <p:cNvPr id="22538" name="Group 29"/>
            <p:cNvGrpSpPr>
              <a:grpSpLocks/>
            </p:cNvGrpSpPr>
            <p:nvPr/>
          </p:nvGrpSpPr>
          <p:grpSpPr bwMode="auto">
            <a:xfrm>
              <a:off x="2605" y="676"/>
              <a:ext cx="1270" cy="1117"/>
              <a:chOff x="2696" y="949"/>
              <a:chExt cx="1270" cy="1117"/>
            </a:xfrm>
          </p:grpSpPr>
          <p:pic>
            <p:nvPicPr>
              <p:cNvPr id="22540" name="Picture 25" descr="LHCb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696" y="1221"/>
                <a:ext cx="1270" cy="8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1" name="Text Box 28"/>
              <p:cNvSpPr txBox="1">
                <a:spLocks noChangeArrowheads="1"/>
              </p:cNvSpPr>
              <p:nvPr/>
            </p:nvSpPr>
            <p:spPr bwMode="auto">
              <a:xfrm>
                <a:off x="3059" y="949"/>
                <a:ext cx="51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>
                    <a:solidFill>
                      <a:srgbClr val="FF0066"/>
                    </a:solidFill>
                  </a:rPr>
                  <a:t>LHCb</a:t>
                </a:r>
              </a:p>
            </p:txBody>
          </p:sp>
        </p:grpSp>
        <p:sp>
          <p:nvSpPr>
            <p:cNvPr id="22539" name="Line 30"/>
            <p:cNvSpPr>
              <a:spLocks noChangeShapeType="1"/>
            </p:cNvSpPr>
            <p:nvPr/>
          </p:nvSpPr>
          <p:spPr bwMode="auto">
            <a:xfrm>
              <a:off x="3920" y="1810"/>
              <a:ext cx="499" cy="363"/>
            </a:xfrm>
            <a:prstGeom prst="lin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245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66242E-C5FD-4427-B220-4829351A62BC}" type="slidenum">
              <a:rPr lang="en-US" smtClean="0">
                <a:latin typeface="Times New Roman" pitchFamily="18" charset="0"/>
              </a:rPr>
              <a:pPr/>
              <a:t>40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2451" name="Rectangle 13"/>
          <p:cNvSpPr>
            <a:spLocks noChangeArrowheads="1"/>
          </p:cNvSpPr>
          <p:nvPr/>
        </p:nvSpPr>
        <p:spPr bwMode="auto">
          <a:xfrm>
            <a:off x="228600" y="0"/>
            <a:ext cx="10058400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H</a:t>
            </a:r>
            <a:r>
              <a:rPr lang="en-US" sz="2600" baseline="-25000">
                <a:solidFill>
                  <a:srgbClr val="3366FF"/>
                </a:solidFill>
              </a:rPr>
              <a:t>2</a:t>
            </a:r>
            <a:r>
              <a:rPr lang="en-US" sz="2600">
                <a:solidFill>
                  <a:srgbClr val="3366FF"/>
                </a:solidFill>
              </a:rPr>
              <a:t> Adsorption Isotherm on Cryosorbers</a:t>
            </a:r>
          </a:p>
          <a:p>
            <a:pPr algn="ctr" eaLnBrk="0" hangingPunct="0">
              <a:buClr>
                <a:schemeClr val="accent1"/>
              </a:buClr>
            </a:pPr>
            <a:r>
              <a:rPr lang="en-US" sz="1800">
                <a:solidFill>
                  <a:schemeClr val="accent1"/>
                </a:solidFill>
                <a:cs typeface="Times New Roman" pitchFamily="18" charset="0"/>
              </a:rPr>
              <a:t>Woven carbon fiber developed by BINP</a:t>
            </a: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>
                <a:cs typeface="Times New Roman" pitchFamily="18" charset="0"/>
              </a:rPr>
              <a:t> Capacity :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>
              <a:cs typeface="Times New Roman" pitchFamily="18" charset="0"/>
            </a:endParaRPr>
          </a:p>
          <a:p>
            <a:pPr lvl="1" eaLnBrk="0" hangingPunct="0">
              <a:buClr>
                <a:schemeClr val="accent1"/>
              </a:buClr>
            </a:pPr>
            <a:r>
              <a:rPr lang="en-US" sz="1800">
                <a:cs typeface="Times New Roman" pitchFamily="18" charset="0"/>
              </a:rPr>
              <a:t>10</a:t>
            </a:r>
            <a:r>
              <a:rPr lang="en-US" sz="1800" baseline="30000">
                <a:cs typeface="Times New Roman" pitchFamily="18" charset="0"/>
              </a:rPr>
              <a:t>18</a:t>
            </a:r>
            <a:r>
              <a:rPr lang="en-US" sz="1800">
                <a:cs typeface="Times New Roman" pitchFamily="18" charset="0"/>
              </a:rPr>
              <a:t> H</a:t>
            </a:r>
            <a:r>
              <a:rPr lang="en-US" sz="1800" baseline="-25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/cm</a:t>
            </a:r>
            <a:r>
              <a:rPr lang="en-US" sz="1800" baseline="30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 at 6 K</a:t>
            </a:r>
          </a:p>
          <a:p>
            <a:pPr lvl="1" eaLnBrk="0" hangingPunct="0">
              <a:buClr>
                <a:schemeClr val="accent1"/>
              </a:buClr>
            </a:pPr>
            <a:r>
              <a:rPr lang="en-US" sz="1800">
                <a:cs typeface="Times New Roman" pitchFamily="18" charset="0"/>
              </a:rPr>
              <a:t>10</a:t>
            </a:r>
            <a:r>
              <a:rPr lang="en-US" sz="1800" baseline="30000">
                <a:cs typeface="Times New Roman" pitchFamily="18" charset="0"/>
              </a:rPr>
              <a:t>17</a:t>
            </a:r>
            <a:r>
              <a:rPr lang="en-US" sz="1800">
                <a:cs typeface="Times New Roman" pitchFamily="18" charset="0"/>
              </a:rPr>
              <a:t> H</a:t>
            </a:r>
            <a:r>
              <a:rPr lang="en-US" sz="1800" baseline="-25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/cm</a:t>
            </a:r>
            <a:r>
              <a:rPr lang="en-US" sz="1800" baseline="30000">
                <a:cs typeface="Times New Roman" pitchFamily="18" charset="0"/>
              </a:rPr>
              <a:t>2</a:t>
            </a:r>
            <a:r>
              <a:rPr lang="en-US" sz="1800">
                <a:cs typeface="Times New Roman" pitchFamily="18" charset="0"/>
              </a:rPr>
              <a:t> at 30 K</a:t>
            </a:r>
          </a:p>
          <a:p>
            <a:pPr eaLnBrk="0" hangingPunct="0">
              <a:buClr>
                <a:schemeClr val="accent1"/>
              </a:buClr>
            </a:pPr>
            <a:endParaRPr lang="en-US">
              <a:cs typeface="Times New Roman" pitchFamily="18" charset="0"/>
            </a:endParaRPr>
          </a:p>
        </p:txBody>
      </p:sp>
      <p:grpSp>
        <p:nvGrpSpPr>
          <p:cNvPr id="232452" name="Group 18"/>
          <p:cNvGrpSpPr>
            <a:grpSpLocks/>
          </p:cNvGrpSpPr>
          <p:nvPr/>
        </p:nvGrpSpPr>
        <p:grpSpPr bwMode="auto">
          <a:xfrm>
            <a:off x="3487738" y="3522663"/>
            <a:ext cx="5178425" cy="3600450"/>
            <a:chOff x="2197" y="2264"/>
            <a:chExt cx="3262" cy="2268"/>
          </a:xfrm>
        </p:grpSpPr>
        <p:pic>
          <p:nvPicPr>
            <p:cNvPr id="23246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97" y="2264"/>
              <a:ext cx="2706" cy="2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2464" name="Line 16"/>
            <p:cNvSpPr>
              <a:spLocks noChangeShapeType="1"/>
            </p:cNvSpPr>
            <p:nvPr/>
          </p:nvSpPr>
          <p:spPr bwMode="auto">
            <a:xfrm>
              <a:off x="2605" y="3579"/>
              <a:ext cx="2177" cy="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2465" name="Text Box 17"/>
            <p:cNvSpPr txBox="1">
              <a:spLocks noChangeArrowheads="1"/>
            </p:cNvSpPr>
            <p:nvPr/>
          </p:nvSpPr>
          <p:spPr bwMode="auto">
            <a:xfrm>
              <a:off x="4918" y="3489"/>
              <a:ext cx="541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US" sz="1500">
                  <a:solidFill>
                    <a:srgbClr val="FF0066"/>
                  </a:solidFill>
                </a:rPr>
                <a:t>Capacity</a:t>
              </a:r>
            </a:p>
          </p:txBody>
        </p:sp>
      </p:grpSp>
      <p:sp>
        <p:nvSpPr>
          <p:cNvPr id="232453" name="Text Box 12"/>
          <p:cNvSpPr txBox="1">
            <a:spLocks noChangeArrowheads="1"/>
          </p:cNvSpPr>
          <p:nvPr/>
        </p:nvSpPr>
        <p:spPr bwMode="auto">
          <a:xfrm>
            <a:off x="6710363" y="6810375"/>
            <a:ext cx="18621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V. Baglin </a:t>
            </a:r>
            <a:r>
              <a:rPr lang="en-GB" sz="800" i="1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 EPAC’04, Luzern 2004.</a:t>
            </a:r>
            <a:r>
              <a:rPr lang="en-GB" sz="800"/>
              <a:t> </a:t>
            </a:r>
            <a:endParaRPr lang="en-US" sz="800"/>
          </a:p>
        </p:txBody>
      </p:sp>
      <p:grpSp>
        <p:nvGrpSpPr>
          <p:cNvPr id="232454" name="Group 19"/>
          <p:cNvGrpSpPr>
            <a:grpSpLocks/>
          </p:cNvGrpSpPr>
          <p:nvPr/>
        </p:nvGrpSpPr>
        <p:grpSpPr bwMode="auto">
          <a:xfrm>
            <a:off x="1614488" y="1289050"/>
            <a:ext cx="6805612" cy="1830388"/>
            <a:chOff x="1017" y="994"/>
            <a:chExt cx="4287" cy="1153"/>
          </a:xfrm>
        </p:grpSpPr>
        <p:grpSp>
          <p:nvGrpSpPr>
            <p:cNvPr id="232456" name="Group 11"/>
            <p:cNvGrpSpPr>
              <a:grpSpLocks noChangeAspect="1"/>
            </p:cNvGrpSpPr>
            <p:nvPr/>
          </p:nvGrpSpPr>
          <p:grpSpPr bwMode="auto">
            <a:xfrm>
              <a:off x="1017" y="994"/>
              <a:ext cx="4287" cy="1009"/>
              <a:chOff x="113" y="663"/>
              <a:chExt cx="5647" cy="1368"/>
            </a:xfrm>
          </p:grpSpPr>
          <p:pic>
            <p:nvPicPr>
              <p:cNvPr id="232458" name="Picture 6" descr="fibre de carbone-x10000-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936" y="663"/>
                <a:ext cx="1824" cy="1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2459" name="Picture 7" descr="DSC0002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13" y="708"/>
                <a:ext cx="1677" cy="1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2460" name="Picture 8" descr="fibres de carbone-x2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927" y="708"/>
                <a:ext cx="1717" cy="1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2461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3199" y="709"/>
                <a:ext cx="452" cy="5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5" tIns="45717" rIns="91435" bIns="4571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800">
                    <a:latin typeface="Arial" charset="0"/>
                  </a:rPr>
                  <a:t>X 25</a:t>
                </a:r>
                <a:endParaRPr lang="fr-FR" b="1">
                  <a:latin typeface="Arial" charset="0"/>
                  <a:sym typeface="Symbol" pitchFamily="18" charset="2"/>
                </a:endParaRPr>
              </a:p>
            </p:txBody>
          </p:sp>
          <p:sp>
            <p:nvSpPr>
              <p:cNvPr id="232462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921" y="663"/>
                <a:ext cx="839" cy="5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5" tIns="45717" rIns="91435" bIns="45717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800">
                    <a:latin typeface="Arial" charset="0"/>
                  </a:rPr>
                  <a:t>X 10 000</a:t>
                </a:r>
                <a:endParaRPr lang="fr-FR" b="1">
                  <a:latin typeface="Arial" charset="0"/>
                  <a:sym typeface="Symbol" pitchFamily="18" charset="2"/>
                </a:endParaRPr>
              </a:p>
            </p:txBody>
          </p:sp>
        </p:grpSp>
        <p:sp>
          <p:nvSpPr>
            <p:cNvPr id="232457" name="Text Box 15"/>
            <p:cNvSpPr txBox="1">
              <a:spLocks noChangeArrowheads="1"/>
            </p:cNvSpPr>
            <p:nvPr/>
          </p:nvSpPr>
          <p:spPr bwMode="auto">
            <a:xfrm>
              <a:off x="1017" y="1992"/>
              <a:ext cx="158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V. Anashin </a:t>
              </a:r>
              <a:r>
                <a:rPr lang="en-GB" sz="1000" i="1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1000">
                  <a:solidFill>
                    <a:srgbClr val="000000"/>
                  </a:solidFill>
                  <a:cs typeface="Times New Roman" pitchFamily="18" charset="0"/>
                </a:rPr>
                <a:t> Vacuum 75 (2004) 293-299</a:t>
              </a:r>
              <a:endParaRPr lang="en-US" sz="1000"/>
            </a:p>
          </p:txBody>
        </p:sp>
      </p:grpSp>
      <p:sp>
        <p:nvSpPr>
          <p:cNvPr id="232455" name="Text Box 21"/>
          <p:cNvSpPr txBox="1">
            <a:spLocks noChangeArrowheads="1"/>
          </p:cNvSpPr>
          <p:nvPr/>
        </p:nvSpPr>
        <p:spPr bwMode="auto">
          <a:xfrm>
            <a:off x="822325" y="5681663"/>
            <a:ext cx="1571625" cy="452437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US">
                <a:solidFill>
                  <a:srgbClr val="FF0066"/>
                </a:solidFill>
              </a:rPr>
              <a:t>R ~ 10</a:t>
            </a:r>
            <a:r>
              <a:rPr lang="en-US" baseline="30000">
                <a:solidFill>
                  <a:srgbClr val="FF0066"/>
                </a:solidFill>
              </a:rPr>
              <a:t>3</a:t>
            </a:r>
            <a:r>
              <a:rPr lang="en-US">
                <a:solidFill>
                  <a:srgbClr val="FF0066"/>
                </a:solidFill>
              </a:rPr>
              <a:t> R</a:t>
            </a:r>
            <a:r>
              <a:rPr lang="en-US" baseline="-25000">
                <a:solidFill>
                  <a:srgbClr val="FF0066"/>
                </a:solidFill>
              </a:rPr>
              <a:t>Cu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449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734123E-03F0-4791-BC9D-B2FA4428A9A2}" type="slidenum">
              <a:rPr lang="en-US" smtClean="0">
                <a:latin typeface="Times New Roman" pitchFamily="18" charset="0"/>
              </a:rPr>
              <a:pPr/>
              <a:t>41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4499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>
                <a:solidFill>
                  <a:srgbClr val="00CC99"/>
                </a:solidFill>
              </a:rPr>
              <a:t>Non Evaporable Getter Coating</a:t>
            </a:r>
            <a:endParaRPr lang="en-US">
              <a:solidFill>
                <a:srgbClr val="00CC99"/>
              </a:solidFill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654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A3B7A99-3614-4BF3-9F5B-D943FDCA2065}" type="slidenum">
              <a:rPr lang="en-US" smtClean="0">
                <a:latin typeface="Times New Roman" pitchFamily="18" charset="0"/>
              </a:rPr>
              <a:pPr/>
              <a:t>42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654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LHC Vacuum System Principle</a:t>
            </a:r>
          </a:p>
          <a:p>
            <a:pPr algn="ctr" eaLnBrk="0" hangingPunct="0">
              <a:buClr>
                <a:schemeClr val="accent1"/>
              </a:buClr>
            </a:pPr>
            <a:endParaRPr lang="en-US">
              <a:solidFill>
                <a:srgbClr val="FF0066"/>
              </a:solidFill>
            </a:endParaRP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Molecular desorption stimulated by photon, electron and ion  bombardment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Desorbed molecules are pumped on the beam vacuum chamber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100 h beam life time (nuclear scattering) equivalent to ~ 10</a:t>
            </a:r>
            <a:r>
              <a:rPr lang="en-US" sz="1800" baseline="30000"/>
              <a:t>-8</a:t>
            </a:r>
            <a:r>
              <a:rPr lang="en-US" sz="1800"/>
              <a:t> Torr H</a:t>
            </a:r>
            <a:r>
              <a:rPr lang="en-US" sz="1800" baseline="-25000"/>
              <a:t>2</a:t>
            </a:r>
            <a:r>
              <a:rPr lang="en-US" sz="1800"/>
              <a:t> at 300 K</a:t>
            </a:r>
            <a:endParaRPr lang="en-US" sz="1800">
              <a:sym typeface="Symbol" pitchFamily="18" charset="2"/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  <a:p>
            <a:pPr algn="ctr" eaLnBrk="0" hangingPunct="0">
              <a:buClr>
                <a:schemeClr val="accent1"/>
              </a:buClr>
            </a:pPr>
            <a:endParaRPr lang="en-US"/>
          </a:p>
          <a:p>
            <a:pPr algn="ctr" eaLnBrk="0" hangingPunct="0">
              <a:buClr>
                <a:schemeClr val="accent1"/>
              </a:buClr>
            </a:pPr>
            <a:r>
              <a:rPr lang="en-US"/>
              <a:t> </a:t>
            </a:r>
          </a:p>
          <a:p>
            <a:pPr algn="ctr" eaLnBrk="0" hangingPunct="0">
              <a:buClr>
                <a:schemeClr val="accent1"/>
              </a:buClr>
            </a:pPr>
            <a:r>
              <a:rPr lang="en-US">
                <a:solidFill>
                  <a:schemeClr val="accent1"/>
                </a:solidFill>
              </a:rPr>
              <a:t>In room temperature  elements</a:t>
            </a:r>
            <a:r>
              <a:rPr lang="en-US" sz="2000"/>
              <a:t> </a:t>
            </a:r>
          </a:p>
          <a:p>
            <a:pPr algn="ctr" eaLnBrk="0" hangingPunct="0">
              <a:buClr>
                <a:schemeClr val="accent1"/>
              </a:buClr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Molecular </a:t>
            </a:r>
            <a:r>
              <a:rPr lang="en-US" sz="1800">
                <a:solidFill>
                  <a:srgbClr val="FF0066"/>
                </a:solidFill>
              </a:rPr>
              <a:t>chemisorption</a:t>
            </a:r>
            <a:r>
              <a:rPr lang="en-US" sz="1800"/>
              <a:t> on NEG coating and in sputter ion pump 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Large pumping speed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Very low stimulated desorption yields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NEG has </a:t>
            </a:r>
            <a:r>
              <a:rPr lang="en-US" sz="1800">
                <a:sym typeface="Symbol" pitchFamily="18" charset="2"/>
              </a:rPr>
              <a:t></a:t>
            </a:r>
            <a:r>
              <a:rPr lang="en-US" sz="1800" baseline="-25000"/>
              <a:t>max</a:t>
            </a:r>
            <a:r>
              <a:rPr lang="en-US" sz="1800"/>
              <a:t> ~ 1.1 when activated, thus </a:t>
            </a:r>
            <a:r>
              <a:rPr lang="en-US" sz="1800">
                <a:solidFill>
                  <a:srgbClr val="FF5050"/>
                </a:solidFill>
              </a:rPr>
              <a:t>no</a:t>
            </a:r>
            <a:r>
              <a:rPr lang="en-US" sz="1800"/>
              <a:t> (or little) electron cloud</a:t>
            </a:r>
          </a:p>
          <a:p>
            <a:pPr eaLnBrk="0" hangingPunct="0">
              <a:buClr>
                <a:schemeClr val="accent1"/>
              </a:buClr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8594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175416-D0A4-4E3A-A953-6D5BCB059A8C}" type="slidenum">
              <a:rPr lang="en-US" smtClean="0">
                <a:latin typeface="Times New Roman" pitchFamily="18" charset="0"/>
              </a:rPr>
              <a:pPr/>
              <a:t>43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238595" name="Picture 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595313"/>
            <a:ext cx="27082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6" name="Rectangle 35"/>
          <p:cNvSpPr>
            <a:spLocks noChangeArrowheads="1"/>
          </p:cNvSpPr>
          <p:nvPr/>
        </p:nvSpPr>
        <p:spPr bwMode="auto">
          <a:xfrm>
            <a:off x="142875" y="381000"/>
            <a:ext cx="5786438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092200" eaLnBrk="0" hangingPunct="0">
              <a:buClr>
                <a:srgbClr val="00CC99"/>
              </a:buClr>
              <a:buFontTx/>
              <a:buChar char="•"/>
            </a:pP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TiZrV is deposited by magnetron sputtering</a:t>
            </a:r>
          </a:p>
          <a:p>
            <a:pPr defTabSz="1092200" eaLnBrk="0" hangingPunct="0">
              <a:buClr>
                <a:srgbClr val="00CC99"/>
              </a:buClr>
              <a:buFontTx/>
              <a:buChar char="•"/>
            </a:pPr>
            <a:endParaRPr lang="en-US" sz="2200">
              <a:solidFill>
                <a:srgbClr val="000000"/>
              </a:solidFill>
            </a:endParaRPr>
          </a:p>
          <a:p>
            <a:pPr defTabSz="1092200" eaLnBrk="0" hangingPunct="0">
              <a:buClr>
                <a:srgbClr val="00CC99"/>
              </a:buClr>
              <a:buFontTx/>
              <a:buChar char="•"/>
            </a:pP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000">
                <a:solidFill>
                  <a:srgbClr val="000000"/>
                </a:solidFill>
              </a:rPr>
              <a:t>All room temperature vacuum chamber including the experimental beam pipe are coated with TiZrV</a:t>
            </a:r>
          </a:p>
        </p:txBody>
      </p:sp>
      <p:sp>
        <p:nvSpPr>
          <p:cNvPr id="238597" name="Text Box 5"/>
          <p:cNvSpPr txBox="1">
            <a:spLocks noChangeArrowheads="1"/>
          </p:cNvSpPr>
          <p:nvPr/>
        </p:nvSpPr>
        <p:spPr bwMode="auto">
          <a:xfrm>
            <a:off x="8143875" y="2738438"/>
            <a:ext cx="12207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Courtesy P. </a:t>
            </a:r>
            <a:r>
              <a:rPr lang="en-GB" sz="1000"/>
              <a:t>Chiggiato</a:t>
            </a:r>
            <a:r>
              <a:rPr lang="en-GB" sz="800"/>
              <a:t> </a:t>
            </a:r>
          </a:p>
        </p:txBody>
      </p:sp>
      <p:sp>
        <p:nvSpPr>
          <p:cNvPr id="238598" name="Text Box 5"/>
          <p:cNvSpPr txBox="1">
            <a:spLocks noChangeArrowheads="1"/>
          </p:cNvSpPr>
          <p:nvPr/>
        </p:nvSpPr>
        <p:spPr bwMode="auto">
          <a:xfrm>
            <a:off x="4357688" y="6310313"/>
            <a:ext cx="1069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800"/>
              <a:t>Courtesy </a:t>
            </a:r>
            <a:r>
              <a:rPr lang="en-GB" sz="1000"/>
              <a:t>R.Veness</a:t>
            </a:r>
            <a:endParaRPr lang="en-GB" sz="800"/>
          </a:p>
        </p:txBody>
      </p:sp>
      <p:pic>
        <p:nvPicPr>
          <p:cNvPr id="238599" name="Image 38" descr="0501011_01-A4-at-144-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879725"/>
            <a:ext cx="52641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600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238500"/>
            <a:ext cx="4348163" cy="28908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238601" name="Text Box 5"/>
          <p:cNvSpPr txBox="1">
            <a:spLocks noChangeArrowheads="1"/>
          </p:cNvSpPr>
          <p:nvPr/>
        </p:nvSpPr>
        <p:spPr bwMode="auto">
          <a:xfrm>
            <a:off x="8858250" y="6096000"/>
            <a:ext cx="12144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/>
              <a:t>Courtesy</a:t>
            </a:r>
            <a:r>
              <a:rPr lang="en-GB" sz="800"/>
              <a:t> P. Chiggiato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961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5269345-E85A-4D5D-8979-8DD77A03CEEC}" type="slidenum">
              <a:rPr lang="en-US" smtClean="0">
                <a:latin typeface="Times New Roman" pitchFamily="18" charset="0"/>
              </a:rPr>
              <a:pPr/>
              <a:t>44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39619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Room Temperature Vacuum System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~ 1 </a:t>
            </a:r>
            <a:r>
              <a:rPr lang="el-GR" sz="2000"/>
              <a:t>μ</a:t>
            </a:r>
            <a:r>
              <a:rPr lang="en-US" sz="2000"/>
              <a:t>m thick, Non Evaporable Getter TiZrV coated vacuum chambers ensure the  required vacuum performances for LHC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Some vacuum chambers were constructed and getter coated  …</a:t>
            </a:r>
            <a:endParaRPr lang="en-US" sz="180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1631950"/>
            <a:ext cx="8215313" cy="5514975"/>
            <a:chOff x="571468" y="1381108"/>
            <a:chExt cx="3170814" cy="2018974"/>
          </a:xfrm>
        </p:grpSpPr>
        <p:pic>
          <p:nvPicPr>
            <p:cNvPr id="239621" name="Picture 22" descr="Immagine2 copy"/>
            <p:cNvPicPr>
              <a:picLocks noChangeAspect="1" noChangeArrowheads="1"/>
            </p:cNvPicPr>
            <p:nvPr/>
          </p:nvPicPr>
          <p:blipFill>
            <a:blip r:embed="rId3"/>
            <a:srcRect b="9857"/>
            <a:stretch>
              <a:fillRect/>
            </a:stretch>
          </p:blipFill>
          <p:spPr bwMode="auto">
            <a:xfrm>
              <a:off x="571468" y="1381108"/>
              <a:ext cx="3143241" cy="1918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9622" name="Text Box 5"/>
            <p:cNvSpPr txBox="1">
              <a:spLocks noChangeArrowheads="1"/>
            </p:cNvSpPr>
            <p:nvPr/>
          </p:nvSpPr>
          <p:spPr bwMode="auto">
            <a:xfrm>
              <a:off x="2947751" y="3309934"/>
              <a:ext cx="794531" cy="90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000"/>
                <a:t>Courtesy R.Veness and P. Chiggiato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166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1F2238-36DC-407B-945F-9C5E0593BE3C}" type="slidenum">
              <a:rPr lang="en-US" smtClean="0">
                <a:latin typeface="Times New Roman" pitchFamily="18" charset="0"/>
              </a:rPr>
              <a:pPr/>
              <a:t>45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166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Warm Modules for Interconnection</a:t>
            </a:r>
            <a:r>
              <a:rPr lang="en-US" sz="2000"/>
              <a:t> </a:t>
            </a:r>
            <a:endParaRPr lang="en-US" sz="1800"/>
          </a:p>
        </p:txBody>
      </p:sp>
      <p:pic>
        <p:nvPicPr>
          <p:cNvPr id="241668" name="Picture 3" descr="Modul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9775" y="1084263"/>
            <a:ext cx="2911475" cy="215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9" name="Picture 4" descr="Modul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6475" y="3667125"/>
            <a:ext cx="45370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0" name="Picture 5" descr="Modul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3675" y="1084263"/>
            <a:ext cx="29210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1" name="Picture 6" descr="Modul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3875" y="1084263"/>
            <a:ext cx="29194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85813" y="3238500"/>
            <a:ext cx="2643187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02321" tIns="51161" rIns="102321" bIns="51161">
            <a:spAutoFit/>
          </a:bodyPr>
          <a:lstStyle/>
          <a:p>
            <a:pPr marL="383705" indent="-383705" algn="ctr" eaLnBrk="0" hangingPunct="0">
              <a:spcBef>
                <a:spcPct val="50000"/>
              </a:spcBef>
              <a:defRPr/>
            </a:pPr>
            <a:r>
              <a:rPr lang="en-US" sz="1800" u="sng">
                <a:solidFill>
                  <a:srgbClr val="00CC99"/>
                </a:solidFill>
                <a:latin typeface="+mj-lt"/>
              </a:rPr>
              <a:t>Short module 200 mm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545138" y="3203575"/>
            <a:ext cx="3322637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02321" tIns="51161" rIns="102321" bIns="51161">
            <a:spAutoFit/>
          </a:bodyPr>
          <a:lstStyle/>
          <a:p>
            <a:pPr marL="383705" indent="-383705" algn="ctr" eaLnBrk="0" hangingPunct="0">
              <a:spcBef>
                <a:spcPct val="50000"/>
              </a:spcBef>
              <a:defRPr/>
            </a:pPr>
            <a:r>
              <a:rPr lang="en-US" sz="1800" u="sng">
                <a:solidFill>
                  <a:srgbClr val="00CC99"/>
                </a:solidFill>
                <a:latin typeface="+mj-lt"/>
              </a:rPr>
              <a:t>Long modules 300 mm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7188" y="4024313"/>
            <a:ext cx="4357687" cy="3097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02321" tIns="51161" rIns="102321" bIns="51161">
            <a:spAutoFit/>
          </a:bodyPr>
          <a:lstStyle/>
          <a:p>
            <a:pPr marL="383705" indent="-383705" eaLnBrk="0" hangingPunct="0">
              <a:spcBef>
                <a:spcPct val="50000"/>
              </a:spcBef>
              <a:buClr>
                <a:srgbClr val="00CC99"/>
              </a:buClr>
              <a:buFontTx/>
              <a:buChar char="•"/>
              <a:defRPr/>
            </a:pPr>
            <a:r>
              <a:rPr lang="en-US" sz="2000">
                <a:latin typeface="+mj-lt"/>
              </a:rPr>
              <a:t>Short: no </a:t>
            </a:r>
            <a:r>
              <a:rPr lang="en-US" sz="2000">
                <a:latin typeface="+mj-lt"/>
              </a:rPr>
              <a:t>pumping</a:t>
            </a:r>
          </a:p>
          <a:p>
            <a:pPr marL="383705" indent="-383705" eaLnBrk="0" hangingPunct="0">
              <a:spcBef>
                <a:spcPct val="50000"/>
              </a:spcBef>
              <a:buClr>
                <a:srgbClr val="00CC99"/>
              </a:buClr>
              <a:buFontTx/>
              <a:buChar char="•"/>
              <a:defRPr/>
            </a:pPr>
            <a:endParaRPr lang="en-US" sz="2000">
              <a:latin typeface="+mj-lt"/>
            </a:endParaRPr>
          </a:p>
          <a:p>
            <a:pPr marL="383705" indent="-383705" eaLnBrk="0" hangingPunct="0">
              <a:spcBef>
                <a:spcPct val="50000"/>
              </a:spcBef>
              <a:buClr>
                <a:srgbClr val="00CC99"/>
              </a:buClr>
              <a:buFontTx/>
              <a:buChar char="•"/>
              <a:defRPr/>
            </a:pPr>
            <a:r>
              <a:rPr lang="en-US" sz="2000">
                <a:latin typeface="+mj-lt"/>
              </a:rPr>
              <a:t>Long: pumping </a:t>
            </a:r>
            <a:r>
              <a:rPr lang="en-US" sz="2000">
                <a:latin typeface="+mj-lt"/>
              </a:rPr>
              <a:t>&amp; </a:t>
            </a:r>
            <a:r>
              <a:rPr lang="en-US" sz="2000">
                <a:latin typeface="+mj-lt"/>
              </a:rPr>
              <a:t>support </a:t>
            </a:r>
            <a:r>
              <a:rPr lang="en-US" sz="2000">
                <a:latin typeface="+mj-lt"/>
              </a:rPr>
              <a:t>option</a:t>
            </a:r>
          </a:p>
          <a:p>
            <a:pPr marL="383705" indent="-383705" eaLnBrk="0" hangingPunct="0">
              <a:spcBef>
                <a:spcPct val="50000"/>
              </a:spcBef>
              <a:buClr>
                <a:srgbClr val="00CC99"/>
              </a:buClr>
              <a:buFontTx/>
              <a:buChar char="•"/>
              <a:defRPr/>
            </a:pPr>
            <a:endParaRPr lang="en-US" sz="2000">
              <a:latin typeface="+mj-lt"/>
            </a:endParaRPr>
          </a:p>
          <a:p>
            <a:pPr marL="383705" indent="-383705" eaLnBrk="0" hangingPunct="0">
              <a:spcBef>
                <a:spcPct val="50000"/>
              </a:spcBef>
              <a:buClr>
                <a:srgbClr val="00CC99"/>
              </a:buClr>
              <a:buFontTx/>
              <a:buChar char="•"/>
              <a:defRPr/>
            </a:pPr>
            <a:r>
              <a:rPr lang="en-US" sz="2000">
                <a:latin typeface="+mj-lt"/>
              </a:rPr>
              <a:t>Cross-sectional </a:t>
            </a:r>
            <a:r>
              <a:rPr lang="en-US" sz="2000">
                <a:latin typeface="+mj-lt"/>
              </a:rPr>
              <a:t>transitions with inserts</a:t>
            </a:r>
          </a:p>
          <a:p>
            <a:pPr marL="383705" indent="-383705" eaLnBrk="0" hangingPunct="0">
              <a:spcBef>
                <a:spcPct val="50000"/>
              </a:spcBef>
              <a:buFontTx/>
              <a:buChar char="•"/>
              <a:defRPr/>
            </a:pPr>
            <a:endParaRPr lang="en-US">
              <a:solidFill>
                <a:srgbClr val="006666"/>
              </a:solidFill>
              <a:latin typeface="Arial" charset="0"/>
            </a:endParaRPr>
          </a:p>
        </p:txBody>
      </p:sp>
      <p:sp>
        <p:nvSpPr>
          <p:cNvPr id="241675" name="Line 10"/>
          <p:cNvSpPr>
            <a:spLocks noChangeShapeType="1"/>
          </p:cNvSpPr>
          <p:nvPr/>
        </p:nvSpPr>
        <p:spPr bwMode="auto">
          <a:xfrm flipV="1">
            <a:off x="4071938" y="5667375"/>
            <a:ext cx="2284412" cy="433388"/>
          </a:xfrm>
          <a:prstGeom prst="line">
            <a:avLst/>
          </a:prstGeom>
          <a:noFill/>
          <a:ln w="25400">
            <a:solidFill>
              <a:srgbClr val="FF0066"/>
            </a:solidFill>
            <a:round/>
            <a:headEnd/>
            <a:tailEnd type="oval" w="med" len="med"/>
          </a:ln>
        </p:spPr>
        <p:txBody>
          <a:bodyPr lIns="102321" tIns="51161" rIns="102321" bIns="51161"/>
          <a:lstStyle/>
          <a:p>
            <a:endParaRPr lang="en-US"/>
          </a:p>
        </p:txBody>
      </p:sp>
      <p:sp>
        <p:nvSpPr>
          <p:cNvPr id="241676" name="Line 11"/>
          <p:cNvSpPr>
            <a:spLocks noChangeShapeType="1"/>
          </p:cNvSpPr>
          <p:nvPr/>
        </p:nvSpPr>
        <p:spPr bwMode="auto">
          <a:xfrm flipV="1">
            <a:off x="4087813" y="2844800"/>
            <a:ext cx="1135062" cy="2239963"/>
          </a:xfrm>
          <a:prstGeom prst="line">
            <a:avLst/>
          </a:prstGeom>
          <a:noFill/>
          <a:ln w="25400">
            <a:solidFill>
              <a:srgbClr val="FF0066"/>
            </a:solidFill>
            <a:round/>
            <a:headEnd/>
            <a:tailEnd type="oval" w="med" len="med"/>
          </a:ln>
        </p:spPr>
        <p:txBody>
          <a:bodyPr lIns="102321" tIns="51161" rIns="102321" bIns="51161"/>
          <a:lstStyle/>
          <a:p>
            <a:endParaRPr lang="en-US"/>
          </a:p>
        </p:txBody>
      </p:sp>
      <p:sp>
        <p:nvSpPr>
          <p:cNvPr id="241677" name="Text Box 5"/>
          <p:cNvSpPr txBox="1">
            <a:spLocks noChangeArrowheads="1"/>
          </p:cNvSpPr>
          <p:nvPr/>
        </p:nvSpPr>
        <p:spPr bwMode="auto">
          <a:xfrm>
            <a:off x="8124825" y="7024688"/>
            <a:ext cx="12334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/>
              <a:t>Courtesy R. Veness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371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330496-A721-49BC-B9C3-A347F8F2C936}" type="slidenum">
              <a:rPr lang="en-US" smtClean="0">
                <a:latin typeface="Times New Roman" pitchFamily="18" charset="0"/>
              </a:rPr>
              <a:pPr/>
              <a:t>46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3715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Room Temperature Vacuum System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1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….. and installed inside the LHC tunnel</a:t>
            </a:r>
            <a:endParaRPr lang="en-US" sz="1800"/>
          </a:p>
        </p:txBody>
      </p:sp>
      <p:pic>
        <p:nvPicPr>
          <p:cNvPr id="243716" name="Picture 1" descr="G:\Departments\AT\Projects\Baglin\AA_Perso_VB\LHC\Installation\LSS\Photos\LSS4\Jun 07\Right\P61525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166813"/>
            <a:ext cx="4173537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3717" name="Group 11"/>
          <p:cNvGrpSpPr>
            <a:grpSpLocks/>
          </p:cNvGrpSpPr>
          <p:nvPr/>
        </p:nvGrpSpPr>
        <p:grpSpPr bwMode="auto">
          <a:xfrm>
            <a:off x="5786438" y="3881438"/>
            <a:ext cx="4071937" cy="3090862"/>
            <a:chOff x="7072326" y="1452546"/>
            <a:chExt cx="2905760" cy="2443923"/>
          </a:xfrm>
        </p:grpSpPr>
        <p:pic>
          <p:nvPicPr>
            <p:cNvPr id="243722" name="Picture 2" descr="G:\Departments\AT\Projects\Baglin\AA_Perso_VB\LHC\Installation\LSS\Photos\LSS3\Right\P4155351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72326" y="1452546"/>
              <a:ext cx="2905760" cy="2174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3723" name="Text Box 5"/>
            <p:cNvSpPr txBox="1">
              <a:spLocks noChangeArrowheads="1"/>
            </p:cNvSpPr>
            <p:nvPr/>
          </p:nvSpPr>
          <p:spPr bwMode="auto">
            <a:xfrm>
              <a:off x="8215334" y="3604439"/>
              <a:ext cx="1120661" cy="292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1"/>
                  </a:solidFill>
                </a:rPr>
                <a:t>Warm magnets</a:t>
              </a:r>
            </a:p>
          </p:txBody>
        </p:sp>
      </p:grpSp>
      <p:grpSp>
        <p:nvGrpSpPr>
          <p:cNvPr id="243718" name="Group 10"/>
          <p:cNvGrpSpPr>
            <a:grpSpLocks/>
          </p:cNvGrpSpPr>
          <p:nvPr/>
        </p:nvGrpSpPr>
        <p:grpSpPr bwMode="auto">
          <a:xfrm>
            <a:off x="5786438" y="666750"/>
            <a:ext cx="3929062" cy="3081338"/>
            <a:chOff x="3857616" y="1309670"/>
            <a:chExt cx="2905760" cy="2434949"/>
          </a:xfrm>
        </p:grpSpPr>
        <p:pic>
          <p:nvPicPr>
            <p:cNvPr id="243720" name="Picture 3" descr="G:\Departments\AT\Projects\Baglin\AA_Perso_VB\LHC\Installation\LSS\Photos\LSS7\22 mai 2008\Right\P5236235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57616" y="1309670"/>
              <a:ext cx="2905760" cy="2174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3721" name="Text Box 5"/>
            <p:cNvSpPr txBox="1">
              <a:spLocks noChangeArrowheads="1"/>
            </p:cNvSpPr>
            <p:nvPr/>
          </p:nvSpPr>
          <p:spPr bwMode="auto">
            <a:xfrm>
              <a:off x="5000624" y="3452810"/>
              <a:ext cx="942711" cy="29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1"/>
                  </a:solidFill>
                </a:rPr>
                <a:t>Collimators</a:t>
              </a:r>
            </a:p>
          </p:txBody>
        </p:sp>
      </p:grpSp>
      <p:sp>
        <p:nvSpPr>
          <p:cNvPr id="243719" name="Text Box 5"/>
          <p:cNvSpPr txBox="1">
            <a:spLocks noChangeArrowheads="1"/>
          </p:cNvSpPr>
          <p:nvPr/>
        </p:nvSpPr>
        <p:spPr bwMode="auto">
          <a:xfrm>
            <a:off x="1714500" y="6810375"/>
            <a:ext cx="1884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800">
                <a:solidFill>
                  <a:schemeClr val="accent1"/>
                </a:solidFill>
              </a:rPr>
              <a:t>Vacuum chambers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7"/>
          <p:cNvGrpSpPr>
            <a:grpSpLocks/>
          </p:cNvGrpSpPr>
          <p:nvPr/>
        </p:nvGrpSpPr>
        <p:grpSpPr bwMode="auto">
          <a:xfrm>
            <a:off x="217488" y="2663825"/>
            <a:ext cx="9909175" cy="3844925"/>
            <a:chOff x="163164" y="1429051"/>
            <a:chExt cx="8807224" cy="3460907"/>
          </a:xfrm>
        </p:grpSpPr>
        <p:grpSp>
          <p:nvGrpSpPr>
            <p:cNvPr id="245856" name="Group 263"/>
            <p:cNvGrpSpPr>
              <a:grpSpLocks/>
            </p:cNvGrpSpPr>
            <p:nvPr/>
          </p:nvGrpSpPr>
          <p:grpSpPr bwMode="auto">
            <a:xfrm>
              <a:off x="177196" y="1429051"/>
              <a:ext cx="8793192" cy="3428709"/>
              <a:chOff x="-6320" y="2116131"/>
              <a:chExt cx="8793192" cy="3428709"/>
            </a:xfrm>
          </p:grpSpPr>
          <p:sp>
            <p:nvSpPr>
              <p:cNvPr id="245859" name="Rectangle 90"/>
              <p:cNvSpPr>
                <a:spLocks noChangeArrowheads="1"/>
              </p:cNvSpPr>
              <p:nvPr/>
            </p:nvSpPr>
            <p:spPr bwMode="auto">
              <a:xfrm>
                <a:off x="-6320" y="2127250"/>
                <a:ext cx="8793192" cy="341759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grpSp>
            <p:nvGrpSpPr>
              <p:cNvPr id="245860" name="Group 21"/>
              <p:cNvGrpSpPr>
                <a:grpSpLocks/>
              </p:cNvGrpSpPr>
              <p:nvPr/>
            </p:nvGrpSpPr>
            <p:grpSpPr bwMode="auto">
              <a:xfrm>
                <a:off x="76200" y="2116131"/>
                <a:ext cx="8610601" cy="2259017"/>
                <a:chOff x="288" y="2375"/>
                <a:chExt cx="5424" cy="1423"/>
              </a:xfrm>
            </p:grpSpPr>
            <p:grpSp>
              <p:nvGrpSpPr>
                <p:cNvPr id="245912" name="Group 22"/>
                <p:cNvGrpSpPr>
                  <a:grpSpLocks/>
                </p:cNvGrpSpPr>
                <p:nvPr/>
              </p:nvGrpSpPr>
              <p:grpSpPr bwMode="auto">
                <a:xfrm>
                  <a:off x="1815" y="2375"/>
                  <a:ext cx="2367" cy="1033"/>
                  <a:chOff x="1815" y="2375"/>
                  <a:chExt cx="2367" cy="1033"/>
                </a:xfrm>
              </p:grpSpPr>
              <p:sp>
                <p:nvSpPr>
                  <p:cNvPr id="245961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868" y="2572"/>
                    <a:ext cx="0" cy="6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962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872" y="2568"/>
                    <a:ext cx="225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963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1872" y="3264"/>
                    <a:ext cx="48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666666"/>
                      </a:gs>
                      <a:gs pos="50000">
                        <a:srgbClr val="DDDDDD"/>
                      </a:gs>
                      <a:gs pos="100000">
                        <a:srgbClr val="66666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964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312"/>
                    <a:ext cx="1008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5E2F"/>
                      </a:gs>
                      <a:gs pos="50000">
                        <a:srgbClr val="FFCC66"/>
                      </a:gs>
                      <a:gs pos="100000">
                        <a:srgbClr val="765E2F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965" name="Rectangle 2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080" y="3264"/>
                    <a:ext cx="48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666666"/>
                      </a:gs>
                      <a:gs pos="50000">
                        <a:srgbClr val="DDDDDD"/>
                      </a:gs>
                      <a:gs pos="100000">
                        <a:srgbClr val="66666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966" name="Rectangle 3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072" y="3312"/>
                    <a:ext cx="1008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5E2F"/>
                      </a:gs>
                      <a:gs pos="50000">
                        <a:srgbClr val="FFCC66"/>
                      </a:gs>
                      <a:gs pos="100000">
                        <a:srgbClr val="765E2F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967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4122" y="2572"/>
                    <a:ext cx="0" cy="6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968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1815" y="2375"/>
                    <a:ext cx="2367" cy="19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 defTabSz="323850" eaLnBrk="0" hangingPunct="0">
                      <a:spcBef>
                        <a:spcPct val="50000"/>
                      </a:spcBef>
                      <a:buClr>
                        <a:srgbClr val="FF3300"/>
                      </a:buClr>
                    </a:pPr>
                    <a:r>
                      <a:rPr lang="en-US" altLang="en-US" sz="1600">
                        <a:latin typeface="Calibri" pitchFamily="34" charset="0"/>
                      </a:rPr>
                      <a:t>From 28 m up to 115 m NEG beam pipes</a:t>
                    </a:r>
                  </a:p>
                </p:txBody>
              </p:sp>
            </p:grpSp>
            <p:grpSp>
              <p:nvGrpSpPr>
                <p:cNvPr id="245913" name="Group 36"/>
                <p:cNvGrpSpPr>
                  <a:grpSpLocks/>
                </p:cNvGrpSpPr>
                <p:nvPr/>
              </p:nvGrpSpPr>
              <p:grpSpPr bwMode="auto">
                <a:xfrm>
                  <a:off x="288" y="2592"/>
                  <a:ext cx="5424" cy="1206"/>
                  <a:chOff x="288" y="2592"/>
                  <a:chExt cx="5424" cy="1206"/>
                </a:xfrm>
              </p:grpSpPr>
              <p:grpSp>
                <p:nvGrpSpPr>
                  <p:cNvPr id="245914" name="Group 37"/>
                  <p:cNvGrpSpPr>
                    <a:grpSpLocks/>
                  </p:cNvGrpSpPr>
                  <p:nvPr/>
                </p:nvGrpSpPr>
                <p:grpSpPr bwMode="auto">
                  <a:xfrm>
                    <a:off x="288" y="2592"/>
                    <a:ext cx="1584" cy="960"/>
                    <a:chOff x="288" y="2592"/>
                    <a:chExt cx="1584" cy="960"/>
                  </a:xfrm>
                </p:grpSpPr>
                <p:sp>
                  <p:nvSpPr>
                    <p:cNvPr id="245939" name="Rectangl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0" y="3312"/>
                      <a:ext cx="144" cy="4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40" name="Rectangle 39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1248" y="3312"/>
                      <a:ext cx="144" cy="4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245941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" y="2592"/>
                      <a:ext cx="1584" cy="960"/>
                      <a:chOff x="288" y="2592"/>
                      <a:chExt cx="1584" cy="960"/>
                    </a:xfrm>
                  </p:grpSpPr>
                  <p:sp>
                    <p:nvSpPr>
                      <p:cNvPr id="245942" name="Rectangle 4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48" cy="144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43" name="Oval 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68" y="3120"/>
                        <a:ext cx="432" cy="432"/>
                      </a:xfrm>
                      <a:prstGeom prst="ellipse">
                        <a:avLst/>
                      </a:prstGeom>
                      <a:gradFill rotWithShape="0">
                        <a:gsLst>
                          <a:gs pos="0">
                            <a:srgbClr val="005E76"/>
                          </a:gs>
                          <a:gs pos="50000">
                            <a:srgbClr val="00CCFF"/>
                          </a:gs>
                          <a:gs pos="100000">
                            <a:srgbClr val="005E7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44" name="Rectangle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88" y="3120"/>
                        <a:ext cx="720" cy="432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5E76"/>
                          </a:gs>
                          <a:gs pos="50000">
                            <a:srgbClr val="00CCFF"/>
                          </a:gs>
                          <a:gs pos="100000">
                            <a:srgbClr val="005E7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grpSp>
                    <p:nvGrpSpPr>
                      <p:cNvPr id="245945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88" y="3120"/>
                        <a:ext cx="336" cy="432"/>
                        <a:chOff x="1776" y="3024"/>
                        <a:chExt cx="336" cy="432"/>
                      </a:xfrm>
                    </p:grpSpPr>
                    <p:grpSp>
                      <p:nvGrpSpPr>
                        <p:cNvPr id="245955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872" y="3024"/>
                          <a:ext cx="144" cy="432"/>
                          <a:chOff x="1872" y="3024"/>
                          <a:chExt cx="144" cy="432"/>
                        </a:xfrm>
                      </p:grpSpPr>
                      <p:sp>
                        <p:nvSpPr>
                          <p:cNvPr id="245958" name="Rectangle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72" y="3120"/>
                            <a:ext cx="144" cy="240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666666"/>
                              </a:gs>
                              <a:gs pos="50000">
                                <a:srgbClr val="DDDDDD"/>
                              </a:gs>
                              <a:gs pos="100000">
                                <a:srgbClr val="666666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pPr eaLnBrk="0" hangingPunct="0"/>
                            <a:endParaRPr lang="en-US" sz="1300">
                              <a:latin typeface="Calibri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5959" name="Rectangle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20" y="3360"/>
                            <a:ext cx="48" cy="96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666666"/>
                              </a:gs>
                              <a:gs pos="50000">
                                <a:srgbClr val="DDDDDD"/>
                              </a:gs>
                              <a:gs pos="100000">
                                <a:srgbClr val="666666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pPr eaLnBrk="0" hangingPunct="0"/>
                            <a:endParaRPr lang="en-US" sz="1300">
                              <a:latin typeface="Calibri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5960" name="Rectangle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20" y="3024"/>
                            <a:ext cx="48" cy="96"/>
                          </a:xfrm>
                          <a:prstGeom prst="rect">
                            <a:avLst/>
                          </a:prstGeom>
                          <a:gradFill rotWithShape="0">
                            <a:gsLst>
                              <a:gs pos="0">
                                <a:srgbClr val="666666"/>
                              </a:gs>
                              <a:gs pos="50000">
                                <a:srgbClr val="DDDDDD"/>
                              </a:gs>
                              <a:gs pos="100000">
                                <a:srgbClr val="666666"/>
                              </a:gs>
                            </a:gsLst>
                            <a:lin ang="0" scaled="1"/>
                          </a:gradFill>
                          <a:ln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pPr eaLnBrk="0" hangingPunct="0"/>
                            <a:endParaRPr lang="en-US" sz="1300">
                              <a:latin typeface="Calibri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245956" name="Rectangle 5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00000">
                          <a:off x="1800" y="3192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540000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45957" name="Rectangle 5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00000">
                          <a:off x="2040" y="3192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540000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45946" name="Rectangle 5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440" y="3264"/>
                        <a:ext cx="48" cy="144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47" name="Oval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36" y="2880"/>
                        <a:ext cx="240" cy="240"/>
                      </a:xfrm>
                      <a:prstGeom prst="ellips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48" name="Rectangle 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44" y="3216"/>
                        <a:ext cx="96" cy="2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49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344" y="3216"/>
                        <a:ext cx="96" cy="24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5950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1344" y="3216"/>
                        <a:ext cx="96" cy="24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5951" name="Rectangle 6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43" y="3240"/>
                        <a:ext cx="630" cy="16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defTabSz="323850" eaLnBrk="0" hangingPunct="0">
                          <a:spcBef>
                            <a:spcPct val="50000"/>
                          </a:spcBef>
                          <a:buClr>
                            <a:srgbClr val="FF3300"/>
                          </a:buClr>
                        </a:pPr>
                        <a:r>
                          <a:rPr lang="en-US" altLang="en-US" sz="1300">
                            <a:solidFill>
                              <a:schemeClr val="bg1"/>
                            </a:solidFill>
                            <a:latin typeface="Calibri" pitchFamily="34" charset="0"/>
                          </a:rPr>
                          <a:t> cryomodule </a:t>
                        </a:r>
                      </a:p>
                    </p:txBody>
                  </p:sp>
                  <p:grpSp>
                    <p:nvGrpSpPr>
                      <p:cNvPr id="245952" name="Group 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68" y="2592"/>
                        <a:ext cx="672" cy="624"/>
                        <a:chOff x="768" y="2592"/>
                        <a:chExt cx="672" cy="624"/>
                      </a:xfrm>
                    </p:grpSpPr>
                    <p:sp>
                      <p:nvSpPr>
                        <p:cNvPr id="245953" name="Rectangle 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68" y="2592"/>
                          <a:ext cx="672" cy="21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spAutoFit/>
                        </a:bodyPr>
                        <a:lstStyle/>
                        <a:p>
                          <a:pPr algn="ctr" defTabSz="323850" eaLnBrk="0" hangingPunct="0">
                            <a:lnSpc>
                              <a:spcPct val="80000"/>
                            </a:lnSpc>
                            <a:spcBef>
                              <a:spcPct val="50000"/>
                            </a:spcBef>
                            <a:buClr>
                              <a:srgbClr val="FF3300"/>
                            </a:buClr>
                          </a:pPr>
                          <a:r>
                            <a:rPr lang="en-US" altLang="en-US" sz="1300">
                              <a:latin typeface="Calibri" pitchFamily="34" charset="0"/>
                            </a:rPr>
                            <a:t>sector</a:t>
                          </a:r>
                        </a:p>
                        <a:p>
                          <a:pPr algn="ctr" defTabSz="323850" eaLnBrk="0" hangingPunct="0">
                            <a:lnSpc>
                              <a:spcPct val="10000"/>
                            </a:lnSpc>
                            <a:spcBef>
                              <a:spcPct val="50000"/>
                            </a:spcBef>
                            <a:buClr>
                              <a:srgbClr val="FF3300"/>
                            </a:buClr>
                          </a:pPr>
                          <a:r>
                            <a:rPr lang="en-US" altLang="en-US" sz="1300">
                              <a:latin typeface="Calibri" pitchFamily="34" charset="0"/>
                            </a:rPr>
                            <a:t>valve </a:t>
                          </a:r>
                        </a:p>
                      </p:txBody>
                    </p:sp>
                    <p:sp>
                      <p:nvSpPr>
                        <p:cNvPr id="245954" name="Line 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200" y="2880"/>
                          <a:ext cx="192" cy="3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 type="triangle" w="med" len="med"/>
                        </a:ln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245915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4052" y="2592"/>
                    <a:ext cx="1660" cy="1206"/>
                    <a:chOff x="4052" y="2592"/>
                    <a:chExt cx="1660" cy="1206"/>
                  </a:xfrm>
                </p:grpSpPr>
                <p:sp>
                  <p:nvSpPr>
                    <p:cNvPr id="245916" name="Oval 6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800" y="3120"/>
                      <a:ext cx="432" cy="432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17" name="Rectangle 67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992" y="3120"/>
                      <a:ext cx="720" cy="43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18" name="Rectangle 6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656" y="3312"/>
                      <a:ext cx="144" cy="4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245919" name="Group 69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4176" y="3120"/>
                      <a:ext cx="336" cy="432"/>
                      <a:chOff x="1776" y="3024"/>
                      <a:chExt cx="336" cy="432"/>
                    </a:xfrm>
                  </p:grpSpPr>
                  <p:grpSp>
                    <p:nvGrpSpPr>
                      <p:cNvPr id="245933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72" y="3024"/>
                        <a:ext cx="144" cy="432"/>
                        <a:chOff x="1872" y="3024"/>
                        <a:chExt cx="144" cy="432"/>
                      </a:xfrm>
                    </p:grpSpPr>
                    <p:sp>
                      <p:nvSpPr>
                        <p:cNvPr id="245936" name="Rectangle 7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72" y="3120"/>
                          <a:ext cx="144" cy="24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45937" name="Rectangle 7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20" y="3360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45938" name="Rectangle 7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20" y="3024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45934" name="Rectangle 74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1800" y="3192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935" name="Rectangle 75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2040" y="3192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245920" name="Rectangle 76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512" y="3264"/>
                      <a:ext cx="48" cy="14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1" name="Rectangle 77"/>
                    <p:cNvSpPr>
                      <a:spLocks noChangeArrowheads="1"/>
                    </p:cNvSpPr>
                    <p:nvPr/>
                  </p:nvSpPr>
                  <p:spPr bwMode="auto">
                    <a:xfrm rot="5400000" flipH="1">
                      <a:off x="4608" y="3312"/>
                      <a:ext cx="144" cy="48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2" name="Rectangle 7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053" y="3552"/>
                      <a:ext cx="585" cy="240"/>
                    </a:xfrm>
                    <a:prstGeom prst="rect">
                      <a:avLst/>
                    </a:prstGeom>
                    <a:solidFill>
                      <a:srgbClr val="DDDDDD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3" name="Oval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24" y="2880"/>
                      <a:ext cx="240" cy="240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4" name="Rectangle 82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560" y="3216"/>
                      <a:ext cx="96" cy="2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5" name="Line 83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4560" y="3216"/>
                      <a:ext cx="96" cy="2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5926" name="Line 8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560" y="3216"/>
                      <a:ext cx="96" cy="2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5927" name="Rectangle 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28" y="3264"/>
                      <a:ext cx="48" cy="14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928" name="Rectangle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91" y="3229"/>
                      <a:ext cx="696" cy="16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defTabSz="323850" eaLnBrk="0" hangingPunct="0">
                        <a:spcBef>
                          <a:spcPct val="50000"/>
                        </a:spcBef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cryomodule </a:t>
                      </a:r>
                    </a:p>
                  </p:txBody>
                </p:sp>
                <p:grpSp>
                  <p:nvGrpSpPr>
                    <p:cNvPr id="245929" name="Group 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60" y="2592"/>
                      <a:ext cx="672" cy="624"/>
                      <a:chOff x="4560" y="2592"/>
                      <a:chExt cx="672" cy="624"/>
                    </a:xfrm>
                  </p:grpSpPr>
                  <p:sp>
                    <p:nvSpPr>
                      <p:cNvPr id="245931" name="Rectangle 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560" y="2592"/>
                        <a:ext cx="672" cy="21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 defTabSz="323850" eaLnBrk="0" hangingPunct="0">
                          <a:lnSpc>
                            <a:spcPct val="80000"/>
                          </a:lnSpc>
                          <a:spcBef>
                            <a:spcPct val="50000"/>
                          </a:spcBef>
                          <a:buClr>
                            <a:srgbClr val="FF3300"/>
                          </a:buClr>
                        </a:pPr>
                        <a:r>
                          <a:rPr lang="en-US" altLang="en-US" sz="1300">
                            <a:latin typeface="Calibri" pitchFamily="34" charset="0"/>
                          </a:rPr>
                          <a:t>sector</a:t>
                        </a:r>
                      </a:p>
                      <a:p>
                        <a:pPr algn="ctr" defTabSz="323850" eaLnBrk="0" hangingPunct="0">
                          <a:lnSpc>
                            <a:spcPct val="10000"/>
                          </a:lnSpc>
                          <a:spcBef>
                            <a:spcPct val="50000"/>
                          </a:spcBef>
                          <a:buClr>
                            <a:srgbClr val="FF3300"/>
                          </a:buClr>
                        </a:pPr>
                        <a:r>
                          <a:rPr lang="en-US" altLang="en-US" sz="1300">
                            <a:latin typeface="Calibri" pitchFamily="34" charset="0"/>
                          </a:rPr>
                          <a:t>valve </a:t>
                        </a:r>
                      </a:p>
                    </p:txBody>
                  </p:sp>
                  <p:sp>
                    <p:nvSpPr>
                      <p:cNvPr id="245932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608" y="2880"/>
                        <a:ext cx="192" cy="3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45930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52" y="3519"/>
                      <a:ext cx="585" cy="27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anchor="ctr">
                      <a:spAutoFit/>
                    </a:bodyPr>
                    <a:lstStyle/>
                    <a:p>
                      <a:pPr algn="ctr" defTabSz="323850" eaLnBrk="0" hangingPunct="0"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latin typeface="Calibri" pitchFamily="34" charset="0"/>
                        </a:rPr>
                        <a:t> ion pump</a:t>
                      </a:r>
                    </a:p>
                    <a:p>
                      <a:pPr algn="ctr" defTabSz="323850" eaLnBrk="0" hangingPunct="0"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latin typeface="Calibri" pitchFamily="34" charset="0"/>
                        </a:rPr>
                        <a:t>S</a:t>
                      </a:r>
                      <a:r>
                        <a:rPr lang="en-US" altLang="en-US" sz="1300" baseline="-25000">
                          <a:latin typeface="Calibri" pitchFamily="34" charset="0"/>
                        </a:rPr>
                        <a:t>N2</a:t>
                      </a:r>
                      <a:r>
                        <a:rPr lang="en-US" altLang="en-US" sz="1300">
                          <a:latin typeface="Calibri" pitchFamily="34" charset="0"/>
                        </a:rPr>
                        <a:t> =30 l/s </a:t>
                      </a:r>
                    </a:p>
                  </p:txBody>
                </p:sp>
              </p:grpSp>
            </p:grpSp>
          </p:grpSp>
          <p:cxnSp>
            <p:nvCxnSpPr>
              <p:cNvPr id="245861" name="Straight Connector 76"/>
              <p:cNvCxnSpPr>
                <a:cxnSpLocks noChangeShapeType="1"/>
              </p:cNvCxnSpPr>
              <p:nvPr/>
            </p:nvCxnSpPr>
            <p:spPr bwMode="auto">
              <a:xfrm rot="5400000">
                <a:off x="2197876" y="3050378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62" name="Straight Connector 80"/>
              <p:cNvCxnSpPr>
                <a:cxnSpLocks noChangeShapeType="1"/>
              </p:cNvCxnSpPr>
              <p:nvPr/>
            </p:nvCxnSpPr>
            <p:spPr bwMode="auto">
              <a:xfrm rot="16200000" flipH="1">
                <a:off x="2052619" y="3045615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63" name="Straight Connector 82"/>
              <p:cNvCxnSpPr>
                <a:cxnSpLocks noChangeShapeType="1"/>
              </p:cNvCxnSpPr>
              <p:nvPr/>
            </p:nvCxnSpPr>
            <p:spPr bwMode="auto">
              <a:xfrm>
                <a:off x="2143108" y="3141660"/>
                <a:ext cx="214314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45864" name="Rectangle 62"/>
              <p:cNvSpPr>
                <a:spLocks noChangeArrowheads="1"/>
              </p:cNvSpPr>
              <p:nvPr/>
            </p:nvSpPr>
            <p:spPr bwMode="auto">
              <a:xfrm>
                <a:off x="1712900" y="2474895"/>
                <a:ext cx="1066800" cy="230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Penning Gauge</a:t>
                </a:r>
              </a:p>
            </p:txBody>
          </p:sp>
          <p:grpSp>
            <p:nvGrpSpPr>
              <p:cNvPr id="245865" name="Group 97"/>
              <p:cNvGrpSpPr>
                <a:grpSpLocks/>
              </p:cNvGrpSpPr>
              <p:nvPr/>
            </p:nvGrpSpPr>
            <p:grpSpPr bwMode="auto">
              <a:xfrm>
                <a:off x="3729033" y="2500306"/>
                <a:ext cx="1285884" cy="1309694"/>
                <a:chOff x="3729033" y="2500306"/>
                <a:chExt cx="1285884" cy="1309694"/>
              </a:xfrm>
            </p:grpSpPr>
            <p:sp>
              <p:nvSpPr>
                <p:cNvPr id="245905" name="Rectangle 47"/>
                <p:cNvSpPr>
                  <a:spLocks noChangeArrowheads="1"/>
                </p:cNvSpPr>
                <p:nvPr/>
              </p:nvSpPr>
              <p:spPr bwMode="auto">
                <a:xfrm>
                  <a:off x="4267198" y="3429000"/>
                  <a:ext cx="228600" cy="381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666666"/>
                    </a:gs>
                    <a:gs pos="50000">
                      <a:srgbClr val="DDDDDD"/>
                    </a:gs>
                    <a:gs pos="100000">
                      <a:srgbClr val="666666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cxnSp>
              <p:nvCxnSpPr>
                <p:cNvPr id="245906" name="Straight Connector 85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4325140" y="3044027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7" name="Straight Connector 86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4179883" y="3039264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8" name="Straight Connector 87"/>
                <p:cNvCxnSpPr>
                  <a:cxnSpLocks noChangeShapeType="1"/>
                </p:cNvCxnSpPr>
                <p:nvPr/>
              </p:nvCxnSpPr>
              <p:spPr bwMode="auto">
                <a:xfrm>
                  <a:off x="4270372" y="3135309"/>
                  <a:ext cx="214314" cy="1588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245909" name="Oval 55"/>
                <p:cNvSpPr>
                  <a:spLocks noChangeArrowheads="1"/>
                </p:cNvSpPr>
                <p:nvPr/>
              </p:nvSpPr>
              <p:spPr bwMode="auto">
                <a:xfrm>
                  <a:off x="4189408" y="2884480"/>
                  <a:ext cx="381000" cy="38100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910" name="Rectangle 49"/>
                <p:cNvSpPr>
                  <a:spLocks noChangeArrowheads="1"/>
                </p:cNvSpPr>
                <p:nvPr/>
              </p:nvSpPr>
              <p:spPr bwMode="auto">
                <a:xfrm>
                  <a:off x="4343400" y="3278981"/>
                  <a:ext cx="76200" cy="152400"/>
                </a:xfrm>
                <a:prstGeom prst="rect">
                  <a:avLst/>
                </a:prstGeom>
                <a:gradFill rotWithShape="0">
                  <a:gsLst>
                    <a:gs pos="0">
                      <a:srgbClr val="666666"/>
                    </a:gs>
                    <a:gs pos="50000">
                      <a:srgbClr val="DDDDDD"/>
                    </a:gs>
                    <a:gs pos="100000">
                      <a:srgbClr val="666666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911" name="Rectangle 62"/>
                <p:cNvSpPr>
                  <a:spLocks noChangeArrowheads="1"/>
                </p:cNvSpPr>
                <p:nvPr/>
              </p:nvSpPr>
              <p:spPr bwMode="auto">
                <a:xfrm>
                  <a:off x="3729033" y="2500306"/>
                  <a:ext cx="1285884" cy="371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defTabSz="323850" eaLnBrk="0" hangingPunct="0">
                    <a:lnSpc>
                      <a:spcPct val="80000"/>
                    </a:lnSpc>
                    <a:spcBef>
                      <a:spcPct val="50000"/>
                    </a:spcBef>
                    <a:buClr>
                      <a:srgbClr val="FF3300"/>
                    </a:buClr>
                  </a:pPr>
                  <a:r>
                    <a:rPr lang="en-US" altLang="en-US" sz="1300">
                      <a:latin typeface="Calibri" pitchFamily="34" charset="0"/>
                    </a:rPr>
                    <a:t>Bayard-Alpert Gauge</a:t>
                  </a:r>
                </a:p>
              </p:txBody>
            </p:sp>
          </p:grpSp>
          <p:sp>
            <p:nvSpPr>
              <p:cNvPr id="245866" name="Rectangle 78"/>
              <p:cNvSpPr>
                <a:spLocks noChangeArrowheads="1"/>
              </p:cNvSpPr>
              <p:nvPr/>
            </p:nvSpPr>
            <p:spPr bwMode="auto">
              <a:xfrm flipH="1">
                <a:off x="1787506" y="3984617"/>
                <a:ext cx="928694" cy="38100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grpSp>
            <p:nvGrpSpPr>
              <p:cNvPr id="245867" name="Group 245"/>
              <p:cNvGrpSpPr>
                <a:grpSpLocks/>
              </p:cNvGrpSpPr>
              <p:nvPr/>
            </p:nvGrpSpPr>
            <p:grpSpPr bwMode="auto">
              <a:xfrm>
                <a:off x="6371434" y="3024980"/>
                <a:ext cx="288133" cy="257172"/>
                <a:chOff x="6371434" y="3024980"/>
                <a:chExt cx="288133" cy="257172"/>
              </a:xfrm>
            </p:grpSpPr>
            <p:cxnSp>
              <p:nvCxnSpPr>
                <p:cNvPr id="245902" name="Straight Connector 93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461924" y="3084510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3" name="Straight Connector 94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6316667" y="3079747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4" name="Straight Connector 95"/>
                <p:cNvCxnSpPr>
                  <a:cxnSpLocks noChangeShapeType="1"/>
                </p:cNvCxnSpPr>
                <p:nvPr/>
              </p:nvCxnSpPr>
              <p:spPr bwMode="auto">
                <a:xfrm>
                  <a:off x="6407156" y="3175792"/>
                  <a:ext cx="214314" cy="1588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868" name="Rectangle 62"/>
              <p:cNvSpPr>
                <a:spLocks noChangeArrowheads="1"/>
              </p:cNvSpPr>
              <p:nvPr/>
            </p:nvSpPr>
            <p:spPr bwMode="auto">
              <a:xfrm>
                <a:off x="5976948" y="2509027"/>
                <a:ext cx="1066800" cy="230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Penning Gauge</a:t>
                </a:r>
              </a:p>
            </p:txBody>
          </p:sp>
          <p:sp>
            <p:nvSpPr>
              <p:cNvPr id="245869" name="Rectangle 78"/>
              <p:cNvSpPr>
                <a:spLocks noChangeArrowheads="1"/>
              </p:cNvSpPr>
              <p:nvPr/>
            </p:nvSpPr>
            <p:spPr bwMode="auto">
              <a:xfrm flipH="1">
                <a:off x="4133846" y="4281493"/>
                <a:ext cx="500066" cy="38100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0" name="Rectangle 72"/>
              <p:cNvSpPr>
                <a:spLocks noChangeArrowheads="1"/>
              </p:cNvSpPr>
              <p:nvPr/>
            </p:nvSpPr>
            <p:spPr bwMode="auto">
              <a:xfrm flipH="1">
                <a:off x="4345779" y="3814770"/>
                <a:ext cx="76200" cy="1524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1" name="Rectangle 49"/>
              <p:cNvSpPr>
                <a:spLocks noChangeArrowheads="1"/>
              </p:cNvSpPr>
              <p:nvPr/>
            </p:nvSpPr>
            <p:spPr bwMode="auto">
              <a:xfrm rot="5400000">
                <a:off x="4676770" y="4391032"/>
                <a:ext cx="76200" cy="1524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2" name="Rectangle 49"/>
              <p:cNvSpPr>
                <a:spLocks noChangeArrowheads="1"/>
              </p:cNvSpPr>
              <p:nvPr/>
            </p:nvSpPr>
            <p:spPr bwMode="auto">
              <a:xfrm rot="5400000">
                <a:off x="4021132" y="4391032"/>
                <a:ext cx="76200" cy="1524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3" name="Rectangle 82"/>
              <p:cNvSpPr>
                <a:spLocks noChangeArrowheads="1"/>
              </p:cNvSpPr>
              <p:nvPr/>
            </p:nvSpPr>
            <p:spPr bwMode="auto">
              <a:xfrm rot="16200000" flipH="1">
                <a:off x="4307679" y="3929066"/>
                <a:ext cx="152400" cy="381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4" name="Rectangle 29"/>
              <p:cNvSpPr>
                <a:spLocks noChangeArrowheads="1"/>
              </p:cNvSpPr>
              <p:nvPr/>
            </p:nvSpPr>
            <p:spPr bwMode="auto">
              <a:xfrm rot="5400000" flipH="1">
                <a:off x="4345779" y="4124329"/>
                <a:ext cx="76200" cy="2286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75" name="Rectangle 85"/>
              <p:cNvSpPr>
                <a:spLocks noChangeArrowheads="1"/>
              </p:cNvSpPr>
              <p:nvPr/>
            </p:nvSpPr>
            <p:spPr bwMode="auto">
              <a:xfrm rot="5400000">
                <a:off x="4345779" y="3890970"/>
                <a:ext cx="76200" cy="2286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cxnSp>
            <p:nvCxnSpPr>
              <p:cNvPr id="245876" name="Straight Connector 106"/>
              <p:cNvCxnSpPr>
                <a:cxnSpLocks noChangeShapeType="1"/>
              </p:cNvCxnSpPr>
              <p:nvPr/>
            </p:nvCxnSpPr>
            <p:spPr bwMode="auto">
              <a:xfrm>
                <a:off x="4202902" y="4045755"/>
                <a:ext cx="360000" cy="144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77" name="Straight Connector 108"/>
              <p:cNvCxnSpPr>
                <a:cxnSpLocks noChangeShapeType="1"/>
              </p:cNvCxnSpPr>
              <p:nvPr/>
            </p:nvCxnSpPr>
            <p:spPr bwMode="auto">
              <a:xfrm flipH="1">
                <a:off x="4202905" y="4050505"/>
                <a:ext cx="360000" cy="14400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45878" name="Rectangle 62"/>
              <p:cNvSpPr>
                <a:spLocks noChangeArrowheads="1"/>
              </p:cNvSpPr>
              <p:nvPr/>
            </p:nvSpPr>
            <p:spPr bwMode="auto">
              <a:xfrm>
                <a:off x="4857752" y="3786190"/>
                <a:ext cx="1066800" cy="2307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All metal valve</a:t>
                </a:r>
              </a:p>
            </p:txBody>
          </p:sp>
          <p:cxnSp>
            <p:nvCxnSpPr>
              <p:cNvPr id="245879" name="Straight Arrow Connector 111"/>
              <p:cNvCxnSpPr>
                <a:cxnSpLocks noChangeShapeType="1"/>
              </p:cNvCxnSpPr>
              <p:nvPr/>
            </p:nvCxnSpPr>
            <p:spPr bwMode="auto">
              <a:xfrm rot="10800000" flipV="1">
                <a:off x="4593430" y="3922716"/>
                <a:ext cx="426249" cy="190500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45880" name="Rectangle 72"/>
              <p:cNvSpPr>
                <a:spLocks noChangeArrowheads="1"/>
              </p:cNvSpPr>
              <p:nvPr/>
            </p:nvSpPr>
            <p:spPr bwMode="auto">
              <a:xfrm flipH="1">
                <a:off x="4357686" y="4662496"/>
                <a:ext cx="76200" cy="1524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0" name="Rectangle 239"/>
              <p:cNvSpPr/>
              <p:nvPr/>
            </p:nvSpPr>
            <p:spPr bwMode="auto">
              <a:xfrm>
                <a:off x="4786795" y="4305276"/>
                <a:ext cx="323111" cy="322942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 sz="1300"/>
              </a:p>
            </p:txBody>
          </p:sp>
          <p:cxnSp>
            <p:nvCxnSpPr>
              <p:cNvPr id="245882" name="Straight Connector 238"/>
              <p:cNvCxnSpPr>
                <a:cxnSpLocks noChangeShapeType="1"/>
              </p:cNvCxnSpPr>
              <p:nvPr/>
            </p:nvCxnSpPr>
            <p:spPr bwMode="auto">
              <a:xfrm>
                <a:off x="4829181" y="4562482"/>
                <a:ext cx="252000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83" name="Straight Connector 240"/>
              <p:cNvCxnSpPr>
                <a:cxnSpLocks noChangeShapeType="1"/>
              </p:cNvCxnSpPr>
              <p:nvPr/>
            </p:nvCxnSpPr>
            <p:spPr bwMode="auto">
              <a:xfrm rot="5400000">
                <a:off x="4795546" y="4496100"/>
                <a:ext cx="126000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84" name="Straight Connector 241"/>
              <p:cNvCxnSpPr>
                <a:cxnSpLocks noChangeShapeType="1"/>
              </p:cNvCxnSpPr>
              <p:nvPr/>
            </p:nvCxnSpPr>
            <p:spPr bwMode="auto">
              <a:xfrm rot="5400000">
                <a:off x="4838396" y="4468329"/>
                <a:ext cx="180000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85" name="Straight Connector 242"/>
              <p:cNvCxnSpPr>
                <a:cxnSpLocks noChangeShapeType="1"/>
              </p:cNvCxnSpPr>
              <p:nvPr/>
            </p:nvCxnSpPr>
            <p:spPr bwMode="auto">
              <a:xfrm rot="5400000">
                <a:off x="4887118" y="4487871"/>
                <a:ext cx="142876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886" name="Straight Connector 243"/>
              <p:cNvCxnSpPr>
                <a:cxnSpLocks noChangeShapeType="1"/>
              </p:cNvCxnSpPr>
              <p:nvPr/>
            </p:nvCxnSpPr>
            <p:spPr bwMode="auto">
              <a:xfrm rot="5400000">
                <a:off x="4950072" y="4513815"/>
                <a:ext cx="90000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45887" name="Rectangle 62"/>
              <p:cNvSpPr>
                <a:spLocks noChangeArrowheads="1"/>
              </p:cNvSpPr>
              <p:nvPr/>
            </p:nvSpPr>
            <p:spPr bwMode="auto">
              <a:xfrm>
                <a:off x="5032378" y="4235138"/>
                <a:ext cx="825506" cy="443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RGA</a:t>
                </a:r>
              </a:p>
              <a:p>
                <a:pPr algn="ctr" defTabSz="323850" eaLnBrk="0" hangingPunct="0"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QMG 125</a:t>
                </a:r>
              </a:p>
            </p:txBody>
          </p:sp>
          <p:grpSp>
            <p:nvGrpSpPr>
              <p:cNvPr id="245888" name="Group 246"/>
              <p:cNvGrpSpPr>
                <a:grpSpLocks/>
              </p:cNvGrpSpPr>
              <p:nvPr/>
            </p:nvGrpSpPr>
            <p:grpSpPr bwMode="auto">
              <a:xfrm rot="-5400000">
                <a:off x="3699271" y="4339840"/>
                <a:ext cx="288133" cy="257172"/>
                <a:chOff x="6371434" y="3024980"/>
                <a:chExt cx="288133" cy="257172"/>
              </a:xfrm>
            </p:grpSpPr>
            <p:cxnSp>
              <p:nvCxnSpPr>
                <p:cNvPr id="245899" name="Straight Connector 24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6461924" y="3084510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0" name="Straight Connector 248"/>
                <p:cNvCxnSpPr>
                  <a:cxnSpLocks noChangeShapeType="1"/>
                </p:cNvCxnSpPr>
                <p:nvPr/>
              </p:nvCxnSpPr>
              <p:spPr bwMode="auto">
                <a:xfrm rot="16200000" flipH="1">
                  <a:off x="6316667" y="3079747"/>
                  <a:ext cx="252409" cy="142876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5901" name="Straight Connector 249"/>
                <p:cNvCxnSpPr>
                  <a:cxnSpLocks noChangeShapeType="1"/>
                </p:cNvCxnSpPr>
                <p:nvPr/>
              </p:nvCxnSpPr>
              <p:spPr bwMode="auto">
                <a:xfrm>
                  <a:off x="6407156" y="3175792"/>
                  <a:ext cx="214314" cy="1588"/>
                </a:xfrm>
                <a:prstGeom prst="lin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45889" name="Oval 55"/>
              <p:cNvSpPr>
                <a:spLocks noChangeArrowheads="1"/>
              </p:cNvSpPr>
              <p:nvPr/>
            </p:nvSpPr>
            <p:spPr bwMode="auto">
              <a:xfrm>
                <a:off x="3600448" y="4276732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890" name="Rectangle 62"/>
              <p:cNvSpPr>
                <a:spLocks noChangeArrowheads="1"/>
              </p:cNvSpPr>
              <p:nvPr/>
            </p:nvSpPr>
            <p:spPr bwMode="auto">
              <a:xfrm>
                <a:off x="2785732" y="4051622"/>
                <a:ext cx="1285884" cy="371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Bayard-Alpert Gauge</a:t>
                </a:r>
              </a:p>
            </p:txBody>
          </p:sp>
          <p:grpSp>
            <p:nvGrpSpPr>
              <p:cNvPr id="245891" name="Group 261"/>
              <p:cNvGrpSpPr>
                <a:grpSpLocks/>
              </p:cNvGrpSpPr>
              <p:nvPr/>
            </p:nvGrpSpPr>
            <p:grpSpPr bwMode="auto">
              <a:xfrm>
                <a:off x="4231477" y="4814421"/>
                <a:ext cx="324000" cy="324000"/>
                <a:chOff x="4195754" y="4847755"/>
                <a:chExt cx="324000" cy="324000"/>
              </a:xfrm>
            </p:grpSpPr>
            <p:sp>
              <p:nvSpPr>
                <p:cNvPr id="245893" name="Oval 55"/>
                <p:cNvSpPr>
                  <a:spLocks noChangeArrowheads="1"/>
                </p:cNvSpPr>
                <p:nvPr/>
              </p:nvSpPr>
              <p:spPr bwMode="auto">
                <a:xfrm>
                  <a:off x="4195754" y="4847755"/>
                  <a:ext cx="324000" cy="324000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grpSp>
              <p:nvGrpSpPr>
                <p:cNvPr id="245894" name="Group 260"/>
                <p:cNvGrpSpPr>
                  <a:grpSpLocks/>
                </p:cNvGrpSpPr>
                <p:nvPr/>
              </p:nvGrpSpPr>
              <p:grpSpPr bwMode="auto">
                <a:xfrm>
                  <a:off x="4222740" y="4926817"/>
                  <a:ext cx="269999" cy="234000"/>
                  <a:chOff x="4214810" y="4917293"/>
                  <a:chExt cx="288133" cy="257172"/>
                </a:xfrm>
              </p:grpSpPr>
              <p:cxnSp>
                <p:nvCxnSpPr>
                  <p:cNvPr id="245895" name="Straight Connector 253"/>
                  <p:cNvCxnSpPr>
                    <a:cxnSpLocks noChangeShapeType="1"/>
                  </p:cNvCxnSpPr>
                  <p:nvPr/>
                </p:nvCxnSpPr>
                <p:spPr bwMode="auto">
                  <a:xfrm rot="5400000">
                    <a:off x="4305300" y="4976823"/>
                    <a:ext cx="252409" cy="142876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245896" name="Straight Connector 254"/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4160043" y="4972060"/>
                    <a:ext cx="252409" cy="142876"/>
                  </a:xfrm>
                  <a:prstGeom prst="lin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245897" name="Oval 257"/>
                  <p:cNvSpPr>
                    <a:spLocks noChangeArrowheads="1"/>
                  </p:cNvSpPr>
                  <p:nvPr/>
                </p:nvSpPr>
                <p:spPr bwMode="auto">
                  <a:xfrm>
                    <a:off x="4324348" y="4967298"/>
                    <a:ext cx="71438" cy="71438"/>
                  </a:xfrm>
                  <a:prstGeom prst="ellips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  <p:sp>
                <p:nvSpPr>
                  <p:cNvPr id="245898" name="Oval 258"/>
                  <p:cNvSpPr>
                    <a:spLocks noChangeArrowheads="1"/>
                  </p:cNvSpPr>
                  <p:nvPr/>
                </p:nvSpPr>
                <p:spPr bwMode="auto">
                  <a:xfrm>
                    <a:off x="4288629" y="4931579"/>
                    <a:ext cx="142876" cy="142876"/>
                  </a:xfrm>
                  <a:prstGeom prst="ellipse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eaLnBrk="0" hangingPunct="0"/>
                    <a:endParaRPr lang="en-US"/>
                  </a:p>
                </p:txBody>
              </p:sp>
            </p:grpSp>
          </p:grpSp>
          <p:sp>
            <p:nvSpPr>
              <p:cNvPr id="245892" name="Rectangle 62"/>
              <p:cNvSpPr>
                <a:spLocks noChangeArrowheads="1"/>
              </p:cNvSpPr>
              <p:nvPr/>
            </p:nvSpPr>
            <p:spPr bwMode="auto">
              <a:xfrm>
                <a:off x="4388484" y="4779974"/>
                <a:ext cx="1285884" cy="7493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Mobile turbo molecular pumping group</a:t>
                </a:r>
              </a:p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S</a:t>
                </a:r>
                <a:r>
                  <a:rPr lang="en-US" altLang="en-US" sz="1300" baseline="-25000">
                    <a:latin typeface="Calibri" pitchFamily="34" charset="0"/>
                  </a:rPr>
                  <a:t>N2</a:t>
                </a:r>
                <a:r>
                  <a:rPr lang="en-US" altLang="en-US" sz="1300">
                    <a:latin typeface="Calibri" pitchFamily="34" charset="0"/>
                  </a:rPr>
                  <a:t>=60 l/s</a:t>
                </a:r>
              </a:p>
            </p:txBody>
          </p:sp>
        </p:grpSp>
        <p:sp>
          <p:nvSpPr>
            <p:cNvPr id="245857" name="Rectangle 65"/>
            <p:cNvSpPr>
              <a:spLocks noChangeArrowheads="1"/>
            </p:cNvSpPr>
            <p:nvPr/>
          </p:nvSpPr>
          <p:spPr bwMode="auto">
            <a:xfrm>
              <a:off x="1969752" y="3242927"/>
              <a:ext cx="928688" cy="443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defTabSz="323850" eaLnBrk="0" hangingPunct="0"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 ion pump</a:t>
              </a:r>
            </a:p>
            <a:p>
              <a:pPr algn="ctr" defTabSz="323850" eaLnBrk="0" hangingPunct="0"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S</a:t>
              </a:r>
              <a:r>
                <a:rPr lang="en-US" altLang="en-US" sz="1300" baseline="-25000">
                  <a:latin typeface="Calibri" pitchFamily="34" charset="0"/>
                </a:rPr>
                <a:t>N2</a:t>
              </a:r>
              <a:r>
                <a:rPr lang="en-US" altLang="en-US" sz="1300">
                  <a:latin typeface="Calibri" pitchFamily="34" charset="0"/>
                </a:rPr>
                <a:t>=30 l/s </a:t>
              </a:r>
            </a:p>
          </p:txBody>
        </p:sp>
        <p:sp>
          <p:nvSpPr>
            <p:cNvPr id="245858" name="TextBox 266"/>
            <p:cNvSpPr txBox="1">
              <a:spLocks noChangeArrowheads="1"/>
            </p:cNvSpPr>
            <p:nvPr/>
          </p:nvSpPr>
          <p:spPr bwMode="auto">
            <a:xfrm>
              <a:off x="163164" y="4582168"/>
              <a:ext cx="4429156" cy="30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Conductance (N</a:t>
              </a:r>
              <a:r>
                <a:rPr lang="en-US" sz="1600" baseline="-25000">
                  <a:latin typeface="Calibri" pitchFamily="34" charset="0"/>
                </a:rPr>
                <a:t>2</a:t>
              </a:r>
              <a:r>
                <a:rPr lang="en-US" sz="1600">
                  <a:latin typeface="Calibri" pitchFamily="34" charset="0"/>
                </a:rPr>
                <a:t>) for a 7 meters NEG beam pipe ≈ 9 l/s</a:t>
              </a:r>
            </a:p>
          </p:txBody>
        </p:sp>
      </p:grpSp>
      <p:grpSp>
        <p:nvGrpSpPr>
          <p:cNvPr id="21" name="Group 278"/>
          <p:cNvGrpSpPr>
            <a:grpSpLocks/>
          </p:cNvGrpSpPr>
          <p:nvPr/>
        </p:nvGrpSpPr>
        <p:grpSpPr bwMode="auto">
          <a:xfrm>
            <a:off x="209550" y="2663825"/>
            <a:ext cx="9907588" cy="3844925"/>
            <a:chOff x="193962" y="1428736"/>
            <a:chExt cx="8807194" cy="3460894"/>
          </a:xfrm>
        </p:grpSpPr>
        <p:sp>
          <p:nvSpPr>
            <p:cNvPr id="245767" name="Rectangle 90"/>
            <p:cNvSpPr>
              <a:spLocks noChangeArrowheads="1"/>
            </p:cNvSpPr>
            <p:nvPr/>
          </p:nvSpPr>
          <p:spPr bwMode="auto">
            <a:xfrm>
              <a:off x="207964" y="1439855"/>
              <a:ext cx="8793192" cy="34175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grpSp>
          <p:nvGrpSpPr>
            <p:cNvPr id="245768" name="Group 21"/>
            <p:cNvGrpSpPr>
              <a:grpSpLocks/>
            </p:cNvGrpSpPr>
            <p:nvPr/>
          </p:nvGrpSpPr>
          <p:grpSpPr bwMode="auto">
            <a:xfrm>
              <a:off x="290514" y="1428736"/>
              <a:ext cx="8610601" cy="2259017"/>
              <a:chOff x="288" y="2375"/>
              <a:chExt cx="5424" cy="1423"/>
            </a:xfrm>
          </p:grpSpPr>
          <p:grpSp>
            <p:nvGrpSpPr>
              <p:cNvPr id="245799" name="Group 22"/>
              <p:cNvGrpSpPr>
                <a:grpSpLocks/>
              </p:cNvGrpSpPr>
              <p:nvPr/>
            </p:nvGrpSpPr>
            <p:grpSpPr bwMode="auto">
              <a:xfrm>
                <a:off x="1815" y="2375"/>
                <a:ext cx="2367" cy="1033"/>
                <a:chOff x="1815" y="2375"/>
                <a:chExt cx="2367" cy="1033"/>
              </a:xfrm>
            </p:grpSpPr>
            <p:sp>
              <p:nvSpPr>
                <p:cNvPr id="245848" name="Line 23"/>
                <p:cNvSpPr>
                  <a:spLocks noChangeShapeType="1"/>
                </p:cNvSpPr>
                <p:nvPr/>
              </p:nvSpPr>
              <p:spPr bwMode="auto">
                <a:xfrm>
                  <a:off x="1868" y="2572"/>
                  <a:ext cx="0" cy="6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849" name="Line 24"/>
                <p:cNvSpPr>
                  <a:spLocks noChangeShapeType="1"/>
                </p:cNvSpPr>
                <p:nvPr/>
              </p:nvSpPr>
              <p:spPr bwMode="auto">
                <a:xfrm>
                  <a:off x="1872" y="2568"/>
                  <a:ext cx="22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5850" name="Rectangle 25"/>
                <p:cNvSpPr>
                  <a:spLocks noChangeArrowheads="1"/>
                </p:cNvSpPr>
                <p:nvPr/>
              </p:nvSpPr>
              <p:spPr bwMode="auto">
                <a:xfrm>
                  <a:off x="1815" y="2375"/>
                  <a:ext cx="2367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defTabSz="323850" eaLnBrk="0" hangingPunct="0">
                    <a:spcBef>
                      <a:spcPct val="50000"/>
                    </a:spcBef>
                    <a:buClr>
                      <a:srgbClr val="FF3300"/>
                    </a:buClr>
                  </a:pPr>
                  <a:r>
                    <a:rPr lang="en-US" altLang="en-US" sz="1600">
                      <a:latin typeface="Calibri" pitchFamily="34" charset="0"/>
                    </a:rPr>
                    <a:t>From 28 m up to 115 m NEG beam pipes</a:t>
                  </a:r>
                </a:p>
              </p:txBody>
            </p:sp>
            <p:sp>
              <p:nvSpPr>
                <p:cNvPr id="245851" name="Rectangle 27"/>
                <p:cNvSpPr>
                  <a:spLocks noChangeArrowheads="1"/>
                </p:cNvSpPr>
                <p:nvPr/>
              </p:nvSpPr>
              <p:spPr bwMode="auto">
                <a:xfrm>
                  <a:off x="1872" y="3264"/>
                  <a:ext cx="48" cy="144"/>
                </a:xfrm>
                <a:prstGeom prst="rect">
                  <a:avLst/>
                </a:prstGeom>
                <a:gradFill rotWithShape="0">
                  <a:gsLst>
                    <a:gs pos="0">
                      <a:srgbClr val="666666"/>
                    </a:gs>
                    <a:gs pos="50000">
                      <a:srgbClr val="DDDDDD"/>
                    </a:gs>
                    <a:gs pos="100000">
                      <a:srgbClr val="66666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852" name="Rectangle 28"/>
                <p:cNvSpPr>
                  <a:spLocks noChangeArrowheads="1"/>
                </p:cNvSpPr>
                <p:nvPr/>
              </p:nvSpPr>
              <p:spPr bwMode="auto">
                <a:xfrm>
                  <a:off x="1920" y="3312"/>
                  <a:ext cx="1008" cy="48"/>
                </a:xfrm>
                <a:prstGeom prst="rect">
                  <a:avLst/>
                </a:prstGeom>
                <a:gradFill rotWithShape="0">
                  <a:gsLst>
                    <a:gs pos="0">
                      <a:srgbClr val="765E2F"/>
                    </a:gs>
                    <a:gs pos="50000">
                      <a:srgbClr val="FFCC66"/>
                    </a:gs>
                    <a:gs pos="100000">
                      <a:srgbClr val="765E2F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853" name="Rectangle 29"/>
                <p:cNvSpPr>
                  <a:spLocks noChangeArrowheads="1"/>
                </p:cNvSpPr>
                <p:nvPr/>
              </p:nvSpPr>
              <p:spPr bwMode="auto">
                <a:xfrm flipH="1">
                  <a:off x="4080" y="3264"/>
                  <a:ext cx="48" cy="144"/>
                </a:xfrm>
                <a:prstGeom prst="rect">
                  <a:avLst/>
                </a:prstGeom>
                <a:gradFill rotWithShape="0">
                  <a:gsLst>
                    <a:gs pos="0">
                      <a:srgbClr val="666666"/>
                    </a:gs>
                    <a:gs pos="50000">
                      <a:srgbClr val="DDDDDD"/>
                    </a:gs>
                    <a:gs pos="100000">
                      <a:srgbClr val="666666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854" name="Rectangle 30"/>
                <p:cNvSpPr>
                  <a:spLocks noChangeArrowheads="1"/>
                </p:cNvSpPr>
                <p:nvPr/>
              </p:nvSpPr>
              <p:spPr bwMode="auto">
                <a:xfrm flipH="1">
                  <a:off x="3072" y="3312"/>
                  <a:ext cx="1008" cy="48"/>
                </a:xfrm>
                <a:prstGeom prst="rect">
                  <a:avLst/>
                </a:prstGeom>
                <a:gradFill rotWithShape="0">
                  <a:gsLst>
                    <a:gs pos="0">
                      <a:srgbClr val="765E2F"/>
                    </a:gs>
                    <a:gs pos="50000">
                      <a:srgbClr val="FFCC66"/>
                    </a:gs>
                    <a:gs pos="100000">
                      <a:srgbClr val="765E2F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eaLnBrk="0" hangingPunct="0"/>
                  <a:endParaRPr lang="en-US" sz="1300">
                    <a:latin typeface="Calibri" pitchFamily="34" charset="0"/>
                  </a:endParaRPr>
                </a:p>
              </p:txBody>
            </p:sp>
            <p:sp>
              <p:nvSpPr>
                <p:cNvPr id="245855" name="Line 35"/>
                <p:cNvSpPr>
                  <a:spLocks noChangeShapeType="1"/>
                </p:cNvSpPr>
                <p:nvPr/>
              </p:nvSpPr>
              <p:spPr bwMode="auto">
                <a:xfrm>
                  <a:off x="4122" y="2572"/>
                  <a:ext cx="0" cy="6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45800" name="Group 36"/>
              <p:cNvGrpSpPr>
                <a:grpSpLocks/>
              </p:cNvGrpSpPr>
              <p:nvPr/>
            </p:nvGrpSpPr>
            <p:grpSpPr bwMode="auto">
              <a:xfrm>
                <a:off x="288" y="2592"/>
                <a:ext cx="5424" cy="1206"/>
                <a:chOff x="288" y="2592"/>
                <a:chExt cx="5424" cy="1206"/>
              </a:xfrm>
            </p:grpSpPr>
            <p:grpSp>
              <p:nvGrpSpPr>
                <p:cNvPr id="245801" name="Group 37"/>
                <p:cNvGrpSpPr>
                  <a:grpSpLocks/>
                </p:cNvGrpSpPr>
                <p:nvPr/>
              </p:nvGrpSpPr>
              <p:grpSpPr bwMode="auto">
                <a:xfrm>
                  <a:off x="288" y="2592"/>
                  <a:ext cx="1584" cy="960"/>
                  <a:chOff x="288" y="2592"/>
                  <a:chExt cx="1584" cy="960"/>
                </a:xfrm>
              </p:grpSpPr>
              <p:sp>
                <p:nvSpPr>
                  <p:cNvPr id="245826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1200" y="3312"/>
                    <a:ext cx="144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27" name="Rectangle 39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1248" y="3312"/>
                    <a:ext cx="144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grpSp>
                <p:nvGrpSpPr>
                  <p:cNvPr id="245828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88" y="2592"/>
                    <a:ext cx="1584" cy="960"/>
                    <a:chOff x="288" y="2592"/>
                    <a:chExt cx="1584" cy="960"/>
                  </a:xfrm>
                </p:grpSpPr>
                <p:sp>
                  <p:nvSpPr>
                    <p:cNvPr id="24582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48" cy="14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30" name="Oval 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8" y="3120"/>
                      <a:ext cx="432" cy="432"/>
                    </a:xfrm>
                    <a:prstGeom prst="ellipse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31" name="Rectangle 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8" y="3120"/>
                      <a:ext cx="720" cy="43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5E76"/>
                        </a:gs>
                        <a:gs pos="50000">
                          <a:srgbClr val="00CCFF"/>
                        </a:gs>
                        <a:gs pos="100000">
                          <a:srgbClr val="005E7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grpSp>
                  <p:nvGrpSpPr>
                    <p:cNvPr id="245832" name="Group 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88" y="3120"/>
                      <a:ext cx="336" cy="432"/>
                      <a:chOff x="1776" y="3024"/>
                      <a:chExt cx="336" cy="432"/>
                    </a:xfrm>
                  </p:grpSpPr>
                  <p:grpSp>
                    <p:nvGrpSpPr>
                      <p:cNvPr id="245842" name="Group 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72" y="3024"/>
                        <a:ext cx="144" cy="432"/>
                        <a:chOff x="1872" y="3024"/>
                        <a:chExt cx="144" cy="432"/>
                      </a:xfrm>
                    </p:grpSpPr>
                    <p:sp>
                      <p:nvSpPr>
                        <p:cNvPr id="245845" name="Rectangle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872" y="3120"/>
                          <a:ext cx="144" cy="24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45846" name="Rectangle 4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20" y="3360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245847" name="Rectangle 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920" y="3024"/>
                          <a:ext cx="48" cy="96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666666"/>
                            </a:gs>
                            <a:gs pos="50000">
                              <a:srgbClr val="DDDDDD"/>
                            </a:gs>
                            <a:gs pos="100000">
                              <a:srgbClr val="666666"/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pPr eaLnBrk="0" hangingPunct="0"/>
                          <a:endParaRPr lang="en-US" sz="1300">
                            <a:latin typeface="Calibri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45843" name="Rectangle 50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1800" y="3192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844" name="Rectangle 51"/>
                      <p:cNvSpPr>
                        <a:spLocks noChangeArrowheads="1"/>
                      </p:cNvSpPr>
                      <p:nvPr/>
                    </p:nvSpPr>
                    <p:spPr bwMode="auto">
                      <a:xfrm rot="5400000">
                        <a:off x="2040" y="3192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540000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245833" name="Rectangle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40" y="3264"/>
                      <a:ext cx="48" cy="144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34" name="Oval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36" y="2880"/>
                      <a:ext cx="240" cy="240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35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4" y="3216"/>
                      <a:ext cx="96" cy="24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36" name="Line 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344" y="3216"/>
                      <a:ext cx="96" cy="2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5837" name="Line 5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344" y="3216"/>
                      <a:ext cx="96" cy="24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5838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" y="3240"/>
                      <a:ext cx="630" cy="16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defTabSz="323850" eaLnBrk="0" hangingPunct="0">
                        <a:spcBef>
                          <a:spcPct val="50000"/>
                        </a:spcBef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cryomodule </a:t>
                      </a:r>
                    </a:p>
                  </p:txBody>
                </p:sp>
                <p:grpSp>
                  <p:nvGrpSpPr>
                    <p:cNvPr id="245839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68" y="2592"/>
                      <a:ext cx="672" cy="624"/>
                      <a:chOff x="768" y="2592"/>
                      <a:chExt cx="672" cy="624"/>
                    </a:xfrm>
                  </p:grpSpPr>
                  <p:sp>
                    <p:nvSpPr>
                      <p:cNvPr id="245840" name="Rectangle 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68" y="2592"/>
                        <a:ext cx="672" cy="21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 defTabSz="323850" eaLnBrk="0" hangingPunct="0">
                          <a:lnSpc>
                            <a:spcPct val="80000"/>
                          </a:lnSpc>
                          <a:spcBef>
                            <a:spcPct val="50000"/>
                          </a:spcBef>
                          <a:buClr>
                            <a:srgbClr val="FF3300"/>
                          </a:buClr>
                        </a:pPr>
                        <a:r>
                          <a:rPr lang="en-US" altLang="en-US" sz="1300">
                            <a:latin typeface="Calibri" pitchFamily="34" charset="0"/>
                          </a:rPr>
                          <a:t>sector</a:t>
                        </a:r>
                      </a:p>
                      <a:p>
                        <a:pPr algn="ctr" defTabSz="323850" eaLnBrk="0" hangingPunct="0">
                          <a:lnSpc>
                            <a:spcPct val="10000"/>
                          </a:lnSpc>
                          <a:spcBef>
                            <a:spcPct val="50000"/>
                          </a:spcBef>
                          <a:buClr>
                            <a:srgbClr val="FF3300"/>
                          </a:buClr>
                        </a:pPr>
                        <a:r>
                          <a:rPr lang="en-US" altLang="en-US" sz="1300">
                            <a:latin typeface="Calibri" pitchFamily="34" charset="0"/>
                          </a:rPr>
                          <a:t>valve </a:t>
                        </a:r>
                      </a:p>
                    </p:txBody>
                  </p:sp>
                  <p:sp>
                    <p:nvSpPr>
                      <p:cNvPr id="245841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200" y="2880"/>
                        <a:ext cx="192" cy="3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245802" name="Group 64"/>
                <p:cNvGrpSpPr>
                  <a:grpSpLocks/>
                </p:cNvGrpSpPr>
                <p:nvPr/>
              </p:nvGrpSpPr>
              <p:grpSpPr bwMode="auto">
                <a:xfrm>
                  <a:off x="4052" y="2592"/>
                  <a:ext cx="1660" cy="1206"/>
                  <a:chOff x="4052" y="2592"/>
                  <a:chExt cx="1660" cy="1206"/>
                </a:xfrm>
              </p:grpSpPr>
              <p:sp>
                <p:nvSpPr>
                  <p:cNvPr id="245803" name="Oval 6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800" y="3120"/>
                    <a:ext cx="432" cy="43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04" name="Rectangle 67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992" y="3120"/>
                    <a:ext cx="720" cy="43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05" name="Rectangle 6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656" y="3312"/>
                    <a:ext cx="144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grpSp>
                <p:nvGrpSpPr>
                  <p:cNvPr id="245806" name="Group 69"/>
                  <p:cNvGrpSpPr>
                    <a:grpSpLocks/>
                  </p:cNvGrpSpPr>
                  <p:nvPr/>
                </p:nvGrpSpPr>
                <p:grpSpPr bwMode="auto">
                  <a:xfrm flipH="1">
                    <a:off x="4176" y="3120"/>
                    <a:ext cx="336" cy="432"/>
                    <a:chOff x="1776" y="3024"/>
                    <a:chExt cx="336" cy="432"/>
                  </a:xfrm>
                </p:grpSpPr>
                <p:grpSp>
                  <p:nvGrpSpPr>
                    <p:cNvPr id="245820" name="Group 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72" y="3024"/>
                      <a:ext cx="144" cy="432"/>
                      <a:chOff x="1872" y="3024"/>
                      <a:chExt cx="144" cy="432"/>
                    </a:xfrm>
                  </p:grpSpPr>
                  <p:sp>
                    <p:nvSpPr>
                      <p:cNvPr id="245823" name="Rectangle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72" y="3120"/>
                        <a:ext cx="144" cy="24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824" name="Rectangle 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20" y="3360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  <p:sp>
                    <p:nvSpPr>
                      <p:cNvPr id="245825" name="Rectangle 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20" y="3024"/>
                        <a:ext cx="48" cy="96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666666"/>
                          </a:gs>
                          <a:gs pos="50000">
                            <a:srgbClr val="DDDDDD"/>
                          </a:gs>
                          <a:gs pos="100000">
                            <a:srgbClr val="666666"/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eaLnBrk="0" hangingPunct="0"/>
                        <a:endParaRPr lang="en-US" sz="1300">
                          <a:latin typeface="Calibri" pitchFamily="34" charset="0"/>
                        </a:endParaRPr>
                      </a:p>
                    </p:txBody>
                  </p:sp>
                </p:grpSp>
                <p:sp>
                  <p:nvSpPr>
                    <p:cNvPr id="245821" name="Rectangle 74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1800" y="3192"/>
                      <a:ext cx="48" cy="9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245822" name="Rectangle 75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2040" y="3192"/>
                      <a:ext cx="48" cy="96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666666"/>
                        </a:gs>
                        <a:gs pos="50000">
                          <a:srgbClr val="DDDDDD"/>
                        </a:gs>
                        <a:gs pos="100000">
                          <a:srgbClr val="666666"/>
                        </a:gs>
                      </a:gsLst>
                      <a:lin ang="5400000" scaled="1"/>
                    </a:gra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0" hangingPunct="0"/>
                      <a:endParaRPr lang="en-US" sz="1300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245807" name="Rectangle 76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512" y="3264"/>
                    <a:ext cx="48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666666"/>
                      </a:gs>
                      <a:gs pos="50000">
                        <a:srgbClr val="DDDDDD"/>
                      </a:gs>
                      <a:gs pos="100000">
                        <a:srgbClr val="66666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08" name="Rectangle 77"/>
                  <p:cNvSpPr>
                    <a:spLocks noChangeArrowheads="1"/>
                  </p:cNvSpPr>
                  <p:nvPr/>
                </p:nvSpPr>
                <p:spPr bwMode="auto">
                  <a:xfrm rot="5400000" flipH="1">
                    <a:off x="4608" y="3312"/>
                    <a:ext cx="144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5E76"/>
                      </a:gs>
                      <a:gs pos="50000">
                        <a:srgbClr val="00CCFF"/>
                      </a:gs>
                      <a:gs pos="100000">
                        <a:srgbClr val="005E7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09" name="Rectangle 7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053" y="3552"/>
                    <a:ext cx="585" cy="240"/>
                  </a:xfrm>
                  <a:prstGeom prst="rect">
                    <a:avLst/>
                  </a:prstGeom>
                  <a:solidFill>
                    <a:srgbClr val="DDDDDD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10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4224" y="2880"/>
                    <a:ext cx="240" cy="24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11" name="Rectangle 82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4560" y="3216"/>
                    <a:ext cx="96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12" name="Line 8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560" y="3216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813" name="Line 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60" y="3216"/>
                    <a:ext cx="96" cy="2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45814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3264"/>
                    <a:ext cx="48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666666"/>
                      </a:gs>
                      <a:gs pos="50000">
                        <a:srgbClr val="DDDDDD"/>
                      </a:gs>
                      <a:gs pos="100000">
                        <a:srgbClr val="666666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endParaRPr lang="en-US" sz="1300">
                      <a:latin typeface="Calibri" pitchFamily="34" charset="0"/>
                    </a:endParaRPr>
                  </a:p>
                </p:txBody>
              </p:sp>
              <p:sp>
                <p:nvSpPr>
                  <p:cNvPr id="245815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4991" y="3229"/>
                    <a:ext cx="696" cy="16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defTabSz="323850" eaLnBrk="0" hangingPunct="0">
                      <a:spcBef>
                        <a:spcPct val="50000"/>
                      </a:spcBef>
                      <a:buClr>
                        <a:srgbClr val="FF3300"/>
                      </a:buClr>
                    </a:pPr>
                    <a:r>
                      <a:rPr lang="en-US" altLang="en-US" sz="1300">
                        <a:solidFill>
                          <a:schemeClr val="bg1"/>
                        </a:solidFill>
                        <a:latin typeface="Calibri" pitchFamily="34" charset="0"/>
                      </a:rPr>
                      <a:t> cryomodule </a:t>
                    </a:r>
                  </a:p>
                </p:txBody>
              </p:sp>
              <p:grpSp>
                <p:nvGrpSpPr>
                  <p:cNvPr id="245816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4560" y="2592"/>
                    <a:ext cx="672" cy="624"/>
                    <a:chOff x="4560" y="2592"/>
                    <a:chExt cx="672" cy="624"/>
                  </a:xfrm>
                </p:grpSpPr>
                <p:sp>
                  <p:nvSpPr>
                    <p:cNvPr id="245818" name="Rectangle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60" y="2592"/>
                      <a:ext cx="672" cy="21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 defTabSz="323850" eaLnBrk="0" hangingPunct="0">
                        <a:lnSpc>
                          <a:spcPct val="80000"/>
                        </a:lnSpc>
                        <a:spcBef>
                          <a:spcPct val="50000"/>
                        </a:spcBef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latin typeface="Calibri" pitchFamily="34" charset="0"/>
                        </a:rPr>
                        <a:t>sector</a:t>
                      </a:r>
                    </a:p>
                    <a:p>
                      <a:pPr algn="ctr" defTabSz="323850" eaLnBrk="0" hangingPunct="0">
                        <a:lnSpc>
                          <a:spcPct val="10000"/>
                        </a:lnSpc>
                        <a:spcBef>
                          <a:spcPct val="50000"/>
                        </a:spcBef>
                        <a:buClr>
                          <a:srgbClr val="FF3300"/>
                        </a:buClr>
                      </a:pPr>
                      <a:r>
                        <a:rPr lang="en-US" altLang="en-US" sz="1300">
                          <a:latin typeface="Calibri" pitchFamily="34" charset="0"/>
                        </a:rPr>
                        <a:t>valve </a:t>
                      </a:r>
                    </a:p>
                  </p:txBody>
                </p:sp>
                <p:sp>
                  <p:nvSpPr>
                    <p:cNvPr id="245819" name="Line 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608" y="2880"/>
                      <a:ext cx="192" cy="336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45817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4052" y="3519"/>
                    <a:ext cx="585" cy="2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pPr algn="ctr" defTabSz="323850" eaLnBrk="0" hangingPunct="0">
                      <a:buClr>
                        <a:srgbClr val="FF3300"/>
                      </a:buClr>
                    </a:pPr>
                    <a:r>
                      <a:rPr lang="en-US" altLang="en-US" sz="1300">
                        <a:latin typeface="Calibri" pitchFamily="34" charset="0"/>
                      </a:rPr>
                      <a:t> ion pump</a:t>
                    </a:r>
                  </a:p>
                  <a:p>
                    <a:pPr algn="ctr" defTabSz="323850" eaLnBrk="0" hangingPunct="0">
                      <a:buClr>
                        <a:srgbClr val="FF3300"/>
                      </a:buClr>
                    </a:pPr>
                    <a:r>
                      <a:rPr lang="en-US" altLang="en-US" sz="1300">
                        <a:latin typeface="Calibri" pitchFamily="34" charset="0"/>
                      </a:rPr>
                      <a:t>S</a:t>
                    </a:r>
                    <a:r>
                      <a:rPr lang="en-US" altLang="en-US" sz="1300" baseline="-25000">
                        <a:latin typeface="Calibri" pitchFamily="34" charset="0"/>
                      </a:rPr>
                      <a:t>N2</a:t>
                    </a:r>
                    <a:r>
                      <a:rPr lang="en-US" altLang="en-US" sz="1300">
                        <a:latin typeface="Calibri" pitchFamily="34" charset="0"/>
                      </a:rPr>
                      <a:t> =30 l/s </a:t>
                    </a:r>
                  </a:p>
                </p:txBody>
              </p:sp>
            </p:grpSp>
          </p:grpSp>
        </p:grpSp>
        <p:cxnSp>
          <p:nvCxnSpPr>
            <p:cNvPr id="245769" name="Straight Connector 281"/>
            <p:cNvCxnSpPr>
              <a:cxnSpLocks noChangeShapeType="1"/>
            </p:cNvCxnSpPr>
            <p:nvPr/>
          </p:nvCxnSpPr>
          <p:spPr bwMode="auto">
            <a:xfrm rot="5400000">
              <a:off x="2412190" y="2362983"/>
              <a:ext cx="252409" cy="1428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770" name="Straight Connector 282"/>
            <p:cNvCxnSpPr>
              <a:cxnSpLocks noChangeShapeType="1"/>
            </p:cNvCxnSpPr>
            <p:nvPr/>
          </p:nvCxnSpPr>
          <p:spPr bwMode="auto">
            <a:xfrm rot="16200000" flipH="1">
              <a:off x="2266933" y="2358220"/>
              <a:ext cx="252409" cy="1428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771" name="Straight Connector 283"/>
            <p:cNvCxnSpPr>
              <a:cxnSpLocks noChangeShapeType="1"/>
            </p:cNvCxnSpPr>
            <p:nvPr/>
          </p:nvCxnSpPr>
          <p:spPr bwMode="auto">
            <a:xfrm>
              <a:off x="2357422" y="2454265"/>
              <a:ext cx="214314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45772" name="Rectangle 62"/>
            <p:cNvSpPr>
              <a:spLocks noChangeArrowheads="1"/>
            </p:cNvSpPr>
            <p:nvPr/>
          </p:nvSpPr>
          <p:spPr bwMode="auto">
            <a:xfrm>
              <a:off x="1927214" y="1787500"/>
              <a:ext cx="1066800" cy="23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23850" eaLnBrk="0" hangingPunct="0">
                <a:lnSpc>
                  <a:spcPct val="80000"/>
                </a:lnSpc>
                <a:spcBef>
                  <a:spcPct val="50000"/>
                </a:spcBef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Penning Gauge</a:t>
              </a:r>
            </a:p>
          </p:txBody>
        </p:sp>
        <p:grpSp>
          <p:nvGrpSpPr>
            <p:cNvPr id="245773" name="Group 97"/>
            <p:cNvGrpSpPr>
              <a:grpSpLocks/>
            </p:cNvGrpSpPr>
            <p:nvPr/>
          </p:nvGrpSpPr>
          <p:grpSpPr bwMode="auto">
            <a:xfrm>
              <a:off x="3943347" y="1812911"/>
              <a:ext cx="1285884" cy="1309694"/>
              <a:chOff x="3729033" y="2500306"/>
              <a:chExt cx="1285884" cy="1309694"/>
            </a:xfrm>
          </p:grpSpPr>
          <p:sp>
            <p:nvSpPr>
              <p:cNvPr id="245792" name="Rectangle 47"/>
              <p:cNvSpPr>
                <a:spLocks noChangeArrowheads="1"/>
              </p:cNvSpPr>
              <p:nvPr/>
            </p:nvSpPr>
            <p:spPr bwMode="auto">
              <a:xfrm>
                <a:off x="4267198" y="3429000"/>
                <a:ext cx="228600" cy="3810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cxnSp>
            <p:nvCxnSpPr>
              <p:cNvPr id="245793" name="Straight Connector 305"/>
              <p:cNvCxnSpPr>
                <a:cxnSpLocks noChangeShapeType="1"/>
              </p:cNvCxnSpPr>
              <p:nvPr/>
            </p:nvCxnSpPr>
            <p:spPr bwMode="auto">
              <a:xfrm rot="5400000">
                <a:off x="4325140" y="3044027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794" name="Straight Connector 306"/>
              <p:cNvCxnSpPr>
                <a:cxnSpLocks noChangeShapeType="1"/>
              </p:cNvCxnSpPr>
              <p:nvPr/>
            </p:nvCxnSpPr>
            <p:spPr bwMode="auto">
              <a:xfrm rot="16200000" flipH="1">
                <a:off x="4179883" y="3039264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795" name="Straight Connector 307"/>
              <p:cNvCxnSpPr>
                <a:cxnSpLocks noChangeShapeType="1"/>
              </p:cNvCxnSpPr>
              <p:nvPr/>
            </p:nvCxnSpPr>
            <p:spPr bwMode="auto">
              <a:xfrm>
                <a:off x="4270372" y="3135309"/>
                <a:ext cx="214314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45796" name="Oval 55"/>
              <p:cNvSpPr>
                <a:spLocks noChangeArrowheads="1"/>
              </p:cNvSpPr>
              <p:nvPr/>
            </p:nvSpPr>
            <p:spPr bwMode="auto">
              <a:xfrm>
                <a:off x="4189408" y="2884480"/>
                <a:ext cx="381000" cy="38100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797" name="Rectangle 49"/>
              <p:cNvSpPr>
                <a:spLocks noChangeArrowheads="1"/>
              </p:cNvSpPr>
              <p:nvPr/>
            </p:nvSpPr>
            <p:spPr bwMode="auto">
              <a:xfrm>
                <a:off x="4343400" y="3278981"/>
                <a:ext cx="76200" cy="152400"/>
              </a:xfrm>
              <a:prstGeom prst="rect">
                <a:avLst/>
              </a:prstGeom>
              <a:gradFill rotWithShape="0">
                <a:gsLst>
                  <a:gs pos="0">
                    <a:srgbClr val="666666"/>
                  </a:gs>
                  <a:gs pos="50000">
                    <a:srgbClr val="DDDDDD"/>
                  </a:gs>
                  <a:gs pos="100000">
                    <a:srgbClr val="66666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z="1300">
                  <a:latin typeface="Calibri" pitchFamily="34" charset="0"/>
                </a:endParaRPr>
              </a:p>
            </p:txBody>
          </p:sp>
          <p:sp>
            <p:nvSpPr>
              <p:cNvPr id="245798" name="Rectangle 62"/>
              <p:cNvSpPr>
                <a:spLocks noChangeArrowheads="1"/>
              </p:cNvSpPr>
              <p:nvPr/>
            </p:nvSpPr>
            <p:spPr bwMode="auto">
              <a:xfrm>
                <a:off x="3729033" y="2500306"/>
                <a:ext cx="1285884" cy="371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defTabSz="323850" eaLnBrk="0" hangingPunct="0">
                  <a:lnSpc>
                    <a:spcPct val="80000"/>
                  </a:lnSpc>
                  <a:spcBef>
                    <a:spcPct val="50000"/>
                  </a:spcBef>
                  <a:buClr>
                    <a:srgbClr val="FF3300"/>
                  </a:buClr>
                </a:pPr>
                <a:r>
                  <a:rPr lang="en-US" altLang="en-US" sz="1300">
                    <a:latin typeface="Calibri" pitchFamily="34" charset="0"/>
                  </a:rPr>
                  <a:t>Bayard-Alpert Gauge</a:t>
                </a:r>
              </a:p>
            </p:txBody>
          </p:sp>
        </p:grpSp>
        <p:sp>
          <p:nvSpPr>
            <p:cNvPr id="245774" name="Rectangle 78"/>
            <p:cNvSpPr>
              <a:spLocks noChangeArrowheads="1"/>
            </p:cNvSpPr>
            <p:nvPr/>
          </p:nvSpPr>
          <p:spPr bwMode="auto">
            <a:xfrm flipH="1">
              <a:off x="2001820" y="3297222"/>
              <a:ext cx="928694" cy="381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grpSp>
          <p:nvGrpSpPr>
            <p:cNvPr id="245775" name="Group 245"/>
            <p:cNvGrpSpPr>
              <a:grpSpLocks/>
            </p:cNvGrpSpPr>
            <p:nvPr/>
          </p:nvGrpSpPr>
          <p:grpSpPr bwMode="auto">
            <a:xfrm>
              <a:off x="6585748" y="2337585"/>
              <a:ext cx="288133" cy="257172"/>
              <a:chOff x="6371434" y="3024980"/>
              <a:chExt cx="288133" cy="257172"/>
            </a:xfrm>
          </p:grpSpPr>
          <p:cxnSp>
            <p:nvCxnSpPr>
              <p:cNvPr id="245789" name="Straight Connector 301"/>
              <p:cNvCxnSpPr>
                <a:cxnSpLocks noChangeShapeType="1"/>
              </p:cNvCxnSpPr>
              <p:nvPr/>
            </p:nvCxnSpPr>
            <p:spPr bwMode="auto">
              <a:xfrm rot="5400000">
                <a:off x="6461924" y="3084510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790" name="Straight Connector 302"/>
              <p:cNvCxnSpPr>
                <a:cxnSpLocks noChangeShapeType="1"/>
              </p:cNvCxnSpPr>
              <p:nvPr/>
            </p:nvCxnSpPr>
            <p:spPr bwMode="auto">
              <a:xfrm rot="16200000" flipH="1">
                <a:off x="6316667" y="3079747"/>
                <a:ext cx="252409" cy="142876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45791" name="Straight Connector 303"/>
              <p:cNvCxnSpPr>
                <a:cxnSpLocks noChangeShapeType="1"/>
              </p:cNvCxnSpPr>
              <p:nvPr/>
            </p:nvCxnSpPr>
            <p:spPr bwMode="auto">
              <a:xfrm>
                <a:off x="6407156" y="3175792"/>
                <a:ext cx="214314" cy="1588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245776" name="Rectangle 62"/>
            <p:cNvSpPr>
              <a:spLocks noChangeArrowheads="1"/>
            </p:cNvSpPr>
            <p:nvPr/>
          </p:nvSpPr>
          <p:spPr bwMode="auto">
            <a:xfrm>
              <a:off x="6191262" y="1821632"/>
              <a:ext cx="1066800" cy="23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23850" eaLnBrk="0" hangingPunct="0">
                <a:lnSpc>
                  <a:spcPct val="80000"/>
                </a:lnSpc>
                <a:spcBef>
                  <a:spcPct val="50000"/>
                </a:spcBef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Penning Gauge</a:t>
              </a:r>
            </a:p>
          </p:txBody>
        </p:sp>
        <p:sp>
          <p:nvSpPr>
            <p:cNvPr id="245777" name="Rectangle 72"/>
            <p:cNvSpPr>
              <a:spLocks noChangeArrowheads="1"/>
            </p:cNvSpPr>
            <p:nvPr/>
          </p:nvSpPr>
          <p:spPr bwMode="auto">
            <a:xfrm flipH="1">
              <a:off x="4560093" y="3127375"/>
              <a:ext cx="76200" cy="152400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DDDDDD"/>
                </a:gs>
                <a:gs pos="100000">
                  <a:srgbClr val="666666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sp>
          <p:nvSpPr>
            <p:cNvPr id="245778" name="Rectangle 82"/>
            <p:cNvSpPr>
              <a:spLocks noChangeArrowheads="1"/>
            </p:cNvSpPr>
            <p:nvPr/>
          </p:nvSpPr>
          <p:spPr bwMode="auto">
            <a:xfrm rot="16200000" flipH="1">
              <a:off x="4521993" y="3241671"/>
              <a:ext cx="152400" cy="381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sp>
          <p:nvSpPr>
            <p:cNvPr id="245779" name="Rectangle 29"/>
            <p:cNvSpPr>
              <a:spLocks noChangeArrowheads="1"/>
            </p:cNvSpPr>
            <p:nvPr/>
          </p:nvSpPr>
          <p:spPr bwMode="auto">
            <a:xfrm rot="5400000" flipH="1">
              <a:off x="4560093" y="3436934"/>
              <a:ext cx="76200" cy="228600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DDDDDD"/>
                </a:gs>
                <a:gs pos="100000">
                  <a:srgbClr val="6666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sp>
          <p:nvSpPr>
            <p:cNvPr id="245780" name="Rectangle 85"/>
            <p:cNvSpPr>
              <a:spLocks noChangeArrowheads="1"/>
            </p:cNvSpPr>
            <p:nvPr/>
          </p:nvSpPr>
          <p:spPr bwMode="auto">
            <a:xfrm rot="5400000">
              <a:off x="4560093" y="3203575"/>
              <a:ext cx="76200" cy="228600"/>
            </a:xfrm>
            <a:prstGeom prst="rect">
              <a:avLst/>
            </a:prstGeom>
            <a:gradFill rotWithShape="0">
              <a:gsLst>
                <a:gs pos="0">
                  <a:srgbClr val="666666"/>
                </a:gs>
                <a:gs pos="50000">
                  <a:srgbClr val="DDDDDD"/>
                </a:gs>
                <a:gs pos="100000">
                  <a:srgbClr val="6666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1300">
                <a:latin typeface="Calibri" pitchFamily="34" charset="0"/>
              </a:endParaRPr>
            </a:p>
          </p:txBody>
        </p:sp>
        <p:cxnSp>
          <p:nvCxnSpPr>
            <p:cNvPr id="245781" name="Straight Connector 293"/>
            <p:cNvCxnSpPr>
              <a:cxnSpLocks noChangeShapeType="1"/>
            </p:cNvCxnSpPr>
            <p:nvPr/>
          </p:nvCxnSpPr>
          <p:spPr bwMode="auto">
            <a:xfrm>
              <a:off x="4417216" y="3358360"/>
              <a:ext cx="360000" cy="1440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5782" name="Straight Connector 294"/>
            <p:cNvCxnSpPr>
              <a:cxnSpLocks noChangeShapeType="1"/>
            </p:cNvCxnSpPr>
            <p:nvPr/>
          </p:nvCxnSpPr>
          <p:spPr bwMode="auto">
            <a:xfrm flipH="1">
              <a:off x="4417219" y="3363110"/>
              <a:ext cx="360000" cy="1440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45783" name="Rectangle 62"/>
            <p:cNvSpPr>
              <a:spLocks noChangeArrowheads="1"/>
            </p:cNvSpPr>
            <p:nvPr/>
          </p:nvSpPr>
          <p:spPr bwMode="auto">
            <a:xfrm>
              <a:off x="5072066" y="3098795"/>
              <a:ext cx="1066800" cy="23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23850" eaLnBrk="0" hangingPunct="0">
                <a:lnSpc>
                  <a:spcPct val="80000"/>
                </a:lnSpc>
                <a:spcBef>
                  <a:spcPct val="50000"/>
                </a:spcBef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All metal valve</a:t>
              </a:r>
            </a:p>
          </p:txBody>
        </p:sp>
        <p:cxnSp>
          <p:nvCxnSpPr>
            <p:cNvPr id="245784" name="Straight Arrow Connector 296"/>
            <p:cNvCxnSpPr>
              <a:cxnSpLocks noChangeShapeType="1"/>
            </p:cNvCxnSpPr>
            <p:nvPr/>
          </p:nvCxnSpPr>
          <p:spPr bwMode="auto">
            <a:xfrm rot="10800000" flipV="1">
              <a:off x="4807744" y="3235321"/>
              <a:ext cx="426249" cy="1905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45785" name="Rectangle 65"/>
            <p:cNvSpPr>
              <a:spLocks noChangeArrowheads="1"/>
            </p:cNvSpPr>
            <p:nvPr/>
          </p:nvSpPr>
          <p:spPr bwMode="auto">
            <a:xfrm>
              <a:off x="2000550" y="3242612"/>
              <a:ext cx="928688" cy="443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defTabSz="323850" eaLnBrk="0" hangingPunct="0"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 ion pump</a:t>
              </a:r>
            </a:p>
            <a:p>
              <a:pPr algn="ctr" defTabSz="323850" eaLnBrk="0" hangingPunct="0"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S</a:t>
              </a:r>
              <a:r>
                <a:rPr lang="en-US" altLang="en-US" sz="1300" baseline="-25000">
                  <a:latin typeface="Calibri" pitchFamily="34" charset="0"/>
                </a:rPr>
                <a:t>N2</a:t>
              </a:r>
              <a:r>
                <a:rPr lang="en-US" altLang="en-US" sz="1300">
                  <a:latin typeface="Calibri" pitchFamily="34" charset="0"/>
                </a:rPr>
                <a:t>=30 l/s </a:t>
              </a:r>
            </a:p>
          </p:txBody>
        </p:sp>
        <p:sp>
          <p:nvSpPr>
            <p:cNvPr id="245786" name="TextBox 298"/>
            <p:cNvSpPr txBox="1">
              <a:spLocks noChangeArrowheads="1"/>
            </p:cNvSpPr>
            <p:nvPr/>
          </p:nvSpPr>
          <p:spPr bwMode="auto">
            <a:xfrm>
              <a:off x="193962" y="4581853"/>
              <a:ext cx="44291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latin typeface="Calibri" pitchFamily="34" charset="0"/>
                </a:rPr>
                <a:t>Conductance (N</a:t>
              </a:r>
              <a:r>
                <a:rPr lang="en-US" sz="1600" baseline="-25000">
                  <a:latin typeface="Calibri" pitchFamily="34" charset="0"/>
                </a:rPr>
                <a:t>2</a:t>
              </a:r>
              <a:r>
                <a:rPr lang="en-US" sz="1600">
                  <a:latin typeface="Calibri" pitchFamily="34" charset="0"/>
                </a:rPr>
                <a:t>) for a 7 meters NEG chamber ≈ 9 l/s</a:t>
              </a:r>
            </a:p>
          </p:txBody>
        </p:sp>
        <p:sp>
          <p:nvSpPr>
            <p:cNvPr id="245787" name="Rectangle 299"/>
            <p:cNvSpPr>
              <a:spLocks noChangeArrowheads="1"/>
            </p:cNvSpPr>
            <p:nvPr/>
          </p:nvSpPr>
          <p:spPr bwMode="auto">
            <a:xfrm>
              <a:off x="4564857" y="3590932"/>
              <a:ext cx="78738" cy="387814"/>
            </a:xfrm>
            <a:prstGeom prst="rect">
              <a:avLst/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62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endParaRPr lang="en-US" sz="2200" b="1">
                <a:latin typeface="Calibri" pitchFamily="34" charset="0"/>
              </a:endParaRPr>
            </a:p>
          </p:txBody>
        </p:sp>
        <p:sp>
          <p:nvSpPr>
            <p:cNvPr id="245788" name="Rectangle 62"/>
            <p:cNvSpPr>
              <a:spLocks noChangeArrowheads="1"/>
            </p:cNvSpPr>
            <p:nvPr/>
          </p:nvSpPr>
          <p:spPr bwMode="auto">
            <a:xfrm>
              <a:off x="4072108" y="3939482"/>
              <a:ext cx="1066800" cy="230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323850" eaLnBrk="0" hangingPunct="0">
                <a:lnSpc>
                  <a:spcPct val="80000"/>
                </a:lnSpc>
                <a:spcBef>
                  <a:spcPct val="50000"/>
                </a:spcBef>
                <a:buClr>
                  <a:srgbClr val="FF3300"/>
                </a:buClr>
              </a:pPr>
              <a:r>
                <a:rPr lang="en-US" altLang="en-US" sz="1300">
                  <a:latin typeface="Calibri" pitchFamily="34" charset="0"/>
                </a:rPr>
                <a:t>Pinch-Off</a:t>
              </a:r>
            </a:p>
          </p:txBody>
        </p:sp>
      </p:grpSp>
      <p:sp>
        <p:nvSpPr>
          <p:cNvPr id="245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BB1B8D-21FE-43B2-AF04-AFC9CBD3E7EA}" type="slidenum">
              <a:rPr lang="en-US" smtClean="0">
                <a:latin typeface="Times New Roman" pitchFamily="18" charset="0"/>
              </a:rPr>
              <a:pPr/>
              <a:t>47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8" name="Rectangle 277"/>
          <p:cNvSpPr/>
          <p:nvPr/>
        </p:nvSpPr>
        <p:spPr>
          <a:xfrm>
            <a:off x="3357563" y="5024438"/>
            <a:ext cx="3429000" cy="1152525"/>
          </a:xfrm>
          <a:prstGeom prst="rect">
            <a:avLst/>
          </a:prstGeom>
          <a:solidFill>
            <a:schemeClr val="bg2">
              <a:lumMod val="75000"/>
              <a:alpha val="20000"/>
            </a:schemeClr>
          </a:solidFill>
          <a:ln>
            <a:solidFill>
              <a:schemeClr val="tx1"/>
            </a:solidFill>
          </a:ln>
        </p:spPr>
        <p:txBody>
          <a:bodyPr lIns="102321" tIns="51161" rIns="102321" bIns="51161" anchor="ctr">
            <a:spAutoFit/>
          </a:bodyPr>
          <a:lstStyle/>
          <a:p>
            <a:pPr algn="ctr" eaLnBrk="0" hangingPunct="0">
              <a:defRPr/>
            </a:pPr>
            <a:endParaRPr lang="en-US" sz="2200" b="1" dirty="0">
              <a:latin typeface="Calibri" pitchFamily="34" charset="0"/>
            </a:endParaRPr>
          </a:p>
        </p:txBody>
      </p:sp>
      <p:sp>
        <p:nvSpPr>
          <p:cNvPr id="245765" name="Rectangle 32"/>
          <p:cNvSpPr>
            <a:spLocks noChangeArrowheads="1"/>
          </p:cNvSpPr>
          <p:nvPr/>
        </p:nvSpPr>
        <p:spPr bwMode="auto">
          <a:xfrm>
            <a:off x="0" y="166688"/>
            <a:ext cx="1007268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Room Temperature Vacuum Sectors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800"/>
              <a:t> </a:t>
            </a:r>
            <a:r>
              <a:rPr lang="en-US" sz="2000"/>
              <a:t>LHC ~ </a:t>
            </a:r>
            <a:r>
              <a:rPr lang="fr-CH" sz="2000"/>
              <a:t>220 vacuum sectors : 108 at RT and 112 at cryogenic temperature</a:t>
            </a: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~10 m till 150 m long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contains : kickers, septum, collimators, masks, beam instrumentation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~1200 vacuum chambers, ~700 warm modules, 180 B.A gauges, 520 Penning gauges</a:t>
            </a:r>
          </a:p>
          <a:p>
            <a:pPr algn="ctr" eaLnBrk="0" hangingPunct="0">
              <a:buClr>
                <a:schemeClr val="accent1"/>
              </a:buClr>
            </a:pPr>
            <a:endParaRPr lang="en-US" sz="2600">
              <a:solidFill>
                <a:srgbClr val="3366FF"/>
              </a:solidFill>
            </a:endParaRPr>
          </a:p>
        </p:txBody>
      </p:sp>
      <p:sp>
        <p:nvSpPr>
          <p:cNvPr id="245766" name="Espace réservé du pied de page 209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" grpId="0" animBg="1"/>
      <p:bldP spid="278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6786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C14D54-7DA1-4062-95B4-557F61E82D1D}" type="slidenum">
              <a:rPr lang="en-US" smtClean="0">
                <a:latin typeface="Times New Roman" pitchFamily="18" charset="0"/>
              </a:rPr>
              <a:pPr/>
              <a:t>48</a:t>
            </a:fld>
            <a:endParaRPr lang="en-US" smtClean="0">
              <a:latin typeface="Times New Roman" pitchFamily="18" charset="0"/>
            </a:endParaRPr>
          </a:p>
        </p:txBody>
      </p:sp>
      <p:grpSp>
        <p:nvGrpSpPr>
          <p:cNvPr id="246787" name="Group 3"/>
          <p:cNvGrpSpPr>
            <a:grpSpLocks/>
          </p:cNvGrpSpPr>
          <p:nvPr/>
        </p:nvGrpSpPr>
        <p:grpSpPr bwMode="auto">
          <a:xfrm>
            <a:off x="2122488" y="2093913"/>
            <a:ext cx="6521450" cy="2787650"/>
            <a:chOff x="323" y="2085"/>
            <a:chExt cx="4689" cy="2292"/>
          </a:xfrm>
        </p:grpSpPr>
        <p:sp>
          <p:nvSpPr>
            <p:cNvPr id="246791" name="Line 4"/>
            <p:cNvSpPr>
              <a:spLocks noChangeShapeType="1"/>
            </p:cNvSpPr>
            <p:nvPr/>
          </p:nvSpPr>
          <p:spPr bwMode="auto">
            <a:xfrm>
              <a:off x="839" y="2296"/>
              <a:ext cx="0" cy="17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2" name="Line 5"/>
            <p:cNvSpPr>
              <a:spLocks noChangeShapeType="1"/>
            </p:cNvSpPr>
            <p:nvPr/>
          </p:nvSpPr>
          <p:spPr bwMode="auto">
            <a:xfrm>
              <a:off x="794" y="3974"/>
              <a:ext cx="42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3" name="Text Box 6"/>
            <p:cNvSpPr txBox="1">
              <a:spLocks noChangeArrowheads="1"/>
            </p:cNvSpPr>
            <p:nvPr/>
          </p:nvSpPr>
          <p:spPr bwMode="auto">
            <a:xfrm rot="-5400000">
              <a:off x="-608" y="3026"/>
              <a:ext cx="2088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Heating Temperature [°C]</a:t>
              </a:r>
            </a:p>
          </p:txBody>
        </p:sp>
        <p:sp>
          <p:nvSpPr>
            <p:cNvPr id="246794" name="Text Box 7"/>
            <p:cNvSpPr txBox="1">
              <a:spLocks noChangeArrowheads="1"/>
            </p:cNvSpPr>
            <p:nvPr/>
          </p:nvSpPr>
          <p:spPr bwMode="auto">
            <a:xfrm>
              <a:off x="2287" y="4055"/>
              <a:ext cx="1021" cy="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Heating Time [h]</a:t>
              </a:r>
            </a:p>
          </p:txBody>
        </p:sp>
        <p:sp>
          <p:nvSpPr>
            <p:cNvPr id="246795" name="Line 8"/>
            <p:cNvSpPr>
              <a:spLocks noChangeShapeType="1"/>
            </p:cNvSpPr>
            <p:nvPr/>
          </p:nvSpPr>
          <p:spPr bwMode="auto">
            <a:xfrm>
              <a:off x="839" y="3521"/>
              <a:ext cx="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6" name="Line 9"/>
            <p:cNvSpPr>
              <a:spLocks noChangeShapeType="1"/>
            </p:cNvSpPr>
            <p:nvPr/>
          </p:nvSpPr>
          <p:spPr bwMode="auto">
            <a:xfrm>
              <a:off x="839" y="3067"/>
              <a:ext cx="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7" name="Line 10"/>
            <p:cNvSpPr>
              <a:spLocks noChangeShapeType="1"/>
            </p:cNvSpPr>
            <p:nvPr/>
          </p:nvSpPr>
          <p:spPr bwMode="auto">
            <a:xfrm>
              <a:off x="839" y="2614"/>
              <a:ext cx="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8" name="Line 11"/>
            <p:cNvSpPr>
              <a:spLocks noChangeShapeType="1"/>
            </p:cNvSpPr>
            <p:nvPr/>
          </p:nvSpPr>
          <p:spPr bwMode="auto">
            <a:xfrm flipV="1">
              <a:off x="839" y="2614"/>
              <a:ext cx="590" cy="136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799" name="Line 12"/>
            <p:cNvSpPr>
              <a:spLocks noChangeShapeType="1"/>
            </p:cNvSpPr>
            <p:nvPr/>
          </p:nvSpPr>
          <p:spPr bwMode="auto">
            <a:xfrm>
              <a:off x="1429" y="2614"/>
              <a:ext cx="1542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0" name="Line 13"/>
            <p:cNvSpPr>
              <a:spLocks noChangeShapeType="1"/>
            </p:cNvSpPr>
            <p:nvPr/>
          </p:nvSpPr>
          <p:spPr bwMode="auto">
            <a:xfrm>
              <a:off x="2971" y="2614"/>
              <a:ext cx="363" cy="771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1" name="Line 14"/>
            <p:cNvSpPr>
              <a:spLocks noChangeShapeType="1"/>
            </p:cNvSpPr>
            <p:nvPr/>
          </p:nvSpPr>
          <p:spPr bwMode="auto">
            <a:xfrm>
              <a:off x="3334" y="3385"/>
              <a:ext cx="1043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2" name="Line 15"/>
            <p:cNvSpPr>
              <a:spLocks noChangeShapeType="1"/>
            </p:cNvSpPr>
            <p:nvPr/>
          </p:nvSpPr>
          <p:spPr bwMode="auto">
            <a:xfrm>
              <a:off x="4377" y="3385"/>
              <a:ext cx="181" cy="589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3" name="Line 16"/>
            <p:cNvSpPr>
              <a:spLocks noChangeShapeType="1"/>
            </p:cNvSpPr>
            <p:nvPr/>
          </p:nvSpPr>
          <p:spPr bwMode="auto">
            <a:xfrm flipV="1">
              <a:off x="839" y="3521"/>
              <a:ext cx="59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4" name="Line 17"/>
            <p:cNvSpPr>
              <a:spLocks noChangeShapeType="1"/>
            </p:cNvSpPr>
            <p:nvPr/>
          </p:nvSpPr>
          <p:spPr bwMode="auto">
            <a:xfrm>
              <a:off x="1429" y="3521"/>
              <a:ext cx="208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5" name="Line 18"/>
            <p:cNvSpPr>
              <a:spLocks noChangeShapeType="1"/>
            </p:cNvSpPr>
            <p:nvPr/>
          </p:nvSpPr>
          <p:spPr bwMode="auto">
            <a:xfrm flipV="1">
              <a:off x="3515" y="3249"/>
              <a:ext cx="91" cy="2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6" name="Line 19"/>
            <p:cNvSpPr>
              <a:spLocks noChangeShapeType="1"/>
            </p:cNvSpPr>
            <p:nvPr/>
          </p:nvSpPr>
          <p:spPr bwMode="auto">
            <a:xfrm>
              <a:off x="3614" y="3249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7" name="Line 20"/>
            <p:cNvSpPr>
              <a:spLocks noChangeShapeType="1"/>
            </p:cNvSpPr>
            <p:nvPr/>
          </p:nvSpPr>
          <p:spPr bwMode="auto">
            <a:xfrm flipV="1">
              <a:off x="3742" y="3067"/>
              <a:ext cx="91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8" name="Line 21"/>
            <p:cNvSpPr>
              <a:spLocks noChangeShapeType="1"/>
            </p:cNvSpPr>
            <p:nvPr/>
          </p:nvSpPr>
          <p:spPr bwMode="auto">
            <a:xfrm>
              <a:off x="3833" y="3067"/>
              <a:ext cx="77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09" name="Line 22"/>
            <p:cNvSpPr>
              <a:spLocks noChangeShapeType="1"/>
            </p:cNvSpPr>
            <p:nvPr/>
          </p:nvSpPr>
          <p:spPr bwMode="auto">
            <a:xfrm>
              <a:off x="4604" y="3067"/>
              <a:ext cx="272" cy="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10" name="Text Box 23"/>
            <p:cNvSpPr txBox="1">
              <a:spLocks noChangeArrowheads="1"/>
            </p:cNvSpPr>
            <p:nvPr/>
          </p:nvSpPr>
          <p:spPr bwMode="auto">
            <a:xfrm>
              <a:off x="567" y="3423"/>
              <a:ext cx="2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100</a:t>
              </a:r>
            </a:p>
          </p:txBody>
        </p:sp>
        <p:sp>
          <p:nvSpPr>
            <p:cNvPr id="246811" name="Text Box 24"/>
            <p:cNvSpPr txBox="1">
              <a:spLocks noChangeArrowheads="1"/>
            </p:cNvSpPr>
            <p:nvPr/>
          </p:nvSpPr>
          <p:spPr bwMode="auto">
            <a:xfrm>
              <a:off x="567" y="2976"/>
              <a:ext cx="2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200</a:t>
              </a:r>
            </a:p>
          </p:txBody>
        </p:sp>
        <p:sp>
          <p:nvSpPr>
            <p:cNvPr id="246812" name="Text Box 25"/>
            <p:cNvSpPr txBox="1">
              <a:spLocks noChangeArrowheads="1"/>
            </p:cNvSpPr>
            <p:nvPr/>
          </p:nvSpPr>
          <p:spPr bwMode="auto">
            <a:xfrm>
              <a:off x="567" y="2523"/>
              <a:ext cx="2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/>
                <a:t>300</a:t>
              </a:r>
            </a:p>
          </p:txBody>
        </p:sp>
        <p:sp>
          <p:nvSpPr>
            <p:cNvPr id="246813" name="Text Box 26"/>
            <p:cNvSpPr txBox="1">
              <a:spLocks noChangeArrowheads="1"/>
            </p:cNvSpPr>
            <p:nvPr/>
          </p:nvSpPr>
          <p:spPr bwMode="auto">
            <a:xfrm>
              <a:off x="3865" y="2836"/>
              <a:ext cx="565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/>
                <a:t>activation</a:t>
              </a:r>
            </a:p>
          </p:txBody>
        </p:sp>
        <p:sp>
          <p:nvSpPr>
            <p:cNvPr id="246814" name="Text Box 27"/>
            <p:cNvSpPr txBox="1">
              <a:spLocks noChangeArrowheads="1"/>
            </p:cNvSpPr>
            <p:nvPr/>
          </p:nvSpPr>
          <p:spPr bwMode="auto">
            <a:xfrm>
              <a:off x="1508" y="2334"/>
              <a:ext cx="140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000"/>
                <a:t>Bakeout of the uncoated parts</a:t>
              </a:r>
            </a:p>
          </p:txBody>
        </p:sp>
        <p:sp>
          <p:nvSpPr>
            <p:cNvPr id="246815" name="Text Box 28"/>
            <p:cNvSpPr txBox="1">
              <a:spLocks noChangeArrowheads="1"/>
            </p:cNvSpPr>
            <p:nvPr/>
          </p:nvSpPr>
          <p:spPr bwMode="auto">
            <a:xfrm>
              <a:off x="3026" y="2085"/>
              <a:ext cx="599" cy="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000"/>
                <a:t>Gauges </a:t>
              </a:r>
            </a:p>
            <a:p>
              <a:pPr algn="ctr" eaLnBrk="0" hangingPunct="0"/>
              <a:r>
                <a:rPr lang="en-US" sz="1000"/>
                <a:t>outgassing</a:t>
              </a:r>
            </a:p>
          </p:txBody>
        </p:sp>
        <p:sp>
          <p:nvSpPr>
            <p:cNvPr id="246816" name="AutoShape 29"/>
            <p:cNvSpPr>
              <a:spLocks/>
            </p:cNvSpPr>
            <p:nvPr/>
          </p:nvSpPr>
          <p:spPr bwMode="auto">
            <a:xfrm rot="5400000">
              <a:off x="3345" y="3078"/>
              <a:ext cx="68" cy="182"/>
            </a:xfrm>
            <a:prstGeom prst="leftBrace">
              <a:avLst>
                <a:gd name="adj1" fmla="val 2230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fr-FR"/>
            </a:p>
          </p:txBody>
        </p:sp>
        <p:sp>
          <p:nvSpPr>
            <p:cNvPr id="246817" name="Line 30"/>
            <p:cNvSpPr>
              <a:spLocks noChangeShapeType="1"/>
            </p:cNvSpPr>
            <p:nvPr/>
          </p:nvSpPr>
          <p:spPr bwMode="auto">
            <a:xfrm>
              <a:off x="3379" y="2568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818" name="Text Box 31"/>
            <p:cNvSpPr txBox="1">
              <a:spLocks noChangeArrowheads="1"/>
            </p:cNvSpPr>
            <p:nvPr/>
          </p:nvSpPr>
          <p:spPr bwMode="auto">
            <a:xfrm>
              <a:off x="1742" y="3249"/>
              <a:ext cx="838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/>
                <a:t>Coated chamber</a:t>
              </a:r>
            </a:p>
          </p:txBody>
        </p:sp>
      </p:grpSp>
      <p:sp>
        <p:nvSpPr>
          <p:cNvPr id="246788" name="Rectangle 32"/>
          <p:cNvSpPr>
            <a:spLocks noChangeArrowheads="1"/>
          </p:cNvSpPr>
          <p:nvPr/>
        </p:nvSpPr>
        <p:spPr bwMode="auto">
          <a:xfrm>
            <a:off x="214313" y="166688"/>
            <a:ext cx="97869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Commissioning of the NEG</a:t>
            </a:r>
          </a:p>
        </p:txBody>
      </p:sp>
      <p:sp>
        <p:nvSpPr>
          <p:cNvPr id="246789" name="Rectangle 34"/>
          <p:cNvSpPr>
            <a:spLocks noChangeArrowheads="1"/>
          </p:cNvSpPr>
          <p:nvPr/>
        </p:nvSpPr>
        <p:spPr bwMode="auto">
          <a:xfrm>
            <a:off x="6858000" y="5024438"/>
            <a:ext cx="20764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solidFill>
                  <a:srgbClr val="000000"/>
                </a:solidFill>
              </a:rPr>
              <a:t>Courtesy G. Bregliozzi, P. Chiggiato</a:t>
            </a:r>
          </a:p>
        </p:txBody>
      </p:sp>
      <p:sp>
        <p:nvSpPr>
          <p:cNvPr id="246790" name="Rectangle 34"/>
          <p:cNvSpPr>
            <a:spLocks noChangeArrowheads="1"/>
          </p:cNvSpPr>
          <p:nvPr/>
        </p:nvSpPr>
        <p:spPr bwMode="auto">
          <a:xfrm>
            <a:off x="642938" y="1023938"/>
            <a:ext cx="8429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400"/>
              <a:t> </a:t>
            </a:r>
            <a:r>
              <a:rPr lang="en-US" sz="2000"/>
              <a:t>Bake out of stainless steel part first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Followed by NEG activation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78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DE262B0-20BE-489A-A1E1-F72B4EAC7534}" type="slidenum">
              <a:rPr lang="en-US" smtClean="0">
                <a:latin typeface="Times New Roman" pitchFamily="18" charset="0"/>
              </a:rPr>
              <a:pPr/>
              <a:t>49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7811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Room Temperature Vacuum System : Final Performances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1600"/>
          </a:p>
        </p:txBody>
      </p:sp>
      <p:sp>
        <p:nvSpPr>
          <p:cNvPr id="247812" name="Rectangle 17"/>
          <p:cNvSpPr>
            <a:spLocks noChangeArrowheads="1"/>
          </p:cNvSpPr>
          <p:nvPr/>
        </p:nvSpPr>
        <p:spPr bwMode="auto">
          <a:xfrm>
            <a:off x="1857375" y="1023938"/>
            <a:ext cx="6865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800" b="1">
                <a:solidFill>
                  <a:schemeClr val="accent1"/>
                </a:solidFill>
              </a:rPr>
              <a:t>Ultimate Vacuum Pressure Distribution after  NEG Activation of the</a:t>
            </a:r>
          </a:p>
          <a:p>
            <a:pPr algn="ctr" eaLnBrk="0" hangingPunct="0"/>
            <a:r>
              <a:rPr lang="en-US" sz="1800" b="1">
                <a:solidFill>
                  <a:schemeClr val="accent1"/>
                </a:solidFill>
              </a:rPr>
              <a:t>LHC Room Temparture Vacuum Sectors</a:t>
            </a:r>
            <a:endParaRPr lang="fr-FR" sz="1800" b="1">
              <a:solidFill>
                <a:schemeClr val="accent1"/>
              </a:solidFill>
            </a:endParaRPr>
          </a:p>
        </p:txBody>
      </p:sp>
      <p:sp>
        <p:nvSpPr>
          <p:cNvPr id="247813" name="Text Box 23"/>
          <p:cNvSpPr txBox="1">
            <a:spLocks noChangeArrowheads="1"/>
          </p:cNvSpPr>
          <p:nvPr/>
        </p:nvSpPr>
        <p:spPr bwMode="auto">
          <a:xfrm>
            <a:off x="5654675" y="6667500"/>
            <a:ext cx="24177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1000">
                <a:solidFill>
                  <a:srgbClr val="000000"/>
                </a:solidFill>
                <a:cs typeface="Times New Roman" pitchFamily="18" charset="0"/>
              </a:rPr>
              <a:t>G. Bregliozzi </a:t>
            </a:r>
            <a:r>
              <a:rPr lang="en-GB" sz="1000" i="1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1000">
                <a:solidFill>
                  <a:srgbClr val="000000"/>
                </a:solidFill>
                <a:cs typeface="Times New Roman" pitchFamily="18" charset="0"/>
              </a:rPr>
              <a:t> EPAC’08, Genoa 2008</a:t>
            </a:r>
            <a:r>
              <a:rPr lang="en-GB" sz="1000"/>
              <a:t> </a:t>
            </a:r>
            <a:endParaRPr lang="en-US" sz="1000"/>
          </a:p>
        </p:txBody>
      </p:sp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1643038" y="1809736"/>
          <a:ext cx="6429416" cy="4810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57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BEAC5A-AC88-4420-8BDE-95DBB94F446E}" type="slidenum">
              <a:rPr lang="en-US" smtClean="0">
                <a:latin typeface="Times New Roman" pitchFamily="18" charset="0"/>
              </a:rPr>
              <a:pPr/>
              <a:t>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The LHC Experiments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42875" y="452438"/>
            <a:ext cx="8786813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Probe matter till 10</a:t>
            </a:r>
            <a:r>
              <a:rPr lang="en-US" sz="2000" baseline="30000"/>
              <a:t>-18</a:t>
            </a:r>
            <a:r>
              <a:rPr lang="en-US" sz="2000"/>
              <a:t> m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Higgs boson(s) should explain the mass of particles 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Origin of matter-antimatter asymetry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Study the origin of the universe (quark gluons plasma)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Discovery of new particles : symetry ?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r>
              <a:rPr lang="en-US" sz="1800"/>
              <a:t> String theory ?</a:t>
            </a:r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180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738188"/>
            <a:ext cx="3714750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Summary"/>
          <p:cNvPicPr>
            <a:picLocks noChangeAspect="1" noChangeArrowheads="1"/>
          </p:cNvPicPr>
          <p:nvPr/>
        </p:nvPicPr>
        <p:blipFill>
          <a:blip r:embed="rId4"/>
          <a:srcRect t="9662" b="11583"/>
          <a:stretch>
            <a:fillRect/>
          </a:stretch>
        </p:blipFill>
        <p:spPr bwMode="auto">
          <a:xfrm>
            <a:off x="2371725" y="3167063"/>
            <a:ext cx="3700463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4167188"/>
            <a:ext cx="1714500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500813" y="6767513"/>
            <a:ext cx="314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1400">
                <a:solidFill>
                  <a:srgbClr val="0066FF"/>
                </a:solidFill>
              </a:rPr>
              <a:t>… P. Higgs in the CERN Control Room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9858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54CB1E0-1CB9-4EA6-BEE6-7F8A07936492}" type="slidenum">
              <a:rPr lang="en-US" smtClean="0">
                <a:latin typeface="Times New Roman" pitchFamily="18" charset="0"/>
              </a:rPr>
              <a:pPr/>
              <a:t>50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9859" name="Rectangle 4"/>
          <p:cNvSpPr>
            <a:spLocks noChangeArrowheads="1"/>
          </p:cNvSpPr>
          <p:nvPr/>
        </p:nvSpPr>
        <p:spPr bwMode="auto">
          <a:xfrm>
            <a:off x="3786188" y="0"/>
            <a:ext cx="41005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TiZrV Vacuum Performances</a:t>
            </a:r>
          </a:p>
        </p:txBody>
      </p:sp>
      <p:pic>
        <p:nvPicPr>
          <p:cNvPr id="24986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381500"/>
            <a:ext cx="251936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86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9588" y="4492625"/>
            <a:ext cx="3013075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9862" name="Groupe 16"/>
          <p:cNvGrpSpPr>
            <a:grpSpLocks/>
          </p:cNvGrpSpPr>
          <p:nvPr/>
        </p:nvGrpSpPr>
        <p:grpSpPr bwMode="auto">
          <a:xfrm>
            <a:off x="571500" y="381000"/>
            <a:ext cx="3857625" cy="3716338"/>
            <a:chOff x="428592" y="514324"/>
            <a:chExt cx="3357586" cy="3302776"/>
          </a:xfrm>
        </p:grpSpPr>
        <p:sp>
          <p:nvSpPr>
            <p:cNvPr id="249873" name="Text Box 5"/>
            <p:cNvSpPr txBox="1">
              <a:spLocks noChangeArrowheads="1"/>
            </p:cNvSpPr>
            <p:nvPr/>
          </p:nvSpPr>
          <p:spPr bwMode="auto">
            <a:xfrm>
              <a:off x="739456" y="3625609"/>
              <a:ext cx="953213" cy="191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800"/>
                <a:t>Courtesy P. Chiggiato</a:t>
              </a:r>
            </a:p>
          </p:txBody>
        </p:sp>
        <p:grpSp>
          <p:nvGrpSpPr>
            <p:cNvPr id="249874" name="Groupe 7"/>
            <p:cNvGrpSpPr>
              <a:grpSpLocks/>
            </p:cNvGrpSpPr>
            <p:nvPr/>
          </p:nvGrpSpPr>
          <p:grpSpPr bwMode="auto">
            <a:xfrm>
              <a:off x="428592" y="808018"/>
              <a:ext cx="3357586" cy="2857497"/>
              <a:chOff x="5214938" y="595313"/>
              <a:chExt cx="4025900" cy="3529012"/>
            </a:xfrm>
          </p:grpSpPr>
          <p:pic>
            <p:nvPicPr>
              <p:cNvPr id="249876" name="Picture 2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214938" y="595313"/>
                <a:ext cx="4025900" cy="3529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9877" name="Forme libre 6"/>
              <p:cNvSpPr>
                <a:spLocks noChangeArrowheads="1"/>
              </p:cNvSpPr>
              <p:nvPr/>
            </p:nvSpPr>
            <p:spPr bwMode="auto">
              <a:xfrm>
                <a:off x="6774873" y="1174173"/>
                <a:ext cx="1714500" cy="1594707"/>
              </a:xfrm>
              <a:custGeom>
                <a:avLst/>
                <a:gdLst>
                  <a:gd name="T0" fmla="*/ 0 w 1714500"/>
                  <a:gd name="T1" fmla="*/ 0 h 1594707"/>
                  <a:gd name="T2" fmla="*/ 426027 w 1714500"/>
                  <a:gd name="T3" fmla="*/ 10391 h 1594707"/>
                  <a:gd name="T4" fmla="*/ 519545 w 1714500"/>
                  <a:gd name="T5" fmla="*/ 31172 h 1594707"/>
                  <a:gd name="T6" fmla="*/ 550718 w 1714500"/>
                  <a:gd name="T7" fmla="*/ 51954 h 1594707"/>
                  <a:gd name="T8" fmla="*/ 581891 w 1714500"/>
                  <a:gd name="T9" fmla="*/ 62345 h 1594707"/>
                  <a:gd name="T10" fmla="*/ 592282 w 1714500"/>
                  <a:gd name="T11" fmla="*/ 93518 h 1594707"/>
                  <a:gd name="T12" fmla="*/ 654627 w 1714500"/>
                  <a:gd name="T13" fmla="*/ 114300 h 1594707"/>
                  <a:gd name="T14" fmla="*/ 685800 w 1714500"/>
                  <a:gd name="T15" fmla="*/ 124691 h 1594707"/>
                  <a:gd name="T16" fmla="*/ 706582 w 1714500"/>
                  <a:gd name="T17" fmla="*/ 187036 h 1594707"/>
                  <a:gd name="T18" fmla="*/ 768927 w 1714500"/>
                  <a:gd name="T19" fmla="*/ 207818 h 1594707"/>
                  <a:gd name="T20" fmla="*/ 779318 w 1714500"/>
                  <a:gd name="T21" fmla="*/ 238991 h 1594707"/>
                  <a:gd name="T22" fmla="*/ 789709 w 1714500"/>
                  <a:gd name="T23" fmla="*/ 280554 h 1594707"/>
                  <a:gd name="T24" fmla="*/ 820882 w 1714500"/>
                  <a:gd name="T25" fmla="*/ 311727 h 1594707"/>
                  <a:gd name="T26" fmla="*/ 831272 w 1714500"/>
                  <a:gd name="T27" fmla="*/ 342900 h 1594707"/>
                  <a:gd name="T28" fmla="*/ 841663 w 1714500"/>
                  <a:gd name="T29" fmla="*/ 394854 h 1594707"/>
                  <a:gd name="T30" fmla="*/ 872836 w 1714500"/>
                  <a:gd name="T31" fmla="*/ 415636 h 1594707"/>
                  <a:gd name="T32" fmla="*/ 893618 w 1714500"/>
                  <a:gd name="T33" fmla="*/ 446809 h 1594707"/>
                  <a:gd name="T34" fmla="*/ 904009 w 1714500"/>
                  <a:gd name="T35" fmla="*/ 488372 h 1594707"/>
                  <a:gd name="T36" fmla="*/ 924791 w 1714500"/>
                  <a:gd name="T37" fmla="*/ 602672 h 1594707"/>
                  <a:gd name="T38" fmla="*/ 935182 w 1714500"/>
                  <a:gd name="T39" fmla="*/ 633845 h 1594707"/>
                  <a:gd name="T40" fmla="*/ 987136 w 1714500"/>
                  <a:gd name="T41" fmla="*/ 706582 h 1594707"/>
                  <a:gd name="T42" fmla="*/ 1018309 w 1714500"/>
                  <a:gd name="T43" fmla="*/ 737754 h 1594707"/>
                  <a:gd name="T44" fmla="*/ 1070263 w 1714500"/>
                  <a:gd name="T45" fmla="*/ 820882 h 1594707"/>
                  <a:gd name="T46" fmla="*/ 1101436 w 1714500"/>
                  <a:gd name="T47" fmla="*/ 862445 h 1594707"/>
                  <a:gd name="T48" fmla="*/ 1111827 w 1714500"/>
                  <a:gd name="T49" fmla="*/ 914400 h 1594707"/>
                  <a:gd name="T50" fmla="*/ 1122218 w 1714500"/>
                  <a:gd name="T51" fmla="*/ 976745 h 1594707"/>
                  <a:gd name="T52" fmla="*/ 1184563 w 1714500"/>
                  <a:gd name="T53" fmla="*/ 1018309 h 1594707"/>
                  <a:gd name="T54" fmla="*/ 1215736 w 1714500"/>
                  <a:gd name="T55" fmla="*/ 1039091 h 1594707"/>
                  <a:gd name="T56" fmla="*/ 1246909 w 1714500"/>
                  <a:gd name="T57" fmla="*/ 1111827 h 1594707"/>
                  <a:gd name="T58" fmla="*/ 1278082 w 1714500"/>
                  <a:gd name="T59" fmla="*/ 1174172 h 1594707"/>
                  <a:gd name="T60" fmla="*/ 1309254 w 1714500"/>
                  <a:gd name="T61" fmla="*/ 1194954 h 1594707"/>
                  <a:gd name="T62" fmla="*/ 1330036 w 1714500"/>
                  <a:gd name="T63" fmla="*/ 1257300 h 1594707"/>
                  <a:gd name="T64" fmla="*/ 1340427 w 1714500"/>
                  <a:gd name="T65" fmla="*/ 1309254 h 1594707"/>
                  <a:gd name="T66" fmla="*/ 1454727 w 1714500"/>
                  <a:gd name="T67" fmla="*/ 1319645 h 1594707"/>
                  <a:gd name="T68" fmla="*/ 1475509 w 1714500"/>
                  <a:gd name="T69" fmla="*/ 1350818 h 1594707"/>
                  <a:gd name="T70" fmla="*/ 1485900 w 1714500"/>
                  <a:gd name="T71" fmla="*/ 1381991 h 1594707"/>
                  <a:gd name="T72" fmla="*/ 1548245 w 1714500"/>
                  <a:gd name="T73" fmla="*/ 1402772 h 1594707"/>
                  <a:gd name="T74" fmla="*/ 1579418 w 1714500"/>
                  <a:gd name="T75" fmla="*/ 1475509 h 1594707"/>
                  <a:gd name="T76" fmla="*/ 1610591 w 1714500"/>
                  <a:gd name="T77" fmla="*/ 1485900 h 1594707"/>
                  <a:gd name="T78" fmla="*/ 1652154 w 1714500"/>
                  <a:gd name="T79" fmla="*/ 1527463 h 1594707"/>
                  <a:gd name="T80" fmla="*/ 1662545 w 1714500"/>
                  <a:gd name="T81" fmla="*/ 1558636 h 1594707"/>
                  <a:gd name="T82" fmla="*/ 1714500 w 1714500"/>
                  <a:gd name="T83" fmla="*/ 1589809 h 159470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14500"/>
                  <a:gd name="T127" fmla="*/ 0 h 1594707"/>
                  <a:gd name="T128" fmla="*/ 1714500 w 1714500"/>
                  <a:gd name="T129" fmla="*/ 1594707 h 159470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14500" h="1594707">
                    <a:moveTo>
                      <a:pt x="0" y="0"/>
                    </a:moveTo>
                    <a:lnTo>
                      <a:pt x="426027" y="10391"/>
                    </a:lnTo>
                    <a:cubicBezTo>
                      <a:pt x="441992" y="11085"/>
                      <a:pt x="501272" y="26604"/>
                      <a:pt x="519545" y="31172"/>
                    </a:cubicBezTo>
                    <a:cubicBezTo>
                      <a:pt x="529936" y="38099"/>
                      <a:pt x="539548" y="46369"/>
                      <a:pt x="550718" y="51954"/>
                    </a:cubicBezTo>
                    <a:cubicBezTo>
                      <a:pt x="560515" y="56852"/>
                      <a:pt x="574146" y="54600"/>
                      <a:pt x="581891" y="62345"/>
                    </a:cubicBezTo>
                    <a:cubicBezTo>
                      <a:pt x="589636" y="70090"/>
                      <a:pt x="583369" y="87152"/>
                      <a:pt x="592282" y="93518"/>
                    </a:cubicBezTo>
                    <a:cubicBezTo>
                      <a:pt x="610107" y="106251"/>
                      <a:pt x="633845" y="107373"/>
                      <a:pt x="654627" y="114300"/>
                    </a:cubicBezTo>
                    <a:lnTo>
                      <a:pt x="685800" y="124691"/>
                    </a:lnTo>
                    <a:cubicBezTo>
                      <a:pt x="692727" y="145473"/>
                      <a:pt x="685800" y="180109"/>
                      <a:pt x="706582" y="187036"/>
                    </a:cubicBezTo>
                    <a:lnTo>
                      <a:pt x="768927" y="207818"/>
                    </a:lnTo>
                    <a:cubicBezTo>
                      <a:pt x="772391" y="218209"/>
                      <a:pt x="776309" y="228459"/>
                      <a:pt x="779318" y="238991"/>
                    </a:cubicBezTo>
                    <a:cubicBezTo>
                      <a:pt x="783241" y="252722"/>
                      <a:pt x="782624" y="268155"/>
                      <a:pt x="789709" y="280554"/>
                    </a:cubicBezTo>
                    <a:cubicBezTo>
                      <a:pt x="797000" y="293313"/>
                      <a:pt x="810491" y="301336"/>
                      <a:pt x="820882" y="311727"/>
                    </a:cubicBezTo>
                    <a:cubicBezTo>
                      <a:pt x="824345" y="322118"/>
                      <a:pt x="828616" y="332274"/>
                      <a:pt x="831272" y="342900"/>
                    </a:cubicBezTo>
                    <a:cubicBezTo>
                      <a:pt x="835555" y="360034"/>
                      <a:pt x="832901" y="379520"/>
                      <a:pt x="841663" y="394854"/>
                    </a:cubicBezTo>
                    <a:cubicBezTo>
                      <a:pt x="847859" y="405697"/>
                      <a:pt x="862445" y="408709"/>
                      <a:pt x="872836" y="415636"/>
                    </a:cubicBezTo>
                    <a:cubicBezTo>
                      <a:pt x="879763" y="426027"/>
                      <a:pt x="888699" y="435330"/>
                      <a:pt x="893618" y="446809"/>
                    </a:cubicBezTo>
                    <a:cubicBezTo>
                      <a:pt x="899244" y="459935"/>
                      <a:pt x="901454" y="474322"/>
                      <a:pt x="904009" y="488372"/>
                    </a:cubicBezTo>
                    <a:cubicBezTo>
                      <a:pt x="918726" y="569317"/>
                      <a:pt x="907115" y="540806"/>
                      <a:pt x="924791" y="602672"/>
                    </a:cubicBezTo>
                    <a:cubicBezTo>
                      <a:pt x="927800" y="613204"/>
                      <a:pt x="930284" y="624048"/>
                      <a:pt x="935182" y="633845"/>
                    </a:cubicBezTo>
                    <a:cubicBezTo>
                      <a:pt x="941763" y="647006"/>
                      <a:pt x="981484" y="699989"/>
                      <a:pt x="987136" y="706582"/>
                    </a:cubicBezTo>
                    <a:cubicBezTo>
                      <a:pt x="996699" y="717739"/>
                      <a:pt x="1008901" y="726465"/>
                      <a:pt x="1018309" y="737754"/>
                    </a:cubicBezTo>
                    <a:cubicBezTo>
                      <a:pt x="1031228" y="753256"/>
                      <a:pt x="1063499" y="810737"/>
                      <a:pt x="1070263" y="820882"/>
                    </a:cubicBezTo>
                    <a:cubicBezTo>
                      <a:pt x="1079869" y="835292"/>
                      <a:pt x="1091045" y="848591"/>
                      <a:pt x="1101436" y="862445"/>
                    </a:cubicBezTo>
                    <a:cubicBezTo>
                      <a:pt x="1104900" y="879763"/>
                      <a:pt x="1108668" y="897024"/>
                      <a:pt x="1111827" y="914400"/>
                    </a:cubicBezTo>
                    <a:cubicBezTo>
                      <a:pt x="1115596" y="935128"/>
                      <a:pt x="1113661" y="957493"/>
                      <a:pt x="1122218" y="976745"/>
                    </a:cubicBezTo>
                    <a:cubicBezTo>
                      <a:pt x="1139102" y="1014733"/>
                      <a:pt x="1155873" y="1003964"/>
                      <a:pt x="1184563" y="1018309"/>
                    </a:cubicBezTo>
                    <a:cubicBezTo>
                      <a:pt x="1195733" y="1023894"/>
                      <a:pt x="1205345" y="1032164"/>
                      <a:pt x="1215736" y="1039091"/>
                    </a:cubicBezTo>
                    <a:cubicBezTo>
                      <a:pt x="1237362" y="1125593"/>
                      <a:pt x="1211029" y="1040067"/>
                      <a:pt x="1246909" y="1111827"/>
                    </a:cubicBezTo>
                    <a:cubicBezTo>
                      <a:pt x="1263812" y="1145633"/>
                      <a:pt x="1248302" y="1144392"/>
                      <a:pt x="1278082" y="1174172"/>
                    </a:cubicBezTo>
                    <a:cubicBezTo>
                      <a:pt x="1286912" y="1183002"/>
                      <a:pt x="1298863" y="1188027"/>
                      <a:pt x="1309254" y="1194954"/>
                    </a:cubicBezTo>
                    <a:cubicBezTo>
                      <a:pt x="1316181" y="1215736"/>
                      <a:pt x="1325740" y="1235819"/>
                      <a:pt x="1330036" y="1257300"/>
                    </a:cubicBezTo>
                    <a:cubicBezTo>
                      <a:pt x="1333500" y="1274618"/>
                      <a:pt x="1324631" y="1301356"/>
                      <a:pt x="1340427" y="1309254"/>
                    </a:cubicBezTo>
                    <a:cubicBezTo>
                      <a:pt x="1374645" y="1326363"/>
                      <a:pt x="1416627" y="1316181"/>
                      <a:pt x="1454727" y="1319645"/>
                    </a:cubicBezTo>
                    <a:cubicBezTo>
                      <a:pt x="1461654" y="1330036"/>
                      <a:pt x="1469924" y="1339648"/>
                      <a:pt x="1475509" y="1350818"/>
                    </a:cubicBezTo>
                    <a:cubicBezTo>
                      <a:pt x="1480407" y="1360615"/>
                      <a:pt x="1476987" y="1375625"/>
                      <a:pt x="1485900" y="1381991"/>
                    </a:cubicBezTo>
                    <a:cubicBezTo>
                      <a:pt x="1503725" y="1394723"/>
                      <a:pt x="1548245" y="1402772"/>
                      <a:pt x="1548245" y="1402772"/>
                    </a:cubicBezTo>
                    <a:cubicBezTo>
                      <a:pt x="1554485" y="1427731"/>
                      <a:pt x="1556993" y="1457569"/>
                      <a:pt x="1579418" y="1475509"/>
                    </a:cubicBezTo>
                    <a:cubicBezTo>
                      <a:pt x="1587971" y="1482351"/>
                      <a:pt x="1600200" y="1482436"/>
                      <a:pt x="1610591" y="1485900"/>
                    </a:cubicBezTo>
                    <a:cubicBezTo>
                      <a:pt x="1638301" y="1569027"/>
                      <a:pt x="1596736" y="1472044"/>
                      <a:pt x="1652154" y="1527463"/>
                    </a:cubicBezTo>
                    <a:cubicBezTo>
                      <a:pt x="1659899" y="1535208"/>
                      <a:pt x="1656469" y="1549522"/>
                      <a:pt x="1662545" y="1558636"/>
                    </a:cubicBezTo>
                    <a:cubicBezTo>
                      <a:pt x="1686593" y="1594707"/>
                      <a:pt x="1684691" y="1589809"/>
                      <a:pt x="1714500" y="1589809"/>
                    </a:cubicBezTo>
                  </a:path>
                </a:pathLst>
              </a:custGeom>
              <a:noFill/>
              <a:ln w="19050" algn="ctr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9875" name="Rectangle 17"/>
            <p:cNvSpPr>
              <a:spLocks noChangeArrowheads="1"/>
            </p:cNvSpPr>
            <p:nvPr/>
          </p:nvSpPr>
          <p:spPr bwMode="auto">
            <a:xfrm>
              <a:off x="1363905" y="514324"/>
              <a:ext cx="18004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chemeClr val="accent1"/>
                  </a:solidFill>
                </a:rPr>
                <a:t>Pumping Speed</a:t>
              </a:r>
              <a:endParaRPr lang="fr-FR" sz="2000">
                <a:solidFill>
                  <a:schemeClr val="accent1"/>
                </a:solidFill>
              </a:endParaRPr>
            </a:p>
          </p:txBody>
        </p:sp>
      </p:grpSp>
      <p:sp>
        <p:nvSpPr>
          <p:cNvPr id="249863" name="Rectangle 17"/>
          <p:cNvSpPr>
            <a:spLocks noChangeArrowheads="1"/>
          </p:cNvSpPr>
          <p:nvPr/>
        </p:nvSpPr>
        <p:spPr bwMode="auto">
          <a:xfrm>
            <a:off x="3571875" y="4024313"/>
            <a:ext cx="136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accent1"/>
                </a:solidFill>
              </a:rPr>
              <a:t>PSD Yields</a:t>
            </a:r>
            <a:endParaRPr lang="fr-FR" sz="2000">
              <a:solidFill>
                <a:schemeClr val="accent1"/>
              </a:solidFill>
            </a:endParaRPr>
          </a:p>
        </p:txBody>
      </p:sp>
      <p:sp>
        <p:nvSpPr>
          <p:cNvPr id="249864" name="Text Box 15"/>
          <p:cNvSpPr txBox="1">
            <a:spLocks noChangeArrowheads="1"/>
          </p:cNvSpPr>
          <p:nvPr/>
        </p:nvSpPr>
        <p:spPr bwMode="auto">
          <a:xfrm>
            <a:off x="4357688" y="6381750"/>
            <a:ext cx="14874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V. </a:t>
            </a:r>
            <a:r>
              <a:rPr lang="en-GB" sz="1000">
                <a:solidFill>
                  <a:srgbClr val="000000"/>
                </a:solidFill>
                <a:cs typeface="Times New Roman" pitchFamily="18" charset="0"/>
              </a:rPr>
              <a:t>Anashin</a:t>
            </a:r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800" i="1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 EPAC 2002</a:t>
            </a:r>
            <a:endParaRPr lang="en-US" sz="800"/>
          </a:p>
        </p:txBody>
      </p:sp>
      <p:grpSp>
        <p:nvGrpSpPr>
          <p:cNvPr id="249865" name="Group 21"/>
          <p:cNvGrpSpPr>
            <a:grpSpLocks/>
          </p:cNvGrpSpPr>
          <p:nvPr/>
        </p:nvGrpSpPr>
        <p:grpSpPr bwMode="auto">
          <a:xfrm>
            <a:off x="6242050" y="4310063"/>
            <a:ext cx="3687763" cy="2714625"/>
            <a:chOff x="6242414" y="4167190"/>
            <a:chExt cx="3687432" cy="2714644"/>
          </a:xfrm>
        </p:grpSpPr>
        <p:pic>
          <p:nvPicPr>
            <p:cNvPr id="249870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42414" y="4522811"/>
              <a:ext cx="3687432" cy="222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9871" name="Rectangle 17"/>
            <p:cNvSpPr>
              <a:spLocks noChangeArrowheads="1"/>
            </p:cNvSpPr>
            <p:nvPr/>
          </p:nvSpPr>
          <p:spPr bwMode="auto">
            <a:xfrm>
              <a:off x="6715136" y="4167190"/>
              <a:ext cx="28075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chemeClr val="accent1"/>
                  </a:solidFill>
                </a:rPr>
                <a:t>Secondary Electron Yield</a:t>
              </a:r>
              <a:endParaRPr lang="fr-FR" sz="2000">
                <a:solidFill>
                  <a:schemeClr val="accent1"/>
                </a:solidFill>
              </a:endParaRPr>
            </a:p>
          </p:txBody>
        </p:sp>
        <p:sp>
          <p:nvSpPr>
            <p:cNvPr id="249872" name="Text Box 15"/>
            <p:cNvSpPr txBox="1">
              <a:spLocks noChangeArrowheads="1"/>
            </p:cNvSpPr>
            <p:nvPr/>
          </p:nvSpPr>
          <p:spPr bwMode="auto">
            <a:xfrm>
              <a:off x="7786720" y="6665934"/>
              <a:ext cx="2060575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GB" sz="800">
                  <a:solidFill>
                    <a:srgbClr val="000000"/>
                  </a:solidFill>
                  <a:cs typeface="Times New Roman" pitchFamily="18" charset="0"/>
                </a:rPr>
                <a:t>C. Scheuerlein </a:t>
              </a:r>
              <a:r>
                <a:rPr lang="en-GB" sz="800" i="1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800">
                  <a:solidFill>
                    <a:srgbClr val="000000"/>
                  </a:solidFill>
                  <a:cs typeface="Times New Roman" pitchFamily="18" charset="0"/>
                </a:rPr>
                <a:t> Appl.Surf.Sci 172(2001)</a:t>
              </a:r>
              <a:endParaRPr lang="en-US" sz="800"/>
            </a:p>
          </p:txBody>
        </p:sp>
      </p:grpSp>
      <p:sp>
        <p:nvSpPr>
          <p:cNvPr id="249866" name="Rectangle 17"/>
          <p:cNvSpPr>
            <a:spLocks noChangeArrowheads="1"/>
          </p:cNvSpPr>
          <p:nvPr/>
        </p:nvSpPr>
        <p:spPr bwMode="auto">
          <a:xfrm>
            <a:off x="7572375" y="523875"/>
            <a:ext cx="1379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solidFill>
                  <a:schemeClr val="accent1"/>
                </a:solidFill>
              </a:rPr>
              <a:t>ESD Yields</a:t>
            </a:r>
            <a:endParaRPr lang="fr-FR" sz="2000">
              <a:solidFill>
                <a:schemeClr val="accent1"/>
              </a:solidFill>
            </a:endParaRPr>
          </a:p>
        </p:txBody>
      </p:sp>
      <p:grpSp>
        <p:nvGrpSpPr>
          <p:cNvPr id="249867" name="Groupe 21"/>
          <p:cNvGrpSpPr>
            <a:grpSpLocks/>
          </p:cNvGrpSpPr>
          <p:nvPr/>
        </p:nvGrpSpPr>
        <p:grpSpPr bwMode="auto">
          <a:xfrm>
            <a:off x="6072188" y="879475"/>
            <a:ext cx="3500437" cy="3144838"/>
            <a:chOff x="6072194" y="1023918"/>
            <a:chExt cx="3057533" cy="2930082"/>
          </a:xfrm>
        </p:grpSpPr>
        <p:pic>
          <p:nvPicPr>
            <p:cNvPr id="249868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072194" y="1023918"/>
              <a:ext cx="3057533" cy="2760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9869" name="Text Box 15"/>
            <p:cNvSpPr txBox="1">
              <a:spLocks noChangeArrowheads="1"/>
            </p:cNvSpPr>
            <p:nvPr/>
          </p:nvSpPr>
          <p:spPr bwMode="auto">
            <a:xfrm>
              <a:off x="6715136" y="3738562"/>
              <a:ext cx="2307032" cy="215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hangingPunct="0"/>
              <a:r>
                <a:rPr lang="en-GB" sz="800">
                  <a:solidFill>
                    <a:srgbClr val="000000"/>
                  </a:solidFill>
                  <a:cs typeface="Times New Roman" pitchFamily="18" charset="0"/>
                </a:rPr>
                <a:t>C. Benvenuti </a:t>
              </a:r>
              <a:r>
                <a:rPr lang="en-GB" sz="800" i="1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800">
                  <a:solidFill>
                    <a:srgbClr val="000000"/>
                  </a:solidFill>
                  <a:cs typeface="Times New Roman" pitchFamily="18" charset="0"/>
                </a:rPr>
                <a:t> J.Vac.Sci.Technol A 16(1) 1998</a:t>
              </a:r>
              <a:endParaRPr lang="en-US" sz="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Espace réservé du pied de page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0882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6519485-7D49-4FB8-9DBD-0DE507388CAB}" type="slidenum">
              <a:rPr lang="en-US" smtClean="0">
                <a:latin typeface="Times New Roman" pitchFamily="18" charset="0"/>
              </a:rPr>
              <a:pPr/>
              <a:t>51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2508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78013"/>
            <a:ext cx="4362450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8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878013"/>
            <a:ext cx="4348162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0885" name="Text Box 12"/>
          <p:cNvSpPr txBox="1">
            <a:spLocks noChangeArrowheads="1"/>
          </p:cNvSpPr>
          <p:nvPr/>
        </p:nvSpPr>
        <p:spPr bwMode="auto">
          <a:xfrm>
            <a:off x="7766050" y="4595813"/>
            <a:ext cx="17351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A. Rossi, CERN LHC PR 783, 2004.</a:t>
            </a:r>
            <a:r>
              <a:rPr lang="en-GB" sz="800"/>
              <a:t> </a:t>
            </a:r>
            <a:endParaRPr lang="en-US" sz="800"/>
          </a:p>
        </p:txBody>
      </p:sp>
      <p:sp>
        <p:nvSpPr>
          <p:cNvPr id="250886" name="Text Box 12"/>
          <p:cNvSpPr txBox="1">
            <a:spLocks noChangeArrowheads="1"/>
          </p:cNvSpPr>
          <p:nvPr/>
        </p:nvSpPr>
        <p:spPr bwMode="auto">
          <a:xfrm>
            <a:off x="3143250" y="4595813"/>
            <a:ext cx="17351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eaLnBrk="0" hangingPunct="0"/>
            <a:r>
              <a:rPr lang="en-GB" sz="800">
                <a:solidFill>
                  <a:srgbClr val="000000"/>
                </a:solidFill>
                <a:cs typeface="Times New Roman" pitchFamily="18" charset="0"/>
              </a:rPr>
              <a:t>A. Rossi, CERN LHC PR 783, 2004.</a:t>
            </a:r>
            <a:r>
              <a:rPr lang="en-GB" sz="800"/>
              <a:t> </a:t>
            </a:r>
            <a:endParaRPr lang="en-US" sz="800"/>
          </a:p>
        </p:txBody>
      </p:sp>
      <p:sp>
        <p:nvSpPr>
          <p:cNvPr id="250887" name="Rectangle 7"/>
          <p:cNvSpPr>
            <a:spLocks noChangeArrowheads="1"/>
          </p:cNvSpPr>
          <p:nvPr/>
        </p:nvSpPr>
        <p:spPr bwMode="auto">
          <a:xfrm>
            <a:off x="642938" y="238125"/>
            <a:ext cx="9424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400">
                <a:solidFill>
                  <a:srgbClr val="3366FF"/>
                </a:solidFill>
              </a:rPr>
              <a:t>Residual Gas Densities in the LHC Long Straight Section and Experiments</a:t>
            </a:r>
          </a:p>
        </p:txBody>
      </p:sp>
      <p:sp>
        <p:nvSpPr>
          <p:cNvPr id="250888" name="Rectangle 8"/>
          <p:cNvSpPr>
            <a:spLocks noChangeArrowheads="1"/>
          </p:cNvSpPr>
          <p:nvPr/>
        </p:nvSpPr>
        <p:spPr bwMode="auto">
          <a:xfrm>
            <a:off x="285750" y="881063"/>
            <a:ext cx="8929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>
                <a:solidFill>
                  <a:srgbClr val="000000"/>
                </a:solidFill>
              </a:rPr>
              <a:t>Intrinsicaly, the TiZrV NEG coating has good vacuum performances (high pumping speed, low desorption yields and low SEY)</a:t>
            </a:r>
            <a:endParaRPr lang="fr-FR"/>
          </a:p>
        </p:txBody>
      </p:sp>
      <p:grpSp>
        <p:nvGrpSpPr>
          <p:cNvPr id="250889" name="Groupe 15"/>
          <p:cNvGrpSpPr>
            <a:grpSpLocks/>
          </p:cNvGrpSpPr>
          <p:nvPr/>
        </p:nvGrpSpPr>
        <p:grpSpPr bwMode="auto">
          <a:xfrm>
            <a:off x="1166813" y="4881563"/>
            <a:ext cx="3619500" cy="1885950"/>
            <a:chOff x="947717" y="4881570"/>
            <a:chExt cx="3619500" cy="1885950"/>
          </a:xfrm>
        </p:grpSpPr>
        <p:pic>
          <p:nvPicPr>
            <p:cNvPr id="250894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14542" y="4881570"/>
              <a:ext cx="2352675" cy="185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5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47717" y="4881570"/>
              <a:ext cx="12668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0890" name="Groupe 14"/>
          <p:cNvGrpSpPr>
            <a:grpSpLocks/>
          </p:cNvGrpSpPr>
          <p:nvPr/>
        </p:nvGrpSpPr>
        <p:grpSpPr bwMode="auto">
          <a:xfrm>
            <a:off x="5857875" y="4881563"/>
            <a:ext cx="3571875" cy="1885950"/>
            <a:chOff x="5519749" y="4881570"/>
            <a:chExt cx="3571875" cy="1885950"/>
          </a:xfrm>
        </p:grpSpPr>
        <p:pic>
          <p:nvPicPr>
            <p:cNvPr id="250892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86574" y="4881570"/>
              <a:ext cx="2305050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3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19749" y="4881570"/>
              <a:ext cx="126682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0891" name="TextBox 15"/>
          <p:cNvSpPr txBox="1">
            <a:spLocks noChangeArrowheads="1"/>
          </p:cNvSpPr>
          <p:nvPr/>
        </p:nvSpPr>
        <p:spPr bwMode="auto">
          <a:xfrm>
            <a:off x="3429000" y="6881813"/>
            <a:ext cx="3406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1800">
                <a:solidFill>
                  <a:srgbClr val="FF0066"/>
                </a:solidFill>
              </a:rPr>
              <a:t>~ 10</a:t>
            </a:r>
            <a:r>
              <a:rPr lang="fr-FR" sz="1800" baseline="30000">
                <a:solidFill>
                  <a:srgbClr val="FF0066"/>
                </a:solidFill>
              </a:rPr>
              <a:t>-10</a:t>
            </a:r>
            <a:r>
              <a:rPr lang="fr-FR" sz="1800">
                <a:solidFill>
                  <a:srgbClr val="FF0066"/>
                </a:solidFill>
              </a:rPr>
              <a:t> mbar with circulating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190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F93A18-BB2C-4A6C-88DD-F429EFB4940B}" type="slidenum">
              <a:rPr lang="en-US" smtClean="0">
                <a:latin typeface="Times New Roman" pitchFamily="18" charset="0"/>
              </a:rPr>
              <a:pPr/>
              <a:t>52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1907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/>
              <a:t>4. </a:t>
            </a:r>
            <a:r>
              <a:rPr lang="en-US" sz="4400">
                <a:solidFill>
                  <a:srgbClr val="FF0066"/>
                </a:solidFill>
              </a:rPr>
              <a:t>2009 operation</a:t>
            </a:r>
            <a:endParaRPr lang="en-US"/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395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B984850-2AB6-4AE1-85DB-10C3B84ECF3F}" type="slidenum">
              <a:rPr lang="en-US" smtClean="0">
                <a:latin typeface="Times New Roman" pitchFamily="18" charset="0"/>
              </a:rPr>
              <a:pPr/>
              <a:t>53</a:t>
            </a:fld>
            <a:endParaRPr lang="en-US" smtClean="0">
              <a:latin typeface="Times New Roman" pitchFamily="18" charset="0"/>
            </a:endParaRPr>
          </a:p>
        </p:txBody>
      </p:sp>
      <p:pic>
        <p:nvPicPr>
          <p:cNvPr id="253957" name="le petit train (court) 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406650" y="1506538"/>
            <a:ext cx="6481763" cy="4862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40" fill="hold"/>
                                        <p:tgtEl>
                                          <p:spTgt spid="2539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395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39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39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3957"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600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F521EA5-F216-4E18-A32D-75C844EF17E8}" type="slidenum">
              <a:rPr lang="en-US" smtClean="0">
                <a:latin typeface="Times New Roman" pitchFamily="18" charset="0"/>
              </a:rPr>
              <a:pPr/>
              <a:t>54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6003" name="Rectangle 4"/>
          <p:cNvSpPr>
            <a:spLocks noChangeArrowheads="1"/>
          </p:cNvSpPr>
          <p:nvPr/>
        </p:nvSpPr>
        <p:spPr bwMode="auto">
          <a:xfrm>
            <a:off x="2647950" y="381000"/>
            <a:ext cx="5568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Today’s LHC beam intensity and energy</a:t>
            </a:r>
          </a:p>
        </p:txBody>
      </p:sp>
      <p:sp>
        <p:nvSpPr>
          <p:cNvPr id="256004" name="Rectangle 6"/>
          <p:cNvSpPr>
            <a:spLocks noChangeArrowheads="1"/>
          </p:cNvSpPr>
          <p:nvPr/>
        </p:nvSpPr>
        <p:spPr bwMode="auto">
          <a:xfrm>
            <a:off x="428625" y="4414838"/>
            <a:ext cx="7358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/>
              <a:t>Nominal intensity : 0.2 mA/bunch at 1.1 10</a:t>
            </a:r>
            <a:r>
              <a:rPr lang="en-US" sz="1600" baseline="30000"/>
              <a:t>11</a:t>
            </a:r>
            <a:r>
              <a:rPr lang="en-US" sz="1600"/>
              <a:t> protons/bunch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/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/>
              <a:t> 156 x 156 nominal bunches : 2x32 mA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Beam energy less than 5 TeV</a:t>
            </a:r>
          </a:p>
        </p:txBody>
      </p:sp>
      <p:sp>
        <p:nvSpPr>
          <p:cNvPr id="256005" name="Rectangle 7"/>
          <p:cNvSpPr>
            <a:spLocks noChangeArrowheads="1"/>
          </p:cNvSpPr>
          <p:nvPr/>
        </p:nvSpPr>
        <p:spPr bwMode="auto">
          <a:xfrm>
            <a:off x="428625" y="2343150"/>
            <a:ext cx="64293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2 x 2 bunches at 5 </a:t>
            </a:r>
            <a:r>
              <a:rPr lang="en-US" sz="1600"/>
              <a:t>10</a:t>
            </a:r>
            <a:r>
              <a:rPr lang="en-US" sz="1600" baseline="30000"/>
              <a:t>9</a:t>
            </a:r>
            <a:r>
              <a:rPr lang="en-US" sz="1600"/>
              <a:t> protons/bunch</a:t>
            </a:r>
            <a:r>
              <a:rPr lang="en-US" sz="1600">
                <a:solidFill>
                  <a:srgbClr val="000000"/>
                </a:solidFill>
              </a:rPr>
              <a:t> : 2x20 µA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Beam energy 1.18 TeV</a:t>
            </a:r>
            <a:endParaRPr lang="fr-FR" sz="1600"/>
          </a:p>
        </p:txBody>
      </p:sp>
      <p:sp>
        <p:nvSpPr>
          <p:cNvPr id="256006" name="Rectangle 2"/>
          <p:cNvSpPr>
            <a:spLocks noChangeArrowheads="1"/>
          </p:cNvSpPr>
          <p:nvPr/>
        </p:nvSpPr>
        <p:spPr bwMode="auto">
          <a:xfrm>
            <a:off x="0" y="1557338"/>
            <a:ext cx="100584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400">
                <a:solidFill>
                  <a:srgbClr val="00CC99"/>
                </a:solidFill>
              </a:rPr>
              <a:t>2009</a:t>
            </a: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  <p:sp>
        <p:nvSpPr>
          <p:cNvPr id="256007" name="Rectangle 2"/>
          <p:cNvSpPr>
            <a:spLocks noChangeArrowheads="1"/>
          </p:cNvSpPr>
          <p:nvPr/>
        </p:nvSpPr>
        <p:spPr bwMode="auto">
          <a:xfrm>
            <a:off x="0" y="3629025"/>
            <a:ext cx="100584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400">
                <a:solidFill>
                  <a:srgbClr val="00CC99"/>
                </a:solidFill>
              </a:rPr>
              <a:t>2010</a:t>
            </a: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4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805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C8746B-D789-41DB-9634-CD7A0694B70D}" type="slidenum">
              <a:rPr lang="en-US" smtClean="0">
                <a:latin typeface="Times New Roman" pitchFamily="18" charset="0"/>
              </a:rPr>
              <a:pPr/>
              <a:t>55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58051" name="Rectangle 4"/>
          <p:cNvSpPr>
            <a:spLocks noChangeArrowheads="1"/>
          </p:cNvSpPr>
          <p:nvPr/>
        </p:nvSpPr>
        <p:spPr bwMode="auto">
          <a:xfrm>
            <a:off x="3429000" y="0"/>
            <a:ext cx="40941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Photon stimulated desorption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28625" y="1524000"/>
            <a:ext cx="6429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SR power ~ 0 W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Critical energy ~ 0.2 eV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Photon flux 6 10</a:t>
            </a:r>
            <a:r>
              <a:rPr lang="en-US" sz="1600" baseline="30000">
                <a:solidFill>
                  <a:srgbClr val="000000"/>
                </a:solidFill>
              </a:rPr>
              <a:t>11</a:t>
            </a:r>
            <a:r>
              <a:rPr lang="en-US" sz="1600">
                <a:solidFill>
                  <a:srgbClr val="000000"/>
                </a:solidFill>
              </a:rPr>
              <a:t> ph/m/s</a:t>
            </a:r>
            <a:endParaRPr lang="fr-FR" sz="1600"/>
          </a:p>
        </p:txBody>
      </p:sp>
      <p:sp>
        <p:nvSpPr>
          <p:cNvPr id="258053" name="Rectangle 2"/>
          <p:cNvSpPr>
            <a:spLocks noChangeArrowheads="1"/>
          </p:cNvSpPr>
          <p:nvPr/>
        </p:nvSpPr>
        <p:spPr bwMode="auto">
          <a:xfrm>
            <a:off x="0" y="666750"/>
            <a:ext cx="100584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400">
                <a:solidFill>
                  <a:srgbClr val="00CC99"/>
                </a:solidFill>
              </a:rPr>
              <a:t>2009</a:t>
            </a: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28600" y="3952875"/>
            <a:ext cx="100584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400">
                <a:solidFill>
                  <a:srgbClr val="00CC99"/>
                </a:solidFill>
              </a:rPr>
              <a:t>2010</a:t>
            </a: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28625" y="5095875"/>
            <a:ext cx="4000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SR power ~ 3 mW/m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Critical energy ~ 16 eV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Photon flux 4 10</a:t>
            </a:r>
            <a:r>
              <a:rPr lang="en-US" sz="1600" baseline="30000">
                <a:solidFill>
                  <a:srgbClr val="000000"/>
                </a:solidFill>
              </a:rPr>
              <a:t>15</a:t>
            </a:r>
            <a:r>
              <a:rPr lang="en-US" sz="1600">
                <a:solidFill>
                  <a:srgbClr val="000000"/>
                </a:solidFill>
              </a:rPr>
              <a:t> ph/m/s (4% nominal)</a:t>
            </a:r>
            <a:endParaRPr lang="fr-FR" sz="1600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4310063"/>
            <a:ext cx="45275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>
            <a:spLocks noChangeArrowheads="1"/>
          </p:cNvSpPr>
          <p:nvPr/>
        </p:nvSpPr>
        <p:spPr bwMode="auto">
          <a:xfrm>
            <a:off x="4286250" y="1809750"/>
            <a:ext cx="1071563" cy="50006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31750" algn="ctr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FR"/>
          </a:p>
        </p:txBody>
      </p:sp>
      <p:pic>
        <p:nvPicPr>
          <p:cNvPr id="2037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952500"/>
            <a:ext cx="33210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215063" y="3595688"/>
            <a:ext cx="2670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 sz="1600">
                <a:solidFill>
                  <a:srgbClr val="000000"/>
                </a:solidFill>
              </a:rPr>
              <a:t>“Il ne se passe jamais rien ici”</a:t>
            </a:r>
            <a:endParaRPr lang="fr-FR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 animBg="1"/>
      <p:bldP spid="1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7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60098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E4FAF6-2451-4C54-BB7F-5351013DD3EE}" type="slidenum">
              <a:rPr lang="en-US" smtClean="0">
                <a:latin typeface="Times New Roman" pitchFamily="18" charset="0"/>
              </a:rPr>
              <a:pPr/>
              <a:t>56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0099" name="Rectangle 4"/>
          <p:cNvSpPr>
            <a:spLocks noChangeArrowheads="1"/>
          </p:cNvSpPr>
          <p:nvPr/>
        </p:nvSpPr>
        <p:spPr bwMode="auto">
          <a:xfrm>
            <a:off x="3059113" y="0"/>
            <a:ext cx="48339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Electron cloud and ion instabilities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28625" y="1524000"/>
            <a:ext cx="642937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fr-FR" sz="1600">
                <a:solidFill>
                  <a:srgbClr val="000000"/>
                </a:solidFill>
              </a:rPr>
              <a:t> Bien evidement, rien en 2009 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fr-FR" sz="1600">
                <a:solidFill>
                  <a:srgbClr val="000000"/>
                </a:solidFill>
              </a:rPr>
              <a:t> Paolo, pas la peine de prévoir un séminaire l’ année prochaine pour ca !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fr-FR" sz="1600">
                <a:solidFill>
                  <a:srgbClr val="000000"/>
                </a:solidFill>
              </a:rPr>
              <a:t> Youpi les vacances !</a:t>
            </a:r>
          </a:p>
        </p:txBody>
      </p:sp>
      <p:sp>
        <p:nvSpPr>
          <p:cNvPr id="260101" name="Rectangle 2"/>
          <p:cNvSpPr>
            <a:spLocks noChangeArrowheads="1"/>
          </p:cNvSpPr>
          <p:nvPr/>
        </p:nvSpPr>
        <p:spPr bwMode="auto">
          <a:xfrm>
            <a:off x="0" y="666750"/>
            <a:ext cx="100584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2400">
                <a:solidFill>
                  <a:srgbClr val="00CC99"/>
                </a:solidFill>
              </a:rPr>
              <a:t>2009 &amp; 2010</a:t>
            </a: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238500"/>
            <a:ext cx="39909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6215063" y="5953125"/>
            <a:ext cx="3889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0" hangingPunct="0"/>
            <a:r>
              <a:rPr lang="fr-FR" sz="2000" b="1">
                <a:solidFill>
                  <a:srgbClr val="FF0066"/>
                </a:solidFill>
              </a:rPr>
              <a:t>Fin du séminaire d’aujourd’hui ?</a:t>
            </a:r>
            <a:endParaRPr lang="fr-FR" sz="2000" b="1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6214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AC4AA0-7F44-48FB-9097-AD2DA501961A}" type="slidenum">
              <a:rPr lang="en-US" smtClean="0">
                <a:latin typeface="Times New Roman" pitchFamily="18" charset="0"/>
              </a:rPr>
              <a:pPr/>
              <a:t>57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2147" name="Rectangle 2"/>
          <p:cNvSpPr>
            <a:spLocks noChangeArrowheads="1"/>
          </p:cNvSpPr>
          <p:nvPr/>
        </p:nvSpPr>
        <p:spPr bwMode="auto">
          <a:xfrm>
            <a:off x="0" y="2370138"/>
            <a:ext cx="100584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chemeClr val="accent1"/>
              </a:buClr>
            </a:pPr>
            <a:r>
              <a:rPr lang="en-US" sz="4400">
                <a:solidFill>
                  <a:srgbClr val="00CC99"/>
                </a:solidFill>
              </a:rPr>
              <a:t>Some observed dynamics events</a:t>
            </a:r>
            <a:endParaRPr lang="en-US">
              <a:solidFill>
                <a:srgbClr val="00CC99"/>
              </a:solidFill>
            </a:endParaRPr>
          </a:p>
          <a:p>
            <a:pPr algn="ctr" eaLnBrk="0" hangingPunct="0">
              <a:buClr>
                <a:schemeClr val="accent1"/>
              </a:buClr>
            </a:pPr>
            <a:endParaRPr 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3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A noisy vacuum gauge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64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4913" y="1031875"/>
            <a:ext cx="81438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1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93B413-C55E-4E15-A108-097B76DF931B}" type="slidenum">
              <a:rPr lang="en-US" smtClean="0">
                <a:latin typeface="Times New Roman" pitchFamily="18" charset="0"/>
              </a:rPr>
              <a:pPr/>
              <a:t>58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419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7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A noisy vacuum gauge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65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" y="1111250"/>
            <a:ext cx="51006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8700" y="1190625"/>
            <a:ext cx="3652838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2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8475" y="3968750"/>
            <a:ext cx="2743200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22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B4B7705-4B29-4A6B-BA4E-EC68AE74E1DE}" type="slidenum">
              <a:rPr lang="en-US" smtClean="0">
                <a:latin typeface="Times New Roman" pitchFamily="18" charset="0"/>
              </a:rPr>
              <a:pPr/>
              <a:t>59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5222" name="Footer Placeholder 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662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7485EC-1DB6-4429-9A2E-ED86EB39AEED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ATLAS : Toroids and End-Cap Calorimeter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26628" name="Picture 2" descr="C:\Full.work.backup.15Jun08\Pictures\Pic2007\0702016_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809625"/>
            <a:ext cx="9418638" cy="62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ATLAS-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15438" y="6310313"/>
            <a:ext cx="6111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en-GB" sz="4000">
                <a:solidFill>
                  <a:srgbClr val="3366FF"/>
                </a:solidFill>
              </a:rPr>
              <a:t>Where one can find more informations</a:t>
            </a:r>
          </a:p>
        </p:txBody>
      </p:sp>
      <p:pic>
        <p:nvPicPr>
          <p:cNvPr id="266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452688"/>
            <a:ext cx="946943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3" name="Rectangle 6"/>
          <p:cNvSpPr>
            <a:spLocks noChangeArrowheads="1"/>
          </p:cNvSpPr>
          <p:nvPr/>
        </p:nvSpPr>
        <p:spPr bwMode="auto">
          <a:xfrm>
            <a:off x="1214438" y="1809750"/>
            <a:ext cx="77152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FR"/>
              <a:t>https://espace.cern.ch/te-vsc-lhc/Piquet_Service/default.aspx</a:t>
            </a:r>
          </a:p>
        </p:txBody>
      </p:sp>
      <p:sp>
        <p:nvSpPr>
          <p:cNvPr id="266244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911822E-EB95-440A-BF64-FBBF4C58A731}" type="slidenum">
              <a:rPr lang="en-US" smtClean="0">
                <a:latin typeface="Times New Roman" pitchFamily="18" charset="0"/>
              </a:rPr>
              <a:pPr/>
              <a:t>60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6245" name="Footer Placeholder 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9150" y="1031875"/>
            <a:ext cx="8112125" cy="6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6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Another noisy vacuum gauge ?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67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38" y="2222500"/>
            <a:ext cx="1992312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779426D-FD61-4D45-8FC9-BADB1136857E}" type="slidenum">
              <a:rPr lang="en-US" smtClean="0">
                <a:latin typeface="Times New Roman" pitchFamily="18" charset="0"/>
              </a:rPr>
              <a:pPr/>
              <a:t>61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7269" name="Footer Placeholder 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Rectangle 4"/>
          <p:cNvSpPr>
            <a:spLocks noChangeArrowheads="1"/>
          </p:cNvSpPr>
          <p:nvPr/>
        </p:nvSpPr>
        <p:spPr bwMode="auto">
          <a:xfrm>
            <a:off x="63500" y="158750"/>
            <a:ext cx="99822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No : beam screen’s temperature oscillations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682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881188"/>
            <a:ext cx="35718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29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738188"/>
            <a:ext cx="4830763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2" name="Rectangle 5"/>
          <p:cNvSpPr>
            <a:spLocks noChangeArrowheads="1"/>
          </p:cNvSpPr>
          <p:nvPr/>
        </p:nvSpPr>
        <p:spPr bwMode="auto">
          <a:xfrm>
            <a:off x="285750" y="4452938"/>
            <a:ext cx="37861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The pressure follows the temperature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The surface coverage is defined by the adsorption isosteres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The gas is “trapped by the porous” site of adsorption of the metallic surface</a:t>
            </a:r>
          </a:p>
        </p:txBody>
      </p:sp>
      <p:pic>
        <p:nvPicPr>
          <p:cNvPr id="26829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8" y="3810000"/>
            <a:ext cx="5857875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4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34646B-5FDF-40B9-8397-C27D29115A26}" type="slidenum">
              <a:rPr lang="en-US" smtClean="0">
                <a:latin typeface="Times New Roman" pitchFamily="18" charset="0"/>
              </a:rPr>
              <a:pPr/>
              <a:t>62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8295" name="Footer Placeholder 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750" y="952500"/>
            <a:ext cx="811212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9314" name="Rectangle 4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Other forms of beam screen oscillations</a:t>
            </a:r>
            <a:endParaRPr lang="en-US" sz="4000">
              <a:solidFill>
                <a:srgbClr val="3366FF"/>
              </a:solidFill>
            </a:endParaRPr>
          </a:p>
        </p:txBody>
      </p:sp>
      <p:sp>
        <p:nvSpPr>
          <p:cNvPr id="2693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5E1F90-0772-4477-8578-490B5E923BE1}" type="slidenum">
              <a:rPr lang="en-US" smtClean="0">
                <a:latin typeface="Times New Roman" pitchFamily="18" charset="0"/>
              </a:rPr>
              <a:pPr/>
              <a:t>63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9316" name="Footer Placeholder 5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7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Cryosorber-BS gas transfert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703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1023938"/>
            <a:ext cx="622935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339" name="Picture 17" descr="BS_cryosorbe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114425"/>
            <a:ext cx="3046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0340" name="Text Box 5"/>
          <p:cNvSpPr txBox="1">
            <a:spLocks noChangeArrowheads="1"/>
          </p:cNvSpPr>
          <p:nvPr/>
        </p:nvSpPr>
        <p:spPr bwMode="auto">
          <a:xfrm>
            <a:off x="2428875" y="4043363"/>
            <a:ext cx="10064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800"/>
              <a:t>Courtesy N. Kos CERN AT/VAC</a:t>
            </a:r>
          </a:p>
        </p:txBody>
      </p:sp>
      <p:pic>
        <p:nvPicPr>
          <p:cNvPr id="27034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952875"/>
            <a:ext cx="31940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0342" name="Rectangle 7"/>
          <p:cNvSpPr>
            <a:spLocks noChangeArrowheads="1"/>
          </p:cNvSpPr>
          <p:nvPr/>
        </p:nvSpPr>
        <p:spPr bwMode="auto">
          <a:xfrm>
            <a:off x="428625" y="6310313"/>
            <a:ext cx="8858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In the 10-8 range, a few monolayers of hydrogen strike the cryosorber per day</a:t>
            </a:r>
          </a:p>
        </p:txBody>
      </p:sp>
      <p:sp>
        <p:nvSpPr>
          <p:cNvPr id="270343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754B1F-2087-4286-A993-0BD9813485D4}" type="slidenum">
              <a:rPr lang="en-US" smtClean="0">
                <a:latin typeface="Times New Roman" pitchFamily="18" charset="0"/>
              </a:rPr>
              <a:pPr/>
              <a:t>64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0344" name="Footer Placeholder 9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TCTVB and TCDD.4L2 on 29-10-2009</a:t>
            </a:r>
            <a:endParaRPr lang="en-US" sz="4000">
              <a:solidFill>
                <a:srgbClr val="3366FF"/>
              </a:solidFill>
            </a:endParaRP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881063"/>
            <a:ext cx="340995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3738563"/>
            <a:ext cx="412432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095375"/>
            <a:ext cx="26574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136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881313"/>
            <a:ext cx="5062537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1366" name="Rectangle 6"/>
          <p:cNvSpPr>
            <a:spLocks noChangeArrowheads="1"/>
          </p:cNvSpPr>
          <p:nvPr/>
        </p:nvSpPr>
        <p:spPr bwMode="auto">
          <a:xfrm>
            <a:off x="214313" y="6310313"/>
            <a:ext cx="4929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Movement of objects in vacuum produce outgassing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Even movements of TV screens are observed !</a:t>
            </a:r>
          </a:p>
        </p:txBody>
      </p:sp>
      <p:sp>
        <p:nvSpPr>
          <p:cNvPr id="271367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0EEA239-482E-497C-8B57-BFD14765338B}" type="slidenum">
              <a:rPr lang="en-US" smtClean="0">
                <a:latin typeface="Times New Roman" pitchFamily="18" charset="0"/>
              </a:rPr>
              <a:pPr/>
              <a:t>65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1368" name="Footer Placeholder 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Rectangle 5"/>
          <p:cNvSpPr>
            <a:spLocks noChangeArrowheads="1"/>
          </p:cNvSpPr>
          <p:nvPr/>
        </p:nvSpPr>
        <p:spPr bwMode="auto">
          <a:xfrm>
            <a:off x="63500" y="158750"/>
            <a:ext cx="998220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321" tIns="51161" rIns="102321" bIns="51161">
            <a:spAutoFit/>
          </a:bodyPr>
          <a:lstStyle/>
          <a:p>
            <a:pPr algn="ctr" eaLnBrk="0" hangingPunct="0"/>
            <a:r>
              <a:rPr lang="fr-FR" sz="4000">
                <a:solidFill>
                  <a:srgbClr val="3366FF"/>
                </a:solidFill>
              </a:rPr>
              <a:t>Ion and proton beam on TDI (BN)</a:t>
            </a:r>
            <a:endParaRPr lang="en-US" sz="4000">
              <a:solidFill>
                <a:srgbClr val="3366FF"/>
              </a:solidFill>
            </a:endParaRPr>
          </a:p>
        </p:txBody>
      </p:sp>
      <p:sp>
        <p:nvSpPr>
          <p:cNvPr id="272386" name="Rectangle 6"/>
          <p:cNvSpPr>
            <a:spLocks noChangeArrowheads="1"/>
          </p:cNvSpPr>
          <p:nvPr/>
        </p:nvSpPr>
        <p:spPr bwMode="auto">
          <a:xfrm>
            <a:off x="214313" y="6310313"/>
            <a:ext cx="9286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Same outgassing rate for ion and proton beam at 450 GeV (we, VSC, have our prime discovery as well !)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en-US" sz="1600">
                <a:solidFill>
                  <a:srgbClr val="000000"/>
                </a:solidFill>
              </a:rPr>
              <a:t> Under analysis</a:t>
            </a:r>
          </a:p>
        </p:txBody>
      </p:sp>
      <p:sp>
        <p:nvSpPr>
          <p:cNvPr id="272387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6657F72-2F9F-4466-9F6A-454E0D5294EF}" type="slidenum">
              <a:rPr lang="en-US" smtClean="0">
                <a:latin typeface="Times New Roman" pitchFamily="18" charset="0"/>
              </a:rPr>
              <a:pPr/>
              <a:t>66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2388" name="Footer Placeholder 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pic>
        <p:nvPicPr>
          <p:cNvPr id="27238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166813"/>
            <a:ext cx="6249988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390" name="ZoneTexte 10"/>
          <p:cNvSpPr txBox="1">
            <a:spLocks noChangeArrowheads="1"/>
          </p:cNvSpPr>
          <p:nvPr/>
        </p:nvSpPr>
        <p:spPr bwMode="auto">
          <a:xfrm>
            <a:off x="3571875" y="1524000"/>
            <a:ext cx="481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/>
              <a:t>ion</a:t>
            </a:r>
          </a:p>
        </p:txBody>
      </p:sp>
      <p:sp>
        <p:nvSpPr>
          <p:cNvPr id="272391" name="ZoneTexte 11"/>
          <p:cNvSpPr txBox="1">
            <a:spLocks noChangeArrowheads="1"/>
          </p:cNvSpPr>
          <p:nvPr/>
        </p:nvSpPr>
        <p:spPr bwMode="auto">
          <a:xfrm>
            <a:off x="5929313" y="1524000"/>
            <a:ext cx="303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fr-FR"/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it-IT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7341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9615594-7423-4661-9D75-C75EC539C5C0}" type="slidenum">
              <a:rPr lang="en-US" smtClean="0">
                <a:latin typeface="Times New Roman" pitchFamily="18" charset="0"/>
              </a:rPr>
              <a:pPr/>
              <a:t>67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73411" name="Rectangle 9"/>
          <p:cNvSpPr>
            <a:spLocks noChangeArrowheads="1"/>
          </p:cNvSpPr>
          <p:nvPr/>
        </p:nvSpPr>
        <p:spPr bwMode="auto">
          <a:xfrm>
            <a:off x="4422775" y="4746625"/>
            <a:ext cx="3889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0" hangingPunct="0"/>
            <a:r>
              <a:rPr lang="en-US" sz="2000" b="1">
                <a:solidFill>
                  <a:srgbClr val="FF0066"/>
                </a:solidFill>
              </a:rPr>
              <a:t>Thank you for your attention !!!</a:t>
            </a:r>
            <a:endParaRPr lang="en-US" sz="2000" b="1"/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857250" y="809625"/>
            <a:ext cx="52149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fr-FR" sz="1600">
                <a:solidFill>
                  <a:srgbClr val="000000"/>
                </a:solidFill>
              </a:rPr>
              <a:t> Joyeuses fêtes de Noel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  <a:p>
            <a:pPr eaLnBrk="0" hangingPunct="0">
              <a:buClr>
                <a:srgbClr val="00CC99"/>
              </a:buClr>
              <a:buFontTx/>
              <a:buChar char="•"/>
            </a:pPr>
            <a:r>
              <a:rPr lang="fr-FR" sz="1600">
                <a:solidFill>
                  <a:srgbClr val="000000"/>
                </a:solidFill>
              </a:rPr>
              <a:t> Meilleurs vœux de sante et de bonheur pour 2010</a:t>
            </a:r>
          </a:p>
          <a:p>
            <a:pPr eaLnBrk="0" hangingPunct="0">
              <a:buClr>
                <a:srgbClr val="00CC99"/>
              </a:buClr>
              <a:buFontTx/>
              <a:buChar char="•"/>
            </a:pPr>
            <a:endParaRPr lang="fr-FR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8674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9670AE2-52A0-4161-9027-EEFB2275211D}" type="slidenum">
              <a:rPr lang="en-US" smtClean="0">
                <a:latin typeface="Times New Roman" pitchFamily="18" charset="0"/>
              </a:rPr>
              <a:pPr/>
              <a:t>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Beam Pipe Installation in ATLAS Before Closure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28676" name="Picture 3" descr="0806011_01-A4-at-144-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95313"/>
            <a:ext cx="10001250" cy="657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1" descr="ATLAS-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32938" y="6453188"/>
            <a:ext cx="6111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072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13B628-130E-4B14-8719-37955DF3F578}" type="slidenum">
              <a:rPr lang="en-US" smtClean="0">
                <a:latin typeface="Times New Roman" pitchFamily="18" charset="0"/>
              </a:rPr>
              <a:pPr/>
              <a:t>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CMS Beam Pipe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grpSp>
        <p:nvGrpSpPr>
          <p:cNvPr id="30724" name="Group 28"/>
          <p:cNvGrpSpPr>
            <a:grpSpLocks/>
          </p:cNvGrpSpPr>
          <p:nvPr/>
        </p:nvGrpSpPr>
        <p:grpSpPr bwMode="auto">
          <a:xfrm>
            <a:off x="1143000" y="452438"/>
            <a:ext cx="8286750" cy="6715125"/>
            <a:chOff x="672" y="672"/>
            <a:chExt cx="4848" cy="3648"/>
          </a:xfrm>
        </p:grpSpPr>
        <p:grpSp>
          <p:nvGrpSpPr>
            <p:cNvPr id="30725" name="Group 17"/>
            <p:cNvGrpSpPr>
              <a:grpSpLocks/>
            </p:cNvGrpSpPr>
            <p:nvPr/>
          </p:nvGrpSpPr>
          <p:grpSpPr bwMode="auto">
            <a:xfrm>
              <a:off x="672" y="672"/>
              <a:ext cx="4848" cy="3638"/>
              <a:chOff x="672" y="672"/>
              <a:chExt cx="4848" cy="3638"/>
            </a:xfrm>
          </p:grpSpPr>
          <p:pic>
            <p:nvPicPr>
              <p:cNvPr id="30727" name="Picture 7" descr="0808022_01-A4-at-144-dpi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72" y="672"/>
                <a:ext cx="4848" cy="3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728" name="Text Box 16"/>
              <p:cNvSpPr txBox="1">
                <a:spLocks noChangeArrowheads="1"/>
              </p:cNvSpPr>
              <p:nvPr/>
            </p:nvSpPr>
            <p:spPr bwMode="auto">
              <a:xfrm>
                <a:off x="720" y="720"/>
                <a:ext cx="2425" cy="253"/>
              </a:xfrm>
              <a:prstGeom prst="rect">
                <a:avLst/>
              </a:prstGeom>
              <a:solidFill>
                <a:srgbClr val="F8EDD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>
                    <a:solidFill>
                      <a:schemeClr val="accent2"/>
                    </a:solidFill>
                  </a:rPr>
                  <a:t>CMS Ready to Close: Aug 2008</a:t>
                </a:r>
                <a:endParaRPr lang="en-US" b="1">
                  <a:solidFill>
                    <a:schemeClr val="accent2"/>
                  </a:solidFill>
                </a:endParaRPr>
              </a:p>
            </p:txBody>
          </p:sp>
        </p:grpSp>
        <p:pic>
          <p:nvPicPr>
            <p:cNvPr id="30726" name="Picture 27" descr="CMS-Colo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36" y="3966"/>
              <a:ext cx="384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fr-FR">
                <a:latin typeface="Times New Roman" pitchFamily="18" charset="0"/>
              </a:rPr>
              <a:t>Vincent Baglin                CERN VSC seminar -18 December 2009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2770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278D4C-B65A-4B48-9138-B225C7E85076}" type="slidenum">
              <a:rPr lang="en-US" smtClean="0">
                <a:latin typeface="Times New Roman" pitchFamily="18" charset="0"/>
              </a:rPr>
              <a:pPr/>
              <a:t>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228600" y="0"/>
            <a:ext cx="10058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algn="ctr" eaLnBrk="0" hangingPunct="0">
              <a:buClr>
                <a:schemeClr val="accent1"/>
              </a:buClr>
            </a:pPr>
            <a:r>
              <a:rPr lang="en-US" sz="2600">
                <a:solidFill>
                  <a:srgbClr val="3366FF"/>
                </a:solidFill>
              </a:rPr>
              <a:t>CMS Closed and Ready for Beam</a:t>
            </a:r>
            <a:endParaRPr lang="en-US" sz="2600"/>
          </a:p>
          <a:p>
            <a:pPr algn="ctr" eaLnBrk="0" hangingPunct="0">
              <a:buClr>
                <a:schemeClr val="accent1"/>
              </a:buClr>
            </a:pPr>
            <a:endParaRPr lang="en-US" sz="26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  <a:p>
            <a:pPr eaLnBrk="0" hangingPunct="0">
              <a:buClr>
                <a:schemeClr val="accent1"/>
              </a:buClr>
              <a:buFontTx/>
              <a:buChar char="•"/>
            </a:pPr>
            <a:endParaRPr lang="en-US" sz="2000"/>
          </a:p>
        </p:txBody>
      </p:sp>
      <p:pic>
        <p:nvPicPr>
          <p:cNvPr id="32772" name="Picture 23" descr="CMS-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3038" y="5426075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3" descr="image_00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13" y="666750"/>
            <a:ext cx="9234487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27" descr="CMS-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2563" y="6381750"/>
            <a:ext cx="655637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4.6|2.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35907</TotalTime>
  <Words>2626</Words>
  <Application>Microsoft Office PowerPoint</Application>
  <PresentationFormat>Custom</PresentationFormat>
  <Paragraphs>690</Paragraphs>
  <Slides>67</Slides>
  <Notes>51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82" baseType="lpstr">
      <vt:lpstr>Times New Roman</vt:lpstr>
      <vt:lpstr>Arial</vt:lpstr>
      <vt:lpstr>Arial Rounded MT Bold</vt:lpstr>
      <vt:lpstr>Tahoma</vt:lpstr>
      <vt:lpstr>Symbol</vt:lpstr>
      <vt:lpstr>Times</vt:lpstr>
      <vt:lpstr>ＭＳ Ｐゴシック</vt:lpstr>
      <vt:lpstr>Calibri</vt:lpstr>
      <vt:lpstr>Default Design</vt:lpstr>
      <vt:lpstr>Default Design</vt:lpstr>
      <vt:lpstr>Default Design</vt:lpstr>
      <vt:lpstr>Default Design</vt:lpstr>
      <vt:lpstr>Equation</vt:lpstr>
      <vt:lpstr>Picture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Vincent Baglin</dc:creator>
  <cp:lastModifiedBy>atconfer</cp:lastModifiedBy>
  <cp:revision>2396</cp:revision>
  <cp:lastPrinted>2002-06-29T17:16:47Z</cp:lastPrinted>
  <dcterms:created xsi:type="dcterms:W3CDTF">2001-01-11T15:38:54Z</dcterms:created>
  <dcterms:modified xsi:type="dcterms:W3CDTF">2009-12-18T07:52:30Z</dcterms:modified>
</cp:coreProperties>
</file>