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sldIdLst>
    <p:sldId id="275" r:id="rId2"/>
    <p:sldId id="366" r:id="rId3"/>
    <p:sldId id="367" r:id="rId4"/>
    <p:sldId id="283" r:id="rId5"/>
    <p:sldId id="342" r:id="rId6"/>
    <p:sldId id="343" r:id="rId7"/>
    <p:sldId id="295" r:id="rId8"/>
    <p:sldId id="296" r:id="rId9"/>
    <p:sldId id="297" r:id="rId10"/>
    <p:sldId id="303" r:id="rId11"/>
    <p:sldId id="286" r:id="rId12"/>
    <p:sldId id="348" r:id="rId13"/>
    <p:sldId id="368" r:id="rId14"/>
    <p:sldId id="310" r:id="rId15"/>
    <p:sldId id="350" r:id="rId16"/>
    <p:sldId id="333" r:id="rId17"/>
    <p:sldId id="335" r:id="rId18"/>
    <p:sldId id="337" r:id="rId19"/>
    <p:sldId id="369" r:id="rId20"/>
    <p:sldId id="355" r:id="rId21"/>
    <p:sldId id="361" r:id="rId22"/>
    <p:sldId id="338" r:id="rId23"/>
    <p:sldId id="365" r:id="rId24"/>
    <p:sldId id="351" r:id="rId25"/>
    <p:sldId id="340" r:id="rId26"/>
    <p:sldId id="31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52" r:id="rId37"/>
    <p:sldId id="353" r:id="rId38"/>
    <p:sldId id="354" r:id="rId39"/>
    <p:sldId id="341" r:id="rId40"/>
    <p:sldId id="344" r:id="rId41"/>
    <p:sldId id="345" r:id="rId42"/>
    <p:sldId id="346" r:id="rId43"/>
    <p:sldId id="347" r:id="rId44"/>
    <p:sldId id="349" r:id="rId45"/>
    <p:sldId id="356" r:id="rId46"/>
    <p:sldId id="357" r:id="rId47"/>
    <p:sldId id="358" r:id="rId48"/>
    <p:sldId id="359" r:id="rId49"/>
    <p:sldId id="360" r:id="rId50"/>
    <p:sldId id="362" r:id="rId51"/>
    <p:sldId id="363" r:id="rId52"/>
    <p:sldId id="364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7F7F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4" autoAdjust="0"/>
    <p:restoredTop sz="95982"/>
  </p:normalViewPr>
  <p:slideViewPr>
    <p:cSldViewPr snapToGrid="0" snapToObjects="1">
      <p:cViewPr>
        <p:scale>
          <a:sx n="100" d="100"/>
          <a:sy n="100" d="100"/>
        </p:scale>
        <p:origin x="1536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7CAA8-139D-DA4D-9D0A-FB08A0C8463F}" type="datetimeFigureOut">
              <a:rPr lang="en-US" smtClean="0"/>
              <a:t>8/21/17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8A0F1-8692-6B4D-B2FE-A933D99D1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05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8A0F1-8692-6B4D-B2FE-A933D99D16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9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8A0F1-8692-6B4D-B2FE-A933D99D16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0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5BB3-BA48-3243-ABEC-64C0EC8049F8}" type="datetimeFigureOut">
              <a:rPr lang="en-US" smtClean="0"/>
              <a:t>8/21/17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Relationship Id="rId3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0384/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1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1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1.gi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1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5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393383"/>
            <a:ext cx="9144000" cy="2759101"/>
            <a:chOff x="0" y="1700205"/>
            <a:chExt cx="9144000" cy="2759101"/>
          </a:xfrm>
        </p:grpSpPr>
        <p:sp>
          <p:nvSpPr>
            <p:cNvPr id="9" name="TextBox 7"/>
            <p:cNvSpPr txBox="1"/>
            <p:nvPr/>
          </p:nvSpPr>
          <p:spPr>
            <a:xfrm>
              <a:off x="0" y="1700205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2"/>
                  </a:solidFill>
                </a:rPr>
                <a:t>50 ns test and </a:t>
              </a:r>
              <a:r>
                <a:rPr lang="en-US" sz="2800" b="1" smtClean="0">
                  <a:solidFill>
                    <a:schemeClr val="tx2"/>
                  </a:solidFill>
                </a:rPr>
                <a:t>e-cloud considerations</a:t>
              </a:r>
              <a:endParaRPr lang="en-GB" sz="2800" b="1" dirty="0" smtClean="0">
                <a:solidFill>
                  <a:schemeClr val="tx2"/>
                </a:solidFill>
              </a:endParaRP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704850" y="2981978"/>
              <a:ext cx="77343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2"/>
                  </a:solidFill>
                  <a:latin typeface="Calibri" pitchFamily="34" charset="0"/>
                </a:rPr>
                <a:t>G. Iadarola </a:t>
              </a: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with input 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from LHC and Injectors operation crews, </a:t>
              </a:r>
              <a:endParaRPr lang="en-US" dirty="0" smtClean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D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Amorim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G.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Arduini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B.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Bradu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X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L. Carver,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P.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Chiggiato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, C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Schwick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S Hancock, W.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Hofle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V.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Kain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E.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Metral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A. Romano, L.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D.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Mirarchi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</a:p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G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Rumolo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B.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Salvant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 , M.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Solfaroli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Camillocci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, C. Yin </a:t>
              </a:r>
              <a:r>
                <a:rPr lang="en-US" dirty="0" err="1" smtClean="0">
                  <a:solidFill>
                    <a:schemeClr val="tx2"/>
                  </a:solidFill>
                  <a:latin typeface="Calibri" pitchFamily="34" charset="0"/>
                </a:rPr>
                <a:t>Vallgren</a:t>
              </a:r>
              <a:endParaRPr lang="en-US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1" name="TextBox 7"/>
          <p:cNvSpPr txBox="1"/>
          <p:nvPr/>
        </p:nvSpPr>
        <p:spPr>
          <a:xfrm>
            <a:off x="0" y="6368475"/>
            <a:ext cx="914400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GB" dirty="0" smtClean="0"/>
              <a:t>LMC meeting, 26 Jul 2017</a:t>
            </a:r>
            <a:endParaRPr lang="en-US" dirty="0">
              <a:solidFill>
                <a:srgbClr val="1F497D"/>
              </a:solidFill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26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786"/>
          <a:stretch/>
        </p:blipFill>
        <p:spPr>
          <a:xfrm>
            <a:off x="4422098" y="1655503"/>
            <a:ext cx="4721902" cy="50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65"/>
          <a:stretch/>
        </p:blipFill>
        <p:spPr>
          <a:xfrm>
            <a:off x="1" y="1655503"/>
            <a:ext cx="4721901" cy="5040000"/>
          </a:xfrm>
          <a:prstGeom prst="rect">
            <a:avLst/>
          </a:prstGeom>
        </p:spPr>
      </p:pic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480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Instrumented magnets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1282" y="587072"/>
            <a:ext cx="7825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Observation on </a:t>
            </a:r>
            <a:r>
              <a:rPr lang="en-US" sz="1700" b="1" dirty="0" smtClean="0">
                <a:solidFill>
                  <a:srgbClr val="FF0000"/>
                </a:solidFill>
              </a:rPr>
              <a:t>instrumented magnets and LSS matching quadrupoles </a:t>
            </a:r>
            <a:r>
              <a:rPr lang="en-US" sz="1700" dirty="0" smtClean="0">
                <a:solidFill>
                  <a:schemeClr val="tx2"/>
                </a:solidFill>
              </a:rPr>
              <a:t>are consistent with observations on the arc averages: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Heat loads are reduced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large differences are suppressed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853" t="39761" r="12559" b="24826"/>
          <a:stretch/>
        </p:blipFill>
        <p:spPr>
          <a:xfrm>
            <a:off x="8144932" y="4131734"/>
            <a:ext cx="863601" cy="168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58929" y="815926"/>
            <a:ext cx="393895" cy="5205047"/>
          </a:xfrm>
          <a:prstGeom prst="rect">
            <a:avLst/>
          </a:prstGeom>
          <a:solidFill>
            <a:schemeClr val="accent6">
              <a:lumMod val="60000"/>
              <a:lumOff val="40000"/>
              <a:alpha val="47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977"/>
          <a:stretch/>
        </p:blipFill>
        <p:spPr>
          <a:xfrm>
            <a:off x="2777680" y="576777"/>
            <a:ext cx="6366320" cy="6154615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118254" y="478300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50 ns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001" y="1107574"/>
            <a:ext cx="323411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No anomalous behavior</a:t>
            </a:r>
            <a:r>
              <a:rPr lang="en-US" sz="1700" dirty="0" smtClean="0">
                <a:solidFill>
                  <a:schemeClr val="tx2"/>
                </a:solidFill>
              </a:rPr>
              <a:t> compared to the other arc half-cells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No changes </a:t>
            </a:r>
            <a:r>
              <a:rPr lang="en-US" sz="1700" dirty="0" smtClean="0">
                <a:solidFill>
                  <a:schemeClr val="tx2"/>
                </a:solidFill>
              </a:rPr>
              <a:t>in heat loads observed </a:t>
            </a:r>
            <a:r>
              <a:rPr lang="en-US" sz="1700" b="1" dirty="0" smtClean="0">
                <a:solidFill>
                  <a:srgbClr val="FF0000"/>
                </a:solidFill>
              </a:rPr>
              <a:t>when changing the current in dipole correctors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857" t="71242" r="7202" b="17666"/>
          <a:stretch/>
        </p:blipFill>
        <p:spPr>
          <a:xfrm>
            <a:off x="7899400" y="4991100"/>
            <a:ext cx="863600" cy="685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/>
          <p:cNvSpPr txBox="1"/>
          <p:nvPr/>
        </p:nvSpPr>
        <p:spPr>
          <a:xfrm>
            <a:off x="1447800" y="-4465"/>
            <a:ext cx="749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loads on the beam-screens at 16L2 and close-by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71133" y="815926"/>
            <a:ext cx="1818852" cy="5205047"/>
          </a:xfrm>
          <a:prstGeom prst="rect">
            <a:avLst/>
          </a:prstGeom>
          <a:solidFill>
            <a:schemeClr val="accent6">
              <a:lumMod val="60000"/>
              <a:lumOff val="40000"/>
              <a:alpha val="47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03" r="19269"/>
          <a:stretch/>
        </p:blipFill>
        <p:spPr>
          <a:xfrm>
            <a:off x="3348110" y="559890"/>
            <a:ext cx="5795890" cy="6182706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7271132" y="478300"/>
            <a:ext cx="1872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50 ns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87298" y="780534"/>
            <a:ext cx="6679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 Hebrew" charset="-79"/>
                <a:ea typeface="Arial Hebrew" charset="-79"/>
                <a:cs typeface="Arial Hebrew" charset="-79"/>
              </a:rPr>
              <a:t>Zoom</a:t>
            </a:r>
            <a:endParaRPr lang="en-US" sz="1600" b="1" dirty="0">
              <a:latin typeface="Arial Hebrew" charset="-79"/>
              <a:ea typeface="Arial Hebrew" charset="-79"/>
              <a:cs typeface="Arial Hebrew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001" y="1107574"/>
            <a:ext cx="323411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No anomalous behavior</a:t>
            </a:r>
            <a:r>
              <a:rPr lang="en-US" sz="1700" dirty="0" smtClean="0">
                <a:solidFill>
                  <a:schemeClr val="tx2"/>
                </a:solidFill>
              </a:rPr>
              <a:t> compared to the other arc half-cells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No changes </a:t>
            </a:r>
            <a:r>
              <a:rPr lang="en-US" sz="1700" dirty="0" smtClean="0">
                <a:solidFill>
                  <a:schemeClr val="tx2"/>
                </a:solidFill>
              </a:rPr>
              <a:t>in heat loads observed </a:t>
            </a:r>
            <a:r>
              <a:rPr lang="en-US" sz="1700" b="1" dirty="0" smtClean="0">
                <a:solidFill>
                  <a:srgbClr val="FF0000"/>
                </a:solidFill>
              </a:rPr>
              <a:t>when changing the current in dipole correctors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No correlation with</a:t>
            </a:r>
            <a:r>
              <a:rPr lang="en-US" sz="1700" dirty="0" smtClean="0">
                <a:solidFill>
                  <a:schemeClr val="tx2"/>
                </a:solidFill>
              </a:rPr>
              <a:t> measured steady state </a:t>
            </a:r>
            <a:r>
              <a:rPr lang="en-US" sz="1700" b="1" dirty="0" smtClean="0">
                <a:solidFill>
                  <a:srgbClr val="FF0000"/>
                </a:solidFill>
              </a:rPr>
              <a:t>losses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Heat load </a:t>
            </a:r>
            <a:r>
              <a:rPr lang="en-US" sz="1700" b="1" dirty="0" smtClean="0">
                <a:solidFill>
                  <a:srgbClr val="FF0000"/>
                </a:solidFill>
              </a:rPr>
              <a:t>reduction with 50 ns similar to other half-cells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857" t="71242" r="7202" b="17666"/>
          <a:stretch/>
        </p:blipFill>
        <p:spPr>
          <a:xfrm>
            <a:off x="8178800" y="4991100"/>
            <a:ext cx="863600" cy="685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47800" y="-4465"/>
            <a:ext cx="749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Heat loads on the beam-screens at 16L2 and close-by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40757" y="991569"/>
            <a:ext cx="649514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Test with 50 ns beams: </a:t>
            </a: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	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e-cloud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Electron cloud effects in dipole correctors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Simulations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Cell-by-cell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Update on coherent motion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Considerations on Fast Beam-Ion Instability</a:t>
            </a:r>
            <a:endParaRPr lang="en-US" sz="17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8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68891" y="2361367"/>
            <a:ext cx="6806218" cy="4189751"/>
            <a:chOff x="1213519" y="2488367"/>
            <a:chExt cx="6806218" cy="418975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3519" y="2488367"/>
              <a:ext cx="6806218" cy="418975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837897" y="2647373"/>
              <a:ext cx="235352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500" b="1" dirty="0" err="1" smtClean="0">
                  <a:latin typeface="Arial" charset="0"/>
                  <a:ea typeface="Arial" charset="0"/>
                  <a:cs typeface="Arial" charset="0"/>
                </a:rPr>
                <a:t>PyECLOUD</a:t>
              </a:r>
              <a:r>
                <a:rPr lang="en-US" sz="1500" b="1" dirty="0" smtClean="0">
                  <a:latin typeface="Arial" charset="0"/>
                  <a:ea typeface="Arial" charset="0"/>
                  <a:cs typeface="Arial" charset="0"/>
                </a:rPr>
                <a:t> simulations</a:t>
              </a:r>
            </a:p>
            <a:p>
              <a:pPr algn="r"/>
              <a:r>
                <a:rPr lang="en-US" sz="1500" dirty="0" smtClean="0">
                  <a:latin typeface="Arial" charset="0"/>
                  <a:ea typeface="Arial" charset="0"/>
                  <a:cs typeface="Arial" charset="0"/>
                </a:rPr>
                <a:t>25 ns, 1 beam</a:t>
              </a:r>
            </a:p>
            <a:p>
              <a:pPr algn="r"/>
              <a:r>
                <a:rPr lang="en-US" sz="1500" dirty="0" smtClean="0">
                  <a:latin typeface="Arial" charset="0"/>
                  <a:ea typeface="Arial" charset="0"/>
                  <a:cs typeface="Arial" charset="0"/>
                </a:rPr>
                <a:t>2800 bunches</a:t>
              </a:r>
              <a:endParaRPr lang="en-US" sz="15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32336" y="773224"/>
            <a:ext cx="753198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 smtClean="0">
                <a:solidFill>
                  <a:srgbClr val="FF0000"/>
                </a:solidFill>
              </a:rPr>
              <a:t>Do we expect an effect on the heat load when changing the corrector setting?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b="1" dirty="0" smtClean="0">
                <a:solidFill>
                  <a:srgbClr val="FF0000"/>
                </a:solidFill>
              </a:rPr>
              <a:t>Not really: </a:t>
            </a:r>
            <a:r>
              <a:rPr lang="en-US" dirty="0" smtClean="0">
                <a:solidFill>
                  <a:schemeClr val="tx2"/>
                </a:solidFill>
              </a:rPr>
              <a:t>there is a dependence on the magnetic field, but heat </a:t>
            </a:r>
            <a:r>
              <a:rPr lang="en-US" b="1" dirty="0" smtClean="0">
                <a:solidFill>
                  <a:srgbClr val="FF0000"/>
                </a:solidFill>
              </a:rPr>
              <a:t>load values quite low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 err="1" smtClean="0">
                <a:solidFill>
                  <a:schemeClr val="tx2"/>
                </a:solidFill>
              </a:rPr>
              <a:t>L</a:t>
            </a:r>
            <a:r>
              <a:rPr lang="en-US" baseline="-25000" dirty="0" err="1" smtClean="0">
                <a:solidFill>
                  <a:schemeClr val="tx2"/>
                </a:solidFill>
              </a:rPr>
              <a:t>corr</a:t>
            </a:r>
            <a:r>
              <a:rPr lang="en-US" dirty="0" smtClean="0">
                <a:solidFill>
                  <a:schemeClr val="tx2"/>
                </a:solidFill>
              </a:rPr>
              <a:t> = 68 cm over 50 meter cell length)</a:t>
            </a:r>
          </a:p>
        </p:txBody>
      </p:sp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36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Effect of the dipole correctors on the cell heat load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15423" y="5682734"/>
            <a:ext cx="10969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A. Romano</a:t>
            </a:r>
            <a:endParaRPr lang="en-US" sz="1600" i="1" dirty="0"/>
          </a:p>
        </p:txBody>
      </p:sp>
      <p:sp>
        <p:nvSpPr>
          <p:cNvPr id="12" name="Rectangle 11"/>
          <p:cNvSpPr/>
          <p:nvPr/>
        </p:nvSpPr>
        <p:spPr>
          <a:xfrm>
            <a:off x="6692945" y="2368034"/>
            <a:ext cx="76758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SEY</a:t>
            </a:r>
            <a:r>
              <a:rPr lang="en-US" baseline="-25000" dirty="0" err="1" smtClean="0">
                <a:solidFill>
                  <a:schemeClr val="tx2"/>
                </a:solidFill>
              </a:rPr>
              <a:t>max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9415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70"/>
          <a:stretch/>
        </p:blipFill>
        <p:spPr>
          <a:xfrm>
            <a:off x="252000" y="1231900"/>
            <a:ext cx="8640000" cy="562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25842" y="3894613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B1 </a:t>
            </a:r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B2</a:t>
            </a:r>
          </a:p>
        </p:txBody>
      </p:sp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914400" y="0"/>
            <a:ext cx="796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Impact of correctors on cell-by-cell heat loads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6636" y="544624"/>
            <a:ext cx="75319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FF0000"/>
                </a:solidFill>
                <a:latin typeface="Calibri" pitchFamily="34" charset="0"/>
              </a:rPr>
              <a:t>Any correlation between corrector settings and cell heat load</a:t>
            </a:r>
            <a:r>
              <a:rPr lang="en-US" b="1" u="sng" dirty="0" smtClean="0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en-US" u="sng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dirty="0" smtClean="0">
                <a:solidFill>
                  <a:schemeClr val="tx2"/>
                </a:solidFill>
              </a:rPr>
              <a:t>Nothing evident when looking at the cell-by-cell patterns</a:t>
            </a:r>
            <a:r>
              <a:rPr lang="mr-IN" dirty="0" smtClean="0">
                <a:solidFill>
                  <a:schemeClr val="tx2"/>
                </a:solidFill>
              </a:rPr>
              <a:t>…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1308100"/>
            <a:ext cx="177800" cy="55499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13400" y="1308100"/>
            <a:ext cx="177800" cy="55499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56267" y="2070100"/>
            <a:ext cx="6231467" cy="4673600"/>
            <a:chOff x="711200" y="1308100"/>
            <a:chExt cx="7315200" cy="5486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200" y="1308100"/>
              <a:ext cx="7315200" cy="5486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2250" t="7591" r="8875" b="60901"/>
            <a:stretch/>
          </p:blipFill>
          <p:spPr>
            <a:xfrm>
              <a:off x="1769110" y="1964689"/>
              <a:ext cx="1002159" cy="2103121"/>
            </a:xfrm>
            <a:prstGeom prst="rect">
              <a:avLst/>
            </a:prstGeom>
          </p:spPr>
        </p:pic>
      </p:grpSp>
      <p:grpSp>
        <p:nvGrpSpPr>
          <p:cNvPr id="9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117600" y="493824"/>
            <a:ext cx="80010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Correlation plot </a:t>
            </a:r>
            <a:r>
              <a:rPr lang="en-US" sz="1700" dirty="0" smtClean="0">
                <a:solidFill>
                  <a:schemeClr val="tx2"/>
                </a:solidFill>
              </a:rPr>
              <a:t>produced for a </a:t>
            </a:r>
            <a:r>
              <a:rPr lang="en-US" sz="1700" b="1" dirty="0" smtClean="0">
                <a:solidFill>
                  <a:srgbClr val="FF0000"/>
                </a:solidFill>
              </a:rPr>
              <a:t>fill with only B1 in the machine</a:t>
            </a:r>
            <a:r>
              <a:rPr lang="en-US" sz="1700" dirty="0" smtClean="0">
                <a:solidFill>
                  <a:schemeClr val="tx2"/>
                </a:solidFill>
              </a:rPr>
              <a:t> (~2000b), to avoid arbitrary assumptions in combining the effect of the two correctors in the same half cells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no dependence could be identified</a:t>
            </a:r>
          </a:p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Correctors settings at high energy did not change much during Run 2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(see next slide)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this plot practically also shows the dependence on the integrated current in the MCBs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" y="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Impact of correctors on cell-by-cell heat loads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9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04" b="10527"/>
          <a:stretch/>
        </p:blipFill>
        <p:spPr>
          <a:xfrm>
            <a:off x="0" y="962722"/>
            <a:ext cx="9144000" cy="2588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313"/>
          <a:stretch/>
        </p:blipFill>
        <p:spPr>
          <a:xfrm>
            <a:off x="0" y="3574968"/>
            <a:ext cx="9144000" cy="32830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161" y="373874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141" y="110440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2015</a:t>
            </a:r>
            <a:endParaRPr lang="en-US" dirty="0"/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914400" y="0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Corrector settings 2016 vs 2017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0300" y="578535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FF0000"/>
                </a:solidFill>
                <a:sym typeface="Wingdings"/>
              </a:rPr>
              <a:t>Correctors settings at high energy did not change much during Run 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9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496" b="10351"/>
          <a:stretch/>
        </p:blipFill>
        <p:spPr>
          <a:xfrm>
            <a:off x="0" y="961898"/>
            <a:ext cx="9144000" cy="26006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313"/>
          <a:stretch/>
        </p:blipFill>
        <p:spPr>
          <a:xfrm>
            <a:off x="0" y="3574968"/>
            <a:ext cx="9144000" cy="32830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161" y="373874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141" y="110440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 2016</a:t>
            </a:r>
            <a:endParaRPr lang="en-US" dirty="0"/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914400" y="0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Corrector settings 2016 vs 2017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30300" y="578535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FF0000"/>
                </a:solidFill>
                <a:sym typeface="Wingdings"/>
              </a:rPr>
              <a:t>Correctors settings at high energy did not change much during Run 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40757" y="991569"/>
            <a:ext cx="649514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Test with 50 ns beams: </a:t>
            </a: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	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e-cloud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Electron cloud effects in dipole correctors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Simulations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Cell-by-cell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Update on coherent motion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Considerations on Fast Beam-Ion Instability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0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40757" y="991569"/>
            <a:ext cx="649514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Test with 50 ns beams: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	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e-cloud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Electron cloud effects in dipole correctors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Simulations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Cell-by-cell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Update on coherent motion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Considerations on Fast Beam-Ion Instability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914400" y="0"/>
            <a:ext cx="8089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Coherent motion observations: update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93800" y="531924"/>
            <a:ext cx="7950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sz="1700" b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3800" y="531924"/>
            <a:ext cx="795020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All dumps in the last week has features similar to those described by Elias and Xavier in the last two LMC meetings: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Coherent motion is observed </a:t>
            </a:r>
            <a:r>
              <a:rPr lang="en-US" sz="1700" dirty="0" smtClean="0">
                <a:solidFill>
                  <a:schemeClr val="tx2"/>
                </a:solidFill>
              </a:rPr>
              <a:t>after the sharp increase of beam losses in 16L2 right before the dump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At high energy the dynamics is too fast (10-20 turns) to perform spectral analysis on the beam motion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We had </a:t>
            </a:r>
            <a:r>
              <a:rPr lang="en-US" sz="1700" b="1" dirty="0" smtClean="0">
                <a:solidFill>
                  <a:srgbClr val="FF0000"/>
                </a:solidFill>
              </a:rPr>
              <a:t>one dump at injection </a:t>
            </a:r>
            <a:r>
              <a:rPr lang="en-US" sz="1700" dirty="0" smtClean="0">
                <a:solidFill>
                  <a:schemeClr val="tx2"/>
                </a:solidFill>
              </a:rPr>
              <a:t>on Sat 15 July. In that case the beam stayed longer, allowing to get a better insight on the instability: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Clear indication of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coupled bunch motion</a:t>
            </a:r>
          </a:p>
          <a:p>
            <a:pPr marL="742950" lvl="1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Large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positive tune shift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of the unstable mode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97299"/>
            <a:ext cx="3733800" cy="28003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794" y="3810000"/>
            <a:ext cx="3711005" cy="27832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598123" y="5517634"/>
            <a:ext cx="106881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D. </a:t>
            </a:r>
            <a:r>
              <a:rPr lang="en-US" sz="1600" i="1" dirty="0" err="1" smtClean="0">
                <a:solidFill>
                  <a:schemeClr val="tx2"/>
                </a:solidFill>
              </a:rPr>
              <a:t>Amorim</a:t>
            </a:r>
            <a:endParaRPr lang="en-US" sz="1600" i="1" dirty="0" smtClean="0">
              <a:solidFill>
                <a:schemeClr val="tx2"/>
              </a:solidFill>
            </a:endParaRPr>
          </a:p>
          <a:p>
            <a:r>
              <a:rPr lang="en-US" sz="1600" i="1" dirty="0" smtClean="0">
                <a:solidFill>
                  <a:schemeClr val="tx2"/>
                </a:solidFill>
              </a:rPr>
              <a:t>X. </a:t>
            </a:r>
            <a:r>
              <a:rPr lang="en-US" sz="1600" i="1" dirty="0" err="1" smtClean="0">
                <a:solidFill>
                  <a:schemeClr val="tx2"/>
                </a:solidFill>
              </a:rPr>
              <a:t>Buffat</a:t>
            </a:r>
            <a:endParaRPr lang="en-US" sz="1600" i="1" dirty="0" smtClean="0">
              <a:solidFill>
                <a:schemeClr val="tx2"/>
              </a:solidFill>
            </a:endParaRPr>
          </a:p>
          <a:p>
            <a:r>
              <a:rPr lang="en-US" sz="1600" i="1" dirty="0" smtClean="0">
                <a:solidFill>
                  <a:schemeClr val="tx2"/>
                </a:solidFill>
              </a:rPr>
              <a:t>L. Carver</a:t>
            </a:r>
          </a:p>
          <a:p>
            <a:r>
              <a:rPr lang="en-US" sz="1600" i="1" dirty="0" smtClean="0">
                <a:solidFill>
                  <a:schemeClr val="tx2"/>
                </a:solidFill>
              </a:rPr>
              <a:t>B. </a:t>
            </a:r>
            <a:r>
              <a:rPr lang="en-US" sz="1600" i="1" dirty="0" err="1" smtClean="0">
                <a:solidFill>
                  <a:schemeClr val="tx2"/>
                </a:solidFill>
              </a:rPr>
              <a:t>Salvant</a:t>
            </a:r>
            <a:endParaRPr lang="en-US" sz="1600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7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914400" y="0"/>
            <a:ext cx="8089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Coherent motion observations: update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93800" y="531924"/>
            <a:ext cx="7950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US" sz="1700" b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1100" y="633524"/>
            <a:ext cx="77343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Summary table </a:t>
            </a:r>
            <a:r>
              <a:rPr lang="en-US" sz="1700" dirty="0" smtClean="0">
                <a:solidFill>
                  <a:schemeClr val="tx2"/>
                </a:solidFill>
              </a:rPr>
              <a:t>with main observations: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24" y="1231900"/>
            <a:ext cx="8851976" cy="270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3800" y="531924"/>
            <a:ext cx="7950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The presence of localized losses and coherent beam motion suggests that the underlying mechanism for the beam oscillation could be a </a:t>
            </a:r>
            <a:r>
              <a:rPr lang="en-US" sz="1700" b="1" dirty="0" smtClean="0">
                <a:solidFill>
                  <a:srgbClr val="FF0000"/>
                </a:solidFill>
              </a:rPr>
              <a:t>Fast Beam-Ion Instability (FBII) 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Coupled-bunch </a:t>
            </a:r>
            <a:r>
              <a:rPr lang="en-US" sz="1700" dirty="0">
                <a:solidFill>
                  <a:schemeClr val="tx2"/>
                </a:solidFill>
              </a:rPr>
              <a:t>(FBII), typically encountered in </a:t>
            </a:r>
            <a:r>
              <a:rPr lang="en-US" sz="1700" b="1" dirty="0">
                <a:solidFill>
                  <a:srgbClr val="FF0000"/>
                </a:solidFill>
              </a:rPr>
              <a:t>electron machines </a:t>
            </a:r>
            <a:r>
              <a:rPr lang="en-US" sz="1700" dirty="0">
                <a:solidFill>
                  <a:schemeClr val="tx2"/>
                </a:solidFill>
              </a:rPr>
              <a:t>due to </a:t>
            </a:r>
            <a:r>
              <a:rPr lang="en-US" sz="1700" b="1" dirty="0">
                <a:solidFill>
                  <a:srgbClr val="FF0000"/>
                </a:solidFill>
              </a:rPr>
              <a:t>ion trapping 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	 </a:t>
            </a:r>
            <a:r>
              <a:rPr lang="en-US" sz="1700" dirty="0" smtClean="0">
                <a:solidFill>
                  <a:schemeClr val="tx2"/>
                </a:solidFill>
              </a:rPr>
              <a:t>Not </a:t>
            </a:r>
            <a:r>
              <a:rPr lang="en-US" sz="1700" dirty="0">
                <a:solidFill>
                  <a:schemeClr val="tx2"/>
                </a:solidFill>
              </a:rPr>
              <a:t>expected with positively charged beams due to the repulsion of the </a:t>
            </a:r>
            <a:r>
              <a:rPr lang="en-US" sz="1700" dirty="0" smtClean="0">
                <a:solidFill>
                  <a:schemeClr val="tx2"/>
                </a:solidFill>
              </a:rPr>
              <a:t>ions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0"/>
            <a:ext cx="802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Fast beam-ion instability?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8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14300" y="1878124"/>
            <a:ext cx="5041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smtClean="0">
                <a:solidFill>
                  <a:srgbClr val="FF0000"/>
                </a:solidFill>
              </a:rPr>
              <a:t>However</a:t>
            </a:r>
            <a:r>
              <a:rPr lang="en-US" sz="1700" dirty="0" smtClean="0">
                <a:solidFill>
                  <a:schemeClr val="tx2"/>
                </a:solidFill>
              </a:rPr>
              <a:t> (first </a:t>
            </a:r>
            <a:r>
              <a:rPr lang="en-US" sz="1700" dirty="0">
                <a:solidFill>
                  <a:schemeClr val="tx2"/>
                </a:solidFill>
              </a:rPr>
              <a:t>calculations by L. </a:t>
            </a:r>
            <a:r>
              <a:rPr lang="en-US" sz="1700" dirty="0" err="1">
                <a:solidFill>
                  <a:schemeClr val="tx2"/>
                </a:solidFill>
              </a:rPr>
              <a:t>Mether</a:t>
            </a:r>
            <a:r>
              <a:rPr lang="en-US" sz="1700" dirty="0">
                <a:solidFill>
                  <a:schemeClr val="tx2"/>
                </a:solidFill>
              </a:rPr>
              <a:t> and G. </a:t>
            </a:r>
            <a:r>
              <a:rPr lang="en-US" sz="1700" dirty="0" err="1">
                <a:solidFill>
                  <a:schemeClr val="tx2"/>
                </a:solidFill>
              </a:rPr>
              <a:t>Rumolo</a:t>
            </a:r>
            <a:r>
              <a:rPr lang="en-US" sz="1700" dirty="0">
                <a:solidFill>
                  <a:schemeClr val="tx2"/>
                </a:solidFill>
              </a:rPr>
              <a:t> presented at </a:t>
            </a:r>
            <a:r>
              <a:rPr lang="en-US" sz="1700" dirty="0">
                <a:solidFill>
                  <a:schemeClr val="tx2"/>
                </a:solidFill>
                <a:hlinkClick r:id="rId3"/>
              </a:rPr>
              <a:t>LBOC 82</a:t>
            </a:r>
            <a:r>
              <a:rPr lang="en-US" sz="1700" dirty="0" smtClean="0">
                <a:solidFill>
                  <a:schemeClr val="tx2"/>
                </a:solidFill>
              </a:rPr>
              <a:t>):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>
                <a:solidFill>
                  <a:srgbClr val="FF0000"/>
                </a:solidFill>
              </a:rPr>
              <a:t>Simulations</a:t>
            </a:r>
            <a:r>
              <a:rPr lang="en-US" sz="1700" dirty="0">
                <a:solidFill>
                  <a:schemeClr val="tx2"/>
                </a:solidFill>
              </a:rPr>
              <a:t> show that </a:t>
            </a:r>
            <a:r>
              <a:rPr lang="en-US" sz="1700" dirty="0" smtClean="0">
                <a:solidFill>
                  <a:schemeClr val="tx2"/>
                </a:solidFill>
              </a:rPr>
              <a:t>for high </a:t>
            </a:r>
            <a:r>
              <a:rPr lang="en-US" sz="1700" dirty="0">
                <a:solidFill>
                  <a:schemeClr val="tx2"/>
                </a:solidFill>
              </a:rPr>
              <a:t>enough </a:t>
            </a:r>
            <a:r>
              <a:rPr lang="en-US" sz="1700" dirty="0" smtClean="0">
                <a:solidFill>
                  <a:schemeClr val="tx2"/>
                </a:solidFill>
              </a:rPr>
              <a:t>density (1e13 ion/m</a:t>
            </a:r>
            <a:r>
              <a:rPr lang="en-US" sz="1700" baseline="30000" dirty="0" smtClean="0">
                <a:solidFill>
                  <a:schemeClr val="tx2"/>
                </a:solidFill>
              </a:rPr>
              <a:t>3</a:t>
            </a:r>
            <a:r>
              <a:rPr lang="en-US" sz="1700" dirty="0" smtClean="0">
                <a:solidFill>
                  <a:schemeClr val="tx2"/>
                </a:solidFill>
              </a:rPr>
              <a:t>) </a:t>
            </a:r>
            <a:r>
              <a:rPr lang="en-US" sz="1700" b="1" dirty="0" smtClean="0">
                <a:solidFill>
                  <a:srgbClr val="FF0000"/>
                </a:solidFill>
              </a:rPr>
              <a:t>ions can drive </a:t>
            </a:r>
            <a:r>
              <a:rPr lang="en-US" sz="1700" b="1" dirty="0">
                <a:solidFill>
                  <a:srgbClr val="FF0000"/>
                </a:solidFill>
              </a:rPr>
              <a:t>an instability </a:t>
            </a:r>
            <a:r>
              <a:rPr lang="en-US" sz="1700" dirty="0">
                <a:solidFill>
                  <a:schemeClr val="tx2"/>
                </a:solidFill>
              </a:rPr>
              <a:t>even </a:t>
            </a:r>
            <a:r>
              <a:rPr lang="en-US" sz="1700" dirty="0" smtClean="0">
                <a:solidFill>
                  <a:schemeClr val="tx2"/>
                </a:solidFill>
              </a:rPr>
              <a:t>with  protons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>
                <a:solidFill>
                  <a:srgbClr val="FF0000"/>
                </a:solidFill>
              </a:rPr>
              <a:t>presence of electron cloud </a:t>
            </a:r>
            <a:r>
              <a:rPr lang="en-US" sz="1700" dirty="0">
                <a:solidFill>
                  <a:schemeClr val="tx2"/>
                </a:solidFill>
              </a:rPr>
              <a:t>in the chamber </a:t>
            </a:r>
            <a:r>
              <a:rPr lang="en-US" sz="1700" b="1" dirty="0">
                <a:solidFill>
                  <a:srgbClr val="FF0000"/>
                </a:solidFill>
              </a:rPr>
              <a:t>could enhance </a:t>
            </a:r>
            <a:r>
              <a:rPr lang="en-US" sz="1700" dirty="0">
                <a:solidFill>
                  <a:schemeClr val="tx2"/>
                </a:solidFill>
              </a:rPr>
              <a:t>the ionization mechanism and change the dynamics (trapping</a:t>
            </a:r>
            <a:r>
              <a:rPr lang="en-US" sz="1700" dirty="0" smtClean="0">
                <a:solidFill>
                  <a:schemeClr val="tx2"/>
                </a:solidFill>
              </a:rPr>
              <a:t>?)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500" dirty="0" smtClean="0">
                <a:solidFill>
                  <a:schemeClr val="tx2"/>
                </a:solidFill>
              </a:rPr>
              <a:t>This can be quantitatively assessed only with simulations of the full three-stream system (beam-electrons-ions) </a:t>
            </a:r>
            <a:r>
              <a:rPr lang="en-US" sz="1500" dirty="0" smtClean="0">
                <a:solidFill>
                  <a:schemeClr val="tx2"/>
                </a:solidFill>
                <a:sym typeface="Wingdings"/>
              </a:rPr>
              <a:t> requires some development work</a:t>
            </a:r>
            <a:r>
              <a:rPr lang="mr-IN" sz="1500" dirty="0" smtClean="0">
                <a:solidFill>
                  <a:schemeClr val="tx2"/>
                </a:solidFill>
                <a:sym typeface="Wingdings"/>
              </a:rPr>
              <a:t>…</a:t>
            </a:r>
            <a:r>
              <a:rPr lang="en-US" sz="1500" dirty="0" smtClean="0">
                <a:solidFill>
                  <a:schemeClr val="tx2"/>
                </a:solidFill>
                <a:sym typeface="Wingdings"/>
              </a:rPr>
              <a:t>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Involved ions and electrons have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energies in the order 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of 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10</a:t>
            </a:r>
            <a:r>
              <a:rPr lang="en-US" sz="1700" b="1" baseline="30000" smtClean="0">
                <a:solidFill>
                  <a:srgbClr val="FF0000"/>
                </a:solidFill>
                <a:sym typeface="Wingdings"/>
              </a:rPr>
              <a:t>1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-10</a:t>
            </a:r>
            <a:r>
              <a:rPr lang="en-US" sz="1700" b="1" baseline="3000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eV 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their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motion can be strongly influenced by “weak” magnetic fields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(as those introduced by the MCBs)</a:t>
            </a:r>
            <a:endParaRPr lang="en-US" sz="1700" baseline="30000" dirty="0" smtClean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90" r="17153"/>
          <a:stretch/>
        </p:blipFill>
        <p:spPr>
          <a:xfrm>
            <a:off x="5181600" y="2652900"/>
            <a:ext cx="3810000" cy="30240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7443702" y="2922270"/>
            <a:ext cx="0" cy="2320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29685" y="4755411"/>
            <a:ext cx="865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I</a:t>
            </a:r>
            <a:r>
              <a:rPr lang="en-US" sz="1400" baseline="-25000" dirty="0" smtClean="0"/>
              <a:t>MCB</a:t>
            </a:r>
            <a:r>
              <a:rPr lang="en-US" sz="1400" dirty="0" smtClean="0"/>
              <a:t>=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1 A</a:t>
            </a:r>
          </a:p>
          <a:p>
            <a:pPr algn="r"/>
            <a:r>
              <a:rPr lang="en-US" sz="1400" dirty="0" smtClean="0"/>
              <a:t>B = 50mT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8902700" y="2705100"/>
            <a:ext cx="254000" cy="16002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276" t="10125" r="918" b="53337"/>
          <a:stretch/>
        </p:blipFill>
        <p:spPr>
          <a:xfrm>
            <a:off x="8001000" y="2984500"/>
            <a:ext cx="8636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4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6500" y="582724"/>
            <a:ext cx="7734300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In the </a:t>
            </a:r>
            <a:r>
              <a:rPr lang="en-US" sz="1700" b="1" dirty="0" smtClean="0">
                <a:solidFill>
                  <a:srgbClr val="FF0000"/>
                </a:solidFill>
              </a:rPr>
              <a:t>50 ns fill </a:t>
            </a:r>
            <a:r>
              <a:rPr lang="en-US" sz="1700" dirty="0" smtClean="0">
                <a:solidFill>
                  <a:schemeClr val="tx2"/>
                </a:solidFill>
              </a:rPr>
              <a:t>performed on Sat 22 Jul, the expected </a:t>
            </a:r>
            <a:r>
              <a:rPr lang="en-US" sz="1700" b="1" dirty="0" smtClean="0">
                <a:solidFill>
                  <a:srgbClr val="FF0000"/>
                </a:solidFill>
              </a:rPr>
              <a:t>e-cloud suppression was clearly visible on the heat loads</a:t>
            </a:r>
            <a:r>
              <a:rPr lang="en-US" sz="1700" dirty="0" smtClean="0">
                <a:solidFill>
                  <a:schemeClr val="tx2"/>
                </a:solidFill>
              </a:rPr>
              <a:t> in all twin-bore magnets in the machine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No particular behavior is observed at 16L2 </a:t>
            </a:r>
            <a:r>
              <a:rPr lang="en-US" sz="1700" dirty="0" smtClean="0">
                <a:solidFill>
                  <a:schemeClr val="tx2"/>
                </a:solidFill>
              </a:rPr>
              <a:t>and neighboring cells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In particular there is </a:t>
            </a:r>
            <a:r>
              <a:rPr lang="en-US" sz="1700" b="1" dirty="0" smtClean="0">
                <a:solidFill>
                  <a:srgbClr val="FF0000"/>
                </a:solidFill>
              </a:rPr>
              <a:t>no correlation of heat load with beam losses when changing the current in the MCBs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It would be desirable to perform a scan during a </a:t>
            </a:r>
            <a:r>
              <a:rPr lang="en-US" sz="1700" b="1" dirty="0" smtClean="0">
                <a:solidFill>
                  <a:srgbClr val="FF0000"/>
                </a:solidFill>
              </a:rPr>
              <a:t>25 ns fill with same number of bunches and bunch intensity</a:t>
            </a:r>
            <a:r>
              <a:rPr lang="en-US" sz="1700" dirty="0" smtClean="0">
                <a:solidFill>
                  <a:schemeClr val="tx2"/>
                </a:solidFill>
              </a:rPr>
              <a:t> to have a clear comparison (e.g. if at some we need an intermediate intensity fill for MP reasons)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contribution of the corrector magnets </a:t>
            </a:r>
            <a:r>
              <a:rPr lang="en-US" sz="1700" dirty="0" smtClean="0">
                <a:solidFill>
                  <a:schemeClr val="tx2"/>
                </a:solidFill>
              </a:rPr>
              <a:t>to the heat load per half cell is </a:t>
            </a:r>
            <a:r>
              <a:rPr lang="en-US" sz="1700" b="1" dirty="0" smtClean="0">
                <a:solidFill>
                  <a:srgbClr val="FF0000"/>
                </a:solidFill>
              </a:rPr>
              <a:t>expected to be small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No evident correlation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is found between cell-by-cell heat loads and corrector settings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As observed before,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coherent beam motion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was present right before all dumps 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oo fast at high energy to allow for a meaningful spectral analysis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 the case of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dump at 450 GeV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the beam stayed for a longer time after becoming unstable  observed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clear coupled bunch motion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, large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positive tune shift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First simulations show that a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Fast Beam Ion Instability (FBII)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could be a possible driving mechanism for the coherent motion (for large enough ion density)  some development work needed to make quantitative estimates</a:t>
            </a:r>
            <a:endParaRPr lang="en-US" sz="17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0"/>
            <a:ext cx="803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 and conclusions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8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88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270454" y="3136612"/>
            <a:ext cx="86780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3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16561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077" y="3834000"/>
            <a:ext cx="4884923" cy="30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153"/>
          <a:stretch/>
        </p:blipFill>
        <p:spPr>
          <a:xfrm>
            <a:off x="0" y="3834000"/>
            <a:ext cx="4018048" cy="3024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1360170" y="4103370"/>
            <a:ext cx="0" cy="2320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627370" y="4107180"/>
            <a:ext cx="0" cy="2320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495550" y="4103370"/>
            <a:ext cx="0" cy="2320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739890" y="4095750"/>
            <a:ext cx="0" cy="2320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60968" y="411480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 mA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470298" y="4107711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A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628169" y="4118345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 mA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737499" y="4111256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A</a:t>
            </a:r>
            <a:endParaRPr lang="en-US" sz="14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629529" y="329609"/>
            <a:ext cx="0" cy="2748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951511" y="343786"/>
            <a:ext cx="0" cy="2748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51590" y="333154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 mA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52306" y="326065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843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3281"/>
            <a:ext cx="9144000" cy="485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 5979 </a:t>
            </a:r>
            <a:br>
              <a:rPr lang="en-US" dirty="0" smtClean="0"/>
            </a:br>
            <a:r>
              <a:rPr lang="en-US" dirty="0" smtClean="0"/>
              <a:t>(21 Jul 2017)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25 ns, 2556b/beam, 6.5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35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9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40757" y="991569"/>
            <a:ext cx="649514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Test with 50 ns beams: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	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e-cloud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Electron cloud effects in dipole correctors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Simulations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Cell-by-cell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endParaRPr lang="en-US" sz="500" dirty="0" smtClean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Update on coherent motion observations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US" sz="17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Considerations on Fast Beam-Ion Instability</a:t>
            </a:r>
            <a:endParaRPr lang="en-US" sz="17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4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2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15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9350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5517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265" y="357447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272E6"/>
                </a:solidFill>
                <a:latin typeface="Arial" charset="0"/>
                <a:ea typeface="Arial" charset="0"/>
                <a:cs typeface="Arial" charset="0"/>
              </a:rPr>
              <a:t>B1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E57272"/>
                </a:solidFill>
                <a:latin typeface="Arial" charset="0"/>
                <a:ea typeface="Arial" charset="0"/>
                <a:cs typeface="Arial" charset="0"/>
              </a:rPr>
              <a:t>B2</a:t>
            </a:r>
            <a:endParaRPr lang="en-US" b="1" dirty="0">
              <a:solidFill>
                <a:srgbClr val="E5727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3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389"/>
          <a:stretch/>
        </p:blipFill>
        <p:spPr>
          <a:xfrm>
            <a:off x="4377128" y="1764413"/>
            <a:ext cx="4766872" cy="50935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064"/>
          <a:stretch/>
        </p:blipFill>
        <p:spPr>
          <a:xfrm>
            <a:off x="-1" y="1818000"/>
            <a:ext cx="4736893" cy="5040000"/>
          </a:xfrm>
          <a:prstGeom prst="rect">
            <a:avLst/>
          </a:prstGeom>
        </p:spPr>
      </p:pic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Instrumented quadrupoles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Consistent with observations on the arc averages: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Heat loads are reduced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large differences are suppressed</a:t>
            </a:r>
          </a:p>
        </p:txBody>
      </p:sp>
    </p:spTree>
    <p:extLst>
      <p:ext uri="{BB962C8B-B14F-4D97-AF65-F5344CB8AC3E}">
        <p14:creationId xmlns:p14="http://schemas.microsoft.com/office/powerpoint/2010/main" val="13062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615"/>
          <a:stretch/>
        </p:blipFill>
        <p:spPr>
          <a:xfrm>
            <a:off x="4392707" y="1818000"/>
            <a:ext cx="4751293" cy="50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" r="29548"/>
          <a:stretch/>
        </p:blipFill>
        <p:spPr>
          <a:xfrm>
            <a:off x="0" y="1818000"/>
            <a:ext cx="4697507" cy="5040000"/>
          </a:xfrm>
          <a:prstGeom prst="rect">
            <a:avLst/>
          </a:prstGeom>
        </p:spPr>
      </p:pic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Stand alone quadrupoles: Q5s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Consistent with observations on the arc averages: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Heat loads are reduced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large differences are suppressed</a:t>
            </a:r>
          </a:p>
        </p:txBody>
      </p:sp>
    </p:spTree>
    <p:extLst>
      <p:ext uri="{BB962C8B-B14F-4D97-AF65-F5344CB8AC3E}">
        <p14:creationId xmlns:p14="http://schemas.microsoft.com/office/powerpoint/2010/main" val="4887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27"/>
          <a:stretch/>
        </p:blipFill>
        <p:spPr>
          <a:xfrm>
            <a:off x="4406820" y="1818000"/>
            <a:ext cx="4737180" cy="50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56"/>
          <a:stretch/>
        </p:blipFill>
        <p:spPr>
          <a:xfrm>
            <a:off x="-1" y="1818000"/>
            <a:ext cx="4715435" cy="5040000"/>
          </a:xfrm>
          <a:prstGeom prst="rect">
            <a:avLst/>
          </a:prstGeom>
        </p:spPr>
      </p:pic>
      <p:grpSp>
        <p:nvGrpSpPr>
          <p:cNvPr id="6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Stand alone quadrupoles: Q6s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1282" y="587072"/>
            <a:ext cx="78258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Consistent with observations on the arc averages: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Heat loads are reduced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rgbClr val="FF0000"/>
                </a:solidFill>
              </a:rPr>
              <a:t>large differences are suppressed</a:t>
            </a:r>
          </a:p>
        </p:txBody>
      </p:sp>
    </p:spTree>
    <p:extLst>
      <p:ext uri="{BB962C8B-B14F-4D97-AF65-F5344CB8AC3E}">
        <p14:creationId xmlns:p14="http://schemas.microsoft.com/office/powerpoint/2010/main" val="18318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39"/>
          <a:stretch/>
        </p:blipFill>
        <p:spPr>
          <a:xfrm>
            <a:off x="1" y="909000"/>
            <a:ext cx="4721901" cy="50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6"/>
          <a:stretch/>
        </p:blipFill>
        <p:spPr>
          <a:xfrm>
            <a:off x="4377128" y="909000"/>
            <a:ext cx="4766872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5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08759" y="445986"/>
            <a:ext cx="9148346" cy="2022103"/>
            <a:chOff x="47501" y="885373"/>
            <a:chExt cx="9148346" cy="202210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980" b="67947"/>
            <a:stretch/>
          </p:blipFill>
          <p:spPr>
            <a:xfrm>
              <a:off x="47501" y="885373"/>
              <a:ext cx="9148346" cy="14904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989945" y="1894116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25 ns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24174" y="1894116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ns</a:t>
              </a:r>
              <a:endParaRPr lang="en-US" b="1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2219" b="7077"/>
            <a:stretch/>
          </p:blipFill>
          <p:spPr>
            <a:xfrm>
              <a:off x="47501" y="2339439"/>
              <a:ext cx="9144000" cy="56803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61257" y="2744169"/>
            <a:ext cx="862148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A </a:t>
            </a:r>
            <a:r>
              <a:rPr lang="en-US" sz="1700" b="1" dirty="0" smtClean="0">
                <a:solidFill>
                  <a:srgbClr val="FF0000"/>
                </a:solidFill>
              </a:rPr>
              <a:t>fill with 50 ns bunch spacing </a:t>
            </a:r>
            <a:r>
              <a:rPr lang="en-US" sz="1700" dirty="0" smtClean="0">
                <a:solidFill>
                  <a:schemeClr val="tx2"/>
                </a:solidFill>
              </a:rPr>
              <a:t>was performed on Saturday afternoon in order to probe the impact of the bunch spacing on losses and other observations in 16L2</a:t>
            </a:r>
            <a:endParaRPr lang="en-US" sz="17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We aimed at changing only the bunch spacing: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Used </a:t>
            </a:r>
            <a:r>
              <a:rPr lang="en-US" sz="1700" b="1" dirty="0" smtClean="0">
                <a:solidFill>
                  <a:srgbClr val="FF0000"/>
                </a:solidFill>
              </a:rPr>
              <a:t>same filling pattern</a:t>
            </a:r>
            <a:r>
              <a:rPr lang="en-US" sz="1700" dirty="0" smtClean="0">
                <a:solidFill>
                  <a:schemeClr val="tx2"/>
                </a:solidFill>
              </a:rPr>
              <a:t> as for production physics fills, replacing each 25-ns train of 48 bunches with a 50-ns train of 24 bunches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1284 b/beam</a:t>
            </a:r>
            <a:r>
              <a:rPr lang="en-US" sz="1700" dirty="0" smtClean="0">
                <a:solidFill>
                  <a:schemeClr val="tx2"/>
                </a:solidFill>
              </a:rPr>
              <a:t>. Avg. bunch intensity at 6.5 </a:t>
            </a:r>
            <a:r>
              <a:rPr lang="en-US" sz="1700" dirty="0" err="1" smtClean="0">
                <a:solidFill>
                  <a:schemeClr val="tx2"/>
                </a:solidFill>
              </a:rPr>
              <a:t>TeV</a:t>
            </a:r>
            <a:r>
              <a:rPr lang="en-US" sz="1700" dirty="0" smtClean="0">
                <a:solidFill>
                  <a:schemeClr val="tx2"/>
                </a:solidFill>
              </a:rPr>
              <a:t>: </a:t>
            </a:r>
            <a:r>
              <a:rPr lang="en-US" sz="1700" b="1" dirty="0" smtClean="0">
                <a:solidFill>
                  <a:srgbClr val="FF0000"/>
                </a:solidFill>
              </a:rPr>
              <a:t>1.07e11 p/bunch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Used non-BCMS scheme in the PS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gave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transverse emittances similar to BCMS 25 ns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No change in machine settings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endParaRPr lang="en-US" sz="500" dirty="0" smtClean="0">
              <a:solidFill>
                <a:schemeClr val="tx2"/>
              </a:solidFill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The planned set of measurements was performed rather quickly, still the fill was kept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6.7 h in Stable Beams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as beam from the injectors was not available for refill with 25 ns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Test fill with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2" r="30000" b="1"/>
          <a:stretch/>
        </p:blipFill>
        <p:spPr>
          <a:xfrm>
            <a:off x="4425895" y="944380"/>
            <a:ext cx="4718105" cy="50046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000"/>
          <a:stretch/>
        </p:blipFill>
        <p:spPr>
          <a:xfrm>
            <a:off x="1" y="909000"/>
            <a:ext cx="4709297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000"/>
          <a:stretch/>
        </p:blipFill>
        <p:spPr>
          <a:xfrm>
            <a:off x="4379326" y="909000"/>
            <a:ext cx="4764674" cy="50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36"/>
          <a:stretch/>
        </p:blipFill>
        <p:spPr>
          <a:xfrm>
            <a:off x="1" y="983950"/>
            <a:ext cx="4716789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0"/>
            <a:ext cx="8755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0"/>
            <a:ext cx="8755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1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0"/>
            <a:ext cx="8755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4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34"/>
          <a:stretch/>
        </p:blipFill>
        <p:spPr>
          <a:xfrm>
            <a:off x="252000" y="1162372"/>
            <a:ext cx="8640000" cy="5695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45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Reduction of normalized heat load </a:t>
            </a:r>
            <a:r>
              <a:rPr lang="en-US" sz="1700" smtClean="0">
                <a:solidFill>
                  <a:schemeClr val="tx2"/>
                </a:solidFill>
              </a:rPr>
              <a:t>is observed in all cells 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81"/>
          <a:stretch/>
        </p:blipFill>
        <p:spPr>
          <a:xfrm>
            <a:off x="252000" y="1146874"/>
            <a:ext cx="8640000" cy="5711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56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Reduction of normalized heat load </a:t>
            </a:r>
            <a:r>
              <a:rPr lang="en-US" sz="1700" smtClean="0">
                <a:solidFill>
                  <a:schemeClr val="tx2"/>
                </a:solidFill>
              </a:rPr>
              <a:t>is observed in all cells 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62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74"/>
          <a:stretch/>
        </p:blipFill>
        <p:spPr>
          <a:xfrm>
            <a:off x="252000" y="1115878"/>
            <a:ext cx="8640000" cy="5742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67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Reduction of normalized heat load </a:t>
            </a:r>
            <a:r>
              <a:rPr lang="en-US" sz="1700" smtClean="0">
                <a:solidFill>
                  <a:schemeClr val="tx2"/>
                </a:solidFill>
              </a:rPr>
              <a:t>is observed in all cells 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87"/>
          <a:stretch/>
        </p:blipFill>
        <p:spPr>
          <a:xfrm>
            <a:off x="252000" y="1177870"/>
            <a:ext cx="8640000" cy="5680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78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Reduction of normalized heat load </a:t>
            </a:r>
            <a:r>
              <a:rPr lang="en-US" sz="1700" smtClean="0">
                <a:solidFill>
                  <a:schemeClr val="tx2"/>
                </a:solidFill>
              </a:rPr>
              <a:t>is observed in all cells 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8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28"/>
          <a:stretch/>
        </p:blipFill>
        <p:spPr>
          <a:xfrm>
            <a:off x="252000" y="1131376"/>
            <a:ext cx="8640000" cy="572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8147" y="1326415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81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Reduction of normalized heat load </a:t>
            </a:r>
            <a:r>
              <a:rPr lang="en-US" sz="1700" smtClean="0">
                <a:solidFill>
                  <a:schemeClr val="tx2"/>
                </a:solidFill>
              </a:rPr>
              <a:t>is observed in all cells 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72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0" y="1995716"/>
            <a:ext cx="9148346" cy="4862284"/>
            <a:chOff x="47501" y="885373"/>
            <a:chExt cx="9148346" cy="48622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980" b="4435"/>
            <a:stretch/>
          </p:blipFill>
          <p:spPr>
            <a:xfrm>
              <a:off x="47501" y="885373"/>
              <a:ext cx="9148346" cy="486228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989945" y="1894116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25 ns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24174" y="1894116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ns</a:t>
              </a:r>
              <a:endParaRPr lang="en-US" b="1" dirty="0"/>
            </a:p>
          </p:txBody>
        </p:sp>
      </p:grp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Test fill with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619310"/>
            <a:ext cx="8001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Electron cloud suppression with 50 ns confirmed by heat load</a:t>
            </a:r>
            <a:r>
              <a:rPr lang="en-US" sz="1700" dirty="0" smtClean="0">
                <a:solidFill>
                  <a:schemeClr val="tx2"/>
                </a:solidFill>
              </a:rPr>
              <a:t> measurements on the beams-screens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C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onsistent with expectations from impedance and synchrotron radiation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</a:rPr>
              <a:t>Large </a:t>
            </a:r>
            <a:r>
              <a:rPr lang="en-US" sz="1700" b="1" dirty="0" smtClean="0">
                <a:solidFill>
                  <a:srgbClr val="FF0000"/>
                </a:solidFill>
              </a:rPr>
              <a:t>differences between sectors </a:t>
            </a:r>
            <a:r>
              <a:rPr lang="en-US" sz="1700" dirty="0" smtClean="0">
                <a:solidFill>
                  <a:schemeClr val="tx2"/>
                </a:solidFill>
              </a:rPr>
              <a:t>observed with 25 ns are not visible </a:t>
            </a:r>
            <a:r>
              <a:rPr lang="en-US" sz="1700" b="1" dirty="0" smtClean="0">
                <a:solidFill>
                  <a:srgbClr val="FF0000"/>
                </a:solidFill>
              </a:rPr>
              <a:t>with 50 ns</a:t>
            </a:r>
            <a:endParaRPr 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9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6286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Observations of Coherent Motion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3486149"/>
            <a:ext cx="2800350" cy="21002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899446"/>
            <a:ext cx="3486151" cy="278709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885951"/>
            <a:ext cx="4343400" cy="3394472"/>
          </a:xfrm>
        </p:spPr>
        <p:txBody>
          <a:bodyPr>
            <a:normAutofit/>
          </a:bodyPr>
          <a:lstStyle/>
          <a:p>
            <a:r>
              <a:rPr lang="en-GB" sz="1350" dirty="0"/>
              <a:t>Clear coupled bunch coherent motion in B1V was observed for fill 5951 at injection energy on Saturday July 15</a:t>
            </a:r>
            <a:r>
              <a:rPr lang="en-GB" sz="1350" baseline="30000" dirty="0"/>
              <a:t>th</a:t>
            </a:r>
            <a:r>
              <a:rPr lang="en-GB" sz="1350" dirty="0"/>
              <a:t> from ADT Post Mortem.</a:t>
            </a:r>
          </a:p>
          <a:p>
            <a:r>
              <a:rPr lang="en-GB" sz="1350" dirty="0"/>
              <a:t>30-40 turns of large signal amplitude allows basic tune analysis to be performed.  </a:t>
            </a:r>
          </a:p>
          <a:p>
            <a:r>
              <a:rPr lang="en-GB" sz="1350" dirty="0"/>
              <a:t>Tune shift is seen when comparing bunch by bunch tunes before and after the instability.</a:t>
            </a:r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800" y="1420691"/>
            <a:ext cx="2057400" cy="15430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828800" y="4306571"/>
            <a:ext cx="5715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169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6286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Observations of Coherent Motion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3486149"/>
            <a:ext cx="2800350" cy="21002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607050" y="5516002"/>
            <a:ext cx="26289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Clear tune shift is seen which is on the order of 3Qs. To be understood.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898531"/>
            <a:ext cx="3486151" cy="278892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86050" y="3771900"/>
            <a:ext cx="1228725" cy="15085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885951"/>
            <a:ext cx="4343400" cy="3394472"/>
          </a:xfrm>
        </p:spPr>
        <p:txBody>
          <a:bodyPr>
            <a:normAutofit/>
          </a:bodyPr>
          <a:lstStyle/>
          <a:p>
            <a:r>
              <a:rPr lang="en-GB" sz="1350" dirty="0"/>
              <a:t>Clear coupled bunch coherent motion in B1V was observed for fill 5951 at injection energy on Saturday July 15</a:t>
            </a:r>
            <a:r>
              <a:rPr lang="en-GB" sz="1350" baseline="30000" dirty="0"/>
              <a:t>th</a:t>
            </a:r>
            <a:r>
              <a:rPr lang="en-GB" sz="1350" dirty="0"/>
              <a:t> from ADT Post Mortem.</a:t>
            </a:r>
          </a:p>
          <a:p>
            <a:r>
              <a:rPr lang="en-GB" sz="1350" dirty="0"/>
              <a:t>30-40 turns of large signal amplitude allows basic tune analysis to be performed.  </a:t>
            </a:r>
          </a:p>
          <a:p>
            <a:r>
              <a:rPr lang="en-GB" sz="1350" dirty="0"/>
              <a:t>Tune shift is seen when comparing bunch by bunch tunes before and after the instability.</a:t>
            </a:r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8296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1"/>
            <a:ext cx="4457700" cy="3394472"/>
          </a:xfrm>
        </p:spPr>
        <p:txBody>
          <a:bodyPr>
            <a:normAutofit/>
          </a:bodyPr>
          <a:lstStyle/>
          <a:p>
            <a:r>
              <a:rPr lang="en-GB" sz="1350" dirty="0"/>
              <a:t>Weak coherent motion observed in dumps at flat top for both beams, with usually a single bunch pattern (head of trains). Coupled bunch motion observed in some cases.</a:t>
            </a:r>
          </a:p>
          <a:p>
            <a:r>
              <a:rPr lang="en-GB" sz="1350" dirty="0"/>
              <a:t>Data from the </a:t>
            </a:r>
            <a:r>
              <a:rPr lang="en-GB" sz="1350" dirty="0" err="1"/>
              <a:t>ADTObsBox</a:t>
            </a:r>
            <a:r>
              <a:rPr lang="en-GB" sz="1350" dirty="0"/>
              <a:t> show few turns (~20) with increasing oscillation amplitude → Spectral analysis is more difficult</a:t>
            </a:r>
          </a:p>
          <a:p>
            <a:r>
              <a:rPr lang="en-GB" sz="1350" dirty="0"/>
              <a:t>This behaviour is typical among most high energy dumps.</a:t>
            </a:r>
          </a:p>
          <a:p>
            <a:endParaRPr lang="en-GB" sz="1350" dirty="0"/>
          </a:p>
          <a:p>
            <a:r>
              <a:rPr lang="en-GB" sz="1350" b="1" dirty="0"/>
              <a:t>→ We could try to probe the instability mechanism with dedicated studies at injection energy (assuming that an instability can be triggered within a reasonable time).</a:t>
            </a:r>
            <a:endParaRPr lang="en-GB" sz="1350" dirty="0"/>
          </a:p>
          <a:p>
            <a:endParaRPr lang="en-GB" sz="13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114551"/>
            <a:ext cx="3711739" cy="278380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857250"/>
            <a:ext cx="8229600" cy="6286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/>
              <a:t>Observations of Coherent Motion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54648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143000" y="619310"/>
            <a:ext cx="8001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Electron cloud suppression with 50 ns confirmed by heat load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measurements on the beams-screens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Consistent with expectations from impedance and synchrotron radiation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</a:rPr>
              <a:t>Large </a:t>
            </a:r>
            <a:r>
              <a:rPr lang="en-US" sz="1700" b="1" dirty="0" smtClean="0">
                <a:solidFill>
                  <a:srgbClr val="FF0000"/>
                </a:solidFill>
              </a:rPr>
              <a:t>differences between sectors </a:t>
            </a:r>
            <a:r>
              <a:rPr lang="en-US" sz="1700" dirty="0" smtClean="0">
                <a:solidFill>
                  <a:schemeClr val="tx2"/>
                </a:solidFill>
              </a:rPr>
              <a:t>observed with 25 ns are not visible </a:t>
            </a:r>
            <a:r>
              <a:rPr lang="en-US" sz="1700" b="1" dirty="0" smtClean="0">
                <a:solidFill>
                  <a:srgbClr val="FF0000"/>
                </a:solidFill>
              </a:rPr>
              <a:t>with 50 ns</a:t>
            </a:r>
            <a:endParaRPr lang="en-US" sz="1700" b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0" y="1995716"/>
            <a:ext cx="9148346" cy="4862284"/>
            <a:chOff x="47501" y="885373"/>
            <a:chExt cx="9148346" cy="48622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980" b="4435"/>
            <a:stretch/>
          </p:blipFill>
          <p:spPr>
            <a:xfrm>
              <a:off x="47501" y="885373"/>
              <a:ext cx="9148346" cy="486228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989945" y="1894116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25 ns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24174" y="1894116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ns</a:t>
              </a:r>
              <a:endParaRPr lang="en-US" b="1" dirty="0"/>
            </a:p>
          </p:txBody>
        </p:sp>
      </p:grpSp>
      <p:grpSp>
        <p:nvGrpSpPr>
          <p:cNvPr id="10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4" t="7333" r="29727"/>
          <a:stretch/>
        </p:blipFill>
        <p:spPr>
          <a:xfrm>
            <a:off x="1352137" y="1970973"/>
            <a:ext cx="4441371" cy="465206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Test fill with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1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05"/>
          <a:stretch/>
        </p:blipFill>
        <p:spPr>
          <a:xfrm>
            <a:off x="252000" y="1160584"/>
            <a:ext cx="8640000" cy="5697415"/>
          </a:xfrm>
          <a:prstGeom prst="rect">
            <a:avLst/>
          </a:prstGeom>
        </p:spPr>
      </p:pic>
      <p:grpSp>
        <p:nvGrpSpPr>
          <p:cNvPr id="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Reduction</a:t>
            </a:r>
            <a:r>
              <a:rPr lang="en-US" sz="1700" dirty="0" smtClean="0">
                <a:solidFill>
                  <a:schemeClr val="tx2"/>
                </a:solidFill>
              </a:rPr>
              <a:t> of normalized heat load is </a:t>
            </a:r>
            <a:r>
              <a:rPr lang="en-US" sz="1700" b="1" dirty="0" smtClean="0">
                <a:solidFill>
                  <a:srgbClr val="FF0000"/>
                </a:solidFill>
              </a:rPr>
              <a:t>observed in all cells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12562" y="1334363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12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2608" y="3986764"/>
            <a:ext cx="2692897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For </a:t>
            </a:r>
            <a:r>
              <a:rPr lang="en-US" sz="1700" b="1" dirty="0" smtClean="0">
                <a:solidFill>
                  <a:srgbClr val="FF0000"/>
                </a:solidFill>
              </a:rPr>
              <a:t>high load sectors </a:t>
            </a:r>
            <a:r>
              <a:rPr lang="en-US" sz="1700" dirty="0" smtClean="0">
                <a:solidFill>
                  <a:schemeClr val="tx2"/>
                </a:solidFill>
              </a:rPr>
              <a:t>distributions of normalized heat loads </a:t>
            </a:r>
            <a:r>
              <a:rPr lang="en-US" sz="1700" b="1" dirty="0" smtClean="0">
                <a:solidFill>
                  <a:srgbClr val="FF0000"/>
                </a:solidFill>
              </a:rPr>
              <a:t>do not overlap</a:t>
            </a: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1395047" y="4863927"/>
            <a:ext cx="1784010" cy="657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2"/>
          </p:cNvCxnSpPr>
          <p:nvPr/>
        </p:nvCxnSpPr>
        <p:spPr>
          <a:xfrm flipH="1">
            <a:off x="2438401" y="4863927"/>
            <a:ext cx="740656" cy="10327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547674" y="1177871"/>
            <a:ext cx="0" cy="82141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91043" y="832461"/>
            <a:ext cx="71309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700" b="1" dirty="0" smtClean="0">
                <a:solidFill>
                  <a:schemeClr val="tx2"/>
                </a:solidFill>
              </a:rPr>
              <a:t>16L2</a:t>
            </a:r>
          </a:p>
        </p:txBody>
      </p:sp>
    </p:spTree>
    <p:extLst>
      <p:ext uri="{BB962C8B-B14F-4D97-AF65-F5344CB8AC3E}">
        <p14:creationId xmlns:p14="http://schemas.microsoft.com/office/powerpoint/2010/main" val="129410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81"/>
          <a:stretch/>
        </p:blipFill>
        <p:spPr>
          <a:xfrm>
            <a:off x="252000" y="1146874"/>
            <a:ext cx="8640000" cy="5711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23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2608" y="3986764"/>
            <a:ext cx="2692897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For </a:t>
            </a:r>
            <a:r>
              <a:rPr lang="en-US" sz="1700" b="1" dirty="0">
                <a:solidFill>
                  <a:srgbClr val="FF0000"/>
                </a:solidFill>
              </a:rPr>
              <a:t>high load sectors </a:t>
            </a:r>
            <a:r>
              <a:rPr lang="en-US" sz="1700" dirty="0">
                <a:solidFill>
                  <a:schemeClr val="tx2"/>
                </a:solidFill>
              </a:rPr>
              <a:t>distributions of normalized heat loads </a:t>
            </a:r>
            <a:r>
              <a:rPr lang="en-US" sz="1700" b="1" dirty="0">
                <a:solidFill>
                  <a:srgbClr val="FF0000"/>
                </a:solidFill>
              </a:rPr>
              <a:t>do not overlap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395047" y="4863927"/>
            <a:ext cx="1784010" cy="6576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438401" y="4863927"/>
            <a:ext cx="740656" cy="10327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Reduction</a:t>
            </a:r>
            <a:r>
              <a:rPr lang="en-US" sz="1700" dirty="0" smtClean="0">
                <a:solidFill>
                  <a:schemeClr val="tx2"/>
                </a:solidFill>
              </a:rPr>
              <a:t> of normalized heat load is </a:t>
            </a:r>
            <a:r>
              <a:rPr lang="en-US" sz="1700" b="1" dirty="0" smtClean="0">
                <a:solidFill>
                  <a:srgbClr val="FF0000"/>
                </a:solidFill>
              </a:rPr>
              <a:t>observed in all cells </a:t>
            </a:r>
          </a:p>
        </p:txBody>
      </p:sp>
    </p:spTree>
    <p:extLst>
      <p:ext uri="{BB962C8B-B14F-4D97-AF65-F5344CB8AC3E}">
        <p14:creationId xmlns:p14="http://schemas.microsoft.com/office/powerpoint/2010/main" val="25650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28"/>
          <a:stretch/>
        </p:blipFill>
        <p:spPr>
          <a:xfrm>
            <a:off x="252000" y="1131376"/>
            <a:ext cx="8640000" cy="572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642" y="1341913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600" b="1" dirty="0">
              <a:solidFill>
                <a:srgbClr val="7F7FF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25 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87044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50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312" y="4132731"/>
            <a:ext cx="1187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25 ns 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35071" y="1365360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Sector 34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1704815" y="4892515"/>
            <a:ext cx="1840282" cy="8418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72093" y="3676798"/>
            <a:ext cx="3146007" cy="121571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For </a:t>
            </a:r>
            <a:r>
              <a:rPr lang="en-US" sz="1700" b="1" dirty="0" smtClean="0">
                <a:solidFill>
                  <a:srgbClr val="FF0000"/>
                </a:solidFill>
              </a:rPr>
              <a:t>low load sectors </a:t>
            </a:r>
            <a:r>
              <a:rPr lang="en-US" sz="1700" dirty="0" smtClean="0">
                <a:solidFill>
                  <a:schemeClr val="tx2"/>
                </a:solidFill>
              </a:rPr>
              <a:t>normalized heat loads are </a:t>
            </a:r>
            <a:r>
              <a:rPr lang="en-US" sz="1700" b="1" dirty="0" smtClean="0">
                <a:solidFill>
                  <a:srgbClr val="FF0000"/>
                </a:solidFill>
              </a:rPr>
              <a:t>more similar</a:t>
            </a:r>
          </a:p>
          <a:p>
            <a:pPr marL="285750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e-cloud contribution not dominant anymore</a:t>
            </a:r>
          </a:p>
        </p:txBody>
      </p:sp>
      <p:grpSp>
        <p:nvGrpSpPr>
          <p:cNvPr id="1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Cell-by-cell comparison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1282" y="587072"/>
            <a:ext cx="782583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Reduction</a:t>
            </a:r>
            <a:r>
              <a:rPr lang="en-US" sz="1700" dirty="0" smtClean="0">
                <a:solidFill>
                  <a:schemeClr val="tx2"/>
                </a:solidFill>
              </a:rPr>
              <a:t> of normalized heat load is </a:t>
            </a:r>
            <a:r>
              <a:rPr lang="en-US" sz="1700" b="1" dirty="0" smtClean="0">
                <a:solidFill>
                  <a:srgbClr val="FF0000"/>
                </a:solidFill>
              </a:rPr>
              <a:t>observed in all cells </a:t>
            </a:r>
          </a:p>
        </p:txBody>
      </p:sp>
    </p:spTree>
    <p:extLst>
      <p:ext uri="{BB962C8B-B14F-4D97-AF65-F5344CB8AC3E}">
        <p14:creationId xmlns:p14="http://schemas.microsoft.com/office/powerpoint/2010/main" val="114017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4620</TotalTime>
  <Words>1745</Words>
  <Application>Microsoft Macintosh PowerPoint</Application>
  <PresentationFormat>On-screen Show (4:3)</PresentationFormat>
  <Paragraphs>251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 Hebrew</vt:lpstr>
      <vt:lpstr>Calibri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Fill 5979  (21 Jul 2017)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 of Coherent Motion</vt:lpstr>
      <vt:lpstr>Observations of Coherent Motion</vt:lpstr>
      <vt:lpstr>PowerPoint Presentation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346</cp:revision>
  <dcterms:created xsi:type="dcterms:W3CDTF">2016-03-08T14:21:20Z</dcterms:created>
  <dcterms:modified xsi:type="dcterms:W3CDTF">2017-08-21T08:47:31Z</dcterms:modified>
</cp:coreProperties>
</file>