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4" r:id="rId3"/>
    <p:sldId id="258" r:id="rId4"/>
    <p:sldId id="261" r:id="rId5"/>
    <p:sldId id="265" r:id="rId6"/>
    <p:sldId id="266" r:id="rId7"/>
    <p:sldId id="262" r:id="rId8"/>
    <p:sldId id="257" r:id="rId9"/>
    <p:sldId id="259" r:id="rId10"/>
    <p:sldId id="264" r:id="rId11"/>
    <p:sldId id="271" r:id="rId12"/>
    <p:sldId id="272" r:id="rId13"/>
    <p:sldId id="273" r:id="rId14"/>
    <p:sldId id="274" r:id="rId15"/>
    <p:sldId id="281" r:id="rId16"/>
    <p:sldId id="263" r:id="rId17"/>
    <p:sldId id="270" r:id="rId18"/>
    <p:sldId id="267" r:id="rId19"/>
    <p:sldId id="268" r:id="rId20"/>
    <p:sldId id="275" r:id="rId21"/>
    <p:sldId id="276" r:id="rId22"/>
    <p:sldId id="277" r:id="rId23"/>
    <p:sldId id="278" r:id="rId24"/>
    <p:sldId id="279" r:id="rId25"/>
    <p:sldId id="269" r:id="rId26"/>
    <p:sldId id="280" r:id="rId27"/>
    <p:sldId id="282" r:id="rId28"/>
    <p:sldId id="283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36"/>
  </p:normalViewPr>
  <p:slideViewPr>
    <p:cSldViewPr snapToGrid="0" snapToObjects="1">
      <p:cViewPr varScale="1">
        <p:scale>
          <a:sx n="94" d="100"/>
          <a:sy n="94" d="100"/>
        </p:scale>
        <p:origin x="7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ADF3F-EA9E-6F4F-9DD3-336BB663327B}" type="datetimeFigureOut">
              <a:rPr lang="en-GB" smtClean="0"/>
              <a:t>25/08/2017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DF1D0-E934-E94C-8E81-337F189C7EC7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6828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CEE8E-FDFD-B14B-B8A8-511583DA46B2}" type="datetimeFigureOut">
              <a:rPr lang="en-GB" smtClean="0"/>
              <a:t>25/08/2017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673CD-9CF5-814A-AA21-B817C9DA7719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950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73CD-9CF5-814A-AA21-B817C9DA771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64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73CD-9CF5-814A-AA21-B817C9DA771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475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73CD-9CF5-814A-AA21-B817C9DA771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857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73CD-9CF5-814A-AA21-B817C9DA771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428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73CD-9CF5-814A-AA21-B817C9DA771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72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73CD-9CF5-814A-AA21-B817C9DA771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524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334DC-08F8-8149-A534-F87AD170FB80}" type="datetime1">
              <a:rPr lang="it-IT" smtClean="0"/>
              <a:t>25/08/17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015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7B77A-49EA-1A4F-A21F-769916D0D82D}" type="datetime1">
              <a:rPr lang="it-IT" smtClean="0"/>
              <a:t>25/08/17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26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5EDA0-6A42-0844-99FD-0AE49D9CF03B}" type="datetime1">
              <a:rPr lang="it-IT" smtClean="0"/>
              <a:t>25/08/17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43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8EBF-E279-C548-BDA7-046591148EE4}" type="datetime1">
              <a:rPr lang="it-IT" smtClean="0"/>
              <a:t>25/08/17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148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241FA-CDFB-9D4D-BCE2-C4C345A215EC}" type="datetime1">
              <a:rPr lang="it-IT" smtClean="0"/>
              <a:t>25/08/17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042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6CC43-F1F0-864F-8D43-7276119FD82A}" type="datetime1">
              <a:rPr lang="it-IT" smtClean="0"/>
              <a:t>25/08/17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11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9EEC-B37A-964D-A7C5-CB2AF7441B12}" type="datetime1">
              <a:rPr lang="it-IT" smtClean="0"/>
              <a:t>25/08/17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50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03845-C1B0-C44C-912A-57D169C296C9}" type="datetime1">
              <a:rPr lang="it-IT" smtClean="0"/>
              <a:t>25/08/17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30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2E12-1B4C-D646-8A62-5A774793EB8F}" type="datetime1">
              <a:rPr lang="it-IT" smtClean="0"/>
              <a:t>25/08/17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3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6C4D-4A80-8545-B59C-A4253C25D5BE}" type="datetime1">
              <a:rPr lang="it-IT" smtClean="0"/>
              <a:t>25/08/17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31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6881-D043-1846-A4DD-7027D1F46349}" type="datetime1">
              <a:rPr lang="it-IT" smtClean="0"/>
              <a:t>25/08/17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82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ABF71-829E-EC46-8B00-67A6467EA2D0}" type="datetime1">
              <a:rPr lang="it-IT" smtClean="0"/>
              <a:t>25/08/17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F. Giordano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D4F03-9DD6-B04C-B94E-D84B7F5FA90D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127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0.png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0.png"/><Relationship Id="rId3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0.png"/><Relationship Id="rId3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0.png"/><Relationship Id="rId3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0.png"/><Relationship Id="rId3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0.png"/><Relationship Id="rId3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cernbox.cern.ch/index.php/s/6aGnq8rDMooBTD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80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6.png"/><Relationship Id="rId5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1.png"/><Relationship Id="rId3" Type="http://schemas.openxmlformats.org/officeDocument/2006/relationships/image" Target="../media/image1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Can an impedance be the source of the </a:t>
            </a:r>
            <a:r>
              <a:rPr lang="en-GB" dirty="0" smtClean="0"/>
              <a:t>observed </a:t>
            </a:r>
            <a:r>
              <a:rPr lang="en-GB" dirty="0" smtClean="0"/>
              <a:t>differences?</a:t>
            </a:r>
            <a:endParaRPr lang="en-GB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82720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P. </a:t>
            </a:r>
            <a:r>
              <a:rPr lang="en-GB" dirty="0" err="1" smtClean="0"/>
              <a:t>Arpaia</a:t>
            </a:r>
            <a:endParaRPr lang="en-GB" dirty="0" smtClean="0"/>
          </a:p>
          <a:p>
            <a:r>
              <a:rPr lang="en-GB" dirty="0" smtClean="0"/>
              <a:t>F. Giordano</a:t>
            </a:r>
          </a:p>
          <a:p>
            <a:r>
              <a:rPr lang="en-GB" dirty="0"/>
              <a:t>G. </a:t>
            </a:r>
            <a:r>
              <a:rPr lang="en-GB" dirty="0" err="1" smtClean="0"/>
              <a:t>Iadarola</a:t>
            </a:r>
            <a:endParaRPr lang="en-GB" dirty="0" smtClean="0"/>
          </a:p>
          <a:p>
            <a:r>
              <a:rPr lang="en-GB" dirty="0" smtClean="0"/>
              <a:t>B. </a:t>
            </a:r>
            <a:r>
              <a:rPr lang="en-GB" dirty="0" err="1" smtClean="0"/>
              <a:t>Salvant</a:t>
            </a:r>
            <a:endParaRPr lang="en-GB" dirty="0" smtClean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F4153-38A2-6240-87B4-610AD036FD3B}" type="datetime1">
              <a:rPr lang="it-IT" smtClean="0"/>
              <a:t>25/08/17</a:t>
            </a:fld>
            <a:endParaRPr lang="en-GB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65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955" y="1129554"/>
            <a:ext cx="8324752" cy="4207902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1104" y="1446587"/>
            <a:ext cx="5617504" cy="28614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/>
              <p:cNvSpPr>
                <a:spLocks noGrp="1"/>
              </p:cNvSpPr>
              <p:nvPr>
                <p:ph type="title"/>
              </p:nvPr>
            </p:nvSpPr>
            <p:spPr>
              <a:xfrm>
                <a:off x="-1" y="0"/>
                <a:ext cx="12377531" cy="1325563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 smtClean="0"/>
                  <a:t>Normalizing </a:t>
                </a:r>
                <a:r>
                  <a:rPr lang="en-GB" dirty="0"/>
                  <a:t>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GB" dirty="0"/>
                  <a:t> to the 50 ns case (lowest heating) </a:t>
                </a:r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2" name="Tito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1" y="0"/>
                <a:ext cx="12377531" cy="1325563"/>
              </a:xfrm>
              <a:blipFill rotWithShape="0">
                <a:blip r:embed="rId5"/>
                <a:stretch>
                  <a:fillRect l="-1724" t="-7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/>
          <p:cNvSpPr txBox="1"/>
          <p:nvPr/>
        </p:nvSpPr>
        <p:spPr>
          <a:xfrm>
            <a:off x="578224" y="1899153"/>
            <a:ext cx="4370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Before Normalization </a:t>
            </a:r>
            <a:endParaRPr lang="en-GB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78224" y="5592417"/>
            <a:ext cx="6700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</a:t>
            </a:r>
            <a:r>
              <a:rPr lang="en-GB" sz="2000" b="1" dirty="0" smtClean="0"/>
              <a:t>ar </a:t>
            </a:r>
            <a:r>
              <a:rPr lang="en-GB" sz="2000" b="1" dirty="0" smtClean="0"/>
              <a:t>from factor </a:t>
            </a:r>
            <a:r>
              <a:rPr lang="en-GB" sz="2000" b="1" dirty="0" smtClean="0"/>
              <a:t>16.</a:t>
            </a:r>
            <a:endParaRPr lang="en-GB" sz="2000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662062" y="1821588"/>
            <a:ext cx="4370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 Normalization </a:t>
            </a:r>
            <a:endParaRPr lang="en-GB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74D-199B-684B-84E5-60F8BCE26D01}" type="datetime1">
              <a:rPr lang="it-IT" smtClean="0"/>
              <a:t>25/08/17</a:t>
            </a:fld>
            <a:endParaRPr lang="en-GB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5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10515600" cy="1325563"/>
              </a:xfrm>
            </p:spPr>
            <p:txBody>
              <a:bodyPr/>
              <a:lstStyle/>
              <a:p>
                <a:r>
                  <a:rPr lang="en-GB" dirty="0" smtClean="0"/>
                  <a:t>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 smtClean="0"/>
                  <a:t> [1/4]</a:t>
                </a:r>
                <a:endParaRPr lang="en-GB" dirty="0"/>
              </a:p>
            </p:txBody>
          </p:sp>
        </mc:Choice>
        <mc:Fallback xmlns="">
          <p:sp>
            <p:nvSpPr>
              <p:cNvPr id="2" name="Tito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10515600" cy="1325563"/>
              </a:xfrm>
              <a:blipFill rotWithShape="0">
                <a:blip r:embed="rId2"/>
                <a:stretch>
                  <a:fillRect l="-2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682" y="948082"/>
            <a:ext cx="9936370" cy="506133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57201" y="5956240"/>
            <a:ext cx="6700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</a:t>
            </a:r>
            <a:r>
              <a:rPr lang="en-GB" sz="2000" b="1" dirty="0" smtClean="0"/>
              <a:t>ar </a:t>
            </a:r>
            <a:r>
              <a:rPr lang="en-GB" sz="2000" b="1" dirty="0" smtClean="0"/>
              <a:t>from factor </a:t>
            </a:r>
            <a:r>
              <a:rPr lang="en-GB" sz="2000" b="1" dirty="0" smtClean="0"/>
              <a:t>16.</a:t>
            </a:r>
            <a:endParaRPr lang="en-GB" sz="2000" b="1" dirty="0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14BD-3021-2146-9FA4-F9254982F028}" type="datetime1">
              <a:rPr lang="it-IT" smtClean="0"/>
              <a:t>25/08/17</a:t>
            </a:fld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25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10515600" cy="1325563"/>
              </a:xfrm>
            </p:spPr>
            <p:txBody>
              <a:bodyPr/>
              <a:lstStyle/>
              <a:p>
                <a:r>
                  <a:rPr lang="en-GB" dirty="0" smtClean="0"/>
                  <a:t>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 smtClean="0"/>
                  <a:t>[2/4]</a:t>
                </a:r>
                <a:endParaRPr lang="en-GB" dirty="0"/>
              </a:p>
            </p:txBody>
          </p:sp>
        </mc:Choice>
        <mc:Fallback xmlns="">
          <p:sp>
            <p:nvSpPr>
              <p:cNvPr id="2" name="Tito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10515600" cy="1325563"/>
              </a:xfrm>
              <a:blipFill rotWithShape="0">
                <a:blip r:embed="rId2"/>
                <a:stretch>
                  <a:fillRect l="-2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79" y="1234581"/>
            <a:ext cx="9896613" cy="504108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91671" y="6075613"/>
            <a:ext cx="6700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</a:t>
            </a:r>
            <a:r>
              <a:rPr lang="en-GB" sz="2000" b="1" dirty="0" smtClean="0"/>
              <a:t>ar </a:t>
            </a:r>
            <a:r>
              <a:rPr lang="en-GB" sz="2000" b="1" dirty="0" smtClean="0"/>
              <a:t>from factor </a:t>
            </a:r>
            <a:r>
              <a:rPr lang="en-GB" sz="2000" b="1" dirty="0" smtClean="0"/>
              <a:t>16.</a:t>
            </a:r>
            <a:endParaRPr lang="en-GB" sz="2000" b="1" dirty="0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F67A-9B3F-F94C-BBCA-11C3BD85E7A2}" type="datetime1">
              <a:rPr lang="it-IT" smtClean="0"/>
              <a:t>25/08/17</a:t>
            </a:fld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90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10515600" cy="1325563"/>
              </a:xfrm>
            </p:spPr>
            <p:txBody>
              <a:bodyPr/>
              <a:lstStyle/>
              <a:p>
                <a:r>
                  <a:rPr lang="en-GB" dirty="0" smtClean="0"/>
                  <a:t>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 smtClean="0"/>
                  <a:t>[3/4]</a:t>
                </a:r>
                <a:endParaRPr lang="en-GB" dirty="0"/>
              </a:p>
            </p:txBody>
          </p:sp>
        </mc:Choice>
        <mc:Fallback xmlns="">
          <p:sp>
            <p:nvSpPr>
              <p:cNvPr id="2" name="Tito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10515600" cy="1325563"/>
              </a:xfrm>
              <a:blipFill rotWithShape="0">
                <a:blip r:embed="rId2"/>
                <a:stretch>
                  <a:fillRect l="-2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67" y="1064826"/>
            <a:ext cx="9981217" cy="5084182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05118" y="6052624"/>
            <a:ext cx="6700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</a:t>
            </a:r>
            <a:r>
              <a:rPr lang="en-GB" sz="2000" b="1" dirty="0" smtClean="0"/>
              <a:t>ar </a:t>
            </a:r>
            <a:r>
              <a:rPr lang="en-GB" sz="2000" b="1" dirty="0" smtClean="0"/>
              <a:t>from factor </a:t>
            </a:r>
            <a:r>
              <a:rPr lang="en-GB" sz="2000" b="1" dirty="0" smtClean="0"/>
              <a:t>16.</a:t>
            </a:r>
            <a:endParaRPr lang="en-GB" sz="2000" b="1" dirty="0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02ECD-B25D-114C-A72A-949D9A77D2C9}" type="datetime1">
              <a:rPr lang="it-IT" smtClean="0"/>
              <a:t>25/08/17</a:t>
            </a:fld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36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10515600" cy="1325563"/>
              </a:xfrm>
            </p:spPr>
            <p:txBody>
              <a:bodyPr/>
              <a:lstStyle/>
              <a:p>
                <a:r>
                  <a:rPr lang="en-GB" dirty="0" smtClean="0"/>
                  <a:t>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 smtClean="0"/>
                  <a:t>[4/4]</a:t>
                </a:r>
                <a:endParaRPr lang="en-GB" dirty="0"/>
              </a:p>
            </p:txBody>
          </p:sp>
        </mc:Choice>
        <mc:Fallback xmlns="">
          <p:sp>
            <p:nvSpPr>
              <p:cNvPr id="2" name="Tito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10515600" cy="1325563"/>
              </a:xfrm>
              <a:blipFill rotWithShape="0">
                <a:blip r:embed="rId2"/>
                <a:stretch>
                  <a:fillRect l="-2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69" y="875857"/>
            <a:ext cx="9726968" cy="495467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65931" y="5642340"/>
            <a:ext cx="7804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We are always far from factor </a:t>
            </a:r>
            <a:r>
              <a:rPr lang="en-GB" sz="2000" b="1" dirty="0" smtClean="0"/>
              <a:t>16.</a:t>
            </a:r>
            <a:endParaRPr lang="en-GB" sz="2000" b="1" dirty="0" smtClean="0"/>
          </a:p>
          <a:p>
            <a:r>
              <a:rPr lang="en-GB" sz="2000" b="1" dirty="0" smtClean="0"/>
              <a:t>It’s very improbable that is an Impedance the source of the heat load. </a:t>
            </a:r>
            <a:endParaRPr lang="en-GB" sz="2000" b="1" dirty="0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568ED-1D0B-3A4E-9B87-B2344F26A264}" type="datetime1">
              <a:rPr lang="it-IT" smtClean="0"/>
              <a:t>25/08/17</a:t>
            </a:fld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70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To be more convinced </a:t>
            </a:r>
            <a:r>
              <a:rPr lang="mr-IN" dirty="0" smtClean="0"/>
              <a:t>…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65287"/>
                <a:ext cx="10515600" cy="4351338"/>
              </a:xfrm>
            </p:spPr>
            <p:txBody>
              <a:bodyPr>
                <a:normAutofit fontScale="925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We can try to reproduce the the measurements plot with an Impedance.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 smtClean="0"/>
                  <a:t>But how can we choose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</a:rPr>
                          <m:t>𝑠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</a:rPr>
                      <m:t>,</m:t>
                    </m:r>
                    <m:sSub>
                      <m:sSubPr>
                        <m:ctrlPr>
                          <a:rPr lang="it-IT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</a:rPr>
                          <m:t>𝑟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</a:rPr>
                      <m:t> </m:t>
                    </m:r>
                    <m:r>
                      <a:rPr lang="it-IT" b="0" i="1" smtClean="0">
                        <a:latin typeface="Cambria Math" charset="0"/>
                      </a:rPr>
                      <m:t>𝑎𝑛𝑑</m:t>
                    </m:r>
                    <m:r>
                      <a:rPr lang="it-IT" b="0" i="1" smtClean="0">
                        <a:latin typeface="Cambria Math" charset="0"/>
                      </a:rPr>
                      <m:t> </m:t>
                    </m:r>
                    <m:sSub>
                      <m:sSubPr>
                        <m:ctrlPr>
                          <a:rPr lang="it-IT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 smtClean="0"/>
                  <a:t>?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/>
              </a:p>
              <a:p>
                <a:pPr marL="0" lv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b="1" dirty="0" smtClean="0"/>
                  <a:t>We have to calculate all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1" i="1" smtClean="0">
                            <a:latin typeface="Cambria Math" charset="0"/>
                          </a:rPr>
                          <m:t>𝑷</m:t>
                        </m:r>
                      </m:e>
                      <m:sub>
                        <m:r>
                          <a:rPr lang="it-IT" b="1" i="1" smtClean="0">
                            <a:latin typeface="Cambria Math" charset="0"/>
                          </a:rPr>
                          <m:t>𝒍𝒐𝒔𝒔</m:t>
                        </m:r>
                      </m:sub>
                    </m:sSub>
                  </m:oMath>
                </a14:m>
                <a:r>
                  <a:rPr lang="en-GB" b="1" dirty="0" smtClean="0"/>
                  <a:t> with all the possible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1" i="1">
                            <a:latin typeface="Cambria Math" charset="0"/>
                          </a:rPr>
                          <m:t>𝑸</m:t>
                        </m:r>
                      </m:e>
                      <m:sub>
                        <m:r>
                          <a:rPr lang="it-IT" b="1" i="1">
                            <a:latin typeface="Cambria Math" charset="0"/>
                          </a:rPr>
                          <m:t>𝒓</m:t>
                        </m:r>
                      </m:sub>
                    </m:sSub>
                    <m:r>
                      <a:rPr lang="it-IT" b="1" i="1" smtClean="0">
                        <a:latin typeface="Cambria Math" charset="0"/>
                      </a:rPr>
                      <m:t> </m:t>
                    </m:r>
                    <m:r>
                      <a:rPr lang="it-IT" b="1" i="1">
                        <a:latin typeface="Cambria Math" charset="0"/>
                      </a:rPr>
                      <m:t>𝒂𝒏𝒅</m:t>
                    </m:r>
                    <m:r>
                      <a:rPr lang="it-IT" b="1" i="1">
                        <a:latin typeface="Cambria Math" charset="0"/>
                      </a:rPr>
                      <m:t> </m:t>
                    </m:r>
                    <m:sSub>
                      <m:sSubPr>
                        <m:ctrlPr>
                          <a:rPr lang="it-IT" b="1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1" i="1">
                            <a:latin typeface="Cambria Math" charset="0"/>
                          </a:rPr>
                          <m:t>𝒇</m:t>
                        </m:r>
                      </m:e>
                      <m:sub>
                        <m:r>
                          <a:rPr lang="it-IT" b="1" i="1">
                            <a:latin typeface="Cambria Math" charset="0"/>
                          </a:rPr>
                          <m:t>𝒓</m:t>
                        </m:r>
                      </m:sub>
                    </m:sSub>
                    <m:r>
                      <a:rPr lang="it-IT" b="1" i="0" smtClean="0">
                        <a:latin typeface="Cambria Math" charset="0"/>
                      </a:rPr>
                      <m:t>(</m:t>
                    </m:r>
                    <m:sSub>
                      <m:sSubPr>
                        <m:ctrlPr>
                          <a:rPr lang="it-IT" b="1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1" i="1">
                            <a:latin typeface="Cambria Math" charset="0"/>
                          </a:rPr>
                          <m:t>𝑹</m:t>
                        </m:r>
                      </m:e>
                      <m:sub>
                        <m:r>
                          <a:rPr lang="it-IT" b="1" i="1">
                            <a:latin typeface="Cambria Math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GB" b="1" dirty="0" smtClean="0"/>
                  <a:t> disappear with the normalization).</a:t>
                </a:r>
              </a:p>
              <a:p>
                <a:pPr marL="0" lv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b="1" dirty="0"/>
              </a:p>
              <a:p>
                <a:pPr marL="0" lv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dirty="0" smtClean="0"/>
              </a:p>
              <a:p>
                <a:pPr marL="0" lv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b="1" dirty="0" smtClean="0"/>
                  <a:t>Then we look at all the plots </a:t>
                </a:r>
                <a:r>
                  <a:rPr lang="en-GB" b="1" dirty="0"/>
                  <a:t>(one for each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1" i="1">
                            <a:latin typeface="Cambria Math" charset="0"/>
                          </a:rPr>
                          <m:t>𝑸</m:t>
                        </m:r>
                      </m:e>
                      <m:sub>
                        <m:r>
                          <a:rPr lang="it-IT" b="1" i="1">
                            <a:latin typeface="Cambria Math" charset="0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en-GB" b="1" dirty="0" smtClean="0"/>
                  <a:t>)where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1" i="1" smtClean="0">
                            <a:latin typeface="Cambria Math" charset="0"/>
                          </a:rPr>
                          <m:t>𝑷</m:t>
                        </m:r>
                      </m:e>
                      <m:sub>
                        <m:r>
                          <a:rPr lang="it-IT" b="1" i="1" smtClean="0">
                            <a:latin typeface="Cambria Math" charset="0"/>
                          </a:rPr>
                          <m:t>𝒍𝒐𝒔𝒔</m:t>
                        </m:r>
                      </m:sub>
                    </m:sSub>
                  </m:oMath>
                </a14:m>
                <a:r>
                  <a:rPr lang="en-GB" b="1" dirty="0"/>
                  <a:t> </a:t>
                </a:r>
                <a:r>
                  <a:rPr lang="en-GB" b="1" dirty="0" smtClean="0"/>
                  <a:t>is plotted as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1" i="1" smtClean="0">
                            <a:latin typeface="Cambria Math" charset="0"/>
                          </a:rPr>
                          <m:t>𝒇</m:t>
                        </m:r>
                      </m:e>
                      <m:sub>
                        <m:r>
                          <a:rPr lang="it-IT" b="1" i="1" smtClean="0">
                            <a:latin typeface="Cambria Math" charset="0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en-GB" b="1" dirty="0" smtClean="0"/>
                  <a:t> and we check if there is a frequency where all the fill are matching the measurements.</a:t>
                </a:r>
                <a:endParaRPr lang="en-GB" b="1" dirty="0" smtClean="0"/>
              </a:p>
              <a:p>
                <a:pPr marL="0" lv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b="1" dirty="0"/>
              </a:p>
              <a:p>
                <a:pPr marL="0" lv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b="1" dirty="0" smtClean="0"/>
              </a:p>
              <a:p>
                <a:pPr marL="0" lv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b="1" dirty="0"/>
              </a:p>
              <a:p>
                <a:pPr marL="0" lv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b="1" dirty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65287"/>
                <a:ext cx="10515600" cy="4351338"/>
              </a:xfrm>
              <a:blipFill rotWithShape="0">
                <a:blip r:embed="rId2"/>
                <a:stretch>
                  <a:fillRect l="-1043" t="-2101" r="-6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6729-4FF6-1241-998B-E10039F151F4}" type="datetime1">
              <a:rPr lang="it-IT" smtClean="0"/>
              <a:t>25/08/17</a:t>
            </a:fld>
            <a:endParaRPr lang="en-GB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13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1072234"/>
                <a:ext cx="10515600" cy="831535"/>
              </a:xfrm>
            </p:spPr>
            <p:txBody>
              <a:bodyPr>
                <a:normAutofit/>
              </a:bodyPr>
              <a:lstStyle/>
              <a:p>
                <a:r>
                  <a:rPr lang="en-GB" sz="2800" dirty="0" smtClean="0">
                    <a:latin typeface="+mn-lt"/>
                  </a:rPr>
                  <a:t>How is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it-IT" sz="2800" b="0" i="1" smtClean="0">
                            <a:latin typeface="Cambria Math" charset="0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GB" sz="2800" dirty="0" smtClean="0">
                    <a:latin typeface="+mn-lt"/>
                  </a:rPr>
                  <a:t> normalized ?</a:t>
                </a:r>
                <a:r>
                  <a:rPr lang="en-GB" sz="2800" b="1" dirty="0" smtClean="0">
                    <a:latin typeface="+mn-lt"/>
                  </a:rPr>
                  <a:t>In the same way of the measurements!</a:t>
                </a:r>
                <a:endParaRPr lang="en-GB" sz="2800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Tito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072234"/>
                <a:ext cx="10515600" cy="831535"/>
              </a:xfrm>
              <a:blipFill rotWithShape="0">
                <a:blip r:embed="rId2"/>
                <a:stretch>
                  <a:fillRect l="-11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0" y="2136953"/>
                <a:ext cx="11226421" cy="4351338"/>
              </a:xfrm>
            </p:spPr>
            <p:txBody>
              <a:bodyPr>
                <a:normAutofit lnSpcReduction="10000"/>
              </a:bodyPr>
              <a:lstStyle/>
              <a:p>
                <a:pPr marL="0" lvl="0" indent="0">
                  <a:lnSpc>
                    <a:spcPct val="100000"/>
                  </a:lnSpc>
                  <a:spcBef>
                    <a:spcPts val="0"/>
                  </a:spcBef>
                  <a:buNone/>
                  <a:defRPr/>
                </a:pPr>
                <a:r>
                  <a:rPr lang="en-GB" dirty="0" smtClean="0"/>
                  <a:t>Once we get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𝑙𝑜𝑠𝑠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</a:rPr>
                      <m:t>(</m:t>
                    </m:r>
                    <m:sSub>
                      <m:sSubPr>
                        <m:ctrlPr>
                          <a:rPr lang="it-IT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</a:rPr>
                          <m:t>𝑟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</a:rPr>
                      <m:t>)</m:t>
                    </m:r>
                  </m:oMath>
                </a14:m>
                <a:r>
                  <a:rPr lang="en-GB" dirty="0" smtClean="0"/>
                  <a:t>, to compare it with the measurements we have done the following operation: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dirty="0" smtClean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dirty="0" smtClean="0"/>
                  <a:t>1)Normalize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GB" dirty="0" smtClean="0"/>
                  <a:t> to the number of bunches  (M)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dirty="0" smtClean="0"/>
                  <a:t>2)Normalize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GB" dirty="0" smtClean="0"/>
                  <a:t> to the 100 ns case (lowest heating)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GB" dirty="0" smtClean="0"/>
                  <a:t>3)Normalize all the result to the factor obtained from the measurements: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so the closer we get to 1, the more we are matching the measurements</a:t>
                </a:r>
                <a:endParaRPr lang="en-GB" dirty="0" smtClean="0"/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dirty="0"/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dirty="0" smtClean="0"/>
                  <a:t>Because the impedance </a:t>
                </a:r>
                <a:r>
                  <a:rPr lang="en-GB" b="1" dirty="0" smtClean="0"/>
                  <a:t>is not a function of the filling scheme</a:t>
                </a:r>
                <a:r>
                  <a:rPr lang="en-GB" dirty="0" smtClean="0"/>
                  <a:t>, we have looked for the frequencies where the Power Losses computed </a:t>
                </a:r>
                <a:r>
                  <a:rPr lang="en-GB" b="1" dirty="0" smtClean="0"/>
                  <a:t>for each filling scheme</a:t>
                </a:r>
                <a:r>
                  <a:rPr lang="en-GB" dirty="0" smtClean="0"/>
                  <a:t> were closer to 1.</a:t>
                </a: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136953"/>
                <a:ext cx="11226421" cy="4351338"/>
              </a:xfrm>
              <a:blipFill rotWithShape="0">
                <a:blip r:embed="rId3"/>
                <a:stretch>
                  <a:fillRect l="-1086" t="-2384" b="-33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/>
          <p:cNvSpPr txBox="1"/>
          <p:nvPr/>
        </p:nvSpPr>
        <p:spPr>
          <a:xfrm>
            <a:off x="0" y="0"/>
            <a:ext cx="118739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latin typeface="+mj-lt"/>
              </a:rPr>
              <a:t>Comparing with the cryogenic measurements</a:t>
            </a:r>
            <a:endParaRPr lang="en-GB" sz="4400" dirty="0">
              <a:latin typeface="+mj-lt"/>
            </a:endParaRP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B9E84-E1C2-134F-A2B0-520033EA359B}" type="datetime1">
              <a:rPr lang="it-IT" smtClean="0"/>
              <a:t>25/08/17</a:t>
            </a:fld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04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12192000" cy="967409"/>
              </a:xfrm>
            </p:spPr>
            <p:txBody>
              <a:bodyPr>
                <a:normAutofit/>
              </a:bodyPr>
              <a:lstStyle/>
              <a:p>
                <a:r>
                  <a:rPr lang="en-GB" sz="4000" dirty="0" smtClean="0"/>
                  <a:t>1)Normalize </a:t>
                </a:r>
                <a:r>
                  <a:rPr lang="en-GB" sz="4000" dirty="0"/>
                  <a:t>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4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4000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it-IT" sz="4000" i="1">
                            <a:latin typeface="Cambria Math" charset="0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GB" sz="4000" dirty="0"/>
                  <a:t> to the </a:t>
                </a:r>
                <a:r>
                  <a:rPr lang="en-GB" sz="4000" dirty="0" smtClean="0"/>
                  <a:t>number of bunches(M)</a:t>
                </a:r>
                <a:endParaRPr lang="en-GB" sz="4000" dirty="0"/>
              </a:p>
            </p:txBody>
          </p:sp>
        </mc:Choice>
        <mc:Fallback xmlns="">
          <p:sp>
            <p:nvSpPr>
              <p:cNvPr id="2" name="Tito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12192000" cy="967409"/>
              </a:xfrm>
              <a:blipFill rotWithShape="0">
                <a:blip r:embed="rId2"/>
                <a:stretch>
                  <a:fillRect l="-1750" t="-629" b="-100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" y="2073396"/>
            <a:ext cx="6095487" cy="310488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618" y="1944188"/>
            <a:ext cx="6453496" cy="327716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685800" y="1465729"/>
            <a:ext cx="3778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Before</a:t>
            </a:r>
            <a:endParaRPr lang="en-GB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718280" y="1465729"/>
            <a:ext cx="3778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</a:t>
            </a:r>
            <a:endParaRPr lang="en-GB" dirty="0"/>
          </a:p>
        </p:txBody>
      </p:sp>
      <p:sp>
        <p:nvSpPr>
          <p:cNvPr id="8" name="Freccia destra 7"/>
          <p:cNvSpPr/>
          <p:nvPr/>
        </p:nvSpPr>
        <p:spPr>
          <a:xfrm>
            <a:off x="5508588" y="2070076"/>
            <a:ext cx="874059" cy="3628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/>
              <p:cNvSpPr txBox="1"/>
              <p:nvPr/>
            </p:nvSpPr>
            <p:spPr>
              <a:xfrm>
                <a:off x="5681122" y="1542110"/>
                <a:ext cx="264495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smtClean="0">
                              <a:latin typeface="Cambria Math" charset="0"/>
                            </a:rPr>
                            <m:t>𝑀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122" y="1542110"/>
                <a:ext cx="264495" cy="51860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01EA-6490-764D-B62B-998C16239009}" type="datetime1">
              <a:rPr lang="it-IT" smtClean="0"/>
              <a:t>25/08/17</a:t>
            </a:fld>
            <a:endParaRPr lang="en-GB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03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12192000" cy="1325563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dirty="0"/>
                  <a:t>2)Normalize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GB" dirty="0"/>
                  <a:t> to the </a:t>
                </a:r>
                <a:r>
                  <a:rPr lang="en-GB" dirty="0" smtClean="0"/>
                  <a:t>100 </a:t>
                </a:r>
                <a:r>
                  <a:rPr lang="en-GB" dirty="0"/>
                  <a:t>ns case (lowest heating)</a:t>
                </a:r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2" name="Tito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12192000" cy="1325563"/>
              </a:xfrm>
              <a:blipFill rotWithShape="0">
                <a:blip r:embed="rId2"/>
                <a:stretch>
                  <a:fillRect l="-1750" t="-7834" r="-6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186" y="1975227"/>
            <a:ext cx="6346762" cy="3232882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612" y="1835061"/>
            <a:ext cx="6718852" cy="342241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685800" y="1465729"/>
            <a:ext cx="3778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Before</a:t>
            </a:r>
            <a:endParaRPr lang="en-GB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718280" y="1465729"/>
            <a:ext cx="3778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</a:t>
            </a:r>
            <a:endParaRPr lang="en-GB" dirty="0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27245-B574-3644-916F-8F9DF5F32381}" type="datetime1">
              <a:rPr lang="it-IT" smtClean="0"/>
              <a:t>25/08/17</a:t>
            </a:fld>
            <a:endParaRPr lang="en-GB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27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en-GB" dirty="0"/>
              <a:t>3)Normalize all the result to the factor obtained from the measurements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03411" y="5905438"/>
            <a:ext cx="11066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We look for a frequency where </a:t>
            </a:r>
            <a:r>
              <a:rPr lang="en-GB" sz="2400" b="1" dirty="0" smtClean="0"/>
              <a:t>all the curves </a:t>
            </a:r>
            <a:r>
              <a:rPr lang="en-GB" sz="2400" dirty="0" smtClean="0"/>
              <a:t>are closer to 1</a:t>
            </a:r>
            <a:endParaRPr lang="en-GB" sz="2400" dirty="0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5628729" y="5273487"/>
            <a:ext cx="616294" cy="62119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magin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177" y="2037988"/>
            <a:ext cx="6875711" cy="3491572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259" y="1918847"/>
            <a:ext cx="7123218" cy="361725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605117" y="1549515"/>
            <a:ext cx="3778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Before</a:t>
            </a:r>
            <a:endParaRPr lang="en-GB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637597" y="1549515"/>
            <a:ext cx="3778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</a:t>
            </a:r>
            <a:endParaRPr lang="en-GB" dirty="0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227E-F09E-7B4A-85BE-C34C7B4AF91C}" type="datetime1">
              <a:rPr lang="it-IT" smtClean="0"/>
              <a:t>25/08/17</a:t>
            </a:fld>
            <a:endParaRPr lang="en-GB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69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 smtClean="0"/>
          </a:p>
          <a:p>
            <a:r>
              <a:rPr lang="en-GB" dirty="0" smtClean="0"/>
              <a:t>Rough </a:t>
            </a:r>
            <a:r>
              <a:rPr lang="en-GB" dirty="0" err="1" smtClean="0"/>
              <a:t>scalings</a:t>
            </a:r>
            <a:endParaRPr lang="en-GB" dirty="0" smtClean="0"/>
          </a:p>
          <a:p>
            <a:r>
              <a:rPr lang="en-GB" dirty="0" smtClean="0"/>
              <a:t>Broadband impedance</a:t>
            </a:r>
          </a:p>
          <a:p>
            <a:r>
              <a:rPr lang="en-GB" dirty="0" smtClean="0"/>
              <a:t>Narrow band impedance</a:t>
            </a:r>
          </a:p>
          <a:p>
            <a:pPr lvl="1"/>
            <a:r>
              <a:rPr lang="en-GB" dirty="0" smtClean="0"/>
              <a:t>Comparison for 25 ns and 50 ns fill (5979 and 5980)</a:t>
            </a:r>
          </a:p>
          <a:p>
            <a:pPr lvl="1"/>
            <a:r>
              <a:rPr lang="en-GB" dirty="0" smtClean="0"/>
              <a:t>Including more fills</a:t>
            </a:r>
          </a:p>
          <a:p>
            <a:r>
              <a:rPr lang="en-GB" dirty="0"/>
              <a:t>C</a:t>
            </a:r>
            <a:r>
              <a:rPr lang="en-GB" dirty="0" smtClean="0"/>
              <a:t>onclusion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D998-3E4C-D747-A281-ABF0E41A09B6}" type="datetime1">
              <a:rPr lang="it-IT" smtClean="0"/>
              <a:t>25/08/17</a:t>
            </a:fld>
            <a:endParaRPr lang="en-GB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709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4716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Taking in account all the fills studied we get:  [1/5]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0" y="981636"/>
                <a:ext cx="406101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8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800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sz="2800" i="1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800" dirty="0" smtClean="0"/>
                  <a:t> is increasing..</a:t>
                </a:r>
                <a:endParaRPr lang="en-GB" sz="2800" dirty="0"/>
              </a:p>
              <a:p>
                <a:endParaRPr lang="en-GB" sz="2800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81636"/>
                <a:ext cx="4061012" cy="954107"/>
              </a:xfrm>
              <a:prstGeom prst="rect">
                <a:avLst/>
              </a:prstGeom>
              <a:blipFill rotWithShape="0">
                <a:blip r:embed="rId2"/>
                <a:stretch>
                  <a:fillRect t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9" y="1458689"/>
            <a:ext cx="9242761" cy="4671927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523067" y="2913869"/>
            <a:ext cx="7158815" cy="1806049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solidFill>
              <a:schemeClr val="accent1">
                <a:shade val="50000"/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5A6C-AE53-DD43-B192-92E4E00927F5}" type="datetime1">
              <a:rPr lang="it-IT" smtClean="0"/>
              <a:t>25/08/17</a:t>
            </a:fld>
            <a:endParaRPr lang="en-GB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49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4716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Taking in account all the fills studied we get: [2/5]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0" y="981636"/>
                <a:ext cx="406101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8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800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sz="2800" i="1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800" dirty="0" smtClean="0"/>
                  <a:t> is increasing..</a:t>
                </a:r>
                <a:endParaRPr lang="en-GB" sz="2800" dirty="0"/>
              </a:p>
              <a:p>
                <a:endParaRPr lang="en-GB" sz="2800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81636"/>
                <a:ext cx="4061012" cy="954107"/>
              </a:xfrm>
              <a:prstGeom prst="rect">
                <a:avLst/>
              </a:prstGeom>
              <a:blipFill rotWithShape="0">
                <a:blip r:embed="rId2"/>
                <a:stretch>
                  <a:fillRect t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500" y="1458689"/>
            <a:ext cx="9603736" cy="4854388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459960" y="3005100"/>
            <a:ext cx="7412173" cy="1803967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solidFill>
              <a:schemeClr val="accent1">
                <a:shade val="50000"/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6D7C8-7B3E-4B42-B165-8EC9D95ED23D}" type="datetime1">
              <a:rPr lang="it-IT" smtClean="0"/>
              <a:t>25/08/17</a:t>
            </a:fld>
            <a:endParaRPr lang="en-GB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8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4716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Taking in account all the fills studied we get: [3/5]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0" y="981636"/>
                <a:ext cx="406101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8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800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sz="2800" i="1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800" dirty="0" smtClean="0"/>
                  <a:t> is increasing..</a:t>
                </a:r>
                <a:endParaRPr lang="en-GB" sz="2800" dirty="0"/>
              </a:p>
              <a:p>
                <a:endParaRPr lang="en-GB" sz="2800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81636"/>
                <a:ext cx="4061012" cy="954107"/>
              </a:xfrm>
              <a:prstGeom prst="rect">
                <a:avLst/>
              </a:prstGeom>
              <a:blipFill rotWithShape="0">
                <a:blip r:embed="rId2"/>
                <a:stretch>
                  <a:fillRect t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491" y="1383038"/>
            <a:ext cx="9930176" cy="5019394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371177" y="2962321"/>
            <a:ext cx="7619489" cy="1951657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solidFill>
              <a:schemeClr val="accent1">
                <a:shade val="50000"/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A911-EBD0-FE40-B231-2111A62C42C1}" type="datetime1">
              <a:rPr lang="it-IT" smtClean="0"/>
              <a:t>25/08/17</a:t>
            </a:fld>
            <a:endParaRPr lang="en-GB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5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4716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Taking in account all the fills studied we get: [4/5]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0" y="981636"/>
                <a:ext cx="406101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8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800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sz="2800" i="1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800" dirty="0" smtClean="0"/>
                  <a:t> is increasing..</a:t>
                </a:r>
                <a:endParaRPr lang="en-GB" sz="2800" dirty="0"/>
              </a:p>
              <a:p>
                <a:endParaRPr lang="en-GB" sz="2800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81636"/>
                <a:ext cx="4061012" cy="954107"/>
              </a:xfrm>
              <a:prstGeom prst="rect">
                <a:avLst/>
              </a:prstGeom>
              <a:blipFill rotWithShape="0">
                <a:blip r:embed="rId2"/>
                <a:stretch>
                  <a:fillRect t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341" y="1612900"/>
            <a:ext cx="9384259" cy="4743450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307560" y="3082641"/>
            <a:ext cx="7259773" cy="1803967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solidFill>
              <a:schemeClr val="accent1">
                <a:shade val="50000"/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7B49-C3D6-D14A-BCAC-3C98744D6758}" type="datetime1">
              <a:rPr lang="it-IT" smtClean="0"/>
              <a:t>25/08/17</a:t>
            </a:fld>
            <a:endParaRPr lang="en-GB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24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4716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Taking in account all the fills studied we get: [5/5]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0" y="981636"/>
                <a:ext cx="406101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8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800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sz="2800" i="1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800" dirty="0" smtClean="0"/>
                  <a:t> is increasing..</a:t>
                </a:r>
                <a:endParaRPr lang="en-GB" sz="2800" dirty="0"/>
              </a:p>
              <a:p>
                <a:endParaRPr lang="en-GB" sz="2800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81636"/>
                <a:ext cx="4061012" cy="954107"/>
              </a:xfrm>
              <a:prstGeom prst="rect">
                <a:avLst/>
              </a:prstGeom>
              <a:blipFill rotWithShape="0">
                <a:blip r:embed="rId2"/>
                <a:stretch>
                  <a:fillRect t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106" y="1458689"/>
            <a:ext cx="9627796" cy="4866550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713960" y="2989980"/>
            <a:ext cx="7412173" cy="1803967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solidFill>
              <a:schemeClr val="accent1">
                <a:shade val="50000"/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D025E-A0B9-D948-B449-E83ABD252A4F}" type="datetime1">
              <a:rPr lang="it-IT" smtClean="0"/>
              <a:t>25/08/17</a:t>
            </a:fld>
            <a:endParaRPr lang="en-GB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47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00953"/>
          </a:xfrm>
        </p:spPr>
        <p:txBody>
          <a:bodyPr>
            <a:normAutofit/>
          </a:bodyPr>
          <a:lstStyle/>
          <a:p>
            <a:r>
              <a:rPr lang="en-GB" dirty="0" smtClean="0"/>
              <a:t>Is there any frequency that </a:t>
            </a:r>
            <a:r>
              <a:rPr lang="en-GB" smtClean="0"/>
              <a:t>explain that heating?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0" y="1771837"/>
                <a:ext cx="121920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dirty="0" smtClean="0"/>
                  <a:t>Being pessimistic on the measurement accuracy, we have looked with an algorithm to the frequencies where all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GB" dirty="0"/>
                  <a:t> were within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charset="0"/>
                        <a:ea typeface="Cambria Math" charset="0"/>
                        <a:cs typeface="Cambria Math" charset="0"/>
                      </a:rPr>
                      <m:t>∓</m:t>
                    </m:r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5</m:t>
                    </m:r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0%</m:t>
                    </m:r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GB" dirty="0"/>
                  <a:t>from 1 and we found </a:t>
                </a:r>
                <a:r>
                  <a:rPr lang="en-GB" b="1" dirty="0"/>
                  <a:t>no </a:t>
                </a:r>
                <a:r>
                  <a:rPr lang="en-GB" b="1" dirty="0" smtClean="0"/>
                  <a:t>one.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b="1" dirty="0"/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dirty="0" smtClean="0"/>
                  <a:t>If </a:t>
                </a:r>
                <a:r>
                  <a:rPr lang="en-GB" dirty="0"/>
                  <a:t>we extend the range to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charset="0"/>
                        <a:ea typeface="Cambria Math" charset="0"/>
                        <a:cs typeface="Cambria Math" charset="0"/>
                      </a:rPr>
                      <m:t>∓</m:t>
                    </m:r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65</m:t>
                    </m:r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%</m:t>
                    </m:r>
                  </m:oMath>
                </a14:m>
                <a:r>
                  <a:rPr lang="en-GB" dirty="0"/>
                  <a:t> we found a frequency : </a:t>
                </a:r>
                <a:r>
                  <a:rPr lang="en-GB" dirty="0" smtClean="0"/>
                  <a:t>764.03MHz.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dirty="0" smtClean="0"/>
                  <a:t>That </a:t>
                </a:r>
                <a:r>
                  <a:rPr lang="en-GB" dirty="0"/>
                  <a:t>frequency </a:t>
                </a:r>
                <a:r>
                  <a:rPr lang="en-GB" dirty="0" smtClean="0"/>
                  <a:t>exist only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𝑟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sSup>
                      <m:sSupPr>
                        <m:ctrlP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dirty="0"/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dirty="0" smtClean="0"/>
                  <a:t>Given this frequency we can check if we match the cryogenic measurements.</a:t>
                </a: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771837"/>
                <a:ext cx="12192000" cy="4351338"/>
              </a:xfrm>
              <a:blipFill rotWithShape="0">
                <a:blip r:embed="rId2"/>
                <a:stretch>
                  <a:fillRect l="-1000" t="-1403" r="-1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1096-98E6-8A4E-A3A5-B47764B98514}" type="datetime1">
              <a:rPr lang="it-IT" smtClean="0"/>
              <a:t>25/08/17</a:t>
            </a:fld>
            <a:endParaRPr lang="en-GB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75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58" y="741677"/>
            <a:ext cx="11408229" cy="5766503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Measurements Comparison </a:t>
            </a:r>
            <a:endParaRPr lang="en-GB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662518" y="2592268"/>
            <a:ext cx="3267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Bad agreement with the Measurements</a:t>
            </a:r>
            <a:endParaRPr lang="en-GB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913094" y="1788459"/>
            <a:ext cx="1075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2229-14A3-344F-A243-C04AA98CE97E}" type="datetime1">
              <a:rPr lang="it-IT" smtClean="0"/>
              <a:t>25/08/17</a:t>
            </a:fld>
            <a:endParaRPr lang="en-GB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26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ttangolo 11"/>
              <p:cNvSpPr/>
              <p:nvPr/>
            </p:nvSpPr>
            <p:spPr>
              <a:xfrm>
                <a:off x="8916684" y="280012"/>
                <a:ext cx="2131032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dirty="0" smtClean="0"/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𝑠</m:t>
                        </m:r>
                      </m:sub>
                    </m:sSub>
                    <m:r>
                      <a:rPr lang="it-IT" i="1">
                        <a:latin typeface="Cambria Math" charset="0"/>
                      </a:rPr>
                      <m:t> </m:t>
                    </m:r>
                    <m:r>
                      <a:rPr lang="it-IT" i="1">
                        <a:latin typeface="Cambria Math" charset="0"/>
                      </a:rPr>
                      <m:t>𝑛𝑒𝑒𝑑𝑒𝑑</m:t>
                    </m:r>
                    <m:r>
                      <a:rPr lang="it-IT" i="1">
                        <a:latin typeface="Cambria Math" charset="0"/>
                      </a:rPr>
                      <m:t> :9.4</m:t>
                    </m:r>
                    <m:r>
                      <a:rPr lang="it-IT" i="1">
                        <a:latin typeface="Cambria Math" charset="0"/>
                      </a:rPr>
                      <m:t>𝑀</m:t>
                    </m:r>
                    <m:r>
                      <m:rPr>
                        <m:sty m:val="p"/>
                      </m:rPr>
                      <a:rPr lang="it-IT">
                        <a:latin typeface="Cambria Math" charset="0"/>
                      </a:rPr>
                      <m:t>Ω</m:t>
                    </m:r>
                  </m:oMath>
                </a14:m>
                <a:endParaRPr lang="it-IT" dirty="0" smtClean="0">
                  <a:latin typeface="Cambria Math" charset="0"/>
                </a:endParaRPr>
              </a:p>
              <a:p>
                <a:r>
                  <a:rPr lang="it-IT" b="0" dirty="0" smtClean="0">
                    <a:ea typeface="Cambria Math" charset="0"/>
                    <a:cs typeface="Cambria Math" charset="0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𝑟</m:t>
                        </m:r>
                      </m:sub>
                    </m:sSub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=764.03</m:t>
                    </m:r>
                    <m:r>
                      <a:rPr lang="it-IT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𝑀𝐻𝑧</m:t>
                    </m:r>
                  </m:oMath>
                </a14:m>
                <a:endParaRPr lang="it-IT" b="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r>
                  <a:rPr lang="it-IT" dirty="0" smtClean="0">
                    <a:ea typeface="Cambria Math" charset="0"/>
                    <a:cs typeface="Cambria Math" charset="0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𝑟</m:t>
                        </m:r>
                      </m:sub>
                    </m:sSub>
                    <m:r>
                      <a:rPr lang="it-IT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sSup>
                      <m:sSupPr>
                        <m:ctrlPr>
                          <a:rPr lang="it-IT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it-IT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lang="it-IT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4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Rettango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6684" y="280012"/>
                <a:ext cx="2131032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2579" t="-39073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5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 smtClean="0"/>
              <a:t>The ratio between the 25ns and the 50ns </a:t>
            </a:r>
            <a:r>
              <a:rPr lang="en-GB" dirty="0" err="1" smtClean="0"/>
              <a:t>Ploss</a:t>
            </a:r>
            <a:r>
              <a:rPr lang="en-GB" dirty="0" smtClean="0"/>
              <a:t> is too huge to be explained with an impedance.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 smtClean="0"/>
              <a:t>The only frequency that seems give us an impedance that get close to the measurements does not match all the measurements for all the fills.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 smtClean="0"/>
              <a:t>The Shunt Impedance needed for the only frequency found in order to match the heating is too huge to be reasonable.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 smtClean="0"/>
              <a:t>This Impedance should be the same for all the sectors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smtClean="0">
                <a:sym typeface="Wingdings"/>
              </a:rPr>
              <a:t>It is even more improbable </a:t>
            </a:r>
            <a:r>
              <a:rPr lang="en-GB" dirty="0" smtClean="0">
                <a:sym typeface="Wingdings"/>
              </a:rPr>
              <a:t>that this impedance exist</a:t>
            </a:r>
            <a:endParaRPr lang="en-GB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85BA7-3FC3-734A-9C45-BE6E77F3C502}" type="datetime1">
              <a:rPr lang="it-IT" smtClean="0"/>
              <a:t>25/08/17</a:t>
            </a:fld>
            <a:endParaRPr lang="en-GB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84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Binomial Distribution formula</a:t>
            </a:r>
            <a:endParaRPr lang="en-GB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hlinkClick r:id="rId3"/>
              </a:rPr>
              <a:t>https</a:t>
            </a:r>
            <a:r>
              <a:rPr lang="en-GB" dirty="0" smtClean="0">
                <a:hlinkClick r:id="rId3"/>
              </a:rPr>
              <a:t>://cernbox.cern.ch/index.php/s/6aGnq8rDMooBTDD</a:t>
            </a:r>
            <a:endParaRPr lang="en-GB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5690A-AE8F-A24C-9711-8DE09B5402EA}" type="datetime1">
              <a:rPr lang="it-IT" smtClean="0"/>
              <a:t>25/08/17</a:t>
            </a:fld>
            <a:endParaRPr lang="en-GB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9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04212" cy="86751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Power Loss dependencies 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31445" y="1137417"/>
            <a:ext cx="4793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a given Impedance the Power loss </a:t>
            </a:r>
            <a:r>
              <a:rPr lang="en-US" sz="2000" smtClean="0"/>
              <a:t>is computed as: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31446" y="5876098"/>
            <a:ext cx="85852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[1]:H</a:t>
            </a:r>
            <a:r>
              <a:rPr lang="it-IT" sz="1400" dirty="0"/>
              <a:t>. Lee M. </a:t>
            </a:r>
            <a:r>
              <a:rPr lang="it-IT" sz="1400" dirty="0" err="1"/>
              <a:t>Furman</a:t>
            </a:r>
            <a:r>
              <a:rPr lang="it-IT" sz="1400" dirty="0"/>
              <a:t> and B. </a:t>
            </a:r>
            <a:r>
              <a:rPr lang="it-IT" sz="1400" dirty="0" err="1"/>
              <a:t>Zotter</a:t>
            </a:r>
            <a:r>
              <a:rPr lang="it-IT" sz="1400" dirty="0"/>
              <a:t>. “Energy </a:t>
            </a:r>
            <a:r>
              <a:rPr lang="it-IT" sz="1400" dirty="0" err="1"/>
              <a:t>Loss</a:t>
            </a:r>
            <a:r>
              <a:rPr lang="it-IT" sz="1400" dirty="0"/>
              <a:t> of </a:t>
            </a:r>
            <a:r>
              <a:rPr lang="it-IT" sz="1400" dirty="0" err="1"/>
              <a:t>Bunched</a:t>
            </a:r>
            <a:r>
              <a:rPr lang="it-IT" sz="1400" dirty="0"/>
              <a:t> </a:t>
            </a:r>
            <a:r>
              <a:rPr lang="it-IT" sz="1400" dirty="0" err="1"/>
              <a:t>Beams</a:t>
            </a:r>
            <a:r>
              <a:rPr lang="it-IT" sz="1400" dirty="0"/>
              <a:t> in RF </a:t>
            </a:r>
            <a:r>
              <a:rPr lang="it-IT" sz="1400" dirty="0" err="1"/>
              <a:t>Cavities</a:t>
            </a:r>
            <a:r>
              <a:rPr lang="it-IT" sz="1400" dirty="0"/>
              <a:t>”. In: (1986</a:t>
            </a:r>
            <a:r>
              <a:rPr lang="it-IT" sz="1400" dirty="0" smtClean="0"/>
              <a:t>)</a:t>
            </a:r>
          </a:p>
          <a:p>
            <a:r>
              <a:rPr lang="it-IT" sz="1400" dirty="0" smtClean="0"/>
              <a:t>[2]:</a:t>
            </a:r>
            <a:r>
              <a:rPr lang="it-IT" sz="1400" dirty="0" err="1" smtClean="0"/>
              <a:t>F</a:t>
            </a:r>
            <a:r>
              <a:rPr lang="it-IT" sz="1400" dirty="0" smtClean="0"/>
              <a:t>. Giordano. “</a:t>
            </a:r>
            <a:r>
              <a:rPr lang="it-IT" sz="1400" dirty="0"/>
              <a:t>I</a:t>
            </a:r>
            <a:r>
              <a:rPr lang="it-IT" sz="1400" dirty="0" smtClean="0"/>
              <a:t>mpact </a:t>
            </a:r>
            <a:r>
              <a:rPr lang="it-IT" sz="1400" dirty="0"/>
              <a:t>of </a:t>
            </a:r>
            <a:r>
              <a:rPr lang="it-IT" sz="1400" dirty="0" err="1"/>
              <a:t>filling</a:t>
            </a:r>
            <a:r>
              <a:rPr lang="it-IT" sz="1400" dirty="0"/>
              <a:t> </a:t>
            </a:r>
            <a:r>
              <a:rPr lang="it-IT" sz="1400" dirty="0" err="1"/>
              <a:t>scheme</a:t>
            </a:r>
            <a:r>
              <a:rPr lang="it-IT" sz="1400" dirty="0"/>
              <a:t> on </a:t>
            </a:r>
            <a:r>
              <a:rPr lang="it-IT" sz="1400" dirty="0" err="1"/>
              <a:t>beam</a:t>
            </a:r>
            <a:r>
              <a:rPr lang="it-IT" sz="1400" dirty="0"/>
              <a:t> </a:t>
            </a:r>
            <a:r>
              <a:rPr lang="it-IT" sz="1400" dirty="0" err="1"/>
              <a:t>induced</a:t>
            </a:r>
            <a:r>
              <a:rPr lang="it-IT" sz="1400" dirty="0"/>
              <a:t> RF </a:t>
            </a:r>
            <a:r>
              <a:rPr lang="it-IT" sz="1400" dirty="0" err="1"/>
              <a:t>heating</a:t>
            </a:r>
            <a:r>
              <a:rPr lang="it-IT" sz="1400" dirty="0"/>
              <a:t> in CERN LHC and </a:t>
            </a:r>
            <a:r>
              <a:rPr lang="it-IT" sz="1400" dirty="0" smtClean="0"/>
              <a:t>HL-LHC”, </a:t>
            </a:r>
            <a:r>
              <a:rPr lang="it-IT" sz="1400" dirty="0" err="1" smtClean="0"/>
              <a:t>Appendix</a:t>
            </a:r>
            <a:r>
              <a:rPr lang="it-IT" sz="1400" dirty="0" smtClean="0"/>
              <a:t> A</a:t>
            </a:r>
            <a:r>
              <a:rPr lang="it-IT" sz="1400" b="1" dirty="0" smtClean="0"/>
              <a:t> </a:t>
            </a:r>
            <a:endParaRPr lang="it-IT" sz="1400" dirty="0"/>
          </a:p>
          <a:p>
            <a:r>
              <a:rPr lang="it-IT" sz="1400" dirty="0" smtClean="0"/>
              <a:t> </a:t>
            </a:r>
            <a:endParaRPr lang="it-IT" sz="1400" dirty="0" smtClean="0">
              <a:effectLst/>
            </a:endParaRPr>
          </a:p>
          <a:p>
            <a:r>
              <a:rPr lang="it-IT" sz="1400" dirty="0" smtClean="0"/>
              <a:t> </a:t>
            </a:r>
            <a:endParaRPr lang="it-IT" sz="1400" dirty="0"/>
          </a:p>
          <a:p>
            <a:endParaRPr lang="it-IT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/>
              <p:cNvSpPr txBox="1"/>
              <p:nvPr/>
            </p:nvSpPr>
            <p:spPr>
              <a:xfrm>
                <a:off x="3220872" y="1784323"/>
                <a:ext cx="5431808" cy="1289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charset="0"/>
                            </a:rPr>
                            <m:t>𝑙𝑜𝑠𝑠</m:t>
                          </m:r>
                        </m:sub>
                      </m:sSub>
                      <m:r>
                        <a:rPr lang="it-IT" sz="2000" b="0" i="1" smtClean="0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it-IT" sz="20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latin typeface="Cambria Math" charset="0"/>
                            </a:rPr>
                            <m:t>𝐼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charset="0"/>
                            </a:rPr>
                            <m:t>𝑏</m:t>
                          </m:r>
                        </m:sub>
                        <m:sup>
                          <m:r>
                            <a:rPr lang="it-IT" sz="20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bSup>
                      <m:nary>
                        <m:naryPr>
                          <m:chr m:val="∑"/>
                          <m:ctrlPr>
                            <a:rPr lang="is-IS" sz="2000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sz="2000" b="0" i="1" smtClean="0">
                              <a:latin typeface="Cambria Math" charset="0"/>
                            </a:rPr>
                            <m:t>𝑝</m:t>
                          </m:r>
                          <m:r>
                            <a:rPr lang="it-IT" sz="2000" b="0" i="1" smtClean="0">
                              <a:latin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it-IT" sz="2000" b="0" i="1" smtClean="0">
                              <a:latin typeface="Cambria Math" charset="0"/>
                            </a:rPr>
                            <m:t>+</m:t>
                          </m:r>
                          <m:r>
                            <a:rPr lang="it-IT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∞</m:t>
                          </m:r>
                        </m:sup>
                        <m:e>
                          <m:r>
                            <a:rPr lang="it-IT" sz="2000" b="0" i="1" smtClean="0">
                              <a:latin typeface="Cambria Math" charset="0"/>
                            </a:rPr>
                            <m:t>𝑅𝑒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sz="20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𝑍</m:t>
                              </m:r>
                              <m:d>
                                <m:dPr>
                                  <m:ctrlPr>
                                    <a:rPr lang="it-IT" sz="2000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  <m:sSub>
                                    <m:sSubPr>
                                      <m:ctrlPr>
                                        <a:rPr lang="it-IT" sz="20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b="0" i="1" smtClean="0">
                                          <a:latin typeface="Cambria Math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it-IT" sz="2000" b="0" i="1" smtClean="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sSup>
                            <m:sSupPr>
                              <m:ctrlPr>
                                <a:rPr lang="it-IT" sz="20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sz="2000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 b="0" i="0" smtClean="0">
                                      <a:latin typeface="Cambria Math" charset="0"/>
                                    </a:rPr>
                                    <m:t>Λ</m:t>
                                  </m:r>
                                  <m:d>
                                    <m:dPr>
                                      <m:ctrlPr>
                                        <a:rPr lang="it-IT" sz="2000" b="0" i="1" smtClean="0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sz="2000" b="0" i="1" smtClean="0">
                                          <a:latin typeface="Cambria Math" charset="0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it-IT" sz="2000" b="0" i="1" smtClean="0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2000" b="0" i="1" smtClean="0">
                                              <a:latin typeface="Cambria Math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it-IT" sz="2000" b="0" i="1" smtClean="0"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000" dirty="0" smtClean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9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0872" y="1784323"/>
                <a:ext cx="5431808" cy="128945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7"/>
              <p:cNvSpPr txBox="1"/>
              <p:nvPr/>
            </p:nvSpPr>
            <p:spPr>
              <a:xfrm>
                <a:off x="531445" y="2911517"/>
                <a:ext cx="746108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Where it can be shown that [1]:</a:t>
                </a:r>
              </a:p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it-IT" sz="2000" b="0" i="1" smtClean="0">
                            <a:latin typeface="Cambria Math" charset="0"/>
                          </a:rPr>
                          <m:t>𝑙𝑜𝑠𝑠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~</m:t>
                    </m:r>
                    <m:sSup>
                      <m:sSupPr>
                        <m:ctrlPr>
                          <a:rPr lang="it-IT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it-IT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𝑀</m:t>
                        </m:r>
                      </m:e>
                      <m:sup>
                        <m:r>
                          <a:rPr lang="it-IT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/>
                  <a:t> for narrow-band Impedance </a:t>
                </a:r>
              </a:p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it-IT" sz="2000" b="0" i="1" smtClean="0">
                            <a:latin typeface="Cambria Math" charset="0"/>
                          </a:rPr>
                          <m:t>𝑙𝑜𝑠𝑠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~</m:t>
                    </m:r>
                    <m:r>
                      <a:rPr lang="it-IT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𝑀</m:t>
                    </m:r>
                  </m:oMath>
                </a14:m>
                <a:r>
                  <a:rPr lang="en-US" sz="2000" dirty="0" smtClean="0"/>
                  <a:t> for broad-band Impedance 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16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445" y="2911517"/>
                <a:ext cx="7461087" cy="1323439"/>
              </a:xfrm>
              <a:prstGeom prst="rect">
                <a:avLst/>
              </a:prstGeom>
              <a:blipFill rotWithShape="0">
                <a:blip r:embed="rId3"/>
                <a:stretch>
                  <a:fillRect l="-817" t="-2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9643915" y="2123868"/>
                <a:ext cx="3261815" cy="2183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M: Number of bunches</a:t>
                </a:r>
              </a:p>
              <a:p>
                <a:r>
                  <a:rPr lang="en-GB" sz="1400" dirty="0" smtClean="0"/>
                  <a:t>Z: Impedance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it-IT" sz="14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1400" b="0" i="0" smtClean="0">
                            <a:latin typeface="Cambria Math" charset="0"/>
                          </a:rPr>
                          <m:t>Λ</m:t>
                        </m:r>
                      </m:e>
                      <m:sup>
                        <m:r>
                          <a:rPr lang="it-IT" sz="1400" b="0" i="0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 smtClean="0"/>
                  <a:t>: Normalized Power Spectrum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latin typeface="Cambria Math" charset="0"/>
                          </a:rPr>
                          <m:t>𝑤</m:t>
                        </m:r>
                      </m:e>
                      <m:sub>
                        <m:r>
                          <a:rPr lang="it-IT" sz="1400" b="0" i="1" smtClean="0"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400" dirty="0" smtClean="0"/>
                  <a:t>: LHC revolution frequency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1400" i="1" smtClean="0">
                            <a:latin typeface="Cambria Math" charset="0"/>
                          </a:rPr>
                          <m:t>𝐼</m:t>
                        </m:r>
                      </m:e>
                      <m:sub>
                        <m:r>
                          <a:rPr lang="it-IT" sz="1400" b="0" i="1" smtClean="0">
                            <a:latin typeface="Cambria Math" charset="0"/>
                          </a:rPr>
                          <m:t>𝑏</m:t>
                        </m:r>
                      </m:sub>
                    </m:sSub>
                    <m:r>
                      <a:rPr lang="it-IT" sz="1400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it-IT" sz="1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a:rPr lang="it-IT" sz="1400" b="0" i="1" smtClean="0">
                            <a:latin typeface="Cambria Math" charset="0"/>
                          </a:rPr>
                          <m:t>𝑏</m:t>
                        </m:r>
                      </m:sub>
                    </m:sSub>
                    <m:r>
                      <a:rPr lang="it-IT" sz="1400" b="0" i="1" smtClean="0">
                        <a:latin typeface="Cambria Math" charset="0"/>
                      </a:rPr>
                      <m:t>𝑒</m:t>
                    </m:r>
                    <m:sSub>
                      <m:sSubPr>
                        <m:ctrlPr>
                          <a:rPr lang="it-IT" sz="1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latin typeface="Cambria Math" charset="0"/>
                          </a:rPr>
                          <m:t>𝑓</m:t>
                        </m:r>
                      </m:e>
                      <m:sub>
                        <m:r>
                          <a:rPr lang="it-IT" sz="1400" b="0" i="1" smtClean="0"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400" dirty="0" smtClean="0"/>
                  <a:t>: Beam current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a:rPr lang="it-IT" sz="1400" b="0" i="1" smtClean="0">
                            <a:latin typeface="Cambria Math" charset="0"/>
                          </a:rPr>
                          <m:t>𝑏</m:t>
                        </m:r>
                      </m:sub>
                    </m:sSub>
                    <m:r>
                      <a:rPr lang="it-IT" sz="1400" b="0" i="1" smtClean="0">
                        <a:latin typeface="Cambria Math" charset="0"/>
                      </a:rPr>
                      <m:t>:</m:t>
                    </m:r>
                  </m:oMath>
                </a14:m>
                <a:r>
                  <a:rPr lang="en-GB" sz="1400" dirty="0" smtClean="0"/>
                  <a:t> Protons per bunch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it-IT" sz="14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sz="14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it-IT" sz="1400" i="1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it-IT" sz="1400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sz="1400" b="0" i="1" smtClean="0">
                              <a:latin typeface="Cambria Math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sz="1400" dirty="0" smtClean="0"/>
              </a:p>
              <a:p>
                <a:endParaRPr lang="en-GB" sz="1400" dirty="0" smtClean="0"/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3915" y="2123868"/>
                <a:ext cx="3261815" cy="2183355"/>
              </a:xfrm>
              <a:prstGeom prst="rect">
                <a:avLst/>
              </a:prstGeom>
              <a:blipFill rotWithShape="0">
                <a:blip r:embed="rId4"/>
                <a:stretch>
                  <a:fillRect l="-561" t="-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/>
              <p:cNvSpPr txBox="1"/>
              <p:nvPr/>
            </p:nvSpPr>
            <p:spPr>
              <a:xfrm>
                <a:off x="493593" y="4278010"/>
                <a:ext cx="9376011" cy="1834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So if the heat load is caused by an impedance, given 2 fills with the same shape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b="0" i="0" smtClean="0">
                        <a:latin typeface="Cambria Math" charset="0"/>
                      </a:rPr>
                      <m:t>Λ</m:t>
                    </m:r>
                  </m:oMath>
                </a14:m>
                <a:r>
                  <a:rPr lang="en-GB" dirty="0" smtClean="0"/>
                  <a:t> we expect [2]: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b="0" i="1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f>
                      <m:fPr>
                        <m:ctrlPr>
                          <a:rPr lang="it-IT" b="0" i="1" smtClean="0">
                            <a:latin typeface="Cambria Math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b="0" i="1" smtClean="0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  <m:sup>
                            <m:r>
                              <a:rPr lang="it-IT" b="0" i="1" smtClean="0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it-IT" b="0" i="1" smtClean="0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b="0" i="1" smtClean="0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GB" dirty="0" smtClean="0"/>
                  <a:t> for narrow-band Impedance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b="0" i="1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it-IT" i="1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f>
                      <m:fPr>
                        <m:ctrlPr>
                          <a:rPr lang="it-IT" b="0" i="1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 for broad-band Impedance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dirty="0" smtClean="0"/>
              </a:p>
              <a:p>
                <a:pPr marL="285750" indent="-285750">
                  <a:buFont typeface="Arial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18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93" y="4278010"/>
                <a:ext cx="9376011" cy="1834220"/>
              </a:xfrm>
              <a:prstGeom prst="rect">
                <a:avLst/>
              </a:prstGeom>
              <a:blipFill rotWithShape="0">
                <a:blip r:embed="rId5"/>
                <a:stretch>
                  <a:fillRect l="-585" t="-1993" r="-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715" y="-106603"/>
            <a:ext cx="3832332" cy="1937124"/>
          </a:xfrm>
          <a:prstGeom prst="rect">
            <a:avLst/>
          </a:prstGeom>
        </p:spPr>
      </p:pic>
      <p:cxnSp>
        <p:nvCxnSpPr>
          <p:cNvPr id="11" name="Connettore 2 10"/>
          <p:cNvCxnSpPr/>
          <p:nvPr/>
        </p:nvCxnSpPr>
        <p:spPr>
          <a:xfrm flipV="1">
            <a:off x="8135471" y="1661335"/>
            <a:ext cx="794714" cy="3979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magine 1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243" y="-106603"/>
            <a:ext cx="3804360" cy="1958651"/>
          </a:xfrm>
          <a:prstGeom prst="rect">
            <a:avLst/>
          </a:prstGeom>
        </p:spPr>
      </p:pic>
      <p:cxnSp>
        <p:nvCxnSpPr>
          <p:cNvPr id="20" name="Connettore 2 19"/>
          <p:cNvCxnSpPr/>
          <p:nvPr/>
        </p:nvCxnSpPr>
        <p:spPr>
          <a:xfrm flipH="1" flipV="1">
            <a:off x="6636962" y="1661335"/>
            <a:ext cx="17930" cy="3333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3D9A7-DD99-CF4B-B4B9-E74BF8242828}" type="datetime1">
              <a:rPr lang="it-IT" smtClean="0"/>
              <a:t>25/08/17</a:t>
            </a:fld>
            <a:endParaRPr lang="en-GB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9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612" y="-90445"/>
            <a:ext cx="7106754" cy="3592242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413" y="3040262"/>
            <a:ext cx="6921593" cy="349865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0" y="0"/>
            <a:ext cx="5643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smtClean="0"/>
              <a:t>New 25ns and 50ns fills</a:t>
            </a:r>
            <a:endParaRPr lang="en-GB" sz="3600"/>
          </a:p>
        </p:txBody>
      </p:sp>
      <p:sp>
        <p:nvSpPr>
          <p:cNvPr id="8" name="CasellaDiTesto 7"/>
          <p:cNvSpPr txBox="1"/>
          <p:nvPr/>
        </p:nvSpPr>
        <p:spPr>
          <a:xfrm>
            <a:off x="0" y="1336228"/>
            <a:ext cx="55864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Both Spectra are normalized to better observe that around the pair main lines the </a:t>
            </a:r>
            <a:r>
              <a:rPr lang="en-GB" sz="2000" b="1" dirty="0" smtClean="0"/>
              <a:t>shapes are the same</a:t>
            </a:r>
            <a:endParaRPr lang="en-GB" sz="2000" b="1" dirty="0"/>
          </a:p>
        </p:txBody>
      </p:sp>
      <p:sp>
        <p:nvSpPr>
          <p:cNvPr id="9" name="Ovale 8"/>
          <p:cNvSpPr/>
          <p:nvPr/>
        </p:nvSpPr>
        <p:spPr>
          <a:xfrm>
            <a:off x="9078000" y="2985247"/>
            <a:ext cx="711459" cy="2412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Connettore 2 9"/>
          <p:cNvCxnSpPr/>
          <p:nvPr/>
        </p:nvCxnSpPr>
        <p:spPr>
          <a:xfrm flipH="1">
            <a:off x="8643828" y="3197778"/>
            <a:ext cx="390843" cy="2684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0" y="2824171"/>
                <a:ext cx="558641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/>
                  <a:t>We can say that for all the pair main lines we have:</a:t>
                </a:r>
              </a:p>
              <a:p>
                <a:endParaRPr lang="en-GB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𝑠h𝑎𝑝𝑒</m:t>
                          </m:r>
                          <m:r>
                            <a:rPr lang="it-IT" sz="2000" b="0" i="0" smtClean="0">
                              <a:latin typeface="Cambria Math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 charset="0"/>
                            </a:rPr>
                            <m:t>Λ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charset="0"/>
                            </a:rPr>
                            <m:t>25</m:t>
                          </m:r>
                        </m:sub>
                      </m:sSub>
                      <m:r>
                        <a:rPr lang="it-IT" sz="2000" b="0" i="1" smtClean="0">
                          <a:latin typeface="Cambria Math" charset="0"/>
                        </a:rPr>
                        <m:t>)</m:t>
                      </m:r>
                      <m:r>
                        <a:rPr lang="en-US" sz="20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sSub>
                        <m:sSubPr>
                          <m:ctrlPr>
                            <a:rPr lang="it-IT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𝑠h𝑎𝑝𝑒</m:t>
                          </m:r>
                          <m:r>
                            <a:rPr lang="it-IT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Λ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50</m:t>
                          </m:r>
                        </m:sub>
                      </m:sSub>
                      <m:r>
                        <a:rPr lang="it-IT" sz="2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24171"/>
                <a:ext cx="5586413" cy="1015663"/>
              </a:xfrm>
              <a:prstGeom prst="rect">
                <a:avLst/>
              </a:prstGeom>
              <a:blipFill rotWithShape="0">
                <a:blip r:embed="rId4"/>
                <a:stretch>
                  <a:fillRect l="-1092" t="-2994" b="-53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/>
              <p:cNvSpPr txBox="1"/>
              <p:nvPr/>
            </p:nvSpPr>
            <p:spPr>
              <a:xfrm>
                <a:off x="0" y="4312115"/>
                <a:ext cx="9376011" cy="2033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/>
                  <a:t>We expect that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000" b="0" i="1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0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sz="2000" b="0" i="1" smtClean="0">
                                <a:latin typeface="Cambria Math" charset="0"/>
                              </a:rPr>
                              <m:t>25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20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sz="2000" b="0" i="1" smtClean="0">
                                <a:latin typeface="Cambria Math" charset="0"/>
                              </a:rPr>
                              <m:t>50</m:t>
                            </m:r>
                          </m:sub>
                        </m:sSub>
                      </m:den>
                    </m:f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f>
                      <m:fPr>
                        <m:ctrlPr>
                          <a:rPr lang="it-IT" sz="2000" b="0" i="1" smtClean="0">
                            <a:latin typeface="Cambria Math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sz="2000" b="0" i="1" smtClean="0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it-IT" sz="2000" b="0" i="1" smtClean="0">
                                <a:latin typeface="Cambria Math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charset="0"/>
                              </a:rPr>
                              <m:t>25</m:t>
                            </m:r>
                          </m:sub>
                          <m:sup>
                            <m:r>
                              <a:rPr lang="it-IT" sz="2000" b="0" i="1" smtClean="0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it-IT" sz="2000" b="0" i="1" smtClean="0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it-IT" sz="2000" b="0" i="1" smtClean="0">
                                <a:latin typeface="Cambria Math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charset="0"/>
                              </a:rPr>
                              <m:t>50</m:t>
                            </m:r>
                          </m:sub>
                          <m:sup>
                            <m:r>
                              <a:rPr lang="it-IT" sz="2000" b="0" i="1" smtClean="0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it-IT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≈3.96</m:t>
                    </m:r>
                  </m:oMath>
                </a14:m>
                <a:r>
                  <a:rPr lang="en-GB" sz="2000" dirty="0" smtClean="0"/>
                  <a:t> for narrow-band Impedance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sz="2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000" b="0" i="1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0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sz="2000" b="0" i="1" smtClean="0">
                                <a:latin typeface="Cambria Math" charset="0"/>
                              </a:rPr>
                              <m:t>25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20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sz="2000" b="0" i="1" smtClean="0">
                                <a:latin typeface="Cambria Math" charset="0"/>
                              </a:rPr>
                              <m:t>50</m:t>
                            </m:r>
                          </m:sub>
                        </m:sSub>
                      </m:den>
                    </m:f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f>
                      <m:fPr>
                        <m:ctrlPr>
                          <a:rPr lang="it-IT" sz="2000" b="0" i="1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0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charset="0"/>
                              </a:rPr>
                              <m:t>25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20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charset="0"/>
                              </a:rPr>
                              <m:t>50</m:t>
                            </m:r>
                          </m:sub>
                        </m:sSub>
                      </m:den>
                    </m:f>
                    <m:r>
                      <a:rPr lang="it-IT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≈1.99</m:t>
                    </m:r>
                  </m:oMath>
                </a14:m>
                <a:r>
                  <a:rPr lang="en-GB" sz="2000" dirty="0" smtClean="0"/>
                  <a:t> for broad-band Impedance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12" name="CasellaDiTes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312115"/>
                <a:ext cx="9376011" cy="2033377"/>
              </a:xfrm>
              <a:prstGeom prst="rect">
                <a:avLst/>
              </a:prstGeom>
              <a:blipFill rotWithShape="0">
                <a:blip r:embed="rId5"/>
                <a:stretch>
                  <a:fillRect l="-650" t="-14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tangolo 4"/>
              <p:cNvSpPr/>
              <p:nvPr/>
            </p:nvSpPr>
            <p:spPr>
              <a:xfrm>
                <a:off x="9245267" y="829225"/>
                <a:ext cx="147386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25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=2556</m:t>
                      </m:r>
                    </m:oMath>
                  </m:oMathPara>
                </a14:m>
                <a:endParaRPr lang="it-IT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50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=1284</m:t>
                      </m:r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5267" y="829225"/>
                <a:ext cx="1473865" cy="646331"/>
              </a:xfrm>
              <a:prstGeom prst="rect">
                <a:avLst/>
              </a:prstGeom>
              <a:blipFill rotWithShape="0">
                <a:blip r:embed="rId6"/>
                <a:stretch>
                  <a:fillRect b="-9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egnaposto data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CF1DD-3169-7C4C-8C65-6AF339FF4425}" type="datetime1">
              <a:rPr lang="it-IT" smtClean="0"/>
              <a:t>25/08/17</a:t>
            </a:fld>
            <a:endParaRPr lang="en-GB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78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Broad band Impedance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asellaDiTesto 3"/>
              <p:cNvSpPr txBox="1"/>
              <p:nvPr/>
            </p:nvSpPr>
            <p:spPr>
              <a:xfrm>
                <a:off x="245659" y="1637730"/>
                <a:ext cx="11395881" cy="485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 smtClean="0"/>
                  <a:t>To benchmark the theory we have calculated the </a:t>
                </a:r>
                <a:r>
                  <a:rPr lang="en-GB" sz="2800" dirty="0" err="1" smtClean="0"/>
                  <a:t>Ploss</a:t>
                </a:r>
                <a:r>
                  <a:rPr lang="en-GB" sz="2800" dirty="0" smtClean="0"/>
                  <a:t> for the broad band case:</a:t>
                </a:r>
              </a:p>
              <a:p>
                <a:endParaRPr lang="en-GB" sz="2800" dirty="0" smtClean="0"/>
              </a:p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it-IT" sz="2800" b="0" i="1" smtClean="0">
                            <a:latin typeface="Cambria Math" charset="0"/>
                          </a:rPr>
                          <m:t>𝑠</m:t>
                        </m:r>
                      </m:sub>
                    </m:sSub>
                    <m:r>
                      <a:rPr lang="it-IT" sz="2800" b="0" i="1" smtClean="0">
                        <a:latin typeface="Cambria Math" charset="0"/>
                      </a:rPr>
                      <m:t>=1</m:t>
                    </m:r>
                  </m:oMath>
                </a14:m>
                <a:r>
                  <a:rPr lang="it-IT" sz="2800" b="0" dirty="0" smtClean="0"/>
                  <a:t> (</a:t>
                </a:r>
                <a:r>
                  <a:rPr lang="it-IT" sz="2800" b="0" dirty="0" err="1" smtClean="0"/>
                  <a:t>doesn’t</a:t>
                </a:r>
                <a:r>
                  <a:rPr lang="it-IT" sz="2800" b="0" dirty="0" smtClean="0"/>
                  <a:t> </a:t>
                </a:r>
                <a:r>
                  <a:rPr lang="it-IT" sz="2800" b="0" dirty="0" err="1" smtClean="0"/>
                  <a:t>count</a:t>
                </a:r>
                <a:r>
                  <a:rPr lang="it-IT" sz="2800" b="0" dirty="0" smtClean="0"/>
                  <a:t> in the ratio)</a:t>
                </a:r>
              </a:p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8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sz="2800" b="0" i="1" smtClean="0">
                            <a:latin typeface="Cambria Math" charset="0"/>
                          </a:rPr>
                          <m:t>𝑟</m:t>
                        </m:r>
                      </m:sub>
                    </m:sSub>
                    <m:r>
                      <a:rPr lang="it-IT" sz="2800" i="1">
                        <a:latin typeface="Cambria Math" charset="0"/>
                      </a:rPr>
                      <m:t>=</m:t>
                    </m:r>
                    <m:r>
                      <a:rPr lang="it-IT" sz="2800" b="0" i="1" smtClean="0">
                        <a:latin typeface="Cambria Math" charset="0"/>
                      </a:rPr>
                      <m:t>0</m:t>
                    </m:r>
                  </m:oMath>
                </a14:m>
                <a:endParaRPr lang="it-IT" sz="2800" b="0" dirty="0" smtClean="0"/>
              </a:p>
              <a:p>
                <a:endParaRPr lang="it-IT" sz="2800" b="0" dirty="0" smtClean="0"/>
              </a:p>
              <a:p>
                <a:r>
                  <a:rPr lang="it-IT" sz="2800" dirty="0" smtClean="0"/>
                  <a:t>The ratio </a:t>
                </a:r>
                <a:r>
                  <a:rPr lang="it-IT" sz="2800" dirty="0" err="1" smtClean="0"/>
                  <a:t>results</a:t>
                </a:r>
                <a:r>
                  <a:rPr lang="it-IT" sz="2800" dirty="0" smtClean="0"/>
                  <a:t> to be:</a:t>
                </a:r>
              </a:p>
              <a:p>
                <a:endParaRPr lang="it-IT" sz="2800" b="0" i="1" dirty="0" smtClean="0">
                  <a:latin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8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8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800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2800" b="0" i="1" smtClean="0">
                                  <a:latin typeface="Cambria Math" charset="0"/>
                                </a:rPr>
                                <m:t>25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8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800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2800" b="0" i="1" smtClean="0">
                                  <a:latin typeface="Cambria Math" charset="0"/>
                                </a:rPr>
                                <m:t>50</m:t>
                              </m:r>
                            </m:sub>
                          </m:sSub>
                        </m:den>
                      </m:f>
                      <m:r>
                        <a:rPr lang="it-IT" sz="2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≈2.04</m:t>
                      </m:r>
                    </m:oMath>
                  </m:oMathPara>
                </a14:m>
                <a:endParaRPr lang="it-IT" sz="2800" b="0" dirty="0" smtClean="0"/>
              </a:p>
              <a:p>
                <a:r>
                  <a:rPr lang="it-IT" sz="2800" dirty="0" err="1" smtClean="0"/>
                  <a:t>As</a:t>
                </a:r>
                <a:r>
                  <a:rPr lang="it-IT" sz="2800" dirty="0" smtClean="0"/>
                  <a:t> </a:t>
                </a:r>
                <a:r>
                  <a:rPr lang="it-IT" sz="2800" dirty="0" err="1" smtClean="0"/>
                  <a:t>expected</a:t>
                </a:r>
                <a:r>
                  <a:rPr lang="it-IT" sz="2800" dirty="0" smtClean="0"/>
                  <a:t>.</a:t>
                </a:r>
                <a:endParaRPr lang="it-IT" sz="2800" b="0" dirty="0" smtClean="0"/>
              </a:p>
            </p:txBody>
          </p:sp>
        </mc:Choice>
        <mc:Fallback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659" y="1637730"/>
                <a:ext cx="11395881" cy="4850110"/>
              </a:xfrm>
              <a:prstGeom prst="rect">
                <a:avLst/>
              </a:prstGeom>
              <a:blipFill rotWithShape="0">
                <a:blip r:embed="rId3"/>
                <a:stretch>
                  <a:fillRect l="-1070" t="-1258" b="-27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725" y="2122677"/>
            <a:ext cx="5178075" cy="26375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/>
              <p:cNvSpPr txBox="1"/>
              <p:nvPr/>
            </p:nvSpPr>
            <p:spPr>
              <a:xfrm rot="5400000">
                <a:off x="10738493" y="2923722"/>
                <a:ext cx="6950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charset="0"/>
                            </a:rPr>
                            <m:t>𝑅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charset="0"/>
                        </a:rPr>
                        <m:t>Ω</m:t>
                      </m:r>
                      <m:r>
                        <a:rPr lang="it-IT" b="0" i="1" smtClean="0">
                          <a:latin typeface="Cambria Math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CasellaDiTes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10738493" y="2923722"/>
                <a:ext cx="695012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3115" b="-87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85D95-0C8F-DD40-AED1-946A2405222D}" type="datetime1">
              <a:rPr lang="it-IT" smtClean="0"/>
              <a:t>25/08/17</a:t>
            </a:fld>
            <a:endParaRPr lang="en-GB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16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Narrow Band case</a:t>
            </a:r>
            <a:endParaRPr lang="en-GB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341" y="273047"/>
            <a:ext cx="8259706" cy="649777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0" y="1366507"/>
            <a:ext cx="54181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Power Loss formula can also be written as:</a:t>
            </a:r>
          </a:p>
          <a:p>
            <a:endParaRPr lang="en-GB" sz="2000" dirty="0"/>
          </a:p>
          <a:p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-464023" y="2154350"/>
                <a:ext cx="5431808" cy="1289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charset="0"/>
                            </a:rPr>
                            <m:t>𝑙𝑜𝑠𝑠</m:t>
                          </m:r>
                        </m:sub>
                      </m:sSub>
                      <m:r>
                        <a:rPr lang="it-IT" sz="2000" b="0" i="1" smtClean="0">
                          <a:latin typeface="Cambria Math" charset="0"/>
                        </a:rPr>
                        <m:t>=</m:t>
                      </m:r>
                      <m:sSubSup>
                        <m:sSubSupPr>
                          <m:ctrlPr>
                            <a:rPr lang="it-IT" sz="20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latin typeface="Cambria Math" charset="0"/>
                            </a:rPr>
                            <m:t>𝐼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charset="0"/>
                            </a:rPr>
                            <m:t>𝑏</m:t>
                          </m:r>
                        </m:sub>
                        <m:sup>
                          <m:r>
                            <a:rPr lang="it-IT" sz="20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bSup>
                      <m:nary>
                        <m:naryPr>
                          <m:chr m:val="∑"/>
                          <m:ctrlPr>
                            <a:rPr lang="is-IS" sz="2000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sz="2000" b="0" i="1" smtClean="0">
                              <a:latin typeface="Cambria Math" charset="0"/>
                            </a:rPr>
                            <m:t>𝑝</m:t>
                          </m:r>
                          <m:r>
                            <a:rPr lang="it-IT" sz="2000" b="0" i="1" smtClean="0">
                              <a:latin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it-IT" sz="2000" b="0" i="1" smtClean="0">
                              <a:latin typeface="Cambria Math" charset="0"/>
                            </a:rPr>
                            <m:t>+</m:t>
                          </m:r>
                          <m:r>
                            <a:rPr lang="it-IT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∞</m:t>
                          </m:r>
                        </m:sup>
                        <m:e>
                          <m:r>
                            <a:rPr lang="it-IT" sz="2000" b="0" i="1" smtClean="0">
                              <a:latin typeface="Cambria Math" charset="0"/>
                            </a:rPr>
                            <m:t>𝑅𝑒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sz="20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𝑍</m:t>
                              </m:r>
                              <m:d>
                                <m:dPr>
                                  <m:ctrlPr>
                                    <a:rPr lang="it-IT" sz="2000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  <m:sSub>
                                    <m:sSubPr>
                                      <m:ctrlPr>
                                        <a:rPr lang="it-IT" sz="20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b="0" i="1" smtClean="0">
                                          <a:latin typeface="Cambria Math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it-IT" sz="2000" b="0" i="1" smtClean="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sSup>
                            <m:sSupPr>
                              <m:ctrlPr>
                                <a:rPr lang="it-IT" sz="20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sz="2000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it-IT" sz="2000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it-IT" sz="2000" b="0" i="0" smtClean="0">
                                          <a:latin typeface="Cambria Math" charset="0"/>
                                        </a:rPr>
                                        <m:t>Λ</m:t>
                                      </m:r>
                                    </m:e>
                                    <m:sup>
                                      <m:r>
                                        <a:rPr lang="it-IT" sz="2000" b="0" i="0" smtClean="0">
                                          <a:latin typeface="Cambria Math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it-IT" sz="2000" b="0" i="1" smtClean="0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sz="2000" b="0" i="1" smtClean="0">
                                          <a:latin typeface="Cambria Math" charset="0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it-IT" sz="2000" b="0" i="1" smtClean="0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2000" b="0" i="1" smtClean="0">
                                              <a:latin typeface="Cambria Math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it-IT" sz="2000" b="0" i="1" smtClean="0"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000" dirty="0" smtClean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64023" y="2154350"/>
                <a:ext cx="5431808" cy="128945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/>
              <p:cNvSpPr txBox="1"/>
              <p:nvPr/>
            </p:nvSpPr>
            <p:spPr>
              <a:xfrm>
                <a:off x="0" y="3443806"/>
                <a:ext cx="4449170" cy="3161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>
                            <a:latin typeface="Cambria Math" charset="0"/>
                          </a:rPr>
                          <m:t>Λ</m:t>
                        </m:r>
                      </m:e>
                      <m:sup>
                        <m:r>
                          <a:rPr lang="it-IT">
                            <a:latin typeface="Cambria Math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/>
                  <a:t> is the </a:t>
                </a:r>
                <a:r>
                  <a:rPr lang="en-GB" b="1" dirty="0" smtClean="0"/>
                  <a:t>not normalized </a:t>
                </a:r>
                <a:r>
                  <a:rPr lang="en-GB" dirty="0" smtClean="0"/>
                  <a:t>spectrum.</a:t>
                </a:r>
              </a:p>
              <a:p>
                <a:r>
                  <a:rPr lang="en-GB" dirty="0" smtClean="0"/>
                  <a:t>Here is more easy to observe that for a narrow band Impedance (1 term in the sum) we get:</a:t>
                </a:r>
              </a:p>
              <a:p>
                <a:endParaRPr lang="en-GB" dirty="0"/>
              </a:p>
              <a:p>
                <a:r>
                  <a:rPr lang="en-GB" dirty="0" smtClean="0"/>
                  <a:t>		</a:t>
                </a:r>
                <a:r>
                  <a:rPr lang="en-GB" sz="2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000" i="1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000" i="1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sz="2000" i="1">
                                <a:latin typeface="Cambria Math" charset="0"/>
                              </a:rPr>
                              <m:t>25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000" i="1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sz="2000" i="1">
                                <a:latin typeface="Cambria Math" charset="0"/>
                              </a:rPr>
                              <m:t>50</m:t>
                            </m:r>
                          </m:sub>
                        </m:sSub>
                      </m:den>
                    </m:f>
                    <m:r>
                      <a:rPr lang="it-IT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f>
                      <m:fPr>
                        <m:ctrlPr>
                          <a:rPr lang="it-IT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SupPr>
                          <m:e>
                            <m:r>
                              <a:rPr lang="it-IT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it-IT" sz="20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Λ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25</m:t>
                            </m:r>
                          </m:sub>
                          <m:sup>
                            <m:r>
                              <a:rPr lang="it-IT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∗</m:t>
                            </m:r>
                          </m:sup>
                        </m:sSubSup>
                        <m:sSup>
                          <m:sSupPr>
                            <m:ctrlPr>
                              <a:rPr lang="it-IT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it-IT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it-IT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p>
                            <m:r>
                              <a:rPr lang="it-IT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it-IT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SupPr>
                          <m:e>
                            <m:r>
                              <a:rPr lang="it-IT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it-IT" sz="200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Λ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50</m:t>
                            </m:r>
                          </m:sub>
                          <m:sup>
                            <m:r>
                              <a:rPr lang="it-IT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∗</m:t>
                            </m:r>
                          </m:sup>
                        </m:sSubSup>
                        <m:sSup>
                          <m:sSupPr>
                            <m:ctrlPr>
                              <a:rPr lang="it-IT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it-IT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it-IT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​</m:t>
                                </m:r>
                              </m:e>
                            </m:d>
                          </m:e>
                          <m:sup>
                            <m:r>
                              <a:rPr lang="it-IT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it-IT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≈4</m:t>
                    </m:r>
                  </m:oMath>
                </a14:m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r>
                  <a:rPr lang="en-GB" dirty="0" smtClean="0"/>
                  <a:t>As expected.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CasellaDiTes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43806"/>
                <a:ext cx="4449170" cy="3161443"/>
              </a:xfrm>
              <a:prstGeom prst="rect">
                <a:avLst/>
              </a:prstGeom>
              <a:blipFill rotWithShape="0">
                <a:blip r:embed="rId4"/>
                <a:stretch>
                  <a:fillRect l="-1096" t="-11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nettore 2 9"/>
          <p:cNvCxnSpPr/>
          <p:nvPr/>
        </p:nvCxnSpPr>
        <p:spPr>
          <a:xfrm>
            <a:off x="7202605" y="4872949"/>
            <a:ext cx="0" cy="1255594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7202605" y="3666771"/>
            <a:ext cx="0" cy="1255594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7202605" y="2428110"/>
            <a:ext cx="0" cy="1255594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7202605" y="1198291"/>
            <a:ext cx="0" cy="1255594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657-B813-0F4D-95CE-8B44EEF01E33}" type="datetime1">
              <a:rPr lang="it-IT" smtClean="0"/>
              <a:t>25/08/17</a:t>
            </a:fld>
            <a:endParaRPr lang="en-GB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56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1994776" cy="68049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Cryogenic measurements on sector 23 (TE-CRG and G. </a:t>
            </a:r>
            <a:r>
              <a:rPr lang="en-GB" sz="3200" dirty="0" err="1" smtClean="0"/>
              <a:t>Iadarola</a:t>
            </a:r>
            <a:r>
              <a:rPr lang="en-GB" sz="3200" dirty="0" smtClean="0"/>
              <a:t>)</a:t>
            </a:r>
            <a:endParaRPr lang="en-GB" sz="3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70" y="993945"/>
            <a:ext cx="7915702" cy="4501512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8250608" y="5648464"/>
            <a:ext cx="3917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Neither a narrow nor a broad-band Impedance can explain this ratio</a:t>
            </a:r>
            <a:endParaRPr lang="en-GB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ttangolo 8"/>
              <p:cNvSpPr/>
              <p:nvPr/>
            </p:nvSpPr>
            <p:spPr>
              <a:xfrm>
                <a:off x="942270" y="5715701"/>
                <a:ext cx="2364493" cy="68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2400" b="0" i="1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sz="2400" b="0" i="1" smtClean="0">
                                <a:latin typeface="Cambria Math" charset="0"/>
                              </a:rPr>
                              <m:t>25</m:t>
                            </m:r>
                          </m:sub>
                        </m:sSub>
                        <m:r>
                          <a:rPr lang="it-IT" sz="2400" b="0" i="1" smtClean="0">
                            <a:latin typeface="Cambria Math" charset="0"/>
                          </a:rPr>
                          <m:t>(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𝑛𝑜𝑟𝑚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it-IT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sz="2400" b="0" i="1" smtClean="0">
                                <a:latin typeface="Cambria Math" charset="0"/>
                              </a:rPr>
                              <m:t>50</m:t>
                            </m:r>
                          </m:sub>
                        </m:sSub>
                        <m:r>
                          <a:rPr lang="it-IT" sz="2400" b="0" i="1" smtClean="0">
                            <a:latin typeface="Cambria Math" charset="0"/>
                          </a:rPr>
                          <m:t>(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𝑛𝑜𝑟𝑚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)</m:t>
                        </m:r>
                      </m:den>
                    </m:f>
                    <m:r>
                      <a:rPr lang="it-IT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a:rPr lang="it-IT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8</m:t>
                    </m:r>
                  </m:oMath>
                </a14:m>
                <a:r>
                  <a:rPr lang="en-GB" sz="2400" dirty="0" smtClean="0"/>
                  <a:t> </a:t>
                </a:r>
                <a:endParaRPr lang="en-GB" sz="2400" dirty="0"/>
              </a:p>
            </p:txBody>
          </p:sp>
        </mc:Choice>
        <mc:Fallback>
          <p:sp>
            <p:nvSpPr>
              <p:cNvPr id="9" name="Rettango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270" y="5715701"/>
                <a:ext cx="2364493" cy="6806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/>
          <p:cNvSpPr txBox="1"/>
          <p:nvPr/>
        </p:nvSpPr>
        <p:spPr>
          <a:xfrm>
            <a:off x="1322643" y="1726893"/>
            <a:ext cx="2675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25ns: </a:t>
            </a:r>
            <a:r>
              <a:rPr lang="en-GB" sz="2400" smtClean="0"/>
              <a:t>fill 5979</a:t>
            </a:r>
            <a:endParaRPr lang="en-GB" sz="2400" dirty="0" smtClean="0"/>
          </a:p>
          <a:p>
            <a:r>
              <a:rPr lang="en-GB" sz="2400" dirty="0" smtClean="0"/>
              <a:t>50ns: fill 5980</a:t>
            </a:r>
            <a:endParaRPr lang="en-GB" sz="2400" dirty="0"/>
          </a:p>
        </p:txBody>
      </p:sp>
      <p:sp>
        <p:nvSpPr>
          <p:cNvPr id="11" name="Ovale 10"/>
          <p:cNvSpPr/>
          <p:nvPr/>
        </p:nvSpPr>
        <p:spPr>
          <a:xfrm>
            <a:off x="5431809" y="2088108"/>
            <a:ext cx="1670324" cy="29550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e 11"/>
          <p:cNvSpPr/>
          <p:nvPr/>
        </p:nvSpPr>
        <p:spPr>
          <a:xfrm>
            <a:off x="2022821" y="4227338"/>
            <a:ext cx="1102518" cy="8157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sellaDiTesto 12"/>
          <p:cNvSpPr txBox="1"/>
          <p:nvPr/>
        </p:nvSpPr>
        <p:spPr>
          <a:xfrm>
            <a:off x="8425419" y="1726893"/>
            <a:ext cx="34710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ratio between the heat loads of the 50ns and 25ns </a:t>
            </a:r>
            <a:r>
              <a:rPr lang="en-GB" sz="2400" b="1" dirty="0" smtClean="0"/>
              <a:t>not normalized on M </a:t>
            </a:r>
            <a:r>
              <a:rPr lang="en-GB" sz="2400" dirty="0" smtClean="0"/>
              <a:t>should be between </a:t>
            </a:r>
            <a:r>
              <a:rPr lang="en-GB" sz="2400" b="1" dirty="0" smtClean="0"/>
              <a:t>2</a:t>
            </a:r>
            <a:r>
              <a:rPr lang="en-GB" sz="2400" dirty="0" smtClean="0"/>
              <a:t> and </a:t>
            </a:r>
            <a:r>
              <a:rPr lang="en-GB" sz="2400" b="1" dirty="0" smtClean="0"/>
              <a:t>4</a:t>
            </a:r>
            <a:r>
              <a:rPr lang="en-GB" sz="2400" dirty="0" smtClean="0"/>
              <a:t> if it’s caused by an Impedance.</a:t>
            </a:r>
            <a:endParaRPr lang="en-GB" sz="2400" dirty="0"/>
          </a:p>
        </p:txBody>
      </p:sp>
      <p:cxnSp>
        <p:nvCxnSpPr>
          <p:cNvPr id="14" name="Connettore 2 13"/>
          <p:cNvCxnSpPr/>
          <p:nvPr/>
        </p:nvCxnSpPr>
        <p:spPr>
          <a:xfrm>
            <a:off x="2939522" y="4986793"/>
            <a:ext cx="429103" cy="5650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4957090" y="4897177"/>
            <a:ext cx="699248" cy="6546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ccia destra 15"/>
          <p:cNvSpPr/>
          <p:nvPr/>
        </p:nvSpPr>
        <p:spPr>
          <a:xfrm>
            <a:off x="3267958" y="5799334"/>
            <a:ext cx="661970" cy="4085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ttangolo 17"/>
              <p:cNvSpPr/>
              <p:nvPr/>
            </p:nvSpPr>
            <p:spPr>
              <a:xfrm>
                <a:off x="4196163" y="5710028"/>
                <a:ext cx="2968441" cy="68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2400" b="0" i="1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sz="2400" b="0" i="1" smtClean="0">
                                <a:latin typeface="Cambria Math" charset="0"/>
                              </a:rPr>
                              <m:t>25</m:t>
                            </m:r>
                          </m:sub>
                        </m:sSub>
                        <m:r>
                          <a:rPr lang="it-IT" sz="2400" b="0" i="1" smtClean="0">
                            <a:latin typeface="Cambria Math" charset="0"/>
                          </a:rPr>
                          <m:t>(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𝑛𝑜𝑡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 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𝑛𝑜𝑟𝑚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it-IT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𝑙𝑜𝑠𝑠</m:t>
                            </m:r>
                            <m:r>
                              <a:rPr lang="it-IT" sz="2400" b="0" i="1" smtClean="0">
                                <a:latin typeface="Cambria Math" charset="0"/>
                              </a:rPr>
                              <m:t>50</m:t>
                            </m:r>
                          </m:sub>
                        </m:sSub>
                        <m:r>
                          <a:rPr lang="it-IT" sz="2400" b="0" i="1" smtClean="0">
                            <a:latin typeface="Cambria Math" charset="0"/>
                          </a:rPr>
                          <m:t>(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𝑛𝑜𝑡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 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𝑛𝑜𝑟𝑚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)</m:t>
                        </m:r>
                      </m:den>
                    </m:f>
                    <m:r>
                      <a:rPr lang="it-IT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≈1</m:t>
                    </m:r>
                    <m:r>
                      <a:rPr lang="it-IT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6</m:t>
                    </m:r>
                  </m:oMath>
                </a14:m>
                <a:r>
                  <a:rPr lang="en-GB" sz="2400" dirty="0" smtClean="0"/>
                  <a:t> </a:t>
                </a:r>
                <a:endParaRPr lang="en-GB" sz="2400" dirty="0"/>
              </a:p>
            </p:txBody>
          </p:sp>
        </mc:Choice>
        <mc:Fallback>
          <p:sp>
            <p:nvSpPr>
              <p:cNvPr id="18" name="Rettangolo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6163" y="5710028"/>
                <a:ext cx="2968441" cy="68069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reccia destra 18"/>
          <p:cNvSpPr/>
          <p:nvPr/>
        </p:nvSpPr>
        <p:spPr>
          <a:xfrm>
            <a:off x="7235650" y="5808909"/>
            <a:ext cx="661970" cy="4085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ccia giù 19"/>
          <p:cNvSpPr/>
          <p:nvPr/>
        </p:nvSpPr>
        <p:spPr>
          <a:xfrm>
            <a:off x="9749118" y="4437529"/>
            <a:ext cx="510988" cy="7869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asellaDiTesto 3"/>
          <p:cNvSpPr txBox="1"/>
          <p:nvPr/>
        </p:nvSpPr>
        <p:spPr>
          <a:xfrm>
            <a:off x="6938682" y="993945"/>
            <a:ext cx="5056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</a:t>
            </a:r>
            <a:r>
              <a:rPr lang="en-GB" dirty="0" smtClean="0"/>
              <a:t>orm: normalized to the number of bunches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650666" y="6226398"/>
            <a:ext cx="176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Factor 2 between the number </a:t>
            </a:r>
            <a:r>
              <a:rPr lang="en-GB" sz="1400" smtClean="0"/>
              <a:t>of bunches</a:t>
            </a:r>
            <a:endParaRPr lang="en-GB" sz="1400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2344E-42B2-364B-B9E4-D5CBC8CCD099}" type="datetime1">
              <a:rPr lang="it-IT" smtClean="0"/>
              <a:t>25/08/17</a:t>
            </a:fld>
            <a:endParaRPr lang="en-GB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44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Resonator model Impedance: more </a:t>
            </a:r>
            <a:r>
              <a:rPr lang="en-GB" sz="3600" smtClean="0"/>
              <a:t>general case of 1 mode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750429" y="2463461"/>
                <a:ext cx="2670539" cy="8919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charset="0"/>
                        </a:rPr>
                        <m:t>𝑍</m:t>
                      </m:r>
                      <m:r>
                        <a:rPr lang="it-IT" sz="2000" b="0" i="1" smtClean="0">
                          <a:latin typeface="Cambria Math" charset="0"/>
                        </a:rPr>
                        <m:t>(</m:t>
                      </m:r>
                      <m:r>
                        <a:rPr lang="it-IT" sz="2000" b="0" i="1" smtClean="0">
                          <a:latin typeface="Cambria Math" charset="0"/>
                        </a:rPr>
                        <m:t>𝑓</m:t>
                      </m:r>
                      <m:r>
                        <a:rPr lang="it-IT" sz="2000" b="0" i="1" smtClean="0">
                          <a:latin typeface="Cambria Math" charset="0"/>
                        </a:rPr>
                        <m:t>)=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it-IT" sz="2000" b="0" i="1" smtClean="0">
                              <a:latin typeface="Cambria Math" charset="0"/>
                            </a:rPr>
                            <m:t>1+</m:t>
                          </m:r>
                          <m:r>
                            <a:rPr lang="it-IT" sz="2000" b="0" i="1" smtClean="0">
                              <a:latin typeface="Cambria Math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it-IT" sz="20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𝑓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𝑟</m:t>
                                  </m:r>
                                </m:sub>
                              </m:sSub>
                            </m:den>
                          </m:f>
                          <m:r>
                            <a:rPr lang="it-IT" sz="2000" b="0" i="1" smtClean="0">
                              <a:latin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sz="20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charset="0"/>
                                    </a:rPr>
                                    <m:t>𝑟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2000" b="0" i="1" smtClean="0">
                                  <a:latin typeface="Cambria Math" charset="0"/>
                                </a:rPr>
                                <m:t>𝑓</m:t>
                              </m:r>
                            </m:den>
                          </m:f>
                          <m:r>
                            <a:rPr lang="it-IT" sz="2000" b="0" i="1" smtClean="0">
                              <a:latin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429" y="2463461"/>
                <a:ext cx="2670539" cy="89191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215152" y="4596410"/>
                <a:ext cx="530897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sz="2000" b="0" i="1" smtClean="0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000" dirty="0" smtClean="0"/>
                  <a:t>: tune the width of the impedance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charset="0"/>
                          </a:rPr>
                          <m:t>𝑓</m:t>
                        </m:r>
                      </m:e>
                      <m:sub>
                        <m:r>
                          <a:rPr lang="it-IT" sz="2000" b="0" i="1" smtClean="0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000" dirty="0" smtClean="0"/>
                  <a:t>: tune the position in frequency 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52" y="4596410"/>
                <a:ext cx="5308979" cy="707886"/>
              </a:xfrm>
              <a:prstGeom prst="rect">
                <a:avLst/>
              </a:prstGeom>
              <a:blipFill rotWithShape="0">
                <a:blip r:embed="rId3"/>
                <a:stretch>
                  <a:fillRect l="-574" t="-4310" b="-14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913" y="1645516"/>
            <a:ext cx="9468531" cy="48748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5307317" y="2575941"/>
                <a:ext cx="13920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 smtClean="0"/>
                  <a:t>: 0.50 GHz</a:t>
                </a:r>
                <a:endParaRPr lang="en-GB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7317" y="2575941"/>
                <a:ext cx="1392072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316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6AC2-C0C5-E147-9B49-DBD26727A6AE}" type="datetime1">
              <a:rPr lang="it-IT" smtClean="0"/>
              <a:t>25/08/17</a:t>
            </a:fld>
            <a:endParaRPr lang="en-GB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16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What we already know about this Impedance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69459" y="1815152"/>
                <a:ext cx="7241275" cy="156949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sz="2400" dirty="0" smtClean="0">
                    <a:latin typeface="Calibri" charset="0"/>
                    <a:ea typeface="Calibri" charset="0"/>
                    <a:cs typeface="Calibri" charset="0"/>
                  </a:rPr>
                  <a:t>If this impedance exists, it should have [3]: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sz="2400" b="0" dirty="0" smtClean="0">
                  <a:latin typeface="Calibri" charset="0"/>
                  <a:ea typeface="Calibri" charset="0"/>
                  <a:cs typeface="Calibri" charset="0"/>
                </a:endParaRP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GB" sz="2400" b="0" i="1" smtClean="0">
                            <a:latin typeface="Cambria Math" charset="0"/>
                          </a:rPr>
                          <m:t>3</m:t>
                        </m:r>
                      </m:sup>
                    </m:sSup>
                    <m:r>
                      <a:rPr lang="en-GB" sz="2400" b="0" i="1" smtClean="0">
                        <a:latin typeface="Cambria Math" charset="0"/>
                      </a:rPr>
                      <m:t>&lt;</m:t>
                    </m:r>
                    <m:sSub>
                      <m:sSubPr>
                        <m:ctrlPr>
                          <a:rPr lang="it-IT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sz="2400" b="0" i="1" smtClean="0">
                            <a:latin typeface="Cambria Math" charset="0"/>
                          </a:rPr>
                          <m:t>𝑟</m:t>
                        </m:r>
                      </m:sub>
                    </m:sSub>
                    <m:r>
                      <a:rPr lang="en-GB" sz="2400" b="0" i="1" smtClean="0">
                        <a:latin typeface="Cambria Math" charset="0"/>
                      </a:rPr>
                      <m:t>&lt; </m:t>
                    </m:r>
                    <m:sSup>
                      <m:sSupPr>
                        <m:ctrlPr>
                          <a:rPr lang="en-GB" sz="24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GB" sz="2400" b="0" i="1" smtClean="0">
                            <a:latin typeface="Cambria Math" charset="0"/>
                          </a:rPr>
                          <m:t>4</m:t>
                        </m:r>
                      </m:sup>
                    </m:sSup>
                  </m:oMath>
                </a14:m>
                <a:endParaRPr lang="en-GB" sz="2400" b="0" i="1" dirty="0" smtClean="0">
                  <a:latin typeface="Cambria Math" charset="0"/>
                </a:endParaRP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charset="0"/>
                      </a:rPr>
                      <m:t>700</m:t>
                    </m:r>
                    <m:r>
                      <a:rPr lang="en-GB" sz="2400" b="0" i="1" smtClean="0">
                        <a:latin typeface="Cambria Math" charset="0"/>
                      </a:rPr>
                      <m:t>𝑀𝐻𝑧</m:t>
                    </m:r>
                    <m:r>
                      <a:rPr lang="en-GB" sz="2400" b="0" i="1" smtClean="0">
                        <a:latin typeface="Cambria Math" charset="0"/>
                      </a:rPr>
                      <m:t>&lt;</m:t>
                    </m:r>
                    <m:sSub>
                      <m:sSubPr>
                        <m:ctrlPr>
                          <a:rPr lang="en-GB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charset="0"/>
                          </a:rPr>
                          <m:t>𝑓</m:t>
                        </m:r>
                      </m:e>
                      <m:sub>
                        <m:r>
                          <a:rPr lang="en-GB" sz="2400" b="0" i="1" smtClean="0">
                            <a:latin typeface="Cambria Math" charset="0"/>
                          </a:rPr>
                          <m:t>𝑟</m:t>
                        </m:r>
                      </m:sub>
                    </m:sSub>
                    <m:r>
                      <a:rPr lang="en-GB" sz="2400" b="0" i="1" smtClean="0">
                        <a:latin typeface="Cambria Math" charset="0"/>
                      </a:rPr>
                      <m:t>&lt;780</m:t>
                    </m:r>
                    <m:r>
                      <a:rPr lang="en-GB" sz="2400" b="0" i="1" smtClean="0">
                        <a:latin typeface="Cambria Math" charset="0"/>
                      </a:rPr>
                      <m:t>𝑀𝐻𝑧</m:t>
                    </m:r>
                    <m:r>
                      <a:rPr lang="en-GB" sz="2400" b="0" i="1" smtClean="0">
                        <a:latin typeface="Cambria Math" charset="0"/>
                      </a:rPr>
                      <m:t> </m:t>
                    </m:r>
                  </m:oMath>
                </a14:m>
                <a:endParaRPr lang="en-GB" sz="2400" dirty="0" smtClean="0"/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GB" sz="2400" dirty="0" smtClean="0"/>
              </a:p>
            </p:txBody>
          </p:sp>
        </mc:Choice>
        <mc:Fallback xmlns="">
          <p:sp>
            <p:nvSpPr>
              <p:cNvPr id="4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459" y="1815152"/>
                <a:ext cx="7241275" cy="1569493"/>
              </a:xfrm>
              <a:blipFill rotWithShape="0">
                <a:blip r:embed="rId2"/>
                <a:stretch>
                  <a:fillRect l="-1347" t="-3113" b="-381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4"/>
          <p:cNvSpPr/>
          <p:nvPr/>
        </p:nvSpPr>
        <p:spPr>
          <a:xfrm>
            <a:off x="332321" y="5973886"/>
            <a:ext cx="5773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0" i="0" dirty="0" smtClean="0">
                <a:solidFill>
                  <a:srgbClr val="000000"/>
                </a:solidFill>
                <a:effectLst/>
                <a:latin typeface="Calibri" charset="0"/>
              </a:rPr>
              <a:t>[3] </a:t>
            </a:r>
            <a:r>
              <a:rPr lang="it-IT" b="0" i="0" dirty="0" err="1" smtClean="0">
                <a:solidFill>
                  <a:srgbClr val="000000"/>
                </a:solidFill>
                <a:effectLst/>
                <a:latin typeface="Calibri" charset="0"/>
              </a:rPr>
              <a:t>B.Salvant</a:t>
            </a:r>
            <a:r>
              <a:rPr lang="it-IT" b="0" i="0" dirty="0" smtClean="0">
                <a:solidFill>
                  <a:srgbClr val="000000"/>
                </a:solidFill>
                <a:effectLst/>
                <a:latin typeface="Calibri" charset="0"/>
              </a:rPr>
              <a:t>: </a:t>
            </a:r>
            <a:r>
              <a:rPr lang="it-IT" b="0" i="0" dirty="0" err="1" smtClean="0">
                <a:solidFill>
                  <a:srgbClr val="000000"/>
                </a:solidFill>
                <a:effectLst/>
                <a:latin typeface="Calibri" charset="0"/>
              </a:rPr>
              <a:t>Expected</a:t>
            </a:r>
            <a:r>
              <a:rPr lang="it-IT" b="0" i="0" dirty="0" smtClean="0">
                <a:solidFill>
                  <a:srgbClr val="000000"/>
                </a:solidFill>
                <a:effectLst/>
                <a:latin typeface="Calibri" charset="0"/>
              </a:rPr>
              <a:t> </a:t>
            </a:r>
            <a:r>
              <a:rPr lang="it-IT" b="0" i="0" dirty="0" err="1" smtClean="0">
                <a:solidFill>
                  <a:srgbClr val="000000"/>
                </a:solidFill>
                <a:effectLst/>
                <a:latin typeface="Calibri" charset="0"/>
              </a:rPr>
              <a:t>impedance</a:t>
            </a:r>
            <a:r>
              <a:rPr lang="it-IT" b="0" i="0" dirty="0" smtClean="0">
                <a:solidFill>
                  <a:srgbClr val="000000"/>
                </a:solidFill>
                <a:effectLst/>
                <a:latin typeface="Calibri" charset="0"/>
              </a:rPr>
              <a:t> of a PIM non-</a:t>
            </a:r>
            <a:r>
              <a:rPr lang="it-IT" b="0" i="0" dirty="0" err="1" smtClean="0">
                <a:solidFill>
                  <a:srgbClr val="000000"/>
                </a:solidFill>
                <a:effectLst/>
                <a:latin typeface="Calibri" charset="0"/>
              </a:rPr>
              <a:t>conformity</a:t>
            </a:r>
            <a:r>
              <a:rPr lang="it-IT" b="0" i="0" dirty="0" smtClean="0">
                <a:solidFill>
                  <a:srgbClr val="000000"/>
                </a:solidFill>
                <a:effectLst/>
                <a:latin typeface="Calibri" charset="0"/>
              </a:rPr>
              <a:t> 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332321" y="3753134"/>
                <a:ext cx="972607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/>
                  <a:t>With those information we can compute the Power </a:t>
                </a:r>
                <a:r>
                  <a:rPr lang="en-GB" sz="2400" dirty="0"/>
                  <a:t>L</a:t>
                </a:r>
                <a:r>
                  <a:rPr lang="en-GB" sz="2400" dirty="0" smtClean="0"/>
                  <a:t>oss for each one of these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dirty="0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it-IT" sz="2400" b="0" i="1" dirty="0" smtClean="0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it-IT" sz="2400" b="0" i="1" dirty="0" smtClean="0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400" dirty="0" smtClean="0"/>
                  <a:t> as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dirty="0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2400" i="1" dirty="0" smtClean="0">
                            <a:latin typeface="Cambria Math" charset="0"/>
                          </a:rPr>
                          <m:t>𝑓</m:t>
                        </m:r>
                      </m:e>
                      <m:sub>
                        <m:r>
                          <a:rPr lang="it-IT" sz="2400" b="0" i="1" dirty="0" smtClean="0">
                            <a:latin typeface="Cambria Math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400" dirty="0" smtClean="0"/>
                  <a:t>in order to find an Impedance that matches the heat load given by the measurements.</a:t>
                </a:r>
                <a:endParaRPr lang="en-GB" sz="2400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21" y="3753134"/>
                <a:ext cx="9726079" cy="1200329"/>
              </a:xfrm>
              <a:prstGeom prst="rect">
                <a:avLst/>
              </a:prstGeom>
              <a:blipFill rotWithShape="0">
                <a:blip r:embed="rId3"/>
                <a:stretch>
                  <a:fillRect l="-1003" t="-4061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7FF3-B599-BB49-B846-71BA63067DC3}" type="datetime1">
              <a:rPr lang="it-IT" smtClean="0"/>
              <a:t>25/08/17</a:t>
            </a:fld>
            <a:endParaRPr lang="en-GB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4F03-9DD6-B04C-B94E-D84B7F5FA90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86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1707</Words>
  <Application>Microsoft Macintosh PowerPoint</Application>
  <PresentationFormat>Widescreen</PresentationFormat>
  <Paragraphs>222</Paragraphs>
  <Slides>28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5" baseType="lpstr">
      <vt:lpstr>Calibri</vt:lpstr>
      <vt:lpstr>Calibri Light</vt:lpstr>
      <vt:lpstr>Cambria Math</vt:lpstr>
      <vt:lpstr>Mangal</vt:lpstr>
      <vt:lpstr>Wingdings</vt:lpstr>
      <vt:lpstr>Arial</vt:lpstr>
      <vt:lpstr>Tema di Office</vt:lpstr>
      <vt:lpstr>Can an impedance be the source of the observed differences?</vt:lpstr>
      <vt:lpstr>Agenda</vt:lpstr>
      <vt:lpstr>Power Loss dependencies </vt:lpstr>
      <vt:lpstr>Presentazione di PowerPoint</vt:lpstr>
      <vt:lpstr>Broad band Impedance</vt:lpstr>
      <vt:lpstr>Narrow Band case</vt:lpstr>
      <vt:lpstr>Cryogenic measurements on sector 23 (TE-CRG and G. Iadarola)</vt:lpstr>
      <vt:lpstr>Resonator model Impedance: more general case of 1 mode</vt:lpstr>
      <vt:lpstr>What we already know about this Impedance</vt:lpstr>
      <vt:lpstr>Normalizing each P_loss to the 50 ns case (lowest heating)  </vt:lpstr>
      <vt:lpstr>Increasing Q_r [1/4]</vt:lpstr>
      <vt:lpstr>Increasing Q_r[2/4]</vt:lpstr>
      <vt:lpstr>Increasing Q_r[3/4]</vt:lpstr>
      <vt:lpstr>Increasing Q_r[4/4]</vt:lpstr>
      <vt:lpstr>To be more convinced …</vt:lpstr>
      <vt:lpstr>How is the P_loss normalized ?In the same way of the measurements!</vt:lpstr>
      <vt:lpstr>1)Normalize each P_loss to the number of bunches(M)</vt:lpstr>
      <vt:lpstr>2)Normalize each P_loss to the 100 ns case (lowest heating) </vt:lpstr>
      <vt:lpstr>3)Normalize all the result to the factor obtained from the measurements</vt:lpstr>
      <vt:lpstr>Taking in account all the fills studied we get:  [1/5]</vt:lpstr>
      <vt:lpstr>Taking in account all the fills studied we get: [2/5]</vt:lpstr>
      <vt:lpstr>Taking in account all the fills studied we get: [3/5]</vt:lpstr>
      <vt:lpstr>Taking in account all the fills studied we get: [4/5]</vt:lpstr>
      <vt:lpstr>Taking in account all the fills studied we get: [5/5]</vt:lpstr>
      <vt:lpstr>Is there any frequency that explain that heating?</vt:lpstr>
      <vt:lpstr>Measurements Comparison </vt:lpstr>
      <vt:lpstr>Conclusions</vt:lpstr>
      <vt:lpstr>Binomial Distribution formula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an impedance be the source of the  observed differences?</dc:title>
  <dc:creator>Francesco Giordano</dc:creator>
  <cp:lastModifiedBy>Francesco Giordano</cp:lastModifiedBy>
  <cp:revision>107</cp:revision>
  <dcterms:created xsi:type="dcterms:W3CDTF">2017-08-22T12:18:50Z</dcterms:created>
  <dcterms:modified xsi:type="dcterms:W3CDTF">2017-08-25T09:47:50Z</dcterms:modified>
</cp:coreProperties>
</file>