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5" r:id="rId1"/>
    <p:sldMasterId id="2147483722" r:id="rId2"/>
  </p:sldMasterIdLst>
  <p:notesMasterIdLst>
    <p:notesMasterId r:id="rId24"/>
  </p:notesMasterIdLst>
  <p:handoutMasterIdLst>
    <p:handoutMasterId r:id="rId25"/>
  </p:handoutMasterIdLst>
  <p:sldIdLst>
    <p:sldId id="902" r:id="rId3"/>
    <p:sldId id="903" r:id="rId4"/>
    <p:sldId id="905" r:id="rId5"/>
    <p:sldId id="908" r:id="rId6"/>
    <p:sldId id="910" r:id="rId7"/>
    <p:sldId id="923" r:id="rId8"/>
    <p:sldId id="922" r:id="rId9"/>
    <p:sldId id="909" r:id="rId10"/>
    <p:sldId id="924" r:id="rId11"/>
    <p:sldId id="907" r:id="rId12"/>
    <p:sldId id="913" r:id="rId13"/>
    <p:sldId id="914" r:id="rId14"/>
    <p:sldId id="915" r:id="rId15"/>
    <p:sldId id="917" r:id="rId16"/>
    <p:sldId id="916" r:id="rId17"/>
    <p:sldId id="918" r:id="rId18"/>
    <p:sldId id="919" r:id="rId19"/>
    <p:sldId id="920" r:id="rId20"/>
    <p:sldId id="921" r:id="rId21"/>
    <p:sldId id="911" r:id="rId22"/>
    <p:sldId id="912" r:id="rId23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orient="horz" pos="816" userDrawn="1">
          <p15:clr>
            <a:srgbClr val="A4A3A4"/>
          </p15:clr>
        </p15:guide>
        <p15:guide id="6" pos="2064" userDrawn="1">
          <p15:clr>
            <a:srgbClr val="A4A3A4"/>
          </p15:clr>
        </p15:guide>
        <p15:guide id="8" pos="5904" userDrawn="1">
          <p15:clr>
            <a:srgbClr val="A4A3A4"/>
          </p15:clr>
        </p15:guide>
        <p15:guide id="9" pos="3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FF"/>
    <a:srgbClr val="C0504D"/>
    <a:srgbClr val="1F497D"/>
    <a:srgbClr val="385D8A"/>
    <a:srgbClr val="D0D8E8"/>
    <a:srgbClr val="00C8C8"/>
    <a:srgbClr val="E9EDF4"/>
    <a:srgbClr val="5781BB"/>
    <a:srgbClr val="CA8C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118" autoAdjust="0"/>
    <p:restoredTop sz="96324" autoAdjust="0"/>
  </p:normalViewPr>
  <p:slideViewPr>
    <p:cSldViewPr>
      <p:cViewPr varScale="1">
        <p:scale>
          <a:sx n="96" d="100"/>
          <a:sy n="96" d="100"/>
        </p:scale>
        <p:origin x="84" y="276"/>
      </p:cViewPr>
      <p:guideLst>
        <p:guide orient="horz"/>
        <p:guide orient="horz" pos="816"/>
        <p:guide pos="2064"/>
        <p:guide pos="5904"/>
        <p:guide pos="3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3306" y="108"/>
      </p:cViewPr>
      <p:guideLst>
        <p:guide orient="horz" pos="3126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7"/>
            <a:ext cx="2924658" cy="46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79" tIns="42590" rIns="85179" bIns="42590" numCol="1" anchor="ctr" anchorCtr="0" compatLnSpc="1">
            <a:prstTxWarp prst="textNoShape">
              <a:avLst/>
            </a:prstTxWarp>
          </a:bodyPr>
          <a:lstStyle>
            <a:lvl1pPr algn="l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7"/>
            <a:ext cx="2924658" cy="46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79" tIns="42590" rIns="85179" bIns="42590" numCol="1" anchor="ctr" anchorCtr="0" compatLnSpc="1">
            <a:prstTxWarp prst="textNoShape">
              <a:avLst/>
            </a:prstTxWarp>
          </a:bodyPr>
          <a:lstStyle>
            <a:lvl1pPr algn="r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3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79" tIns="42590" rIns="85179" bIns="42590" numCol="1" anchor="b" anchorCtr="0" compatLnSpc="1">
            <a:prstTxWarp prst="textNoShape">
              <a:avLst/>
            </a:prstTxWarp>
          </a:bodyPr>
          <a:lstStyle>
            <a:lvl1pPr algn="l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3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79" tIns="42590" rIns="85179" bIns="42590" numCol="1" anchor="b" anchorCtr="0" compatLnSpc="1">
            <a:prstTxWarp prst="textNoShape">
              <a:avLst/>
            </a:prstTxWarp>
          </a:bodyPr>
          <a:lstStyle>
            <a:lvl1pPr algn="r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t" anchorCtr="0" compatLnSpc="1">
            <a:prstTxWarp prst="textNoShape">
              <a:avLst/>
            </a:prstTxWarp>
          </a:bodyPr>
          <a:lstStyle>
            <a:lvl1pPr algn="l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t" anchorCtr="0" compatLnSpc="1">
            <a:prstTxWarp prst="textNoShape">
              <a:avLst/>
            </a:prstTxWarp>
          </a:bodyPr>
          <a:lstStyle>
            <a:lvl1pPr algn="r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6125"/>
            <a:ext cx="538797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3" y="4714221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31657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b" anchorCtr="0" compatLnSpc="1">
            <a:prstTxWarp prst="textNoShape">
              <a:avLst/>
            </a:prstTxWarp>
          </a:bodyPr>
          <a:lstStyle>
            <a:lvl1pPr algn="l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7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b" anchorCtr="0" compatLnSpc="1">
            <a:prstTxWarp prst="textNoShape">
              <a:avLst/>
            </a:prstTxWarp>
          </a:bodyPr>
          <a:lstStyle>
            <a:lvl1pPr algn="r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315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8162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9256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989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584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5585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0555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424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3433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8071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9996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707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8360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6581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618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131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8162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315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10D66A-AD58-44BF-A60D-6AB68902E32D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08025" y="746125"/>
            <a:ext cx="5389563" cy="3730625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195322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13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7012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684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882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jpeg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405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213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300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749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964" y="1892808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769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523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692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094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575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561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591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452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2" name="Picture 11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232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33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113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718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1" name="Picture 10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676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461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7801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30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662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968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992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22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52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738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5129" y="28655"/>
            <a:ext cx="2311400" cy="365125"/>
          </a:xfrm>
          <a:prstGeom prst="rect">
            <a:avLst/>
          </a:prstGeom>
        </p:spPr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469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774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72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342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6" name="Picture 5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002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544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430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18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34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 descr="liu_ppt-03.jpg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93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19" r:id="rId12"/>
    <p:sldLayoutId id="2147483720" r:id="rId13"/>
    <p:sldLayoutId id="2147483721" r:id="rId14"/>
    <p:sldLayoutId id="2147483742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Master-Titelformat zu bearbeiten.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Textformat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64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40" r:id="rId18"/>
    <p:sldLayoutId id="2147483741" r:id="rId1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tif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10" Type="http://schemas.openxmlformats.org/officeDocument/2006/relationships/image" Target="../media/image43.tiff"/><Relationship Id="rId4" Type="http://schemas.openxmlformats.org/officeDocument/2006/relationships/image" Target="../media/image37.jpeg"/><Relationship Id="rId9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23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Longitudinal upgrade baseline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331630"/>
              </p:ext>
            </p:extLst>
          </p:nvPr>
        </p:nvGraphicFramePr>
        <p:xfrm>
          <a:off x="457200" y="990600"/>
          <a:ext cx="899160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5257800"/>
              </a:tblGrid>
              <a:tr h="18806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Limitation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Mitigation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103437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Constantia" panose="02030602050306030303" pitchFamily="18" charset="0"/>
                        </a:rPr>
                        <a:t>Longitudinal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beam stability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 smtClean="0">
                          <a:latin typeface="Constantia" panose="02030602050306030303" pitchFamily="18" charset="0"/>
                        </a:rPr>
                        <a:t>Coupled-bunch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oscillations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Reduced</a:t>
                      </a: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impedances of all RF cavities</a:t>
                      </a: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Improved 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wide-band feedback 10 MHz</a:t>
                      </a: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Replaced 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1-turn delay feedbacks 10 MHz</a:t>
                      </a: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New 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1-turn delay feedbacks for 20, 40 and 80 MHz 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cavities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Dedicated coupled-bunch feedback</a:t>
                      </a: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Wide-band </a:t>
                      </a:r>
                      <a:r>
                        <a:rPr lang="en-GB" b="1" baseline="0" dirty="0" err="1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Finemet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longitudinal 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kicker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Optimised handshake with SPS </a:t>
                      </a: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PS-SPS transfer with 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both 40 MHz cav.</a:t>
                      </a:r>
                    </a:p>
                  </a:txBody>
                  <a:tcPr/>
                </a:tc>
              </a:tr>
              <a:tr h="18806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1" dirty="0" smtClean="0">
                          <a:latin typeface="Constantia" panose="02030602050306030303" pitchFamily="18" charset="0"/>
                        </a:rPr>
                        <a:t>Bunch-to</a:t>
                      </a: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-bunch equalization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1-turn delay feedbacks</a:t>
                      </a:r>
                    </a:p>
                  </a:txBody>
                  <a:tcPr/>
                </a:tc>
              </a:tr>
              <a:tr h="47017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1" dirty="0" smtClean="0">
                          <a:latin typeface="Constantia" panose="02030602050306030303" pitchFamily="18" charset="0"/>
                        </a:rPr>
                        <a:t>Reliability</a:t>
                      </a:r>
                      <a:r>
                        <a:rPr lang="en-GB" b="0" dirty="0" smtClean="0">
                          <a:latin typeface="Constantia" panose="02030602050306030303" pitchFamily="18" charset="0"/>
                        </a:rPr>
                        <a:t> and </a:t>
                      </a:r>
                      <a:r>
                        <a:rPr lang="en-GB" b="1" dirty="0" smtClean="0">
                          <a:latin typeface="Constantia" panose="02030602050306030303" pitchFamily="18" charset="0"/>
                        </a:rPr>
                        <a:t>long-term maintainability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Replace 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anode power supplies for 40 MHz and 80 MHz RF systems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Upgrade to a 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digital beam control</a:t>
                      </a:r>
                    </a:p>
                  </a:txBody>
                  <a:tcPr/>
                </a:tc>
              </a:tr>
              <a:tr h="32911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Availability of 80 MHz cavities </a:t>
                      </a:r>
                      <a:r>
                        <a:rPr lang="en-GB" b="0" baseline="0" dirty="0" smtClean="0">
                          <a:latin typeface="Constantia" panose="02030602050306030303" pitchFamily="18" charset="0"/>
                        </a:rPr>
                        <a:t>for protons and ions</a:t>
                      </a:r>
                      <a:endParaRPr lang="en-GB" b="0" baseline="3000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New fast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ferrite tuners</a:t>
                      </a:r>
                      <a:endParaRPr lang="en-GB" b="1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57200" y="5943600"/>
            <a:ext cx="899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Most PS RF systems affected by upgrades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Reduce impedance </a:t>
            </a:r>
            <a:r>
              <a:rPr lang="en-US" sz="20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sources</a:t>
            </a:r>
            <a:r>
              <a:rPr lang="en-US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b="1" dirty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and</a:t>
            </a:r>
            <a:r>
              <a:rPr lang="en-US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mitigate </a:t>
            </a:r>
            <a:r>
              <a:rPr lang="en-US" sz="20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consequences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0123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Where do we stand?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075" y="2552400"/>
            <a:ext cx="3848400" cy="384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525" y="2552400"/>
            <a:ext cx="3848100" cy="3848100"/>
          </a:xfrm>
          <a:prstGeom prst="rect">
            <a:avLst/>
          </a:prstGeom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849974" y="9144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10 MHz 1-turn delay feedbacks operational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Prototype coupled-bunch feedback covering all possible modes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</a:rPr>
              <a:t>Regularly </a:t>
            </a:r>
            <a:r>
              <a:rPr lang="en-GB" sz="1800" b="1" dirty="0">
                <a:solidFill>
                  <a:srgbClr val="000000"/>
                </a:solidFill>
                <a:latin typeface="Constantia" pitchFamily="18" charset="0"/>
              </a:rPr>
              <a:t>delivered</a:t>
            </a:r>
            <a:r>
              <a:rPr lang="en-GB" sz="1800" b="1" dirty="0">
                <a:solidFill>
                  <a:srgbClr val="1F497D"/>
                </a:solidFill>
                <a:latin typeface="Constantia" pitchFamily="18" charset="0"/>
              </a:rPr>
              <a:t> </a:t>
            </a:r>
            <a:r>
              <a:rPr lang="en-GB" sz="1800" b="1" dirty="0">
                <a:solidFill>
                  <a:srgbClr val="C0504D"/>
                </a:solidFill>
                <a:latin typeface="Constantia" pitchFamily="18" charset="0"/>
              </a:rPr>
              <a:t>~2 · 10</a:t>
            </a:r>
            <a:r>
              <a:rPr lang="en-GB" sz="1800" b="1" baseline="30000" dirty="0">
                <a:solidFill>
                  <a:srgbClr val="C0504D"/>
                </a:solidFill>
                <a:latin typeface="Constantia" pitchFamily="18" charset="0"/>
              </a:rPr>
              <a:t>11</a:t>
            </a:r>
            <a:r>
              <a:rPr lang="en-GB" sz="1800" b="1" dirty="0">
                <a:solidFill>
                  <a:srgbClr val="C0504D"/>
                </a:solidFill>
                <a:latin typeface="Constantia" pitchFamily="18" charset="0"/>
              </a:rPr>
              <a:t> ppb </a:t>
            </a:r>
            <a:r>
              <a:rPr lang="en-GB" sz="1800" b="1" dirty="0">
                <a:solidFill>
                  <a:srgbClr val="1F497D"/>
                </a:solidFill>
                <a:latin typeface="Constantia" pitchFamily="18" charset="0"/>
              </a:rPr>
              <a:t>with nominal </a:t>
            </a: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</a:rPr>
              <a:t>longitudinal emittance of </a:t>
            </a:r>
            <a:r>
              <a:rPr lang="en-GB" sz="1800" b="1" dirty="0" smtClean="0">
                <a:solidFill>
                  <a:srgbClr val="1F497D"/>
                </a:solidFill>
                <a:latin typeface="Symbol" panose="05050102010706020507" pitchFamily="18" charset="2"/>
              </a:rPr>
              <a:t>e</a:t>
            </a:r>
            <a:r>
              <a:rPr lang="en-GB" sz="1800" b="1" baseline="-25000" dirty="0" smtClean="0">
                <a:solidFill>
                  <a:srgbClr val="1F497D"/>
                </a:solidFill>
                <a:latin typeface="Constantia" pitchFamily="18" charset="0"/>
              </a:rPr>
              <a:t>l</a:t>
            </a: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</a:rPr>
              <a:t> </a:t>
            </a:r>
            <a:r>
              <a:rPr lang="en-GB" sz="1800" b="1" dirty="0">
                <a:solidFill>
                  <a:srgbClr val="1F497D"/>
                </a:solidFill>
                <a:latin typeface="Constantia" pitchFamily="18" charset="0"/>
              </a:rPr>
              <a:t>= 0.35 </a:t>
            </a: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</a:rPr>
              <a:t>eVs </a:t>
            </a: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</a:rPr>
              <a:t>with gaps of unused 40/80 MHz cavities closed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</a:rPr>
              <a:t>Beam quality as at ~1.3 </a:t>
            </a:r>
            <a:r>
              <a:rPr lang="en-GB" sz="1800" b="1" dirty="0">
                <a:solidFill>
                  <a:srgbClr val="1F497D"/>
                </a:solidFill>
                <a:latin typeface="Constantia" pitchFamily="18" charset="0"/>
              </a:rPr>
              <a:t>· 10</a:t>
            </a:r>
            <a:r>
              <a:rPr lang="en-GB" sz="1800" b="1" baseline="30000" dirty="0">
                <a:solidFill>
                  <a:srgbClr val="1F497D"/>
                </a:solidFill>
                <a:latin typeface="Constantia" pitchFamily="18" charset="0"/>
              </a:rPr>
              <a:t>11</a:t>
            </a:r>
            <a:r>
              <a:rPr lang="en-GB" sz="1800" b="1" dirty="0">
                <a:solidFill>
                  <a:srgbClr val="1F497D"/>
                </a:solidFill>
                <a:latin typeface="Constantia" pitchFamily="18" charset="0"/>
              </a:rPr>
              <a:t> ppb</a:t>
            </a: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</a:rPr>
              <a:t> without feedback</a:t>
            </a:r>
            <a:endParaRPr lang="en-GB" sz="1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35944" y="2857200"/>
            <a:ext cx="3281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Feedback</a:t>
            </a:r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off</a:t>
            </a:r>
            <a:endParaRPr lang="en-GB" sz="16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05538" y="2857200"/>
            <a:ext cx="3281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Feedback</a:t>
            </a:r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on</a:t>
            </a:r>
            <a:endParaRPr lang="en-GB" sz="1600" b="1" dirty="0">
              <a:solidFill>
                <a:srgbClr val="00000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26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019425" y="2181225"/>
            <a:ext cx="1371600" cy="31120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76400"/>
            <a:ext cx="4114800" cy="4114800"/>
          </a:xfrm>
          <a:prstGeom prst="rect">
            <a:avLst/>
          </a:prstGeom>
        </p:spPr>
      </p:pic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Higher intensity?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09348" y="6858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lvl="1" algn="l">
              <a:spcBef>
                <a:spcPct val="20000"/>
              </a:spcBef>
            </a:pPr>
            <a:r>
              <a:rPr lang="en-US" sz="20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Pushing intensity at expense of larger longitudinal emittance</a:t>
            </a:r>
          </a:p>
          <a:p>
            <a:pPr marL="2857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Bare minimum of 40/80 MHz cavities with gap open (C40-78, C80-88, C80-89)</a:t>
            </a:r>
          </a:p>
          <a:p>
            <a:pPr marL="2857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Trips of remaining cavities C40-78 and C80-08 due to beam loading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1100" y="1791855"/>
            <a:ext cx="3276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Intensity ramp up</a:t>
            </a:r>
            <a:endParaRPr lang="en-GB" sz="16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10200" y="1791855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Overall transmission </a:t>
            </a:r>
            <a:r>
              <a:rPr lang="en-US" sz="1600" b="1" i="1" dirty="0" err="1" smtClean="0">
                <a:solidFill>
                  <a:srgbClr val="000000"/>
                </a:solidFill>
                <a:latin typeface="Constantia" pitchFamily="18" charset="0"/>
              </a:rPr>
              <a:t>N</a:t>
            </a:r>
            <a:r>
              <a:rPr lang="en-US" sz="1600" b="1" baseline="-25000" dirty="0" err="1" smtClean="0">
                <a:solidFill>
                  <a:srgbClr val="000000"/>
                </a:solidFill>
                <a:latin typeface="Constantia" pitchFamily="18" charset="0"/>
              </a:rPr>
              <a:t>ej</a:t>
            </a:r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/(</a:t>
            </a:r>
            <a:r>
              <a:rPr lang="en-US" sz="1600" b="1" i="1" dirty="0" smtClean="0">
                <a:solidFill>
                  <a:srgbClr val="000000"/>
                </a:solidFill>
                <a:latin typeface="Constantia" pitchFamily="18" charset="0"/>
              </a:rPr>
              <a:t>N</a:t>
            </a:r>
            <a:r>
              <a:rPr lang="en-US" sz="1600" b="1" baseline="-25000" dirty="0" smtClean="0">
                <a:solidFill>
                  <a:srgbClr val="000000"/>
                </a:solidFill>
                <a:latin typeface="Constantia" pitchFamily="18" charset="0"/>
              </a:rPr>
              <a:t>inj1</a:t>
            </a:r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+</a:t>
            </a:r>
            <a:r>
              <a:rPr lang="en-US" sz="1600" b="1" i="1" dirty="0" smtClean="0">
                <a:solidFill>
                  <a:srgbClr val="000000"/>
                </a:solidFill>
                <a:latin typeface="Constantia" pitchFamily="18" charset="0"/>
              </a:rPr>
              <a:t>N</a:t>
            </a:r>
            <a:r>
              <a:rPr lang="en-US" sz="1600" b="1" baseline="-25000" dirty="0" smtClean="0">
                <a:solidFill>
                  <a:srgbClr val="000000"/>
                </a:solidFill>
                <a:latin typeface="Constantia" pitchFamily="18" charset="0"/>
              </a:rPr>
              <a:t>inj2</a:t>
            </a:r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)</a:t>
            </a:r>
            <a:endParaRPr lang="en-GB" sz="16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09200" y="57912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Excellent transmission up to 2.6 · 10</a:t>
            </a:r>
            <a:r>
              <a:rPr lang="en-US" sz="2000" b="1" baseline="30000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11</a:t>
            </a:r>
            <a:r>
              <a:rPr lang="en-US" sz="20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ppb, even with </a:t>
            </a:r>
            <a:r>
              <a:rPr lang="en-US" sz="2000" b="1" dirty="0" smtClean="0">
                <a:solidFill>
                  <a:srgbClr val="000000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e</a:t>
            </a:r>
            <a:r>
              <a:rPr lang="en-US" sz="2000" b="1" baseline="-25000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US" sz="20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&gt; 0.35 eVs</a:t>
            </a: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further RF issues related to high intensity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762625" y="2181225"/>
            <a:ext cx="3105150" cy="31120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676400"/>
            <a:ext cx="41148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36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Higher intensity?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3400" y="1066800"/>
            <a:ext cx="883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68288" lvl="1" indent="-2682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Present longitudinal upgrades probably not sufficient</a:t>
            </a:r>
          </a:p>
          <a:p>
            <a:pPr marL="725488" lvl="2" indent="-268288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Quadrupolar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coupled-bunch oscillations</a:t>
            </a:r>
            <a:r>
              <a:rPr lang="en-US" sz="20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after transition and at start of the flat-top</a:t>
            </a:r>
          </a:p>
          <a:p>
            <a:pPr marL="725488" lvl="2" indent="-2682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Emittance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blow-up due to impedance </a:t>
            </a:r>
            <a:r>
              <a:rPr lang="en-US" sz="20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of 40 MHz and/or 80 MHz cavities</a:t>
            </a:r>
          </a:p>
          <a:p>
            <a:pPr marL="2857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285750" lvl="2" indent="-28575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What more can and needs to be done?</a:t>
            </a:r>
          </a:p>
          <a:p>
            <a:pPr marL="285750" lvl="2" indent="-28575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Add higher-harmonic cavity for passive damping?</a:t>
            </a:r>
          </a:p>
          <a:p>
            <a:pPr marL="2857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8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2" indent="-342900" algn="l">
              <a:spcBef>
                <a:spcPct val="20000"/>
              </a:spcBef>
              <a:buFont typeface="+mj-lt"/>
              <a:buAutoNum type="arabicPeriod"/>
            </a:pPr>
            <a:r>
              <a:rPr lang="en-US" sz="18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mprove understanding of longitudinal issues</a:t>
            </a:r>
          </a:p>
          <a:p>
            <a:pPr marL="800100" lvl="3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Impedance model</a:t>
            </a:r>
          </a:p>
          <a:p>
            <a:pPr marL="800100" lvl="3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Tracking simulations including impedance and feedback models</a:t>
            </a:r>
          </a:p>
          <a:p>
            <a:pPr marL="800100" lvl="3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8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2" indent="-342900" algn="l">
              <a:spcBef>
                <a:spcPct val="20000"/>
              </a:spcBef>
              <a:buFont typeface="+mj-lt"/>
              <a:buAutoNum type="arabicPeriod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Experimental studies</a:t>
            </a:r>
            <a:endParaRPr lang="en-US" sz="18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3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MDs ‘abusing’ available hardware</a:t>
            </a:r>
            <a:endParaRPr lang="en-US" sz="18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3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0016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38100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Longitudinal studies - stability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0" y="1052736"/>
            <a:ext cx="813670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Study quadrupole coupled-bunch instability and effects of high-frequency cavity impedance on longitudinal stability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385D8A"/>
              </a:buClr>
              <a:buFont typeface="Arial" panose="020B0604020202020204" pitchFamily="34" charset="0"/>
              <a:buChar char="•"/>
            </a:pPr>
            <a:r>
              <a:rPr lang="en-GB" sz="1800" b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Quadrupolar</a:t>
            </a:r>
            <a:r>
              <a:rPr lang="en-GB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coupled-oscillation </a:t>
            </a:r>
            <a:r>
              <a:rPr lang="en-GB" sz="18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measurement during the cycle and determination of growth rates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20 MHz, 40 MHz or 80 MHz as </a:t>
            </a:r>
            <a:r>
              <a:rPr lang="en-GB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Landau cavities at flat-top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 smtClean="0">
              <a:solidFill>
                <a:prstClr val="black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Intensity </a:t>
            </a:r>
            <a:r>
              <a:rPr lang="en-US" sz="21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limit with coupled-bunch feedback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Six gaps of </a:t>
            </a:r>
            <a:r>
              <a:rPr lang="en-GB" sz="1800" b="1" dirty="0" err="1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Finemet</a:t>
            </a:r>
            <a:r>
              <a:rPr lang="en-GB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cavity available (since ITS2)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Measure damping time versus feedback gain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Evaluate behaviour for BCMS (12 bunches accelerated in </a:t>
            </a:r>
            <a:r>
              <a:rPr lang="en-GB" sz="1800" b="1" i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GB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21)</a:t>
            </a:r>
            <a:endParaRPr lang="en-US" sz="18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prstClr val="black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2651" y="3089702"/>
            <a:ext cx="5791200" cy="415498"/>
          </a:xfrm>
          <a:prstGeom prst="rect">
            <a:avLst/>
          </a:prstGeom>
          <a:solidFill>
            <a:srgbClr val="385D8A"/>
          </a:solidFill>
        </p:spPr>
        <p:txBody>
          <a:bodyPr wrap="square" rtlCol="0">
            <a:spAutoFit/>
          </a:bodyPr>
          <a:lstStyle/>
          <a:p>
            <a:r>
              <a:rPr lang="en-US" sz="21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First results from 10 MHz/40 MHz promising</a:t>
            </a:r>
            <a:endParaRPr lang="en-US" sz="21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05007" y="4876800"/>
            <a:ext cx="4908844" cy="415498"/>
          </a:xfrm>
          <a:prstGeom prst="rect">
            <a:avLst/>
          </a:prstGeom>
          <a:solidFill>
            <a:srgbClr val="385D8A"/>
          </a:solidFill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Up to 2 · 10</a:t>
            </a:r>
            <a:r>
              <a:rPr lang="en-US" sz="2100" b="1" baseline="300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11</a:t>
            </a:r>
            <a:r>
              <a:rPr lang="en-US" sz="21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 ppb reached again in 2017</a:t>
            </a:r>
            <a:endParaRPr lang="en-US" sz="21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15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38100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Longitudinal studies - impedances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0" y="762000"/>
            <a:ext cx="813670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Impedance </a:t>
            </a:r>
            <a:r>
              <a:rPr lang="en-GB" sz="21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measurements of 10 MHz cavities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385D8A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Impedance of </a:t>
            </a:r>
            <a:r>
              <a:rPr lang="en-GB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ferrite </a:t>
            </a:r>
            <a:r>
              <a:rPr lang="en-GB" sz="18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cavities at </a:t>
            </a:r>
            <a:r>
              <a:rPr lang="en-GB" sz="18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GB" sz="18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21 </a:t>
            </a:r>
            <a:r>
              <a:rPr lang="en-GB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and under operational </a:t>
            </a:r>
            <a:r>
              <a:rPr lang="en-GB" sz="18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conditions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385D8A"/>
              </a:buClr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Check latest upgraded 10 MHz amplifier prototype</a:t>
            </a:r>
            <a:endParaRPr lang="en-US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US" sz="2100" b="1" dirty="0" smtClean="0">
              <a:solidFill>
                <a:prstClr val="black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Impedances of 20 MHz, 40 MHz and 80 MHz RF cavities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Tomographic calibration of cavity return signals</a:t>
            </a:r>
            <a:endParaRPr lang="en-GB" sz="18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385D8A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Measure beam induced voltage and beam </a:t>
            </a:r>
            <a:r>
              <a:rPr lang="en-GB" sz="18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spectrum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385D8A"/>
              </a:buClr>
              <a:buFont typeface="Arial" panose="020B0604020202020204" pitchFamily="34" charset="0"/>
              <a:buChar char="•"/>
            </a:pPr>
            <a:endParaRPr lang="en-GB" sz="18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385D8A"/>
              </a:buClr>
            </a:pPr>
            <a:endParaRPr lang="en-GB" sz="4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385D8A"/>
              </a:buClr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High-frequency structure of beam during, e.g.,</a:t>
            </a:r>
            <a:r>
              <a:rPr lang="en-GB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18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de-bunching</a:t>
            </a:r>
            <a:endParaRPr lang="en-GB" sz="18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 smtClean="0">
              <a:solidFill>
                <a:prstClr val="black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000" b="1" dirty="0" smtClean="0">
              <a:solidFill>
                <a:prstClr val="black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Multi-harmonic </a:t>
            </a:r>
            <a:r>
              <a:rPr lang="en-US" sz="21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feedbacks for high-frequency cavities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385D8A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Commission feedbacks </a:t>
            </a:r>
            <a:r>
              <a:rPr lang="en-US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for cavities at 20 MHz, 40 MHz and 80 MHz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MDs may require special conditions (e.g., sequence of cycles)</a:t>
            </a: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US" sz="18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385D8A"/>
              </a:buClr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93850" y="5909102"/>
            <a:ext cx="7299435" cy="415498"/>
          </a:xfrm>
          <a:prstGeom prst="rect">
            <a:avLst/>
          </a:prstGeom>
          <a:solidFill>
            <a:srgbClr val="385D8A"/>
          </a:solidFill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C40-78 tests in May,  development ongoing </a:t>
            </a:r>
            <a:r>
              <a:rPr lang="en-US" sz="2100" b="1" dirty="0" smtClean="0">
                <a:solidFill>
                  <a:schemeClr val="bg1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 September</a:t>
            </a:r>
            <a:endParaRPr lang="en-US" sz="21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52319" y="3546902"/>
            <a:ext cx="6761531" cy="415498"/>
          </a:xfrm>
          <a:prstGeom prst="rect">
            <a:avLst/>
          </a:prstGeom>
          <a:solidFill>
            <a:srgbClr val="385D8A"/>
          </a:solidFill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Started, profits from work for 10 MHz cavities in 2016</a:t>
            </a:r>
            <a:endParaRPr lang="en-US" sz="21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37250" y="4267200"/>
            <a:ext cx="3291222" cy="415498"/>
          </a:xfrm>
          <a:prstGeom prst="rect">
            <a:avLst/>
          </a:prstGeom>
          <a:solidFill>
            <a:srgbClr val="385D8A"/>
          </a:solidFill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Strong 80 MHz structure</a:t>
            </a:r>
            <a:endParaRPr lang="en-US" sz="21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23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38100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Longitudinal studies – PS-SPS transfer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0" y="1052736"/>
            <a:ext cx="813670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Optimized bunch rotation?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Flip 80 MHz phase to </a:t>
            </a:r>
            <a:r>
              <a:rPr lang="en-GB" sz="18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linearize first part of rotation</a:t>
            </a:r>
            <a:r>
              <a:rPr lang="en-GB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?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Use 2 </a:t>
            </a:r>
            <a:r>
              <a:rPr lang="en-GB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 40 MHz and 3  80 MHz for bunch rotation</a:t>
            </a:r>
            <a:endParaRPr lang="en-US" sz="18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prstClr val="black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Study uncaptured particles at PS-SPS transfer</a:t>
            </a:r>
            <a:endParaRPr lang="en-US" sz="2100" b="1" dirty="0">
              <a:solidFill>
                <a:prstClr val="black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Fixed frequency acceleration removing uncaptured beam before PS extraction</a:t>
            </a:r>
            <a:endParaRPr lang="en-US" sz="18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prstClr val="black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Adiabatic </a:t>
            </a:r>
            <a:r>
              <a:rPr lang="en-US" sz="21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 shortening using 40 MHz and 80 MHz RF</a:t>
            </a:r>
            <a:endParaRPr lang="en-GB" sz="18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Minimum bunch length without rotation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8361" y="4659748"/>
            <a:ext cx="6465489" cy="415498"/>
          </a:xfrm>
          <a:prstGeom prst="rect">
            <a:avLst/>
          </a:prstGeom>
          <a:solidFill>
            <a:srgbClr val="385D8A"/>
          </a:solidFill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Re-check with new prototype anode power supply</a:t>
            </a:r>
            <a:endParaRPr lang="en-US" sz="21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44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38100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Longitudinal studies – Space charge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0" y="1052736"/>
            <a:ext cx="813670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PSB-PS transfer with large longitudinal emittance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Demonstrate </a:t>
            </a:r>
            <a:r>
              <a:rPr lang="en-US" sz="18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transfer with up to 2.8 </a:t>
            </a:r>
            <a:r>
              <a:rPr lang="en-US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eVs (standard beam)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Demonstrate </a:t>
            </a:r>
            <a:r>
              <a:rPr lang="en-US" sz="18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transfer with up to </a:t>
            </a:r>
            <a:r>
              <a:rPr lang="en-US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1.5 </a:t>
            </a:r>
            <a:r>
              <a:rPr lang="en-US" sz="18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eVs </a:t>
            </a:r>
            <a:r>
              <a:rPr lang="en-US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(BCMS)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Double-harmonic </a:t>
            </a:r>
            <a:r>
              <a:rPr lang="en-GB" sz="21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operation at flat-bottom and constant bucket area at beginning of acceleration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Study </a:t>
            </a:r>
            <a:r>
              <a:rPr lang="en-GB" sz="18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 loop </a:t>
            </a:r>
            <a:r>
              <a:rPr lang="en-GB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behaviour with </a:t>
            </a:r>
            <a:r>
              <a:rPr lang="en-GB" sz="18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GB" sz="18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7 + 14 at flat-bottom</a:t>
            </a:r>
            <a:endParaRPr lang="en-US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 voltage program to </a:t>
            </a:r>
            <a:r>
              <a:rPr lang="en-GB" sz="18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avoid bunch shortening</a:t>
            </a:r>
            <a:r>
              <a:rPr lang="en-GB" sz="18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at start of acceleration</a:t>
            </a: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10585" y="3927902"/>
            <a:ext cx="5603265" cy="415498"/>
          </a:xfrm>
          <a:prstGeom prst="rect">
            <a:avLst/>
          </a:prstGeom>
          <a:solidFill>
            <a:srgbClr val="9BBB59">
              <a:lumMod val="5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 panose="02030602050306030303" pitchFamily="18" charset="0"/>
              </a:rPr>
              <a:t>Constant bucket area operational on BCMS</a:t>
            </a:r>
          </a:p>
        </p:txBody>
      </p:sp>
    </p:spTree>
    <p:extLst>
      <p:ext uri="{BB962C8B-B14F-4D97-AF65-F5344CB8AC3E}">
        <p14:creationId xmlns:p14="http://schemas.microsoft.com/office/powerpoint/2010/main" val="339087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Summary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3400" y="1066800"/>
            <a:ext cx="883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42913" lvl="1" indent="-442913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Main longitudinal issue to reach LIU/HL-LHC beams: </a:t>
            </a: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stability</a:t>
            </a:r>
            <a:endParaRPr lang="en-US" sz="18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2" indent="-2857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Achieved 2.0 </a:t>
            </a:r>
            <a:r>
              <a:rPr lang="en-US" sz="18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· 10</a:t>
            </a:r>
            <a:r>
              <a:rPr lang="en-US" sz="1800" b="1" baseline="30000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11</a:t>
            </a:r>
            <a:r>
              <a:rPr lang="en-US" sz="18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ppb</a:t>
            </a:r>
            <a:r>
              <a:rPr lang="en-US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mainly due to wideband coupled-bunch feedback</a:t>
            </a:r>
          </a:p>
          <a:p>
            <a:pPr marL="742950" lvl="2" indent="-2857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further major show-stopper </a:t>
            </a:r>
            <a:r>
              <a:rPr lang="en-US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to reach 2.6 · 10</a:t>
            </a:r>
            <a:r>
              <a:rPr lang="en-US" sz="1800" b="1" baseline="30000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11</a:t>
            </a:r>
            <a:r>
              <a:rPr lang="en-US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ppb identified</a:t>
            </a:r>
          </a:p>
          <a:p>
            <a:pPr marL="7429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Longitudinal emittance for stable bunches by far too large</a:t>
            </a:r>
          </a:p>
          <a:p>
            <a:pPr marL="7429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0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42913" lvl="1" indent="-442913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PS-SPS transfer</a:t>
            </a:r>
            <a:endParaRPr lang="en-US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Conclude on options using existing hardware</a:t>
            </a:r>
          </a:p>
          <a:p>
            <a:pPr marL="7429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8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42913" lvl="1" indent="-442913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Do we need </a:t>
            </a: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more RF systems?</a:t>
            </a:r>
            <a:endParaRPr lang="en-US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lvl="2" algn="l">
              <a:spcBef>
                <a:spcPct val="20000"/>
              </a:spcBef>
            </a:pPr>
            <a:endParaRPr lang="en-US" sz="1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42913" lvl="1" indent="-442913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Profit from the </a:t>
            </a:r>
            <a:r>
              <a:rPr lang="en-US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time with beam before LS2 </a:t>
            </a:r>
            <a:r>
              <a:rPr lang="en-US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to define upgrades</a:t>
            </a:r>
          </a:p>
          <a:p>
            <a:pPr marL="442913" lvl="1" indent="-442913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42913" lvl="1" indent="-442913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Theoretical studies</a:t>
            </a:r>
            <a:endParaRPr lang="en-US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Longitudinal </a:t>
            </a:r>
            <a:r>
              <a:rPr lang="en-US" sz="18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impedance 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model </a:t>
            </a:r>
            <a:r>
              <a:rPr lang="en-US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as </a:t>
            </a:r>
            <a:r>
              <a:rPr lang="en-US" sz="1800" b="1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input </a:t>
            </a:r>
            <a:r>
              <a:rPr lang="en-US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for particle tracking:             </a:t>
            </a:r>
            <a:r>
              <a:rPr lang="en-US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Simulated, measured in the lab and with beam</a:t>
            </a:r>
            <a:endParaRPr lang="en-US" sz="18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Simulations to guide decisions on new hardware, e.g. Landau cavity</a:t>
            </a:r>
            <a:endParaRPr lang="en-US" sz="18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20725" lvl="2" indent="-263525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42913" lvl="1" indent="-442913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285750" lvl="1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8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8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25488" lvl="2" indent="-2682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3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0888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2514600"/>
            <a:ext cx="990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6000" b="1" dirty="0" smtClean="0">
                <a:solidFill>
                  <a:srgbClr val="1F497D"/>
                </a:solidFill>
                <a:latin typeface="Constantia" pitchFamily="18" charset="0"/>
              </a:rPr>
              <a:t>Spare slides</a:t>
            </a:r>
            <a:endParaRPr lang="en-US" sz="60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11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56" y="2389094"/>
            <a:ext cx="9426594" cy="1344706"/>
          </a:xfrm>
        </p:spPr>
        <p:txBody>
          <a:bodyPr>
            <a:normAutofit fontScale="90000"/>
          </a:bodyPr>
          <a:lstStyle/>
          <a:p>
            <a:r>
              <a:rPr lang="en-GB" sz="4000" b="0" dirty="0" smtClean="0">
                <a:latin typeface="Constantia" panose="02030602050306030303" pitchFamily="18" charset="0"/>
              </a:rPr>
              <a:t>Longitudinal limitations and study priorities                   for LHC-type beams in the PS</a:t>
            </a:r>
            <a:endParaRPr lang="en-US" sz="4000" b="0" dirty="0">
              <a:latin typeface="Constantia" panose="02030602050306030303" pitchFamily="18" charset="0"/>
              <a:cs typeface="Bookman Old Styl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56" y="3774141"/>
            <a:ext cx="9426594" cy="1788459"/>
          </a:xfrm>
        </p:spPr>
        <p:txBody>
          <a:bodyPr>
            <a:normAutofit/>
          </a:bodyPr>
          <a:lstStyle/>
          <a:p>
            <a:endParaRPr lang="en-US" sz="2100" dirty="0" smtClean="0"/>
          </a:p>
          <a:p>
            <a:endParaRPr lang="en-US" sz="2100" dirty="0"/>
          </a:p>
          <a:p>
            <a:endParaRPr lang="en-US" sz="2100" dirty="0" smtClean="0"/>
          </a:p>
          <a:p>
            <a:r>
              <a:rPr lang="en-US" sz="2300" b="1" dirty="0" smtClean="0">
                <a:latin typeface="Constantia" panose="02030602050306030303" pitchFamily="18" charset="0"/>
              </a:rPr>
              <a:t>23</a:t>
            </a:r>
            <a:r>
              <a:rPr lang="pl-PL" sz="2300" b="1" dirty="0" smtClean="0">
                <a:latin typeface="Constantia" panose="02030602050306030303" pitchFamily="18" charset="0"/>
              </a:rPr>
              <a:t>/0</a:t>
            </a:r>
            <a:r>
              <a:rPr lang="en-US" sz="2300" b="1" dirty="0" smtClean="0">
                <a:latin typeface="Constantia" panose="02030602050306030303" pitchFamily="18" charset="0"/>
              </a:rPr>
              <a:t>8</a:t>
            </a:r>
            <a:r>
              <a:rPr lang="pl-PL" sz="2300" b="1" dirty="0" smtClean="0">
                <a:latin typeface="Constantia" panose="02030602050306030303" pitchFamily="18" charset="0"/>
              </a:rPr>
              <a:t>/201</a:t>
            </a:r>
            <a:r>
              <a:rPr lang="en-US" sz="2300" b="1" dirty="0" smtClean="0">
                <a:latin typeface="Constantia" panose="02030602050306030303" pitchFamily="18" charset="0"/>
              </a:rPr>
              <a:t>7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81000" y="3953435"/>
            <a:ext cx="9426594" cy="389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800" kern="0" dirty="0" smtClean="0">
                <a:latin typeface="Constantia" panose="02030602050306030303" pitchFamily="18" charset="0"/>
              </a:rPr>
              <a:t>H. Damerau, A. Huschauer, A. Lasheen</a:t>
            </a:r>
            <a:endParaRPr lang="en-US" sz="1800" b="1" kern="0" dirty="0" smtClean="0">
              <a:latin typeface="Constantia" panose="020306020503060303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34400" y="6019800"/>
            <a:ext cx="1273194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4500576"/>
            <a:ext cx="3759200" cy="977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4450899"/>
            <a:ext cx="2692400" cy="111170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1812966"/>
            <a:ext cx="4117630" cy="2617315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232401" y="1793915"/>
            <a:ext cx="4038600" cy="2650190"/>
            <a:chOff x="-3322400" y="1081934"/>
            <a:chExt cx="9906000" cy="650046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322400" y="1081934"/>
              <a:ext cx="9906000" cy="6500466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 bwMode="auto">
            <a:xfrm>
              <a:off x="-2138664" y="1807275"/>
              <a:ext cx="2990488" cy="1999096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GB" sz="1600" b="1" dirty="0" smtClean="0">
                  <a:solidFill>
                    <a:srgbClr val="C0504D"/>
                  </a:solidFill>
                  <a:latin typeface="Symbol" panose="05050102010706020507" pitchFamily="18" charset="2"/>
                </a:rPr>
                <a:t>S</a:t>
              </a:r>
              <a:r>
                <a:rPr lang="en-GB" sz="1600" b="1" dirty="0" smtClean="0">
                  <a:solidFill>
                    <a:srgbClr val="C0504D"/>
                  </a:solidFill>
                  <a:latin typeface="Constantia" panose="02030602050306030303" pitchFamily="18" charset="0"/>
                </a:rPr>
                <a:t> of all    10 cavities </a:t>
              </a:r>
              <a:r>
                <a:rPr lang="en-GB" sz="1600" b="1" dirty="0" smtClean="0">
                  <a:solidFill>
                    <a:srgbClr val="000000"/>
                  </a:solidFill>
                  <a:latin typeface="Constantia" panose="02030602050306030303" pitchFamily="18" charset="0"/>
                </a:rPr>
                <a:t>(real part)</a:t>
              </a:r>
            </a:p>
          </p:txBody>
        </p:sp>
      </p:grp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709348" y="914399"/>
            <a:ext cx="8815652" cy="1027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</a:t>
            </a:r>
            <a:r>
              <a:rPr lang="en-GB" sz="20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tudies revealed that 10 MHz cavity </a:t>
            </a:r>
            <a:r>
              <a:rPr lang="en-GB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four times larger than previously assumed</a:t>
            </a:r>
            <a:r>
              <a:rPr lang="en-GB" sz="20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(G. Favia)</a:t>
            </a: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New 10 MHz cavity impedance model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5" name="Right Arrow 24"/>
          <p:cNvSpPr/>
          <p:nvPr/>
        </p:nvSpPr>
        <p:spPr bwMode="auto">
          <a:xfrm>
            <a:off x="4714531" y="2641484"/>
            <a:ext cx="460384" cy="609600"/>
          </a:xfrm>
          <a:prstGeom prst="rightArrow">
            <a:avLst/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709348" y="5754659"/>
            <a:ext cx="8815652" cy="1027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857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Total impedance modelled as three resonators (fit of real part of impedance)</a:t>
            </a:r>
          </a:p>
          <a:p>
            <a:pPr marL="2857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Input for </a:t>
            </a:r>
            <a:r>
              <a:rPr lang="en-GB" sz="1800" b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MuSiC</a:t>
            </a: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code (M. </a:t>
            </a:r>
            <a:r>
              <a:rPr lang="en-GB" sz="1800" b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Migliorati</a:t>
            </a: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0491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909388" y="570767"/>
            <a:ext cx="1560776" cy="2248633"/>
            <a:chOff x="463879" y="508194"/>
            <a:chExt cx="1702370" cy="2452630"/>
          </a:xfrm>
        </p:grpSpPr>
        <p:pic>
          <p:nvPicPr>
            <p:cNvPr id="35" name="Picture 2" descr="H:\IMG_123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888" t="23752" r="14885"/>
            <a:stretch/>
          </p:blipFill>
          <p:spPr bwMode="auto">
            <a:xfrm>
              <a:off x="463879" y="808276"/>
              <a:ext cx="1702370" cy="2152548"/>
            </a:xfrm>
            <a:prstGeom prst="rect">
              <a:avLst/>
            </a:prstGeom>
            <a:ln w="38100" cmpd="sng">
              <a:solidFill>
                <a:srgbClr val="FFFF00"/>
              </a:solidFill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538269" y="508194"/>
              <a:ext cx="1576304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350" b="1" dirty="0" err="1">
                  <a:solidFill>
                    <a:srgbClr val="000000"/>
                  </a:solidFill>
                  <a:latin typeface="Constantia" panose="02030602050306030303" pitchFamily="18" charset="0"/>
                </a:rPr>
                <a:t>Finemet</a:t>
              </a:r>
              <a:endParaRPr lang="en-US" sz="1350" b="1" dirty="0">
                <a:solidFill>
                  <a:srgbClr val="000000"/>
                </a:solidFill>
                <a:latin typeface="Constantia" panose="02030602050306030303" pitchFamily="18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516117" y="498023"/>
            <a:ext cx="1651469" cy="2291025"/>
            <a:chOff x="7901575" y="5027"/>
            <a:chExt cx="1651469" cy="2291025"/>
          </a:xfrm>
        </p:grpSpPr>
        <p:pic>
          <p:nvPicPr>
            <p:cNvPr id="8" name="Picture 7" descr="ss08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1575" y="323252"/>
              <a:ext cx="1651469" cy="1972800"/>
            </a:xfrm>
            <a:prstGeom prst="rect">
              <a:avLst/>
            </a:prstGeom>
            <a:ln w="38100" cmpd="sng">
              <a:solidFill>
                <a:schemeClr val="accent6">
                  <a:lumMod val="50000"/>
                </a:schemeClr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8152419" y="5027"/>
              <a:ext cx="1149779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350" b="1" dirty="0">
                  <a:solidFill>
                    <a:srgbClr val="2D2DB9">
                      <a:lumMod val="50000"/>
                    </a:srgbClr>
                  </a:solidFill>
                  <a:latin typeface="Constantia" panose="02030602050306030303" pitchFamily="18" charset="0"/>
                </a:rPr>
                <a:t>80 MHz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147786" y="518801"/>
            <a:ext cx="1484091" cy="2270247"/>
            <a:chOff x="654153" y="3463409"/>
            <a:chExt cx="1489187" cy="2278043"/>
          </a:xfrm>
        </p:grpSpPr>
        <p:pic>
          <p:nvPicPr>
            <p:cNvPr id="14" name="Picture 13" descr="ss92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153" y="3761877"/>
              <a:ext cx="1489187" cy="1979575"/>
            </a:xfrm>
            <a:prstGeom prst="rect">
              <a:avLst/>
            </a:prstGeom>
            <a:ln w="38100" cmpd="sng"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925816" y="3463409"/>
              <a:ext cx="963571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350" b="1" dirty="0" smtClean="0">
                  <a:solidFill>
                    <a:srgbClr val="000000">
                      <a:lumMod val="60000"/>
                      <a:lumOff val="40000"/>
                    </a:srgbClr>
                  </a:solidFill>
                  <a:latin typeface="Constantia" panose="02030602050306030303" pitchFamily="18" charset="0"/>
                </a:rPr>
                <a:t>20 MHz</a:t>
              </a:r>
              <a:endParaRPr lang="en-US" sz="1350" b="1" dirty="0">
                <a:solidFill>
                  <a:srgbClr val="000000">
                    <a:lumMod val="60000"/>
                    <a:lumOff val="40000"/>
                  </a:srgbClr>
                </a:solidFill>
                <a:latin typeface="Constantia" panose="02030602050306030303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81386" y="491221"/>
            <a:ext cx="1562904" cy="2299604"/>
            <a:chOff x="7766680" y="2721187"/>
            <a:chExt cx="1562904" cy="2299604"/>
          </a:xfrm>
        </p:grpSpPr>
        <p:sp>
          <p:nvSpPr>
            <p:cNvPr id="11" name="TextBox 10"/>
            <p:cNvSpPr txBox="1"/>
            <p:nvPr/>
          </p:nvSpPr>
          <p:spPr>
            <a:xfrm>
              <a:off x="7766680" y="2721187"/>
              <a:ext cx="1468632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350" b="1" dirty="0">
                  <a:solidFill>
                    <a:srgbClr val="008000"/>
                  </a:solidFill>
                  <a:latin typeface="Constantia" panose="02030602050306030303" pitchFamily="18" charset="0"/>
                </a:rPr>
                <a:t>40 MHz</a:t>
              </a:r>
            </a:p>
          </p:txBody>
        </p:sp>
        <p:pic>
          <p:nvPicPr>
            <p:cNvPr id="10" name="Picture 9" descr="ss78.jp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74" r="19389"/>
            <a:stretch/>
          </p:blipFill>
          <p:spPr>
            <a:xfrm>
              <a:off x="7805584" y="3047991"/>
              <a:ext cx="1524000" cy="1972800"/>
            </a:xfrm>
            <a:prstGeom prst="rect">
              <a:avLst/>
            </a:prstGeom>
            <a:ln w="38100" cmpd="sng">
              <a:solidFill>
                <a:srgbClr val="008000"/>
              </a:solidFill>
            </a:ln>
          </p:spPr>
        </p:pic>
      </p:grp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Further impedances from RF systems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34826" y="4757836"/>
            <a:ext cx="2709899" cy="1680882"/>
            <a:chOff x="463640" y="3042439"/>
            <a:chExt cx="2709899" cy="1680882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640" y="3042439"/>
              <a:ext cx="2709899" cy="1680882"/>
            </a:xfrm>
            <a:prstGeom prst="rect">
              <a:avLst/>
            </a:prstGeom>
            <a:ln w="31750">
              <a:noFill/>
            </a:ln>
          </p:spPr>
        </p:pic>
        <p:sp>
          <p:nvSpPr>
            <p:cNvPr id="12" name="Rectangle 11"/>
            <p:cNvSpPr/>
            <p:nvPr/>
          </p:nvSpPr>
          <p:spPr bwMode="auto">
            <a:xfrm>
              <a:off x="523875" y="3042439"/>
              <a:ext cx="2590800" cy="1662911"/>
            </a:xfrm>
            <a:prstGeom prst="rect">
              <a:avLst/>
            </a:prstGeom>
            <a:noFill/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491964" y="2979468"/>
            <a:ext cx="2813383" cy="1707863"/>
            <a:chOff x="3092618" y="4157663"/>
            <a:chExt cx="2813383" cy="1707863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2618" y="4157663"/>
              <a:ext cx="2813383" cy="1707863"/>
            </a:xfrm>
            <a:prstGeom prst="rect">
              <a:avLst/>
            </a:prstGeom>
            <a:ln w="38100" cmpd="sng">
              <a:noFill/>
            </a:ln>
          </p:spPr>
        </p:pic>
        <p:sp>
          <p:nvSpPr>
            <p:cNvPr id="24" name="Rectangle 23"/>
            <p:cNvSpPr/>
            <p:nvPr/>
          </p:nvSpPr>
          <p:spPr bwMode="auto">
            <a:xfrm>
              <a:off x="3202114" y="4180138"/>
              <a:ext cx="2590800" cy="1662911"/>
            </a:xfrm>
            <a:prstGeom prst="rect">
              <a:avLst/>
            </a:prstGeom>
            <a:noFill/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009902" y="2971800"/>
            <a:ext cx="2663895" cy="1696481"/>
            <a:chOff x="6907407" y="3962400"/>
            <a:chExt cx="2663895" cy="1696481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7407" y="3962400"/>
              <a:ext cx="2663895" cy="1696481"/>
            </a:xfrm>
            <a:prstGeom prst="rect">
              <a:avLst/>
            </a:prstGeom>
            <a:ln w="38100" cmpd="sng">
              <a:noFill/>
            </a:ln>
          </p:spPr>
        </p:pic>
        <p:sp>
          <p:nvSpPr>
            <p:cNvPr id="25" name="Rectangle 24"/>
            <p:cNvSpPr/>
            <p:nvPr/>
          </p:nvSpPr>
          <p:spPr bwMode="auto">
            <a:xfrm>
              <a:off x="6973104" y="3979184"/>
              <a:ext cx="2590800" cy="1662911"/>
            </a:xfrm>
            <a:prstGeom prst="rect">
              <a:avLst/>
            </a:prstGeom>
            <a:noFill/>
            <a:ln w="38100" cap="flat" cmpd="sng" algn="ctr">
              <a:solidFill>
                <a:srgbClr val="16165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13775" y="4660778"/>
            <a:ext cx="2803853" cy="1759969"/>
            <a:chOff x="4742589" y="2895600"/>
            <a:chExt cx="2803853" cy="175996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42589" y="2895600"/>
              <a:ext cx="2803853" cy="1743185"/>
            </a:xfrm>
            <a:prstGeom prst="rect">
              <a:avLst/>
            </a:prstGeom>
            <a:ln w="38100" cmpd="sng">
              <a:noFill/>
            </a:ln>
          </p:spPr>
        </p:pic>
        <p:sp>
          <p:nvSpPr>
            <p:cNvPr id="26" name="Rectangle 25"/>
            <p:cNvSpPr/>
            <p:nvPr/>
          </p:nvSpPr>
          <p:spPr bwMode="auto">
            <a:xfrm>
              <a:off x="4884251" y="2992658"/>
              <a:ext cx="2590800" cy="1662911"/>
            </a:xfrm>
            <a:prstGeom prst="rect">
              <a:avLst/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7401144" y="5334000"/>
            <a:ext cx="2352456" cy="1027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857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Little effect in simulations</a:t>
            </a:r>
          </a:p>
        </p:txBody>
      </p:sp>
    </p:spTree>
    <p:extLst>
      <p:ext uri="{BB962C8B-B14F-4D97-AF65-F5344CB8AC3E}">
        <p14:creationId xmlns:p14="http://schemas.microsoft.com/office/powerpoint/2010/main" val="72243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Introduction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57199" y="1066800"/>
            <a:ext cx="8991601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</a:rPr>
              <a:t>LIU/HL-LHC projects set demanding beam parameters for the PS after LS2:              </a:t>
            </a:r>
            <a:r>
              <a:rPr lang="en-GB" sz="2100" b="1" i="1" dirty="0" err="1" smtClean="0">
                <a:solidFill>
                  <a:srgbClr val="C0504D"/>
                </a:solidFill>
                <a:latin typeface="Constantia" pitchFamily="18" charset="0"/>
              </a:rPr>
              <a:t>N</a:t>
            </a:r>
            <a:r>
              <a:rPr lang="en-GB" sz="2100" b="1" baseline="-25000" dirty="0" err="1" smtClean="0">
                <a:solidFill>
                  <a:srgbClr val="C0504D"/>
                </a:solidFill>
                <a:latin typeface="Constantia" pitchFamily="18" charset="0"/>
              </a:rPr>
              <a:t>b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</a:rPr>
              <a:t> = 2.6 · 10</a:t>
            </a:r>
            <a:r>
              <a:rPr lang="en-GB" sz="2100" b="1" baseline="30000" dirty="0" smtClean="0">
                <a:solidFill>
                  <a:srgbClr val="C0504D"/>
                </a:solidFill>
                <a:latin typeface="Constantia" pitchFamily="18" charset="0"/>
              </a:rPr>
              <a:t>11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</a:rPr>
              <a:t> ppb with </a:t>
            </a:r>
            <a:r>
              <a:rPr lang="en-GB" sz="2100" b="1" dirty="0" smtClean="0">
                <a:solidFill>
                  <a:srgbClr val="C0504D"/>
                </a:solidFill>
                <a:latin typeface="Symbol" panose="05050102010706020507" pitchFamily="18" charset="2"/>
              </a:rPr>
              <a:t>e</a:t>
            </a:r>
            <a:r>
              <a:rPr lang="en-GB" sz="2100" b="1" baseline="-25000" dirty="0" smtClean="0">
                <a:solidFill>
                  <a:srgbClr val="C0504D"/>
                </a:solidFill>
                <a:latin typeface="Constantia" pitchFamily="18" charset="0"/>
              </a:rPr>
              <a:t>l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</a:rPr>
              <a:t> = 0.35 eVs   </a:t>
            </a:r>
            <a:r>
              <a:rPr lang="en-GB" sz="2100" b="1" dirty="0" smtClean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(longitudinally)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</a:rPr>
              <a:t>Reliably double intensity of 25 ns spacing beam for LHC</a:t>
            </a: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1000" b="1" dirty="0" smtClean="0">
              <a:solidFill>
                <a:srgbClr val="1F497D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endParaRPr lang="en-GB" sz="2400" b="1" dirty="0" smtClean="0">
              <a:solidFill>
                <a:srgbClr val="1F497D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</a:rPr>
              <a:t>Small but longitudinally quite ‘challenging’ accelerator</a:t>
            </a:r>
            <a:endParaRPr lang="en-GB" sz="2400" b="1" dirty="0">
              <a:solidFill>
                <a:srgbClr val="1F497D"/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</a:rPr>
              <a:t>Longitudinal beam structure changes</a:t>
            </a:r>
            <a:endParaRPr lang="en-GB" sz="2100" b="1" dirty="0">
              <a:solidFill>
                <a:srgbClr val="1F497D"/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Constantia" pitchFamily="18" charset="0"/>
              </a:rPr>
              <a:t>Bunch length ~200 ns at injection, ~4 ns at ejection</a:t>
            </a:r>
            <a:endParaRPr lang="en-GB" sz="1800" b="1" dirty="0"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Constantia" pitchFamily="18" charset="0"/>
              </a:rPr>
              <a:t>Acceleration at various harmonic numbers, </a:t>
            </a:r>
            <a:r>
              <a:rPr lang="en-GB" sz="1800" b="1" i="1" dirty="0" smtClean="0">
                <a:latin typeface="Constantia" pitchFamily="18" charset="0"/>
              </a:rPr>
              <a:t>h</a:t>
            </a:r>
            <a:r>
              <a:rPr lang="en-GB" sz="1800" b="1" dirty="0" smtClean="0">
                <a:latin typeface="Constantia" pitchFamily="18" charset="0"/>
              </a:rPr>
              <a:t> = 7…21</a:t>
            </a:r>
            <a:endParaRPr lang="en-GB" sz="1800" b="1" dirty="0"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C0504D"/>
                </a:solidFill>
                <a:latin typeface="Constantia" pitchFamily="18" charset="0"/>
              </a:rPr>
              <a:t>RF manipulations</a:t>
            </a:r>
            <a:endParaRPr lang="en-GB" sz="1800" b="1" dirty="0">
              <a:solidFill>
                <a:srgbClr val="C0504D"/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</a:rPr>
              <a:t>25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</a:rPr>
              <a:t>RF cavities: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1800" b="1" dirty="0">
                <a:latin typeface="Constantia" pitchFamily="18" charset="0"/>
              </a:rPr>
              <a:t>Tuneable, fixed frequency, </a:t>
            </a:r>
            <a:r>
              <a:rPr lang="en-GB" sz="1800" b="1" dirty="0" smtClean="0">
                <a:latin typeface="Constantia" pitchFamily="18" charset="0"/>
              </a:rPr>
              <a:t>wide-band impedances</a:t>
            </a:r>
            <a:endParaRPr lang="en-GB" sz="1800" b="1" dirty="0"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1800" b="1" dirty="0">
                <a:latin typeface="Constantia" pitchFamily="18" charset="0"/>
              </a:rPr>
              <a:t>Gap relays, mechanical and electrical short-circuits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1800" b="1" dirty="0">
                <a:latin typeface="Constantia" pitchFamily="18" charset="0"/>
              </a:rPr>
              <a:t>Direct and 1-turn delay feedback systems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C0504D"/>
                </a:solidFill>
                <a:latin typeface="Constantia" pitchFamily="18" charset="0"/>
              </a:rPr>
              <a:t>Impedance even changes during the cycle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endParaRPr lang="en-GB" sz="2400" b="1" dirty="0">
              <a:solidFill>
                <a:srgbClr val="C0504D"/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endParaRPr lang="en-GB" sz="24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199" y="990600"/>
            <a:ext cx="8991601" cy="1295400"/>
          </a:xfrm>
          <a:prstGeom prst="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83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Heiko\Presentations\2014-11_RFUpgradesHB2014\PSComplexOver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699" y="895350"/>
            <a:ext cx="6925727" cy="539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Oval 36"/>
          <p:cNvSpPr/>
          <p:nvPr/>
        </p:nvSpPr>
        <p:spPr>
          <a:xfrm>
            <a:off x="4571311" y="4993505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3324404" y="2904437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4041231" y="1789246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4910923" y="1447800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6192176" y="1789246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6709102" y="2370950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6885486" y="3569834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6268609" y="4627620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418445" y="1561013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6919832" y="3214978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6632669" y="4249247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590277" y="4716506"/>
            <a:ext cx="296876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Constantia" panose="02030602050306030303" pitchFamily="18" charset="0"/>
                <a:cs typeface="Arial"/>
              </a:rPr>
              <a:t>11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485110" y="2802895"/>
            <a:ext cx="340157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36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120007" y="1969327"/>
            <a:ext cx="355837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Constantia" panose="02030602050306030303" pitchFamily="18" charset="0"/>
                <a:cs typeface="Arial"/>
              </a:rPr>
              <a:t>4</a:t>
            </a:r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6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66709" y="1744648"/>
            <a:ext cx="315214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51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038075" y="1629664"/>
            <a:ext cx="340991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56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833810" y="1917578"/>
            <a:ext cx="368661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Constantia" panose="02030602050306030303" pitchFamily="18" charset="0"/>
                <a:cs typeface="Arial"/>
              </a:rPr>
              <a:t>6</a:t>
            </a:r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6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347479" y="2448925"/>
            <a:ext cx="341760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76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571380" y="3123808"/>
            <a:ext cx="322524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81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506131" y="3462500"/>
            <a:ext cx="355837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86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280359" y="4146322"/>
            <a:ext cx="324897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91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881050" y="4489120"/>
            <a:ext cx="355837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96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6885486" y="2959653"/>
            <a:ext cx="152866" cy="164155"/>
          </a:xfrm>
          <a:prstGeom prst="ellipse">
            <a:avLst/>
          </a:prstGeom>
          <a:solidFill>
            <a:srgbClr val="2C5D7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6504416" y="4407042"/>
            <a:ext cx="152866" cy="164155"/>
          </a:xfrm>
          <a:prstGeom prst="ellipse">
            <a:avLst/>
          </a:prstGeom>
          <a:solidFill>
            <a:srgbClr val="2C5D7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035563" y="2725924"/>
            <a:ext cx="355837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80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670756" y="4489120"/>
            <a:ext cx="341888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92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sp>
        <p:nvSpPr>
          <p:cNvPr id="97" name="Oval 96"/>
          <p:cNvSpPr/>
          <p:nvPr/>
        </p:nvSpPr>
        <p:spPr>
          <a:xfrm>
            <a:off x="6792507" y="2539010"/>
            <a:ext cx="152866" cy="16415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98" name="Oval 97"/>
          <p:cNvSpPr/>
          <p:nvPr/>
        </p:nvSpPr>
        <p:spPr>
          <a:xfrm>
            <a:off x="6845422" y="2724492"/>
            <a:ext cx="152866" cy="16415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988025" y="2389681"/>
            <a:ext cx="329706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77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489994" y="2753725"/>
            <a:ext cx="337079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78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5063789" y="5075582"/>
            <a:ext cx="152866" cy="164155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6825923" y="3840508"/>
            <a:ext cx="152866" cy="164155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103" name="Oval 102"/>
          <p:cNvSpPr/>
          <p:nvPr/>
        </p:nvSpPr>
        <p:spPr>
          <a:xfrm>
            <a:off x="6754902" y="4039940"/>
            <a:ext cx="152866" cy="164155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999542" y="3744238"/>
            <a:ext cx="355837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88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928521" y="3990702"/>
            <a:ext cx="355837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89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5027400" y="4791775"/>
            <a:ext cx="270251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8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5386489" y="5048808"/>
            <a:ext cx="152866" cy="164155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351151" y="4767805"/>
            <a:ext cx="269625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nstantia" panose="02030602050306030303" pitchFamily="18" charset="0"/>
                <a:cs typeface="Arial"/>
              </a:rPr>
              <a:t>6</a:t>
            </a:r>
            <a:endParaRPr lang="en-US" sz="1200" b="1" dirty="0">
              <a:latin typeface="Constantia" panose="02030602050306030303" pitchFamily="18" charset="0"/>
              <a:cs typeface="Arial"/>
            </a:endParaRPr>
          </a:p>
        </p:txBody>
      </p:sp>
      <p:pic>
        <p:nvPicPr>
          <p:cNvPr id="109" name="Picture 18" descr="10MHzCavityss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66801"/>
            <a:ext cx="1714888" cy="1371600"/>
          </a:xfrm>
          <a:prstGeom prst="rect">
            <a:avLst/>
          </a:prstGeom>
          <a:noFill/>
          <a:ln w="50800">
            <a:solidFill>
              <a:srgbClr val="8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" name="Text Box 48"/>
          <p:cNvSpPr txBox="1">
            <a:spLocks noChangeArrowheads="1"/>
          </p:cNvSpPr>
          <p:nvPr/>
        </p:nvSpPr>
        <p:spPr bwMode="auto">
          <a:xfrm>
            <a:off x="381000" y="242887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1600" b="1" dirty="0">
                <a:latin typeface="Constantia" panose="02030602050306030303" pitchFamily="18" charset="0"/>
              </a:rPr>
              <a:t>Acceleration </a:t>
            </a:r>
          </a:p>
        </p:txBody>
      </p:sp>
      <p:sp>
        <p:nvSpPr>
          <p:cNvPr id="111" name="Text Box 49"/>
          <p:cNvSpPr txBox="1">
            <a:spLocks noChangeArrowheads="1"/>
          </p:cNvSpPr>
          <p:nvPr/>
        </p:nvSpPr>
        <p:spPr bwMode="auto">
          <a:xfrm>
            <a:off x="457200" y="1111250"/>
            <a:ext cx="167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1800" b="1" dirty="0">
                <a:solidFill>
                  <a:schemeClr val="bg1"/>
                </a:solidFill>
                <a:latin typeface="Constantia" panose="02030602050306030303" pitchFamily="18" charset="0"/>
              </a:rPr>
              <a:t>2.8 – 10 MHz</a:t>
            </a:r>
          </a:p>
        </p:txBody>
      </p:sp>
      <p:pic>
        <p:nvPicPr>
          <p:cNvPr id="112" name="Picture 39" descr="40MHzCavityss7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591" y="1042986"/>
            <a:ext cx="2057400" cy="1543050"/>
          </a:xfrm>
          <a:prstGeom prst="rect">
            <a:avLst/>
          </a:prstGeom>
          <a:noFill/>
          <a:ln w="508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 Box 53"/>
          <p:cNvSpPr txBox="1">
            <a:spLocks noChangeArrowheads="1"/>
          </p:cNvSpPr>
          <p:nvPr/>
        </p:nvSpPr>
        <p:spPr bwMode="auto">
          <a:xfrm>
            <a:off x="7741441" y="2233611"/>
            <a:ext cx="1752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800" b="1" dirty="0">
                <a:solidFill>
                  <a:schemeClr val="bg1"/>
                </a:solidFill>
                <a:latin typeface="Constantia" panose="02030602050306030303" pitchFamily="18" charset="0"/>
              </a:rPr>
              <a:t>40 MHz</a:t>
            </a:r>
          </a:p>
        </p:txBody>
      </p:sp>
      <p:pic>
        <p:nvPicPr>
          <p:cNvPr id="114" name="Picture 38" descr="80MHzCavityss8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012" y="2798949"/>
            <a:ext cx="1753774" cy="1957518"/>
          </a:xfrm>
          <a:prstGeom prst="rect">
            <a:avLst/>
          </a:prstGeom>
          <a:noFill/>
          <a:ln w="50800">
            <a:solidFill>
              <a:srgbClr val="984807"/>
            </a:solidFill>
          </a:ln>
          <a:extLst/>
        </p:spPr>
      </p:pic>
      <p:sp>
        <p:nvSpPr>
          <p:cNvPr id="115" name="Text Box 52"/>
          <p:cNvSpPr txBox="1">
            <a:spLocks noChangeArrowheads="1"/>
          </p:cNvSpPr>
          <p:nvPr/>
        </p:nvSpPr>
        <p:spPr bwMode="auto">
          <a:xfrm>
            <a:off x="7718423" y="4426268"/>
            <a:ext cx="1752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800" b="1" dirty="0">
                <a:solidFill>
                  <a:schemeClr val="bg1"/>
                </a:solidFill>
                <a:latin typeface="Constantia" panose="02030602050306030303" pitchFamily="18" charset="0"/>
              </a:rPr>
              <a:t>80 MHz</a:t>
            </a:r>
          </a:p>
        </p:txBody>
      </p:sp>
      <p:pic>
        <p:nvPicPr>
          <p:cNvPr id="116" name="Picture 19" descr="20MHzCavityss9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4955143"/>
            <a:ext cx="1317625" cy="1746250"/>
          </a:xfrm>
          <a:prstGeom prst="rect">
            <a:avLst/>
          </a:prstGeom>
          <a:noFill/>
          <a:ln w="50800">
            <a:solidFill>
              <a:srgbClr val="2C5D7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" name="Text Box 56"/>
          <p:cNvSpPr txBox="1">
            <a:spLocks noChangeArrowheads="1"/>
          </p:cNvSpPr>
          <p:nvPr/>
        </p:nvSpPr>
        <p:spPr bwMode="auto">
          <a:xfrm>
            <a:off x="7361237" y="718722"/>
            <a:ext cx="20351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00" b="1" dirty="0">
                <a:latin typeface="Constantia" panose="02030602050306030303" pitchFamily="18" charset="0"/>
              </a:rPr>
              <a:t>RF Manipulations</a:t>
            </a:r>
          </a:p>
        </p:txBody>
      </p:sp>
      <p:pic>
        <p:nvPicPr>
          <p:cNvPr id="118" name="Picture 17" descr="200MHzCavitie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876800"/>
            <a:ext cx="2057400" cy="1543050"/>
          </a:xfrm>
          <a:prstGeom prst="rect">
            <a:avLst/>
          </a:prstGeom>
          <a:noFill/>
          <a:ln w="508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" name="Text Box 50"/>
          <p:cNvSpPr txBox="1">
            <a:spLocks noChangeArrowheads="1"/>
          </p:cNvSpPr>
          <p:nvPr/>
        </p:nvSpPr>
        <p:spPr bwMode="auto">
          <a:xfrm>
            <a:off x="838200" y="6038850"/>
            <a:ext cx="167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800" b="1" dirty="0">
                <a:solidFill>
                  <a:schemeClr val="bg1"/>
                </a:solidFill>
                <a:latin typeface="Constantia" panose="02030602050306030303" pitchFamily="18" charset="0"/>
              </a:rPr>
              <a:t>200 MHz</a:t>
            </a:r>
          </a:p>
        </p:txBody>
      </p:sp>
      <p:sp>
        <p:nvSpPr>
          <p:cNvPr id="120" name="Text Box 54"/>
          <p:cNvSpPr txBox="1">
            <a:spLocks noChangeArrowheads="1"/>
          </p:cNvSpPr>
          <p:nvPr/>
        </p:nvSpPr>
        <p:spPr bwMode="auto">
          <a:xfrm>
            <a:off x="381000" y="6381750"/>
            <a:ext cx="23622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00" b="1" dirty="0">
                <a:latin typeface="Constantia" panose="02030602050306030303" pitchFamily="18" charset="0"/>
              </a:rPr>
              <a:t>Longitudinal blow-up</a:t>
            </a:r>
          </a:p>
        </p:txBody>
      </p:sp>
      <p:sp>
        <p:nvSpPr>
          <p:cNvPr id="139" name="Oval 138"/>
          <p:cNvSpPr/>
          <p:nvPr/>
        </p:nvSpPr>
        <p:spPr>
          <a:xfrm>
            <a:off x="5676900" y="4980045"/>
            <a:ext cx="152866" cy="16415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869283" y="4933176"/>
            <a:ext cx="260008" cy="2769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Constantia" panose="02030602050306030303" pitchFamily="18" charset="0"/>
                <a:cs typeface="Arial"/>
              </a:rPr>
              <a:t>2</a:t>
            </a:r>
          </a:p>
        </p:txBody>
      </p:sp>
      <p:pic>
        <p:nvPicPr>
          <p:cNvPr id="141" name="Picture 2" descr="C:\Heiko\Presentations\2012-01_LHCBeamShutdownLectureWithIons\image.pn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3" r="35177"/>
          <a:stretch/>
        </p:blipFill>
        <p:spPr bwMode="auto">
          <a:xfrm>
            <a:off x="6253272" y="4955143"/>
            <a:ext cx="1365419" cy="1746000"/>
          </a:xfrm>
          <a:prstGeom prst="rect">
            <a:avLst/>
          </a:prstGeom>
          <a:noFill/>
          <a:ln w="50800">
            <a:solidFill>
              <a:schemeClr val="tx1">
                <a:lumMod val="65000"/>
                <a:lumOff val="3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" name="Text Box 52"/>
          <p:cNvSpPr txBox="1">
            <a:spLocks noChangeArrowheads="1"/>
          </p:cNvSpPr>
          <p:nvPr/>
        </p:nvSpPr>
        <p:spPr bwMode="auto">
          <a:xfrm>
            <a:off x="7680325" y="6398181"/>
            <a:ext cx="1123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8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20 </a:t>
            </a:r>
            <a:r>
              <a:rPr lang="en-US" altLang="en-US" sz="1800" b="1" dirty="0">
                <a:solidFill>
                  <a:schemeClr val="bg1"/>
                </a:solidFill>
                <a:latin typeface="Constantia" panose="02030602050306030303" pitchFamily="18" charset="0"/>
              </a:rPr>
              <a:t>MHz</a:t>
            </a:r>
          </a:p>
        </p:txBody>
      </p:sp>
      <p:sp>
        <p:nvSpPr>
          <p:cNvPr id="144" name="Text Box 52"/>
          <p:cNvSpPr txBox="1">
            <a:spLocks noChangeArrowheads="1"/>
          </p:cNvSpPr>
          <p:nvPr/>
        </p:nvSpPr>
        <p:spPr bwMode="auto">
          <a:xfrm>
            <a:off x="6216649" y="6399768"/>
            <a:ext cx="14020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8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0.4 – 5 MHz</a:t>
            </a:r>
            <a:endParaRPr lang="en-US" altLang="en-US" sz="18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45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RF systems in the PS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46" name="Text Box 46"/>
          <p:cNvSpPr txBox="1">
            <a:spLocks noChangeArrowheads="1"/>
          </p:cNvSpPr>
          <p:nvPr/>
        </p:nvSpPr>
        <p:spPr bwMode="auto">
          <a:xfrm>
            <a:off x="381000" y="3036887"/>
            <a:ext cx="1143000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b="1" dirty="0">
                <a:latin typeface="Constantia" panose="02030602050306030303" pitchFamily="18" charset="0"/>
              </a:rPr>
              <a:t>to SPS</a:t>
            </a:r>
          </a:p>
        </p:txBody>
      </p:sp>
    </p:spTree>
    <p:extLst>
      <p:ext uri="{BB962C8B-B14F-4D97-AF65-F5344CB8AC3E}">
        <p14:creationId xmlns:p14="http://schemas.microsoft.com/office/powerpoint/2010/main" val="29090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Heiko\Presentations\2014-11_RFUpgradesHB2014\2012-01_LHCBeamSlides\LHC25\foursplitb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800" y="3164400"/>
            <a:ext cx="3198374" cy="314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Heiko\Presentations\2014-11_RFUpgradesHB2014\2012-01_LHCBeamSlides\LHC25\inj2all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000" y="3168000"/>
            <a:ext cx="3313870" cy="318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Heiko\Presentations\2014-11_RFUpgradesHB2014\2012-01_LHCBeamSlides\LHC25cycle_smal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00" y="649356"/>
            <a:ext cx="8460000" cy="233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09600" y="2819404"/>
            <a:ext cx="3570288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700" b="1" dirty="0">
                <a:latin typeface="Constantia" pitchFamily="18" charset="0"/>
              </a:rPr>
              <a:t>Triple splitting </a:t>
            </a:r>
            <a:r>
              <a:rPr lang="en-US" sz="1700" b="1" dirty="0" smtClean="0">
                <a:latin typeface="Constantia" pitchFamily="18" charset="0"/>
              </a:rPr>
              <a:t>at </a:t>
            </a:r>
            <a:r>
              <a:rPr lang="en-US" sz="1700" b="1" dirty="0" err="1" smtClean="0">
                <a:latin typeface="Constantia" pitchFamily="18" charset="0"/>
              </a:rPr>
              <a:t>E</a:t>
            </a:r>
            <a:r>
              <a:rPr lang="en-US" sz="1700" b="1" baseline="-25000" dirty="0" err="1" smtClean="0">
                <a:latin typeface="Constantia" pitchFamily="18" charset="0"/>
              </a:rPr>
              <a:t>kin</a:t>
            </a:r>
            <a:r>
              <a:rPr lang="en-US" sz="1700" b="1" dirty="0" smtClean="0">
                <a:latin typeface="Constantia" pitchFamily="18" charset="0"/>
              </a:rPr>
              <a:t> = 2.5 </a:t>
            </a:r>
            <a:r>
              <a:rPr lang="en-US" sz="1700" b="1" dirty="0" err="1" smtClean="0">
                <a:latin typeface="Constantia" pitchFamily="18" charset="0"/>
              </a:rPr>
              <a:t>GeV</a:t>
            </a:r>
            <a:endParaRPr lang="en-US" sz="1700" b="1" dirty="0">
              <a:latin typeface="Constantia" pitchFamily="18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5767390" y="2819404"/>
            <a:ext cx="3429000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700" b="1" dirty="0">
                <a:latin typeface="Constantia" pitchFamily="18" charset="0"/>
              </a:rPr>
              <a:t>Split in four at flat top energy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 rot="-5400000">
            <a:off x="7460457" y="5035034"/>
            <a:ext cx="1295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 b="1" dirty="0">
                <a:latin typeface="Constantia" pitchFamily="18" charset="0"/>
              </a:rPr>
              <a:t>26 </a:t>
            </a:r>
            <a:r>
              <a:rPr lang="en-US" sz="1800" b="1" dirty="0" err="1">
                <a:latin typeface="Constantia" pitchFamily="18" charset="0"/>
              </a:rPr>
              <a:t>GeV</a:t>
            </a:r>
            <a:r>
              <a:rPr lang="en-US" sz="1800" b="1" dirty="0">
                <a:latin typeface="Constantia" pitchFamily="18" charset="0"/>
              </a:rPr>
              <a:t>/c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 rot="-5400000">
            <a:off x="3140837" y="4414631"/>
            <a:ext cx="24384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b="1" i="1" dirty="0" err="1" smtClean="0">
                <a:latin typeface="Constantia" pitchFamily="18" charset="0"/>
              </a:rPr>
              <a:t>E</a:t>
            </a:r>
            <a:r>
              <a:rPr lang="en-US" sz="1800" b="1" baseline="-25000" dirty="0" err="1" smtClean="0">
                <a:latin typeface="Constantia" pitchFamily="18" charset="0"/>
              </a:rPr>
              <a:t>kin</a:t>
            </a:r>
            <a:r>
              <a:rPr lang="en-US" sz="1800" b="1" dirty="0" smtClean="0">
                <a:latin typeface="Constantia" pitchFamily="18" charset="0"/>
              </a:rPr>
              <a:t> = 2.5 </a:t>
            </a:r>
            <a:r>
              <a:rPr lang="en-US" sz="1800" b="1" dirty="0" err="1">
                <a:latin typeface="Constantia" pitchFamily="18" charset="0"/>
              </a:rPr>
              <a:t>GeV</a:t>
            </a:r>
            <a:endParaRPr lang="en-US" sz="1800" b="1" dirty="0">
              <a:latin typeface="Constantia" pitchFamily="18" charset="0"/>
            </a:endParaRPr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 rot="5400000">
            <a:off x="914400" y="5513696"/>
            <a:ext cx="609600" cy="6096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 rot="-5400000">
            <a:off x="69057" y="4382267"/>
            <a:ext cx="1828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200" b="1" dirty="0">
                <a:latin typeface="Constantia" pitchFamily="18" charset="0"/>
              </a:rPr>
              <a:t>2</a:t>
            </a:r>
            <a:r>
              <a:rPr lang="en-US" sz="2200" b="1" baseline="30000" dirty="0">
                <a:latin typeface="Constantia" pitchFamily="18" charset="0"/>
              </a:rPr>
              <a:t>nd</a:t>
            </a:r>
            <a:r>
              <a:rPr lang="en-US" sz="2200" b="1" dirty="0">
                <a:latin typeface="Constantia" pitchFamily="18" charset="0"/>
              </a:rPr>
              <a:t> injection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685800" y="6324600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39725" indent="-339725" algn="l">
              <a:spcBef>
                <a:spcPct val="20000"/>
              </a:spcBef>
              <a:buFont typeface="Times New Roman" pitchFamily="18" charset="0"/>
              <a:buNone/>
            </a:pP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→</a:t>
            </a:r>
            <a:r>
              <a:rPr lang="en-GB" b="1" dirty="0">
                <a:latin typeface="Constantia" pitchFamily="18" charset="0"/>
                <a:sym typeface="Wingdings" pitchFamily="2" charset="2"/>
              </a:rPr>
              <a:t> </a:t>
            </a:r>
            <a:r>
              <a:rPr lang="en-GB" sz="2200" b="1" dirty="0">
                <a:latin typeface="Constantia" pitchFamily="18" charset="0"/>
                <a:sym typeface="Wingdings" pitchFamily="2" charset="2"/>
              </a:rPr>
              <a:t>Each bunch from the </a:t>
            </a:r>
            <a:r>
              <a:rPr lang="en-GB" sz="2200" b="1" dirty="0" smtClean="0">
                <a:latin typeface="Constantia" pitchFamily="18" charset="0"/>
                <a:sym typeface="Wingdings" pitchFamily="2" charset="2"/>
              </a:rPr>
              <a:t>Booster split in </a:t>
            </a:r>
            <a:r>
              <a:rPr lang="en-GB" sz="2200" b="1" dirty="0" smtClean="0">
                <a:solidFill>
                  <a:srgbClr val="FF0000"/>
                </a:solidFill>
                <a:latin typeface="Constantia" pitchFamily="18" charset="0"/>
                <a:sym typeface="Wingdings" pitchFamily="2" charset="2"/>
              </a:rPr>
              <a:t>12 </a:t>
            </a:r>
            <a:r>
              <a:rPr lang="en-GB" sz="2200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→ </a:t>
            </a:r>
            <a:r>
              <a:rPr lang="en-GB" sz="2200" b="1" dirty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6</a:t>
            </a:r>
            <a:r>
              <a:rPr lang="en-GB" sz="2200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× 3 × 2 × 2 = 72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3276600" y="1557821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i="1" dirty="0">
                <a:latin typeface="Constantia" pitchFamily="18" charset="0"/>
              </a:rPr>
              <a:t>h</a:t>
            </a:r>
            <a:r>
              <a:rPr lang="en-US" sz="2000" b="1" dirty="0">
                <a:latin typeface="Constantia" pitchFamily="18" charset="0"/>
              </a:rPr>
              <a:t> = 7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7543800" y="685800"/>
            <a:ext cx="167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800" b="1" dirty="0">
                <a:latin typeface="Constantia" pitchFamily="18" charset="0"/>
              </a:rPr>
              <a:t>Eject 72 bunches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1143000" y="788504"/>
            <a:ext cx="2362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latin typeface="Constantia" pitchFamily="18" charset="0"/>
              </a:rPr>
              <a:t>Inject 4+2 bunches</a:t>
            </a:r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 rot="10800000" flipV="1">
            <a:off x="5486399" y="1703383"/>
            <a:ext cx="0" cy="38735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5257800" y="1322383"/>
            <a:ext cx="5334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100" b="1" dirty="0" err="1">
                <a:latin typeface="Symbol" pitchFamily="18" charset="2"/>
              </a:rPr>
              <a:t>g</a:t>
            </a:r>
            <a:r>
              <a:rPr lang="en-US" sz="2100" b="1" baseline="-25000" dirty="0" err="1">
                <a:latin typeface="Constantia" pitchFamily="18" charset="0"/>
              </a:rPr>
              <a:t>tr</a:t>
            </a:r>
            <a:endParaRPr lang="en-US" sz="2100" b="1" baseline="-25000" dirty="0">
              <a:latin typeface="Constantia" pitchFamily="18" charset="0"/>
            </a:endParaRPr>
          </a:p>
        </p:txBody>
      </p:sp>
      <p:sp>
        <p:nvSpPr>
          <p:cNvPr id="10260" name="Text Box 21"/>
          <p:cNvSpPr txBox="1">
            <a:spLocks noChangeArrowheads="1"/>
          </p:cNvSpPr>
          <p:nvPr/>
        </p:nvSpPr>
        <p:spPr bwMode="auto">
          <a:xfrm>
            <a:off x="1002056" y="1255644"/>
            <a:ext cx="2362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2"/>
                </a:solidFill>
                <a:latin typeface="Constantia" pitchFamily="18" charset="0"/>
              </a:rPr>
              <a:t>Controlled blow-ups</a:t>
            </a:r>
            <a:endParaRPr lang="en-US" sz="1600" b="1" dirty="0">
              <a:solidFill>
                <a:schemeClr val="bg2"/>
              </a:solidFill>
              <a:latin typeface="Constantia" pitchFamily="18" charset="0"/>
            </a:endParaRPr>
          </a:p>
        </p:txBody>
      </p:sp>
      <p:sp>
        <p:nvSpPr>
          <p:cNvPr id="10261" name="Line 22"/>
          <p:cNvSpPr>
            <a:spLocks noChangeShapeType="1"/>
          </p:cNvSpPr>
          <p:nvPr/>
        </p:nvSpPr>
        <p:spPr bwMode="auto">
          <a:xfrm flipV="1">
            <a:off x="3209925" y="1204912"/>
            <a:ext cx="876300" cy="180975"/>
          </a:xfrm>
          <a:prstGeom prst="line">
            <a:avLst/>
          </a:prstGeom>
          <a:noFill/>
          <a:ln w="31750">
            <a:solidFill>
              <a:schemeClr val="bg2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0262" name="Text Box 23"/>
          <p:cNvSpPr txBox="1">
            <a:spLocks noChangeArrowheads="1"/>
          </p:cNvSpPr>
          <p:nvPr/>
        </p:nvSpPr>
        <p:spPr bwMode="auto">
          <a:xfrm rot="-5400000">
            <a:off x="6810345" y="1628745"/>
            <a:ext cx="1066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 dirty="0">
                <a:latin typeface="Constantia" pitchFamily="18" charset="0"/>
              </a:rPr>
              <a:t>h</a:t>
            </a:r>
            <a:r>
              <a:rPr lang="en-US" sz="2000" b="1" dirty="0">
                <a:latin typeface="Constantia" pitchFamily="18" charset="0"/>
              </a:rPr>
              <a:t> = 84</a:t>
            </a:r>
          </a:p>
        </p:txBody>
      </p:sp>
      <p:sp>
        <p:nvSpPr>
          <p:cNvPr id="10263" name="Line 24"/>
          <p:cNvSpPr>
            <a:spLocks noChangeShapeType="1"/>
          </p:cNvSpPr>
          <p:nvPr/>
        </p:nvSpPr>
        <p:spPr bwMode="auto">
          <a:xfrm flipH="1">
            <a:off x="7222331" y="1008966"/>
            <a:ext cx="397669" cy="18166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en-US" dirty="0">
              <a:latin typeface="Constantia" pitchFamily="18" charset="0"/>
            </a:endParaRPr>
          </a:p>
        </p:txBody>
      </p:sp>
      <p:sp>
        <p:nvSpPr>
          <p:cNvPr id="10264" name="Text Box 28"/>
          <p:cNvSpPr txBox="1">
            <a:spLocks noChangeArrowheads="1"/>
          </p:cNvSpPr>
          <p:nvPr/>
        </p:nvSpPr>
        <p:spPr bwMode="auto">
          <a:xfrm>
            <a:off x="4333388" y="1156252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i="1" dirty="0">
                <a:latin typeface="Constantia" pitchFamily="18" charset="0"/>
              </a:rPr>
              <a:t>h</a:t>
            </a:r>
            <a:r>
              <a:rPr lang="en-US" sz="2000" b="1" dirty="0">
                <a:latin typeface="Constantia" pitchFamily="18" charset="0"/>
              </a:rPr>
              <a:t> = 21</a:t>
            </a:r>
          </a:p>
        </p:txBody>
      </p:sp>
      <p:sp>
        <p:nvSpPr>
          <p:cNvPr id="10267" name="AutoShape 31"/>
          <p:cNvSpPr>
            <a:spLocks noChangeArrowheads="1"/>
          </p:cNvSpPr>
          <p:nvPr/>
        </p:nvSpPr>
        <p:spPr bwMode="auto">
          <a:xfrm rot="2160000">
            <a:off x="4439646" y="2438400"/>
            <a:ext cx="304800" cy="685800"/>
          </a:xfrm>
          <a:prstGeom prst="up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0268" name="AutoShape 32"/>
          <p:cNvSpPr>
            <a:spLocks noChangeArrowheads="1"/>
          </p:cNvSpPr>
          <p:nvPr/>
        </p:nvSpPr>
        <p:spPr bwMode="auto">
          <a:xfrm>
            <a:off x="5562600" y="2438400"/>
            <a:ext cx="304800" cy="685800"/>
          </a:xfrm>
          <a:prstGeom prst="up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onstantia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34000" y="801755"/>
            <a:ext cx="2362200" cy="1403155"/>
            <a:chOff x="5334000" y="801755"/>
            <a:chExt cx="2362200" cy="1403155"/>
          </a:xfrm>
        </p:grpSpPr>
        <p:sp>
          <p:nvSpPr>
            <p:cNvPr id="29" name="Rectangle 28"/>
            <p:cNvSpPr/>
            <p:nvPr/>
          </p:nvSpPr>
          <p:spPr bwMode="auto">
            <a:xfrm rot="18828842">
              <a:off x="5287409" y="1389033"/>
              <a:ext cx="1403155" cy="22860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6629401" y="820094"/>
              <a:ext cx="609600" cy="22860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" name="Text Box 18"/>
            <p:cNvSpPr txBox="1">
              <a:spLocks noChangeArrowheads="1"/>
            </p:cNvSpPr>
            <p:nvPr/>
          </p:nvSpPr>
          <p:spPr bwMode="auto">
            <a:xfrm>
              <a:off x="5334000" y="1752600"/>
              <a:ext cx="2362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FF0000"/>
                  </a:solidFill>
                  <a:latin typeface="Constantia" pitchFamily="18" charset="0"/>
                </a:rPr>
                <a:t>Instability</a:t>
              </a:r>
              <a:endParaRPr lang="en-US" sz="1800" b="1" dirty="0">
                <a:solidFill>
                  <a:srgbClr val="FF0000"/>
                </a:solidFill>
                <a:latin typeface="Constantia" pitchFamily="18" charset="0"/>
              </a:endParaRPr>
            </a:p>
          </p:txBody>
        </p:sp>
        <p:sp>
          <p:nvSpPr>
            <p:cNvPr id="32" name="Line 18"/>
            <p:cNvSpPr>
              <a:spLocks noChangeShapeType="1"/>
            </p:cNvSpPr>
            <p:nvPr/>
          </p:nvSpPr>
          <p:spPr bwMode="auto">
            <a:xfrm rot="10800000">
              <a:off x="6019798" y="1524000"/>
              <a:ext cx="457201" cy="30480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33" name="Line 18"/>
            <p:cNvSpPr>
              <a:spLocks noChangeShapeType="1"/>
            </p:cNvSpPr>
            <p:nvPr/>
          </p:nvSpPr>
          <p:spPr bwMode="auto">
            <a:xfrm rot="10800000" flipH="1">
              <a:off x="6629402" y="941562"/>
              <a:ext cx="304799" cy="88724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>
                <a:latin typeface="Constantia" pitchFamily="18" charset="0"/>
              </a:endParaRPr>
            </a:p>
          </p:txBody>
        </p:sp>
      </p:grp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The </a:t>
            </a:r>
            <a:r>
              <a:rPr lang="en-US" sz="3200" b="1" dirty="0">
                <a:solidFill>
                  <a:schemeClr val="tx2"/>
                </a:solidFill>
                <a:latin typeface="Constantia" pitchFamily="18" charset="0"/>
              </a:rPr>
              <a:t>LHC25ns cycle in the </a:t>
            </a: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PS</a:t>
            </a:r>
            <a:endParaRPr lang="en-US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603512" y="3160095"/>
            <a:ext cx="6787636" cy="3197503"/>
            <a:chOff x="1603512" y="3160095"/>
            <a:chExt cx="6787636" cy="3197503"/>
          </a:xfrm>
        </p:grpSpPr>
        <p:sp>
          <p:nvSpPr>
            <p:cNvPr id="2" name="Oval 1"/>
            <p:cNvSpPr/>
            <p:nvPr/>
          </p:nvSpPr>
          <p:spPr>
            <a:xfrm>
              <a:off x="1603512" y="3160095"/>
              <a:ext cx="3020704" cy="20674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5370444" y="3160800"/>
              <a:ext cx="3020704" cy="20674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 Box 18"/>
            <p:cNvSpPr txBox="1">
              <a:spLocks noChangeArrowheads="1"/>
            </p:cNvSpPr>
            <p:nvPr/>
          </p:nvSpPr>
          <p:spPr bwMode="auto">
            <a:xfrm rot="16200000">
              <a:off x="3377988" y="4630186"/>
              <a:ext cx="308549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FF0000"/>
                  </a:solidFill>
                  <a:latin typeface="Constantia" pitchFamily="18" charset="0"/>
                </a:rPr>
                <a:t>Transient beam-loading</a:t>
              </a:r>
              <a:endParaRPr lang="en-US" sz="1800" b="1" dirty="0">
                <a:solidFill>
                  <a:srgbClr val="FF0000"/>
                </a:solidFill>
                <a:latin typeface="Constantia" pitchFamily="18" charset="0"/>
              </a:endParaRPr>
            </a:p>
          </p:txBody>
        </p:sp>
        <p:sp>
          <p:nvSpPr>
            <p:cNvPr id="39" name="Line 18"/>
            <p:cNvSpPr>
              <a:spLocks noChangeShapeType="1"/>
            </p:cNvSpPr>
            <p:nvPr/>
          </p:nvSpPr>
          <p:spPr bwMode="auto">
            <a:xfrm rot="10800000">
              <a:off x="4648199" y="3276600"/>
              <a:ext cx="300038" cy="20955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40" name="Line 18"/>
            <p:cNvSpPr>
              <a:spLocks noChangeShapeType="1"/>
            </p:cNvSpPr>
            <p:nvPr/>
          </p:nvSpPr>
          <p:spPr bwMode="auto">
            <a:xfrm rot="10800000" flipH="1">
              <a:off x="4943475" y="3269456"/>
              <a:ext cx="400049" cy="20955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>
                <a:latin typeface="Constant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317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Heiko\Publications\IPAC13\HighBrightnessManipulations\PSB-PSTransf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96" y="2071070"/>
            <a:ext cx="5010743" cy="170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600799" y="2788195"/>
            <a:ext cx="50405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own Arrow 4"/>
          <p:cNvSpPr/>
          <p:nvPr/>
        </p:nvSpPr>
        <p:spPr>
          <a:xfrm>
            <a:off x="1696622" y="2860203"/>
            <a:ext cx="288032" cy="36004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03541" y="2788195"/>
            <a:ext cx="50405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4111553" y="2860203"/>
            <a:ext cx="288032" cy="36004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76800" y="1855046"/>
            <a:ext cx="4740423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76800" y="1760732"/>
            <a:ext cx="235205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4+2</a:t>
            </a:r>
            <a:r>
              <a:rPr lang="en-US" sz="1600" b="1" dirty="0" smtClean="0">
                <a:solidFill>
                  <a:srgbClr val="385D8A"/>
                </a:solidFill>
                <a:latin typeface="Constantia" panose="02030602050306030303" pitchFamily="18" charset="0"/>
              </a:rPr>
              <a:t> injection into </a:t>
            </a:r>
            <a:r>
              <a:rPr lang="en-US" sz="1600" b="1" i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h </a:t>
            </a:r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= 7</a:t>
            </a:r>
            <a:endParaRPr lang="en-GB" sz="16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5154" y="1759694"/>
            <a:ext cx="237610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4+4</a:t>
            </a:r>
            <a:r>
              <a:rPr lang="en-US" sz="1600" b="1" dirty="0" smtClean="0">
                <a:solidFill>
                  <a:srgbClr val="385D8A"/>
                </a:solidFill>
                <a:latin typeface="Constantia" panose="02030602050306030303" pitchFamily="18" charset="0"/>
              </a:rPr>
              <a:t> injection into </a:t>
            </a:r>
            <a:r>
              <a:rPr lang="en-US" sz="1600" b="1" i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h </a:t>
            </a:r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= 9</a:t>
            </a:r>
            <a:endParaRPr lang="en-GB" sz="16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2191" y="1771795"/>
            <a:ext cx="4969047" cy="2153599"/>
          </a:xfrm>
          <a:prstGeom prst="rect">
            <a:avLst/>
          </a:prstGeom>
          <a:noFill/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5700192" y="1752600"/>
            <a:ext cx="3672408" cy="3550007"/>
            <a:chOff x="5694311" y="1851750"/>
            <a:chExt cx="3672408" cy="3550007"/>
          </a:xfrm>
        </p:grpSpPr>
        <p:pic>
          <p:nvPicPr>
            <p:cNvPr id="12" name="Picture 2" descr="C:\Heiko\Presentations\2013-10_InjectorChainExoticOptionsRLIUP\TomoscopeImages\PS\inj2allb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4311" y="1867064"/>
              <a:ext cx="3672408" cy="35346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 rot="16200000">
              <a:off x="8252645" y="2475204"/>
              <a:ext cx="158546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sz="1600" b="1" i="1" dirty="0" err="1" smtClean="0">
                  <a:latin typeface="Constantia" pitchFamily="18" charset="0"/>
                </a:rPr>
                <a:t>E</a:t>
              </a:r>
              <a:r>
                <a:rPr lang="en-US" sz="1600" b="1" baseline="-25000" dirty="0" err="1" smtClean="0">
                  <a:latin typeface="Constantia" pitchFamily="18" charset="0"/>
                </a:rPr>
                <a:t>kin</a:t>
              </a:r>
              <a:r>
                <a:rPr lang="en-US" sz="1600" b="1" dirty="0" smtClean="0">
                  <a:latin typeface="Constantia" pitchFamily="18" charset="0"/>
                </a:rPr>
                <a:t> = 2.5 </a:t>
              </a:r>
              <a:r>
                <a:rPr lang="en-US" sz="1600" b="1" dirty="0" err="1">
                  <a:latin typeface="Constantia" pitchFamily="18" charset="0"/>
                </a:rPr>
                <a:t>GeV</a:t>
              </a:r>
              <a:endParaRPr lang="en-US" sz="1600" b="1" dirty="0">
                <a:latin typeface="Constantia" pitchFamily="18" charset="0"/>
              </a:endParaRPr>
            </a:p>
          </p:txBody>
        </p:sp>
      </p:grp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RF Manipulations and beam control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4098" name="Picture 2" descr="C:\Heiko\Presentations\2014-11_RFUpgradesHB2014\PSRFManipulationImages\trisplitallb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70" y="4121894"/>
            <a:ext cx="3585217" cy="1174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Down Arrow 16"/>
          <p:cNvSpPr/>
          <p:nvPr/>
        </p:nvSpPr>
        <p:spPr>
          <a:xfrm>
            <a:off x="2028787" y="3752926"/>
            <a:ext cx="564692" cy="36004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own Arrow 17"/>
          <p:cNvSpPr/>
          <p:nvPr/>
        </p:nvSpPr>
        <p:spPr>
          <a:xfrm rot="16200000">
            <a:off x="5405122" y="2691513"/>
            <a:ext cx="564692" cy="36004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676800" y="762000"/>
            <a:ext cx="8467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Advanced RF manipulations for large variety of LHC type beams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Different injection harmonics, many harmonics during cycle</a:t>
            </a: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6131860" y="4585445"/>
            <a:ext cx="308867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1" dirty="0" smtClean="0">
                <a:latin typeface="Constantia" pitchFamily="18" charset="0"/>
              </a:rPr>
              <a:t>High brightness (BCMS) </a:t>
            </a:r>
            <a:endParaRPr lang="en-US" sz="1600" b="1" dirty="0">
              <a:latin typeface="Constantia" pitchFamily="18" charset="0"/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1200936" y="4585450"/>
            <a:ext cx="308867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1" dirty="0" smtClean="0">
                <a:latin typeface="Constantia" pitchFamily="18" charset="0"/>
              </a:rPr>
              <a:t>Nominal scheme</a:t>
            </a:r>
            <a:endParaRPr lang="en-US" sz="1600" b="1" dirty="0">
              <a:latin typeface="Constantia" pitchFamily="18" charset="0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685800" y="54864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Less intensity per bunch from the PSB and smaller transverse </a:t>
            </a:r>
            <a:r>
              <a:rPr lang="en-US" sz="2000" b="1" dirty="0" err="1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e</a:t>
            </a:r>
            <a:r>
              <a:rPr lang="en-US" sz="20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x,y</a:t>
            </a:r>
            <a:endParaRPr lang="en-US" sz="2000" b="1" baseline="-25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for collisions in LHC since autumn 2016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Batch compressions, merging, splitting (BCMS):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2000" b="1" baseline="30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nd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LIU scenario</a:t>
            </a:r>
            <a:endParaRPr lang="en-US" sz="20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306582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38100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Intensity limiting effects in the PS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19" y="2725925"/>
            <a:ext cx="6471053" cy="1785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665969" y="2000715"/>
            <a:ext cx="831850" cy="2381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nstantia" panose="02030602050306030303" pitchFamily="18" charset="0"/>
            </a:endParaRPr>
          </a:p>
        </p:txBody>
      </p:sp>
      <p:grpSp>
        <p:nvGrpSpPr>
          <p:cNvPr id="9" name="Group 51"/>
          <p:cNvGrpSpPr/>
          <p:nvPr/>
        </p:nvGrpSpPr>
        <p:grpSpPr>
          <a:xfrm>
            <a:off x="793734" y="3519825"/>
            <a:ext cx="4182765" cy="2400300"/>
            <a:chOff x="113442" y="4424400"/>
            <a:chExt cx="4182765" cy="2400300"/>
          </a:xfrm>
        </p:grpSpPr>
        <p:grpSp>
          <p:nvGrpSpPr>
            <p:cNvPr id="10" name="Group 39"/>
            <p:cNvGrpSpPr/>
            <p:nvPr/>
          </p:nvGrpSpPr>
          <p:grpSpPr>
            <a:xfrm>
              <a:off x="113442" y="4424400"/>
              <a:ext cx="2467067" cy="2370794"/>
              <a:chOff x="113442" y="4424400"/>
              <a:chExt cx="2467067" cy="2370794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113442" y="5410199"/>
                <a:ext cx="2467067" cy="13849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>
                  <a:spcBef>
                    <a:spcPts val="0"/>
                  </a:spcBef>
                </a:pPr>
                <a:r>
                  <a:rPr lang="en-US" sz="2100" b="1" dirty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Injection flat </a:t>
                </a:r>
                <a:r>
                  <a:rPr lang="en-US" sz="2100" b="1" dirty="0" smtClean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bottom</a:t>
                </a:r>
                <a:endParaRPr lang="en-US" sz="2100" b="1" dirty="0">
                  <a:solidFill>
                    <a:srgbClr val="376092"/>
                  </a:solidFill>
                  <a:latin typeface="Constantia" panose="02030602050306030303" pitchFamily="18" charset="0"/>
                  <a:cs typeface="Arial"/>
                </a:endParaRPr>
              </a:p>
              <a:p>
                <a:pPr algn="l">
                  <a:spcBef>
                    <a:spcPts val="0"/>
                  </a:spcBef>
                </a:pPr>
                <a:r>
                  <a:rPr lang="en-US" sz="2100" b="1" dirty="0">
                    <a:solidFill>
                      <a:srgbClr val="FF0000"/>
                    </a:solidFill>
                    <a:latin typeface="Constantia" panose="02030602050306030303" pitchFamily="18" charset="0"/>
                    <a:cs typeface="Arial"/>
                  </a:rPr>
                  <a:t>Space charge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sz="2100" dirty="0" err="1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Headtail</a:t>
                </a:r>
                <a:r>
                  <a:rPr lang="en-US" sz="2100" dirty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 </a:t>
                </a:r>
                <a:r>
                  <a:rPr lang="en-US" sz="2100" dirty="0" smtClean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instability</a:t>
                </a:r>
                <a:endParaRPr lang="en-US" sz="2100" dirty="0">
                  <a:solidFill>
                    <a:srgbClr val="376092"/>
                  </a:solidFill>
                  <a:latin typeface="Constantia" panose="02030602050306030303" pitchFamily="18" charset="0"/>
                  <a:cs typeface="Arial"/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 flipV="1">
                <a:off x="1752601" y="4424400"/>
                <a:ext cx="0" cy="985799"/>
              </a:xfrm>
              <a:prstGeom prst="straightConnector1">
                <a:avLst/>
              </a:prstGeom>
              <a:ln w="25400">
                <a:solidFill>
                  <a:srgbClr val="000000"/>
                </a:solidFill>
                <a:headEnd w="med" len="lg"/>
                <a:tailEnd type="triangle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26773" y="5750225"/>
              <a:ext cx="1769434" cy="1074475"/>
            </a:xfrm>
            <a:prstGeom prst="rect">
              <a:avLst/>
            </a:prstGeom>
          </p:spPr>
        </p:pic>
      </p:grpSp>
      <p:grpSp>
        <p:nvGrpSpPr>
          <p:cNvPr id="14" name="Group 24"/>
          <p:cNvGrpSpPr/>
          <p:nvPr/>
        </p:nvGrpSpPr>
        <p:grpSpPr>
          <a:xfrm>
            <a:off x="5073668" y="985789"/>
            <a:ext cx="4070332" cy="4953058"/>
            <a:chOff x="4955616" y="1333361"/>
            <a:chExt cx="4070332" cy="495305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744" t="42484" r="9327" b="34208"/>
            <a:stretch/>
          </p:blipFill>
          <p:spPr>
            <a:xfrm>
              <a:off x="6620717" y="4778375"/>
              <a:ext cx="2270125" cy="1508044"/>
            </a:xfrm>
            <a:prstGeom prst="rect">
              <a:avLst/>
            </a:prstGeom>
          </p:spPr>
        </p:pic>
        <p:grpSp>
          <p:nvGrpSpPr>
            <p:cNvPr id="16" name="Group 52"/>
            <p:cNvGrpSpPr/>
            <p:nvPr/>
          </p:nvGrpSpPr>
          <p:grpSpPr>
            <a:xfrm>
              <a:off x="4955616" y="1333361"/>
              <a:ext cx="4070332" cy="3468264"/>
              <a:chOff x="4955616" y="1333361"/>
              <a:chExt cx="4070332" cy="3468264"/>
            </a:xfrm>
          </p:grpSpPr>
          <p:pic>
            <p:nvPicPr>
              <p:cNvPr id="17" name="Picture 2" descr="C:\Heiko\MachineData\CPS\2010\2010-11-04_LHC25_CoupledBunchMeasurements6bunches\Tomoscope\Presentation\C2150_980E10_BU3_06.0kV_g_presentation.png"/>
              <p:cNvPicPr>
                <a:picLocks noChangeAspect="1" noChangeArrowheads="1"/>
              </p:cNvPicPr>
              <p:nvPr/>
            </p:nvPicPr>
            <p:blipFill rotWithShape="1">
              <a:blip r:embed="rId6" cstate="print"/>
              <a:srcRect r="10362"/>
              <a:stretch/>
            </p:blipFill>
            <p:spPr bwMode="auto">
              <a:xfrm>
                <a:off x="4955616" y="1333361"/>
                <a:ext cx="4070332" cy="740161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18" name="Straight Arrow Connector 17"/>
              <p:cNvCxnSpPr>
                <a:stCxn id="19" idx="1"/>
              </p:cNvCxnSpPr>
              <p:nvPr/>
            </p:nvCxnSpPr>
            <p:spPr>
              <a:xfrm flipH="1">
                <a:off x="5221069" y="2754439"/>
                <a:ext cx="1354294" cy="449210"/>
              </a:xfrm>
              <a:prstGeom prst="straightConnector1">
                <a:avLst/>
              </a:prstGeom>
              <a:ln w="25400">
                <a:solidFill>
                  <a:srgbClr val="000000"/>
                </a:solidFill>
                <a:headEnd type="none"/>
                <a:tailEnd type="triangle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6575363" y="2061941"/>
                <a:ext cx="2440540" cy="13849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0"/>
                  </a:spcBef>
                </a:pPr>
                <a:r>
                  <a:rPr lang="en-US" sz="2100" b="1" dirty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Flat </a:t>
                </a:r>
                <a:r>
                  <a:rPr lang="en-US" sz="2100" b="1" dirty="0" smtClean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top</a:t>
                </a:r>
                <a:endParaRPr lang="en-US" sz="2100" b="1" dirty="0">
                  <a:solidFill>
                    <a:srgbClr val="376092"/>
                  </a:solidFill>
                  <a:latin typeface="Constantia" panose="02030602050306030303" pitchFamily="18" charset="0"/>
                  <a:cs typeface="Arial"/>
                </a:endParaRPr>
              </a:p>
              <a:p>
                <a:pPr algn="l">
                  <a:spcBef>
                    <a:spcPts val="0"/>
                  </a:spcBef>
                </a:pPr>
                <a:r>
                  <a:rPr lang="en-US" sz="2100" b="1" dirty="0">
                    <a:solidFill>
                      <a:srgbClr val="FF0000"/>
                    </a:solidFill>
                    <a:latin typeface="Constantia" panose="02030602050306030303" pitchFamily="18" charset="0"/>
                    <a:cs typeface="Arial"/>
                  </a:rPr>
                  <a:t>Longitudinal CBI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sz="2100" dirty="0" err="1" smtClean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Transv</a:t>
                </a:r>
                <a:r>
                  <a:rPr lang="en-US" sz="2100" dirty="0" smtClean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. instabilities</a:t>
                </a:r>
                <a:endParaRPr lang="en-US" sz="2100" dirty="0">
                  <a:solidFill>
                    <a:srgbClr val="376092"/>
                  </a:solidFill>
                  <a:latin typeface="Constantia" panose="02030602050306030303" pitchFamily="18" charset="0"/>
                  <a:cs typeface="Arial"/>
                </a:endParaRPr>
              </a:p>
              <a:p>
                <a:pPr algn="l">
                  <a:spcBef>
                    <a:spcPts val="0"/>
                  </a:spcBef>
                </a:pPr>
                <a:r>
                  <a:rPr lang="en-US" sz="2100" dirty="0" smtClean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Electron cloud</a:t>
                </a:r>
                <a:endParaRPr lang="en-US" sz="2100" dirty="0">
                  <a:solidFill>
                    <a:srgbClr val="376092"/>
                  </a:solidFill>
                  <a:latin typeface="Constantia" panose="02030602050306030303" pitchFamily="18" charset="0"/>
                  <a:cs typeface="Arial"/>
                </a:endParaRPr>
              </a:p>
            </p:txBody>
          </p:sp>
          <p:pic>
            <p:nvPicPr>
              <p:cNvPr id="20" name="Picture 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1516" t="2020" r="8590" b="50498"/>
              <a:stretch>
                <a:fillRect/>
              </a:stretch>
            </p:blipFill>
            <p:spPr bwMode="auto">
              <a:xfrm>
                <a:off x="6049761" y="3622633"/>
                <a:ext cx="2976185" cy="117899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21" name="Rectangle 20"/>
          <p:cNvSpPr/>
          <p:nvPr/>
        </p:nvSpPr>
        <p:spPr bwMode="auto">
          <a:xfrm>
            <a:off x="2109619" y="1889252"/>
            <a:ext cx="1752600" cy="57290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tantia" panose="02030602050306030303" pitchFamily="18" charset="0"/>
            </a:endParaRPr>
          </a:p>
        </p:txBody>
      </p:sp>
      <p:grpSp>
        <p:nvGrpSpPr>
          <p:cNvPr id="22" name="Group 40"/>
          <p:cNvGrpSpPr/>
          <p:nvPr/>
        </p:nvGrpSpPr>
        <p:grpSpPr>
          <a:xfrm>
            <a:off x="1021696" y="1243254"/>
            <a:ext cx="3956981" cy="1895232"/>
            <a:chOff x="131277" y="1400725"/>
            <a:chExt cx="3956981" cy="1895232"/>
          </a:xfrm>
        </p:grpSpPr>
        <p:sp>
          <p:nvSpPr>
            <p:cNvPr id="23" name="TextBox 22"/>
            <p:cNvSpPr txBox="1"/>
            <p:nvPr/>
          </p:nvSpPr>
          <p:spPr>
            <a:xfrm>
              <a:off x="131277" y="1400725"/>
              <a:ext cx="3956981" cy="1384995"/>
            </a:xfrm>
            <a:prstGeom prst="rect">
              <a:avLst/>
            </a:prstGeom>
            <a:solidFill>
              <a:srgbClr val="FFFFFF"/>
            </a:solidFill>
            <a:ln>
              <a:noFill/>
              <a:tailEnd type="triangle" w="med" len="lg"/>
            </a:ln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2100" b="1" dirty="0">
                  <a:solidFill>
                    <a:srgbClr val="376092"/>
                  </a:solidFill>
                  <a:latin typeface="Constantia" panose="02030602050306030303" pitchFamily="18" charset="0"/>
                  <a:cs typeface="Arial"/>
                </a:rPr>
                <a:t>Acceleration/Bunch </a:t>
              </a:r>
              <a:r>
                <a:rPr lang="en-US" sz="2100" b="1" dirty="0" err="1">
                  <a:solidFill>
                    <a:srgbClr val="376092"/>
                  </a:solidFill>
                  <a:latin typeface="Constantia" panose="02030602050306030303" pitchFamily="18" charset="0"/>
                  <a:cs typeface="Arial"/>
                </a:rPr>
                <a:t>splittings</a:t>
              </a:r>
              <a:endParaRPr lang="en-US" sz="2100" b="1" dirty="0">
                <a:solidFill>
                  <a:srgbClr val="376092"/>
                </a:solidFill>
                <a:latin typeface="Constantia" panose="02030602050306030303" pitchFamily="18" charset="0"/>
                <a:cs typeface="Arial"/>
              </a:endParaRPr>
            </a:p>
            <a:p>
              <a:pPr algn="l">
                <a:spcBef>
                  <a:spcPts val="0"/>
                </a:spcBef>
              </a:pPr>
              <a:r>
                <a:rPr lang="en-US" sz="2100" b="1" dirty="0">
                  <a:solidFill>
                    <a:srgbClr val="FF0000"/>
                  </a:solidFill>
                  <a:latin typeface="Constantia" panose="02030602050306030303" pitchFamily="18" charset="0"/>
                  <a:cs typeface="Arial"/>
                </a:rPr>
                <a:t>Longitudinal CBI</a:t>
              </a:r>
            </a:p>
            <a:p>
              <a:pPr algn="l">
                <a:spcBef>
                  <a:spcPts val="0"/>
                </a:spcBef>
              </a:pPr>
              <a:r>
                <a:rPr lang="en-US" sz="2100" dirty="0">
                  <a:solidFill>
                    <a:srgbClr val="376092"/>
                  </a:solidFill>
                  <a:latin typeface="Constantia" panose="02030602050306030303" pitchFamily="18" charset="0"/>
                  <a:cs typeface="Arial"/>
                </a:rPr>
                <a:t>Transient beam loading</a:t>
              </a:r>
            </a:p>
            <a:p>
              <a:pPr algn="l">
                <a:spcBef>
                  <a:spcPts val="0"/>
                </a:spcBef>
              </a:pPr>
              <a:r>
                <a:rPr lang="en-US" sz="2100" dirty="0">
                  <a:solidFill>
                    <a:srgbClr val="376092"/>
                  </a:solidFill>
                  <a:latin typeface="Constantia" panose="02030602050306030303" pitchFamily="18" charset="0"/>
                  <a:cs typeface="Arial"/>
                </a:rPr>
                <a:t>Transition crossing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2580510" y="2518931"/>
              <a:ext cx="1140590" cy="777026"/>
            </a:xfrm>
            <a:prstGeom prst="straightConnector1">
              <a:avLst/>
            </a:prstGeom>
            <a:ln w="25400">
              <a:solidFill>
                <a:srgbClr val="000000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/>
          <p:cNvCxnSpPr/>
          <p:nvPr/>
        </p:nvCxnSpPr>
        <p:spPr>
          <a:xfrm flipH="1">
            <a:off x="6757821" y="3481925"/>
            <a:ext cx="0" cy="2460297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8996210" y="3483303"/>
            <a:ext cx="0" cy="2460297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794730" y="5401553"/>
            <a:ext cx="5531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FF"/>
                </a:solidFill>
                <a:latin typeface="Constantia" panose="02030602050306030303" pitchFamily="18" charset="0"/>
              </a:rPr>
              <a:t>Vert.</a:t>
            </a:r>
            <a:endParaRPr lang="en-US" sz="1400" dirty="0">
              <a:solidFill>
                <a:srgbClr val="FF00FF"/>
              </a:solidFill>
              <a:latin typeface="Constantia" panose="02030602050306030303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90851" y="4845650"/>
            <a:ext cx="520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FF00"/>
                </a:solidFill>
                <a:latin typeface="Constantia" panose="02030602050306030303" pitchFamily="18" charset="0"/>
              </a:rPr>
              <a:t>Hor.</a:t>
            </a:r>
            <a:endParaRPr lang="en-US" sz="1400" dirty="0">
              <a:solidFill>
                <a:srgbClr val="00FF0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50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Longitudinal instabilities (LHC-type beams)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457199" y="1130300"/>
            <a:ext cx="8991601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400" b="1" dirty="0" smtClean="0">
                <a:latin typeface="Constantia" pitchFamily="18" charset="0"/>
              </a:rPr>
              <a:t>Longitudinal instability at flat-bottom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</a:rPr>
              <a:t>Caused by 10 MHz RF system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sym typeface="Symbol" panose="05050102010706020507" pitchFamily="18" charset="2"/>
              </a:rPr>
              <a:t> Detuning unused cavities</a:t>
            </a:r>
            <a:endParaRPr lang="en-GB" sz="2100" b="1" dirty="0">
              <a:solidFill>
                <a:srgbClr val="1F497D"/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 smtClean="0">
              <a:solidFill>
                <a:srgbClr val="1F497D"/>
              </a:solidFill>
              <a:latin typeface="Constantia" pitchFamily="18" charset="0"/>
            </a:endParaRP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800" b="1" dirty="0"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400" b="1" dirty="0" smtClean="0">
                <a:latin typeface="Constantia" pitchFamily="18" charset="0"/>
              </a:rPr>
              <a:t>Uncontrolled longitudinal blow-up after transition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</a:rPr>
              <a:t>Observed above ~1.5 · 10</a:t>
            </a:r>
            <a:r>
              <a:rPr lang="en-GB" sz="2100" b="1" baseline="30000" dirty="0" smtClean="0">
                <a:solidFill>
                  <a:srgbClr val="C0504D"/>
                </a:solidFill>
                <a:latin typeface="Constantia" pitchFamily="18" charset="0"/>
              </a:rPr>
              <a:t>11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</a:rPr>
              <a:t> ppb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sym typeface="Symbol" panose="05050102010706020507" pitchFamily="18" charset="2"/>
              </a:rPr>
              <a:t> controlled blow-up</a:t>
            </a:r>
            <a:endParaRPr lang="en-GB" sz="2100" b="1" dirty="0" smtClean="0">
              <a:solidFill>
                <a:srgbClr val="1F497D"/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800" b="1" dirty="0" smtClean="0"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400" b="1" dirty="0" smtClean="0">
                <a:latin typeface="Constantia" pitchFamily="18" charset="0"/>
              </a:rPr>
              <a:t>Coupled-bunch instabilities after transition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</a:rPr>
              <a:t>During acceleration and flat-top, mode pattern changes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</a:rPr>
              <a:t>Partly cured by wide-band multi-harmonic feedback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endParaRPr lang="en-GB" sz="800" b="1" dirty="0" smtClean="0"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400" b="1" dirty="0" smtClean="0">
                <a:latin typeface="Constantia" pitchFamily="18" charset="0"/>
              </a:rPr>
              <a:t>Microwave instability during bunch rotation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</a:rPr>
              <a:t>High-frequency structure observed on bunches arriving in SPS</a:t>
            </a:r>
            <a:endParaRPr lang="en-GB" sz="2100" b="1" dirty="0" smtClean="0"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2100" b="1" dirty="0"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2100" b="1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87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421" y="520418"/>
            <a:ext cx="5306533" cy="39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"/>
            <a:ext cx="9144000" cy="630445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PS-SPS transfer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33400" y="4404216"/>
            <a:ext cx="8839200" cy="237758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dirty="0">
                <a:latin typeface="Constantia" panose="02030602050306030303" pitchFamily="18" charset="0"/>
              </a:rPr>
              <a:t>The bunch is shortened before extraction to fit in the SPS bucket (fast voltage increase of the 40 MHz and 80 MHz cavities</a:t>
            </a:r>
            <a:r>
              <a:rPr lang="en-GB" dirty="0" smtClean="0">
                <a:latin typeface="Constantia" panose="02030602050306030303" pitchFamily="18" charset="0"/>
              </a:rPr>
              <a:t>)</a:t>
            </a:r>
            <a:endParaRPr lang="en-GB" dirty="0">
              <a:latin typeface="Constantia" panose="02030602050306030303" pitchFamily="18" charset="0"/>
            </a:endParaRPr>
          </a:p>
          <a:p>
            <a:pPr>
              <a:lnSpc>
                <a:spcPct val="110000"/>
              </a:lnSpc>
            </a:pPr>
            <a:r>
              <a:rPr lang="en-GB" dirty="0">
                <a:latin typeface="Constantia" panose="02030602050306030303" pitchFamily="18" charset="0"/>
              </a:rPr>
              <a:t>If the longitudinal emittance is larger due to instability, the bunch does not fit in the SPS bucket and lead to important losses in the SPS</a:t>
            </a:r>
            <a:br>
              <a:rPr lang="en-GB" dirty="0">
                <a:latin typeface="Constantia" panose="02030602050306030303" pitchFamily="18" charset="0"/>
              </a:rPr>
            </a:br>
            <a:endParaRPr lang="en-GB" sz="1000" dirty="0">
              <a:latin typeface="Constantia" panose="02030602050306030303" pitchFamily="18" charset="0"/>
            </a:endParaRP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GB" dirty="0">
                <a:latin typeface="Constantia" panose="02030602050306030303" pitchFamily="18" charset="0"/>
              </a:rPr>
              <a:t> </a:t>
            </a:r>
            <a:r>
              <a:rPr lang="en-GB" dirty="0">
                <a:solidFill>
                  <a:srgbClr val="0000FF"/>
                </a:solidFill>
                <a:latin typeface="Constantia" panose="02030602050306030303" pitchFamily="18" charset="0"/>
              </a:rPr>
              <a:t>Blue: bunch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GB" dirty="0">
                <a:latin typeface="Constantia" panose="02030602050306030303" pitchFamily="18" charset="0"/>
              </a:rPr>
              <a:t> </a:t>
            </a:r>
            <a:r>
              <a:rPr lang="en-GB" dirty="0">
                <a:solidFill>
                  <a:srgbClr val="008000"/>
                </a:solidFill>
                <a:latin typeface="Constantia" panose="02030602050306030303" pitchFamily="18" charset="0"/>
              </a:rPr>
              <a:t>Green: Surface occupied by the bunch if emittance blow-up after </a:t>
            </a:r>
            <a:r>
              <a:rPr lang="en-GB" dirty="0" err="1">
                <a:solidFill>
                  <a:srgbClr val="008000"/>
                </a:solidFill>
                <a:latin typeface="Constantia" panose="02030602050306030303" pitchFamily="18" charset="0"/>
              </a:rPr>
              <a:t>splittings</a:t>
            </a:r>
            <a:endParaRPr lang="en-GB" dirty="0">
              <a:solidFill>
                <a:srgbClr val="008000"/>
              </a:solidFill>
              <a:latin typeface="Constantia" panose="02030602050306030303" pitchFamily="18" charset="0"/>
            </a:endParaRP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GB" dirty="0">
                <a:latin typeface="Constantia" panose="02030602050306030303" pitchFamily="18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nstantia" panose="02030602050306030303" pitchFamily="18" charset="0"/>
              </a:rPr>
              <a:t>Red: Surface occupied by the bunch if particle loss before/during </a:t>
            </a:r>
            <a:r>
              <a:rPr lang="en-GB" dirty="0" err="1">
                <a:solidFill>
                  <a:srgbClr val="FF0000"/>
                </a:solidFill>
                <a:latin typeface="Constantia" panose="02030602050306030303" pitchFamily="18" charset="0"/>
              </a:rPr>
              <a:t>splittings</a:t>
            </a:r>
            <a:endParaRPr lang="en-GB" dirty="0">
              <a:solidFill>
                <a:srgbClr val="FF0000"/>
              </a:solidFill>
              <a:latin typeface="Constantia" panose="02030602050306030303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206" y="914400"/>
            <a:ext cx="3803994" cy="34536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951749" y="981670"/>
                <a:ext cx="1943851" cy="92333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1800" dirty="0">
                    <a:latin typeface="Constantia" panose="02030602050306030303" pitchFamily="18" charset="0"/>
                  </a:rPr>
                  <a:t>Bunch rotation and transfer to SPS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GB" sz="1800" i="1">
                        <a:latin typeface="Cambria Math" panose="02040503050406030204" pitchFamily="18" charset="0"/>
                      </a:rPr>
                      <m:t>:12→4</m:t>
                    </m:r>
                  </m:oMath>
                </a14:m>
                <a:r>
                  <a:rPr lang="en-GB" sz="1800" dirty="0">
                    <a:latin typeface="Constantia" panose="02030602050306030303" pitchFamily="18" charset="0"/>
                  </a:rPr>
                  <a:t> ns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749" y="981670"/>
                <a:ext cx="1943851" cy="923330"/>
              </a:xfrm>
              <a:prstGeom prst="rect">
                <a:avLst/>
              </a:prstGeom>
              <a:blipFill>
                <a:blip r:embed="rId5"/>
                <a:stretch>
                  <a:fillRect l="-619" t="-1923" r="-929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7913270" y="3435378"/>
            <a:ext cx="129540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Constantia" panose="02030602050306030303" pitchFamily="18" charset="0"/>
              </a:rPr>
              <a:t>PS bunch in SPS bucket</a:t>
            </a:r>
          </a:p>
        </p:txBody>
      </p:sp>
    </p:spTree>
    <p:extLst>
      <p:ext uri="{BB962C8B-B14F-4D97-AF65-F5344CB8AC3E}">
        <p14:creationId xmlns:p14="http://schemas.microsoft.com/office/powerpoint/2010/main" val="286842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eere Präsentation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0000FF"/>
      </a:folHlink>
    </a:clrScheme>
    <a:fontScheme name="Leere Prä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56045</TotalTime>
  <Words>1321</Words>
  <Application>Microsoft Office PowerPoint</Application>
  <PresentationFormat>A4 Paper (210x297 mm)</PresentationFormat>
  <Paragraphs>273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Bookman Old Style</vt:lpstr>
      <vt:lpstr>Calibri</vt:lpstr>
      <vt:lpstr>Cambria Math</vt:lpstr>
      <vt:lpstr>Constantia</vt:lpstr>
      <vt:lpstr>Symbol</vt:lpstr>
      <vt:lpstr>Times New Roman</vt:lpstr>
      <vt:lpstr>Wingdings</vt:lpstr>
      <vt:lpstr>1_Office Theme</vt:lpstr>
      <vt:lpstr>Leere Präsentation</vt:lpstr>
      <vt:lpstr>PowerPoint Presentation</vt:lpstr>
      <vt:lpstr>Longitudinal limitations and study priorities                   for LHC-type beams in the 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PS-SPS transfer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2328</cp:revision>
  <cp:lastPrinted>2016-05-31T16:25:00Z</cp:lastPrinted>
  <dcterms:created xsi:type="dcterms:W3CDTF">2004-02-08T17:46:25Z</dcterms:created>
  <dcterms:modified xsi:type="dcterms:W3CDTF">2017-08-23T13:32:47Z</dcterms:modified>
</cp:coreProperties>
</file>