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305" r:id="rId2"/>
    <p:sldId id="334" r:id="rId3"/>
    <p:sldId id="264" r:id="rId4"/>
    <p:sldId id="265" r:id="rId5"/>
    <p:sldId id="267" r:id="rId6"/>
    <p:sldId id="270" r:id="rId7"/>
    <p:sldId id="266" r:id="rId8"/>
    <p:sldId id="271" r:id="rId9"/>
    <p:sldId id="268" r:id="rId10"/>
    <p:sldId id="269" r:id="rId11"/>
    <p:sldId id="258" r:id="rId12"/>
    <p:sldId id="259" r:id="rId13"/>
    <p:sldId id="272" r:id="rId14"/>
    <p:sldId id="260" r:id="rId15"/>
    <p:sldId id="261" r:id="rId16"/>
    <p:sldId id="262" r:id="rId17"/>
    <p:sldId id="263" r:id="rId18"/>
    <p:sldId id="273" r:id="rId19"/>
    <p:sldId id="274" r:id="rId20"/>
    <p:sldId id="294" r:id="rId21"/>
    <p:sldId id="275" r:id="rId22"/>
    <p:sldId id="277" r:id="rId23"/>
    <p:sldId id="278" r:id="rId24"/>
    <p:sldId id="279" r:id="rId25"/>
    <p:sldId id="297" r:id="rId26"/>
    <p:sldId id="281" r:id="rId27"/>
    <p:sldId id="295" r:id="rId28"/>
    <p:sldId id="283" r:id="rId29"/>
    <p:sldId id="284" r:id="rId30"/>
    <p:sldId id="285" r:id="rId31"/>
    <p:sldId id="286" r:id="rId32"/>
    <p:sldId id="287" r:id="rId33"/>
    <p:sldId id="329" r:id="rId34"/>
    <p:sldId id="330" r:id="rId35"/>
    <p:sldId id="331" r:id="rId36"/>
    <p:sldId id="332" r:id="rId37"/>
    <p:sldId id="354" r:id="rId38"/>
    <p:sldId id="335" r:id="rId39"/>
    <p:sldId id="336" r:id="rId40"/>
    <p:sldId id="337" r:id="rId41"/>
    <p:sldId id="338" r:id="rId42"/>
    <p:sldId id="339" r:id="rId43"/>
    <p:sldId id="340" r:id="rId44"/>
    <p:sldId id="341" r:id="rId45"/>
    <p:sldId id="300" r:id="rId46"/>
    <p:sldId id="360" r:id="rId47"/>
    <p:sldId id="358" r:id="rId48"/>
    <p:sldId id="299" r:id="rId49"/>
    <p:sldId id="328" r:id="rId50"/>
    <p:sldId id="313" r:id="rId51"/>
    <p:sldId id="320" r:id="rId52"/>
    <p:sldId id="345" r:id="rId53"/>
    <p:sldId id="347" r:id="rId54"/>
    <p:sldId id="317" r:id="rId55"/>
    <p:sldId id="301" r:id="rId56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66"/>
    <a:srgbClr val="009900"/>
    <a:srgbClr val="CC00CC"/>
    <a:srgbClr val="CC6600"/>
    <a:srgbClr val="000099"/>
    <a:srgbClr val="FFFFCC"/>
    <a:srgbClr val="FFFF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533" autoAdjust="0"/>
  </p:normalViewPr>
  <p:slideViewPr>
    <p:cSldViewPr snapToGrid="0" showGuides="1">
      <p:cViewPr varScale="1">
        <p:scale>
          <a:sx n="87" d="100"/>
          <a:sy n="87" d="100"/>
        </p:scale>
        <p:origin x="696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-9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D111F8E-2848-4303-89C8-6293A8DA12F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858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E9CB7DB-5F9D-4851-A0D0-9C440D028CF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07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A4DD8E1-2CB2-452A-A37F-4895EAEA3AD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95343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50822A-1157-43D1-94D4-13F8C19CE450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90677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AF1AC59-EAD7-48FE-9D5B-B547257E486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19486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E992921-4038-4C96-AB7D-41A9CDF58BEA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85325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7038C8-27B0-45E0-97ED-EF5864D186C7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24969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2A1945-1D8C-440C-AB22-5599AE98D4AA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28468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72C8BA5-C379-41BB-A8FE-8CC9FD3A2AB1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01899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B0227D2-5D0C-4704-990A-C52EEFE9A064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4847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  <p:sp>
        <p:nvSpPr>
          <p:cNvPr id="7885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71EA32-6B6F-4A58-BFCC-46FC4761061B}" type="slidenum">
              <a:rPr lang="en-US" smtClean="0"/>
              <a:pPr/>
              <a:t>53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19483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E5565-DA74-4DA6-8951-02DCA42AE7B4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21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C6B11-EDAD-4E93-BCD9-BB4DF0C9A1DF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4061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B7230-B47C-4039-B424-484B423A06CC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815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C3033-C59B-4B09-96C4-55817CD9F97B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256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37175-7870-47F3-AF9B-3710C334DC0B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763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00264-4BDF-445D-87B1-BD7C1DD79BC9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295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EB3A5-51B4-415D-9549-F3D435B569C6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129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26D72-3E92-4D43-AE41-CD11FDD630D7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447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2571F-D8DA-44CC-8361-863E0AC27515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90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315D2-1E40-4A34-ADF0-BF8A69A4DFC3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3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DAE15-2E2C-4B02-8EFE-9AD00D82D67D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221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1DE1B-9109-4CD9-A79E-00575CAF68CF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658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8CEA508-77CD-4254-8D69-D4DF4A1DF9C0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33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6.png"/><Relationship Id="rId10" Type="http://schemas.openxmlformats.org/officeDocument/2006/relationships/image" Target="../media/image30.jp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4.png"/><Relationship Id="rId4" Type="http://schemas.openxmlformats.org/officeDocument/2006/relationships/image" Target="../media/image53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9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4.jpeg"/><Relationship Id="rId5" Type="http://schemas.openxmlformats.org/officeDocument/2006/relationships/image" Target="../media/image73.wmf"/><Relationship Id="rId4" Type="http://schemas.openxmlformats.org/officeDocument/2006/relationships/image" Target="../media/image7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7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84.jpeg"/><Relationship Id="rId7" Type="http://schemas.openxmlformats.org/officeDocument/2006/relationships/image" Target="../media/image88.png"/><Relationship Id="rId12" Type="http://schemas.openxmlformats.org/officeDocument/2006/relationships/image" Target="../media/image93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5" Type="http://schemas.openxmlformats.org/officeDocument/2006/relationships/image" Target="../media/image86.png"/><Relationship Id="rId10" Type="http://schemas.openxmlformats.org/officeDocument/2006/relationships/image" Target="../media/image91.png"/><Relationship Id="rId4" Type="http://schemas.openxmlformats.org/officeDocument/2006/relationships/image" Target="../media/image85.jpeg"/><Relationship Id="rId9" Type="http://schemas.openxmlformats.org/officeDocument/2006/relationships/image" Target="../media/image90.png"/><Relationship Id="rId14" Type="http://schemas.openxmlformats.org/officeDocument/2006/relationships/image" Target="../media/image9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0.wmf"/><Relationship Id="rId5" Type="http://schemas.openxmlformats.org/officeDocument/2006/relationships/image" Target="../media/image99.jpg"/><Relationship Id="rId4" Type="http://schemas.openxmlformats.org/officeDocument/2006/relationships/image" Target="../media/image9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1.jpeg"/><Relationship Id="rId5" Type="http://schemas.openxmlformats.org/officeDocument/2006/relationships/image" Target="../media/image110.png"/><Relationship Id="rId4" Type="http://schemas.openxmlformats.org/officeDocument/2006/relationships/image" Target="../media/image10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9.jp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1.png"/><Relationship Id="rId7" Type="http://schemas.openxmlformats.org/officeDocument/2006/relationships/image" Target="../media/image125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29.jpeg"/><Relationship Id="rId7" Type="http://schemas.openxmlformats.org/officeDocument/2006/relationships/image" Target="../media/image133.jpe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4" Type="http://schemas.openxmlformats.org/officeDocument/2006/relationships/image" Target="../media/image130.png"/><Relationship Id="rId9" Type="http://schemas.openxmlformats.org/officeDocument/2006/relationships/image" Target="../media/image135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8.jpeg"/><Relationship Id="rId5" Type="http://schemas.openxmlformats.org/officeDocument/2006/relationships/image" Target="../media/image29.png"/><Relationship Id="rId4" Type="http://schemas.openxmlformats.org/officeDocument/2006/relationships/image" Target="../media/image137.w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hyperlink" Target="http://doc.cern.ch/archive/electronic/cern/preprints/thesis/thesis-2007-025.pdf" TargetMode="Externa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eg"/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8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iew_from_12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763"/>
            <a:ext cx="668338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 Box 17"/>
          <p:cNvSpPr txBox="1">
            <a:spLocks noChangeArrowheads="1"/>
          </p:cNvSpPr>
          <p:nvPr/>
        </p:nvSpPr>
        <p:spPr bwMode="auto">
          <a:xfrm>
            <a:off x="2508250" y="22225"/>
            <a:ext cx="2351088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800" b="1">
                <a:latin typeface="Lucida Sans Unicode" panose="020B0602030504020204" pitchFamily="34" charset="0"/>
              </a:rPr>
              <a:t>30 years of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800" b="1">
                <a:latin typeface="Lucida Sans Unicode" panose="020B0602030504020204" pitchFamily="34" charset="0"/>
              </a:rPr>
              <a:t>ISOLTRAP 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800" b="1">
                <a:latin typeface="Lucida Sans Unicode" panose="020B0602030504020204" pitchFamily="34" charset="0"/>
              </a:rPr>
              <a:t>ISOLDE</a:t>
            </a:r>
          </a:p>
        </p:txBody>
      </p:sp>
      <p:sp>
        <p:nvSpPr>
          <p:cNvPr id="8" name="Rectangle 7"/>
          <p:cNvSpPr/>
          <p:nvPr/>
        </p:nvSpPr>
        <p:spPr>
          <a:xfrm rot="20593063">
            <a:off x="-340276" y="4214232"/>
            <a:ext cx="4616521" cy="156966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32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David Lunney</a:t>
            </a:r>
          </a:p>
          <a:p>
            <a:pPr>
              <a:defRPr/>
            </a:pPr>
            <a:r>
              <a:rPr lang="en-US" sz="32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CNRS (CSNSM)</a:t>
            </a:r>
          </a:p>
          <a:p>
            <a:pPr>
              <a:defRPr/>
            </a:pPr>
            <a:r>
              <a:rPr lang="en-US" sz="3200" dirty="0" err="1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Universite</a:t>
            </a:r>
            <a:r>
              <a:rPr lang="en-US" sz="32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 Paris Sud, Orsay</a:t>
            </a:r>
            <a:endParaRPr lang="fr-FR" sz="320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 rot="21436425">
            <a:off x="6436691" y="5376118"/>
            <a:ext cx="3175869" cy="1077218"/>
          </a:xfrm>
          <a:prstGeom prst="rect">
            <a:avLst/>
          </a:prstGeom>
          <a:noFill/>
          <a:scene3d>
            <a:camera prst="isometricLeftDown"/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ISOLDE Workshop</a:t>
            </a:r>
          </a:p>
          <a:p>
            <a:pPr algn="r">
              <a:defRPr/>
            </a:pPr>
            <a:r>
              <a:rPr lang="en-US" sz="32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CERN, 4 Dec 2017</a:t>
            </a:r>
            <a:endParaRPr lang="fr-FR" sz="320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1511300"/>
            <a:ext cx="4291013" cy="479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557338"/>
            <a:ext cx="4716462" cy="408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1985: Proposal to the PSSC</a:t>
            </a:r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6913563" y="5561013"/>
            <a:ext cx="2230437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Dipl. Stolzenberg 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Dipl. Schweikard ??/1985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Dipl. </a:t>
            </a:r>
            <a:r>
              <a:rPr lang="en-GB" sz="1000"/>
              <a:t>Kern 02 /1985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03/1985 PhD Kern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Schnatz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Bollen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??/1985 Postdoc Egelhof</a:t>
            </a:r>
          </a:p>
          <a:p>
            <a:pPr eaLnBrk="1" hangingPunct="1">
              <a:lnSpc>
                <a:spcPct val="50000"/>
              </a:lnSpc>
              <a:spcBef>
                <a:spcPct val="0"/>
              </a:spcBef>
              <a:buFontTx/>
              <a:buNone/>
            </a:pPr>
            <a:r>
              <a:rPr lang="en-GB" sz="1000"/>
              <a:t>03/85 Kluge ISOLDE Group Leader</a:t>
            </a:r>
            <a:r>
              <a:rPr lang="de-DE" sz="1800"/>
              <a:t> </a:t>
            </a:r>
          </a:p>
        </p:txBody>
      </p:sp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835" y="1371038"/>
            <a:ext cx="4614041" cy="410485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b="1" smtClean="0"/>
              <a:t>1986: Transport to CERN and </a:t>
            </a:r>
            <a:br>
              <a:rPr lang="de-DE" b="1" smtClean="0"/>
            </a:br>
            <a:r>
              <a:rPr lang="de-DE" b="1" smtClean="0"/>
              <a:t>Installation of ISOLTRAP in UR10 at ISOLDE-II</a:t>
            </a:r>
          </a:p>
        </p:txBody>
      </p:sp>
      <p:pic>
        <p:nvPicPr>
          <p:cNvPr id="20483" name="Picture 175" descr="1978 ISOLDE II 9 zugeschnitt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484313"/>
            <a:ext cx="7705726" cy="534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176"/>
          <p:cNvSpPr>
            <a:spLocks noChangeArrowheads="1"/>
          </p:cNvSpPr>
          <p:nvPr/>
        </p:nvSpPr>
        <p:spPr bwMode="auto">
          <a:xfrm>
            <a:off x="7235825" y="5726113"/>
            <a:ext cx="1898650" cy="117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Dipl. Stolzenberg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1986 Dipl. Kunz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Kern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Bollen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Schnatz 1986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Postdoc Egelhof</a:t>
            </a:r>
            <a:endParaRPr lang="de-DE" sz="1000"/>
          </a:p>
          <a:p>
            <a:pPr eaLnBrk="1" hangingPunct="1">
              <a:lnSpc>
                <a:spcPct val="50000"/>
              </a:lnSpc>
              <a:spcBef>
                <a:spcPct val="0"/>
              </a:spcBef>
              <a:buFontTx/>
              <a:buNone/>
            </a:pPr>
            <a:r>
              <a:rPr lang="en-GB" sz="1000"/>
              <a:t>Kluge ISOLDE Group Leader</a:t>
            </a:r>
            <a:r>
              <a:rPr lang="en-GB" sz="1800"/>
              <a:t> </a:t>
            </a:r>
          </a:p>
        </p:txBody>
      </p:sp>
      <p:sp>
        <p:nvSpPr>
          <p:cNvPr id="20485" name="Text Box 177"/>
          <p:cNvSpPr txBox="1">
            <a:spLocks noChangeArrowheads="1"/>
          </p:cNvSpPr>
          <p:nvPr/>
        </p:nvSpPr>
        <p:spPr bwMode="auto">
          <a:xfrm>
            <a:off x="3111500" y="1412875"/>
            <a:ext cx="5886450" cy="376238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/>
              <a:t>12/1986: ISOLTRAP separates the isobars </a:t>
            </a:r>
            <a:r>
              <a:rPr lang="en-US" sz="1800" baseline="30000"/>
              <a:t>84</a:t>
            </a:r>
            <a:r>
              <a:rPr lang="en-US" sz="1800"/>
              <a:t>Sr and </a:t>
            </a:r>
            <a:r>
              <a:rPr lang="en-US" sz="1800" baseline="30000"/>
              <a:t>84</a:t>
            </a:r>
            <a:r>
              <a:rPr lang="en-US" sz="1800"/>
              <a:t>Sr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9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June 1987: The First Very Successful ISOLTRAP Mass Measurement</a:t>
            </a:r>
          </a:p>
        </p:txBody>
      </p:sp>
      <p:pic>
        <p:nvPicPr>
          <p:cNvPr id="22531" name="Picture 98" descr="1987 ISOLTRAP00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96"/>
          <a:stretch/>
        </p:blipFill>
        <p:spPr bwMode="auto">
          <a:xfrm>
            <a:off x="367413" y="1458686"/>
            <a:ext cx="8409174" cy="3331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94"/>
          <p:cNvSpPr>
            <a:spLocks noChangeArrowheads="1"/>
          </p:cNvSpPr>
          <p:nvPr/>
        </p:nvSpPr>
        <p:spPr bwMode="auto">
          <a:xfrm>
            <a:off x="367393" y="5114471"/>
            <a:ext cx="3910693" cy="1166586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Cs: 122,124,125,127</a:t>
            </a:r>
            <a:r>
              <a:rPr lang="en-GB" sz="1400" dirty="0" smtClean="0"/>
              <a:t>, 135,136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 smtClean="0"/>
              <a:t>(</a:t>
            </a:r>
            <a:r>
              <a:rPr lang="en-GB" sz="1400" dirty="0"/>
              <a:t>Thesis </a:t>
            </a:r>
            <a:r>
              <a:rPr lang="en-GB" sz="1400" dirty="0" err="1"/>
              <a:t>Bollen</a:t>
            </a:r>
            <a:r>
              <a:rPr lang="en-GB" sz="1400" dirty="0"/>
              <a:t> 1989</a:t>
            </a:r>
            <a:r>
              <a:rPr lang="en-GB" sz="1400" dirty="0" smtClean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On-line: m/</a:t>
            </a:r>
            <a:r>
              <a:rPr lang="en-GB" sz="1400" dirty="0" err="1"/>
              <a:t>Δm</a:t>
            </a:r>
            <a:r>
              <a:rPr lang="en-GB" sz="1400" dirty="0"/>
              <a:t>(FWHM) </a:t>
            </a:r>
            <a:r>
              <a:rPr lang="en-GB" sz="1400" dirty="0" smtClean="0"/>
              <a:t>= 300 </a:t>
            </a:r>
            <a:r>
              <a:rPr lang="en-GB" sz="1400" dirty="0"/>
              <a:t>000 for Cs</a:t>
            </a:r>
            <a:endParaRPr lang="de-DE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Off-line: m/</a:t>
            </a:r>
            <a:r>
              <a:rPr lang="en-GB" sz="1400" dirty="0" err="1"/>
              <a:t>Δm</a:t>
            </a:r>
            <a:r>
              <a:rPr lang="en-GB" sz="1400" dirty="0"/>
              <a:t>(FWHM) = </a:t>
            </a:r>
            <a:r>
              <a:rPr lang="en-GB" sz="1400" dirty="0" smtClean="0"/>
              <a:t>1 </a:t>
            </a:r>
            <a:r>
              <a:rPr lang="en-GB" sz="1400" dirty="0"/>
              <a:t>100 000 for Cs</a:t>
            </a:r>
            <a:endParaRPr lang="en-US" sz="1400" dirty="0"/>
          </a:p>
        </p:txBody>
      </p:sp>
      <p:sp>
        <p:nvSpPr>
          <p:cNvPr id="22533" name="Rectangle 93"/>
          <p:cNvSpPr>
            <a:spLocks noChangeArrowheads="1"/>
          </p:cNvSpPr>
          <p:nvPr/>
        </p:nvSpPr>
        <p:spPr bwMode="auto">
          <a:xfrm>
            <a:off x="6312353" y="5186590"/>
            <a:ext cx="223202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 err="1"/>
              <a:t>Dipl</a:t>
            </a:r>
            <a:r>
              <a:rPr lang="en-GB" sz="1000" dirty="0"/>
              <a:t> </a:t>
            </a:r>
            <a:r>
              <a:rPr lang="en-GB" sz="1000" dirty="0" err="1"/>
              <a:t>Stolzenberg</a:t>
            </a:r>
            <a:r>
              <a:rPr lang="en-GB" sz="1000" dirty="0"/>
              <a:t> 09/1987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Dipl. Kunz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PhD Kern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03/1987 PhD </a:t>
            </a:r>
            <a:r>
              <a:rPr lang="en-GB" sz="1000" dirty="0" err="1"/>
              <a:t>Bollen</a:t>
            </a:r>
            <a:r>
              <a:rPr lang="en-GB" sz="1000" dirty="0"/>
              <a:t> CERN Fellow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10/1987 PhD </a:t>
            </a:r>
            <a:r>
              <a:rPr lang="en-GB" sz="1000" dirty="0" err="1"/>
              <a:t>Stolzenberg</a:t>
            </a:r>
            <a:endParaRPr lang="en-GB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Postdoc </a:t>
            </a:r>
            <a:r>
              <a:rPr lang="en-GB" sz="1000" dirty="0" err="1"/>
              <a:t>Egelhof</a:t>
            </a:r>
            <a:r>
              <a:rPr lang="en-GB" sz="1000" dirty="0"/>
              <a:t> ??/1987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Kluge ISOLDE Group Leader 02/87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1988: </a:t>
            </a:r>
            <a:r>
              <a:rPr lang="de-DE" sz="2800" b="1" smtClean="0"/>
              <a:t>Understanding the Excitation in Penning Traps</a:t>
            </a:r>
            <a:r>
              <a:rPr lang="en-US" sz="2800" b="1" smtClean="0"/>
              <a:t> - from Dipolar to Quadrupolar Excitation</a:t>
            </a:r>
          </a:p>
        </p:txBody>
      </p:sp>
      <p:sp>
        <p:nvSpPr>
          <p:cNvPr id="24579" name="Rectangle 23"/>
          <p:cNvSpPr>
            <a:spLocks noChangeArrowheads="1"/>
          </p:cNvSpPr>
          <p:nvPr/>
        </p:nvSpPr>
        <p:spPr bwMode="auto">
          <a:xfrm>
            <a:off x="7388225" y="5699125"/>
            <a:ext cx="175577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Dipl Kunz ??/1988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??/1988 Dipl. Wieß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Bollen CERN Fellow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Stolzenberg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Kern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??/1988 Postdoc Savard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09/1988 Prof. Moore</a:t>
            </a:r>
            <a:endParaRPr lang="de-DE" sz="1000"/>
          </a:p>
        </p:txBody>
      </p:sp>
      <p:pic>
        <p:nvPicPr>
          <p:cNvPr id="24580" name="Picture 24" descr="dip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18" y="1807029"/>
            <a:ext cx="1634381" cy="2972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25" descr="quadrupo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756824"/>
            <a:ext cx="1630362" cy="296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26" descr="Bahn bei Konversion Magnetron Zyklotr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857" y="1018556"/>
            <a:ext cx="3832906" cy="474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Rectangle 28"/>
          <p:cNvSpPr>
            <a:spLocks noChangeArrowheads="1"/>
          </p:cNvSpPr>
          <p:nvPr/>
        </p:nvSpPr>
        <p:spPr bwMode="auto">
          <a:xfrm>
            <a:off x="903515" y="5243059"/>
            <a:ext cx="3124200" cy="1169551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m/</a:t>
            </a:r>
            <a:r>
              <a:rPr lang="en-GB" sz="1400" dirty="0" err="1"/>
              <a:t>Δm</a:t>
            </a:r>
            <a:r>
              <a:rPr lang="en-GB" sz="1400" dirty="0"/>
              <a:t>(FWHM) = 1 700 000 for Cs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100 x smaller RF power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but 03/1988 frequency jumps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(B-inhomogeneity of precision trap)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decision for a new trap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1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746147"/>
              </p:ext>
            </p:extLst>
          </p:nvPr>
        </p:nvGraphicFramePr>
        <p:xfrm>
          <a:off x="1385434" y="1641476"/>
          <a:ext cx="2305050" cy="227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4" name="Corel PHOTO-PAINT 9.0 Image" r:id="rId4" imgW="2673101" imgH="2642398" progId="CorelPhotoPaint.Image.9">
                  <p:embed/>
                </p:oleObj>
              </mc:Choice>
              <mc:Fallback>
                <p:oleObj name="Corel PHOTO-PAINT 9.0 Image" r:id="rId4" imgW="2673101" imgH="2642398" progId="CorelPhotoPaint.Image.9">
                  <p:embed/>
                  <p:pic>
                    <p:nvPicPr>
                      <p:cNvPr id="0" name="Object 1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5434" y="1641476"/>
                        <a:ext cx="2305050" cy="227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3" name="Object 1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777149"/>
              </p:ext>
            </p:extLst>
          </p:nvPr>
        </p:nvGraphicFramePr>
        <p:xfrm>
          <a:off x="4214360" y="1560968"/>
          <a:ext cx="2519362" cy="240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5" name="Corel PHOTO-PAINT 9.0 Image" r:id="rId6" imgW="1923129" imgH="1837792" progId="CorelPhotoPaint.Image.9">
                  <p:embed/>
                </p:oleObj>
              </mc:Choice>
              <mc:Fallback>
                <p:oleObj name="Corel PHOTO-PAINT 9.0 Image" r:id="rId6" imgW="1923129" imgH="1837792" progId="CorelPhotoPaint.Image.9">
                  <p:embed/>
                  <p:pic>
                    <p:nvPicPr>
                      <p:cNvPr id="0" name="Object 1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360" y="1560968"/>
                        <a:ext cx="2519362" cy="240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Rectangle 14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b="1" smtClean="0"/>
              <a:t>1989: A New Cooling Schemes is Invented:</a:t>
            </a:r>
            <a:br>
              <a:rPr lang="de-DE" b="1" smtClean="0"/>
            </a:br>
            <a:r>
              <a:rPr lang="de-DE" b="1" smtClean="0"/>
              <a:t>Mass-Selective Centering and Cooling</a:t>
            </a:r>
          </a:p>
        </p:txBody>
      </p:sp>
      <p:sp>
        <p:nvSpPr>
          <p:cNvPr id="25605" name="Rectangle 147"/>
          <p:cNvSpPr>
            <a:spLocks noChangeArrowheads="1"/>
          </p:cNvSpPr>
          <p:nvPr/>
        </p:nvSpPr>
        <p:spPr bwMode="auto">
          <a:xfrm>
            <a:off x="7585075" y="5726113"/>
            <a:ext cx="173990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Dipl. Wieß 1989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Bollen CERN Fellow 11/1989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Becker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1989 PhD Kern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Postdoc Savard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Sci Assoc Moore 12/1989</a:t>
            </a:r>
            <a:endParaRPr lang="de-DE" sz="1000"/>
          </a:p>
        </p:txBody>
      </p:sp>
      <p:pic>
        <p:nvPicPr>
          <p:cNvPr id="25606" name="Picture 148" descr="physics-1989-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99021"/>
            <a:ext cx="113188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149" descr="physics-1989-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542" y="4899021"/>
            <a:ext cx="118903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Rectangle 150"/>
          <p:cNvSpPr>
            <a:spLocks noChangeArrowheads="1"/>
          </p:cNvSpPr>
          <p:nvPr/>
        </p:nvSpPr>
        <p:spPr bwMode="auto">
          <a:xfrm>
            <a:off x="3962400" y="4213221"/>
            <a:ext cx="365805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600" b="1" u="sng" dirty="0">
                <a:solidFill>
                  <a:srgbClr val="CC0000"/>
                </a:solidFill>
              </a:rPr>
              <a:t>Storage and </a:t>
            </a:r>
            <a:r>
              <a:rPr lang="en-US" sz="1600" b="1" u="sng" dirty="0" smtClean="0">
                <a:solidFill>
                  <a:srgbClr val="CC0000"/>
                </a:solidFill>
              </a:rPr>
              <a:t>Cooling </a:t>
            </a:r>
            <a:r>
              <a:rPr lang="en-US" sz="1600" b="1" u="sng" dirty="0">
                <a:solidFill>
                  <a:srgbClr val="CC0000"/>
                </a:solidFill>
              </a:rPr>
              <a:t>of Ions</a:t>
            </a:r>
            <a:endParaRPr lang="en-US" sz="16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sz="3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sz="1400" b="1" dirty="0"/>
              <a:t>Nobel Prize </a:t>
            </a:r>
            <a:r>
              <a:rPr lang="en-GB" sz="1400" b="1" dirty="0" smtClean="0"/>
              <a:t>1989:  </a:t>
            </a:r>
            <a:r>
              <a:rPr lang="en-US" sz="1400" b="1" dirty="0" smtClean="0"/>
              <a:t>H</a:t>
            </a:r>
            <a:r>
              <a:rPr lang="en-US" sz="1400" b="1" dirty="0"/>
              <a:t>. </a:t>
            </a:r>
            <a:r>
              <a:rPr lang="en-US" sz="1400" b="1" dirty="0" err="1"/>
              <a:t>Dehmelt</a:t>
            </a:r>
            <a:r>
              <a:rPr lang="en-US" sz="1400" b="1" dirty="0"/>
              <a:t> </a:t>
            </a:r>
            <a:r>
              <a:rPr lang="en-US" sz="1400" b="1" dirty="0" smtClean="0"/>
              <a:t>&amp; W. </a:t>
            </a:r>
            <a:r>
              <a:rPr lang="en-US" sz="1400" b="1" dirty="0"/>
              <a:t>Paul</a:t>
            </a:r>
          </a:p>
        </p:txBody>
      </p:sp>
      <p:sp>
        <p:nvSpPr>
          <p:cNvPr id="25609" name="Rectangle 151"/>
          <p:cNvSpPr>
            <a:spLocks noChangeArrowheads="1"/>
          </p:cNvSpPr>
          <p:nvPr/>
        </p:nvSpPr>
        <p:spPr bwMode="auto">
          <a:xfrm>
            <a:off x="1515609" y="1342798"/>
            <a:ext cx="22066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>
                <a:solidFill>
                  <a:srgbClr val="000080"/>
                </a:solidFill>
                <a:cs typeface="Times New Roman" panose="02020603050405020304" pitchFamily="18" charset="0"/>
              </a:rPr>
              <a:t>with buffer gas</a:t>
            </a:r>
            <a:endParaRPr lang="de-DE" sz="1400" dirty="0"/>
          </a:p>
        </p:txBody>
      </p:sp>
      <p:sp>
        <p:nvSpPr>
          <p:cNvPr id="25610" name="Rectangle 153"/>
          <p:cNvSpPr>
            <a:spLocks noChangeArrowheads="1"/>
          </p:cNvSpPr>
          <p:nvPr/>
        </p:nvSpPr>
        <p:spPr bwMode="auto">
          <a:xfrm>
            <a:off x="4456792" y="1391558"/>
            <a:ext cx="26241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sz="1400" b="1" dirty="0" err="1">
                <a:solidFill>
                  <a:srgbClr val="000080"/>
                </a:solidFill>
                <a:cs typeface="Times New Roman" panose="02020603050405020304" pitchFamily="18" charset="0"/>
              </a:rPr>
              <a:t>with</a:t>
            </a:r>
            <a:r>
              <a:rPr lang="de-DE" sz="1400" b="1" dirty="0">
                <a:solidFill>
                  <a:srgbClr val="000080"/>
                </a:solidFill>
                <a:cs typeface="Times New Roman" panose="02020603050405020304" pitchFamily="18" charset="0"/>
              </a:rPr>
              <a:t> additional RF at </a:t>
            </a:r>
            <a:r>
              <a:rPr lang="de-DE" sz="1400" b="1" dirty="0" err="1">
                <a:solidFill>
                  <a:srgbClr val="000080"/>
                </a:solidFill>
                <a:cs typeface="Times New Roman" panose="02020603050405020304" pitchFamily="18" charset="0"/>
              </a:rPr>
              <a:t>ω</a:t>
            </a:r>
            <a:r>
              <a:rPr lang="de-DE" sz="1400" b="1" baseline="-30000" dirty="0" err="1">
                <a:solidFill>
                  <a:srgbClr val="000080"/>
                </a:solidFill>
                <a:cs typeface="Times New Roman" panose="02020603050405020304" pitchFamily="18" charset="0"/>
              </a:rPr>
              <a:t>c</a:t>
            </a:r>
            <a:endParaRPr lang="de-DE" sz="1400" dirty="0">
              <a:latin typeface="Times New Roman" panose="02020603050405020304" pitchFamily="18" charset="0"/>
            </a:endParaRPr>
          </a:p>
        </p:txBody>
      </p:sp>
      <p:sp>
        <p:nvSpPr>
          <p:cNvPr id="25611" name="Rectangle 157"/>
          <p:cNvSpPr>
            <a:spLocks noChangeArrowheads="1"/>
          </p:cNvSpPr>
          <p:nvPr/>
        </p:nvSpPr>
        <p:spPr bwMode="auto">
          <a:xfrm>
            <a:off x="130628" y="4846185"/>
            <a:ext cx="4176713" cy="1800225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10 x higher efficiency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m/</a:t>
            </a:r>
            <a:r>
              <a:rPr lang="en-GB" sz="1400" dirty="0" err="1"/>
              <a:t>Δm</a:t>
            </a:r>
            <a:r>
              <a:rPr lang="en-GB" sz="1400" dirty="0"/>
              <a:t>(FWHM) = 160 in the preparation trap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BMBF application for extra funding concerning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superconducting magnet for preparation trap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14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sz="1400" dirty="0"/>
              <a:t> </a:t>
            </a:r>
            <a:r>
              <a:rPr lang="de-DE" sz="1400" dirty="0" err="1"/>
              <a:t>Cs</a:t>
            </a:r>
            <a:r>
              <a:rPr lang="de-DE" sz="1400" dirty="0"/>
              <a:t>: 118,119,120,121,122,122m,123,124,125,126,</a:t>
            </a:r>
            <a:br>
              <a:rPr lang="de-DE" sz="1400" dirty="0"/>
            </a:br>
            <a:r>
              <a:rPr lang="de-DE" sz="1400" dirty="0"/>
              <a:t>127,128,129,130,131,132,133,134,135,136,137</a:t>
            </a:r>
            <a:br>
              <a:rPr lang="de-DE" sz="1400" dirty="0"/>
            </a:br>
            <a:r>
              <a:rPr lang="de-DE" sz="1400" dirty="0"/>
              <a:t>(Thesis </a:t>
            </a:r>
            <a:r>
              <a:rPr lang="de-DE" sz="1400" dirty="0" err="1"/>
              <a:t>Stolzenberg</a:t>
            </a:r>
            <a:r>
              <a:rPr lang="de-DE" sz="1400" dirty="0"/>
              <a:t> 1992, Thesis König 1995)</a:t>
            </a:r>
            <a:endParaRPr lang="en-US" sz="1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" t="5600" r="43524" b="20000"/>
          <a:stretch/>
        </p:blipFill>
        <p:spPr>
          <a:xfrm>
            <a:off x="7336972" y="2068286"/>
            <a:ext cx="1404608" cy="1360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" name="Rectangle 102"/>
          <p:cNvSpPr>
            <a:spLocks noChangeArrowheads="1"/>
          </p:cNvSpPr>
          <p:nvPr/>
        </p:nvSpPr>
        <p:spPr bwMode="auto">
          <a:xfrm>
            <a:off x="275092" y="4027713"/>
            <a:ext cx="4296908" cy="1973265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 dirty="0" err="1"/>
              <a:t>Rb</a:t>
            </a:r>
            <a:r>
              <a:rPr lang="en-GB" sz="1200" dirty="0"/>
              <a:t>: 75,76,77,78,78m,79,80,81,82m,</a:t>
            </a:r>
            <a:br>
              <a:rPr lang="en-GB" sz="1200" dirty="0"/>
            </a:br>
            <a:r>
              <a:rPr lang="en-GB" sz="1200" dirty="0"/>
              <a:t>83,84,84m,86,87 (Thesis </a:t>
            </a:r>
            <a:r>
              <a:rPr lang="en-GB" sz="1200" dirty="0" err="1"/>
              <a:t>Rouleau</a:t>
            </a:r>
            <a:r>
              <a:rPr lang="en-GB" sz="1200" dirty="0"/>
              <a:t> </a:t>
            </a:r>
            <a:r>
              <a:rPr lang="en-GB" sz="1200" dirty="0" smtClean="0"/>
              <a:t>1992)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 dirty="0" smtClean="0"/>
              <a:t>Rb-78</a:t>
            </a:r>
            <a:r>
              <a:rPr lang="de-DE" sz="1200" dirty="0"/>
              <a:t>, Rb-84: </a:t>
            </a:r>
            <a:r>
              <a:rPr lang="de-DE" sz="1200" dirty="0" smtClean="0"/>
              <a:t>(</a:t>
            </a:r>
            <a:r>
              <a:rPr lang="de-DE" sz="1200" dirty="0" err="1" smtClean="0"/>
              <a:t>Diploma</a:t>
            </a:r>
            <a:r>
              <a:rPr lang="de-DE" sz="1200" dirty="0" smtClean="0"/>
              <a:t> </a:t>
            </a:r>
            <a:r>
              <a:rPr lang="de-DE" sz="1200" dirty="0" err="1"/>
              <a:t>thesis</a:t>
            </a:r>
            <a:r>
              <a:rPr lang="de-DE" sz="1200" dirty="0"/>
              <a:t> König 1991)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 dirty="0" err="1"/>
              <a:t>Sr</a:t>
            </a:r>
            <a:r>
              <a:rPr lang="de-DE" sz="1200" dirty="0"/>
              <a:t>: </a:t>
            </a:r>
            <a:r>
              <a:rPr lang="de-DE" sz="1200" dirty="0" smtClean="0"/>
              <a:t>78,79,80,81,82,83,87 </a:t>
            </a:r>
            <a:r>
              <a:rPr lang="en-GB" sz="1200" dirty="0" smtClean="0"/>
              <a:t>(</a:t>
            </a:r>
            <a:r>
              <a:rPr lang="en-GB" sz="1200" dirty="0"/>
              <a:t>Thesis </a:t>
            </a:r>
            <a:r>
              <a:rPr lang="en-GB" sz="1200" dirty="0" err="1"/>
              <a:t>Rouleau</a:t>
            </a:r>
            <a:r>
              <a:rPr lang="en-GB" sz="1200" dirty="0"/>
              <a:t> 1992)</a:t>
            </a:r>
            <a:endParaRPr lang="de-DE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 dirty="0" err="1"/>
              <a:t>Ba</a:t>
            </a:r>
            <a:r>
              <a:rPr lang="de-DE" sz="1200" dirty="0"/>
              <a:t>: 124,126,128,138,139,140,141,</a:t>
            </a:r>
            <a:br>
              <a:rPr lang="de-DE" sz="1200" dirty="0"/>
            </a:br>
            <a:r>
              <a:rPr lang="de-DE" sz="1200" dirty="0"/>
              <a:t>142,143,144 (Thesis </a:t>
            </a:r>
            <a:r>
              <a:rPr lang="de-DE" sz="1200" dirty="0" err="1"/>
              <a:t>Stolzenberg</a:t>
            </a:r>
            <a:r>
              <a:rPr lang="de-DE" sz="1200" dirty="0"/>
              <a:t> 1992, Thesis König 1995)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 dirty="0" err="1"/>
              <a:t>Cs</a:t>
            </a:r>
            <a:r>
              <a:rPr lang="de-DE" sz="1200" dirty="0"/>
              <a:t>: 123,126,127,129,130,137,138,</a:t>
            </a:r>
            <a:br>
              <a:rPr lang="de-DE" sz="1200" dirty="0"/>
            </a:br>
            <a:r>
              <a:rPr lang="de-DE" sz="1200" dirty="0"/>
              <a:t>139,140 (Thesis </a:t>
            </a:r>
            <a:r>
              <a:rPr lang="de-DE" sz="1200" dirty="0" err="1"/>
              <a:t>Stolzenberg</a:t>
            </a:r>
            <a:r>
              <a:rPr lang="de-DE" sz="1200" dirty="0"/>
              <a:t> 1992, Thesis König 1995)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 dirty="0"/>
              <a:t>Fr: 209,210,211,212,221,222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 dirty="0"/>
              <a:t>Ra: 226</a:t>
            </a:r>
            <a:r>
              <a:rPr lang="en-GB" sz="1200" dirty="0" smtClean="0"/>
              <a:t>,230</a:t>
            </a:r>
            <a:endParaRPr lang="de-DE" sz="1200" dirty="0"/>
          </a:p>
        </p:txBody>
      </p:sp>
      <p:sp>
        <p:nvSpPr>
          <p:cNvPr id="9312" name="Rectangle 9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1990: ISOLTRAP Achieves 10</a:t>
            </a:r>
            <a:r>
              <a:rPr lang="en-US" sz="2800" b="1" baseline="30000" smtClean="0"/>
              <a:t>-7</a:t>
            </a:r>
            <a:r>
              <a:rPr lang="en-US" sz="2800" b="1" smtClean="0"/>
              <a:t> Accuracy</a:t>
            </a:r>
            <a:r>
              <a:rPr lang="de-DE" sz="2800" b="1" smtClean="0"/>
              <a:t> </a:t>
            </a:r>
            <a:br>
              <a:rPr lang="de-DE" sz="2800" b="1" smtClean="0"/>
            </a:br>
            <a:r>
              <a:rPr lang="en-US" sz="2800" b="1" smtClean="0"/>
              <a:t>with New Precision Trap &amp; First Isomer Separation</a:t>
            </a:r>
            <a:endParaRPr lang="de-DE" sz="2800" b="1" smtClean="0"/>
          </a:p>
        </p:txBody>
      </p:sp>
      <p:pic>
        <p:nvPicPr>
          <p:cNvPr id="9319" name="Picture 103" descr="1990 New Precisoon Trap00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08" y="1143229"/>
            <a:ext cx="3039105" cy="244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20" name="Picture 104" descr="00-05 Präzisions-Fal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599" y="1248229"/>
            <a:ext cx="312578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22" name="Rectangle 106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/>
          </a:p>
        </p:txBody>
      </p:sp>
      <p:sp>
        <p:nvSpPr>
          <p:cNvPr id="9323" name="Rectangle 107"/>
          <p:cNvSpPr>
            <a:spLocks noChangeArrowheads="1"/>
          </p:cNvSpPr>
          <p:nvPr/>
        </p:nvSpPr>
        <p:spPr bwMode="auto">
          <a:xfrm>
            <a:off x="281442" y="6298973"/>
            <a:ext cx="3132137" cy="428398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2000" dirty="0"/>
              <a:t>12/1990 Shut-down of SC</a:t>
            </a:r>
            <a:endParaRPr lang="en-US" sz="2000" dirty="0"/>
          </a:p>
        </p:txBody>
      </p:sp>
      <p:sp>
        <p:nvSpPr>
          <p:cNvPr id="9313" name="Rectangle 97"/>
          <p:cNvSpPr>
            <a:spLocks noChangeArrowheads="1"/>
          </p:cNvSpPr>
          <p:nvPr/>
        </p:nvSpPr>
        <p:spPr bwMode="auto">
          <a:xfrm>
            <a:off x="7524750" y="6165850"/>
            <a:ext cx="16557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??/1990 PdD Stolzenberg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Becker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Postdoc Savard</a:t>
            </a:r>
            <a:endParaRPr lang="de-DE" sz="1000"/>
          </a:p>
        </p:txBody>
      </p:sp>
      <p:sp>
        <p:nvSpPr>
          <p:cNvPr id="27658" name="Rectangle 108"/>
          <p:cNvSpPr>
            <a:spLocks noChangeArrowheads="1"/>
          </p:cNvSpPr>
          <p:nvPr/>
        </p:nvSpPr>
        <p:spPr bwMode="auto">
          <a:xfrm>
            <a:off x="5364163" y="6308725"/>
            <a:ext cx="165576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Dipl. Wieß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??/1990 Dipl. König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??/1990 PhD Rouleau</a:t>
            </a:r>
            <a:endParaRPr lang="en-US" sz="100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2371" y="3996993"/>
            <a:ext cx="3771900" cy="206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" grpId="0" animBg="1"/>
      <p:bldP spid="9312" grpId="0"/>
      <p:bldP spid="9322" grpId="0" animBg="1"/>
      <p:bldP spid="9323" grpId="0" animBg="1"/>
      <p:bldP spid="93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1991: Transfer of ISOLTRAP to </a:t>
            </a:r>
            <a:br>
              <a:rPr lang="en-US" b="1" smtClean="0"/>
            </a:br>
            <a:r>
              <a:rPr lang="en-US" b="1" smtClean="0"/>
              <a:t>the PS-Booster ISOLDE</a:t>
            </a:r>
          </a:p>
        </p:txBody>
      </p:sp>
      <p:pic>
        <p:nvPicPr>
          <p:cNvPr id="29699" name="Picture 31" descr="ishal97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981075"/>
            <a:ext cx="8101012" cy="607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Rectangle 30"/>
          <p:cNvSpPr>
            <a:spLocks noChangeArrowheads="1"/>
          </p:cNvSpPr>
          <p:nvPr/>
        </p:nvSpPr>
        <p:spPr bwMode="auto">
          <a:xfrm>
            <a:off x="7559675" y="5241925"/>
            <a:ext cx="15843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Dipl. Schark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Dipl. T. Schwarz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Dipl. König 10 /1991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Otto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Senne</a:t>
            </a:r>
            <a:br>
              <a:rPr lang="en-GB" sz="1000"/>
            </a:br>
            <a:r>
              <a:rPr lang="en-GB" sz="1000"/>
              <a:t>PhD Stolzenberg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Rouleau 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01/1991 PhD Hartmann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??/1991 PhD König</a:t>
            </a:r>
            <a:br>
              <a:rPr lang="de-DE" sz="1000"/>
            </a:br>
            <a:r>
              <a:rPr lang="de-DE" sz="1000"/>
              <a:t>Postdoc Savard</a:t>
            </a:r>
          </a:p>
        </p:txBody>
      </p:sp>
      <p:sp>
        <p:nvSpPr>
          <p:cNvPr id="29701" name="Text Box 34"/>
          <p:cNvSpPr txBox="1">
            <a:spLocks noChangeArrowheads="1"/>
          </p:cNvSpPr>
          <p:nvPr/>
        </p:nvSpPr>
        <p:spPr bwMode="auto">
          <a:xfrm>
            <a:off x="179388" y="1989138"/>
            <a:ext cx="2232025" cy="2654300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400">
                <a:latin typeface="Comic Sans MS" panose="030F0702030302020204" pitchFamily="66" charset="0"/>
              </a:rPr>
              <a:t>Theoretical investigation of ion-ion interaction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40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400">
                <a:latin typeface="Comic Sans MS" panose="030F0702030302020204" pitchFamily="66" charset="0"/>
              </a:rPr>
              <a:t>Development of a new control system for ISOLTRAP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40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400">
                <a:latin typeface="Comic Sans MS" panose="030F0702030302020204" pitchFamily="66" charset="0"/>
              </a:rPr>
              <a:t>First application of Ramsey technique to mass spectrometry in Penning traps</a:t>
            </a:r>
            <a:endParaRPr lang="en-US" sz="14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7" descr="199ISOLDE Buildi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24" t="1" r="691" b="22"/>
          <a:stretch/>
        </p:blipFill>
        <p:spPr bwMode="auto">
          <a:xfrm>
            <a:off x="-1" y="0"/>
            <a:ext cx="9252857" cy="693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1992: Commissioning of PS-Booster ISOLDE </a:t>
            </a:r>
            <a:br>
              <a:rPr lang="en-US" sz="2800" b="1" smtClean="0"/>
            </a:br>
            <a:r>
              <a:rPr lang="en-US" sz="2800" b="1" smtClean="0"/>
              <a:t>&amp; ISOLTRAP</a:t>
            </a:r>
          </a:p>
        </p:txBody>
      </p:sp>
      <p:sp>
        <p:nvSpPr>
          <p:cNvPr id="31748" name="Rectangle 25"/>
          <p:cNvSpPr>
            <a:spLocks noChangeArrowheads="1"/>
          </p:cNvSpPr>
          <p:nvPr/>
        </p:nvSpPr>
        <p:spPr bwMode="auto">
          <a:xfrm>
            <a:off x="7112354" y="5342021"/>
            <a:ext cx="2230244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10/1992 Dipl. Rohde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12/1992 Dipl. </a:t>
            </a:r>
            <a:r>
              <a:rPr lang="en-GB" sz="1000" dirty="0"/>
              <a:t>Beck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??/1992 Dipl. S. Schwarz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Otto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Hartmann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König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05/1992 </a:t>
            </a:r>
            <a:r>
              <a:rPr lang="de-DE" sz="1000" dirty="0" err="1"/>
              <a:t>PhD</a:t>
            </a:r>
            <a:r>
              <a:rPr lang="de-DE" sz="1000" dirty="0"/>
              <a:t> </a:t>
            </a:r>
            <a:r>
              <a:rPr lang="de-DE" sz="1000" dirty="0" err="1"/>
              <a:t>Schark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Rouleau 07/1992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</a:t>
            </a:r>
            <a:r>
              <a:rPr lang="de-DE" sz="1000" dirty="0" err="1"/>
              <a:t>Stolzenberg</a:t>
            </a:r>
            <a:r>
              <a:rPr lang="de-DE" sz="1000" dirty="0"/>
              <a:t> ??/1992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02/1992 </a:t>
            </a:r>
            <a:r>
              <a:rPr lang="de-DE" sz="1000" dirty="0" err="1"/>
              <a:t>Szerypo</a:t>
            </a:r>
            <a:r>
              <a:rPr lang="de-DE" sz="1000" dirty="0"/>
              <a:t> CERN </a:t>
            </a:r>
            <a:r>
              <a:rPr lang="de-DE" sz="1000" dirty="0" err="1" smtClean="0"/>
              <a:t>Asso</a:t>
            </a:r>
            <a:r>
              <a:rPr lang="en-GB" sz="1000" dirty="0" err="1"/>
              <a:t>ciate</a:t>
            </a:r>
            <a:endParaRPr lang="en-GB" sz="1000" dirty="0"/>
          </a:p>
        </p:txBody>
      </p:sp>
      <p:pic>
        <p:nvPicPr>
          <p:cNvPr id="5" name="Imag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20" y="2704400"/>
            <a:ext cx="3903923" cy="415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9024" y="967008"/>
            <a:ext cx="3646686" cy="393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7" descr="1993 ISOLTRAP006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9352" y="0"/>
            <a:ext cx="10258097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-136630" y="-5255"/>
            <a:ext cx="8560671" cy="1024758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August 1993: First ISOLTRAP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beam time at ISOLDE-PSB</a:t>
            </a:r>
          </a:p>
        </p:txBody>
      </p:sp>
      <p:sp>
        <p:nvSpPr>
          <p:cNvPr id="33796" name="Rectangle 24"/>
          <p:cNvSpPr>
            <a:spLocks noChangeArrowheads="1"/>
          </p:cNvSpPr>
          <p:nvPr/>
        </p:nvSpPr>
        <p:spPr bwMode="auto">
          <a:xfrm>
            <a:off x="6894513" y="5445125"/>
            <a:ext cx="2430462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>
                <a:solidFill>
                  <a:srgbClr val="FFFF00"/>
                </a:solidFill>
              </a:rPr>
              <a:t>Dipl. Rhode 11/1993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>
                <a:solidFill>
                  <a:srgbClr val="FFFF00"/>
                </a:solidFill>
              </a:rPr>
              <a:t>Dipl. Beck 11/1993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>
                <a:solidFill>
                  <a:srgbClr val="FFFF00"/>
                </a:solidFill>
              </a:rPr>
              <a:t>Dipl. S. Schwarz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>
                <a:solidFill>
                  <a:srgbClr val="FFFF00"/>
                </a:solidFill>
              </a:rPr>
              <a:t>PhD Hartmann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>
                <a:solidFill>
                  <a:srgbClr val="FFFF00"/>
                </a:solidFill>
              </a:rPr>
              <a:t>PhD König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>
                <a:solidFill>
                  <a:srgbClr val="FFFF00"/>
                </a:solidFill>
              </a:rPr>
              <a:t>PhD Schark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>
                <a:solidFill>
                  <a:srgbClr val="FFFF00"/>
                </a:solidFill>
              </a:rPr>
              <a:t>PhD Otto 05/1993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>
                <a:solidFill>
                  <a:srgbClr val="FFFF00"/>
                </a:solidFill>
              </a:rPr>
              <a:t>12/1993 PhD Beck</a:t>
            </a:r>
            <a:endParaRPr lang="de-DE" sz="10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>
                <a:solidFill>
                  <a:srgbClr val="FFFF00"/>
                </a:solidFill>
              </a:rPr>
              <a:t>Szerypo CERN Sc. </a:t>
            </a:r>
            <a:r>
              <a:rPr lang="de-DE" sz="1000">
                <a:solidFill>
                  <a:srgbClr val="FFFF00"/>
                </a:solidFill>
              </a:rPr>
              <a:t>Associate 09/1993</a:t>
            </a:r>
          </a:p>
        </p:txBody>
      </p:sp>
      <p:sp>
        <p:nvSpPr>
          <p:cNvPr id="33797" name="Rectangle 25"/>
          <p:cNvSpPr>
            <a:spLocks noChangeArrowheads="1"/>
          </p:cNvSpPr>
          <p:nvPr/>
        </p:nvSpPr>
        <p:spPr bwMode="auto">
          <a:xfrm>
            <a:off x="179388" y="5303838"/>
            <a:ext cx="6192837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 dirty="0">
                <a:solidFill>
                  <a:schemeClr val="bg1"/>
                </a:solidFill>
              </a:rPr>
              <a:t>First combination of </a:t>
            </a:r>
            <a:r>
              <a:rPr lang="de-DE" sz="1400" b="1" dirty="0">
                <a:solidFill>
                  <a:schemeClr val="bg1"/>
                </a:solidFill>
              </a:rPr>
              <a:t>γ</a:t>
            </a:r>
            <a:r>
              <a:rPr lang="en-GB" sz="1400" b="1" dirty="0">
                <a:solidFill>
                  <a:schemeClr val="bg1"/>
                </a:solidFill>
              </a:rPr>
              <a:t>-spectroscopy with PT mass spectrometry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sz="1400" b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 dirty="0" err="1">
                <a:solidFill>
                  <a:schemeClr val="bg1"/>
                </a:solidFill>
              </a:rPr>
              <a:t>Rb</a:t>
            </a:r>
            <a:r>
              <a:rPr lang="en-GB" sz="1400" b="1" dirty="0">
                <a:solidFill>
                  <a:schemeClr val="bg1"/>
                </a:solidFill>
              </a:rPr>
              <a:t>: 88,89,90m,91,92,93,94 (Thesis Hartmann, Diploma thesis Rohde)</a:t>
            </a:r>
            <a:endParaRPr lang="de-DE" sz="1400" b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 dirty="0" err="1">
                <a:solidFill>
                  <a:schemeClr val="bg1"/>
                </a:solidFill>
              </a:rPr>
              <a:t>Sr</a:t>
            </a:r>
            <a:r>
              <a:rPr lang="en-GB" sz="1400" b="1" dirty="0">
                <a:solidFill>
                  <a:schemeClr val="bg1"/>
                </a:solidFill>
              </a:rPr>
              <a:t>: 91,92,93,94,95 (Thesis Hartmann, Diploma thesis Rohde)</a:t>
            </a:r>
            <a:endParaRPr lang="de-DE" sz="1400" b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 dirty="0">
                <a:solidFill>
                  <a:schemeClr val="bg1"/>
                </a:solidFill>
              </a:rPr>
              <a:t>Cs: 140,142 (</a:t>
            </a:r>
            <a:r>
              <a:rPr lang="de-DE" sz="1400" b="1" dirty="0">
                <a:solidFill>
                  <a:schemeClr val="bg1"/>
                </a:solidFill>
              </a:rPr>
              <a:t>Thesis König 1995)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 dirty="0">
                <a:solidFill>
                  <a:schemeClr val="bg1"/>
                </a:solidFill>
              </a:rPr>
              <a:t>Ba: 141,142 (</a:t>
            </a:r>
            <a:r>
              <a:rPr lang="de-DE" sz="1400" b="1" dirty="0">
                <a:solidFill>
                  <a:schemeClr val="bg1"/>
                </a:solidFill>
              </a:rPr>
              <a:t>Thesis König 1995)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 dirty="0">
                <a:solidFill>
                  <a:schemeClr val="bg1"/>
                </a:solidFill>
              </a:rPr>
              <a:t>Ra: 226 (Thesis Hartmann)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4084" y="3920359"/>
            <a:ext cx="1341008" cy="1534510"/>
          </a:xfrm>
          <a:prstGeom prst="rect">
            <a:avLst/>
          </a:prstGeom>
        </p:spPr>
      </p:pic>
      <p:sp>
        <p:nvSpPr>
          <p:cNvPr id="4" name="Pensées 3"/>
          <p:cNvSpPr/>
          <p:nvPr/>
        </p:nvSpPr>
        <p:spPr bwMode="auto">
          <a:xfrm>
            <a:off x="6968359" y="31532"/>
            <a:ext cx="1839310" cy="1103587"/>
          </a:xfrm>
          <a:prstGeom prst="cloudCallou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5559" y="152402"/>
            <a:ext cx="941870" cy="825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600" b="1" smtClean="0"/>
              <a:t>1994: Magnet of Preparation Trap Becomes Superconducting – the Most Powerful Isobar Separator</a:t>
            </a:r>
            <a:r>
              <a:rPr lang="en-US" sz="2800" b="1" smtClean="0"/>
              <a:t>  </a:t>
            </a:r>
          </a:p>
        </p:txBody>
      </p:sp>
      <p:sp>
        <p:nvSpPr>
          <p:cNvPr id="34820" name="Rectangle 25"/>
          <p:cNvSpPr>
            <a:spLocks noChangeArrowheads="1"/>
          </p:cNvSpPr>
          <p:nvPr/>
        </p:nvSpPr>
        <p:spPr bwMode="auto">
          <a:xfrm>
            <a:off x="6786563" y="5851525"/>
            <a:ext cx="23574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Dipl. S. Schwarz 03/1994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Beck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König 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Schark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06/1994 PhD. S. Schwarz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09/1994 PhD Hartmann CERN Fellow</a:t>
            </a:r>
            <a:endParaRPr lang="de-DE" sz="1000"/>
          </a:p>
        </p:txBody>
      </p:sp>
      <p:sp>
        <p:nvSpPr>
          <p:cNvPr id="34821" name="Rectangle 30"/>
          <p:cNvSpPr>
            <a:spLocks noChangeArrowheads="1"/>
          </p:cNvSpPr>
          <p:nvPr/>
        </p:nvSpPr>
        <p:spPr bwMode="auto">
          <a:xfrm>
            <a:off x="130628" y="1085171"/>
            <a:ext cx="7260772" cy="16641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25000"/>
              </a:spcAft>
              <a:buFontTx/>
              <a:buNone/>
            </a:pPr>
            <a:r>
              <a:rPr lang="en-GB" sz="1200" dirty="0"/>
              <a:t>01/1994 Installation of the superconducting magnet for the new cylindrical preparation trap at ISOLDE</a:t>
            </a:r>
            <a:endParaRPr lang="de-DE" sz="1200" dirty="0"/>
          </a:p>
          <a:p>
            <a:pPr eaLnBrk="1" hangingPunct="1">
              <a:spcBef>
                <a:spcPct val="0"/>
              </a:spcBef>
              <a:spcAft>
                <a:spcPct val="25000"/>
              </a:spcAft>
              <a:buFontTx/>
              <a:buNone/>
            </a:pPr>
            <a:r>
              <a:rPr lang="en-GB" sz="1200" dirty="0"/>
              <a:t>Foil for stopping and re-ionizing the ISOLDE beam</a:t>
            </a:r>
            <a:endParaRPr lang="de-DE" sz="1200" dirty="0"/>
          </a:p>
          <a:p>
            <a:pPr eaLnBrk="1" hangingPunct="1">
              <a:spcBef>
                <a:spcPct val="0"/>
              </a:spcBef>
              <a:spcAft>
                <a:spcPct val="25000"/>
              </a:spcAft>
              <a:buFontTx/>
              <a:buNone/>
            </a:pPr>
            <a:r>
              <a:rPr lang="en-GB" sz="1200" dirty="0"/>
              <a:t>10/1994 Test of the new set-up with stable beams from ISOLDE</a:t>
            </a:r>
          </a:p>
          <a:p>
            <a:pPr eaLnBrk="1" hangingPunct="1">
              <a:spcBef>
                <a:spcPct val="0"/>
              </a:spcBef>
              <a:spcAft>
                <a:spcPct val="25000"/>
              </a:spcAft>
              <a:buFontTx/>
              <a:buNone/>
            </a:pPr>
            <a:r>
              <a:rPr lang="de-DE" sz="1200" dirty="0" err="1"/>
              <a:t>Cs</a:t>
            </a:r>
            <a:r>
              <a:rPr lang="de-DE" sz="1200" dirty="0"/>
              <a:t>: 117,119,120,122,125 (Thesis König 1995) </a:t>
            </a:r>
          </a:p>
          <a:p>
            <a:pPr eaLnBrk="1" hangingPunct="1">
              <a:spcBef>
                <a:spcPct val="0"/>
              </a:spcBef>
              <a:spcAft>
                <a:spcPct val="25000"/>
              </a:spcAft>
              <a:buFontTx/>
              <a:buNone/>
            </a:pPr>
            <a:r>
              <a:rPr lang="en-GB" sz="1200" dirty="0"/>
              <a:t>Overall efficiency increases by factor 10 - 100 </a:t>
            </a:r>
          </a:p>
          <a:p>
            <a:pPr eaLnBrk="1" hangingPunct="1">
              <a:spcBef>
                <a:spcPct val="0"/>
              </a:spcBef>
              <a:spcAft>
                <a:spcPct val="25000"/>
              </a:spcAft>
              <a:buFontTx/>
              <a:buNone/>
            </a:pPr>
            <a:r>
              <a:rPr lang="en-GB" sz="1200" dirty="0" smtClean="0"/>
              <a:t>m/</a:t>
            </a:r>
            <a:r>
              <a:rPr lang="en-GB" sz="1200" dirty="0" err="1" smtClean="0"/>
              <a:t>Δm</a:t>
            </a:r>
            <a:r>
              <a:rPr lang="en-GB" sz="1200" dirty="0" smtClean="0"/>
              <a:t> </a:t>
            </a:r>
            <a:r>
              <a:rPr lang="en-GB" sz="1200" dirty="0"/>
              <a:t>= 100 000 reached in preparation trap</a:t>
            </a:r>
            <a:endParaRPr lang="de-DE" sz="1200" dirty="0"/>
          </a:p>
          <a:p>
            <a:pPr eaLnBrk="1" hangingPunct="1">
              <a:spcBef>
                <a:spcPct val="0"/>
              </a:spcBef>
              <a:spcAft>
                <a:spcPct val="25000"/>
              </a:spcAft>
              <a:buFontTx/>
              <a:buNone/>
            </a:pPr>
            <a:r>
              <a:rPr lang="en-GB" sz="1200" dirty="0"/>
              <a:t>PC-VME-bus system as control system</a:t>
            </a:r>
          </a:p>
        </p:txBody>
      </p:sp>
      <p:pic>
        <p:nvPicPr>
          <p:cNvPr id="34822" name="Picture 33" descr="1995 ISOLTRAP009 zugeschnit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14650"/>
            <a:ext cx="56515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28" descr="00-05 Photo Cooler-Fal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150" y="1700213"/>
            <a:ext cx="34988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4"/>
          <a:stretch>
            <a:fillRect/>
          </a:stretch>
        </p:blipFill>
        <p:spPr bwMode="auto">
          <a:xfrm>
            <a:off x="90488" y="-33338"/>
            <a:ext cx="8963025" cy="689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507096" y="-100013"/>
            <a:ext cx="2592388" cy="64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>
                <a:cs typeface="Times New Roman" panose="02020603050405020304" pitchFamily="18" charset="0"/>
              </a:rPr>
              <a:t> </a:t>
            </a:r>
            <a:r>
              <a:rPr lang="en-US" sz="3600" b="1" dirty="0">
                <a:solidFill>
                  <a:srgbClr val="FF0000"/>
                </a:solidFill>
              </a:rPr>
              <a:t>ISOLTRAP</a:t>
            </a:r>
            <a:r>
              <a:rPr lang="en-US" sz="2400" b="1" dirty="0">
                <a:solidFill>
                  <a:srgbClr val="0033CC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1995: ISOLTRAP Measures Masses of Alkaline Earths Isotopes (Still Surface-Ionizable Elements)</a:t>
            </a:r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6605588" y="5699125"/>
            <a:ext cx="2538412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b="1" dirty="0"/>
              <a:t>PhD Beck</a:t>
            </a:r>
            <a:endParaRPr lang="de-DE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</a:t>
            </a:r>
            <a:r>
              <a:rPr lang="de-DE" sz="1000" dirty="0" err="1"/>
              <a:t>Schark</a:t>
            </a:r>
            <a:r>
              <a:rPr lang="de-DE" sz="1000" dirty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. S. Schwarz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Hartmann 01/1995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König 10/1995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11/1995 PhD Kohl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02/1995 Postdoc Hartmann CERN Fellow</a:t>
            </a:r>
            <a:endParaRPr lang="de-DE" sz="1000" dirty="0"/>
          </a:p>
        </p:txBody>
      </p:sp>
      <p:sp>
        <p:nvSpPr>
          <p:cNvPr id="35844" name="Rectangle 6"/>
          <p:cNvSpPr>
            <a:spLocks noChangeArrowheads="1"/>
          </p:cNvSpPr>
          <p:nvPr/>
        </p:nvSpPr>
        <p:spPr bwMode="auto">
          <a:xfrm>
            <a:off x="0" y="5470824"/>
            <a:ext cx="5693229" cy="1387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 dirty="0" err="1"/>
              <a:t>Eu</a:t>
            </a:r>
            <a:r>
              <a:rPr lang="en-GB" sz="1200" dirty="0"/>
              <a:t>: 143,151,153 (Thesis Beck 1997; 143: thesis </a:t>
            </a:r>
            <a:r>
              <a:rPr lang="en-GB" sz="1200" dirty="0" err="1"/>
              <a:t>Schark</a:t>
            </a:r>
            <a:r>
              <a:rPr lang="en-GB" sz="1200" dirty="0"/>
              <a:t> 1997)</a:t>
            </a:r>
            <a:endParaRPr lang="de-DE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 dirty="0"/>
              <a:t>Cs: 133 (Thesis Beck 1997)</a:t>
            </a:r>
            <a:endParaRPr lang="de-DE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 dirty="0" err="1"/>
              <a:t>Sm</a:t>
            </a:r>
            <a:r>
              <a:rPr lang="en-GB" sz="1200" dirty="0"/>
              <a:t>: 136,137,138,139,140,142,143 (Thesis Beck 1997, partly thesis </a:t>
            </a:r>
            <a:r>
              <a:rPr lang="en-GB" sz="1200" dirty="0" err="1"/>
              <a:t>Schark</a:t>
            </a:r>
            <a:r>
              <a:rPr lang="en-GB" sz="1200" dirty="0"/>
              <a:t> 1997)</a:t>
            </a:r>
            <a:endParaRPr lang="de-DE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 dirty="0"/>
              <a:t>Pm: 136,137,138,143 (Thesis Beck 1997; 143: thesis </a:t>
            </a:r>
            <a:r>
              <a:rPr lang="en-GB" sz="1200" dirty="0" err="1"/>
              <a:t>Schark</a:t>
            </a:r>
            <a:r>
              <a:rPr lang="en-GB" sz="1200" dirty="0"/>
              <a:t> 1997 )</a:t>
            </a:r>
            <a:endParaRPr lang="de-DE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 dirty="0" err="1"/>
              <a:t>Dy</a:t>
            </a:r>
            <a:r>
              <a:rPr lang="en-GB" sz="1200" dirty="0"/>
              <a:t>: 148,154 (Thesis Beck 1997; 154: thesis </a:t>
            </a:r>
            <a:r>
              <a:rPr lang="en-GB" sz="1200" dirty="0" err="1"/>
              <a:t>Schark</a:t>
            </a:r>
            <a:r>
              <a:rPr lang="en-GB" sz="1200" dirty="0"/>
              <a:t> 1997)</a:t>
            </a:r>
            <a:endParaRPr lang="de-DE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 dirty="0" err="1"/>
              <a:t>Nd</a:t>
            </a:r>
            <a:r>
              <a:rPr lang="en-GB" sz="1200" dirty="0"/>
              <a:t>: 134,136,137,138 (Thesis Beck 1997)</a:t>
            </a:r>
            <a:endParaRPr lang="de-DE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 dirty="0" err="1"/>
              <a:t>Ho</a:t>
            </a:r>
            <a:r>
              <a:rPr lang="en-GB" sz="1200" dirty="0"/>
              <a:t>: 150 (Thesis Beck 1997)</a:t>
            </a:r>
            <a:endParaRPr lang="de-DE" sz="1200" dirty="0"/>
          </a:p>
        </p:txBody>
      </p:sp>
      <p:pic>
        <p:nvPicPr>
          <p:cNvPr id="35845" name="Picture 124" descr="1995 ISOLTRAP Set-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229" y="1122362"/>
            <a:ext cx="6117771" cy="442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125"/>
          <p:cNvSpPr>
            <a:spLocks noChangeArrowheads="1"/>
          </p:cNvSpPr>
          <p:nvPr/>
        </p:nvSpPr>
        <p:spPr bwMode="auto">
          <a:xfrm>
            <a:off x="247877" y="2155371"/>
            <a:ext cx="2506208" cy="2394857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800" dirty="0"/>
              <a:t>06/1995 </a:t>
            </a:r>
            <a:br>
              <a:rPr lang="en-GB" sz="1800" dirty="0"/>
            </a:br>
            <a:r>
              <a:rPr lang="en-GB" sz="1800" dirty="0"/>
              <a:t>First </a:t>
            </a:r>
            <a:r>
              <a:rPr lang="en-GB" sz="1800" dirty="0" smtClean="0"/>
              <a:t>run with </a:t>
            </a:r>
            <a:endParaRPr lang="en-GB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800" dirty="0" smtClean="0"/>
              <a:t>alkaline </a:t>
            </a:r>
            <a:r>
              <a:rPr lang="en-GB" sz="1800" dirty="0"/>
              <a:t>earth isotopes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800" dirty="0"/>
              <a:t>Essential: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800" dirty="0"/>
              <a:t>Dipole excitation in preparation trap for </a:t>
            </a:r>
            <a:endParaRPr lang="en-GB" sz="1800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800" dirty="0" smtClean="0"/>
              <a:t>isobaric </a:t>
            </a:r>
            <a:r>
              <a:rPr lang="en-GB" sz="1800" dirty="0"/>
              <a:t>cleaning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6" descr="Photo Paulfallen-Buncher cor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54430" y="293922"/>
            <a:ext cx="7837714" cy="1143000"/>
          </a:xfrm>
        </p:spPr>
        <p:txBody>
          <a:bodyPr/>
          <a:lstStyle/>
          <a:p>
            <a:pPr algn="l" eaLnBrk="1" hangingPunct="1"/>
            <a:r>
              <a:rPr lang="en-US" sz="2800" b="1" dirty="0" smtClean="0">
                <a:solidFill>
                  <a:srgbClr val="FFFF00"/>
                </a:solidFill>
              </a:rPr>
              <a:t>1996: Installation of the World’s </a:t>
            </a:r>
            <a:br>
              <a:rPr lang="en-US" sz="2800" b="1" dirty="0" smtClean="0">
                <a:solidFill>
                  <a:srgbClr val="FFFF00"/>
                </a:solidFill>
              </a:rPr>
            </a:br>
            <a:r>
              <a:rPr lang="en-US" sz="2800" b="1" dirty="0" smtClean="0">
                <a:solidFill>
                  <a:srgbClr val="FFFF00"/>
                </a:solidFill>
              </a:rPr>
              <a:t>Largest </a:t>
            </a:r>
            <a:r>
              <a:rPr lang="en-US" sz="2800" b="1" dirty="0" smtClean="0">
                <a:solidFill>
                  <a:srgbClr val="FFFF00"/>
                </a:solidFill>
              </a:rPr>
              <a:t>Paul </a:t>
            </a:r>
            <a:r>
              <a:rPr lang="en-US" sz="2800" b="1" dirty="0" smtClean="0">
                <a:solidFill>
                  <a:srgbClr val="FFFF00"/>
                </a:solidFill>
              </a:rPr>
              <a:t>Trap: </a:t>
            </a:r>
            <a:r>
              <a:rPr lang="en-US" sz="2800" b="1" dirty="0" smtClean="0">
                <a:solidFill>
                  <a:srgbClr val="FFFF00"/>
                </a:solidFill>
              </a:rPr>
              <a:t> ISOLTRAP </a:t>
            </a:r>
            <a:br>
              <a:rPr lang="en-US" sz="2800" b="1" dirty="0" smtClean="0">
                <a:solidFill>
                  <a:srgbClr val="FFFF00"/>
                </a:solidFill>
              </a:rPr>
            </a:br>
            <a:r>
              <a:rPr lang="en-US" sz="2800" b="1" dirty="0" smtClean="0">
                <a:solidFill>
                  <a:srgbClr val="FFFF00"/>
                </a:solidFill>
              </a:rPr>
              <a:t>Measures </a:t>
            </a:r>
            <a:r>
              <a:rPr lang="en-US" sz="2800" b="1" dirty="0" smtClean="0">
                <a:solidFill>
                  <a:srgbClr val="FFFF00"/>
                </a:solidFill>
              </a:rPr>
              <a:t>Masses of </a:t>
            </a:r>
            <a:r>
              <a:rPr lang="en-US" sz="2800" b="1" dirty="0" err="1" smtClean="0">
                <a:solidFill>
                  <a:srgbClr val="FFFF00"/>
                </a:solidFill>
              </a:rPr>
              <a:t>Pb</a:t>
            </a:r>
            <a:r>
              <a:rPr lang="en-US" sz="2800" b="1" dirty="0" smtClean="0">
                <a:solidFill>
                  <a:srgbClr val="FFFF00"/>
                </a:solidFill>
              </a:rPr>
              <a:t> and Hg</a:t>
            </a:r>
          </a:p>
        </p:txBody>
      </p:sp>
      <p:sp>
        <p:nvSpPr>
          <p:cNvPr id="36868" name="Rectangle 31"/>
          <p:cNvSpPr>
            <a:spLocks noChangeArrowheads="1"/>
          </p:cNvSpPr>
          <p:nvPr/>
        </p:nvSpPr>
        <p:spPr bwMode="auto">
          <a:xfrm>
            <a:off x="2411413" y="5084763"/>
            <a:ext cx="3951287" cy="179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>
                <a:solidFill>
                  <a:srgbClr val="FFFF00"/>
                </a:solidFill>
              </a:rPr>
              <a:t>Ba: 123,125,127,131 (Thesis Beck 1997)</a:t>
            </a:r>
            <a:r>
              <a:rPr lang="de-DE" sz="1400">
                <a:solidFill>
                  <a:srgbClr val="FFFF00"/>
                </a:solidFill>
              </a:rPr>
              <a:t/>
            </a:r>
            <a:br>
              <a:rPr lang="de-DE" sz="1400">
                <a:solidFill>
                  <a:srgbClr val="FFFF00"/>
                </a:solidFill>
              </a:rPr>
            </a:br>
            <a:r>
              <a:rPr lang="en-GB" sz="1400">
                <a:solidFill>
                  <a:srgbClr val="FFFF00"/>
                </a:solidFill>
              </a:rPr>
              <a:t>Pr: 133,134,135,136,137 (Thesis Beck 1997)</a:t>
            </a:r>
            <a:r>
              <a:rPr lang="de-DE" sz="1400">
                <a:solidFill>
                  <a:srgbClr val="FFFF00"/>
                </a:solidFill>
              </a:rPr>
              <a:t/>
            </a:r>
            <a:br>
              <a:rPr lang="de-DE" sz="1400">
                <a:solidFill>
                  <a:srgbClr val="FFFF00"/>
                </a:solidFill>
              </a:rPr>
            </a:br>
            <a:r>
              <a:rPr lang="en-GB" sz="1400">
                <a:solidFill>
                  <a:srgbClr val="FFFF00"/>
                </a:solidFill>
              </a:rPr>
              <a:t>Nd: 130,132,134,135,138 (Thesis Beck 1997)</a:t>
            </a:r>
            <a:r>
              <a:rPr lang="de-DE" sz="1400">
                <a:solidFill>
                  <a:srgbClr val="FFFF00"/>
                </a:solidFill>
              </a:rPr>
              <a:t/>
            </a:r>
            <a:br>
              <a:rPr lang="de-DE" sz="1400">
                <a:solidFill>
                  <a:srgbClr val="FFFF00"/>
                </a:solidFill>
              </a:rPr>
            </a:br>
            <a:r>
              <a:rPr lang="en-GB" sz="1400">
                <a:solidFill>
                  <a:srgbClr val="FFFF00"/>
                </a:solidFill>
              </a:rPr>
              <a:t>Pm: 139,140,141,143 (Thesis Beck 1997)</a:t>
            </a:r>
            <a:r>
              <a:rPr lang="de-DE" sz="1400">
                <a:solidFill>
                  <a:srgbClr val="FFFF00"/>
                </a:solidFill>
              </a:rPr>
              <a:t/>
            </a:r>
            <a:br>
              <a:rPr lang="de-DE" sz="1400">
                <a:solidFill>
                  <a:srgbClr val="FFFF00"/>
                </a:solidFill>
              </a:rPr>
            </a:br>
            <a:r>
              <a:rPr lang="en-GB" sz="1400">
                <a:solidFill>
                  <a:srgbClr val="FFFF00"/>
                </a:solidFill>
              </a:rPr>
              <a:t>Sm: 137,138,141 (Thesis Beck 1997)</a:t>
            </a:r>
            <a:r>
              <a:rPr lang="de-DE" sz="1400">
                <a:solidFill>
                  <a:srgbClr val="FFFF00"/>
                </a:solidFill>
              </a:rPr>
              <a:t/>
            </a:r>
            <a:br>
              <a:rPr lang="de-DE" sz="1400">
                <a:solidFill>
                  <a:srgbClr val="FFFF00"/>
                </a:solidFill>
              </a:rPr>
            </a:br>
            <a:r>
              <a:rPr lang="en-GB" sz="1400">
                <a:solidFill>
                  <a:srgbClr val="FFFF00"/>
                </a:solidFill>
              </a:rPr>
              <a:t>Dy: 148,149 (Thesis Beck 1997)</a:t>
            </a:r>
            <a:r>
              <a:rPr lang="de-DE" sz="1400">
                <a:solidFill>
                  <a:srgbClr val="FFFF00"/>
                </a:solidFill>
              </a:rPr>
              <a:t/>
            </a:r>
            <a:br>
              <a:rPr lang="de-DE" sz="1400">
                <a:solidFill>
                  <a:srgbClr val="FFFF00"/>
                </a:solidFill>
              </a:rPr>
            </a:br>
            <a:r>
              <a:rPr lang="en-GB" sz="1400">
                <a:solidFill>
                  <a:srgbClr val="FFFF00"/>
                </a:solidFill>
              </a:rPr>
              <a:t>Hg: 185,186,187,188,189,190,191,192,193,194,</a:t>
            </a:r>
            <a:br>
              <a:rPr lang="en-GB" sz="1400">
                <a:solidFill>
                  <a:srgbClr val="FFFF00"/>
                </a:solidFill>
              </a:rPr>
            </a:br>
            <a:r>
              <a:rPr lang="en-GB" sz="1400">
                <a:solidFill>
                  <a:srgbClr val="FFFF00"/>
                </a:solidFill>
              </a:rPr>
              <a:t>195,196,197,200 (Thesis S. Schwarz 1998)</a:t>
            </a:r>
            <a:endParaRPr lang="en-US" sz="1400">
              <a:solidFill>
                <a:srgbClr val="FFFF00"/>
              </a:solidFill>
            </a:endParaRPr>
          </a:p>
        </p:txBody>
      </p:sp>
      <p:sp>
        <p:nvSpPr>
          <p:cNvPr id="36869" name="Rectangle 32"/>
          <p:cNvSpPr>
            <a:spLocks noChangeArrowheads="1"/>
          </p:cNvSpPr>
          <p:nvPr/>
        </p:nvSpPr>
        <p:spPr bwMode="auto">
          <a:xfrm>
            <a:off x="6548438" y="5805488"/>
            <a:ext cx="26638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>
                <a:solidFill>
                  <a:srgbClr val="FFFF00"/>
                </a:solidFill>
              </a:rPr>
              <a:t>PhD Beck</a:t>
            </a:r>
            <a:endParaRPr lang="de-DE" sz="1000" dirty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>
                <a:solidFill>
                  <a:srgbClr val="FFFF00"/>
                </a:solidFill>
              </a:rPr>
              <a:t>PhD Kohl</a:t>
            </a:r>
            <a:endParaRPr lang="de-DE" sz="1000" dirty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b="1" dirty="0">
                <a:solidFill>
                  <a:srgbClr val="FFFF00"/>
                </a:solidFill>
              </a:rPr>
              <a:t>PhD S. Schwarz </a:t>
            </a:r>
            <a:endParaRPr lang="de-DE" sz="1000" b="1" dirty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>
                <a:solidFill>
                  <a:srgbClr val="FFFF00"/>
                </a:solidFill>
              </a:rPr>
              <a:t>PhD </a:t>
            </a:r>
            <a:r>
              <a:rPr lang="en-GB" sz="1000" dirty="0" err="1">
                <a:solidFill>
                  <a:srgbClr val="FFFF00"/>
                </a:solidFill>
              </a:rPr>
              <a:t>Schark</a:t>
            </a:r>
            <a:r>
              <a:rPr lang="en-GB" sz="1000" dirty="0">
                <a:solidFill>
                  <a:srgbClr val="FFFF00"/>
                </a:solidFill>
              </a:rPr>
              <a:t> 02/96</a:t>
            </a:r>
            <a:endParaRPr lang="de-DE" sz="1000" dirty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>
                <a:solidFill>
                  <a:srgbClr val="FFFF00"/>
                </a:solidFill>
              </a:rPr>
              <a:t>Postdoc Hartmann CERN Fellow </a:t>
            </a:r>
            <a:endParaRPr lang="de-DE" sz="1000" dirty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>
                <a:solidFill>
                  <a:srgbClr val="FFFF00"/>
                </a:solidFill>
              </a:rPr>
              <a:t>07/1996 </a:t>
            </a:r>
            <a:r>
              <a:rPr lang="en-GB" sz="1000" dirty="0" err="1">
                <a:solidFill>
                  <a:srgbClr val="FFFF00"/>
                </a:solidFill>
              </a:rPr>
              <a:t>Prof.</a:t>
            </a:r>
            <a:r>
              <a:rPr lang="en-GB" sz="1000" dirty="0">
                <a:solidFill>
                  <a:srgbClr val="FFFF00"/>
                </a:solidFill>
              </a:rPr>
              <a:t> </a:t>
            </a:r>
            <a:r>
              <a:rPr lang="en-GB" sz="1000" dirty="0" err="1">
                <a:solidFill>
                  <a:srgbClr val="FFFF00"/>
                </a:solidFill>
              </a:rPr>
              <a:t>Bollen</a:t>
            </a:r>
            <a:r>
              <a:rPr lang="en-GB" sz="1000" dirty="0">
                <a:solidFill>
                  <a:srgbClr val="FFFF00"/>
                </a:solidFill>
              </a:rPr>
              <a:t> ISOLDE Group Leader</a:t>
            </a:r>
          </a:p>
        </p:txBody>
      </p:sp>
      <p:sp>
        <p:nvSpPr>
          <p:cNvPr id="36870" name="Text Box 33"/>
          <p:cNvSpPr txBox="1">
            <a:spLocks noChangeArrowheads="1"/>
          </p:cNvSpPr>
          <p:nvPr/>
        </p:nvSpPr>
        <p:spPr bwMode="auto">
          <a:xfrm rot="-5400000">
            <a:off x="6938169" y="3223419"/>
            <a:ext cx="1909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 b="1">
                <a:solidFill>
                  <a:srgbClr val="CC00CC"/>
                </a:solidFill>
              </a:rPr>
              <a:t>@ Bob Moore McGill</a:t>
            </a:r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12" t="20231" r="11276" b="57132"/>
          <a:stretch/>
        </p:blipFill>
        <p:spPr>
          <a:xfrm>
            <a:off x="7881257" y="4708338"/>
            <a:ext cx="1186543" cy="1727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1997: Use of Hyperboloidal Paul Trap &amp; Preparing for a Linear Segmented RFQ Cooler and Buncher</a:t>
            </a:r>
          </a:p>
        </p:txBody>
      </p:sp>
      <p:sp>
        <p:nvSpPr>
          <p:cNvPr id="38915" name="Rectangle 25"/>
          <p:cNvSpPr>
            <a:spLocks noChangeArrowheads="1"/>
          </p:cNvSpPr>
          <p:nvPr/>
        </p:nvSpPr>
        <p:spPr bwMode="auto">
          <a:xfrm>
            <a:off x="5759450" y="6003925"/>
            <a:ext cx="33845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</a:t>
            </a:r>
            <a:r>
              <a:rPr lang="en-GB" sz="1000"/>
              <a:t>D Beck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Kohl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S. Schwarz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02/1997 PhD Herfurth Postdoc Hartmann CERN Fellow 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07/1996 Bollen ISOLDE group Leader</a:t>
            </a:r>
          </a:p>
        </p:txBody>
      </p:sp>
      <p:sp>
        <p:nvSpPr>
          <p:cNvPr id="38916" name="Rectangle 28"/>
          <p:cNvSpPr>
            <a:spLocks noChangeArrowheads="1"/>
          </p:cNvSpPr>
          <p:nvPr/>
        </p:nvSpPr>
        <p:spPr bwMode="auto">
          <a:xfrm>
            <a:off x="103188" y="4487183"/>
            <a:ext cx="5040312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 err="1"/>
              <a:t>CeO</a:t>
            </a:r>
            <a:r>
              <a:rPr lang="de-DE" sz="1400" dirty="0"/>
              <a:t>: 132,133,134 (Thesis Kohl 1999)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 err="1"/>
              <a:t>Eu</a:t>
            </a:r>
            <a:r>
              <a:rPr lang="de-DE" sz="1400" dirty="0"/>
              <a:t>: 147,148,149 (Thesis Kohl 1999)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 err="1"/>
              <a:t>Dy</a:t>
            </a:r>
            <a:r>
              <a:rPr lang="de-DE" sz="1400" dirty="0"/>
              <a:t>: 149 (Thesis Kohl 1999)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/>
              <a:t>Yb:158,159,160,161,162,163,164 (Thesis Kohl 1999)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/>
              <a:t>Tm: 165 (Thesis Kohl 1999)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/>
              <a:t>Pb:196,198 (Thesis Kohl 1999)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/>
              <a:t>Bi: 197 (Thesis Kohl 1999)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/>
              <a:t>Po:198 (Thesis Kohl 1999)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/>
              <a:t>At:203 (Thesis Kohl 1999)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Hg: 184,185,186,191,193,194,197 (Thesis S. Schwarz 1998)</a:t>
            </a:r>
          </a:p>
        </p:txBody>
      </p:sp>
      <p:sp>
        <p:nvSpPr>
          <p:cNvPr id="38917" name="Rectangle 29"/>
          <p:cNvSpPr>
            <a:spLocks noChangeArrowheads="1"/>
          </p:cNvSpPr>
          <p:nvPr/>
        </p:nvSpPr>
        <p:spPr bwMode="auto">
          <a:xfrm>
            <a:off x="4716463" y="4508500"/>
            <a:ext cx="4181475" cy="1200150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800"/>
              <a:t>Investigation of the AC Stark effect in a Penning trap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800"/>
              <a:t>Calculation of cooling in Paul trap</a:t>
            </a:r>
            <a:r>
              <a:rPr lang="de-DE" sz="1800"/>
              <a:t/>
            </a:r>
            <a:br>
              <a:rPr lang="de-DE" sz="1800"/>
            </a:br>
            <a:r>
              <a:rPr lang="en-GB" sz="1800"/>
              <a:t>Calculation of ejection out of Paul trap</a:t>
            </a:r>
            <a:endParaRPr lang="en-US" sz="1800"/>
          </a:p>
        </p:txBody>
      </p:sp>
      <p:pic>
        <p:nvPicPr>
          <p:cNvPr id="38918" name="Picture 31" descr="1997 Damping in lin Paul Tr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190625"/>
            <a:ext cx="4968875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Text Box 32"/>
          <p:cNvSpPr txBox="1">
            <a:spLocks noChangeArrowheads="1"/>
          </p:cNvSpPr>
          <p:nvPr/>
        </p:nvSpPr>
        <p:spPr bwMode="auto">
          <a:xfrm>
            <a:off x="4787900" y="1477963"/>
            <a:ext cx="1882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>
                <a:solidFill>
                  <a:srgbClr val="0033CC"/>
                </a:solidFill>
              </a:rPr>
              <a:t>viscous damping</a:t>
            </a:r>
          </a:p>
        </p:txBody>
      </p:sp>
      <p:sp>
        <p:nvSpPr>
          <p:cNvPr id="38920" name="Text Box 33"/>
          <p:cNvSpPr txBox="1">
            <a:spLocks noChangeArrowheads="1"/>
          </p:cNvSpPr>
          <p:nvPr/>
        </p:nvSpPr>
        <p:spPr bwMode="auto">
          <a:xfrm>
            <a:off x="4572000" y="3638550"/>
            <a:ext cx="2111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>
                <a:solidFill>
                  <a:srgbClr val="FF0066"/>
                </a:solidFill>
              </a:rPr>
              <a:t>collisional damping</a:t>
            </a:r>
          </a:p>
        </p:txBody>
      </p:sp>
      <p:sp>
        <p:nvSpPr>
          <p:cNvPr id="38921" name="Text Box 34"/>
          <p:cNvSpPr txBox="1">
            <a:spLocks noChangeArrowheads="1"/>
          </p:cNvSpPr>
          <p:nvPr/>
        </p:nvSpPr>
        <p:spPr bwMode="auto">
          <a:xfrm>
            <a:off x="1690688" y="2270125"/>
            <a:ext cx="561975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Cs</a:t>
            </a:r>
            <a:r>
              <a:rPr lang="en-US" sz="1800" b="1" baseline="30000"/>
              <a:t>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in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smtClean="0"/>
              <a:t>1998: Simulation, Construction and Implementation </a:t>
            </a:r>
            <a:br>
              <a:rPr lang="en-US" sz="2400" b="1" smtClean="0"/>
            </a:br>
            <a:r>
              <a:rPr lang="en-US" sz="2400" b="1" smtClean="0"/>
              <a:t>of Gas-Filled Linear Segmented RFQ Cooler and Buncher</a:t>
            </a:r>
          </a:p>
        </p:txBody>
      </p:sp>
      <p:sp>
        <p:nvSpPr>
          <p:cNvPr id="39939" name="Rectangle 24"/>
          <p:cNvSpPr>
            <a:spLocks noChangeArrowheads="1"/>
          </p:cNvSpPr>
          <p:nvPr/>
        </p:nvSpPr>
        <p:spPr bwMode="auto">
          <a:xfrm>
            <a:off x="6642100" y="6003925"/>
            <a:ext cx="25019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PhD </a:t>
            </a:r>
            <a:r>
              <a:rPr lang="en-GB" sz="1000" dirty="0" err="1"/>
              <a:t>Herfurth</a:t>
            </a:r>
            <a:r>
              <a:rPr lang="en-GB" sz="1000" dirty="0"/>
              <a:t> 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PhD Kohl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PhD S. Schwarz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PhD Beck 01/1998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7/98 Postdoc </a:t>
            </a:r>
            <a:r>
              <a:rPr lang="en-GB" sz="1000" dirty="0" err="1"/>
              <a:t>Lamour</a:t>
            </a:r>
            <a:r>
              <a:rPr lang="en-GB" sz="1000" dirty="0"/>
              <a:t> 11/98 MC Fellow</a:t>
            </a:r>
          </a:p>
        </p:txBody>
      </p:sp>
      <p:pic>
        <p:nvPicPr>
          <p:cNvPr id="39940" name="Picture 27" descr="buncher schematic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130300"/>
            <a:ext cx="5795962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28" descr="03-05 Photo rfq cool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3933825"/>
            <a:ext cx="4676775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31" descr="Coolingin RFQ Cool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085850"/>
            <a:ext cx="2243137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Text Box 32"/>
          <p:cNvSpPr txBox="1">
            <a:spLocks noChangeArrowheads="1"/>
          </p:cNvSpPr>
          <p:nvPr/>
        </p:nvSpPr>
        <p:spPr bwMode="auto">
          <a:xfrm>
            <a:off x="6053138" y="4943249"/>
            <a:ext cx="2806700" cy="849312"/>
          </a:xfrm>
          <a:prstGeom prst="rect">
            <a:avLst/>
          </a:prstGeom>
          <a:solidFill>
            <a:srgbClr val="FFFFCC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1400" dirty="0"/>
              <a:t>introduced to Penning trap mass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1400" dirty="0"/>
              <a:t>spectrometry by Bob Moore</a:t>
            </a:r>
            <a:br>
              <a:rPr lang="en-US" sz="1400" dirty="0"/>
            </a:br>
            <a:r>
              <a:rPr lang="en-US" sz="1050" dirty="0" smtClean="0"/>
              <a:t>IJMS 190 (1999) 153-160</a:t>
            </a:r>
            <a:endParaRPr lang="en-US" sz="1400" dirty="0" smtClean="0"/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1000" dirty="0" smtClean="0"/>
              <a:t>NIMA </a:t>
            </a:r>
            <a:r>
              <a:rPr lang="en-US" sz="1000" dirty="0"/>
              <a:t>469 (2001) 276–285</a:t>
            </a:r>
          </a:p>
        </p:txBody>
      </p:sp>
      <p:pic>
        <p:nvPicPr>
          <p:cNvPr id="39944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9" r="13107" b="33751"/>
          <a:stretch>
            <a:fillRect/>
          </a:stretch>
        </p:blipFill>
        <p:spPr bwMode="auto">
          <a:xfrm>
            <a:off x="679450" y="3789363"/>
            <a:ext cx="1295400" cy="154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9"/>
          <p:cNvSpPr>
            <a:spLocks noChangeArrowheads="1"/>
          </p:cNvSpPr>
          <p:nvPr/>
        </p:nvSpPr>
        <p:spPr bwMode="auto">
          <a:xfrm>
            <a:off x="1547813" y="1268413"/>
            <a:ext cx="6911975" cy="4465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1999: ISOLTRAP Becomes </a:t>
            </a:r>
            <a:br>
              <a:rPr lang="en-US" b="1" smtClean="0"/>
            </a:br>
            <a:r>
              <a:rPr lang="en-US" b="1" smtClean="0"/>
              <a:t>an Universal Mass Spectrometer</a:t>
            </a:r>
          </a:p>
        </p:txBody>
      </p:sp>
      <p:sp>
        <p:nvSpPr>
          <p:cNvPr id="40964" name="Rectangle 31"/>
          <p:cNvSpPr>
            <a:spLocks noChangeArrowheads="1"/>
          </p:cNvSpPr>
          <p:nvPr/>
        </p:nvSpPr>
        <p:spPr bwMode="auto">
          <a:xfrm>
            <a:off x="179388" y="6021388"/>
            <a:ext cx="5545137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/>
              <a:t>Ar: 33,34,42,43 (Thesis Herfurth 2001)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/>
              <a:t>Xe: 114,115,116,117,118,119,120,121,122,123,124,130 (Thesis Dilling 2001)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/>
              <a:t>Hg: 183,184</a:t>
            </a:r>
          </a:p>
        </p:txBody>
      </p:sp>
      <p:grpSp>
        <p:nvGrpSpPr>
          <p:cNvPr id="40965" name="Group 33"/>
          <p:cNvGrpSpPr>
            <a:grpSpLocks/>
          </p:cNvGrpSpPr>
          <p:nvPr/>
        </p:nvGrpSpPr>
        <p:grpSpPr bwMode="auto">
          <a:xfrm>
            <a:off x="4787900" y="1341438"/>
            <a:ext cx="6419850" cy="4259262"/>
            <a:chOff x="1833" y="2409"/>
            <a:chExt cx="2373" cy="1599"/>
          </a:xfrm>
        </p:grpSpPr>
        <p:sp>
          <p:nvSpPr>
            <p:cNvPr id="40969" name="Rectangle 34"/>
            <p:cNvSpPr>
              <a:spLocks noChangeArrowheads="1"/>
            </p:cNvSpPr>
            <p:nvPr/>
          </p:nvSpPr>
          <p:spPr bwMode="auto">
            <a:xfrm>
              <a:off x="2761" y="2980"/>
              <a:ext cx="1445" cy="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sz="1800"/>
            </a:p>
          </p:txBody>
        </p:sp>
        <p:pic>
          <p:nvPicPr>
            <p:cNvPr id="40970" name="Picture 35" descr="Itall_buncher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801" b="12267"/>
            <a:stretch>
              <a:fillRect/>
            </a:stretch>
          </p:blipFill>
          <p:spPr bwMode="auto">
            <a:xfrm>
              <a:off x="1833" y="2409"/>
              <a:ext cx="1325" cy="1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71" name="Text Box 36"/>
            <p:cNvSpPr txBox="1">
              <a:spLocks noChangeArrowheads="1"/>
            </p:cNvSpPr>
            <p:nvPr/>
          </p:nvSpPr>
          <p:spPr bwMode="auto">
            <a:xfrm>
              <a:off x="1856" y="3762"/>
              <a:ext cx="202" cy="1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400"/>
                <a:t>60-keV ISOLDE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endParaRPr lang="en-US" sz="400"/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400"/>
                <a:t>ion beam</a:t>
              </a:r>
            </a:p>
          </p:txBody>
        </p:sp>
        <p:sp>
          <p:nvSpPr>
            <p:cNvPr id="40972" name="Rectangle 37"/>
            <p:cNvSpPr>
              <a:spLocks noChangeArrowheads="1"/>
            </p:cNvSpPr>
            <p:nvPr/>
          </p:nvSpPr>
          <p:spPr bwMode="auto">
            <a:xfrm>
              <a:off x="2106" y="2793"/>
              <a:ext cx="447" cy="3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sz="1800"/>
            </a:p>
          </p:txBody>
        </p:sp>
        <p:sp>
          <p:nvSpPr>
            <p:cNvPr id="40973" name="Text Box 38"/>
            <p:cNvSpPr txBox="1">
              <a:spLocks noChangeArrowheads="1"/>
            </p:cNvSpPr>
            <p:nvPr/>
          </p:nvSpPr>
          <p:spPr bwMode="auto">
            <a:xfrm>
              <a:off x="1872" y="2409"/>
              <a:ext cx="114" cy="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700" b="1"/>
                <a:t>(C)</a:t>
              </a:r>
              <a:endParaRPr lang="en-US" sz="700"/>
            </a:p>
          </p:txBody>
        </p:sp>
        <p:pic>
          <p:nvPicPr>
            <p:cNvPr id="40974" name="Picture 3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7" y="2451"/>
              <a:ext cx="432" cy="3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0975" name="Text Box 40"/>
            <p:cNvSpPr txBox="1">
              <a:spLocks noChangeArrowheads="1"/>
            </p:cNvSpPr>
            <p:nvPr/>
          </p:nvSpPr>
          <p:spPr bwMode="auto">
            <a:xfrm>
              <a:off x="1872" y="2937"/>
              <a:ext cx="114" cy="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700" b="1"/>
                <a:t>(B)</a:t>
              </a:r>
              <a:endParaRPr lang="en-US" sz="700"/>
            </a:p>
          </p:txBody>
        </p:sp>
        <p:sp>
          <p:nvSpPr>
            <p:cNvPr id="40976" name="Rectangle 41"/>
            <p:cNvSpPr>
              <a:spLocks noChangeArrowheads="1"/>
            </p:cNvSpPr>
            <p:nvPr/>
          </p:nvSpPr>
          <p:spPr bwMode="auto">
            <a:xfrm>
              <a:off x="2169" y="3187"/>
              <a:ext cx="351" cy="5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sz="1800"/>
            </a:p>
          </p:txBody>
        </p:sp>
        <p:pic>
          <p:nvPicPr>
            <p:cNvPr id="40977" name="Picture 4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8" y="2966"/>
              <a:ext cx="333" cy="6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0978" name="Text Box 43"/>
            <p:cNvSpPr txBox="1">
              <a:spLocks noChangeArrowheads="1"/>
            </p:cNvSpPr>
            <p:nvPr/>
          </p:nvSpPr>
          <p:spPr bwMode="auto">
            <a:xfrm>
              <a:off x="2568" y="3596"/>
              <a:ext cx="179" cy="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FontTx/>
                <a:buNone/>
              </a:pPr>
              <a:r>
                <a:rPr lang="en-US" sz="400"/>
                <a:t>Bunches,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  <a:buFontTx/>
                <a:buNone/>
              </a:pPr>
              <a:r>
                <a:rPr lang="en-US" sz="400"/>
                <a:t>3 keV energy</a:t>
              </a:r>
            </a:p>
          </p:txBody>
        </p:sp>
        <p:sp>
          <p:nvSpPr>
            <p:cNvPr id="40979" name="Text Box 44"/>
            <p:cNvSpPr txBox="1">
              <a:spLocks noChangeArrowheads="1"/>
            </p:cNvSpPr>
            <p:nvPr/>
          </p:nvSpPr>
          <p:spPr bwMode="auto">
            <a:xfrm>
              <a:off x="2970" y="3275"/>
              <a:ext cx="101" cy="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500"/>
                <a:t>1m</a:t>
              </a:r>
            </a:p>
          </p:txBody>
        </p:sp>
        <p:sp>
          <p:nvSpPr>
            <p:cNvPr id="40980" name="Line 45"/>
            <p:cNvSpPr>
              <a:spLocks noChangeShapeType="1"/>
            </p:cNvSpPr>
            <p:nvPr/>
          </p:nvSpPr>
          <p:spPr bwMode="auto">
            <a:xfrm flipH="1" flipV="1">
              <a:off x="2495" y="2507"/>
              <a:ext cx="354" cy="302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981" name="Line 46"/>
            <p:cNvSpPr>
              <a:spLocks noChangeShapeType="1"/>
            </p:cNvSpPr>
            <p:nvPr/>
          </p:nvSpPr>
          <p:spPr bwMode="auto">
            <a:xfrm flipH="1">
              <a:off x="2231" y="2858"/>
              <a:ext cx="620" cy="55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982" name="Line 47"/>
            <p:cNvSpPr>
              <a:spLocks noChangeShapeType="1"/>
            </p:cNvSpPr>
            <p:nvPr/>
          </p:nvSpPr>
          <p:spPr bwMode="auto">
            <a:xfrm flipH="1">
              <a:off x="2323" y="3462"/>
              <a:ext cx="522" cy="179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983" name="Line 48"/>
            <p:cNvSpPr>
              <a:spLocks noChangeShapeType="1"/>
            </p:cNvSpPr>
            <p:nvPr/>
          </p:nvSpPr>
          <p:spPr bwMode="auto">
            <a:xfrm flipH="1" flipV="1">
              <a:off x="2389" y="3001"/>
              <a:ext cx="456" cy="356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984" name="Oval 49"/>
            <p:cNvSpPr>
              <a:spLocks noChangeArrowheads="1"/>
            </p:cNvSpPr>
            <p:nvPr/>
          </p:nvSpPr>
          <p:spPr bwMode="auto">
            <a:xfrm>
              <a:off x="2823" y="2811"/>
              <a:ext cx="47" cy="47"/>
            </a:xfrm>
            <a:prstGeom prst="ellips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sz="1800"/>
            </a:p>
          </p:txBody>
        </p:sp>
        <p:sp>
          <p:nvSpPr>
            <p:cNvPr id="40985" name="Oval 50"/>
            <p:cNvSpPr>
              <a:spLocks noChangeArrowheads="1"/>
            </p:cNvSpPr>
            <p:nvPr/>
          </p:nvSpPr>
          <p:spPr bwMode="auto">
            <a:xfrm>
              <a:off x="1895" y="2409"/>
              <a:ext cx="666" cy="502"/>
            </a:xfrm>
            <a:prstGeom prst="ellips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sz="1800"/>
            </a:p>
          </p:txBody>
        </p:sp>
        <p:sp>
          <p:nvSpPr>
            <p:cNvPr id="40986" name="Oval 51"/>
            <p:cNvSpPr>
              <a:spLocks noChangeArrowheads="1"/>
            </p:cNvSpPr>
            <p:nvPr/>
          </p:nvSpPr>
          <p:spPr bwMode="auto">
            <a:xfrm>
              <a:off x="1941" y="2941"/>
              <a:ext cx="576" cy="722"/>
            </a:xfrm>
            <a:prstGeom prst="ellips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sz="1800"/>
            </a:p>
          </p:txBody>
        </p:sp>
        <p:sp>
          <p:nvSpPr>
            <p:cNvPr id="40987" name="Oval 52"/>
            <p:cNvSpPr>
              <a:spLocks noChangeArrowheads="1"/>
            </p:cNvSpPr>
            <p:nvPr/>
          </p:nvSpPr>
          <p:spPr bwMode="auto">
            <a:xfrm>
              <a:off x="2821" y="3356"/>
              <a:ext cx="47" cy="104"/>
            </a:xfrm>
            <a:prstGeom prst="ellips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sz="1800"/>
            </a:p>
          </p:txBody>
        </p:sp>
        <p:sp>
          <p:nvSpPr>
            <p:cNvPr id="40988" name="Oval 53"/>
            <p:cNvSpPr>
              <a:spLocks noChangeArrowheads="1"/>
            </p:cNvSpPr>
            <p:nvPr/>
          </p:nvSpPr>
          <p:spPr bwMode="auto">
            <a:xfrm>
              <a:off x="2150" y="3821"/>
              <a:ext cx="370" cy="61"/>
            </a:xfrm>
            <a:prstGeom prst="ellips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sz="1800"/>
            </a:p>
          </p:txBody>
        </p:sp>
      </p:grpSp>
      <p:sp>
        <p:nvSpPr>
          <p:cNvPr id="40966" name="Text Box 56"/>
          <p:cNvSpPr txBox="1">
            <a:spLocks noChangeArrowheads="1"/>
          </p:cNvSpPr>
          <p:nvPr/>
        </p:nvSpPr>
        <p:spPr bwMode="auto">
          <a:xfrm>
            <a:off x="2051050" y="1557338"/>
            <a:ext cx="266382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de-DE" sz="1600">
                <a:solidFill>
                  <a:srgbClr val="000099"/>
                </a:solidFill>
              </a:rPr>
              <a:t>Precision Penning trap</a:t>
            </a:r>
            <a:br>
              <a:rPr lang="de-DE" sz="1600">
                <a:solidFill>
                  <a:srgbClr val="000099"/>
                </a:solidFill>
              </a:rPr>
            </a:br>
            <a:r>
              <a:rPr lang="de-DE" sz="1600"/>
              <a:t>mass measurement</a:t>
            </a:r>
            <a:br>
              <a:rPr lang="de-DE" sz="1600"/>
            </a:br>
            <a:r>
              <a:rPr lang="de-DE" sz="1600"/>
              <a:t>isomer separation</a:t>
            </a:r>
          </a:p>
          <a:p>
            <a:pPr>
              <a:spcBef>
                <a:spcPct val="50000"/>
              </a:spcBef>
              <a:buFontTx/>
              <a:buNone/>
            </a:pPr>
            <a:endParaRPr lang="de-DE" sz="1600"/>
          </a:p>
          <a:p>
            <a:pPr>
              <a:spcBef>
                <a:spcPct val="50000"/>
              </a:spcBef>
              <a:buFontTx/>
              <a:buNone/>
            </a:pPr>
            <a:endParaRPr lang="de-DE" sz="1600"/>
          </a:p>
          <a:p>
            <a:pPr>
              <a:spcBef>
                <a:spcPct val="50000"/>
              </a:spcBef>
              <a:buFontTx/>
              <a:buNone/>
            </a:pPr>
            <a:r>
              <a:rPr lang="de-DE" sz="1600">
                <a:solidFill>
                  <a:srgbClr val="000099"/>
                </a:solidFill>
              </a:rPr>
              <a:t>Preparation  Penning trap</a:t>
            </a:r>
            <a:br>
              <a:rPr lang="de-DE" sz="1600">
                <a:solidFill>
                  <a:srgbClr val="000099"/>
                </a:solidFill>
              </a:rPr>
            </a:br>
            <a:r>
              <a:rPr lang="de-DE" sz="1600"/>
              <a:t>mass-selective cooling</a:t>
            </a:r>
            <a:br>
              <a:rPr lang="de-DE" sz="1600"/>
            </a:br>
            <a:r>
              <a:rPr lang="de-DE" sz="1600"/>
              <a:t>isobar separation </a:t>
            </a:r>
          </a:p>
          <a:p>
            <a:pPr>
              <a:spcBef>
                <a:spcPct val="50000"/>
              </a:spcBef>
              <a:buFontTx/>
              <a:buNone/>
            </a:pPr>
            <a:endParaRPr lang="de-DE" sz="1600"/>
          </a:p>
          <a:p>
            <a:pPr>
              <a:spcBef>
                <a:spcPct val="50000"/>
              </a:spcBef>
              <a:buFontTx/>
              <a:buNone/>
            </a:pPr>
            <a:r>
              <a:rPr lang="de-DE" sz="1600">
                <a:solidFill>
                  <a:srgbClr val="000099"/>
                </a:solidFill>
              </a:rPr>
              <a:t>RFQ Buncher &amp; Cooler:</a:t>
            </a:r>
            <a:br>
              <a:rPr lang="de-DE" sz="1600">
                <a:solidFill>
                  <a:srgbClr val="000099"/>
                </a:solidFill>
              </a:rPr>
            </a:br>
            <a:r>
              <a:rPr lang="de-DE" sz="1600"/>
              <a:t>retardation</a:t>
            </a:r>
            <a:br>
              <a:rPr lang="de-DE" sz="1600"/>
            </a:br>
            <a:r>
              <a:rPr lang="de-DE" sz="1600"/>
              <a:t>accumulation</a:t>
            </a:r>
            <a:br>
              <a:rPr lang="de-DE" sz="1600"/>
            </a:br>
            <a:r>
              <a:rPr lang="de-DE" sz="1600"/>
              <a:t>preparation</a:t>
            </a:r>
          </a:p>
        </p:txBody>
      </p:sp>
      <p:pic>
        <p:nvPicPr>
          <p:cNvPr id="37949" name="Picture 6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7" b="9065"/>
          <a:stretch>
            <a:fillRect/>
          </a:stretch>
        </p:blipFill>
        <p:spPr bwMode="auto">
          <a:xfrm>
            <a:off x="0" y="3196342"/>
            <a:ext cx="5301343" cy="2457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8" name="Rectangle 25"/>
          <p:cNvSpPr>
            <a:spLocks noChangeArrowheads="1"/>
          </p:cNvSpPr>
          <p:nvPr/>
        </p:nvSpPr>
        <p:spPr bwMode="auto">
          <a:xfrm>
            <a:off x="6769100" y="5699125"/>
            <a:ext cx="237490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b="1" dirty="0" err="1"/>
              <a:t>PhD</a:t>
            </a:r>
            <a:r>
              <a:rPr lang="de-DE" sz="1000" b="1" dirty="0"/>
              <a:t> </a:t>
            </a:r>
            <a:r>
              <a:rPr lang="de-DE" sz="1000" b="1" dirty="0" err="1"/>
              <a:t>Herfurth</a:t>
            </a:r>
            <a:endParaRPr lang="de-DE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S. Schwarz ??/1999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Kohl 02/1999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10/1999 PhD </a:t>
            </a:r>
            <a:r>
              <a:rPr lang="en-GB" sz="1000" dirty="0" err="1"/>
              <a:t>Kellerbauer</a:t>
            </a:r>
            <a:r>
              <a:rPr lang="de-DE" sz="1000" dirty="0"/>
              <a:t>??/1999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??/1999 PhD </a:t>
            </a:r>
            <a:r>
              <a:rPr lang="en-GB" sz="1000" dirty="0" err="1"/>
              <a:t>Dilling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Postdoc</a:t>
            </a:r>
            <a:r>
              <a:rPr lang="de-DE" sz="1000" dirty="0"/>
              <a:t> S. Schwarz</a:t>
            </a:r>
            <a:r>
              <a:rPr lang="en-GB" sz="1000" dirty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 err="1"/>
              <a:t>Bollen</a:t>
            </a:r>
            <a:r>
              <a:rPr lang="en-GB" sz="1000" dirty="0"/>
              <a:t> ISOLDE Group Leader 08/1999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4"/>
          <p:cNvSpPr txBox="1">
            <a:spLocks noChangeArrowheads="1"/>
          </p:cNvSpPr>
          <p:nvPr/>
        </p:nvSpPr>
        <p:spPr bwMode="auto">
          <a:xfrm>
            <a:off x="34925" y="5300663"/>
            <a:ext cx="3425825" cy="8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FF0000"/>
                </a:solidFill>
              </a:rPr>
              <a:t>ISOLTRAP: Mg-22, Al-26, Ar-34, Ca-38, Rb-74</a:t>
            </a:r>
          </a:p>
          <a:p>
            <a:pPr eaLnBrk="1" hangingPunct="1"/>
            <a:r>
              <a:rPr lang="en-US" sz="900">
                <a:solidFill>
                  <a:srgbClr val="000000"/>
                </a:solidFill>
              </a:rPr>
              <a:t>F. Herfurth </a:t>
            </a:r>
            <a:r>
              <a:rPr lang="en-US" sz="900" i="1">
                <a:solidFill>
                  <a:srgbClr val="000000"/>
                </a:solidFill>
              </a:rPr>
              <a:t>et al</a:t>
            </a:r>
            <a:r>
              <a:rPr lang="en-US" sz="900">
                <a:solidFill>
                  <a:srgbClr val="000000"/>
                </a:solidFill>
              </a:rPr>
              <a:t>., Eur. Phys. J. A 15, 17 (2002)</a:t>
            </a:r>
          </a:p>
          <a:p>
            <a:pPr eaLnBrk="1" hangingPunct="1"/>
            <a:r>
              <a:rPr lang="en-US" sz="900">
                <a:solidFill>
                  <a:srgbClr val="000000"/>
                </a:solidFill>
              </a:rPr>
              <a:t>A. Kellerbauer </a:t>
            </a:r>
            <a:r>
              <a:rPr lang="en-US" sz="900" i="1">
                <a:solidFill>
                  <a:srgbClr val="000000"/>
                </a:solidFill>
              </a:rPr>
              <a:t>et al</a:t>
            </a:r>
            <a:r>
              <a:rPr lang="en-US" sz="900">
                <a:solidFill>
                  <a:srgbClr val="000000"/>
                </a:solidFill>
              </a:rPr>
              <a:t>., Phys. Rev. Lett.93, 072502 (2004)</a:t>
            </a:r>
          </a:p>
          <a:p>
            <a:pPr eaLnBrk="1" hangingPunct="1"/>
            <a:r>
              <a:rPr lang="en-US" sz="900">
                <a:solidFill>
                  <a:srgbClr val="000000"/>
                </a:solidFill>
              </a:rPr>
              <a:t>M. Mukherjee </a:t>
            </a:r>
            <a:r>
              <a:rPr lang="en-US" sz="900" i="1">
                <a:solidFill>
                  <a:srgbClr val="000000"/>
                </a:solidFill>
              </a:rPr>
              <a:t>et al</a:t>
            </a:r>
            <a:r>
              <a:rPr lang="en-US" sz="900">
                <a:solidFill>
                  <a:srgbClr val="000000"/>
                </a:solidFill>
              </a:rPr>
              <a:t>., Phys. Rev. Lett. 93, 150801 (2004)</a:t>
            </a:r>
          </a:p>
          <a:p>
            <a:pPr eaLnBrk="1" hangingPunct="1"/>
            <a:r>
              <a:rPr lang="en-US" sz="900">
                <a:solidFill>
                  <a:srgbClr val="000000"/>
                </a:solidFill>
              </a:rPr>
              <a:t>S. George et al. Phys. Rev. Lett. 98, 162501 (2007)</a:t>
            </a:r>
          </a:p>
        </p:txBody>
      </p:sp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3419475" y="5300663"/>
            <a:ext cx="2765425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CC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 b="1">
                <a:solidFill>
                  <a:srgbClr val="CC3399"/>
                </a:solidFill>
              </a:rPr>
              <a:t>JYFL-TRAP: Al-26m, Sc-42, Ga-62</a:t>
            </a:r>
            <a:br>
              <a:rPr lang="en-US" sz="1200" b="1">
                <a:solidFill>
                  <a:srgbClr val="CC3399"/>
                </a:solidFill>
              </a:rPr>
            </a:br>
            <a:r>
              <a:rPr lang="fi-FI" sz="900">
                <a:solidFill>
                  <a:srgbClr val="000000"/>
                </a:solidFill>
              </a:rPr>
              <a:t>T. Eronen et al., Phys. Rev. Lett. 97 (2006) 232501</a:t>
            </a:r>
            <a:br>
              <a:rPr lang="fi-FI" sz="900">
                <a:solidFill>
                  <a:srgbClr val="000000"/>
                </a:solidFill>
              </a:rPr>
            </a:br>
            <a:r>
              <a:rPr lang="fi-FI" sz="900">
                <a:solidFill>
                  <a:srgbClr val="000000"/>
                </a:solidFill>
              </a:rPr>
              <a:t>T. Eronen et al., Phys. Lett. B 636 (2006) 191; </a:t>
            </a:r>
            <a:br>
              <a:rPr lang="fi-FI" sz="900">
                <a:solidFill>
                  <a:srgbClr val="000000"/>
                </a:solidFill>
              </a:rPr>
            </a:br>
            <a:r>
              <a:rPr lang="fi-FI" sz="900">
                <a:solidFill>
                  <a:srgbClr val="000000"/>
                </a:solidFill>
              </a:rPr>
              <a:t>B. Hyland et al., Phys. Rev. Lett. 97(2006) 102501</a:t>
            </a:r>
            <a:endParaRPr lang="en-US" sz="9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0" y="6173788"/>
            <a:ext cx="2809875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CC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 b="1">
                <a:solidFill>
                  <a:srgbClr val="006600"/>
                </a:solidFill>
              </a:rPr>
              <a:t>CPT: Mg-22, V-46</a:t>
            </a:r>
            <a:br>
              <a:rPr lang="en-US" sz="1200" b="1">
                <a:solidFill>
                  <a:srgbClr val="006600"/>
                </a:solidFill>
              </a:rPr>
            </a:br>
            <a:r>
              <a:rPr lang="en-US" sz="900">
                <a:solidFill>
                  <a:srgbClr val="000000"/>
                </a:solidFill>
              </a:rPr>
              <a:t>G. Savard et al., Phys. Rev. Lett. 95, 102501 (2005)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900">
                <a:solidFill>
                  <a:srgbClr val="000000"/>
                </a:solidFill>
              </a:rPr>
              <a:t>Phys.  Rec. C 70, 042501(R) (2004)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900">
              <a:solidFill>
                <a:srgbClr val="000000"/>
              </a:solidFill>
            </a:endParaRPr>
          </a:p>
        </p:txBody>
      </p:sp>
      <p:pic>
        <p:nvPicPr>
          <p:cNvPr id="41989" name="Picture 7" descr="Bild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981075"/>
            <a:ext cx="6192838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990" name="Group 8"/>
          <p:cNvGrpSpPr>
            <a:grpSpLocks/>
          </p:cNvGrpSpPr>
          <p:nvPr/>
        </p:nvGrpSpPr>
        <p:grpSpPr bwMode="auto">
          <a:xfrm>
            <a:off x="2193925" y="3108325"/>
            <a:ext cx="328613" cy="366713"/>
            <a:chOff x="5178" y="2003"/>
            <a:chExt cx="207" cy="231"/>
          </a:xfrm>
        </p:grpSpPr>
        <p:sp>
          <p:nvSpPr>
            <p:cNvPr id="42008" name="Line 9"/>
            <p:cNvSpPr>
              <a:spLocks noChangeShapeType="1"/>
            </p:cNvSpPr>
            <p:nvPr/>
          </p:nvSpPr>
          <p:spPr bwMode="auto">
            <a:xfrm>
              <a:off x="5284" y="2069"/>
              <a:ext cx="0" cy="136"/>
            </a:xfrm>
            <a:prstGeom prst="line">
              <a:avLst/>
            </a:prstGeom>
            <a:noFill/>
            <a:ln w="25400">
              <a:solidFill>
                <a:srgbClr val="CC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fr-FR"/>
            </a:p>
          </p:txBody>
        </p:sp>
        <p:sp>
          <p:nvSpPr>
            <p:cNvPr id="42009" name="Line 10"/>
            <p:cNvSpPr>
              <a:spLocks noChangeShapeType="1"/>
            </p:cNvSpPr>
            <p:nvPr/>
          </p:nvSpPr>
          <p:spPr bwMode="auto">
            <a:xfrm>
              <a:off x="5239" y="2060"/>
              <a:ext cx="90" cy="0"/>
            </a:xfrm>
            <a:prstGeom prst="line">
              <a:avLst/>
            </a:prstGeom>
            <a:noFill/>
            <a:ln w="25400">
              <a:solidFill>
                <a:srgbClr val="CC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fr-FR"/>
            </a:p>
          </p:txBody>
        </p:sp>
        <p:sp>
          <p:nvSpPr>
            <p:cNvPr id="42010" name="Line 11"/>
            <p:cNvSpPr>
              <a:spLocks noChangeShapeType="1"/>
            </p:cNvSpPr>
            <p:nvPr/>
          </p:nvSpPr>
          <p:spPr bwMode="auto">
            <a:xfrm>
              <a:off x="5239" y="2214"/>
              <a:ext cx="90" cy="0"/>
            </a:xfrm>
            <a:prstGeom prst="line">
              <a:avLst/>
            </a:prstGeom>
            <a:noFill/>
            <a:ln w="25400">
              <a:solidFill>
                <a:srgbClr val="CC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fr-FR"/>
            </a:p>
          </p:txBody>
        </p:sp>
        <p:sp>
          <p:nvSpPr>
            <p:cNvPr id="42011" name="Text Box 12"/>
            <p:cNvSpPr txBox="1">
              <a:spLocks noChangeArrowheads="1"/>
            </p:cNvSpPr>
            <p:nvPr/>
          </p:nvSpPr>
          <p:spPr bwMode="auto">
            <a:xfrm>
              <a:off x="5178" y="2003"/>
              <a:ext cx="2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CC00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sz="1800">
                  <a:solidFill>
                    <a:srgbClr val="CC3399"/>
                  </a:solidFill>
                  <a:latin typeface="Comic Sans MS" panose="030F0702030302020204" pitchFamily="66" charset="0"/>
                </a:rPr>
                <a:t>●</a:t>
              </a:r>
            </a:p>
          </p:txBody>
        </p:sp>
      </p:grpSp>
      <p:sp>
        <p:nvSpPr>
          <p:cNvPr id="41991" name="Line 13"/>
          <p:cNvSpPr>
            <a:spLocks noChangeShapeType="1"/>
          </p:cNvSpPr>
          <p:nvPr/>
        </p:nvSpPr>
        <p:spPr bwMode="auto">
          <a:xfrm>
            <a:off x="3509963" y="2901950"/>
            <a:ext cx="0" cy="360363"/>
          </a:xfrm>
          <a:prstGeom prst="line">
            <a:avLst/>
          </a:prstGeom>
          <a:noFill/>
          <a:ln w="2540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41992" name="Line 14"/>
          <p:cNvSpPr>
            <a:spLocks noChangeShapeType="1"/>
          </p:cNvSpPr>
          <p:nvPr/>
        </p:nvSpPr>
        <p:spPr bwMode="auto">
          <a:xfrm>
            <a:off x="3444875" y="2881313"/>
            <a:ext cx="142875" cy="0"/>
          </a:xfrm>
          <a:prstGeom prst="line">
            <a:avLst/>
          </a:prstGeom>
          <a:noFill/>
          <a:ln w="2540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41993" name="Line 15"/>
          <p:cNvSpPr>
            <a:spLocks noChangeShapeType="1"/>
          </p:cNvSpPr>
          <p:nvPr/>
        </p:nvSpPr>
        <p:spPr bwMode="auto">
          <a:xfrm>
            <a:off x="3444875" y="3281363"/>
            <a:ext cx="142875" cy="0"/>
          </a:xfrm>
          <a:prstGeom prst="line">
            <a:avLst/>
          </a:prstGeom>
          <a:noFill/>
          <a:ln w="2540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41994" name="Text Box 16"/>
          <p:cNvSpPr txBox="1">
            <a:spLocks noChangeArrowheads="1"/>
          </p:cNvSpPr>
          <p:nvPr/>
        </p:nvSpPr>
        <p:spPr bwMode="auto">
          <a:xfrm>
            <a:off x="3346450" y="2863850"/>
            <a:ext cx="328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CC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>
                <a:solidFill>
                  <a:srgbClr val="CC3399"/>
                </a:solidFill>
                <a:latin typeface="Comic Sans MS" panose="030F0702030302020204" pitchFamily="66" charset="0"/>
              </a:rPr>
              <a:t>●</a:t>
            </a:r>
          </a:p>
        </p:txBody>
      </p:sp>
      <p:sp>
        <p:nvSpPr>
          <p:cNvPr id="41995" name="Line 17"/>
          <p:cNvSpPr>
            <a:spLocks noChangeShapeType="1"/>
          </p:cNvSpPr>
          <p:nvPr/>
        </p:nvSpPr>
        <p:spPr bwMode="auto">
          <a:xfrm>
            <a:off x="3771900" y="2686050"/>
            <a:ext cx="0" cy="360363"/>
          </a:xfrm>
          <a:prstGeom prst="line">
            <a:avLst/>
          </a:prstGeom>
          <a:noFill/>
          <a:ln w="2540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41996" name="Line 18"/>
          <p:cNvSpPr>
            <a:spLocks noChangeShapeType="1"/>
          </p:cNvSpPr>
          <p:nvPr/>
        </p:nvSpPr>
        <p:spPr bwMode="auto">
          <a:xfrm>
            <a:off x="3706813" y="2665413"/>
            <a:ext cx="142875" cy="0"/>
          </a:xfrm>
          <a:prstGeom prst="line">
            <a:avLst/>
          </a:prstGeom>
          <a:noFill/>
          <a:ln w="2540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41997" name="Line 19"/>
          <p:cNvSpPr>
            <a:spLocks noChangeShapeType="1"/>
          </p:cNvSpPr>
          <p:nvPr/>
        </p:nvSpPr>
        <p:spPr bwMode="auto">
          <a:xfrm>
            <a:off x="3706813" y="3065463"/>
            <a:ext cx="142875" cy="0"/>
          </a:xfrm>
          <a:prstGeom prst="line">
            <a:avLst/>
          </a:prstGeom>
          <a:noFill/>
          <a:ln w="2540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41998" name="Text Box 20"/>
          <p:cNvSpPr txBox="1">
            <a:spLocks noChangeArrowheads="1"/>
          </p:cNvSpPr>
          <p:nvPr/>
        </p:nvSpPr>
        <p:spPr bwMode="auto">
          <a:xfrm>
            <a:off x="3608388" y="2647950"/>
            <a:ext cx="3286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CC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>
                <a:solidFill>
                  <a:srgbClr val="CC3399"/>
                </a:solidFill>
                <a:latin typeface="Comic Sans MS" panose="030F0702030302020204" pitchFamily="66" charset="0"/>
              </a:rPr>
              <a:t>●</a:t>
            </a:r>
          </a:p>
        </p:txBody>
      </p:sp>
      <p:sp>
        <p:nvSpPr>
          <p:cNvPr id="41999" name="Rectangle 21"/>
          <p:cNvSpPr>
            <a:spLocks noChangeArrowheads="1"/>
          </p:cNvSpPr>
          <p:nvPr/>
        </p:nvSpPr>
        <p:spPr bwMode="auto">
          <a:xfrm>
            <a:off x="3490913" y="2290763"/>
            <a:ext cx="576262" cy="358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CC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/>
          </a:p>
        </p:txBody>
      </p:sp>
      <p:sp>
        <p:nvSpPr>
          <p:cNvPr id="42000" name="Rectangle 22"/>
          <p:cNvSpPr>
            <a:spLocks noChangeArrowheads="1"/>
          </p:cNvSpPr>
          <p:nvPr/>
        </p:nvSpPr>
        <p:spPr bwMode="auto">
          <a:xfrm>
            <a:off x="2914650" y="1485900"/>
            <a:ext cx="576263" cy="2524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CC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/>
          </a:p>
        </p:txBody>
      </p:sp>
      <p:sp>
        <p:nvSpPr>
          <p:cNvPr id="42001" name="Rectangle 23"/>
          <p:cNvSpPr>
            <a:spLocks noChangeArrowheads="1"/>
          </p:cNvSpPr>
          <p:nvPr/>
        </p:nvSpPr>
        <p:spPr bwMode="auto">
          <a:xfrm>
            <a:off x="2482850" y="1951038"/>
            <a:ext cx="1871663" cy="1952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CC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/>
          </a:p>
        </p:txBody>
      </p:sp>
      <p:sp>
        <p:nvSpPr>
          <p:cNvPr id="42002" name="Text Box 24"/>
          <p:cNvSpPr txBox="1">
            <a:spLocks noChangeArrowheads="1"/>
          </p:cNvSpPr>
          <p:nvPr/>
        </p:nvSpPr>
        <p:spPr bwMode="auto">
          <a:xfrm>
            <a:off x="3492500" y="6165850"/>
            <a:ext cx="2733675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CC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 b="1">
                <a:solidFill>
                  <a:srgbClr val="0000CC"/>
                </a:solidFill>
              </a:rPr>
              <a:t>LEBIT: Ca-38</a:t>
            </a:r>
            <a:br>
              <a:rPr lang="en-US" sz="1200" b="1">
                <a:solidFill>
                  <a:srgbClr val="0000CC"/>
                </a:solidFill>
              </a:rPr>
            </a:br>
            <a:r>
              <a:rPr lang="fi-FI" sz="900">
                <a:solidFill>
                  <a:srgbClr val="000000"/>
                </a:solidFill>
              </a:rPr>
              <a:t>G. Bollen et al., Phys. Rev. Lett. 96 (2006) 152501</a:t>
            </a:r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42003" name="Rectangle 25"/>
          <p:cNvSpPr>
            <a:spLocks noChangeArrowheads="1"/>
          </p:cNvSpPr>
          <p:nvPr/>
        </p:nvSpPr>
        <p:spPr bwMode="auto">
          <a:xfrm>
            <a:off x="2914650" y="1447800"/>
            <a:ext cx="576263" cy="2524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CC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/>
          </a:p>
        </p:txBody>
      </p:sp>
      <p:sp>
        <p:nvSpPr>
          <p:cNvPr id="42004" name="Text Box 26"/>
          <p:cNvSpPr txBox="1">
            <a:spLocks noChangeArrowheads="1"/>
          </p:cNvSpPr>
          <p:nvPr/>
        </p:nvSpPr>
        <p:spPr bwMode="auto">
          <a:xfrm>
            <a:off x="6516688" y="1052513"/>
            <a:ext cx="2303462" cy="1885950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30000"/>
              </a:spcAft>
              <a:buFontTx/>
              <a:buNone/>
            </a:pPr>
            <a:r>
              <a:rPr lang="en-US" sz="1600">
                <a:latin typeface="Comic Sans MS" panose="030F0702030302020204" pitchFamily="66" charset="0"/>
              </a:rPr>
              <a:t>An accuracy of the Q-value by some few 100 eV is reached by mass measurements.</a:t>
            </a:r>
          </a:p>
          <a:p>
            <a:pPr algn="ctr" eaLnBrk="1" hangingPunct="1">
              <a:spcBef>
                <a:spcPct val="0"/>
              </a:spcBef>
              <a:spcAft>
                <a:spcPct val="30000"/>
              </a:spcAft>
              <a:buFontTx/>
              <a:buNone/>
            </a:pPr>
            <a:r>
              <a:rPr lang="en-US" sz="1600">
                <a:latin typeface="Comic Sans MS" panose="030F0702030302020204" pitchFamily="66" charset="0"/>
              </a:rPr>
              <a:t>In addition required:</a:t>
            </a:r>
            <a:br>
              <a:rPr lang="en-US" sz="1600">
                <a:latin typeface="Comic Sans MS" panose="030F0702030302020204" pitchFamily="66" charset="0"/>
              </a:rPr>
            </a:br>
            <a:r>
              <a:rPr lang="en-US" sz="1600">
                <a:latin typeface="Comic Sans MS" panose="030F0702030302020204" pitchFamily="66" charset="0"/>
              </a:rPr>
              <a:t>Half life</a:t>
            </a:r>
            <a:br>
              <a:rPr lang="en-US" sz="1600">
                <a:latin typeface="Comic Sans MS" panose="030F0702030302020204" pitchFamily="66" charset="0"/>
              </a:rPr>
            </a:br>
            <a:r>
              <a:rPr lang="en-US" sz="1600">
                <a:latin typeface="Comic Sans MS" panose="030F0702030302020204" pitchFamily="66" charset="0"/>
              </a:rPr>
              <a:t>Branching ratio</a:t>
            </a:r>
          </a:p>
        </p:txBody>
      </p:sp>
      <p:sp>
        <p:nvSpPr>
          <p:cNvPr id="42005" name="Rectangle 27"/>
          <p:cNvSpPr>
            <a:spLocks noChangeArrowheads="1"/>
          </p:cNvSpPr>
          <p:nvPr/>
        </p:nvSpPr>
        <p:spPr bwMode="auto">
          <a:xfrm>
            <a:off x="6192838" y="3213100"/>
            <a:ext cx="3059112" cy="179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/>
              <a:t>Ar: 34 </a:t>
            </a:r>
            <a:r>
              <a:rPr lang="de-DE" sz="1400"/>
              <a:t>(Thesis Herfurth 2001)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/>
              <a:t>Sr: 76,77,80,81 </a:t>
            </a:r>
            <a:endParaRPr lang="de-DE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/>
              <a:t>Sn: 129,130,131</a:t>
            </a:r>
            <a:r>
              <a:rPr lang="de-DE" sz="1400"/>
              <a:t>,132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/>
              <a:t>(Thesis Sikler 2003)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/>
              <a:t>Hg: 178,179,180,181,182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/>
              <a:t>Kr: 73,74,75,76,77,78,80,82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/>
              <a:t>Ga: 74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/>
              <a:t>Rb: 74,76 (Thesis Kellerbauer 2002)</a:t>
            </a:r>
            <a:endParaRPr lang="en-US" sz="1400"/>
          </a:p>
        </p:txBody>
      </p:sp>
      <p:sp>
        <p:nvSpPr>
          <p:cNvPr id="42006" name="Rectangle 28"/>
          <p:cNvSpPr>
            <a:spLocks noChangeArrowheads="1"/>
          </p:cNvSpPr>
          <p:nvPr/>
        </p:nvSpPr>
        <p:spPr bwMode="auto">
          <a:xfrm>
            <a:off x="6672263" y="6003925"/>
            <a:ext cx="2652712" cy="863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</a:t>
            </a:r>
            <a:r>
              <a:rPr lang="de-DE" sz="1000" dirty="0" err="1"/>
              <a:t>Herfurth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b="1" dirty="0" err="1"/>
              <a:t>PhD</a:t>
            </a:r>
            <a:r>
              <a:rPr lang="de-DE" sz="1000" b="1" dirty="0"/>
              <a:t> Kellerbauer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Postdoc S. Schwarz ??/2000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11/2000 Postdoc </a:t>
            </a:r>
            <a:r>
              <a:rPr lang="en-GB" sz="1000" dirty="0" err="1"/>
              <a:t>Blaum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4/2000 Postdoc </a:t>
            </a:r>
            <a:r>
              <a:rPr lang="en-GB" sz="1000" dirty="0" err="1"/>
              <a:t>Scheidenberger</a:t>
            </a:r>
            <a:r>
              <a:rPr lang="en-GB" sz="1000" dirty="0"/>
              <a:t> 10/2000</a:t>
            </a:r>
          </a:p>
        </p:txBody>
      </p:sp>
      <p:sp>
        <p:nvSpPr>
          <p:cNvPr id="42007" name="Rectangle 29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400" b="1" smtClean="0"/>
              <a:t>2000: Application of ISOLTRAP to Specific Cases as </a:t>
            </a:r>
            <a:br>
              <a:rPr lang="en-US" sz="2400" b="1" smtClean="0"/>
            </a:br>
            <a:r>
              <a:rPr lang="en-US" sz="2400" b="1" smtClean="0"/>
              <a:t>CVC Hypothesis and Test of the Unitarity of the CKM Matrix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2001:</a:t>
            </a:r>
            <a:r>
              <a:rPr lang="en-US" b="1" smtClean="0"/>
              <a:t> </a:t>
            </a:r>
            <a:r>
              <a:rPr lang="en-US" sz="2800" b="1" smtClean="0"/>
              <a:t>Application of ISOLTRAP to Specific Cases as Waiting Point Nuclei in Astrophysics</a:t>
            </a:r>
          </a:p>
        </p:txBody>
      </p:sp>
      <p:sp>
        <p:nvSpPr>
          <p:cNvPr id="43011" name="Rectangle 50"/>
          <p:cNvSpPr>
            <a:spLocks noChangeArrowheads="1"/>
          </p:cNvSpPr>
          <p:nvPr/>
        </p:nvSpPr>
        <p:spPr bwMode="auto">
          <a:xfrm>
            <a:off x="6713538" y="5589588"/>
            <a:ext cx="26114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01/2001 Dipl. Kuckein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Kellerbauer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Dilling 05/2001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Herfurth 05/2001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Rodriguez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06/2001 Postdoc Herfurth CERN Fellow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Postdoc Blaum 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10/2001 Postdoc Sauvan</a:t>
            </a:r>
            <a:endParaRPr lang="de-DE" sz="1000"/>
          </a:p>
        </p:txBody>
      </p:sp>
      <p:sp>
        <p:nvSpPr>
          <p:cNvPr id="43012" name="Rectangle 53"/>
          <p:cNvSpPr>
            <a:spLocks noChangeArrowheads="1"/>
          </p:cNvSpPr>
          <p:nvPr/>
        </p:nvSpPr>
        <p:spPr bwMode="auto">
          <a:xfrm>
            <a:off x="0" y="5992813"/>
            <a:ext cx="42195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/>
              <a:t>Development of phase-locked magnetron excitation</a:t>
            </a:r>
            <a:endParaRPr lang="de-DE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/>
              <a:t>Kr: 72,73,74,78,86 (Thesis Rodriguez 06/2003)</a:t>
            </a:r>
            <a:br>
              <a:rPr lang="de-DE" sz="1400"/>
            </a:br>
            <a:r>
              <a:rPr lang="de-DE" sz="1400"/>
              <a:t>Ar: 32,33,36,44,45,46</a:t>
            </a:r>
            <a:endParaRPr lang="en-US" sz="1400"/>
          </a:p>
        </p:txBody>
      </p:sp>
      <p:pic>
        <p:nvPicPr>
          <p:cNvPr id="43013" name="Picture 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971" y="1485283"/>
            <a:ext cx="7424058" cy="373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-14288" y="0"/>
            <a:ext cx="9144001" cy="1143000"/>
          </a:xfrm>
        </p:spPr>
        <p:txBody>
          <a:bodyPr/>
          <a:lstStyle/>
          <a:p>
            <a:pPr eaLnBrk="1" hangingPunct="1"/>
            <a:r>
              <a:rPr lang="en-US" b="1" smtClean="0"/>
              <a:t>2002: Absolute Mass Measurements and Accuracy Check by Use of Carbon Clusters</a:t>
            </a:r>
            <a:endParaRPr lang="en-US" sz="1600" b="1" smtClean="0">
              <a:solidFill>
                <a:schemeClr val="tx1"/>
              </a:solidFill>
            </a:endParaRPr>
          </a:p>
        </p:txBody>
      </p:sp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6330950" y="1295400"/>
            <a:ext cx="69850" cy="4495800"/>
          </a:xfrm>
          <a:prstGeom prst="rect">
            <a:avLst/>
          </a:prstGeom>
          <a:gradFill rotWithShape="0">
            <a:gsLst>
              <a:gs pos="0">
                <a:srgbClr val="EAEAEA"/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/>
          </a:p>
        </p:txBody>
      </p:sp>
      <p:sp>
        <p:nvSpPr>
          <p:cNvPr id="44036" name="Rectangle 6"/>
          <p:cNvSpPr>
            <a:spLocks noChangeArrowheads="1"/>
          </p:cNvSpPr>
          <p:nvPr/>
        </p:nvSpPr>
        <p:spPr bwMode="auto">
          <a:xfrm>
            <a:off x="3235325" y="1371600"/>
            <a:ext cx="69850" cy="4495800"/>
          </a:xfrm>
          <a:prstGeom prst="rect">
            <a:avLst/>
          </a:prstGeom>
          <a:gradFill rotWithShape="0">
            <a:gsLst>
              <a:gs pos="0">
                <a:srgbClr val="EAEAEA"/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/>
          </a:p>
        </p:txBody>
      </p:sp>
      <p:sp>
        <p:nvSpPr>
          <p:cNvPr id="44037" name="Text Box 7"/>
          <p:cNvSpPr txBox="1">
            <a:spLocks noChangeArrowheads="1"/>
          </p:cNvSpPr>
          <p:nvPr/>
        </p:nvSpPr>
        <p:spPr bwMode="auto">
          <a:xfrm>
            <a:off x="-104775" y="1371600"/>
            <a:ext cx="34734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600" b="1">
                <a:latin typeface="Technical"/>
                <a:sym typeface="Wingdings" panose="05000000000000000000" pitchFamily="2" charset="2"/>
              </a:rPr>
              <a:t></a:t>
            </a:r>
            <a:r>
              <a:rPr lang="en-US" sz="1600" b="1">
                <a:latin typeface="Technical"/>
              </a:rPr>
              <a:t> </a:t>
            </a:r>
            <a:r>
              <a:rPr lang="en-US" sz="1600" b="1"/>
              <a:t>desorption, fragmentation, and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600" b="1"/>
              <a:t>     ionization from a C</a:t>
            </a:r>
            <a:r>
              <a:rPr lang="en-US" sz="1600" b="1" baseline="-25000"/>
              <a:t>60</a:t>
            </a:r>
            <a:r>
              <a:rPr lang="en-US" sz="1600" b="1"/>
              <a:t> pellet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600" b="1"/>
              <a:t>     induced by 6 ns, 5 mJ laser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600" b="1"/>
              <a:t>     pulses at 532 nm</a:t>
            </a:r>
          </a:p>
        </p:txBody>
      </p:sp>
      <p:sp>
        <p:nvSpPr>
          <p:cNvPr id="44038" name="Text Box 8"/>
          <p:cNvSpPr txBox="1">
            <a:spLocks noChangeArrowheads="1"/>
          </p:cNvSpPr>
          <p:nvPr/>
        </p:nvSpPr>
        <p:spPr bwMode="auto">
          <a:xfrm>
            <a:off x="4010025" y="2743200"/>
            <a:ext cx="17954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b="1"/>
              <a:t>Cyclotron resonance</a:t>
            </a:r>
            <a:endParaRPr lang="en-US" sz="1400" b="1">
              <a:latin typeface="Technical"/>
            </a:endParaRPr>
          </a:p>
        </p:txBody>
      </p:sp>
      <p:sp>
        <p:nvSpPr>
          <p:cNvPr id="44039" name="Text Box 9"/>
          <p:cNvSpPr txBox="1">
            <a:spLocks noChangeArrowheads="1"/>
          </p:cNvSpPr>
          <p:nvPr/>
        </p:nvSpPr>
        <p:spPr bwMode="auto">
          <a:xfrm>
            <a:off x="3305175" y="1371600"/>
            <a:ext cx="3236913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600" b="1">
                <a:latin typeface="Technical"/>
                <a:sym typeface="Wingdings" panose="05000000000000000000" pitchFamily="2" charset="2"/>
              </a:rPr>
              <a:t> </a:t>
            </a:r>
            <a:r>
              <a:rPr lang="en-US" sz="1600" b="1"/>
              <a:t>determination of the cyclotron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600" b="1"/>
              <a:t>     frequency  </a:t>
            </a:r>
            <a:r>
              <a:rPr lang="en-US" sz="1600" b="1">
                <a:sym typeface="Symbol" panose="05050102010706020507" pitchFamily="18" charset="2"/>
              </a:rPr>
              <a:t></a:t>
            </a:r>
            <a:r>
              <a:rPr lang="en-US" sz="1600" b="1" baseline="-25000"/>
              <a:t>c</a:t>
            </a:r>
            <a:r>
              <a:rPr lang="en-US" sz="1600" b="1"/>
              <a:t> of the cluster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600" b="1"/>
              <a:t>     ion in the precision </a:t>
            </a:r>
            <a:br>
              <a:rPr lang="en-US" sz="1600" b="1"/>
            </a:br>
            <a:r>
              <a:rPr lang="en-US" sz="1600" b="1"/>
              <a:t>Penning trap</a:t>
            </a:r>
          </a:p>
        </p:txBody>
      </p:sp>
      <p:sp>
        <p:nvSpPr>
          <p:cNvPr id="44040" name="Text Box 10"/>
          <p:cNvSpPr txBox="1">
            <a:spLocks noChangeArrowheads="1"/>
          </p:cNvSpPr>
          <p:nvPr/>
        </p:nvSpPr>
        <p:spPr bwMode="auto">
          <a:xfrm>
            <a:off x="6605588" y="1371600"/>
            <a:ext cx="240347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600" b="1">
                <a:latin typeface="Technical"/>
                <a:sym typeface="Wingdings" panose="05000000000000000000" pitchFamily="2" charset="2"/>
              </a:rPr>
              <a:t> </a:t>
            </a:r>
            <a:r>
              <a:rPr lang="en-US" sz="1600" b="1">
                <a:sym typeface="Wingdings" panose="05000000000000000000" pitchFamily="2" charset="2"/>
              </a:rPr>
              <a:t>determination of the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600" b="1">
                <a:sym typeface="Wingdings" panose="05000000000000000000" pitchFamily="2" charset="2"/>
              </a:rPr>
              <a:t>systematic error and the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600" b="1">
                <a:sym typeface="Wingdings" panose="05000000000000000000" pitchFamily="2" charset="2"/>
              </a:rPr>
              <a:t>achievable accuracy by </a:t>
            </a:r>
            <a:br>
              <a:rPr lang="en-US" sz="1600" b="1">
                <a:sym typeface="Wingdings" panose="05000000000000000000" pitchFamily="2" charset="2"/>
              </a:rPr>
            </a:br>
            <a:r>
              <a:rPr lang="en-US" sz="1600" b="1">
                <a:sym typeface="Wingdings" panose="05000000000000000000" pitchFamily="2" charset="2"/>
              </a:rPr>
              <a:t>carbon clusters</a:t>
            </a:r>
          </a:p>
        </p:txBody>
      </p:sp>
      <p:sp>
        <p:nvSpPr>
          <p:cNvPr id="44041" name="Text Box 11"/>
          <p:cNvSpPr txBox="1">
            <a:spLocks noChangeArrowheads="1"/>
          </p:cNvSpPr>
          <p:nvPr/>
        </p:nvSpPr>
        <p:spPr bwMode="auto">
          <a:xfrm>
            <a:off x="6553200" y="2667000"/>
            <a:ext cx="2584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b="1"/>
              <a:t>Mass-dependent error</a:t>
            </a:r>
            <a:endParaRPr lang="en-US" sz="1800" b="1">
              <a:latin typeface="Technical"/>
            </a:endParaRPr>
          </a:p>
        </p:txBody>
      </p:sp>
      <p:sp>
        <p:nvSpPr>
          <p:cNvPr id="44042" name="Text Box 12"/>
          <p:cNvSpPr txBox="1">
            <a:spLocks noChangeArrowheads="1"/>
          </p:cNvSpPr>
          <p:nvPr/>
        </p:nvSpPr>
        <p:spPr bwMode="auto">
          <a:xfrm>
            <a:off x="5275263" y="4343400"/>
            <a:ext cx="584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400" b="1" baseline="30000"/>
              <a:t>12</a:t>
            </a:r>
            <a:r>
              <a:rPr lang="en-US" sz="1400" b="1"/>
              <a:t>C</a:t>
            </a:r>
            <a:r>
              <a:rPr lang="en-US" sz="1400" b="1" baseline="-25000"/>
              <a:t>10</a:t>
            </a:r>
            <a:r>
              <a:rPr lang="en-US" sz="1400" b="1" baseline="30000"/>
              <a:t>+</a:t>
            </a:r>
          </a:p>
        </p:txBody>
      </p:sp>
      <p:pic>
        <p:nvPicPr>
          <p:cNvPr id="44043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3376613" cy="315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44" name="Text Box 14"/>
          <p:cNvSpPr txBox="1">
            <a:spLocks noChangeArrowheads="1"/>
          </p:cNvSpPr>
          <p:nvPr/>
        </p:nvSpPr>
        <p:spPr bwMode="auto">
          <a:xfrm>
            <a:off x="492125" y="2681288"/>
            <a:ext cx="23510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b="1"/>
              <a:t>TOF cluster spectrum</a:t>
            </a:r>
            <a:endParaRPr lang="en-US" sz="1800" b="1">
              <a:latin typeface="Technical"/>
            </a:endParaRPr>
          </a:p>
        </p:txBody>
      </p:sp>
      <p:pic>
        <p:nvPicPr>
          <p:cNvPr id="44045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1" t="9200" r="9216" b="4601"/>
          <a:stretch>
            <a:fillRect/>
          </a:stretch>
        </p:blipFill>
        <p:spPr bwMode="auto">
          <a:xfrm>
            <a:off x="6330950" y="2971800"/>
            <a:ext cx="2813050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4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66"/>
          <a:stretch>
            <a:fillRect/>
          </a:stretch>
        </p:blipFill>
        <p:spPr bwMode="auto">
          <a:xfrm>
            <a:off x="3095625" y="2667000"/>
            <a:ext cx="3446463" cy="289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47" name="Text Box 17"/>
          <p:cNvSpPr txBox="1">
            <a:spLocks noChangeArrowheads="1"/>
          </p:cNvSpPr>
          <p:nvPr/>
        </p:nvSpPr>
        <p:spPr bwMode="auto">
          <a:xfrm>
            <a:off x="3798888" y="2667000"/>
            <a:ext cx="2268537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b="1"/>
              <a:t>Cyclotron resonance</a:t>
            </a:r>
            <a:endParaRPr lang="en-US" sz="1800" b="1">
              <a:latin typeface="Technical"/>
            </a:endParaRPr>
          </a:p>
        </p:txBody>
      </p:sp>
      <p:sp>
        <p:nvSpPr>
          <p:cNvPr id="75794" name="Rectangle 18"/>
          <p:cNvSpPr>
            <a:spLocks noChangeArrowheads="1"/>
          </p:cNvSpPr>
          <p:nvPr/>
        </p:nvSpPr>
        <p:spPr bwMode="auto">
          <a:xfrm rot="-1949955">
            <a:off x="273813" y="3101901"/>
            <a:ext cx="7594435" cy="833178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/>
              <a:t>accuracy:			</a:t>
            </a:r>
            <a:r>
              <a:rPr lang="el-GR" sz="2400" b="1" dirty="0">
                <a:cs typeface="Arial" panose="020B0604020202020204" pitchFamily="34" charset="0"/>
              </a:rPr>
              <a:t>δ</a:t>
            </a:r>
            <a:r>
              <a:rPr lang="en-US" sz="2400" b="1" dirty="0"/>
              <a:t>m/m   </a:t>
            </a:r>
            <a:r>
              <a:rPr lang="en-US" sz="2400" b="1" dirty="0">
                <a:sym typeface="Symbol" panose="05050102010706020507" pitchFamily="18" charset="2"/>
              </a:rPr>
              <a:t>  8</a:t>
            </a:r>
            <a:r>
              <a:rPr lang="en-US" sz="2400" b="1" dirty="0">
                <a:sym typeface="Wingdings" panose="05000000000000000000" pitchFamily="2" charset="2"/>
              </a:rPr>
              <a:t>10</a:t>
            </a:r>
            <a:r>
              <a:rPr lang="en-US" sz="2400" b="1" baseline="30000" dirty="0">
                <a:sym typeface="Wingdings" panose="05000000000000000000" pitchFamily="2" charset="2"/>
              </a:rPr>
              <a:t>-9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>
                <a:sym typeface="Wingdings" panose="05000000000000000000" pitchFamily="2" charset="2"/>
              </a:rPr>
              <a:t>systematic error: </a:t>
            </a:r>
            <a:r>
              <a:rPr lang="en-US" sz="2400" b="1" dirty="0" smtClean="0">
                <a:sym typeface="Wingdings" panose="05000000000000000000" pitchFamily="2" charset="2"/>
              </a:rPr>
              <a:t> 	 </a:t>
            </a:r>
            <a:r>
              <a:rPr lang="en-US" sz="2400" b="1" dirty="0">
                <a:sym typeface="Wingdings" panose="05000000000000000000" pitchFamily="2" charset="2"/>
              </a:rPr>
              <a:t>	</a:t>
            </a:r>
            <a:r>
              <a:rPr lang="el-GR" sz="2400" b="1" dirty="0">
                <a:cs typeface="Arial" panose="020B0604020202020204" pitchFamily="34" charset="0"/>
              </a:rPr>
              <a:t>δ</a:t>
            </a:r>
            <a:r>
              <a:rPr lang="en-US" sz="2400" b="1" dirty="0"/>
              <a:t>m/m   </a:t>
            </a:r>
            <a:r>
              <a:rPr lang="en-US" sz="2400" b="1" dirty="0">
                <a:sym typeface="Symbol" panose="05050102010706020507" pitchFamily="18" charset="2"/>
              </a:rPr>
              <a:t>=  1.7(6)</a:t>
            </a:r>
            <a:r>
              <a:rPr lang="en-US" sz="2400" b="1" dirty="0">
                <a:sym typeface="Wingdings" panose="05000000000000000000" pitchFamily="2" charset="2"/>
              </a:rPr>
              <a:t>10</a:t>
            </a:r>
            <a:r>
              <a:rPr lang="en-US" sz="2400" b="1" baseline="30000" dirty="0">
                <a:sym typeface="Wingdings" panose="05000000000000000000" pitchFamily="2" charset="2"/>
              </a:rPr>
              <a:t>-10</a:t>
            </a:r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/ u</a:t>
            </a:r>
            <a:endParaRPr lang="en-US" sz="2400" b="1" dirty="0">
              <a:sym typeface="Wingdings" panose="05000000000000000000" pitchFamily="2" charset="2"/>
            </a:endParaRPr>
          </a:p>
        </p:txBody>
      </p:sp>
      <p:sp>
        <p:nvSpPr>
          <p:cNvPr id="44049" name="Rectangle 19"/>
          <p:cNvSpPr>
            <a:spLocks noChangeArrowheads="1"/>
          </p:cNvSpPr>
          <p:nvPr/>
        </p:nvSpPr>
        <p:spPr bwMode="auto">
          <a:xfrm>
            <a:off x="6551613" y="5851525"/>
            <a:ext cx="2592387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01/2002 Dipl. Kuckein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Weber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Mukherjee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b="1" dirty="0" err="1"/>
              <a:t>PhD</a:t>
            </a:r>
            <a:r>
              <a:rPr lang="de-DE" sz="1000" b="1" dirty="0"/>
              <a:t> Kellerbauer 07/2002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Postdoc </a:t>
            </a:r>
            <a:r>
              <a:rPr lang="en-GB" sz="1000" dirty="0" err="1"/>
              <a:t>Herfurth</a:t>
            </a:r>
            <a:r>
              <a:rPr lang="en-GB" sz="1000" dirty="0"/>
              <a:t> CERN Fellow 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10/2003 Postdoc </a:t>
            </a:r>
            <a:r>
              <a:rPr lang="en-GB" sz="1000" dirty="0" err="1"/>
              <a:t>Blaum</a:t>
            </a:r>
            <a:r>
              <a:rPr lang="en-GB" sz="1000" dirty="0"/>
              <a:t> CERN Fellow</a:t>
            </a:r>
            <a:endParaRPr lang="de-DE" sz="1000" dirty="0"/>
          </a:p>
        </p:txBody>
      </p:sp>
      <p:sp>
        <p:nvSpPr>
          <p:cNvPr id="44050" name="Rectangle 20"/>
          <p:cNvSpPr>
            <a:spLocks noChangeArrowheads="1"/>
          </p:cNvSpPr>
          <p:nvPr/>
        </p:nvSpPr>
        <p:spPr bwMode="auto">
          <a:xfrm>
            <a:off x="179388" y="6288088"/>
            <a:ext cx="41608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1400"/>
              <a:t>SWIFT cleaning – concept and first measurements</a:t>
            </a:r>
            <a:endParaRPr lang="de-DE" sz="1400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5284897" y="3352746"/>
            <a:ext cx="3543300" cy="2909887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000" tIns="46800" rIns="90000" bIns="4680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800" b="1">
                <a:solidFill>
                  <a:srgbClr val="0033CC"/>
                </a:solidFill>
              </a:rPr>
              <a:t>Harvest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100"/>
              <a:t>Se: 71,72,73,74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100"/>
              <a:t>Br: 72,73,74,75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100"/>
              <a:t>Zn: 63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100"/>
              <a:t>Ga: 63,64,65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100"/>
              <a:t>Mo 98,100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100"/>
              <a:t>Ag: 99,100,101,103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100"/>
              <a:t>Ne: 18,19,20,21,22,23,24,25,26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100"/>
              <a:t>Bi: 190-197,209,215,216 (Thesis Weber 2004)</a:t>
            </a:r>
            <a:endParaRPr lang="de-DE" sz="11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100"/>
              <a:t>Tl: 181,183,186,187,196,205 (Thesis Weber 2004)</a:t>
            </a:r>
            <a:endParaRPr lang="de-DE" sz="11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100"/>
              <a:t>Pb: 187,197,208 (Thesis Weber 2004)</a:t>
            </a:r>
            <a:endParaRPr lang="de-DE" sz="11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100"/>
              <a:t>Fr: 203,205,229 (Thesis Weber 2004)</a:t>
            </a:r>
            <a:endParaRPr lang="de-DE" sz="11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100"/>
              <a:t>Ra: 214,228,229,230 (Thesis Weber 2004)</a:t>
            </a:r>
            <a:endParaRPr lang="de-DE" sz="11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100"/>
              <a:t>Cs: 145,147 (Thesis Weber 2004)</a:t>
            </a:r>
            <a:endParaRPr lang="de-DE" sz="11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100"/>
              <a:t>Rb: 74,75,76</a:t>
            </a:r>
            <a:endParaRPr lang="de-DE" sz="11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100"/>
              <a:t>Zn: 64</a:t>
            </a:r>
            <a:endParaRPr lang="en-US" sz="11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4" grpId="0" build="allAtOnce" animBg="1"/>
      <p:bldP spid="7579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9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2003: Combination of RILIS, Nuclear and Mass Spectroscopy for Solving the Cu-70 Puzzle</a:t>
            </a:r>
          </a:p>
        </p:txBody>
      </p:sp>
      <p:pic>
        <p:nvPicPr>
          <p:cNvPr id="45059" name="Picture 1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622776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0" name="Rectangle 114"/>
          <p:cNvSpPr>
            <a:spLocks noChangeArrowheads="1"/>
          </p:cNvSpPr>
          <p:nvPr/>
        </p:nvSpPr>
        <p:spPr bwMode="auto">
          <a:xfrm>
            <a:off x="6767513" y="6156325"/>
            <a:ext cx="23764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Rodriguez 06/2003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Postdoc Blaum CERN Fellow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Postdoc Herfurth CERN Fellow 12/03</a:t>
            </a:r>
          </a:p>
        </p:txBody>
      </p:sp>
      <p:sp>
        <p:nvSpPr>
          <p:cNvPr id="45061" name="Rectangle 120"/>
          <p:cNvSpPr>
            <a:spLocks noChangeArrowheads="1"/>
          </p:cNvSpPr>
          <p:nvPr/>
        </p:nvSpPr>
        <p:spPr bwMode="auto">
          <a:xfrm>
            <a:off x="1512888" y="6461125"/>
            <a:ext cx="2051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03/2003 Dipl. Yazidjian 08/2003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Mukherjee</a:t>
            </a:r>
          </a:p>
        </p:txBody>
      </p:sp>
      <p:sp>
        <p:nvSpPr>
          <p:cNvPr id="45062" name="Rectangle 121"/>
          <p:cNvSpPr>
            <a:spLocks noChangeArrowheads="1"/>
          </p:cNvSpPr>
          <p:nvPr/>
        </p:nvSpPr>
        <p:spPr bwMode="auto">
          <a:xfrm>
            <a:off x="3492500" y="6461125"/>
            <a:ext cx="1655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04/2003 PhD Guenaut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09/2003 PhD Yazidjian</a:t>
            </a:r>
            <a:endParaRPr lang="en-US" sz="1000"/>
          </a:p>
        </p:txBody>
      </p:sp>
      <p:sp>
        <p:nvSpPr>
          <p:cNvPr id="45063" name="Rectangle 122"/>
          <p:cNvSpPr>
            <a:spLocks noChangeArrowheads="1"/>
          </p:cNvSpPr>
          <p:nvPr/>
        </p:nvSpPr>
        <p:spPr bwMode="auto">
          <a:xfrm>
            <a:off x="5292725" y="6461125"/>
            <a:ext cx="1368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Weber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Sikler 02/2003</a:t>
            </a:r>
          </a:p>
        </p:txBody>
      </p:sp>
      <p:sp>
        <p:nvSpPr>
          <p:cNvPr id="42099" name="Rectangle 115"/>
          <p:cNvSpPr>
            <a:spLocks noChangeArrowheads="1"/>
          </p:cNvSpPr>
          <p:nvPr/>
        </p:nvSpPr>
        <p:spPr bwMode="auto">
          <a:xfrm>
            <a:off x="179388" y="3014663"/>
            <a:ext cx="4679950" cy="3294062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1200"/>
              <a:t> Design of a MCP &amp; channeltron detector</a:t>
            </a:r>
            <a:endParaRPr lang="de-DE" sz="1200"/>
          </a:p>
          <a:p>
            <a:pPr eaLnBrk="1" hangingPunct="1">
              <a:spcBef>
                <a:spcPct val="0"/>
              </a:spcBef>
            </a:pPr>
            <a:r>
              <a:rPr lang="en-GB" sz="1200"/>
              <a:t> Improvement of overall efficiency by 100 (alignment, detector)</a:t>
            </a:r>
            <a:endParaRPr lang="de-DE" sz="1200"/>
          </a:p>
          <a:p>
            <a:pPr eaLnBrk="1" hangingPunct="1">
              <a:spcBef>
                <a:spcPct val="0"/>
              </a:spcBef>
            </a:pPr>
            <a:r>
              <a:rPr lang="en-GB" sz="1200"/>
              <a:t> Implementation of a new control system based on LABVIEW</a:t>
            </a:r>
            <a:endParaRPr lang="de-DE" sz="1200"/>
          </a:p>
          <a:p>
            <a:pPr eaLnBrk="1" hangingPunct="1">
              <a:spcBef>
                <a:spcPct val="0"/>
              </a:spcBef>
            </a:pPr>
            <a:r>
              <a:rPr lang="en-GB" sz="1200"/>
              <a:t> Cu-70: first combination of RILIS, γ-spec and PT mass </a:t>
            </a:r>
            <a:r>
              <a:rPr lang="en-US" sz="1200"/>
              <a:t>spec</a:t>
            </a:r>
            <a:endParaRPr lang="de-DE" sz="1200"/>
          </a:p>
          <a:p>
            <a:pPr eaLnBrk="1" hangingPunct="1">
              <a:spcBef>
                <a:spcPct val="0"/>
              </a:spcBef>
            </a:pPr>
            <a:r>
              <a:rPr lang="en-GB" sz="1200"/>
              <a:t> Cu-68: isolation of either ground or isomeric state</a:t>
            </a:r>
          </a:p>
          <a:p>
            <a:pPr eaLnBrk="1" hangingPunct="1">
              <a:spcBef>
                <a:spcPct val="0"/>
              </a:spcBef>
            </a:pPr>
            <a:endParaRPr lang="en-GB" sz="16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/>
              <a:t>Cu: 65-68,68m,69,70,70m,70n,71-74,76 </a:t>
            </a:r>
            <a:r>
              <a:rPr lang="en-GB" sz="1200"/>
              <a:t>(Thesis Guénaut 2005)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Ga: 63,64,65,68,69,70-78</a:t>
            </a:r>
            <a:r>
              <a:rPr lang="de-DE" sz="1200"/>
              <a:t> </a:t>
            </a:r>
            <a:r>
              <a:rPr lang="en-GB" sz="1200"/>
              <a:t>(Thesis Guénaut 2005)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Ni: 57,60,64,65,66,67,68,69 (Thesis Guénaut 2005)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Cr: 56,57 (Thesis Guénaut)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Mn: 56,57 (Thesis Guénaut 2005)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Rb: 82 (Thesis Guénaut 2005)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/>
              <a:t>Sr: 92 (Thesis Gu</a:t>
            </a:r>
            <a:r>
              <a:rPr lang="en-GB" sz="1200"/>
              <a:t>é</a:t>
            </a:r>
            <a:r>
              <a:rPr lang="de-DE" sz="1200"/>
              <a:t>naut 2005)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/>
              <a:t>Cs: 124,127 </a:t>
            </a:r>
            <a:r>
              <a:rPr lang="en-GB" sz="1200"/>
              <a:t>(Thesis Guénaut 2005)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Ba: 130 (Thesis Guénaut 2005)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Fr: 230 (Thesis Rahaman 2005)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Ra:229-232 (Thesis Rahaman 2005)</a:t>
            </a:r>
          </a:p>
        </p:txBody>
      </p:sp>
      <p:pic>
        <p:nvPicPr>
          <p:cNvPr id="45065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2" t="24513" r="9908" b="4163"/>
          <a:stretch>
            <a:fillRect/>
          </a:stretch>
        </p:blipFill>
        <p:spPr bwMode="auto">
          <a:xfrm>
            <a:off x="6516688" y="1916113"/>
            <a:ext cx="2457450" cy="359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9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3" descr="IMG_289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2004: In-Trap Decay: Mass Spectrometry of the Daughter Born in the Preparation Trap</a:t>
            </a:r>
          </a:p>
        </p:txBody>
      </p:sp>
      <p:sp>
        <p:nvSpPr>
          <p:cNvPr id="46084" name="Rectangle 50"/>
          <p:cNvSpPr>
            <a:spLocks noChangeArrowheads="1"/>
          </p:cNvSpPr>
          <p:nvPr/>
        </p:nvSpPr>
        <p:spPr bwMode="auto">
          <a:xfrm>
            <a:off x="0" y="4851400"/>
            <a:ext cx="5867400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>
                <a:solidFill>
                  <a:schemeClr val="bg1"/>
                </a:solidFill>
              </a:rPr>
              <a:t>In-trap decay of </a:t>
            </a:r>
            <a:r>
              <a:rPr lang="en-GB" sz="1400" baseline="30000">
                <a:solidFill>
                  <a:schemeClr val="bg1"/>
                </a:solidFill>
              </a:rPr>
              <a:t>37</a:t>
            </a:r>
            <a:r>
              <a:rPr lang="en-GB" sz="1400">
                <a:solidFill>
                  <a:schemeClr val="bg1"/>
                </a:solidFill>
              </a:rPr>
              <a:t>K into </a:t>
            </a:r>
            <a:r>
              <a:rPr lang="en-GB" sz="1400" baseline="30000">
                <a:solidFill>
                  <a:schemeClr val="bg1"/>
                </a:solidFill>
              </a:rPr>
              <a:t>37</a:t>
            </a:r>
            <a:r>
              <a:rPr lang="en-GB" sz="1400">
                <a:solidFill>
                  <a:schemeClr val="bg1"/>
                </a:solidFill>
              </a:rPr>
              <a:t>Ar</a:t>
            </a:r>
            <a:br>
              <a:rPr lang="en-GB" sz="1400">
                <a:solidFill>
                  <a:schemeClr val="bg1"/>
                </a:solidFill>
              </a:rPr>
            </a:br>
            <a:r>
              <a:rPr lang="en-GB" sz="1400">
                <a:solidFill>
                  <a:schemeClr val="bg1"/>
                </a:solidFill>
              </a:rPr>
              <a:t>Installation of cluster ion source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>
                <a:solidFill>
                  <a:schemeClr val="bg1"/>
                </a:solidFill>
              </a:rPr>
              <a:t>True single-ion experiments </a:t>
            </a:r>
            <a:br>
              <a:rPr lang="en-GB" sz="1400">
                <a:solidFill>
                  <a:schemeClr val="bg1"/>
                </a:solidFill>
              </a:rPr>
            </a:br>
            <a:r>
              <a:rPr lang="en-GB" sz="1400">
                <a:solidFill>
                  <a:schemeClr val="bg1"/>
                </a:solidFill>
              </a:rPr>
              <a:t> can be performed for the first time with the new Chabouhtron' detector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>
                <a:solidFill>
                  <a:schemeClr val="bg1"/>
                </a:solidFill>
              </a:rPr>
              <a:t>Na: 21,22 (Thesis Mukherjee 2004)</a:t>
            </a:r>
            <a:endParaRPr lang="de-DE" sz="140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>
                <a:solidFill>
                  <a:schemeClr val="bg1"/>
                </a:solidFill>
              </a:rPr>
              <a:t>Mg:22 Thesis Mukherjee 2004)</a:t>
            </a:r>
            <a:endParaRPr lang="de-DE" sz="140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>
                <a:solidFill>
                  <a:schemeClr val="bg1"/>
                </a:solidFill>
              </a:rPr>
              <a:t>K: 35,36,37,38,43,44,45,46 (Thesis Yazidjian 2006)</a:t>
            </a:r>
            <a:endParaRPr lang="de-DE" sz="140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>
                <a:solidFill>
                  <a:schemeClr val="bg1"/>
                </a:solidFill>
              </a:rPr>
              <a:t>Kr: 84,86,87,88,89,90,91,92,93,94,95</a:t>
            </a:r>
            <a:endParaRPr lang="de-DE" sz="140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>
                <a:solidFill>
                  <a:schemeClr val="bg1"/>
                </a:solidFill>
              </a:rPr>
              <a:t>Ne: 17,19</a:t>
            </a:r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7" name="Rectangle 48"/>
          <p:cNvSpPr>
            <a:spLocks noChangeArrowheads="1"/>
          </p:cNvSpPr>
          <p:nvPr/>
        </p:nvSpPr>
        <p:spPr bwMode="auto">
          <a:xfrm>
            <a:off x="6588125" y="5461000"/>
            <a:ext cx="2268538" cy="138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sz="1050" dirty="0" smtClean="0">
                <a:solidFill>
                  <a:srgbClr val="FFFF00"/>
                </a:solidFill>
              </a:rPr>
              <a:t>PhD </a:t>
            </a:r>
            <a:r>
              <a:rPr lang="en-GB" sz="1050" dirty="0" err="1" smtClean="0">
                <a:solidFill>
                  <a:srgbClr val="FFFF00"/>
                </a:solidFill>
              </a:rPr>
              <a:t>Yazidjian</a:t>
            </a:r>
            <a:endParaRPr lang="de-DE" sz="1050" dirty="0" smtClean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sz="1050" dirty="0" smtClean="0">
                <a:solidFill>
                  <a:srgbClr val="FFFF00"/>
                </a:solidFill>
              </a:rPr>
              <a:t>PhD Mukherjee  12/2004</a:t>
            </a:r>
            <a:endParaRPr lang="de-DE" sz="1050" dirty="0" smtClean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sz="1050" dirty="0" smtClean="0">
                <a:solidFill>
                  <a:srgbClr val="FFFF00"/>
                </a:solidFill>
              </a:rPr>
              <a:t>PhD </a:t>
            </a:r>
            <a:r>
              <a:rPr lang="en-GB" sz="1050" dirty="0" err="1" smtClean="0">
                <a:solidFill>
                  <a:srgbClr val="FFFF00"/>
                </a:solidFill>
              </a:rPr>
              <a:t>Baruah</a:t>
            </a:r>
            <a:endParaRPr lang="de-DE" sz="1050" dirty="0" smtClean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sz="1050" dirty="0" smtClean="0">
                <a:solidFill>
                  <a:srgbClr val="FFFF00"/>
                </a:solidFill>
              </a:rPr>
              <a:t>PhD </a:t>
            </a:r>
            <a:r>
              <a:rPr lang="en-GB" sz="1050" dirty="0" err="1" smtClean="0">
                <a:solidFill>
                  <a:srgbClr val="FFFF00"/>
                </a:solidFill>
              </a:rPr>
              <a:t>Guenaut</a:t>
            </a:r>
            <a:endParaRPr lang="de-DE" sz="1050" dirty="0" smtClean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sz="1050" dirty="0" smtClean="0">
                <a:solidFill>
                  <a:srgbClr val="FFFF00"/>
                </a:solidFill>
              </a:rPr>
              <a:t>PhD Weber 02/2004</a:t>
            </a:r>
            <a:endParaRPr lang="de-DE" sz="1050" dirty="0" smtClean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sz="1050" dirty="0" smtClean="0">
                <a:solidFill>
                  <a:srgbClr val="FFFF00"/>
                </a:solidFill>
              </a:rPr>
              <a:t>PD </a:t>
            </a:r>
            <a:r>
              <a:rPr lang="en-GB" sz="1050" dirty="0" err="1" smtClean="0">
                <a:solidFill>
                  <a:srgbClr val="FFFF00"/>
                </a:solidFill>
              </a:rPr>
              <a:t>Delhaye</a:t>
            </a:r>
            <a:endParaRPr lang="de-DE" sz="1050" dirty="0" smtClean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sz="1050" dirty="0" smtClean="0">
                <a:solidFill>
                  <a:srgbClr val="FFFF00"/>
                </a:solidFill>
              </a:rPr>
              <a:t>04/2004 PD </a:t>
            </a:r>
            <a:r>
              <a:rPr lang="en-GB" sz="1050" dirty="0" err="1" smtClean="0">
                <a:solidFill>
                  <a:srgbClr val="FFFF00"/>
                </a:solidFill>
              </a:rPr>
              <a:t>Herlert</a:t>
            </a:r>
            <a:endParaRPr lang="en-GB" sz="1050" dirty="0" smtClean="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sz="1050" dirty="0" smtClean="0">
                <a:solidFill>
                  <a:srgbClr val="FFFF00"/>
                </a:solidFill>
              </a:rPr>
              <a:t>PD </a:t>
            </a:r>
            <a:r>
              <a:rPr lang="en-GB" sz="1050" dirty="0" err="1" smtClean="0">
                <a:solidFill>
                  <a:srgbClr val="FFFF00"/>
                </a:solidFill>
              </a:rPr>
              <a:t>Blaum</a:t>
            </a:r>
            <a:r>
              <a:rPr lang="en-GB" sz="1050" dirty="0" smtClean="0">
                <a:solidFill>
                  <a:srgbClr val="FFFF00"/>
                </a:solidFill>
              </a:rPr>
              <a:t> CERN Fellow 10/2004</a:t>
            </a:r>
          </a:p>
        </p:txBody>
      </p:sp>
      <p:sp>
        <p:nvSpPr>
          <p:cNvPr id="46086" name="Rectangle 46"/>
          <p:cNvSpPr>
            <a:spLocks noChangeArrowheads="1"/>
          </p:cNvSpPr>
          <p:nvPr/>
        </p:nvSpPr>
        <p:spPr bwMode="auto">
          <a:xfrm>
            <a:off x="5940425" y="4076700"/>
            <a:ext cx="2663825" cy="111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100">
                <a:solidFill>
                  <a:srgbClr val="FFFF00"/>
                </a:solidFill>
              </a:rPr>
              <a:t>PhD Rahaman 02/2005</a:t>
            </a:r>
            <a:endParaRPr lang="de-DE" sz="11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100">
                <a:solidFill>
                  <a:srgbClr val="FFFF00"/>
                </a:solidFill>
              </a:rPr>
              <a:t>PhD Guenaut 11/2004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100">
                <a:solidFill>
                  <a:srgbClr val="FFFF00"/>
                </a:solidFill>
              </a:rPr>
              <a:t>10/2005 PhD Breitenfeldt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100">
                <a:solidFill>
                  <a:srgbClr val="FFFF00"/>
                </a:solidFill>
              </a:rPr>
              <a:t>Postdoc Delahaye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100">
                <a:solidFill>
                  <a:srgbClr val="FFFF00"/>
                </a:solidFill>
              </a:rPr>
              <a:t>Postdoc Herlert 09/2005</a:t>
            </a:r>
            <a:endParaRPr lang="de-DE" sz="11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100">
                <a:solidFill>
                  <a:srgbClr val="FFFF00"/>
                </a:solidFill>
              </a:rPr>
              <a:t>9/2005 Postdoc Herlert CERN Fellow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schnec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-1050925"/>
            <a:ext cx="9720263" cy="844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493713" y="-369888"/>
            <a:ext cx="8172450" cy="292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>
                <a:cs typeface="Times New Roman" panose="02020603050405020304" pitchFamily="18" charset="0"/>
              </a:rPr>
              <a:t> </a:t>
            </a:r>
          </a:p>
          <a:p>
            <a:endParaRPr lang="de-DE" b="1">
              <a:solidFill>
                <a:srgbClr val="0033CC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sz="2400" b="1">
                <a:solidFill>
                  <a:srgbClr val="FFFF00"/>
                </a:solidFill>
                <a:cs typeface="Times New Roman" panose="02020603050405020304" pitchFamily="18" charset="0"/>
              </a:rPr>
              <a:t>H.- Jürgen Kluge</a:t>
            </a:r>
          </a:p>
          <a:p>
            <a:pPr algn="ctr"/>
            <a:endParaRPr lang="en-US" b="1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b="1">
                <a:solidFill>
                  <a:srgbClr val="FFFF00"/>
                </a:solidFill>
                <a:cs typeface="Times New Roman" panose="02020603050405020304" pitchFamily="18" charset="0"/>
              </a:rPr>
              <a:t>GSI/Darmstadt and University of Heidelberg</a:t>
            </a:r>
          </a:p>
          <a:p>
            <a:pPr algn="ctr"/>
            <a:r>
              <a:rPr lang="en-US" b="1">
                <a:solidFill>
                  <a:srgbClr val="FFFF00"/>
                </a:solidFill>
                <a:cs typeface="Times New Roman" panose="02020603050405020304" pitchFamily="18" charset="0"/>
              </a:rPr>
              <a:t>ISOLDE Workshop</a:t>
            </a:r>
          </a:p>
          <a:p>
            <a:pPr algn="ctr"/>
            <a:r>
              <a:rPr lang="en-US" b="1">
                <a:solidFill>
                  <a:srgbClr val="FFFF00"/>
                </a:solidFill>
                <a:cs typeface="Times New Roman" panose="02020603050405020304" pitchFamily="18" charset="0"/>
              </a:rPr>
              <a:t>December 17, 2007</a:t>
            </a:r>
          </a:p>
          <a:p>
            <a:endParaRPr lang="en-US" b="1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sz="3600" b="1">
                <a:solidFill>
                  <a:srgbClr val="FFFF00"/>
                </a:solidFill>
              </a:rPr>
              <a:t>Twenty Years of ISOLTRAP</a:t>
            </a:r>
            <a:r>
              <a:rPr lang="en-US" sz="2400" b="1">
                <a:solidFill>
                  <a:srgbClr val="0033CC"/>
                </a:solidFill>
              </a:rPr>
              <a:t> </a:t>
            </a: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539750" y="2492375"/>
            <a:ext cx="7627938" cy="347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>
                <a:latin typeface="Comic Sans MS" panose="030F0702030302020204" pitchFamily="66" charset="0"/>
              </a:rPr>
              <a:t> </a:t>
            </a:r>
            <a:r>
              <a:rPr lang="en-GB" sz="2400" b="1">
                <a:solidFill>
                  <a:srgbClr val="FFFF00"/>
                </a:solidFill>
                <a:latin typeface="Comic Sans MS" panose="030F0702030302020204" pitchFamily="66" charset="0"/>
              </a:rPr>
              <a:t>Many thanks to the long-term collaborators</a:t>
            </a:r>
            <a:endParaRPr lang="de-DE" sz="2400" b="1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1800" b="1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FF00"/>
                </a:solidFill>
                <a:latin typeface="Comic Sans MS" panose="030F0702030302020204" pitchFamily="66" charset="0"/>
              </a:rPr>
              <a:t>1982 - 2003 				Bob Moore</a:t>
            </a:r>
            <a:endParaRPr lang="de-DE" sz="1800" b="1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FF00"/>
                </a:solidFill>
                <a:latin typeface="Comic Sans MS" panose="030F0702030302020204" pitchFamily="66" charset="0"/>
              </a:rPr>
              <a:t>1983 - 1990      and 2000 	up to now 	Lutz Schweikhard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FF00"/>
                </a:solidFill>
                <a:latin typeface="Comic Sans MS" panose="030F0702030302020204" pitchFamily="66" charset="0"/>
              </a:rPr>
              <a:t>1987 			up to now	Georges Audi</a:t>
            </a:r>
            <a:endParaRPr lang="de-DE" sz="1800" b="1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FF00"/>
                </a:solidFill>
                <a:latin typeface="Comic Sans MS" panose="030F0702030302020204" pitchFamily="66" charset="0"/>
              </a:rPr>
              <a:t>1984 - 2005				Georg Bollen</a:t>
            </a:r>
            <a:endParaRPr lang="de-DE" sz="1800" b="1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FF00"/>
                </a:solidFill>
                <a:latin typeface="Comic Sans MS" panose="030F0702030302020204" pitchFamily="66" charset="0"/>
              </a:rPr>
              <a:t>1993 			up to now 	Dietrich Beck</a:t>
            </a:r>
            <a:endParaRPr lang="de-DE" sz="1800" b="1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FF00"/>
                </a:solidFill>
                <a:latin typeface="Comic Sans MS" panose="030F0702030302020204" pitchFamily="66" charset="0"/>
              </a:rPr>
              <a:t>1994 			up to now	Stefan Schwarz</a:t>
            </a:r>
            <a:endParaRPr lang="de-DE" sz="1800" b="1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FF00"/>
                </a:solidFill>
                <a:latin typeface="Comic Sans MS" panose="030F0702030302020204" pitchFamily="66" charset="0"/>
              </a:rPr>
              <a:t>1995 			up to now	Dave Lunney </a:t>
            </a:r>
            <a:endParaRPr lang="de-DE" sz="1800" b="1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FF00"/>
                </a:solidFill>
                <a:latin typeface="Comic Sans MS" panose="030F0702030302020204" pitchFamily="66" charset="0"/>
              </a:rPr>
              <a:t>1997 			up to now	Frank Herfurth</a:t>
            </a:r>
            <a:endParaRPr lang="de-DE" sz="1800" b="1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FF00"/>
                </a:solidFill>
                <a:latin typeface="Comic Sans MS" panose="030F0702030302020204" pitchFamily="66" charset="0"/>
              </a:rPr>
              <a:t>1999 			up to now	Alban Kellerbauer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FF00"/>
                </a:solidFill>
                <a:latin typeface="Comic Sans MS" panose="030F0702030302020204" pitchFamily="66" charset="0"/>
              </a:rPr>
              <a:t>2000 			up to now	Klaus Blaum</a:t>
            </a:r>
            <a:r>
              <a:rPr lang="de-DE" sz="1800" b="1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12293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75"/>
          <a:stretch>
            <a:fillRect/>
          </a:stretch>
        </p:blipFill>
        <p:spPr bwMode="auto">
          <a:xfrm>
            <a:off x="34925" y="-136525"/>
            <a:ext cx="181451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54" descr="IMG_29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52"/>
          <a:stretch>
            <a:fillRect/>
          </a:stretch>
        </p:blipFill>
        <p:spPr bwMode="auto">
          <a:xfrm>
            <a:off x="4859338" y="3933825"/>
            <a:ext cx="4232275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2005: Strengthening the Shell Gap at N = 82</a:t>
            </a:r>
          </a:p>
        </p:txBody>
      </p:sp>
      <p:sp>
        <p:nvSpPr>
          <p:cNvPr id="47109" name="Rectangle 47"/>
          <p:cNvSpPr>
            <a:spLocks noChangeArrowheads="1"/>
          </p:cNvSpPr>
          <p:nvPr/>
        </p:nvSpPr>
        <p:spPr bwMode="auto">
          <a:xfrm>
            <a:off x="34925" y="4471988"/>
            <a:ext cx="4321175" cy="2341562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Development of new reference ion source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Development of a two-dimensional detector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investigation of doubly charged Xe ions 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Ramsey technique (Sebastian George)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First ions from cluster source to preparation-trap</a:t>
            </a:r>
            <a:endParaRPr lang="de-DE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Temperature and pressure stabilization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200"/>
              <a:t>Cd: 114,118,120,122,123,124</a:t>
            </a:r>
            <a:r>
              <a:rPr lang="de-DE" sz="1200"/>
              <a:t/>
            </a:r>
            <a:br>
              <a:rPr lang="de-DE" sz="1200"/>
            </a:br>
            <a:r>
              <a:rPr lang="en-GB" sz="1200"/>
              <a:t>Sn: 127,128,128m,131,132,133,134 (molecular)</a:t>
            </a:r>
            <a:r>
              <a:rPr lang="de-DE" sz="1200"/>
              <a:t/>
            </a:r>
            <a:br>
              <a:rPr lang="de-DE" sz="1200"/>
            </a:br>
            <a:r>
              <a:rPr lang="en-GB" sz="1200"/>
              <a:t>(Diploma thesis Dworschak 01/2006)</a:t>
            </a:r>
            <a:r>
              <a:rPr lang="de-DE" sz="1200"/>
              <a:t/>
            </a:r>
            <a:br>
              <a:rPr lang="de-DE" sz="1200"/>
            </a:br>
            <a:r>
              <a:rPr lang="en-GB" sz="1200"/>
              <a:t>Zn: 71,71m,72,73,74,75,76,77,77m,78,79,80,81</a:t>
            </a:r>
            <a:r>
              <a:rPr lang="de-DE" sz="1200"/>
              <a:t/>
            </a:r>
            <a:br>
              <a:rPr lang="de-DE" sz="1200"/>
            </a:br>
            <a:r>
              <a:rPr lang="en-GB" sz="1200"/>
              <a:t>Xe: 126,136 (doubly charged)</a:t>
            </a:r>
          </a:p>
        </p:txBody>
      </p:sp>
      <p:sp>
        <p:nvSpPr>
          <p:cNvPr id="47110" name="Rectangle 51"/>
          <p:cNvSpPr>
            <a:spLocks noChangeArrowheads="1"/>
          </p:cNvSpPr>
          <p:nvPr/>
        </p:nvSpPr>
        <p:spPr bwMode="auto">
          <a:xfrm>
            <a:off x="7596188" y="5821363"/>
            <a:ext cx="15859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Dipl. Marie-Jeanne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02/2005 Dipl. Dworschak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05/2005 Dipl.George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Yazidjian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Baruah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Hager</a:t>
            </a:r>
            <a:endParaRPr lang="de-DE" sz="1000"/>
          </a:p>
        </p:txBody>
      </p:sp>
      <p:pic>
        <p:nvPicPr>
          <p:cNvPr id="47111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157788"/>
            <a:ext cx="1260475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2006: Ten Times Faster to a Mass Spectrum</a:t>
            </a:r>
          </a:p>
        </p:txBody>
      </p:sp>
      <p:pic>
        <p:nvPicPr>
          <p:cNvPr id="48131" name="Picture 5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36"/>
          <a:stretch/>
        </p:blipFill>
        <p:spPr bwMode="auto">
          <a:xfrm>
            <a:off x="179388" y="981075"/>
            <a:ext cx="6365875" cy="2687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2" name="Rectangle 54"/>
          <p:cNvSpPr>
            <a:spLocks noChangeArrowheads="1"/>
          </p:cNvSpPr>
          <p:nvPr/>
        </p:nvSpPr>
        <p:spPr bwMode="auto">
          <a:xfrm>
            <a:off x="5291138" y="6021388"/>
            <a:ext cx="17287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Dipl. Dworschak 01/2006</a:t>
            </a:r>
            <a:r>
              <a:rPr lang="de-DE" sz="100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Dipl.George 07/2006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Yazidjian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Baruah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Breitenfeldt</a:t>
            </a:r>
            <a:endParaRPr lang="en-US" sz="1000"/>
          </a:p>
        </p:txBody>
      </p:sp>
      <p:sp>
        <p:nvSpPr>
          <p:cNvPr id="48133" name="Rectangle 48"/>
          <p:cNvSpPr>
            <a:spLocks noChangeArrowheads="1"/>
          </p:cNvSpPr>
          <p:nvPr/>
        </p:nvSpPr>
        <p:spPr bwMode="auto">
          <a:xfrm>
            <a:off x="7137400" y="6003925"/>
            <a:ext cx="20066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Hager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08/2005 PhD George 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PhD Guenaut 11/2004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Postdoc Delahaye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Postdoc Herlert CERN Fellow</a:t>
            </a:r>
          </a:p>
        </p:txBody>
      </p:sp>
      <p:sp>
        <p:nvSpPr>
          <p:cNvPr id="45103" name="Rectangle 47"/>
          <p:cNvSpPr>
            <a:spLocks noChangeArrowheads="1"/>
          </p:cNvSpPr>
          <p:nvPr/>
        </p:nvSpPr>
        <p:spPr bwMode="auto">
          <a:xfrm>
            <a:off x="366033" y="4106863"/>
            <a:ext cx="3725863" cy="2464394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1400" dirty="0" smtClean="0"/>
              <a:t> </a:t>
            </a:r>
            <a:r>
              <a:rPr lang="en-GB" sz="1400" dirty="0"/>
              <a:t>Development of new reference ion source</a:t>
            </a:r>
            <a:endParaRPr lang="de-DE" sz="1400" dirty="0"/>
          </a:p>
          <a:p>
            <a:pPr eaLnBrk="1" hangingPunct="1">
              <a:spcBef>
                <a:spcPct val="0"/>
              </a:spcBef>
            </a:pPr>
            <a:r>
              <a:rPr lang="de-DE" sz="1400" dirty="0"/>
              <a:t> Implementation </a:t>
            </a:r>
            <a:r>
              <a:rPr lang="de-DE" sz="1400" dirty="0" err="1"/>
              <a:t>of</a:t>
            </a:r>
            <a:r>
              <a:rPr lang="de-DE" sz="1400" dirty="0"/>
              <a:t> Ramsey </a:t>
            </a:r>
            <a:r>
              <a:rPr lang="de-DE" sz="1400" dirty="0" err="1"/>
              <a:t>technique</a:t>
            </a:r>
            <a:endParaRPr lang="de-DE" sz="1400" dirty="0"/>
          </a:p>
          <a:p>
            <a:pPr eaLnBrk="1" hangingPunct="1">
              <a:spcBef>
                <a:spcPct val="0"/>
              </a:spcBef>
            </a:pPr>
            <a:r>
              <a:rPr lang="en-GB" sz="1400" dirty="0"/>
              <a:t> In-trap decay to produce Fe </a:t>
            </a:r>
            <a:br>
              <a:rPr lang="en-GB" sz="1400" dirty="0"/>
            </a:br>
            <a:r>
              <a:rPr lang="en-GB" sz="1400" dirty="0"/>
              <a:t>   isotopes (61-63Fe)</a:t>
            </a:r>
            <a:endParaRPr lang="de-DE" sz="1400" dirty="0"/>
          </a:p>
          <a:p>
            <a:pPr eaLnBrk="1" hangingPunct="1">
              <a:spcBef>
                <a:spcPct val="0"/>
              </a:spcBef>
            </a:pPr>
            <a:r>
              <a:rPr lang="en-GB" sz="1400" dirty="0"/>
              <a:t> First design of tape station system</a:t>
            </a:r>
            <a:endParaRPr lang="en-US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Al: 26,27 (Ramsey)</a:t>
            </a:r>
            <a:endParaRPr lang="de-DE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 err="1"/>
              <a:t>Ca</a:t>
            </a:r>
            <a:r>
              <a:rPr lang="en-GB" sz="1400" dirty="0"/>
              <a:t>: 38,39 (Ramsey, molecular beam)</a:t>
            </a:r>
            <a:endParaRPr lang="de-DE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 err="1"/>
              <a:t>Mn</a:t>
            </a:r>
            <a:r>
              <a:rPr lang="en-GB" sz="1400" dirty="0"/>
              <a:t>: 56,57,58,59,60,61,62,63</a:t>
            </a:r>
            <a:endParaRPr lang="de-DE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Fe: 61,62,63 (in-trap decay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pic>
        <p:nvPicPr>
          <p:cNvPr id="48135" name="Picture 57" descr="GraphCa38F19_100_700_1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781300"/>
            <a:ext cx="3589338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7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t="50841" r="11905" b="14548"/>
          <a:stretch>
            <a:fillRect/>
          </a:stretch>
        </p:blipFill>
        <p:spPr bwMode="auto">
          <a:xfrm>
            <a:off x="6732588" y="1700213"/>
            <a:ext cx="2093912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0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50" descr="DSC0869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2007: The ISOLTRAP crew at ISOLDE</a:t>
            </a:r>
          </a:p>
        </p:txBody>
      </p:sp>
      <p:sp>
        <p:nvSpPr>
          <p:cNvPr id="49156" name="Rectangle 46"/>
          <p:cNvSpPr>
            <a:spLocks noChangeArrowheads="1"/>
          </p:cNvSpPr>
          <p:nvPr/>
        </p:nvSpPr>
        <p:spPr bwMode="auto">
          <a:xfrm>
            <a:off x="-20638" y="2924175"/>
            <a:ext cx="2370138" cy="117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>
                <a:solidFill>
                  <a:srgbClr val="FFFF00"/>
                </a:solidFill>
              </a:rPr>
              <a:t>PhD Baruah</a:t>
            </a:r>
            <a:endParaRPr lang="de-DE" sz="10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>
                <a:solidFill>
                  <a:srgbClr val="FFFF00"/>
                </a:solidFill>
              </a:rPr>
              <a:t>PhD Breitenfeldt</a:t>
            </a:r>
            <a:r>
              <a:rPr lang="en-US" sz="1000">
                <a:solidFill>
                  <a:srgbClr val="FFFF00"/>
                </a:solidFill>
              </a:rPr>
              <a:t> </a:t>
            </a:r>
            <a:endParaRPr lang="de-DE" sz="10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>
                <a:solidFill>
                  <a:srgbClr val="FFFF00"/>
                </a:solidFill>
              </a:rPr>
              <a:t>PhD George</a:t>
            </a:r>
            <a:endParaRPr lang="de-DE" sz="10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>
                <a:solidFill>
                  <a:srgbClr val="FFFF00"/>
                </a:solidFill>
              </a:rPr>
              <a:t>01/2007 PhD Neidherrr</a:t>
            </a:r>
            <a:endParaRPr lang="de-DE" sz="10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>
                <a:solidFill>
                  <a:srgbClr val="FFFF00"/>
                </a:solidFill>
              </a:rPr>
              <a:t>10/2007 PhD Naimi</a:t>
            </a:r>
            <a:endParaRPr lang="de-DE" sz="10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>
                <a:solidFill>
                  <a:srgbClr val="FFFF00"/>
                </a:solidFill>
              </a:rPr>
              <a:t>1/2007 Kowalska Marie Curie Fellow</a:t>
            </a:r>
            <a:endParaRPr lang="de-DE" sz="10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>
                <a:solidFill>
                  <a:srgbClr val="FFFF00"/>
                </a:solidFill>
              </a:rPr>
              <a:t>Postdoc Herlert CERN Fellow 9/2007</a:t>
            </a:r>
            <a:endParaRPr lang="de-DE" sz="1000">
              <a:solidFill>
                <a:srgbClr val="FFFF00"/>
              </a:solidFill>
            </a:endParaRPr>
          </a:p>
        </p:txBody>
      </p:sp>
      <p:sp>
        <p:nvSpPr>
          <p:cNvPr id="49157" name="Rectangle 47"/>
          <p:cNvSpPr>
            <a:spLocks noChangeArrowheads="1"/>
          </p:cNvSpPr>
          <p:nvPr/>
        </p:nvSpPr>
        <p:spPr bwMode="auto">
          <a:xfrm>
            <a:off x="0" y="5084763"/>
            <a:ext cx="5148263" cy="181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>
                <a:solidFill>
                  <a:schemeClr val="bg1"/>
                </a:solidFill>
              </a:rPr>
              <a:t>Development of new reference ion source</a:t>
            </a:r>
            <a:endParaRPr lang="de-DE" sz="14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>
                <a:solidFill>
                  <a:schemeClr val="bg1"/>
                </a:solidFill>
              </a:rPr>
              <a:t>Implementation of GSI tape station</a:t>
            </a:r>
            <a:endParaRPr lang="de-DE" sz="14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>
                <a:solidFill>
                  <a:schemeClr val="bg1"/>
                </a:solidFill>
              </a:rPr>
              <a:t>Preparations for H</a:t>
            </a:r>
            <a:r>
              <a:rPr lang="en-GB" sz="1400" b="1" baseline="-25000">
                <a:solidFill>
                  <a:schemeClr val="bg1"/>
                </a:solidFill>
              </a:rPr>
              <a:t>2</a:t>
            </a:r>
            <a:r>
              <a:rPr lang="en-GB" sz="1400" b="1">
                <a:solidFill>
                  <a:schemeClr val="bg1"/>
                </a:solidFill>
              </a:rPr>
              <a:t> cooling in the buncher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14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>
                <a:solidFill>
                  <a:schemeClr val="bg1"/>
                </a:solidFill>
              </a:rPr>
              <a:t>Cd: 99,100,101,102,103,104,105,106,107,108,109</a:t>
            </a:r>
            <a:endParaRPr lang="de-DE" sz="14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>
                <a:solidFill>
                  <a:schemeClr val="bg1"/>
                </a:solidFill>
              </a:rPr>
              <a:t>Ag: 117,119,120,121</a:t>
            </a:r>
            <a:endParaRPr lang="de-DE" sz="14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>
                <a:solidFill>
                  <a:schemeClr val="bg1"/>
                </a:solidFill>
              </a:rPr>
              <a:t>Ra: 211</a:t>
            </a:r>
            <a:endParaRPr lang="de-DE" sz="14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b="1">
                <a:solidFill>
                  <a:schemeClr val="bg1"/>
                </a:solidFill>
              </a:rPr>
              <a:t>Fr: 211,212,213</a:t>
            </a:r>
          </a:p>
        </p:txBody>
      </p:sp>
      <p:sp>
        <p:nvSpPr>
          <p:cNvPr id="49158" name="Rectangle 46"/>
          <p:cNvSpPr>
            <a:spLocks noChangeArrowheads="1"/>
          </p:cNvSpPr>
          <p:nvPr/>
        </p:nvSpPr>
        <p:spPr bwMode="auto">
          <a:xfrm>
            <a:off x="4356100" y="476250"/>
            <a:ext cx="2665413" cy="229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>
                <a:solidFill>
                  <a:srgbClr val="FFFF00"/>
                </a:solidFill>
              </a:rPr>
              <a:t>Martin</a:t>
            </a:r>
            <a:endParaRPr lang="de-DE" sz="11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1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1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>
                <a:solidFill>
                  <a:srgbClr val="FFFF00"/>
                </a:solidFill>
              </a:rPr>
              <a:t>	Sarah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1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1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>
                <a:solidFill>
                  <a:srgbClr val="FFFF00"/>
                </a:solidFill>
              </a:rPr>
              <a:t>		Alex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1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1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>
                <a:solidFill>
                  <a:srgbClr val="FFFF00"/>
                </a:solidFill>
              </a:rPr>
              <a:t>			Magda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1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1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>
                <a:solidFill>
                  <a:srgbClr val="FFFF00"/>
                </a:solidFill>
              </a:rPr>
              <a:t>				Dennis</a:t>
            </a:r>
            <a:endParaRPr lang="de-DE" sz="1100">
              <a:solidFill>
                <a:srgbClr val="FFFF00"/>
              </a:solidFill>
            </a:endParaRPr>
          </a:p>
        </p:txBody>
      </p:sp>
      <p:sp>
        <p:nvSpPr>
          <p:cNvPr id="49159" name="Rectangle 2"/>
          <p:cNvSpPr>
            <a:spLocks noChangeArrowheads="1"/>
          </p:cNvSpPr>
          <p:nvPr/>
        </p:nvSpPr>
        <p:spPr bwMode="auto">
          <a:xfrm>
            <a:off x="4583113" y="5103813"/>
            <a:ext cx="460851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>
                <a:solidFill>
                  <a:schemeClr val="bg1"/>
                </a:solidFill>
              </a:rPr>
              <a:t>High-precision masses of neutron-deficient rubidium isotopes from ISOLTRAP,      A. Kellerbauer et al., Phys. Rev. C 76, 024308 (2007)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>
                <a:solidFill>
                  <a:schemeClr val="bg1"/>
                </a:solidFill>
              </a:rPr>
              <a:t>Evidence for a breakdown of the isobaric multiplet mass equation: A study of the A=35, T=3/2 isospin quartet, C. Yazidjian et al., Phys. Rev. C 76, 024308 (2007)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>
                <a:solidFill>
                  <a:schemeClr val="bg1"/>
                </a:solidFill>
              </a:rPr>
              <a:t>Die Ramsey-Methode in der Prazisions-Massenspektrometrie, S. George, K. Blaum, M. Kretzschmar, L. Schweikhard, Physik in unserer Zeit 38, 163-164 (2007)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>
                <a:solidFill>
                  <a:schemeClr val="bg1"/>
                </a:solidFill>
              </a:rPr>
              <a:t>Ramsey method in precision mass spectrometry with Penning traps: Experimental results,    S. George et al., Int. J. Mass Spectrom. 264, 110-121 (2007)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>
                <a:solidFill>
                  <a:schemeClr val="bg1"/>
                </a:solidFill>
              </a:rPr>
              <a:t>Ramsey method of separated oscillatory fields for high-precision Penning trap mass spectrometry, S. George et al., Phys. Rev. Lett. 98, 162501 (2007)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>
                <a:solidFill>
                  <a:schemeClr val="bg1"/>
                </a:solidFill>
              </a:rPr>
              <a:t>High-precision mass measurements of nickel, copper, and gallium isotopes and the purported shell closure at N=40, C. Guenaut et al., Phys. Rev. C 75, 044303 (2007)</a:t>
            </a:r>
            <a:endParaRPr lang="fr-FR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0"/>
            <a:ext cx="8605837" cy="1143000"/>
          </a:xfrm>
        </p:spPr>
        <p:txBody>
          <a:bodyPr/>
          <a:lstStyle/>
          <a:p>
            <a:pPr algn="l" eaLnBrk="1" hangingPunct="1"/>
            <a:r>
              <a:rPr lang="en-US" b="1" dirty="0" smtClean="0"/>
              <a:t>2008: tape station  </a:t>
            </a:r>
            <a:r>
              <a:rPr lang="en-US" b="1" i="1" dirty="0" smtClean="0"/>
              <a:t>/</a:t>
            </a:r>
            <a:r>
              <a:rPr lang="en-US" b="1" dirty="0" smtClean="0"/>
              <a:t>  </a:t>
            </a:r>
            <a:r>
              <a:rPr lang="en-US" b="1" baseline="30000" dirty="0" smtClean="0"/>
              <a:t>17</a:t>
            </a:r>
            <a:r>
              <a:rPr lang="en-US" b="1" dirty="0" smtClean="0"/>
              <a:t>Ne proton halo</a:t>
            </a:r>
          </a:p>
        </p:txBody>
      </p:sp>
      <p:sp>
        <p:nvSpPr>
          <p:cNvPr id="45103" name="Rectangle 47"/>
          <p:cNvSpPr>
            <a:spLocks noChangeArrowheads="1"/>
          </p:cNvSpPr>
          <p:nvPr/>
        </p:nvSpPr>
        <p:spPr bwMode="auto">
          <a:xfrm>
            <a:off x="244703" y="4877935"/>
            <a:ext cx="2808287" cy="956288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 smtClean="0"/>
              <a:t>Mass </a:t>
            </a:r>
            <a:r>
              <a:rPr lang="en-GB" sz="1400" dirty="0"/>
              <a:t>Harvest: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Cd: 126,128</a:t>
            </a:r>
            <a:endParaRPr lang="de-DE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 dirty="0" err="1"/>
              <a:t>Rn</a:t>
            </a:r>
            <a:r>
              <a:rPr lang="en-US" sz="1400" dirty="0"/>
              <a:t>:  220,223-229</a:t>
            </a:r>
            <a:endParaRPr lang="de-DE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 dirty="0"/>
              <a:t>194Hg-194Au for neutrino mass</a:t>
            </a:r>
            <a:endParaRPr lang="de-DE" sz="1400" dirty="0"/>
          </a:p>
        </p:txBody>
      </p:sp>
      <p:sp>
        <p:nvSpPr>
          <p:cNvPr id="53252" name="Rectangle 2"/>
          <p:cNvSpPr>
            <a:spLocks noChangeArrowheads="1"/>
          </p:cNvSpPr>
          <p:nvPr/>
        </p:nvSpPr>
        <p:spPr bwMode="auto">
          <a:xfrm>
            <a:off x="4138613" y="4408488"/>
            <a:ext cx="5113337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Electric and magnetic field optimization procedure for Penning trap mass spectrometers       D. Beck et al., Nucl. Instr. and Meth. A 598, 635 (2008)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Mass measurements beyond the major r-process waiting point </a:t>
            </a:r>
            <a:r>
              <a:rPr lang="fr-FR" sz="900" b="1"/>
              <a:t>80Zn</a:t>
            </a:r>
            <a:r>
              <a:rPr lang="fr-FR" sz="900"/>
              <a:t>	                                     S. Baruah et al., Phys. Rev. Lett. 101, 262501 (2008)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Masses and charge radii of 17-22Ne and the two-proton-halo candidate </a:t>
            </a:r>
            <a:r>
              <a:rPr lang="fr-FR" sz="900" b="1"/>
              <a:t>17Ne</a:t>
            </a:r>
            <a:r>
              <a:rPr lang="fr-FR" sz="900"/>
              <a:t>                         W. Geithner et al., Phys. Rev. Lett 101, 252502 (2008)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Time-separated oscillatory fields for high-precision mass measurements on </a:t>
            </a:r>
            <a:r>
              <a:rPr lang="fr-FR" sz="900" b="1"/>
              <a:t>26Al</a:t>
            </a:r>
            <a:r>
              <a:rPr lang="fr-FR" sz="900"/>
              <a:t> and </a:t>
            </a:r>
            <a:r>
              <a:rPr lang="fr-FR" sz="900" b="1"/>
              <a:t>38Ca</a:t>
            </a:r>
            <a:r>
              <a:rPr lang="fr-FR" sz="900"/>
              <a:t>   S. George et al., Europhys. Lett. 82, 50005 (2008)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Atomic mass measurements of short-lived nuclides around the doubly-magic </a:t>
            </a:r>
            <a:r>
              <a:rPr lang="fr-FR" sz="900" b="1"/>
              <a:t>208Pb</a:t>
            </a:r>
            <a:r>
              <a:rPr lang="fr-FR" sz="900"/>
              <a:t>              C. Weber et al. Nucl. Phys. A 803, 1-29 (2008)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Towards B-field stabilization at ISOLTRAP for high-accuracy mass measurements on exotic nuclides, M. Marie-Jeanne et al., Nucl. Instr. and Meth. A 587, 464 (2008)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Mass measurements and evaluation </a:t>
            </a:r>
            <a:r>
              <a:rPr lang="fr-FR" sz="900" b="1"/>
              <a:t>A=22</a:t>
            </a:r>
            <a:r>
              <a:rPr lang="fr-FR" sz="900"/>
              <a:t>, M. Mukherjee et al., Eur. Phys. J. A 35, 1 (2008)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ISOLTRAP: An on-line Penning trap for mass spectrometry on short-lived nuclides                M. Mukherjee et al., Eur. Phys. J. A 35, 1-29 (2008)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Restoration of the N=82 Shell Gap from Direct Mass Measurements of </a:t>
            </a:r>
            <a:r>
              <a:rPr lang="fr-FR" sz="900" b="1"/>
              <a:t>132,134Sn</a:t>
            </a:r>
            <a:r>
              <a:rPr lang="fr-FR" sz="900"/>
              <a:t>                M. Dworschak et al., Phys. Rev. Lett. 100, 072501 (2008)</a:t>
            </a:r>
            <a:endParaRPr lang="fr-FR" sz="1000"/>
          </a:p>
        </p:txBody>
      </p:sp>
      <p:pic>
        <p:nvPicPr>
          <p:cNvPr id="53253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2"/>
          <a:stretch>
            <a:fillRect/>
          </a:stretch>
        </p:blipFill>
        <p:spPr bwMode="auto">
          <a:xfrm>
            <a:off x="4222753" y="1207858"/>
            <a:ext cx="2221593" cy="1716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4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775" y="2721426"/>
            <a:ext cx="2171926" cy="1393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5" name="Picture 10" descr="17ne-densi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" t="47751" r="4202" b="3786"/>
          <a:stretch>
            <a:fillRect/>
          </a:stretch>
        </p:blipFill>
        <p:spPr bwMode="auto">
          <a:xfrm>
            <a:off x="6482673" y="1262740"/>
            <a:ext cx="2232025" cy="1619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6445027" y="2104569"/>
            <a:ext cx="1727200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baseline="24000" dirty="0" smtClean="0">
                <a:cs typeface="Arial" panose="020B0604020202020204" pitchFamily="34" charset="0"/>
              </a:rPr>
              <a:t>17</a:t>
            </a:r>
            <a:r>
              <a:rPr lang="en-US" sz="1050" dirty="0" smtClean="0">
                <a:cs typeface="Arial" panose="020B0604020202020204" pitchFamily="34" charset="0"/>
              </a:rPr>
              <a:t>Ne FMD </a:t>
            </a:r>
          </a:p>
          <a:p>
            <a:pPr>
              <a:defRPr/>
            </a:pPr>
            <a:r>
              <a:rPr lang="en-US" sz="1050" dirty="0" smtClean="0">
                <a:cs typeface="Arial" panose="020B0604020202020204" pitchFamily="34" charset="0"/>
              </a:rPr>
              <a:t>(T. Neff et al.)</a:t>
            </a:r>
            <a:endParaRPr lang="en-US" sz="1050" dirty="0">
              <a:cs typeface="Arial" panose="020B0604020202020204" pitchFamily="34" charset="0"/>
            </a:endParaRPr>
          </a:p>
        </p:txBody>
      </p:sp>
      <p:pic>
        <p:nvPicPr>
          <p:cNvPr id="53257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431" y="2947078"/>
            <a:ext cx="2220686" cy="1179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48"/>
          <p:cNvSpPr>
            <a:spLocks noChangeArrowheads="1"/>
          </p:cNvSpPr>
          <p:nvPr/>
        </p:nvSpPr>
        <p:spPr bwMode="auto">
          <a:xfrm>
            <a:off x="214993" y="5994400"/>
            <a:ext cx="37433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Contact</a:t>
            </a:r>
            <a:r>
              <a:rPr lang="de-DE" sz="1000" dirty="0"/>
              <a:t>:  M. </a:t>
            </a:r>
            <a:r>
              <a:rPr lang="de-DE" sz="1000" dirty="0" err="1"/>
              <a:t>Kowalska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Crew:  S. </a:t>
            </a:r>
            <a:r>
              <a:rPr lang="de-DE" sz="1000" dirty="0" err="1"/>
              <a:t>Naimi</a:t>
            </a:r>
            <a:r>
              <a:rPr lang="de-DE" sz="1000" dirty="0"/>
              <a:t>, M. </a:t>
            </a:r>
            <a:r>
              <a:rPr lang="de-DE" sz="1000" dirty="0" err="1"/>
              <a:t>Breitenfeldt</a:t>
            </a:r>
            <a:r>
              <a:rPr lang="de-DE" sz="1000" dirty="0"/>
              <a:t>, D. </a:t>
            </a:r>
            <a:r>
              <a:rPr lang="de-DE" sz="1000" dirty="0" err="1"/>
              <a:t>Neidherr</a:t>
            </a:r>
            <a:r>
              <a:rPr lang="de-DE" sz="1000" dirty="0"/>
              <a:t>, C. Borgmann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Support:  C. Boehm, S. George, E. </a:t>
            </a:r>
            <a:r>
              <a:rPr lang="de-DE" sz="1000" dirty="0" err="1"/>
              <a:t>Minaya</a:t>
            </a:r>
            <a:r>
              <a:rPr lang="de-DE" sz="1000" dirty="0"/>
              <a:t> + Valencia </a:t>
            </a:r>
            <a:r>
              <a:rPr lang="de-DE" sz="1000" dirty="0" err="1"/>
              <a:t>group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A. </a:t>
            </a:r>
            <a:r>
              <a:rPr lang="de-DE" sz="1000" dirty="0" err="1"/>
              <a:t>Herlert</a:t>
            </a:r>
            <a:r>
              <a:rPr lang="de-DE" sz="1000" dirty="0"/>
              <a:t> (ISOLDE </a:t>
            </a:r>
            <a:r>
              <a:rPr lang="de-DE" sz="1000" dirty="0" err="1"/>
              <a:t>Coordinator</a:t>
            </a:r>
            <a:r>
              <a:rPr lang="de-DE" sz="1000" dirty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</a:t>
            </a:r>
            <a:r>
              <a:rPr lang="de-DE" sz="1000" dirty="0" err="1"/>
              <a:t>thesis</a:t>
            </a:r>
            <a:r>
              <a:rPr lang="de-DE" sz="1000" dirty="0"/>
              <a:t>:  S. </a:t>
            </a:r>
            <a:r>
              <a:rPr lang="de-DE" sz="1000" dirty="0" err="1"/>
              <a:t>Baruah</a:t>
            </a:r>
            <a:r>
              <a:rPr lang="de-DE" sz="1000" dirty="0"/>
              <a:t> (Greifswald)</a:t>
            </a:r>
          </a:p>
        </p:txBody>
      </p:sp>
      <p:pic>
        <p:nvPicPr>
          <p:cNvPr id="14" name="Imag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02" y="1321482"/>
            <a:ext cx="3780641" cy="2836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0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8"/>
          <p:cNvSpPr>
            <a:spLocks noChangeArrowheads="1"/>
          </p:cNvSpPr>
          <p:nvPr/>
        </p:nvSpPr>
        <p:spPr bwMode="auto">
          <a:xfrm>
            <a:off x="65088" y="5994400"/>
            <a:ext cx="4075112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Contact:  M. Kowalska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Crew:  S. Naimi, D. Neidherr, C. Borgmann, S. Kreim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Support:  M. Rosenbusch, S. George, C. Boehm, M. Breitenfeldt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A. Herlert (ISOLDE Coordinator)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thesis:  S. George (Heidelberg), M. Breitenfeldt (Greifswald)</a:t>
            </a:r>
          </a:p>
        </p:txBody>
      </p:sp>
      <p:sp>
        <p:nvSpPr>
          <p:cNvPr id="45103" name="Rectangle 47"/>
          <p:cNvSpPr>
            <a:spLocks noChangeArrowheads="1"/>
          </p:cNvSpPr>
          <p:nvPr/>
        </p:nvSpPr>
        <p:spPr bwMode="auto">
          <a:xfrm>
            <a:off x="212046" y="4687434"/>
            <a:ext cx="3313112" cy="740845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 err="1" smtClean="0"/>
              <a:t>Mass</a:t>
            </a:r>
            <a:r>
              <a:rPr lang="de-DE" sz="1400" dirty="0" smtClean="0"/>
              <a:t> </a:t>
            </a:r>
            <a:r>
              <a:rPr lang="de-DE" sz="1400" dirty="0" err="1"/>
              <a:t>Harvest</a:t>
            </a:r>
            <a:r>
              <a:rPr lang="de-DE" sz="1400" dirty="0"/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 err="1"/>
              <a:t>Mn</a:t>
            </a:r>
            <a:r>
              <a:rPr lang="en-GB" sz="1400" dirty="0"/>
              <a:t>: </a:t>
            </a:r>
            <a:r>
              <a:rPr lang="en-US" sz="1400" dirty="0"/>
              <a:t>63-66</a:t>
            </a:r>
            <a:endParaRPr lang="de-DE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Kr:  </a:t>
            </a:r>
            <a:r>
              <a:rPr lang="en-GB" sz="1400" dirty="0" smtClean="0"/>
              <a:t>96,97</a:t>
            </a:r>
            <a:endParaRPr lang="en-GB" sz="1400" dirty="0"/>
          </a:p>
        </p:txBody>
      </p:sp>
      <p:sp>
        <p:nvSpPr>
          <p:cNvPr id="54276" name="Rectangle 2"/>
          <p:cNvSpPr>
            <a:spLocks noChangeArrowheads="1"/>
          </p:cNvSpPr>
          <p:nvPr/>
        </p:nvSpPr>
        <p:spPr bwMode="auto">
          <a:xfrm>
            <a:off x="4248150" y="5241925"/>
            <a:ext cx="489585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High-precision Penning-trap mass measurements of n-rich </a:t>
            </a:r>
            <a:r>
              <a:rPr lang="fr-FR" sz="900" b="1"/>
              <a:t>136-146Xe</a:t>
            </a:r>
            <a:r>
              <a:rPr lang="fr-FR" sz="900"/>
              <a:t> for nuclear structure studies, D. Neidherr et al., Phys. Rev. C 80, 044323 (2009)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Penning trap mass measurements of </a:t>
            </a:r>
            <a:r>
              <a:rPr lang="fr-FR" sz="900" b="1"/>
              <a:t>99-109Cd</a:t>
            </a:r>
            <a:r>
              <a:rPr lang="fr-FR" sz="900"/>
              <a:t> with the ISOLTRAP mass spectrometer, and implications for the rp process, M. Breitenfeldt et al., Phys. Rev. C 80, 035805 (2009)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Neutron Drip-Line Topography, E. Minaya Ramirez et al., AIP Conf. Proc. 1165, 94 (2009)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Preparing a journey to the east of 208Pb with ISOLTRAP, M. Kowalska et al., Eur. Phys. J. A 42, 351 (2009)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Investigation of Space-Charge Phenomena in Gas-Filled Penning Traps, S. Sturm et al.,    AIP Conf. Proc. 1114, 185-190 (2009)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Discovery of </a:t>
            </a:r>
            <a:r>
              <a:rPr lang="fr-FR" sz="900" b="1"/>
              <a:t>229Rn</a:t>
            </a:r>
            <a:r>
              <a:rPr lang="fr-FR" sz="900"/>
              <a:t> and the Structure of the Heaviest Rn and Ra Isotopes from Penning-Trap Mass Measurements, D. Neidherr et al., Phys. Rev. Lett. 102, 112501 (2009)</a:t>
            </a:r>
          </a:p>
        </p:txBody>
      </p:sp>
      <p:pic>
        <p:nvPicPr>
          <p:cNvPr id="54277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" t="26894" r="4025" b="4482"/>
          <a:stretch>
            <a:fillRect/>
          </a:stretch>
        </p:blipFill>
        <p:spPr bwMode="auto">
          <a:xfrm>
            <a:off x="4716463" y="1052513"/>
            <a:ext cx="4175125" cy="310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884" r="2965" b="13586"/>
          <a:stretch>
            <a:fillRect/>
          </a:stretch>
        </p:blipFill>
        <p:spPr bwMode="auto">
          <a:xfrm>
            <a:off x="4738688" y="2890838"/>
            <a:ext cx="1417637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Rectangle 4"/>
          <p:cNvSpPr>
            <a:spLocks noChangeArrowheads="1"/>
          </p:cNvSpPr>
          <p:nvPr/>
        </p:nvSpPr>
        <p:spPr bwMode="auto">
          <a:xfrm>
            <a:off x="4859338" y="4149725"/>
            <a:ext cx="11382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200"/>
              <a:t>Liviu Penescu</a:t>
            </a:r>
          </a:p>
        </p:txBody>
      </p:sp>
      <p:pic>
        <p:nvPicPr>
          <p:cNvPr id="54280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6" t="4506" r="4234" b="5270"/>
          <a:stretch>
            <a:fillRect/>
          </a:stretch>
        </p:blipFill>
        <p:spPr bwMode="auto">
          <a:xfrm>
            <a:off x="152400" y="1055687"/>
            <a:ext cx="4404343" cy="325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1" name="Rectangle 2"/>
          <p:cNvSpPr txBox="1">
            <a:spLocks noChangeArrowheads="1"/>
          </p:cNvSpPr>
          <p:nvPr/>
        </p:nvSpPr>
        <p:spPr bwMode="auto">
          <a:xfrm>
            <a:off x="287338" y="0"/>
            <a:ext cx="86058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CC"/>
                </a:solidFill>
              </a:rPr>
              <a:t>2009:  discovery of the isotope </a:t>
            </a:r>
            <a:r>
              <a:rPr lang="en-US" b="1" baseline="30000">
                <a:solidFill>
                  <a:srgbClr val="0033CC"/>
                </a:solidFill>
              </a:rPr>
              <a:t>229</a:t>
            </a:r>
            <a:r>
              <a:rPr lang="en-US" b="1">
                <a:solidFill>
                  <a:srgbClr val="0033CC"/>
                </a:solidFill>
              </a:rPr>
              <a:t>Rn</a:t>
            </a:r>
          </a:p>
        </p:txBody>
      </p:sp>
      <p:sp>
        <p:nvSpPr>
          <p:cNvPr id="54282" name="Rectangle 2"/>
          <p:cNvSpPr>
            <a:spLocks noChangeArrowheads="1"/>
          </p:cNvSpPr>
          <p:nvPr/>
        </p:nvSpPr>
        <p:spPr bwMode="auto">
          <a:xfrm>
            <a:off x="1547813" y="1268413"/>
            <a:ext cx="12239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sz="1000"/>
              <a:t>D. Neidherr et al., </a:t>
            </a:r>
          </a:p>
          <a:p>
            <a:r>
              <a:rPr lang="fr-FR" sz="1000"/>
              <a:t>Phys. Rev. Lett. </a:t>
            </a:r>
          </a:p>
          <a:p>
            <a:r>
              <a:rPr lang="fr-FR" sz="1000"/>
              <a:t>(2009)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03" grpId="0" animBg="1"/>
      <p:bldP spid="5427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099425" cy="1143000"/>
          </a:xfrm>
        </p:spPr>
        <p:txBody>
          <a:bodyPr/>
          <a:lstStyle/>
          <a:p>
            <a:pPr algn="l" eaLnBrk="1" hangingPunct="1"/>
            <a:r>
              <a:rPr lang="en-US" b="1" smtClean="0"/>
              <a:t>2010:  Helping spectroscopists with </a:t>
            </a:r>
            <a:r>
              <a:rPr lang="en-US" b="1" baseline="30000" smtClean="0"/>
              <a:t>96</a:t>
            </a:r>
            <a:r>
              <a:rPr lang="en-US" b="1" smtClean="0"/>
              <a:t>Kr</a:t>
            </a:r>
          </a:p>
        </p:txBody>
      </p:sp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4211638" y="5611813"/>
            <a:ext cx="472440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Direct mass measurements of </a:t>
            </a:r>
            <a:r>
              <a:rPr lang="fr-FR" sz="900" b="1"/>
              <a:t>194Hg and 194Au</a:t>
            </a:r>
            <a:r>
              <a:rPr lang="fr-FR" sz="900"/>
              <a:t>: A new route to the neutrino mass determination?  S. Eliseev et al., Phys. Lett. B. 693, 426–429 (2010)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Critical-Point Boundary for the Nuclear Quantum Phase Transition Near A=100 from Mass Measurements of </a:t>
            </a:r>
            <a:r>
              <a:rPr lang="fr-FR" sz="900" b="1"/>
              <a:t>96,97Kr</a:t>
            </a:r>
            <a:r>
              <a:rPr lang="fr-FR" sz="900"/>
              <a:t>, S. Naimi et al., Phys. Rev. Lett. 105, 032502 (2010)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Approaching the </a:t>
            </a:r>
            <a:r>
              <a:rPr lang="fr-FR" sz="900" b="1"/>
              <a:t>N = 82 </a:t>
            </a:r>
            <a:r>
              <a:rPr lang="fr-FR" sz="900"/>
              <a:t>shell closure with mass measurements of </a:t>
            </a:r>
            <a:r>
              <a:rPr lang="fr-FR" sz="900" b="1"/>
              <a:t>Ag and Cd </a:t>
            </a:r>
            <a:r>
              <a:rPr lang="fr-FR" sz="900"/>
              <a:t>isotopes, M. Breitenfeldt et al., Phys. Rev. C 81, 034313 (2010)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ISOLTRAP results 2006–2009, M. Kowalska for the ISOLTRAP collaboration, Hyperfine Interact. 196, 199-203 (2010)</a:t>
            </a:r>
          </a:p>
        </p:txBody>
      </p:sp>
      <p:pic>
        <p:nvPicPr>
          <p:cNvPr id="5530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08050"/>
            <a:ext cx="39179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2" name="Rectangle 48"/>
          <p:cNvSpPr>
            <a:spLocks noChangeArrowheads="1"/>
          </p:cNvSpPr>
          <p:nvPr/>
        </p:nvSpPr>
        <p:spPr bwMode="auto">
          <a:xfrm>
            <a:off x="1619250" y="981075"/>
            <a:ext cx="1512888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PRC 80, 021301 (2009)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" t="10776" r="44859" b="34473"/>
          <a:stretch>
            <a:fillRect/>
          </a:stretch>
        </p:blipFill>
        <p:spPr bwMode="auto">
          <a:xfrm>
            <a:off x="317500" y="2060575"/>
            <a:ext cx="3025775" cy="206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48"/>
          <p:cNvSpPr>
            <a:spLocks noChangeArrowheads="1"/>
          </p:cNvSpPr>
          <p:nvPr/>
        </p:nvSpPr>
        <p:spPr bwMode="auto">
          <a:xfrm>
            <a:off x="3276600" y="2565400"/>
            <a:ext cx="1079500" cy="7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>
                <a:solidFill>
                  <a:srgbClr val="FF0000"/>
                </a:solidFill>
              </a:rPr>
              <a:t>MINIBALL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>
                <a:solidFill>
                  <a:srgbClr val="FF0000"/>
                </a:solidFill>
              </a:rPr>
              <a:t>REX-ISOLDE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>
                <a:solidFill>
                  <a:srgbClr val="FF0000"/>
                </a:solidFill>
              </a:rPr>
              <a:t>M. Albers et al.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>
                <a:solidFill>
                  <a:srgbClr val="FF0000"/>
                </a:solidFill>
              </a:rPr>
              <a:t>PRL (2012)</a:t>
            </a:r>
          </a:p>
        </p:txBody>
      </p:sp>
      <p:pic>
        <p:nvPicPr>
          <p:cNvPr id="13" name="Picture 2" descr="mas-rad-p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475"/>
          <a:stretch>
            <a:fillRect/>
          </a:stretch>
        </p:blipFill>
        <p:spPr bwMode="auto">
          <a:xfrm>
            <a:off x="4843463" y="990600"/>
            <a:ext cx="3308350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48"/>
          <p:cNvSpPr>
            <a:spLocks noChangeArrowheads="1"/>
          </p:cNvSpPr>
          <p:nvPr/>
        </p:nvSpPr>
        <p:spPr bwMode="auto">
          <a:xfrm>
            <a:off x="8207375" y="4635500"/>
            <a:ext cx="936625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900">
                <a:solidFill>
                  <a:srgbClr val="FF0000"/>
                </a:solidFill>
              </a:rPr>
              <a:t>COLLAPS: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900">
                <a:solidFill>
                  <a:srgbClr val="FF0000"/>
                </a:solidFill>
              </a:rPr>
              <a:t>M. Keim et al.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900">
                <a:solidFill>
                  <a:srgbClr val="FF0000"/>
                </a:solidFill>
              </a:rPr>
              <a:t>NPA (1995)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7291388" y="2652713"/>
            <a:ext cx="2492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400" b="1">
                <a:solidFill>
                  <a:srgbClr val="FF3300"/>
                </a:solidFill>
              </a:rPr>
              <a:t>?</a:t>
            </a:r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>
            <a:off x="6888163" y="2813050"/>
            <a:ext cx="395287" cy="146050"/>
          </a:xfrm>
          <a:prstGeom prst="line">
            <a:avLst/>
          </a:prstGeom>
          <a:noFill/>
          <a:ln w="41275">
            <a:solidFill>
              <a:srgbClr val="FF33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 flipV="1">
            <a:off x="6921500" y="2774950"/>
            <a:ext cx="409575" cy="47625"/>
          </a:xfrm>
          <a:prstGeom prst="line">
            <a:avLst/>
          </a:prstGeom>
          <a:noFill/>
          <a:ln w="41275">
            <a:solidFill>
              <a:srgbClr val="FF33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cxnSp>
        <p:nvCxnSpPr>
          <p:cNvPr id="5" name="Connecteur droit 4"/>
          <p:cNvCxnSpPr>
            <a:cxnSpLocks noChangeShapeType="1"/>
          </p:cNvCxnSpPr>
          <p:nvPr/>
        </p:nvCxnSpPr>
        <p:spPr bwMode="auto">
          <a:xfrm flipH="1">
            <a:off x="1165225" y="1620838"/>
            <a:ext cx="11113" cy="2052637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4" name="Picture 2" descr="mas-rad-p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21"/>
          <a:stretch>
            <a:fillRect/>
          </a:stretch>
        </p:blipFill>
        <p:spPr bwMode="auto">
          <a:xfrm>
            <a:off x="4846638" y="3084513"/>
            <a:ext cx="3306762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e 19"/>
          <p:cNvGrpSpPr>
            <a:grpSpLocks/>
          </p:cNvGrpSpPr>
          <p:nvPr/>
        </p:nvGrpSpPr>
        <p:grpSpPr bwMode="auto">
          <a:xfrm>
            <a:off x="4849813" y="993775"/>
            <a:ext cx="4259262" cy="2152650"/>
            <a:chOff x="4849723" y="993634"/>
            <a:chExt cx="4258781" cy="2153290"/>
          </a:xfrm>
        </p:grpSpPr>
        <p:sp>
          <p:nvSpPr>
            <p:cNvPr id="55313" name="Rectangle 48"/>
            <p:cNvSpPr>
              <a:spLocks noChangeArrowheads="1"/>
            </p:cNvSpPr>
            <p:nvPr/>
          </p:nvSpPr>
          <p:spPr bwMode="auto">
            <a:xfrm>
              <a:off x="8172400" y="2636912"/>
              <a:ext cx="936104" cy="5100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sz="900">
                  <a:solidFill>
                    <a:srgbClr val="FF0000"/>
                  </a:solidFill>
                </a:rPr>
                <a:t>ISOLTRAP: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sz="900">
                  <a:solidFill>
                    <a:srgbClr val="FF0000"/>
                  </a:solidFill>
                </a:rPr>
                <a:t>S. Naimi et al.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sz="900">
                  <a:solidFill>
                    <a:srgbClr val="FF0000"/>
                  </a:solidFill>
                </a:rPr>
                <a:t>PRL (2010)</a:t>
              </a:r>
            </a:p>
          </p:txBody>
        </p:sp>
        <p:grpSp>
          <p:nvGrpSpPr>
            <p:cNvPr id="55314" name="Groupe 9"/>
            <p:cNvGrpSpPr>
              <a:grpSpLocks/>
            </p:cNvGrpSpPr>
            <p:nvPr/>
          </p:nvGrpSpPr>
          <p:grpSpPr bwMode="auto">
            <a:xfrm>
              <a:off x="4849723" y="993634"/>
              <a:ext cx="3307103" cy="2143703"/>
              <a:chOff x="4849723" y="993634"/>
              <a:chExt cx="3307103" cy="2143703"/>
            </a:xfrm>
          </p:grpSpPr>
          <p:pic>
            <p:nvPicPr>
              <p:cNvPr id="55315" name="Picture 2" descr="mas-rad-plt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2557"/>
              <a:stretch>
                <a:fillRect/>
              </a:stretch>
            </p:blipFill>
            <p:spPr bwMode="auto">
              <a:xfrm>
                <a:off x="4849723" y="993634"/>
                <a:ext cx="3307103" cy="2143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316" name="Line 7"/>
              <p:cNvSpPr>
                <a:spLocks noChangeShapeType="1"/>
              </p:cNvSpPr>
              <p:nvPr/>
            </p:nvSpPr>
            <p:spPr bwMode="auto">
              <a:xfrm>
                <a:off x="6892925" y="2813050"/>
                <a:ext cx="128170" cy="42446"/>
              </a:xfrm>
              <a:prstGeom prst="line">
                <a:avLst/>
              </a:prstGeom>
              <a:noFill/>
              <a:ln w="158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5317" name="Line 7"/>
              <p:cNvSpPr>
                <a:spLocks noChangeShapeType="1"/>
              </p:cNvSpPr>
              <p:nvPr/>
            </p:nvSpPr>
            <p:spPr bwMode="auto">
              <a:xfrm>
                <a:off x="7019925" y="2851150"/>
                <a:ext cx="150896" cy="63166"/>
              </a:xfrm>
              <a:prstGeom prst="line">
                <a:avLst/>
              </a:prstGeom>
              <a:noFill/>
              <a:ln w="158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396" y="4704530"/>
            <a:ext cx="1386847" cy="174319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6"/>
          <a:srcRect l="3298" t="27569" r="51303" b="10293"/>
          <a:stretch/>
        </p:blipFill>
        <p:spPr>
          <a:xfrm>
            <a:off x="179799" y="4427158"/>
            <a:ext cx="2106201" cy="2247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7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3" descr="P:\Photos\misc\people\Run_82Zn\IMG_03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93"/>
          <a:stretch>
            <a:fillRect/>
          </a:stretch>
        </p:blipFill>
        <p:spPr bwMode="auto">
          <a:xfrm>
            <a:off x="3771672" y="1799028"/>
            <a:ext cx="2209089" cy="1685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3" name="Picture 8" descr="P:\Photos\misc\people\Run_82Zn\IMG_04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018" y="930164"/>
            <a:ext cx="1592028" cy="2385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5" name="Rectangle 2"/>
          <p:cNvSpPr txBox="1">
            <a:spLocks noChangeArrowheads="1"/>
          </p:cNvSpPr>
          <p:nvPr/>
        </p:nvSpPr>
        <p:spPr bwMode="auto">
          <a:xfrm>
            <a:off x="287338" y="0"/>
            <a:ext cx="86058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CC"/>
                </a:solidFill>
              </a:rPr>
              <a:t>2010:  MR-ToF ushers in a new era</a:t>
            </a:r>
          </a:p>
        </p:txBody>
      </p:sp>
      <p:pic>
        <p:nvPicPr>
          <p:cNvPr id="56326" name="Picture 9" descr="HalfpipeKona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3" t="14964" r="1671" b="3741"/>
          <a:stretch/>
        </p:blipFill>
        <p:spPr bwMode="auto">
          <a:xfrm>
            <a:off x="889225" y="2159875"/>
            <a:ext cx="2799592" cy="160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8" name="Rectangle 48"/>
          <p:cNvSpPr>
            <a:spLocks noChangeArrowheads="1"/>
          </p:cNvSpPr>
          <p:nvPr/>
        </p:nvSpPr>
        <p:spPr bwMode="auto">
          <a:xfrm>
            <a:off x="65088" y="5994400"/>
            <a:ext cx="3427412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Contact:  M. Kowalska </a:t>
            </a:r>
            <a:r>
              <a:rPr lang="de-DE" sz="1000">
                <a:sym typeface="Wingdings" panose="05000000000000000000" pitchFamily="2" charset="2"/>
              </a:rPr>
              <a:t> </a:t>
            </a:r>
            <a:r>
              <a:rPr lang="de-DE" sz="1000"/>
              <a:t>S. Kreim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Crew:  C. Borgmann, D. Fink, M. Rosenbusch, R. Wolf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Support:  S. George, E. Minaya, M. Breitenfeldt,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A. Herlert </a:t>
            </a:r>
            <a:r>
              <a:rPr lang="de-DE" sz="1000">
                <a:sym typeface="Wingdings" panose="05000000000000000000" pitchFamily="2" charset="2"/>
              </a:rPr>
              <a:t> </a:t>
            </a:r>
            <a:r>
              <a:rPr lang="de-DE" sz="1000"/>
              <a:t>M. Kowalska (ISOLDE Coordinator)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thesis:  S. Naimi (Orsay), D. Neidherr (Mainz)</a:t>
            </a:r>
          </a:p>
        </p:txBody>
      </p:sp>
      <p:pic>
        <p:nvPicPr>
          <p:cNvPr id="10" name="Picture 11" descr="Falle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0477" y="925286"/>
            <a:ext cx="5317169" cy="1176783"/>
          </a:xfrm>
          <a:prstGeom prst="rect">
            <a:avLst/>
          </a:prstGeom>
        </p:spPr>
      </p:pic>
      <p:pic>
        <p:nvPicPr>
          <p:cNvPr id="11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45380" r="10764" b="9239"/>
          <a:stretch/>
        </p:blipFill>
        <p:spPr>
          <a:xfrm>
            <a:off x="685799" y="3818930"/>
            <a:ext cx="3124201" cy="1396080"/>
          </a:xfrm>
          <a:prstGeom prst="rect">
            <a:avLst/>
          </a:prstGeom>
        </p:spPr>
      </p:pic>
      <p:grpSp>
        <p:nvGrpSpPr>
          <p:cNvPr id="13" name="Group 24"/>
          <p:cNvGrpSpPr/>
          <p:nvPr/>
        </p:nvGrpSpPr>
        <p:grpSpPr>
          <a:xfrm>
            <a:off x="2033751" y="846653"/>
            <a:ext cx="7199587" cy="5191656"/>
            <a:chOff x="304799" y="324188"/>
            <a:chExt cx="8871510" cy="6397288"/>
          </a:xfrm>
        </p:grpSpPr>
        <p:pic>
          <p:nvPicPr>
            <p:cNvPr id="14" name="Picture 25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55906" y="920846"/>
              <a:ext cx="897938" cy="1374967"/>
            </a:xfrm>
            <a:prstGeom prst="rect">
              <a:avLst/>
            </a:prstGeom>
          </p:spPr>
        </p:pic>
        <p:pic>
          <p:nvPicPr>
            <p:cNvPr id="15" name="Picture 31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000" r="37500"/>
            <a:stretch/>
          </p:blipFill>
          <p:spPr>
            <a:xfrm>
              <a:off x="7523447" y="2295813"/>
              <a:ext cx="762857" cy="2080518"/>
            </a:xfrm>
            <a:prstGeom prst="rect">
              <a:avLst/>
            </a:prstGeom>
          </p:spPr>
        </p:pic>
        <p:pic>
          <p:nvPicPr>
            <p:cNvPr id="16" name="Picture 32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67" b="27778"/>
            <a:stretch/>
          </p:blipFill>
          <p:spPr>
            <a:xfrm>
              <a:off x="3505200" y="5257800"/>
              <a:ext cx="2378927" cy="812800"/>
            </a:xfrm>
            <a:prstGeom prst="rect">
              <a:avLst/>
            </a:prstGeom>
          </p:spPr>
        </p:pic>
        <p:pic>
          <p:nvPicPr>
            <p:cNvPr id="17" name="Picture 39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889" b="33333"/>
            <a:stretch/>
          </p:blipFill>
          <p:spPr>
            <a:xfrm>
              <a:off x="304799" y="5945154"/>
              <a:ext cx="2674726" cy="776322"/>
            </a:xfrm>
            <a:prstGeom prst="rect">
              <a:avLst/>
            </a:prstGeom>
          </p:spPr>
        </p:pic>
        <p:pic>
          <p:nvPicPr>
            <p:cNvPr id="18" name="Picture 4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4326" y="4660287"/>
              <a:ext cx="1701158" cy="1275869"/>
            </a:xfrm>
            <a:prstGeom prst="rect">
              <a:avLst/>
            </a:prstGeom>
          </p:spPr>
        </p:pic>
        <p:cxnSp>
          <p:nvCxnSpPr>
            <p:cNvPr id="19" name="Straight Arrow Connector 43"/>
            <p:cNvCxnSpPr/>
            <p:nvPr/>
          </p:nvCxnSpPr>
          <p:spPr>
            <a:xfrm flipV="1">
              <a:off x="6510113" y="5048971"/>
              <a:ext cx="700312" cy="165518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45"/>
            <p:cNvSpPr/>
            <p:nvPr/>
          </p:nvSpPr>
          <p:spPr>
            <a:xfrm>
              <a:off x="7527363" y="4251722"/>
              <a:ext cx="459921" cy="709953"/>
            </a:xfrm>
            <a:custGeom>
              <a:avLst/>
              <a:gdLst>
                <a:gd name="connsiteX0" fmla="*/ 0 w 2076450"/>
                <a:gd name="connsiteY0" fmla="*/ 1019175 h 1019175"/>
                <a:gd name="connsiteX1" fmla="*/ 1724025 w 2076450"/>
                <a:gd name="connsiteY1" fmla="*/ 571500 h 1019175"/>
                <a:gd name="connsiteX2" fmla="*/ 2076450 w 2076450"/>
                <a:gd name="connsiteY2" fmla="*/ 0 h 1019175"/>
                <a:gd name="connsiteX3" fmla="*/ 2076450 w 2076450"/>
                <a:gd name="connsiteY3" fmla="*/ 0 h 1019175"/>
                <a:gd name="connsiteX0" fmla="*/ 0 w 2159662"/>
                <a:gd name="connsiteY0" fmla="*/ 1019175 h 1019175"/>
                <a:gd name="connsiteX1" fmla="*/ 1981200 w 2159662"/>
                <a:gd name="connsiteY1" fmla="*/ 733425 h 1019175"/>
                <a:gd name="connsiteX2" fmla="*/ 2076450 w 2159662"/>
                <a:gd name="connsiteY2" fmla="*/ 0 h 1019175"/>
                <a:gd name="connsiteX3" fmla="*/ 2076450 w 2159662"/>
                <a:gd name="connsiteY3" fmla="*/ 0 h 1019175"/>
                <a:gd name="connsiteX0" fmla="*/ 0 w 2159662"/>
                <a:gd name="connsiteY0" fmla="*/ 1019175 h 1019175"/>
                <a:gd name="connsiteX1" fmla="*/ 1981200 w 2159662"/>
                <a:gd name="connsiteY1" fmla="*/ 733425 h 1019175"/>
                <a:gd name="connsiteX2" fmla="*/ 2076450 w 2159662"/>
                <a:gd name="connsiteY2" fmla="*/ 0 h 1019175"/>
                <a:gd name="connsiteX3" fmla="*/ 2076450 w 2159662"/>
                <a:gd name="connsiteY3" fmla="*/ 0 h 1019175"/>
                <a:gd name="connsiteX0" fmla="*/ 0 w 2122994"/>
                <a:gd name="connsiteY0" fmla="*/ 1019175 h 1019175"/>
                <a:gd name="connsiteX1" fmla="*/ 1981200 w 2122994"/>
                <a:gd name="connsiteY1" fmla="*/ 733425 h 1019175"/>
                <a:gd name="connsiteX2" fmla="*/ 2076450 w 2122994"/>
                <a:gd name="connsiteY2" fmla="*/ 0 h 1019175"/>
                <a:gd name="connsiteX3" fmla="*/ 2076450 w 2122994"/>
                <a:gd name="connsiteY3" fmla="*/ 0 h 1019175"/>
                <a:gd name="connsiteX0" fmla="*/ 0 w 2122994"/>
                <a:gd name="connsiteY0" fmla="*/ 1019175 h 1019175"/>
                <a:gd name="connsiteX1" fmla="*/ 1981200 w 2122994"/>
                <a:gd name="connsiteY1" fmla="*/ 733425 h 1019175"/>
                <a:gd name="connsiteX2" fmla="*/ 2076450 w 2122994"/>
                <a:gd name="connsiteY2" fmla="*/ 0 h 1019175"/>
                <a:gd name="connsiteX3" fmla="*/ 2076450 w 2122994"/>
                <a:gd name="connsiteY3" fmla="*/ 0 h 1019175"/>
                <a:gd name="connsiteX0" fmla="*/ 0 w 2076450"/>
                <a:gd name="connsiteY0" fmla="*/ 1019175 h 1019175"/>
                <a:gd name="connsiteX1" fmla="*/ 1981200 w 2076450"/>
                <a:gd name="connsiteY1" fmla="*/ 733425 h 1019175"/>
                <a:gd name="connsiteX2" fmla="*/ 2076450 w 2076450"/>
                <a:gd name="connsiteY2" fmla="*/ 0 h 1019175"/>
                <a:gd name="connsiteX3" fmla="*/ 2076450 w 2076450"/>
                <a:gd name="connsiteY3" fmla="*/ 0 h 1019175"/>
                <a:gd name="connsiteX0" fmla="*/ 0 w 2076450"/>
                <a:gd name="connsiteY0" fmla="*/ 1019175 h 1021817"/>
                <a:gd name="connsiteX1" fmla="*/ 1981200 w 2076450"/>
                <a:gd name="connsiteY1" fmla="*/ 733425 h 1021817"/>
                <a:gd name="connsiteX2" fmla="*/ 2076450 w 2076450"/>
                <a:gd name="connsiteY2" fmla="*/ 0 h 1021817"/>
                <a:gd name="connsiteX3" fmla="*/ 2076450 w 2076450"/>
                <a:gd name="connsiteY3" fmla="*/ 0 h 1021817"/>
                <a:gd name="connsiteX0" fmla="*/ 0 w 2135101"/>
                <a:gd name="connsiteY0" fmla="*/ 1019175 h 1019175"/>
                <a:gd name="connsiteX1" fmla="*/ 1981200 w 2135101"/>
                <a:gd name="connsiteY1" fmla="*/ 733425 h 1019175"/>
                <a:gd name="connsiteX2" fmla="*/ 2076450 w 2135101"/>
                <a:gd name="connsiteY2" fmla="*/ 0 h 1019175"/>
                <a:gd name="connsiteX3" fmla="*/ 2076450 w 2135101"/>
                <a:gd name="connsiteY3" fmla="*/ 0 h 1019175"/>
                <a:gd name="connsiteX0" fmla="*/ 0 w 2135101"/>
                <a:gd name="connsiteY0" fmla="*/ 1019175 h 1019175"/>
                <a:gd name="connsiteX1" fmla="*/ 1981200 w 2135101"/>
                <a:gd name="connsiteY1" fmla="*/ 733425 h 1019175"/>
                <a:gd name="connsiteX2" fmla="*/ 2076450 w 2135101"/>
                <a:gd name="connsiteY2" fmla="*/ 0 h 1019175"/>
                <a:gd name="connsiteX3" fmla="*/ 2076450 w 2135101"/>
                <a:gd name="connsiteY3" fmla="*/ 0 h 1019175"/>
                <a:gd name="connsiteX0" fmla="*/ 0 w 2076450"/>
                <a:gd name="connsiteY0" fmla="*/ 1019175 h 1019175"/>
                <a:gd name="connsiteX1" fmla="*/ 1981200 w 2076450"/>
                <a:gd name="connsiteY1" fmla="*/ 733425 h 1019175"/>
                <a:gd name="connsiteX2" fmla="*/ 2076450 w 2076450"/>
                <a:gd name="connsiteY2" fmla="*/ 0 h 1019175"/>
                <a:gd name="connsiteX3" fmla="*/ 2076450 w 2076450"/>
                <a:gd name="connsiteY3" fmla="*/ 0 h 1019175"/>
                <a:gd name="connsiteX0" fmla="*/ 0 w 2076450"/>
                <a:gd name="connsiteY0" fmla="*/ 1019175 h 1019175"/>
                <a:gd name="connsiteX1" fmla="*/ 1981200 w 2076450"/>
                <a:gd name="connsiteY1" fmla="*/ 733425 h 1019175"/>
                <a:gd name="connsiteX2" fmla="*/ 2076450 w 2076450"/>
                <a:gd name="connsiteY2" fmla="*/ 0 h 1019175"/>
                <a:gd name="connsiteX3" fmla="*/ 2076450 w 2076450"/>
                <a:gd name="connsiteY3" fmla="*/ 0 h 1019175"/>
                <a:gd name="connsiteX0" fmla="*/ 0 w 2079786"/>
                <a:gd name="connsiteY0" fmla="*/ 1019175 h 1019175"/>
                <a:gd name="connsiteX1" fmla="*/ 1981200 w 2079786"/>
                <a:gd name="connsiteY1" fmla="*/ 733425 h 1019175"/>
                <a:gd name="connsiteX2" fmla="*/ 2076450 w 2079786"/>
                <a:gd name="connsiteY2" fmla="*/ 0 h 1019175"/>
                <a:gd name="connsiteX3" fmla="*/ 2076450 w 2079786"/>
                <a:gd name="connsiteY3" fmla="*/ 0 h 1019175"/>
                <a:gd name="connsiteX0" fmla="*/ 0 w 2076546"/>
                <a:gd name="connsiteY0" fmla="*/ 1157125 h 1157125"/>
                <a:gd name="connsiteX1" fmla="*/ 1981200 w 2076546"/>
                <a:gd name="connsiteY1" fmla="*/ 871375 h 1157125"/>
                <a:gd name="connsiteX2" fmla="*/ 2076450 w 2076546"/>
                <a:gd name="connsiteY2" fmla="*/ 137950 h 1157125"/>
                <a:gd name="connsiteX3" fmla="*/ 1962150 w 2076546"/>
                <a:gd name="connsiteY3" fmla="*/ 0 h 1157125"/>
                <a:gd name="connsiteX0" fmla="*/ 0 w 2122601"/>
                <a:gd name="connsiteY0" fmla="*/ 1157125 h 1157125"/>
                <a:gd name="connsiteX1" fmla="*/ 1981200 w 2122601"/>
                <a:gd name="connsiteY1" fmla="*/ 871375 h 1157125"/>
                <a:gd name="connsiteX2" fmla="*/ 1962150 w 2122601"/>
                <a:gd name="connsiteY2" fmla="*/ 0 h 1157125"/>
                <a:gd name="connsiteX0" fmla="*/ 0 w 1981223"/>
                <a:gd name="connsiteY0" fmla="*/ 1157125 h 1157125"/>
                <a:gd name="connsiteX1" fmla="*/ 1981200 w 1981223"/>
                <a:gd name="connsiteY1" fmla="*/ 871375 h 1157125"/>
                <a:gd name="connsiteX2" fmla="*/ 1962150 w 1981223"/>
                <a:gd name="connsiteY2" fmla="*/ 0 h 1157125"/>
                <a:gd name="connsiteX0" fmla="*/ 0 w 1981226"/>
                <a:gd name="connsiteY0" fmla="*/ 1157125 h 1157125"/>
                <a:gd name="connsiteX1" fmla="*/ 1981200 w 1981226"/>
                <a:gd name="connsiteY1" fmla="*/ 871375 h 1157125"/>
                <a:gd name="connsiteX2" fmla="*/ 1962150 w 1981226"/>
                <a:gd name="connsiteY2" fmla="*/ 0 h 1157125"/>
                <a:gd name="connsiteX0" fmla="*/ 0 w 1447435"/>
                <a:gd name="connsiteY0" fmla="*/ 1144584 h 1144584"/>
                <a:gd name="connsiteX1" fmla="*/ 1352550 w 1447435"/>
                <a:gd name="connsiteY1" fmla="*/ 871375 h 1144584"/>
                <a:gd name="connsiteX2" fmla="*/ 1333500 w 1447435"/>
                <a:gd name="connsiteY2" fmla="*/ 0 h 1144584"/>
                <a:gd name="connsiteX0" fmla="*/ 0 w 1447435"/>
                <a:gd name="connsiteY0" fmla="*/ 1144584 h 1144811"/>
                <a:gd name="connsiteX1" fmla="*/ 1352550 w 1447435"/>
                <a:gd name="connsiteY1" fmla="*/ 871375 h 1144811"/>
                <a:gd name="connsiteX2" fmla="*/ 1333500 w 1447435"/>
                <a:gd name="connsiteY2" fmla="*/ 0 h 1144811"/>
                <a:gd name="connsiteX0" fmla="*/ 0 w 1333540"/>
                <a:gd name="connsiteY0" fmla="*/ 1144584 h 1158647"/>
                <a:gd name="connsiteX1" fmla="*/ 828675 w 1333540"/>
                <a:gd name="connsiteY1" fmla="*/ 1021866 h 1158647"/>
                <a:gd name="connsiteX2" fmla="*/ 1333500 w 1333540"/>
                <a:gd name="connsiteY2" fmla="*/ 0 h 1158647"/>
                <a:gd name="connsiteX0" fmla="*/ 0 w 874612"/>
                <a:gd name="connsiteY0" fmla="*/ 1144584 h 1158647"/>
                <a:gd name="connsiteX1" fmla="*/ 828675 w 874612"/>
                <a:gd name="connsiteY1" fmla="*/ 1021866 h 1158647"/>
                <a:gd name="connsiteX2" fmla="*/ 771525 w 874612"/>
                <a:gd name="connsiteY2" fmla="*/ 0 h 1158647"/>
                <a:gd name="connsiteX0" fmla="*/ 0 w 816057"/>
                <a:gd name="connsiteY0" fmla="*/ 1144584 h 1158647"/>
                <a:gd name="connsiteX1" fmla="*/ 752475 w 816057"/>
                <a:gd name="connsiteY1" fmla="*/ 1021866 h 1158647"/>
                <a:gd name="connsiteX2" fmla="*/ 771525 w 816057"/>
                <a:gd name="connsiteY2" fmla="*/ 0 h 1158647"/>
                <a:gd name="connsiteX0" fmla="*/ 0 w 468734"/>
                <a:gd name="connsiteY0" fmla="*/ 467374 h 1028564"/>
                <a:gd name="connsiteX1" fmla="*/ 428625 w 468734"/>
                <a:gd name="connsiteY1" fmla="*/ 1021866 h 1028564"/>
                <a:gd name="connsiteX2" fmla="*/ 447675 w 468734"/>
                <a:gd name="connsiteY2" fmla="*/ 0 h 1028564"/>
                <a:gd name="connsiteX0" fmla="*/ 0 w 463061"/>
                <a:gd name="connsiteY0" fmla="*/ 467374 h 467868"/>
                <a:gd name="connsiteX1" fmla="*/ 419100 w 463061"/>
                <a:gd name="connsiteY1" fmla="*/ 357197 h 467868"/>
                <a:gd name="connsiteX2" fmla="*/ 447675 w 463061"/>
                <a:gd name="connsiteY2" fmla="*/ 0 h 467868"/>
                <a:gd name="connsiteX0" fmla="*/ 0 w 488853"/>
                <a:gd name="connsiteY0" fmla="*/ 467374 h 467523"/>
                <a:gd name="connsiteX1" fmla="*/ 457200 w 488853"/>
                <a:gd name="connsiteY1" fmla="*/ 256870 h 467523"/>
                <a:gd name="connsiteX2" fmla="*/ 447675 w 488853"/>
                <a:gd name="connsiteY2" fmla="*/ 0 h 467523"/>
                <a:gd name="connsiteX0" fmla="*/ 0 w 454121"/>
                <a:gd name="connsiteY0" fmla="*/ 467374 h 467688"/>
                <a:gd name="connsiteX1" fmla="*/ 400050 w 454121"/>
                <a:gd name="connsiteY1" fmla="*/ 332115 h 467688"/>
                <a:gd name="connsiteX2" fmla="*/ 447675 w 454121"/>
                <a:gd name="connsiteY2" fmla="*/ 0 h 467688"/>
                <a:gd name="connsiteX0" fmla="*/ 0 w 448255"/>
                <a:gd name="connsiteY0" fmla="*/ 467374 h 467604"/>
                <a:gd name="connsiteX1" fmla="*/ 361950 w 448255"/>
                <a:gd name="connsiteY1" fmla="*/ 307033 h 467604"/>
                <a:gd name="connsiteX2" fmla="*/ 447675 w 448255"/>
                <a:gd name="connsiteY2" fmla="*/ 0 h 467604"/>
                <a:gd name="connsiteX0" fmla="*/ 0 w 447675"/>
                <a:gd name="connsiteY0" fmla="*/ 467374 h 467604"/>
                <a:gd name="connsiteX1" fmla="*/ 361950 w 447675"/>
                <a:gd name="connsiteY1" fmla="*/ 307033 h 467604"/>
                <a:gd name="connsiteX2" fmla="*/ 447675 w 447675"/>
                <a:gd name="connsiteY2" fmla="*/ 0 h 467604"/>
                <a:gd name="connsiteX0" fmla="*/ 0 w 459921"/>
                <a:gd name="connsiteY0" fmla="*/ 467374 h 467639"/>
                <a:gd name="connsiteX1" fmla="*/ 419100 w 459921"/>
                <a:gd name="connsiteY1" fmla="*/ 319574 h 467639"/>
                <a:gd name="connsiteX2" fmla="*/ 447675 w 459921"/>
                <a:gd name="connsiteY2" fmla="*/ 0 h 467639"/>
                <a:gd name="connsiteX0" fmla="*/ 0 w 459921"/>
                <a:gd name="connsiteY0" fmla="*/ 467374 h 467374"/>
                <a:gd name="connsiteX1" fmla="*/ 419100 w 459921"/>
                <a:gd name="connsiteY1" fmla="*/ 319574 h 467374"/>
                <a:gd name="connsiteX2" fmla="*/ 447675 w 459921"/>
                <a:gd name="connsiteY2" fmla="*/ 0 h 46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9921" h="467374">
                  <a:moveTo>
                    <a:pt x="0" y="467374"/>
                  </a:moveTo>
                  <a:cubicBezTo>
                    <a:pt x="241300" y="422525"/>
                    <a:pt x="344488" y="397470"/>
                    <a:pt x="419100" y="319574"/>
                  </a:cubicBezTo>
                  <a:cubicBezTo>
                    <a:pt x="493712" y="241678"/>
                    <a:pt x="442119" y="118831"/>
                    <a:pt x="447675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46"/>
            <p:cNvSpPr txBox="1"/>
            <p:nvPr/>
          </p:nvSpPr>
          <p:spPr>
            <a:xfrm rot="20944347">
              <a:off x="346400" y="5755527"/>
              <a:ext cx="2641318" cy="379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RFQ cooler and buncher</a:t>
              </a:r>
              <a:endParaRPr lang="en-GB" sz="1400" dirty="0"/>
            </a:p>
          </p:txBody>
        </p:sp>
        <p:sp>
          <p:nvSpPr>
            <p:cNvPr id="22" name="TextBox 47"/>
            <p:cNvSpPr txBox="1"/>
            <p:nvPr/>
          </p:nvSpPr>
          <p:spPr>
            <a:xfrm rot="20944347">
              <a:off x="3321750" y="6091460"/>
              <a:ext cx="1473860" cy="379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MR-TOF MS</a:t>
              </a:r>
              <a:endParaRPr lang="en-GB" sz="1400" dirty="0"/>
            </a:p>
          </p:txBody>
        </p:sp>
        <p:sp>
          <p:nvSpPr>
            <p:cNvPr id="23" name="TextBox 49"/>
            <p:cNvSpPr txBox="1"/>
            <p:nvPr/>
          </p:nvSpPr>
          <p:spPr>
            <a:xfrm>
              <a:off x="7698551" y="5047305"/>
              <a:ext cx="1422583" cy="10239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 smtClean="0"/>
                <a:t>Bradbury-</a:t>
              </a:r>
            </a:p>
            <a:p>
              <a:pPr algn="r"/>
              <a:r>
                <a:rPr lang="en-US" sz="1600" dirty="0" smtClean="0"/>
                <a:t>Nielsen </a:t>
              </a:r>
            </a:p>
            <a:p>
              <a:pPr algn="r"/>
              <a:r>
                <a:rPr lang="en-US" sz="1600" dirty="0" smtClean="0"/>
                <a:t>beam </a:t>
              </a:r>
              <a:r>
                <a:rPr lang="en-US" sz="1600" dirty="0"/>
                <a:t>gate</a:t>
              </a:r>
            </a:p>
          </p:txBody>
        </p:sp>
        <p:sp>
          <p:nvSpPr>
            <p:cNvPr id="24" name="TextBox 50"/>
            <p:cNvSpPr txBox="1"/>
            <p:nvPr/>
          </p:nvSpPr>
          <p:spPr>
            <a:xfrm>
              <a:off x="8469063" y="3146934"/>
              <a:ext cx="7072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p</a:t>
              </a:r>
              <a:r>
                <a:rPr lang="en-US" sz="1600" dirty="0" smtClean="0"/>
                <a:t>rep </a:t>
              </a:r>
              <a:endParaRPr lang="en-US" sz="1600" dirty="0"/>
            </a:p>
            <a:p>
              <a:pPr algn="ctr"/>
              <a:r>
                <a:rPr lang="en-US" sz="1600" dirty="0"/>
                <a:t>trap</a:t>
              </a: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8485664" y="1295400"/>
              <a:ext cx="5886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 smtClean="0"/>
                <a:t>hyp</a:t>
              </a:r>
              <a:endParaRPr lang="en-US" sz="1600" dirty="0"/>
            </a:p>
            <a:p>
              <a:pPr algn="ctr"/>
              <a:r>
                <a:rPr lang="en-US" sz="1600" dirty="0"/>
                <a:t>trap</a:t>
              </a:r>
            </a:p>
          </p:txBody>
        </p:sp>
        <p:pic>
          <p:nvPicPr>
            <p:cNvPr id="26" name="Picture 52"/>
            <p:cNvPicPr>
              <a:picLocks noChangeAspect="1"/>
            </p:cNvPicPr>
            <p:nvPr/>
          </p:nvPicPr>
          <p:blipFill rotWithShape="1"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29232" y="324188"/>
              <a:ext cx="706643" cy="437812"/>
            </a:xfrm>
            <a:prstGeom prst="rect">
              <a:avLst/>
            </a:prstGeom>
          </p:spPr>
        </p:pic>
        <p:sp>
          <p:nvSpPr>
            <p:cNvPr id="27" name="TextBox 53"/>
            <p:cNvSpPr txBox="1"/>
            <p:nvPr/>
          </p:nvSpPr>
          <p:spPr>
            <a:xfrm>
              <a:off x="8485216" y="392668"/>
              <a:ext cx="6174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MCP</a:t>
              </a:r>
              <a:endParaRPr lang="en-US" dirty="0"/>
            </a:p>
          </p:txBody>
        </p:sp>
      </p:grpSp>
      <p:pic>
        <p:nvPicPr>
          <p:cNvPr id="28" name="Picture 4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3" r="11310"/>
          <a:stretch/>
        </p:blipFill>
        <p:spPr>
          <a:xfrm>
            <a:off x="4030870" y="3612376"/>
            <a:ext cx="1852669" cy="1362398"/>
          </a:xfrm>
          <a:prstGeom prst="rect">
            <a:avLst/>
          </a:prstGeom>
        </p:spPr>
      </p:pic>
      <p:pic>
        <p:nvPicPr>
          <p:cNvPr id="29" name="Picture 3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7" r="8142"/>
          <a:stretch/>
        </p:blipFill>
        <p:spPr>
          <a:xfrm>
            <a:off x="5772326" y="5320575"/>
            <a:ext cx="1805671" cy="1474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8"/>
          <p:cNvSpPr>
            <a:spLocks noChangeArrowheads="1"/>
          </p:cNvSpPr>
          <p:nvPr/>
        </p:nvSpPr>
        <p:spPr bwMode="auto">
          <a:xfrm>
            <a:off x="71802" y="5994400"/>
            <a:ext cx="4219576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Contact</a:t>
            </a:r>
            <a:r>
              <a:rPr lang="de-DE" sz="1000" dirty="0"/>
              <a:t>:  S. Kreim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Crew:  C. Borgmann, V. Manea, M. Rosenbusch, F. </a:t>
            </a:r>
            <a:r>
              <a:rPr lang="de-DE" sz="1000" dirty="0" err="1"/>
              <a:t>Wienholtz</a:t>
            </a:r>
            <a:r>
              <a:rPr lang="de-DE" sz="1000" dirty="0"/>
              <a:t>, R. Wolf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Support:  S. George, E. </a:t>
            </a:r>
            <a:r>
              <a:rPr lang="de-DE" sz="1000" dirty="0" err="1"/>
              <a:t>Minaya</a:t>
            </a:r>
            <a:r>
              <a:rPr lang="de-DE" sz="1000" dirty="0"/>
              <a:t>, M. </a:t>
            </a:r>
            <a:r>
              <a:rPr lang="de-DE" sz="1000" dirty="0" err="1"/>
              <a:t>Breitenfeldt</a:t>
            </a:r>
            <a:r>
              <a:rPr lang="de-DE" sz="1000" dirty="0"/>
              <a:t>, D. Fink,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M. </a:t>
            </a:r>
            <a:r>
              <a:rPr lang="de-DE" sz="1000" dirty="0" err="1"/>
              <a:t>Kowalska</a:t>
            </a:r>
            <a:r>
              <a:rPr lang="de-DE" sz="1000" dirty="0"/>
              <a:t> (ISOLDE </a:t>
            </a:r>
            <a:r>
              <a:rPr lang="de-DE" sz="1000" dirty="0" err="1"/>
              <a:t>Coordinator</a:t>
            </a:r>
            <a:r>
              <a:rPr lang="de-DE" sz="1000" dirty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</a:t>
            </a:r>
            <a:r>
              <a:rPr lang="de-DE" sz="1000" dirty="0" err="1"/>
              <a:t>thesis</a:t>
            </a:r>
            <a:r>
              <a:rPr lang="de-DE" sz="1000" dirty="0"/>
              <a:t>: </a:t>
            </a:r>
          </a:p>
        </p:txBody>
      </p:sp>
      <p:sp>
        <p:nvSpPr>
          <p:cNvPr id="45103" name="Rectangle 47"/>
          <p:cNvSpPr>
            <a:spLocks noChangeArrowheads="1"/>
          </p:cNvSpPr>
          <p:nvPr/>
        </p:nvSpPr>
        <p:spPr bwMode="auto">
          <a:xfrm>
            <a:off x="107950" y="4331874"/>
            <a:ext cx="3457575" cy="1602619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ISOLDE Workshop:  S. Kreim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/>
              <a:t>Harvest (despite </a:t>
            </a:r>
            <a:r>
              <a:rPr lang="en-GB" sz="1400" dirty="0" smtClean="0"/>
              <a:t>LT </a:t>
            </a:r>
            <a:r>
              <a:rPr lang="en-GB" sz="1400" dirty="0"/>
              <a:t>magnet quench):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/>
              <a:t>Ra:  233,234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/>
              <a:t>Fr:  </a:t>
            </a:r>
            <a:r>
              <a:rPr lang="de-DE" sz="1400" dirty="0" smtClean="0"/>
              <a:t>222,224,226-233</a:t>
            </a:r>
            <a:endParaRPr lang="de-DE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 err="1"/>
              <a:t>Tl</a:t>
            </a:r>
            <a:r>
              <a:rPr lang="de-DE" sz="1400" dirty="0"/>
              <a:t>:  184,186,190,202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 smtClean="0"/>
              <a:t>168Lu; 202Pb</a:t>
            </a:r>
            <a:endParaRPr lang="de-DE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 err="1"/>
              <a:t>Zn</a:t>
            </a:r>
            <a:r>
              <a:rPr lang="de-DE" sz="1400" dirty="0"/>
              <a:t>:  80,81,82</a:t>
            </a:r>
          </a:p>
        </p:txBody>
      </p:sp>
      <p:sp>
        <p:nvSpPr>
          <p:cNvPr id="57348" name="Rectangle 2"/>
          <p:cNvSpPr>
            <a:spLocks noChangeArrowheads="1"/>
          </p:cNvSpPr>
          <p:nvPr/>
        </p:nvSpPr>
        <p:spPr bwMode="auto">
          <a:xfrm>
            <a:off x="4419600" y="5013325"/>
            <a:ext cx="47244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Cadmium mass measurements between the neutron shell closures at N = 50 and 82,     Ch. Borgmann et al., AIP Conf. Proc. 1377, 332-334 (2011)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Measurements of ground-state properties for nuclear structure studies by precision mass and laser spectroscopy, K. Blaum et al., J. Phys. Conf. Ser. 312, 092001 (2011)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New mass data for the rp-process above Z = 32, F. Herfurth et al., Eur. Phys. J. A 47, 75 (2011)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Mass measurements of short-lived nuclides using the Isoltrap preparation Penning trap, S. Naimi et al., Hyperfine Interactions, 199, 231–240 (2011)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Effects of space charge on the mass purification in Penning traps, A. Herlert et al.,    Hyperfine Interactions, 199, 211-220 (2011)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Damping effects in Penning trap mass spectrometry, S. George et al., Int. J. Mass Spectrom. 299, 102-112 (2011)</a:t>
            </a:r>
          </a:p>
        </p:txBody>
      </p:sp>
      <p:sp>
        <p:nvSpPr>
          <p:cNvPr id="57349" name="Rectangle 2"/>
          <p:cNvSpPr txBox="1">
            <a:spLocks noChangeArrowheads="1"/>
          </p:cNvSpPr>
          <p:nvPr/>
        </p:nvSpPr>
        <p:spPr bwMode="auto">
          <a:xfrm>
            <a:off x="287338" y="0"/>
            <a:ext cx="86058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b="1" dirty="0">
                <a:solidFill>
                  <a:srgbClr val="0033CC"/>
                </a:solidFill>
              </a:rPr>
              <a:t>2011:  </a:t>
            </a:r>
            <a:r>
              <a:rPr lang="en-US" b="1" dirty="0" smtClean="0">
                <a:solidFill>
                  <a:srgbClr val="0033CC"/>
                </a:solidFill>
              </a:rPr>
              <a:t>zinc chain revisited</a:t>
            </a:r>
            <a:endParaRPr lang="en-US" b="1" dirty="0">
              <a:solidFill>
                <a:srgbClr val="0033CC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7"/>
          <a:stretch/>
        </p:blipFill>
        <p:spPr>
          <a:xfrm>
            <a:off x="5039833" y="860723"/>
            <a:ext cx="1526754" cy="2014625"/>
          </a:xfrm>
          <a:prstGeom prst="rect">
            <a:avLst/>
          </a:prstGeom>
        </p:spPr>
      </p:pic>
      <p:pic>
        <p:nvPicPr>
          <p:cNvPr id="8" name="Picture 3" descr="D:\Arbeit\Sanne\Kollabtreffen12\Mastick_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57"/>
          <a:stretch/>
        </p:blipFill>
        <p:spPr bwMode="auto">
          <a:xfrm>
            <a:off x="1924434" y="4900748"/>
            <a:ext cx="1592755" cy="941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synopsi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" t="4529" r="10169" b="4529"/>
          <a:stretch/>
        </p:blipFill>
        <p:spPr bwMode="auto">
          <a:xfrm>
            <a:off x="146395" y="2436611"/>
            <a:ext cx="4197006" cy="17268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867" y="2933541"/>
            <a:ext cx="1530738" cy="2025138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" t="519" r="53275" b="7826"/>
          <a:stretch/>
        </p:blipFill>
        <p:spPr bwMode="auto">
          <a:xfrm>
            <a:off x="6685619" y="893256"/>
            <a:ext cx="2362688" cy="30461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7500260" y="2616577"/>
            <a:ext cx="123825" cy="160338"/>
          </a:xfrm>
          <a:prstGeom prst="diamond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7642114" y="2754310"/>
            <a:ext cx="123825" cy="160338"/>
          </a:xfrm>
          <a:prstGeom prst="diamond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48"/>
          <p:cNvSpPr>
            <a:spLocks noChangeArrowheads="1"/>
          </p:cNvSpPr>
          <p:nvPr/>
        </p:nvSpPr>
        <p:spPr bwMode="auto">
          <a:xfrm>
            <a:off x="7236378" y="4190410"/>
            <a:ext cx="1774715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smtClean="0"/>
              <a:t>Shell </a:t>
            </a:r>
            <a:r>
              <a:rPr lang="de-DE" sz="1000" dirty="0" err="1" smtClean="0"/>
              <a:t>gap</a:t>
            </a:r>
            <a:r>
              <a:rPr lang="de-DE" sz="1000" dirty="0" smtClean="0"/>
              <a:t> </a:t>
            </a:r>
            <a:r>
              <a:rPr lang="de-DE" sz="1000" dirty="0" err="1" smtClean="0"/>
              <a:t>calculations</a:t>
            </a:r>
            <a:r>
              <a:rPr lang="de-DE" sz="1000" dirty="0" smtClean="0"/>
              <a:t> </a:t>
            </a:r>
            <a:r>
              <a:rPr lang="de-DE" sz="1000" dirty="0" err="1" smtClean="0"/>
              <a:t>from</a:t>
            </a:r>
            <a:endParaRPr lang="de-DE" sz="1000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smtClean="0"/>
              <a:t>Bender, Bertsch, </a:t>
            </a:r>
            <a:r>
              <a:rPr lang="de-DE" sz="1000" dirty="0" err="1" smtClean="0"/>
              <a:t>Heenen</a:t>
            </a:r>
            <a:r>
              <a:rPr lang="de-DE" sz="1000" dirty="0" smtClean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smtClean="0"/>
              <a:t>PRC (2006)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baseline="30000" dirty="0" smtClean="0">
                <a:solidFill>
                  <a:srgbClr val="FF0000"/>
                </a:solidFill>
              </a:rPr>
              <a:t>78,80,82</a:t>
            </a:r>
            <a:r>
              <a:rPr lang="de-DE" sz="1000" dirty="0" smtClean="0">
                <a:solidFill>
                  <a:srgbClr val="FF0000"/>
                </a:solidFill>
              </a:rPr>
              <a:t>Zn </a:t>
            </a:r>
            <a:r>
              <a:rPr lang="de-DE" sz="1000" dirty="0" err="1" smtClean="0">
                <a:solidFill>
                  <a:srgbClr val="FF0000"/>
                </a:solidFill>
              </a:rPr>
              <a:t>from</a:t>
            </a:r>
            <a:r>
              <a:rPr lang="de-DE" sz="1000" dirty="0" smtClean="0">
                <a:solidFill>
                  <a:srgbClr val="FF0000"/>
                </a:solidFill>
              </a:rPr>
              <a:t> ISOLTRAP</a:t>
            </a:r>
            <a:endParaRPr lang="de-DE" sz="1000" dirty="0">
              <a:solidFill>
                <a:srgbClr val="FF0000"/>
              </a:solidFill>
            </a:endParaRPr>
          </a:p>
        </p:txBody>
      </p:sp>
      <p:sp>
        <p:nvSpPr>
          <p:cNvPr id="16" name="Rectangle 48"/>
          <p:cNvSpPr>
            <a:spLocks noChangeArrowheads="1"/>
          </p:cNvSpPr>
          <p:nvPr/>
        </p:nvSpPr>
        <p:spPr bwMode="auto">
          <a:xfrm>
            <a:off x="8021414" y="3827131"/>
            <a:ext cx="240083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de-DE" sz="1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7"/>
          <a:srcRect l="6212" t="40497" r="16870" b="6756"/>
          <a:stretch/>
        </p:blipFill>
        <p:spPr>
          <a:xfrm>
            <a:off x="0" y="812629"/>
            <a:ext cx="4441371" cy="1646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8"/>
          <p:cNvSpPr>
            <a:spLocks noChangeArrowheads="1"/>
          </p:cNvSpPr>
          <p:nvPr/>
        </p:nvSpPr>
        <p:spPr bwMode="auto">
          <a:xfrm>
            <a:off x="270582" y="5994400"/>
            <a:ext cx="3427413" cy="863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Contact</a:t>
            </a:r>
            <a:r>
              <a:rPr lang="de-DE" sz="1000" dirty="0"/>
              <a:t>:  S. Kreim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Crew:  V. Manea, </a:t>
            </a:r>
            <a:r>
              <a:rPr lang="de-DE" sz="1000" dirty="0" smtClean="0"/>
              <a:t>F</a:t>
            </a:r>
            <a:r>
              <a:rPr lang="de-DE" sz="1000" dirty="0"/>
              <a:t>. </a:t>
            </a:r>
            <a:r>
              <a:rPr lang="de-DE" sz="1000" dirty="0" err="1"/>
              <a:t>Wienholtz</a:t>
            </a:r>
            <a:r>
              <a:rPr lang="de-DE" sz="1000" dirty="0" smtClean="0"/>
              <a:t>, D. </a:t>
            </a:r>
            <a:r>
              <a:rPr lang="de-DE" sz="1000" dirty="0" err="1" smtClean="0"/>
              <a:t>Atanasov</a:t>
            </a:r>
            <a:r>
              <a:rPr lang="de-DE" sz="1000" dirty="0" smtClean="0"/>
              <a:t>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de-DE" sz="1000" dirty="0" smtClean="0"/>
              <a:t>Support</a:t>
            </a:r>
            <a:r>
              <a:rPr lang="de-DE" sz="1000" dirty="0"/>
              <a:t>:  C. Boehm, M. </a:t>
            </a:r>
            <a:r>
              <a:rPr lang="de-DE" sz="1000" dirty="0" smtClean="0"/>
              <a:t>Rosenbusch, </a:t>
            </a:r>
            <a:r>
              <a:rPr lang="de-DE" sz="1000" dirty="0"/>
              <a:t>R. </a:t>
            </a:r>
            <a:r>
              <a:rPr lang="de-DE" sz="1000" dirty="0" smtClean="0"/>
              <a:t>Wolf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M. </a:t>
            </a:r>
            <a:r>
              <a:rPr lang="de-DE" sz="1000" dirty="0" err="1"/>
              <a:t>Kowalska</a:t>
            </a:r>
            <a:r>
              <a:rPr lang="de-DE" sz="1000" dirty="0"/>
              <a:t> (ISOLDE </a:t>
            </a:r>
            <a:r>
              <a:rPr lang="de-DE" sz="1000" dirty="0" err="1"/>
              <a:t>Coordinator</a:t>
            </a:r>
            <a:r>
              <a:rPr lang="de-DE" sz="1000" dirty="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</a:t>
            </a:r>
            <a:r>
              <a:rPr lang="de-DE" sz="1000" dirty="0" err="1"/>
              <a:t>thesis</a:t>
            </a:r>
            <a:r>
              <a:rPr lang="de-DE" sz="1000" dirty="0"/>
              <a:t>: C. Borgmann (Heidelberg)</a:t>
            </a:r>
          </a:p>
        </p:txBody>
      </p:sp>
      <p:sp>
        <p:nvSpPr>
          <p:cNvPr id="45103" name="Rectangle 47"/>
          <p:cNvSpPr>
            <a:spLocks noChangeArrowheads="1"/>
          </p:cNvSpPr>
          <p:nvPr/>
        </p:nvSpPr>
        <p:spPr bwMode="auto">
          <a:xfrm>
            <a:off x="349883" y="4966378"/>
            <a:ext cx="3095844" cy="956288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 smtClean="0"/>
              <a:t>51-54Ca, 51-53K (MRTOF)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de-DE" sz="1400" dirty="0" smtClean="0"/>
              <a:t>99-100Rb, 146-148Cs, </a:t>
            </a:r>
            <a:r>
              <a:rPr lang="en-GB" sz="1400" dirty="0" smtClean="0"/>
              <a:t>198Tl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 smtClean="0"/>
              <a:t>178m,178-182,185,188,190Au (IS)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400" dirty="0" smtClean="0"/>
              <a:t>205,207,209,211At (IS)</a:t>
            </a:r>
            <a:endParaRPr lang="en-GB" sz="1400" dirty="0"/>
          </a:p>
        </p:txBody>
      </p:sp>
      <p:sp>
        <p:nvSpPr>
          <p:cNvPr id="58372" name="Rectangle 2"/>
          <p:cNvSpPr>
            <a:spLocks noChangeArrowheads="1"/>
          </p:cNvSpPr>
          <p:nvPr/>
        </p:nvSpPr>
        <p:spPr bwMode="auto">
          <a:xfrm>
            <a:off x="4932363" y="4437063"/>
            <a:ext cx="40322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Recoil-ion trapping for precision mass measurements, A. Herlert et al., Eur. Phys. J. A 48, 97 (2012)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Surveying the </a:t>
            </a:r>
            <a:r>
              <a:rPr lang="fr-FR" sz="900" b="1"/>
              <a:t>N=40</a:t>
            </a:r>
            <a:r>
              <a:rPr lang="fr-FR" sz="900"/>
              <a:t> island of inversion with new </a:t>
            </a:r>
            <a:r>
              <a:rPr lang="fr-FR" sz="900" b="1"/>
              <a:t>Mn</a:t>
            </a:r>
            <a:r>
              <a:rPr lang="fr-FR" sz="900"/>
              <a:t> masses, S. Naimi et al., Phys. Rev. C 86, 014325 (2012)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Buffer-gas-free mass-selective ion centering in Penning traps by simultaneous dipolar excitation of magnetron motion and quadrupolar excitation for interconversion between radial motion, M. Rosenbusch et al., Int. J. Mass Spectrom. 325-327, 51 (2012)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Trap-assisted decay spectroscopy with ISOLTRAP, M. Kowalska et al., Nucl. Instr. and Meth. A 689, 102-107 (2012)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On-line separation of short-lived nuclei by a multi-reflection time-of-flight device, R.N. Wolf et al., Nucl. Instr. and Meth. A 686, 82-90 (2012)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Q Value and Half-Lives for the Double-</a:t>
            </a:r>
            <a:r>
              <a:rPr lang="el-GR" sz="900"/>
              <a:t>β-</a:t>
            </a:r>
            <a:r>
              <a:rPr lang="fr-FR" sz="900"/>
              <a:t>Decay Nuclide </a:t>
            </a:r>
            <a:r>
              <a:rPr lang="fr-FR" sz="900" b="1"/>
              <a:t>110Pd</a:t>
            </a:r>
            <a:r>
              <a:rPr lang="fr-FR" sz="900"/>
              <a:t>, D. Fink et al., Phys. Rev. Lett. 108, 062502 (2012)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A study of octupolar excitation for mass-selective centering in Penning traps, M. Rosenbusch et al., Int. J. Mass Spectrom. 314, 6-12 (2012)</a:t>
            </a:r>
          </a:p>
        </p:txBody>
      </p:sp>
      <p:sp>
        <p:nvSpPr>
          <p:cNvPr id="58373" name="Rectangle 2"/>
          <p:cNvSpPr txBox="1">
            <a:spLocks noChangeArrowheads="1"/>
          </p:cNvSpPr>
          <p:nvPr/>
        </p:nvSpPr>
        <p:spPr bwMode="auto">
          <a:xfrm>
            <a:off x="287338" y="0"/>
            <a:ext cx="86058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b="1" dirty="0">
                <a:solidFill>
                  <a:srgbClr val="0033CC"/>
                </a:solidFill>
              </a:rPr>
              <a:t>2012:  </a:t>
            </a:r>
            <a:r>
              <a:rPr lang="en-US" b="1" dirty="0" smtClean="0">
                <a:solidFill>
                  <a:srgbClr val="0033CC"/>
                </a:solidFill>
              </a:rPr>
              <a:t>MR-TOF teams up with RILIS/WM</a:t>
            </a:r>
            <a:endParaRPr lang="en-US" b="1" dirty="0">
              <a:solidFill>
                <a:srgbClr val="0033CC"/>
              </a:solidFill>
            </a:endParaRPr>
          </a:p>
        </p:txBody>
      </p:sp>
      <p:grpSp>
        <p:nvGrpSpPr>
          <p:cNvPr id="11" name="Group 7"/>
          <p:cNvGrpSpPr/>
          <p:nvPr/>
        </p:nvGrpSpPr>
        <p:grpSpPr>
          <a:xfrm>
            <a:off x="323546" y="2584364"/>
            <a:ext cx="2918638" cy="2255312"/>
            <a:chOff x="4563700" y="3362325"/>
            <a:chExt cx="4351700" cy="3362678"/>
          </a:xfrm>
        </p:grpSpPr>
        <p:pic>
          <p:nvPicPr>
            <p:cNvPr id="12" name="Picture 5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3700" y="3362325"/>
              <a:ext cx="4351700" cy="3362678"/>
            </a:xfrm>
            <a:prstGeom prst="rect">
              <a:avLst/>
            </a:prstGeom>
          </p:spPr>
        </p:pic>
        <p:sp>
          <p:nvSpPr>
            <p:cNvPr id="13" name="TextBox 38"/>
            <p:cNvSpPr txBox="1"/>
            <p:nvPr/>
          </p:nvSpPr>
          <p:spPr>
            <a:xfrm>
              <a:off x="7159831" y="3810000"/>
              <a:ext cx="1169229" cy="413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ungated</a:t>
              </a:r>
            </a:p>
          </p:txBody>
        </p:sp>
        <p:sp>
          <p:nvSpPr>
            <p:cNvPr id="14" name="TextBox 39"/>
            <p:cNvSpPr txBox="1"/>
            <p:nvPr/>
          </p:nvSpPr>
          <p:spPr>
            <a:xfrm>
              <a:off x="7225176" y="5410200"/>
              <a:ext cx="887199" cy="413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gated</a:t>
              </a:r>
              <a:endParaRPr lang="en-US" sz="1600" b="1" dirty="0"/>
            </a:p>
          </p:txBody>
        </p:sp>
      </p:grpSp>
      <p:pic>
        <p:nvPicPr>
          <p:cNvPr id="15" name="Picture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32" y="777140"/>
            <a:ext cx="2923239" cy="2066356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955" y="1981199"/>
            <a:ext cx="3340356" cy="237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t="42944" r="33532" b="7413"/>
          <a:stretch/>
        </p:blipFill>
        <p:spPr bwMode="auto">
          <a:xfrm>
            <a:off x="3549093" y="960878"/>
            <a:ext cx="2045813" cy="155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1"/>
          <a:stretch>
            <a:fillRect/>
          </a:stretch>
        </p:blipFill>
        <p:spPr bwMode="auto">
          <a:xfrm>
            <a:off x="3471491" y="2553773"/>
            <a:ext cx="2201017" cy="1750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4"/>
          <p:cNvSpPr txBox="1">
            <a:spLocks noChangeArrowheads="1"/>
          </p:cNvSpPr>
          <p:nvPr/>
        </p:nvSpPr>
        <p:spPr bwMode="auto">
          <a:xfrm>
            <a:off x="6878473" y="1196495"/>
            <a:ext cx="14382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J. </a:t>
            </a:r>
            <a:r>
              <a:rPr lang="en-GB" sz="16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Cubiss</a:t>
            </a:r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et al. </a:t>
            </a:r>
          </a:p>
          <a:p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PRX (2017) sub</a:t>
            </a:r>
            <a:endParaRPr lang="en-GB" sz="1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8"/>
          <p:cNvSpPr>
            <a:spLocks noChangeArrowheads="1"/>
          </p:cNvSpPr>
          <p:nvPr/>
        </p:nvSpPr>
        <p:spPr bwMode="auto">
          <a:xfrm>
            <a:off x="328393" y="5994400"/>
            <a:ext cx="4219576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Contact:  S. Kreim </a:t>
            </a:r>
            <a:r>
              <a:rPr lang="de-DE" sz="1000">
                <a:sym typeface="Wingdings" panose="05000000000000000000" pitchFamily="2" charset="2"/>
              </a:rPr>
              <a:t> V. Manea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Crew:  D. Atanasov, V. Manea, F. Wienholtz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Support:  P. Ascher, C. Boehm, M. Rosenbusch, R. Wolf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M. Kowalska (ISOLDE Coordinator), T. Cocolios (CERN Fellow)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thesis: J. Stanja (Dresden), R. Wolf (Greifswald) </a:t>
            </a:r>
          </a:p>
        </p:txBody>
      </p:sp>
      <p:sp>
        <p:nvSpPr>
          <p:cNvPr id="45103" name="Rectangle 47"/>
          <p:cNvSpPr>
            <a:spLocks noChangeArrowheads="1"/>
          </p:cNvSpPr>
          <p:nvPr/>
        </p:nvSpPr>
        <p:spPr bwMode="auto">
          <a:xfrm>
            <a:off x="5008577" y="4072595"/>
            <a:ext cx="3676814" cy="309958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400" dirty="0" smtClean="0"/>
              <a:t>CERN LS1 (ISOLTRAP </a:t>
            </a:r>
            <a:r>
              <a:rPr lang="de-DE" sz="1400" dirty="0" err="1" smtClean="0"/>
              <a:t>overhauled</a:t>
            </a:r>
            <a:r>
              <a:rPr lang="de-DE" sz="1400" dirty="0" smtClean="0"/>
              <a:t>)</a:t>
            </a:r>
            <a:endParaRPr lang="de-DE" sz="1400" dirty="0"/>
          </a:p>
        </p:txBody>
      </p:sp>
      <p:sp>
        <p:nvSpPr>
          <p:cNvPr id="59396" name="Rectangle 2"/>
          <p:cNvSpPr>
            <a:spLocks noChangeArrowheads="1"/>
          </p:cNvSpPr>
          <p:nvPr/>
        </p:nvSpPr>
        <p:spPr bwMode="auto">
          <a:xfrm>
            <a:off x="4777015" y="4965174"/>
            <a:ext cx="4192814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 err="1" smtClean="0"/>
              <a:t>Recent</a:t>
            </a:r>
            <a:r>
              <a:rPr lang="fr-FR" sz="900" dirty="0" smtClean="0"/>
              <a:t> </a:t>
            </a:r>
            <a:r>
              <a:rPr lang="fr-FR" sz="900" dirty="0"/>
              <a:t>exploits of the ISOLTRAP mass </a:t>
            </a:r>
            <a:r>
              <a:rPr lang="fr-FR" sz="900" dirty="0" err="1" smtClean="0"/>
              <a:t>spectrometer</a:t>
            </a:r>
            <a:r>
              <a:rPr lang="fr-FR" sz="900" dirty="0" smtClean="0"/>
              <a:t>, S</a:t>
            </a:r>
            <a:r>
              <a:rPr lang="fr-FR" sz="900" dirty="0"/>
              <a:t>. </a:t>
            </a:r>
            <a:r>
              <a:rPr lang="fr-FR" sz="900" dirty="0" smtClean="0"/>
              <a:t>Kreim</a:t>
            </a:r>
            <a:r>
              <a:rPr lang="fr-FR" sz="900" dirty="0"/>
              <a:t> </a:t>
            </a:r>
            <a:r>
              <a:rPr lang="fr-FR" sz="900" dirty="0" smtClean="0"/>
              <a:t>et al.,     </a:t>
            </a:r>
            <a:r>
              <a:rPr lang="fr-FR" sz="900" dirty="0" err="1"/>
              <a:t>Nucl</a:t>
            </a:r>
            <a:r>
              <a:rPr lang="fr-FR" sz="900" dirty="0"/>
              <a:t>. </a:t>
            </a:r>
            <a:r>
              <a:rPr lang="fr-FR" sz="900" dirty="0" err="1"/>
              <a:t>Instrum</a:t>
            </a:r>
            <a:r>
              <a:rPr lang="fr-FR" sz="900" dirty="0"/>
              <a:t>. </a:t>
            </a:r>
            <a:r>
              <a:rPr lang="fr-FR" sz="900" dirty="0" err="1"/>
              <a:t>Methods</a:t>
            </a:r>
            <a:r>
              <a:rPr lang="fr-FR" sz="900" dirty="0"/>
              <a:t> B 317, 492–500 (2013)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/>
              <a:t>Collective </a:t>
            </a:r>
            <a:r>
              <a:rPr lang="fr-FR" sz="900" dirty="0" err="1"/>
              <a:t>degrees</a:t>
            </a:r>
            <a:r>
              <a:rPr lang="fr-FR" sz="900" dirty="0"/>
              <a:t> of </a:t>
            </a:r>
            <a:r>
              <a:rPr lang="fr-FR" sz="900" dirty="0" err="1"/>
              <a:t>freedom</a:t>
            </a:r>
            <a:r>
              <a:rPr lang="fr-FR" sz="900" dirty="0"/>
              <a:t> of neutron-</a:t>
            </a:r>
            <a:r>
              <a:rPr lang="fr-FR" sz="900" dirty="0" err="1"/>
              <a:t>rich</a:t>
            </a:r>
            <a:r>
              <a:rPr lang="fr-FR" sz="900" dirty="0"/>
              <a:t> A≈100 </a:t>
            </a:r>
            <a:r>
              <a:rPr lang="fr-FR" sz="900" dirty="0" err="1"/>
              <a:t>nuclei</a:t>
            </a:r>
            <a:r>
              <a:rPr lang="fr-FR" sz="900" dirty="0"/>
              <a:t> and the first mass </a:t>
            </a:r>
            <a:r>
              <a:rPr lang="fr-FR" sz="900" dirty="0" err="1"/>
              <a:t>measurement</a:t>
            </a:r>
            <a:r>
              <a:rPr lang="fr-FR" sz="900" dirty="0"/>
              <a:t> of the short-</a:t>
            </a:r>
            <a:r>
              <a:rPr lang="fr-FR" sz="900" dirty="0" err="1"/>
              <a:t>lived</a:t>
            </a:r>
            <a:r>
              <a:rPr lang="fr-FR" sz="900" dirty="0"/>
              <a:t> nuclide </a:t>
            </a:r>
            <a:r>
              <a:rPr lang="fr-FR" sz="900" b="1" dirty="0" smtClean="0"/>
              <a:t>100Rb, </a:t>
            </a:r>
            <a:r>
              <a:rPr lang="fr-FR" sz="900" dirty="0" smtClean="0"/>
              <a:t>V</a:t>
            </a:r>
            <a:r>
              <a:rPr lang="fr-FR" sz="900" dirty="0"/>
              <a:t>. </a:t>
            </a:r>
            <a:r>
              <a:rPr lang="fr-FR" sz="900" dirty="0" smtClean="0"/>
              <a:t>Manea et al.,  </a:t>
            </a:r>
            <a:r>
              <a:rPr lang="fr-FR" sz="900" dirty="0"/>
              <a:t>Phys. </a:t>
            </a:r>
            <a:r>
              <a:rPr lang="fr-FR" sz="900" dirty="0" err="1"/>
              <a:t>Rev</a:t>
            </a:r>
            <a:r>
              <a:rPr lang="fr-FR" sz="900" dirty="0"/>
              <a:t>. C 88, 054322 (2013)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/>
              <a:t>Mass </a:t>
            </a:r>
            <a:r>
              <a:rPr lang="fr-FR" sz="900" dirty="0" err="1"/>
              <a:t>spectrometry</a:t>
            </a:r>
            <a:r>
              <a:rPr lang="fr-FR" sz="900" dirty="0"/>
              <a:t> and </a:t>
            </a:r>
            <a:r>
              <a:rPr lang="fr-FR" sz="900" dirty="0" err="1"/>
              <a:t>decay</a:t>
            </a:r>
            <a:r>
              <a:rPr lang="fr-FR" sz="900" dirty="0"/>
              <a:t> </a:t>
            </a:r>
            <a:r>
              <a:rPr lang="fr-FR" sz="900" dirty="0" err="1"/>
              <a:t>spectroscopy</a:t>
            </a:r>
            <a:r>
              <a:rPr lang="fr-FR" sz="900" dirty="0"/>
              <a:t> of </a:t>
            </a:r>
            <a:r>
              <a:rPr lang="fr-FR" sz="900" dirty="0" err="1"/>
              <a:t>isomers</a:t>
            </a:r>
            <a:r>
              <a:rPr lang="fr-FR" sz="900" dirty="0"/>
              <a:t> </a:t>
            </a:r>
            <a:r>
              <a:rPr lang="fr-FR" sz="900" dirty="0" err="1"/>
              <a:t>across</a:t>
            </a:r>
            <a:r>
              <a:rPr lang="fr-FR" sz="900" dirty="0"/>
              <a:t> the Z=82 </a:t>
            </a:r>
            <a:r>
              <a:rPr lang="fr-FR" sz="900" dirty="0" err="1"/>
              <a:t>shell</a:t>
            </a:r>
            <a:r>
              <a:rPr lang="fr-FR" sz="900" dirty="0"/>
              <a:t> </a:t>
            </a:r>
            <a:r>
              <a:rPr lang="fr-FR" sz="900" dirty="0" err="1" smtClean="0"/>
              <a:t>closure</a:t>
            </a:r>
            <a:r>
              <a:rPr lang="fr-FR" sz="900" dirty="0" smtClean="0"/>
              <a:t>, J</a:t>
            </a:r>
            <a:r>
              <a:rPr lang="fr-FR" sz="900" dirty="0"/>
              <a:t>. </a:t>
            </a:r>
            <a:r>
              <a:rPr lang="fr-FR" sz="900" dirty="0" err="1" smtClean="0"/>
              <a:t>Stanja</a:t>
            </a:r>
            <a:r>
              <a:rPr lang="fr-FR" sz="900" dirty="0" smtClean="0"/>
              <a:t> et al., </a:t>
            </a:r>
            <a:r>
              <a:rPr lang="fr-FR" sz="900" dirty="0"/>
              <a:t>Phys. </a:t>
            </a:r>
            <a:r>
              <a:rPr lang="fr-FR" sz="900" dirty="0" err="1"/>
              <a:t>Rev</a:t>
            </a:r>
            <a:r>
              <a:rPr lang="fr-FR" sz="900" dirty="0"/>
              <a:t>. C 88, 054304 (2013)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 err="1"/>
              <a:t>ISOLTRAP's</a:t>
            </a:r>
            <a:r>
              <a:rPr lang="fr-FR" sz="900" dirty="0"/>
              <a:t> multi-</a:t>
            </a:r>
            <a:r>
              <a:rPr lang="fr-FR" sz="900" dirty="0" err="1"/>
              <a:t>reflection</a:t>
            </a:r>
            <a:r>
              <a:rPr lang="fr-FR" sz="900" dirty="0"/>
              <a:t> time-of-flight mass </a:t>
            </a:r>
            <a:r>
              <a:rPr lang="fr-FR" sz="900" dirty="0" err="1" smtClean="0"/>
              <a:t>separator</a:t>
            </a:r>
            <a:r>
              <a:rPr lang="fr-FR" sz="900" dirty="0" smtClean="0"/>
              <a:t>/</a:t>
            </a:r>
            <a:r>
              <a:rPr lang="fr-FR" sz="900" dirty="0" err="1" smtClean="0"/>
              <a:t>spectrometer</a:t>
            </a:r>
            <a:r>
              <a:rPr lang="fr-FR" sz="900" dirty="0" smtClean="0"/>
              <a:t>,     </a:t>
            </a:r>
            <a:r>
              <a:rPr lang="fr-FR" sz="900" dirty="0"/>
              <a:t>R.N. </a:t>
            </a:r>
            <a:r>
              <a:rPr lang="fr-FR" sz="900" dirty="0" smtClean="0"/>
              <a:t>Wolf et al., </a:t>
            </a:r>
            <a:r>
              <a:rPr lang="fr-FR" sz="900" dirty="0"/>
              <a:t>Int. J. Mass. </a:t>
            </a:r>
            <a:r>
              <a:rPr lang="fr-FR" sz="900" dirty="0" err="1"/>
              <a:t>Spectrom</a:t>
            </a:r>
            <a:r>
              <a:rPr lang="fr-FR" sz="900" dirty="0"/>
              <a:t>. 349-350, 123-133 (2013)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/>
              <a:t>Masses of </a:t>
            </a:r>
            <a:r>
              <a:rPr lang="fr-FR" sz="900" dirty="0" err="1"/>
              <a:t>exotic</a:t>
            </a:r>
            <a:r>
              <a:rPr lang="fr-FR" sz="900" dirty="0"/>
              <a:t> </a:t>
            </a:r>
            <a:r>
              <a:rPr lang="fr-FR" sz="900" b="1" dirty="0"/>
              <a:t>calcium</a:t>
            </a:r>
            <a:r>
              <a:rPr lang="fr-FR" sz="900" dirty="0"/>
              <a:t> isotopes pin down </a:t>
            </a:r>
            <a:r>
              <a:rPr lang="fr-FR" sz="900" dirty="0" err="1"/>
              <a:t>nuclear</a:t>
            </a:r>
            <a:r>
              <a:rPr lang="fr-FR" sz="900" dirty="0"/>
              <a:t> forces, F. </a:t>
            </a:r>
            <a:r>
              <a:rPr lang="fr-FR" sz="900" dirty="0" err="1"/>
              <a:t>Wienholtz</a:t>
            </a:r>
            <a:r>
              <a:rPr lang="fr-FR" sz="900" dirty="0"/>
              <a:t> et al., Nature 498, 346 (2013)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 err="1"/>
              <a:t>Plumbing</a:t>
            </a:r>
            <a:r>
              <a:rPr lang="fr-FR" sz="900" dirty="0"/>
              <a:t> Neutron Stars to New </a:t>
            </a:r>
            <a:r>
              <a:rPr lang="fr-FR" sz="900" dirty="0" err="1"/>
              <a:t>Depths</a:t>
            </a:r>
            <a:r>
              <a:rPr lang="fr-FR" sz="900" dirty="0"/>
              <a:t> </a:t>
            </a:r>
            <a:r>
              <a:rPr lang="fr-FR" sz="900" dirty="0" err="1"/>
              <a:t>with</a:t>
            </a:r>
            <a:r>
              <a:rPr lang="fr-FR" sz="900" dirty="0"/>
              <a:t> the </a:t>
            </a:r>
            <a:r>
              <a:rPr lang="fr-FR" sz="900" dirty="0" err="1"/>
              <a:t>Binding</a:t>
            </a:r>
            <a:r>
              <a:rPr lang="fr-FR" sz="900" dirty="0"/>
              <a:t> </a:t>
            </a:r>
            <a:r>
              <a:rPr lang="fr-FR" sz="900" dirty="0" err="1"/>
              <a:t>Energy</a:t>
            </a:r>
            <a:r>
              <a:rPr lang="fr-FR" sz="900" dirty="0"/>
              <a:t> of the </a:t>
            </a:r>
            <a:r>
              <a:rPr lang="fr-FR" sz="900" dirty="0" err="1"/>
              <a:t>Exotic</a:t>
            </a:r>
            <a:r>
              <a:rPr lang="fr-FR" sz="900" dirty="0"/>
              <a:t> Nuclide </a:t>
            </a:r>
            <a:r>
              <a:rPr lang="fr-FR" sz="900" b="1" dirty="0" smtClean="0"/>
              <a:t>82Zn, </a:t>
            </a:r>
            <a:r>
              <a:rPr lang="fr-FR" sz="900" dirty="0" smtClean="0"/>
              <a:t>R</a:t>
            </a:r>
            <a:r>
              <a:rPr lang="fr-FR" sz="900" dirty="0"/>
              <a:t>. N. Wolf, Phys. </a:t>
            </a:r>
            <a:r>
              <a:rPr lang="fr-FR" sz="900" dirty="0" err="1"/>
              <a:t>Rev</a:t>
            </a:r>
            <a:r>
              <a:rPr lang="fr-FR" sz="900" dirty="0"/>
              <a:t>. </a:t>
            </a:r>
            <a:r>
              <a:rPr lang="fr-FR" sz="900" dirty="0" err="1"/>
              <a:t>Lett</a:t>
            </a:r>
            <a:r>
              <a:rPr lang="fr-FR" sz="900" dirty="0"/>
              <a:t>. 110, 041101 (2013)</a:t>
            </a:r>
          </a:p>
        </p:txBody>
      </p:sp>
      <p:sp>
        <p:nvSpPr>
          <p:cNvPr id="59397" name="Rectangle 2"/>
          <p:cNvSpPr txBox="1">
            <a:spLocks noChangeArrowheads="1"/>
          </p:cNvSpPr>
          <p:nvPr/>
        </p:nvSpPr>
        <p:spPr bwMode="auto">
          <a:xfrm>
            <a:off x="287338" y="0"/>
            <a:ext cx="86058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CC"/>
                </a:solidFill>
              </a:rPr>
              <a:t>2013:  ISOLTRAP’s first article in </a:t>
            </a:r>
            <a:r>
              <a:rPr lang="en-US" b="1" i="1">
                <a:solidFill>
                  <a:srgbClr val="0033CC"/>
                </a:solidFill>
              </a:rPr>
              <a:t>Nature</a:t>
            </a:r>
          </a:p>
        </p:txBody>
      </p:sp>
      <p:pic>
        <p:nvPicPr>
          <p:cNvPr id="6" name="Picture 2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64"/>
          <a:stretch/>
        </p:blipFill>
        <p:spPr bwMode="auto">
          <a:xfrm>
            <a:off x="362605" y="1014760"/>
            <a:ext cx="4386532" cy="984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4991363" y="1041641"/>
            <a:ext cx="3405506" cy="2604808"/>
            <a:chOff x="1893" y="483"/>
            <a:chExt cx="3702" cy="245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5" t="25620"/>
            <a:stretch>
              <a:fillRect/>
            </a:stretch>
          </p:blipFill>
          <p:spPr bwMode="auto">
            <a:xfrm>
              <a:off x="1893" y="483"/>
              <a:ext cx="3702" cy="2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29"/>
            <p:cNvSpPr>
              <a:spLocks noChangeArrowheads="1"/>
            </p:cNvSpPr>
            <p:nvPr/>
          </p:nvSpPr>
          <p:spPr bwMode="auto">
            <a:xfrm>
              <a:off x="3239" y="484"/>
              <a:ext cx="2112" cy="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Rectangle 30"/>
            <p:cNvSpPr>
              <a:spLocks noChangeArrowheads="1"/>
            </p:cNvSpPr>
            <p:nvPr/>
          </p:nvSpPr>
          <p:spPr bwMode="auto">
            <a:xfrm>
              <a:off x="2991" y="486"/>
              <a:ext cx="751" cy="5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pic>
          <p:nvPicPr>
            <p:cNvPr id="11" name="Picture 22" descr="ANd9GcQ8S0iApBNqShWuOkRGaDja5tVkGqslUvjjBy0g3CKhtzLTz_rBAQ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2" y="610"/>
              <a:ext cx="671" cy="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5"/>
          <a:srcRect l="3870" t="35120" r="3685" b="7061"/>
          <a:stretch/>
        </p:blipFill>
        <p:spPr>
          <a:xfrm>
            <a:off x="363246" y="2124428"/>
            <a:ext cx="4387753" cy="1419273"/>
          </a:xfrm>
          <a:prstGeom prst="rect">
            <a:avLst/>
          </a:prstGeom>
        </p:spPr>
      </p:pic>
      <p:pic>
        <p:nvPicPr>
          <p:cNvPr id="13" name="Inhaltsplatzhalter 5" descr="P8070663.JPG"/>
          <p:cNvPicPr>
            <a:picLocks noChangeAspect="1"/>
          </p:cNvPicPr>
          <p:nvPr/>
        </p:nvPicPr>
        <p:blipFill rotWithShape="1">
          <a:blip r:embed="rId6" cstate="print"/>
          <a:srcRect l="3614" t="34404" r="12466"/>
          <a:stretch/>
        </p:blipFill>
        <p:spPr bwMode="auto">
          <a:xfrm>
            <a:off x="434896" y="3791415"/>
            <a:ext cx="3791415" cy="2222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0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779" y="0"/>
            <a:ext cx="6696075" cy="419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5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04813"/>
            <a:ext cx="91440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1979: The Starting Point</a:t>
            </a:r>
          </a:p>
        </p:txBody>
      </p:sp>
      <p:grpSp>
        <p:nvGrpSpPr>
          <p:cNvPr id="13316" name="Group 12"/>
          <p:cNvGrpSpPr>
            <a:grpSpLocks/>
          </p:cNvGrpSpPr>
          <p:nvPr/>
        </p:nvGrpSpPr>
        <p:grpSpPr bwMode="auto">
          <a:xfrm>
            <a:off x="2863253" y="4221163"/>
            <a:ext cx="4373124" cy="2605087"/>
            <a:chOff x="1066" y="2931"/>
            <a:chExt cx="2042" cy="1142"/>
          </a:xfrm>
        </p:grpSpPr>
        <p:pic>
          <p:nvPicPr>
            <p:cNvPr id="1331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" y="2931"/>
              <a:ext cx="2042" cy="114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318" name="Rectangle 10"/>
            <p:cNvSpPr>
              <a:spLocks noChangeArrowheads="1"/>
            </p:cNvSpPr>
            <p:nvPr/>
          </p:nvSpPr>
          <p:spPr bwMode="auto">
            <a:xfrm>
              <a:off x="1066" y="2976"/>
              <a:ext cx="2041" cy="1089"/>
            </a:xfrm>
            <a:prstGeom prst="rect">
              <a:avLst/>
            </a:prstGeom>
            <a:solidFill>
              <a:srgbClr val="FFFF00">
                <a:alpha val="2313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342" y="847558"/>
            <a:ext cx="5721960" cy="4577054"/>
          </a:xfrm>
          <a:prstGeom prst="rect">
            <a:avLst/>
          </a:prstGeom>
        </p:spPr>
      </p:pic>
      <p:sp>
        <p:nvSpPr>
          <p:cNvPr id="60418" name="Rectangle 48"/>
          <p:cNvSpPr>
            <a:spLocks noChangeArrowheads="1"/>
          </p:cNvSpPr>
          <p:nvPr/>
        </p:nvSpPr>
        <p:spPr bwMode="auto">
          <a:xfrm>
            <a:off x="705734" y="5994400"/>
            <a:ext cx="4219576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Contact</a:t>
            </a:r>
            <a:r>
              <a:rPr lang="de-DE" sz="1000" dirty="0"/>
              <a:t>:  V. Manea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Crew:  D. </a:t>
            </a:r>
            <a:r>
              <a:rPr lang="de-DE" sz="1000" dirty="0" err="1"/>
              <a:t>Atanasov</a:t>
            </a:r>
            <a:r>
              <a:rPr lang="de-DE" sz="1000" dirty="0"/>
              <a:t>, D. </a:t>
            </a:r>
            <a:r>
              <a:rPr lang="de-DE" sz="1000" dirty="0" err="1"/>
              <a:t>Kisler</a:t>
            </a:r>
            <a:r>
              <a:rPr lang="de-DE" sz="1000" dirty="0"/>
              <a:t>, V. Manea, F. </a:t>
            </a:r>
            <a:r>
              <a:rPr lang="de-DE" sz="1000" dirty="0" err="1"/>
              <a:t>Wienholtz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Support:  P. Ascher, C. Boehm, </a:t>
            </a:r>
            <a:r>
              <a:rPr lang="de-DE" sz="1000" dirty="0" smtClean="0"/>
              <a:t>S. George, M</a:t>
            </a:r>
            <a:r>
              <a:rPr lang="de-DE" sz="1000" dirty="0"/>
              <a:t>. Rosenbusch, R. </a:t>
            </a:r>
            <a:r>
              <a:rPr lang="de-DE" sz="1000" dirty="0" smtClean="0"/>
              <a:t>Wolf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M. </a:t>
            </a:r>
            <a:r>
              <a:rPr lang="de-DE" sz="1000" dirty="0" err="1"/>
              <a:t>Kowalska</a:t>
            </a:r>
            <a:r>
              <a:rPr lang="de-DE" sz="1000" dirty="0"/>
              <a:t> (ISOLDE </a:t>
            </a:r>
            <a:r>
              <a:rPr lang="de-DE" sz="1000" dirty="0" err="1"/>
              <a:t>Coordinator</a:t>
            </a:r>
            <a:r>
              <a:rPr lang="de-DE" sz="1000" dirty="0"/>
              <a:t>), T. </a:t>
            </a:r>
            <a:r>
              <a:rPr lang="de-DE" sz="1000" dirty="0" err="1"/>
              <a:t>Cocolios</a:t>
            </a:r>
            <a:r>
              <a:rPr lang="de-DE" sz="1000" dirty="0"/>
              <a:t> (CERN Fellow)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</a:t>
            </a:r>
            <a:r>
              <a:rPr lang="de-DE" sz="1000" dirty="0" err="1"/>
              <a:t>thesis</a:t>
            </a:r>
            <a:r>
              <a:rPr lang="de-DE" sz="1000" dirty="0"/>
              <a:t>:  V. Manea (Orsay)</a:t>
            </a:r>
          </a:p>
        </p:txBody>
      </p:sp>
      <p:sp>
        <p:nvSpPr>
          <p:cNvPr id="45103" name="Rectangle 47"/>
          <p:cNvSpPr>
            <a:spLocks noChangeArrowheads="1"/>
          </p:cNvSpPr>
          <p:nvPr/>
        </p:nvSpPr>
        <p:spPr bwMode="auto">
          <a:xfrm>
            <a:off x="782517" y="4610308"/>
            <a:ext cx="2896854" cy="1294843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300" dirty="0" smtClean="0"/>
              <a:t>129-131Cd + half-lives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300" dirty="0" smtClean="0"/>
              <a:t>160Yb; 55-59Cr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300" dirty="0" smtClean="0"/>
              <a:t>100-102Sr; 101-102Rb + half-lives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300" dirty="0" smtClean="0"/>
              <a:t>At (IS)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300" dirty="0" smtClean="0"/>
              <a:t>Target support (B and </a:t>
            </a:r>
            <a:r>
              <a:rPr lang="en-GB" sz="1300" dirty="0" err="1" smtClean="0"/>
              <a:t>Sc</a:t>
            </a:r>
            <a:r>
              <a:rPr lang="en-GB" sz="1300" dirty="0" smtClean="0"/>
              <a:t> beams)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300" dirty="0" smtClean="0"/>
              <a:t>Medical isotopes (149Tb and 149Dy)</a:t>
            </a:r>
            <a:endParaRPr lang="en-GB" sz="1300" dirty="0"/>
          </a:p>
        </p:txBody>
      </p:sp>
      <p:sp>
        <p:nvSpPr>
          <p:cNvPr id="60420" name="Rectangle 2"/>
          <p:cNvSpPr>
            <a:spLocks noChangeArrowheads="1"/>
          </p:cNvSpPr>
          <p:nvPr/>
        </p:nvSpPr>
        <p:spPr bwMode="auto">
          <a:xfrm>
            <a:off x="4758191" y="5796171"/>
            <a:ext cx="397215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/>
              <a:t>Evolution of </a:t>
            </a:r>
            <a:r>
              <a:rPr lang="fr-FR" sz="900" dirty="0" err="1"/>
              <a:t>nuclear</a:t>
            </a:r>
            <a:r>
              <a:rPr lang="fr-FR" sz="900" dirty="0"/>
              <a:t> </a:t>
            </a:r>
            <a:r>
              <a:rPr lang="fr-FR" sz="900" dirty="0" err="1"/>
              <a:t>ground</a:t>
            </a:r>
            <a:r>
              <a:rPr lang="fr-FR" sz="900" dirty="0"/>
              <a:t>-state </a:t>
            </a:r>
            <a:r>
              <a:rPr lang="fr-FR" sz="900" dirty="0" err="1"/>
              <a:t>properties</a:t>
            </a:r>
            <a:r>
              <a:rPr lang="fr-FR" sz="900" dirty="0"/>
              <a:t> of neutron-</a:t>
            </a:r>
            <a:r>
              <a:rPr lang="fr-FR" sz="900" dirty="0" err="1"/>
              <a:t>deficient</a:t>
            </a:r>
            <a:r>
              <a:rPr lang="fr-FR" sz="900" dirty="0"/>
              <a:t> isotopes </a:t>
            </a:r>
            <a:r>
              <a:rPr lang="fr-FR" sz="900" dirty="0" err="1"/>
              <a:t>around</a:t>
            </a:r>
            <a:r>
              <a:rPr lang="fr-FR" sz="900" dirty="0"/>
              <a:t> Z=82 </a:t>
            </a:r>
            <a:r>
              <a:rPr lang="fr-FR" sz="900" dirty="0" err="1"/>
              <a:t>from</a:t>
            </a:r>
            <a:r>
              <a:rPr lang="fr-FR" sz="900" dirty="0"/>
              <a:t> </a:t>
            </a:r>
            <a:r>
              <a:rPr lang="fr-FR" sz="900" dirty="0" err="1"/>
              <a:t>precision</a:t>
            </a:r>
            <a:r>
              <a:rPr lang="fr-FR" sz="900" dirty="0"/>
              <a:t> mass </a:t>
            </a:r>
            <a:r>
              <a:rPr lang="fr-FR" sz="900" dirty="0" err="1" smtClean="0"/>
              <a:t>measurements</a:t>
            </a:r>
            <a:r>
              <a:rPr lang="fr-FR" sz="900" dirty="0" smtClean="0"/>
              <a:t>, Ch</a:t>
            </a:r>
            <a:r>
              <a:rPr lang="fr-FR" sz="900" dirty="0"/>
              <a:t>. Böhm </a:t>
            </a:r>
            <a:r>
              <a:rPr lang="fr-FR" sz="900" dirty="0" smtClean="0"/>
              <a:t>et al., Phys</a:t>
            </a:r>
            <a:r>
              <a:rPr lang="fr-FR" sz="900" dirty="0"/>
              <a:t>. </a:t>
            </a:r>
            <a:r>
              <a:rPr lang="fr-FR" sz="900" dirty="0" err="1"/>
              <a:t>Rev</a:t>
            </a:r>
            <a:r>
              <a:rPr lang="fr-FR" sz="900" dirty="0"/>
              <a:t>. C 90, 044307 (2014)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 err="1" smtClean="0"/>
              <a:t>Competition</a:t>
            </a:r>
            <a:r>
              <a:rPr lang="fr-FR" sz="900" dirty="0" smtClean="0"/>
              <a:t> </a:t>
            </a:r>
            <a:r>
              <a:rPr lang="fr-FR" sz="900" dirty="0" err="1"/>
              <a:t>between</a:t>
            </a:r>
            <a:r>
              <a:rPr lang="fr-FR" sz="900" dirty="0"/>
              <a:t> </a:t>
            </a:r>
            <a:r>
              <a:rPr lang="fr-FR" sz="900" dirty="0" err="1"/>
              <a:t>pairing</a:t>
            </a:r>
            <a:r>
              <a:rPr lang="fr-FR" sz="900" dirty="0"/>
              <a:t> </a:t>
            </a:r>
            <a:r>
              <a:rPr lang="fr-FR" sz="900" dirty="0" err="1"/>
              <a:t>correlations</a:t>
            </a:r>
            <a:r>
              <a:rPr lang="fr-FR" sz="900" dirty="0"/>
              <a:t> and </a:t>
            </a:r>
            <a:r>
              <a:rPr lang="fr-FR" sz="900" dirty="0" err="1"/>
              <a:t>mean-field</a:t>
            </a:r>
            <a:r>
              <a:rPr lang="fr-FR" sz="900" dirty="0"/>
              <a:t> </a:t>
            </a:r>
            <a:r>
              <a:rPr lang="fr-FR" sz="900" dirty="0" err="1"/>
              <a:t>effects</a:t>
            </a:r>
            <a:r>
              <a:rPr lang="fr-FR" sz="900" dirty="0"/>
              <a:t> in </a:t>
            </a:r>
            <a:r>
              <a:rPr lang="fr-FR" sz="900" dirty="0" err="1"/>
              <a:t>heavy</a:t>
            </a:r>
            <a:r>
              <a:rPr lang="fr-FR" sz="900" dirty="0"/>
              <a:t>, </a:t>
            </a:r>
            <a:r>
              <a:rPr lang="fr-FR" sz="900" dirty="0" err="1"/>
              <a:t>deformed</a:t>
            </a:r>
            <a:r>
              <a:rPr lang="fr-FR" sz="900" dirty="0"/>
              <a:t> </a:t>
            </a:r>
            <a:r>
              <a:rPr lang="fr-FR" sz="900" dirty="0" err="1" smtClean="0"/>
              <a:t>nuclei</a:t>
            </a:r>
            <a:r>
              <a:rPr lang="fr-FR" sz="900" dirty="0" smtClean="0"/>
              <a:t>, S</a:t>
            </a:r>
            <a:r>
              <a:rPr lang="fr-FR" sz="900" dirty="0"/>
              <a:t>. Kreim, Phys. </a:t>
            </a:r>
            <a:r>
              <a:rPr lang="fr-FR" sz="900" dirty="0" err="1"/>
              <a:t>Rev</a:t>
            </a:r>
            <a:r>
              <a:rPr lang="fr-FR" sz="900" dirty="0"/>
              <a:t>. C 90, 024301 (2014)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 smtClean="0"/>
              <a:t>Ion </a:t>
            </a:r>
            <a:r>
              <a:rPr lang="fr-FR" sz="900" dirty="0" err="1"/>
              <a:t>bunch</a:t>
            </a:r>
            <a:r>
              <a:rPr lang="fr-FR" sz="900" dirty="0"/>
              <a:t> </a:t>
            </a:r>
            <a:r>
              <a:rPr lang="fr-FR" sz="900" dirty="0" err="1"/>
              <a:t>stacking</a:t>
            </a:r>
            <a:r>
              <a:rPr lang="fr-FR" sz="900" dirty="0"/>
              <a:t> in a Penning </a:t>
            </a:r>
            <a:r>
              <a:rPr lang="fr-FR" sz="900" dirty="0" err="1"/>
              <a:t>trap</a:t>
            </a:r>
            <a:r>
              <a:rPr lang="fr-FR" sz="900" dirty="0"/>
              <a:t> </a:t>
            </a:r>
            <a:r>
              <a:rPr lang="fr-FR" sz="900" dirty="0" err="1"/>
              <a:t>after</a:t>
            </a:r>
            <a:r>
              <a:rPr lang="fr-FR" sz="900" dirty="0"/>
              <a:t> purification in an </a:t>
            </a:r>
            <a:r>
              <a:rPr lang="fr-FR" sz="900" dirty="0" err="1"/>
              <a:t>electrostatic</a:t>
            </a:r>
            <a:r>
              <a:rPr lang="fr-FR" sz="900" dirty="0"/>
              <a:t> </a:t>
            </a:r>
            <a:r>
              <a:rPr lang="fr-FR" sz="900" dirty="0" err="1"/>
              <a:t>mirror</a:t>
            </a:r>
            <a:r>
              <a:rPr lang="fr-FR" sz="900" dirty="0"/>
              <a:t> </a:t>
            </a:r>
            <a:r>
              <a:rPr lang="fr-FR" sz="900" dirty="0" err="1" smtClean="0"/>
              <a:t>trap</a:t>
            </a:r>
            <a:r>
              <a:rPr lang="fr-FR" sz="900" dirty="0" smtClean="0"/>
              <a:t>, M</a:t>
            </a:r>
            <a:r>
              <a:rPr lang="fr-FR" sz="900" dirty="0"/>
              <a:t>. </a:t>
            </a:r>
            <a:r>
              <a:rPr lang="fr-FR" sz="900" dirty="0" smtClean="0"/>
              <a:t>Rosenbusch et al., </a:t>
            </a:r>
            <a:r>
              <a:rPr lang="fr-FR" sz="900" dirty="0" err="1"/>
              <a:t>Appl</a:t>
            </a:r>
            <a:r>
              <a:rPr lang="fr-FR" sz="900" dirty="0"/>
              <a:t>. Phys. B 114, 147-155 (2014)</a:t>
            </a:r>
          </a:p>
        </p:txBody>
      </p:sp>
      <p:sp>
        <p:nvSpPr>
          <p:cNvPr id="60421" name="Rectangle 2"/>
          <p:cNvSpPr txBox="1">
            <a:spLocks noChangeArrowheads="1"/>
          </p:cNvSpPr>
          <p:nvPr/>
        </p:nvSpPr>
        <p:spPr bwMode="auto">
          <a:xfrm>
            <a:off x="287338" y="0"/>
            <a:ext cx="86058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b="1" dirty="0">
                <a:solidFill>
                  <a:srgbClr val="0033CC"/>
                </a:solidFill>
              </a:rPr>
              <a:t>2014</a:t>
            </a:r>
            <a:r>
              <a:rPr lang="en-US" b="1" dirty="0" smtClean="0">
                <a:solidFill>
                  <a:srgbClr val="0033CC"/>
                </a:solidFill>
              </a:rPr>
              <a:t>:  back to </a:t>
            </a:r>
            <a:r>
              <a:rPr lang="en-US" b="1" i="1" dirty="0" smtClean="0">
                <a:solidFill>
                  <a:srgbClr val="0033CC"/>
                </a:solidFill>
              </a:rPr>
              <a:t>A</a:t>
            </a:r>
            <a:r>
              <a:rPr lang="en-US" b="1" dirty="0" smtClean="0">
                <a:solidFill>
                  <a:srgbClr val="0033CC"/>
                </a:solidFill>
              </a:rPr>
              <a:t> = 100 (</a:t>
            </a:r>
            <a:r>
              <a:rPr lang="en-US" b="1" dirty="0" err="1" smtClean="0">
                <a:solidFill>
                  <a:srgbClr val="0033CC"/>
                </a:solidFill>
              </a:rPr>
              <a:t>Sr</a:t>
            </a:r>
            <a:r>
              <a:rPr lang="en-US" b="1" dirty="0" smtClean="0">
                <a:solidFill>
                  <a:srgbClr val="0033CC"/>
                </a:solidFill>
              </a:rPr>
              <a:t> and </a:t>
            </a:r>
            <a:r>
              <a:rPr lang="en-US" b="1" dirty="0" err="1" smtClean="0">
                <a:solidFill>
                  <a:srgbClr val="0033CC"/>
                </a:solidFill>
              </a:rPr>
              <a:t>Rb</a:t>
            </a:r>
            <a:r>
              <a:rPr lang="en-US" b="1" dirty="0" smtClean="0">
                <a:solidFill>
                  <a:srgbClr val="0033CC"/>
                </a:solidFill>
              </a:rPr>
              <a:t> masses)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572000" y="3832034"/>
            <a:ext cx="18022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1" dirty="0" err="1">
                <a:solidFill>
                  <a:srgbClr val="009900"/>
                </a:solidFill>
              </a:rPr>
              <a:t>Naimi</a:t>
            </a:r>
            <a:r>
              <a:rPr lang="en-US" sz="1200" b="1" dirty="0">
                <a:solidFill>
                  <a:srgbClr val="009900"/>
                </a:solidFill>
              </a:rPr>
              <a:t> et al. 2010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4572000" y="4066791"/>
            <a:ext cx="184871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Manea et al. (2013)</a:t>
            </a:r>
            <a:endParaRPr lang="en-US" sz="12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1" name="Bild 1" descr="Sc-run349_b_xROI_binall_lin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25" y="1137423"/>
            <a:ext cx="2470314" cy="1401391"/>
          </a:xfrm>
          <a:prstGeom prst="rect">
            <a:avLst/>
          </a:prstGeom>
        </p:spPr>
      </p:pic>
      <p:sp>
        <p:nvSpPr>
          <p:cNvPr id="33" name="Textfeld 12"/>
          <p:cNvSpPr txBox="1"/>
          <p:nvPr/>
        </p:nvSpPr>
        <p:spPr>
          <a:xfrm>
            <a:off x="8121149" y="4167065"/>
            <a:ext cx="891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baseline="30000" dirty="0" smtClean="0">
                <a:solidFill>
                  <a:srgbClr val="FF0000"/>
                </a:solidFill>
              </a:rPr>
              <a:t>102</a:t>
            </a:r>
            <a:r>
              <a:rPr lang="en-GB" sz="1400" b="1" dirty="0" smtClean="0">
                <a:solidFill>
                  <a:srgbClr val="FF0000"/>
                </a:solidFill>
              </a:rPr>
              <a:t>Rb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4" name="Textfeld 14"/>
          <p:cNvSpPr txBox="1"/>
          <p:nvPr/>
        </p:nvSpPr>
        <p:spPr>
          <a:xfrm>
            <a:off x="8119719" y="3879199"/>
            <a:ext cx="741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baseline="30000" dirty="0" smtClean="0">
                <a:solidFill>
                  <a:srgbClr val="FF0000"/>
                </a:solidFill>
              </a:rPr>
              <a:t>102</a:t>
            </a:r>
            <a:r>
              <a:rPr lang="en-GB" sz="1400" b="1" dirty="0" smtClean="0">
                <a:solidFill>
                  <a:srgbClr val="FF0000"/>
                </a:solidFill>
              </a:rPr>
              <a:t>Sr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4572000" y="4278349"/>
            <a:ext cx="18022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</a:rPr>
              <a:t>de </a:t>
            </a:r>
            <a:r>
              <a:rPr lang="en-US" sz="1200" b="1" dirty="0" err="1" smtClean="0">
                <a:solidFill>
                  <a:srgbClr val="FF0000"/>
                </a:solidFill>
              </a:rPr>
              <a:t>Roubin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>
                <a:solidFill>
                  <a:srgbClr val="FF0000"/>
                </a:solidFill>
              </a:rPr>
              <a:t>et al. </a:t>
            </a:r>
            <a:r>
              <a:rPr lang="en-US" sz="1200" b="1" dirty="0" smtClean="0">
                <a:solidFill>
                  <a:srgbClr val="FF0000"/>
                </a:solidFill>
              </a:rPr>
              <a:t>2017</a:t>
            </a:r>
            <a:endParaRPr lang="en-US" sz="1200" b="1" dirty="0">
              <a:solidFill>
                <a:srgbClr val="FF00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/>
          <a:srcRect l="8439" t="32660" r="47893" b="5048"/>
          <a:stretch/>
        </p:blipFill>
        <p:spPr>
          <a:xfrm>
            <a:off x="512956" y="2687445"/>
            <a:ext cx="2698595" cy="1821026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 bwMode="auto">
          <a:xfrm>
            <a:off x="6891730" y="4222901"/>
            <a:ext cx="87110" cy="82503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Ellipse 14"/>
          <p:cNvSpPr/>
          <p:nvPr/>
        </p:nvSpPr>
        <p:spPr bwMode="auto">
          <a:xfrm>
            <a:off x="7178674" y="4410183"/>
            <a:ext cx="87110" cy="82503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Ellipse 15"/>
          <p:cNvSpPr/>
          <p:nvPr/>
        </p:nvSpPr>
        <p:spPr bwMode="auto">
          <a:xfrm>
            <a:off x="7729722" y="4146493"/>
            <a:ext cx="87110" cy="8250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7448591" y="3892769"/>
            <a:ext cx="87110" cy="8250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Ellipse 17"/>
          <p:cNvSpPr/>
          <p:nvPr/>
        </p:nvSpPr>
        <p:spPr bwMode="auto">
          <a:xfrm>
            <a:off x="7451083" y="3573851"/>
            <a:ext cx="87110" cy="8250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0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8"/>
          <p:cNvSpPr>
            <a:spLocks noChangeArrowheads="1"/>
          </p:cNvSpPr>
          <p:nvPr/>
        </p:nvSpPr>
        <p:spPr bwMode="auto">
          <a:xfrm>
            <a:off x="395966" y="5994400"/>
            <a:ext cx="3809673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Contact</a:t>
            </a:r>
            <a:r>
              <a:rPr lang="de-DE" sz="1000" dirty="0"/>
              <a:t>:  V. Manea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Crew:  D. </a:t>
            </a:r>
            <a:r>
              <a:rPr lang="de-DE" sz="1000" dirty="0" err="1"/>
              <a:t>Atanasov</a:t>
            </a:r>
            <a:r>
              <a:rPr lang="de-DE" sz="1000" dirty="0"/>
              <a:t>, F. </a:t>
            </a:r>
            <a:r>
              <a:rPr lang="de-DE" sz="1000" dirty="0" err="1"/>
              <a:t>Wienholtz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Support:  </a:t>
            </a:r>
            <a:r>
              <a:rPr lang="de-DE" sz="1000" dirty="0" smtClean="0"/>
              <a:t>N. </a:t>
            </a:r>
            <a:r>
              <a:rPr lang="de-DE" sz="1000" dirty="0" err="1" smtClean="0"/>
              <a:t>Althubiti</a:t>
            </a:r>
            <a:r>
              <a:rPr lang="de-DE" sz="1000" dirty="0" smtClean="0"/>
              <a:t>, P</a:t>
            </a:r>
            <a:r>
              <a:rPr lang="de-DE" sz="1000" dirty="0"/>
              <a:t>. Ascher, M. Rosenbusch, R. Wolf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smtClean="0"/>
              <a:t>T</a:t>
            </a:r>
            <a:r>
              <a:rPr lang="de-DE" sz="1000" dirty="0"/>
              <a:t>. </a:t>
            </a:r>
            <a:r>
              <a:rPr lang="de-DE" sz="1000" dirty="0" err="1"/>
              <a:t>Cocolios</a:t>
            </a:r>
            <a:r>
              <a:rPr lang="de-DE" sz="1000" dirty="0"/>
              <a:t> (CERN Fellow)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</a:t>
            </a:r>
            <a:r>
              <a:rPr lang="de-DE" sz="1000" dirty="0" err="1"/>
              <a:t>thesis</a:t>
            </a:r>
            <a:r>
              <a:rPr lang="de-DE" sz="1000" dirty="0"/>
              <a:t>:  C. Boehm (Heidelberg)</a:t>
            </a:r>
          </a:p>
        </p:txBody>
      </p:sp>
      <p:sp>
        <p:nvSpPr>
          <p:cNvPr id="61444" name="Rectangle 2"/>
          <p:cNvSpPr>
            <a:spLocks noChangeArrowheads="1"/>
          </p:cNvSpPr>
          <p:nvPr/>
        </p:nvSpPr>
        <p:spPr bwMode="auto">
          <a:xfrm>
            <a:off x="4859338" y="5876925"/>
            <a:ext cx="42497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Precision Mass Measurements of </a:t>
            </a:r>
            <a:r>
              <a:rPr lang="fr-FR" sz="900" b="1"/>
              <a:t>129–131Cd</a:t>
            </a:r>
            <a:r>
              <a:rPr lang="fr-FR" sz="900"/>
              <a:t> and Their Impact on Stellar Nucleosynthesis via the Rapid Neutron Capture Process, D. Atanasov et al., Phys. Rev. Lett. 115, 232501 (2015)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Probing the N=32 Shell Closure below the Magic Proton Number Z=20: Mass Measurements of the Exotic Isotopes </a:t>
            </a:r>
            <a:r>
              <a:rPr lang="fr-FR" sz="900" b="1"/>
              <a:t>52,53K</a:t>
            </a:r>
            <a:r>
              <a:rPr lang="fr-FR" sz="900"/>
              <a:t>, M. Rosenbusch et al.,     Phys. Rev. Lett. 114, 202501 (2015)</a:t>
            </a:r>
          </a:p>
        </p:txBody>
      </p:sp>
      <p:sp>
        <p:nvSpPr>
          <p:cNvPr id="61445" name="Rectangle 2"/>
          <p:cNvSpPr txBox="1">
            <a:spLocks noChangeArrowheads="1"/>
          </p:cNvSpPr>
          <p:nvPr/>
        </p:nvSpPr>
        <p:spPr bwMode="auto">
          <a:xfrm>
            <a:off x="287338" y="0"/>
            <a:ext cx="86058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33CC"/>
                </a:solidFill>
              </a:rPr>
              <a:t>2015:  the </a:t>
            </a:r>
            <a:r>
              <a:rPr lang="en-US" b="1" i="1">
                <a:solidFill>
                  <a:srgbClr val="0033CC"/>
                </a:solidFill>
              </a:rPr>
              <a:t>r</a:t>
            </a:r>
            <a:r>
              <a:rPr lang="en-US" b="1">
                <a:solidFill>
                  <a:srgbClr val="0033CC"/>
                </a:solidFill>
              </a:rPr>
              <a:t>-process waiting point </a:t>
            </a:r>
            <a:r>
              <a:rPr lang="en-US" b="1" baseline="30000">
                <a:solidFill>
                  <a:srgbClr val="0033CC"/>
                </a:solidFill>
              </a:rPr>
              <a:t>130</a:t>
            </a:r>
            <a:r>
              <a:rPr lang="en-US" b="1">
                <a:solidFill>
                  <a:srgbClr val="0033CC"/>
                </a:solidFill>
              </a:rPr>
              <a:t>Cd</a:t>
            </a:r>
          </a:p>
        </p:txBody>
      </p:sp>
      <p:pic>
        <p:nvPicPr>
          <p:cNvPr id="6144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30" b="3583"/>
          <a:stretch/>
        </p:blipFill>
        <p:spPr bwMode="auto">
          <a:xfrm>
            <a:off x="484454" y="3657599"/>
            <a:ext cx="2193433" cy="217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9"/>
          <a:stretch/>
        </p:blipFill>
        <p:spPr>
          <a:xfrm>
            <a:off x="3254829" y="3597727"/>
            <a:ext cx="3457904" cy="2334116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4299857" y="1658480"/>
            <a:ext cx="25472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Neutron Star – Black Hole 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Merger Hydrodynamics by 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O. Just et al. MNRAS (2014)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14" y="833686"/>
            <a:ext cx="2032472" cy="4858500"/>
          </a:xfrm>
          <a:prstGeom prst="rect">
            <a:avLst/>
          </a:prstGeom>
        </p:spPr>
      </p:pic>
      <p:sp>
        <p:nvSpPr>
          <p:cNvPr id="11" name="Text Placeholder 4"/>
          <p:cNvSpPr txBox="1">
            <a:spLocks/>
          </p:cNvSpPr>
          <p:nvPr/>
        </p:nvSpPr>
        <p:spPr>
          <a:xfrm>
            <a:off x="4276226" y="2827797"/>
            <a:ext cx="2832145" cy="7862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defRPr/>
            </a:pPr>
            <a:r>
              <a:rPr lang="en-US" sz="1400" b="1" dirty="0" smtClean="0">
                <a:solidFill>
                  <a:srgbClr val="FF0000"/>
                </a:solidFill>
              </a:rPr>
              <a:t>Masses of 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129-131</a:t>
            </a:r>
            <a:r>
              <a:rPr lang="en-US" sz="1400" b="1" dirty="0" smtClean="0">
                <a:solidFill>
                  <a:srgbClr val="FF0000"/>
                </a:solidFill>
              </a:rPr>
              <a:t>Cd</a:t>
            </a:r>
          </a:p>
          <a:p>
            <a:pPr marL="342900" indent="-342900">
              <a:defRPr/>
            </a:pPr>
            <a:r>
              <a:rPr lang="en-US" sz="1400" b="1" dirty="0" smtClean="0">
                <a:solidFill>
                  <a:srgbClr val="FF0000"/>
                </a:solidFill>
              </a:rPr>
              <a:t>D. </a:t>
            </a:r>
            <a:r>
              <a:rPr lang="en-US" sz="1400" b="1" dirty="0" err="1" smtClean="0">
                <a:solidFill>
                  <a:srgbClr val="FF0000"/>
                </a:solidFill>
              </a:rPr>
              <a:t>Atanasov</a:t>
            </a:r>
            <a:r>
              <a:rPr lang="en-US" sz="1400" b="1" dirty="0" smtClean="0">
                <a:solidFill>
                  <a:srgbClr val="FF0000"/>
                </a:solidFill>
              </a:rPr>
              <a:t> et al. PRL (2015)</a:t>
            </a:r>
          </a:p>
          <a:p>
            <a:pPr marL="342900" indent="-342900">
              <a:defRPr/>
            </a:pPr>
            <a:r>
              <a:rPr lang="en-US" sz="1400" b="1" dirty="0" smtClean="0">
                <a:solidFill>
                  <a:srgbClr val="FF0000"/>
                </a:solidFill>
              </a:rPr>
              <a:t>Nucleosynthesis by S. </a:t>
            </a:r>
            <a:r>
              <a:rPr lang="en-US" sz="1400" b="1" dirty="0" err="1" smtClean="0">
                <a:solidFill>
                  <a:srgbClr val="FF0000"/>
                </a:solidFill>
              </a:rPr>
              <a:t>Goriely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4" r="48466"/>
          <a:stretch/>
        </p:blipFill>
        <p:spPr>
          <a:xfrm>
            <a:off x="2181574" y="1027472"/>
            <a:ext cx="1879982" cy="247772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" t="7643" r="49968" b="45895"/>
          <a:stretch/>
        </p:blipFill>
        <p:spPr>
          <a:xfrm>
            <a:off x="500742" y="1022784"/>
            <a:ext cx="1642109" cy="121967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32" t="7643" r="3182" b="45895"/>
          <a:stretch/>
        </p:blipFill>
        <p:spPr>
          <a:xfrm>
            <a:off x="500744" y="2284463"/>
            <a:ext cx="1643742" cy="1219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8"/>
          <p:cNvSpPr>
            <a:spLocks noChangeArrowheads="1"/>
          </p:cNvSpPr>
          <p:nvPr/>
        </p:nvSpPr>
        <p:spPr bwMode="auto">
          <a:xfrm>
            <a:off x="0" y="6147933"/>
            <a:ext cx="4219576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Contact</a:t>
            </a:r>
            <a:r>
              <a:rPr lang="de-DE" sz="1000" dirty="0"/>
              <a:t>:  V. Manea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Crew:  D. </a:t>
            </a:r>
            <a:r>
              <a:rPr lang="de-DE" sz="1000" dirty="0" err="1"/>
              <a:t>Atanasov</a:t>
            </a:r>
            <a:r>
              <a:rPr lang="de-DE" sz="1000" dirty="0"/>
              <a:t>, M. </a:t>
            </a:r>
            <a:r>
              <a:rPr lang="de-DE" sz="1000" dirty="0" err="1"/>
              <a:t>Mougeot</a:t>
            </a:r>
            <a:r>
              <a:rPr lang="de-DE" sz="1000" dirty="0"/>
              <a:t>, A. Welker,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Support:  P. Ascher, M. Rosenbusch, F. </a:t>
            </a:r>
            <a:r>
              <a:rPr lang="de-DE" sz="1000" dirty="0" err="1" smtClean="0"/>
              <a:t>Wienholtz</a:t>
            </a:r>
            <a:r>
              <a:rPr lang="de-DE" sz="1000" dirty="0" smtClean="0"/>
              <a:t>, N. </a:t>
            </a:r>
            <a:r>
              <a:rPr lang="de-DE" sz="1000" dirty="0" err="1" smtClean="0"/>
              <a:t>Althubiti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 smtClean="0"/>
              <a:t>PhD</a:t>
            </a:r>
            <a:r>
              <a:rPr lang="de-DE" sz="1000" dirty="0" smtClean="0"/>
              <a:t> </a:t>
            </a:r>
            <a:r>
              <a:rPr lang="de-DE" sz="1000" dirty="0" err="1"/>
              <a:t>thesis</a:t>
            </a:r>
            <a:r>
              <a:rPr lang="de-DE" sz="1000" dirty="0"/>
              <a:t>:  D. </a:t>
            </a:r>
            <a:r>
              <a:rPr lang="de-DE" sz="1000" dirty="0" err="1"/>
              <a:t>Atanasov</a:t>
            </a:r>
            <a:r>
              <a:rPr lang="de-DE" sz="1000" dirty="0"/>
              <a:t> (Heidelberg), M. Rosenbusch (</a:t>
            </a:r>
            <a:r>
              <a:rPr lang="de-DE" sz="1000" dirty="0" err="1"/>
              <a:t>Griefswald</a:t>
            </a:r>
            <a:r>
              <a:rPr lang="de-DE" sz="1000" dirty="0"/>
              <a:t>)</a:t>
            </a:r>
          </a:p>
        </p:txBody>
      </p:sp>
      <p:sp>
        <p:nvSpPr>
          <p:cNvPr id="62468" name="Rectangle 2"/>
          <p:cNvSpPr>
            <a:spLocks noChangeArrowheads="1"/>
          </p:cNvSpPr>
          <p:nvPr/>
        </p:nvSpPr>
        <p:spPr bwMode="auto">
          <a:xfrm>
            <a:off x="4895850" y="6308725"/>
            <a:ext cx="42481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/>
              <a:t>Background-free beta-decay half-life measurements by in-trap decay and high-resolution MR-ToF mass analysis, R.N. Wolf et al., Nucl.Instrum. Meth. B (in press)</a:t>
            </a:r>
          </a:p>
        </p:txBody>
      </p:sp>
      <p:sp>
        <p:nvSpPr>
          <p:cNvPr id="62469" name="Rectangle 2"/>
          <p:cNvSpPr txBox="1">
            <a:spLocks noChangeArrowheads="1"/>
          </p:cNvSpPr>
          <p:nvPr/>
        </p:nvSpPr>
        <p:spPr bwMode="auto">
          <a:xfrm>
            <a:off x="287338" y="0"/>
            <a:ext cx="86058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b="1" dirty="0">
                <a:solidFill>
                  <a:srgbClr val="0033CC"/>
                </a:solidFill>
              </a:rPr>
              <a:t>2016:  </a:t>
            </a:r>
            <a:r>
              <a:rPr lang="en-US" b="1" dirty="0" smtClean="0">
                <a:solidFill>
                  <a:srgbClr val="0033CC"/>
                </a:solidFill>
              </a:rPr>
              <a:t>isomer studies in Po and </a:t>
            </a:r>
            <a:r>
              <a:rPr lang="en-US" b="1" dirty="0" smtClean="0">
                <a:solidFill>
                  <a:srgbClr val="0033CC"/>
                </a:solidFill>
              </a:rPr>
              <a:t>Cr masses</a:t>
            </a:r>
            <a:endParaRPr lang="en-US" b="1" dirty="0">
              <a:solidFill>
                <a:srgbClr val="0033CC"/>
              </a:solidFill>
            </a:endParaRPr>
          </a:p>
        </p:txBody>
      </p:sp>
      <p:pic>
        <p:nvPicPr>
          <p:cNvPr id="13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357" y="1799762"/>
            <a:ext cx="4198993" cy="285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8"/>
          <p:cNvGrpSpPr>
            <a:grpSpLocks/>
          </p:cNvGrpSpPr>
          <p:nvPr/>
        </p:nvGrpSpPr>
        <p:grpSpPr bwMode="auto">
          <a:xfrm>
            <a:off x="860234" y="1470383"/>
            <a:ext cx="1714500" cy="1638300"/>
            <a:chOff x="4464238" y="292087"/>
            <a:chExt cx="2098825" cy="2804922"/>
          </a:xfrm>
        </p:grpSpPr>
        <p:sp>
          <p:nvSpPr>
            <p:cNvPr id="15" name="TextBox 28"/>
            <p:cNvSpPr txBox="1">
              <a:spLocks noChangeArrowheads="1"/>
            </p:cNvSpPr>
            <p:nvPr/>
          </p:nvSpPr>
          <p:spPr bwMode="auto">
            <a:xfrm>
              <a:off x="5012655" y="292087"/>
              <a:ext cx="40423" cy="297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0016" tIns="10008" rIns="20016" bIns="10008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1800"/>
            </a:p>
          </p:txBody>
        </p:sp>
        <p:sp>
          <p:nvSpPr>
            <p:cNvPr id="16" name="TextBox 29"/>
            <p:cNvSpPr txBox="1">
              <a:spLocks noChangeArrowheads="1"/>
            </p:cNvSpPr>
            <p:nvPr/>
          </p:nvSpPr>
          <p:spPr bwMode="auto">
            <a:xfrm>
              <a:off x="4464238" y="1129398"/>
              <a:ext cx="2098825" cy="456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0016" tIns="10008" rIns="20016" bIns="10008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sz="1600" dirty="0" smtClean="0">
                  <a:solidFill>
                    <a:srgbClr val="000000"/>
                  </a:solidFill>
                </a:rPr>
                <a:t>to </a:t>
              </a:r>
              <a:r>
                <a:rPr lang="en-US" sz="1600" dirty="0">
                  <a:solidFill>
                    <a:srgbClr val="000000"/>
                  </a:solidFill>
                </a:rPr>
                <a:t>Penning traps </a:t>
              </a:r>
              <a:endParaRPr lang="en-US" sz="1600" dirty="0"/>
            </a:p>
          </p:txBody>
        </p:sp>
        <p:grpSp>
          <p:nvGrpSpPr>
            <p:cNvPr id="17" name="Group 30"/>
            <p:cNvGrpSpPr>
              <a:grpSpLocks/>
            </p:cNvGrpSpPr>
            <p:nvPr/>
          </p:nvGrpSpPr>
          <p:grpSpPr bwMode="auto">
            <a:xfrm>
              <a:off x="5052060" y="1671740"/>
              <a:ext cx="541387" cy="1425269"/>
              <a:chOff x="4799544" y="1605976"/>
              <a:chExt cx="589078" cy="1397319"/>
            </a:xfrm>
          </p:grpSpPr>
          <p:cxnSp>
            <p:nvCxnSpPr>
              <p:cNvPr id="18" name="Straight Connector 31"/>
              <p:cNvCxnSpPr/>
              <p:nvPr/>
            </p:nvCxnSpPr>
            <p:spPr>
              <a:xfrm>
                <a:off x="4799439" y="2632908"/>
                <a:ext cx="589958" cy="370387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32"/>
              <p:cNvCxnSpPr/>
              <p:nvPr/>
            </p:nvCxnSpPr>
            <p:spPr>
              <a:xfrm flipV="1">
                <a:off x="4803668" y="1607020"/>
                <a:ext cx="0" cy="10258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295" y="957944"/>
            <a:ext cx="1705987" cy="101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6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132" y="4271422"/>
            <a:ext cx="2186153" cy="1305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9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4949" y="4334924"/>
            <a:ext cx="1771873" cy="1249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362184" y="5680321"/>
            <a:ext cx="24673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/>
              <a:t>N. </a:t>
            </a:r>
            <a:r>
              <a:rPr lang="fr-FR" sz="1400" dirty="0" err="1" smtClean="0"/>
              <a:t>Althubiti</a:t>
            </a:r>
            <a:r>
              <a:rPr lang="fr-FR" sz="1400" dirty="0" smtClean="0"/>
              <a:t> et al. </a:t>
            </a:r>
            <a:r>
              <a:rPr lang="en-US" sz="1400" dirty="0" smtClean="0"/>
              <a:t>PRC (2017)</a:t>
            </a:r>
            <a:endParaRPr lang="fr-FR" sz="1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/>
          <a:srcRect l="4970" t="35949" r="9814" b="6440"/>
          <a:stretch/>
        </p:blipFill>
        <p:spPr>
          <a:xfrm>
            <a:off x="2677887" y="1524001"/>
            <a:ext cx="1918496" cy="1578428"/>
          </a:xfrm>
          <a:prstGeom prst="rect">
            <a:avLst/>
          </a:prstGeom>
        </p:spPr>
      </p:pic>
      <p:pic>
        <p:nvPicPr>
          <p:cNvPr id="25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377" y="2788178"/>
            <a:ext cx="881623" cy="941905"/>
          </a:xfrm>
          <a:prstGeom prst="rect">
            <a:avLst/>
          </a:prstGeom>
        </p:spPr>
      </p:pic>
      <p:pic>
        <p:nvPicPr>
          <p:cNvPr id="26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1" t="8722" r="12752"/>
          <a:stretch/>
        </p:blipFill>
        <p:spPr>
          <a:xfrm>
            <a:off x="5118410" y="903249"/>
            <a:ext cx="3055435" cy="2687963"/>
          </a:xfrm>
          <a:prstGeom prst="rect">
            <a:avLst/>
          </a:prstGeom>
        </p:spPr>
      </p:pic>
      <p:sp>
        <p:nvSpPr>
          <p:cNvPr id="27" name="TextBox 4"/>
          <p:cNvSpPr txBox="1"/>
          <p:nvPr/>
        </p:nvSpPr>
        <p:spPr>
          <a:xfrm>
            <a:off x="5380199" y="3429000"/>
            <a:ext cx="3763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M. </a:t>
            </a:r>
            <a:r>
              <a:rPr lang="en-US" sz="1600" dirty="0" err="1" smtClean="0">
                <a:solidFill>
                  <a:srgbClr val="FF0000"/>
                </a:solidFill>
              </a:rPr>
              <a:t>Mougeot</a:t>
            </a:r>
            <a:r>
              <a:rPr lang="en-US" sz="1600" dirty="0" smtClean="0">
                <a:solidFill>
                  <a:srgbClr val="FF0000"/>
                </a:solidFill>
              </a:rPr>
              <a:t> et al. (PRL) submitted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28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158" y="3612361"/>
            <a:ext cx="3686733" cy="2848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48"/>
          <p:cNvSpPr>
            <a:spLocks noChangeArrowheads="1"/>
          </p:cNvSpPr>
          <p:nvPr/>
        </p:nvSpPr>
        <p:spPr bwMode="auto">
          <a:xfrm>
            <a:off x="130632" y="6148387"/>
            <a:ext cx="4219576" cy="7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Contact</a:t>
            </a:r>
            <a:r>
              <a:rPr lang="de-DE" sz="1000" dirty="0"/>
              <a:t>:  V. Manea </a:t>
            </a:r>
            <a:r>
              <a:rPr lang="de-DE" sz="1000" dirty="0" smtClean="0">
                <a:sym typeface="Wingdings" panose="05000000000000000000" pitchFamily="2" charset="2"/>
              </a:rPr>
              <a:t> 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Crew:  D. </a:t>
            </a:r>
            <a:r>
              <a:rPr lang="de-DE" sz="1000" dirty="0" err="1"/>
              <a:t>Atanasov</a:t>
            </a:r>
            <a:r>
              <a:rPr lang="de-DE" sz="1000" dirty="0"/>
              <a:t>, J. </a:t>
            </a:r>
            <a:r>
              <a:rPr lang="de-DE" sz="1000" dirty="0" err="1"/>
              <a:t>Karthein</a:t>
            </a:r>
            <a:r>
              <a:rPr lang="de-DE" sz="1000" dirty="0"/>
              <a:t>, M. </a:t>
            </a:r>
            <a:r>
              <a:rPr lang="de-DE" sz="1000" dirty="0" err="1"/>
              <a:t>Mougeot</a:t>
            </a:r>
            <a:r>
              <a:rPr lang="de-DE" sz="1000" dirty="0"/>
              <a:t>, T. </a:t>
            </a:r>
            <a:r>
              <a:rPr lang="de-DE" sz="1000" dirty="0" err="1"/>
              <a:t>Steinsberger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/>
              <a:t>Support:  A. Welker, F. </a:t>
            </a:r>
            <a:r>
              <a:rPr lang="de-DE" sz="1000" dirty="0" err="1"/>
              <a:t>Wienholtz</a:t>
            </a:r>
            <a:r>
              <a:rPr lang="de-DE" sz="1000" dirty="0"/>
              <a:t>, W. Huang, D. </a:t>
            </a:r>
            <a:r>
              <a:rPr lang="de-DE" sz="1000" dirty="0" err="1"/>
              <a:t>Neidherr</a:t>
            </a:r>
            <a:r>
              <a:rPr lang="de-DE" sz="1000" dirty="0"/>
              <a:t>, N. </a:t>
            </a:r>
            <a:r>
              <a:rPr lang="de-DE" sz="1000" dirty="0" err="1"/>
              <a:t>Althubiti</a:t>
            </a:r>
            <a:endParaRPr lang="de-DE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 dirty="0" err="1"/>
              <a:t>PhD</a:t>
            </a:r>
            <a:r>
              <a:rPr lang="de-DE" sz="1000" dirty="0"/>
              <a:t> </a:t>
            </a:r>
            <a:r>
              <a:rPr lang="de-DE" sz="1000" dirty="0" err="1"/>
              <a:t>thesis</a:t>
            </a:r>
            <a:r>
              <a:rPr lang="de-DE" sz="1000" dirty="0"/>
              <a:t>:  A. Welker (Dresden), N. </a:t>
            </a:r>
            <a:r>
              <a:rPr lang="de-DE" sz="1000" dirty="0" err="1"/>
              <a:t>Althubiti</a:t>
            </a:r>
            <a:r>
              <a:rPr lang="de-DE" sz="1000" dirty="0"/>
              <a:t> (Manchester)</a:t>
            </a:r>
          </a:p>
        </p:txBody>
      </p:sp>
      <p:sp>
        <p:nvSpPr>
          <p:cNvPr id="63492" name="Rectangle 2"/>
          <p:cNvSpPr txBox="1">
            <a:spLocks noChangeArrowheads="1"/>
          </p:cNvSpPr>
          <p:nvPr/>
        </p:nvSpPr>
        <p:spPr bwMode="auto">
          <a:xfrm>
            <a:off x="287338" y="0"/>
            <a:ext cx="86058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b="1" dirty="0">
                <a:solidFill>
                  <a:srgbClr val="0033CC"/>
                </a:solidFill>
              </a:rPr>
              <a:t>2017</a:t>
            </a:r>
            <a:r>
              <a:rPr lang="en-US" b="1" dirty="0" smtClean="0">
                <a:solidFill>
                  <a:srgbClr val="0033CC"/>
                </a:solidFill>
              </a:rPr>
              <a:t>: </a:t>
            </a:r>
            <a:r>
              <a:rPr lang="en-US" b="1" baseline="30000" dirty="0">
                <a:solidFill>
                  <a:srgbClr val="0033CC"/>
                </a:solidFill>
              </a:rPr>
              <a:t>79</a:t>
            </a:r>
            <a:r>
              <a:rPr lang="en-US" b="1" dirty="0">
                <a:solidFill>
                  <a:srgbClr val="0033CC"/>
                </a:solidFill>
              </a:rPr>
              <a:t>Cu – only one proton from </a:t>
            </a:r>
            <a:r>
              <a:rPr lang="en-US" b="1" baseline="30000" dirty="0">
                <a:solidFill>
                  <a:srgbClr val="0033CC"/>
                </a:solidFill>
              </a:rPr>
              <a:t>78</a:t>
            </a:r>
            <a:r>
              <a:rPr lang="en-US" b="1" dirty="0">
                <a:solidFill>
                  <a:srgbClr val="0033CC"/>
                </a:solidFill>
              </a:rPr>
              <a:t>Ni </a:t>
            </a:r>
          </a:p>
        </p:txBody>
      </p:sp>
      <p:sp>
        <p:nvSpPr>
          <p:cNvPr id="63493" name="Rectangle 2"/>
          <p:cNvSpPr>
            <a:spLocks noChangeArrowheads="1"/>
          </p:cNvSpPr>
          <p:nvPr/>
        </p:nvSpPr>
        <p:spPr bwMode="auto">
          <a:xfrm>
            <a:off x="4508053" y="5103674"/>
            <a:ext cx="469374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 err="1"/>
              <a:t>Study</a:t>
            </a:r>
            <a:r>
              <a:rPr lang="fr-FR" sz="900" dirty="0"/>
              <a:t> of long-</a:t>
            </a:r>
            <a:r>
              <a:rPr lang="fr-FR" sz="900" dirty="0" err="1"/>
              <a:t>lived</a:t>
            </a:r>
            <a:r>
              <a:rPr lang="fr-FR" sz="900" dirty="0"/>
              <a:t> </a:t>
            </a:r>
            <a:r>
              <a:rPr lang="fr-FR" sz="900" dirty="0" err="1"/>
              <a:t>isomers</a:t>
            </a:r>
            <a:r>
              <a:rPr lang="fr-FR" sz="900" dirty="0"/>
              <a:t> in the n-</a:t>
            </a:r>
            <a:r>
              <a:rPr lang="fr-FR" sz="900" dirty="0" err="1"/>
              <a:t>deficient</a:t>
            </a:r>
            <a:r>
              <a:rPr lang="fr-FR" sz="900" dirty="0"/>
              <a:t> </a:t>
            </a:r>
            <a:r>
              <a:rPr lang="fr-FR" sz="900" b="1" dirty="0"/>
              <a:t>195,197,199Po</a:t>
            </a:r>
            <a:r>
              <a:rPr lang="fr-FR" sz="900" dirty="0"/>
              <a:t> by high-</a:t>
            </a:r>
            <a:r>
              <a:rPr lang="fr-FR" sz="900" dirty="0" err="1"/>
              <a:t>precision</a:t>
            </a:r>
            <a:r>
              <a:rPr lang="fr-FR" sz="900" dirty="0"/>
              <a:t> mass </a:t>
            </a:r>
            <a:r>
              <a:rPr lang="fr-FR" sz="900" dirty="0" err="1"/>
              <a:t>measurements</a:t>
            </a:r>
            <a:r>
              <a:rPr lang="fr-FR" sz="900" dirty="0"/>
              <a:t>, N. </a:t>
            </a:r>
            <a:r>
              <a:rPr lang="fr-FR" sz="900" dirty="0" err="1"/>
              <a:t>Althubiti</a:t>
            </a:r>
            <a:r>
              <a:rPr lang="fr-FR" sz="900" dirty="0"/>
              <a:t> et al., </a:t>
            </a:r>
            <a:r>
              <a:rPr lang="fr-FR" sz="900" dirty="0" err="1"/>
              <a:t>Physical</a:t>
            </a:r>
            <a:r>
              <a:rPr lang="fr-FR" sz="900" dirty="0"/>
              <a:t> </a:t>
            </a:r>
            <a:r>
              <a:rPr lang="fr-FR" sz="900" dirty="0" err="1"/>
              <a:t>Review</a:t>
            </a:r>
            <a:r>
              <a:rPr lang="fr-FR" sz="900" dirty="0"/>
              <a:t> C 96, 044325 (2017)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 err="1" smtClean="0"/>
              <a:t>Binding</a:t>
            </a:r>
            <a:r>
              <a:rPr lang="fr-FR" sz="900" dirty="0" smtClean="0"/>
              <a:t> </a:t>
            </a:r>
            <a:r>
              <a:rPr lang="fr-FR" sz="900" dirty="0" err="1"/>
              <a:t>energy</a:t>
            </a:r>
            <a:r>
              <a:rPr lang="fr-FR" sz="900" dirty="0"/>
              <a:t> of </a:t>
            </a:r>
            <a:r>
              <a:rPr lang="fr-FR" sz="900" b="1" dirty="0"/>
              <a:t>79Cu</a:t>
            </a:r>
            <a:r>
              <a:rPr lang="fr-FR" sz="900" dirty="0"/>
              <a:t>: </a:t>
            </a:r>
            <a:r>
              <a:rPr lang="fr-FR" sz="900" dirty="0" err="1"/>
              <a:t>probing</a:t>
            </a:r>
            <a:r>
              <a:rPr lang="fr-FR" sz="900" dirty="0"/>
              <a:t> the structure of the </a:t>
            </a:r>
            <a:r>
              <a:rPr lang="fr-FR" sz="900" dirty="0" err="1"/>
              <a:t>doubly</a:t>
            </a:r>
            <a:r>
              <a:rPr lang="fr-FR" sz="900" dirty="0"/>
              <a:t> </a:t>
            </a:r>
            <a:r>
              <a:rPr lang="fr-FR" sz="900" dirty="0" err="1"/>
              <a:t>magic</a:t>
            </a:r>
            <a:r>
              <a:rPr lang="fr-FR" sz="900" dirty="0"/>
              <a:t> 78Ni </a:t>
            </a:r>
            <a:r>
              <a:rPr lang="fr-FR" sz="900" dirty="0" err="1"/>
              <a:t>from</a:t>
            </a:r>
            <a:r>
              <a:rPr lang="fr-FR" sz="900" dirty="0"/>
              <a:t> </a:t>
            </a:r>
            <a:r>
              <a:rPr lang="fr-FR" sz="900" dirty="0" err="1"/>
              <a:t>only</a:t>
            </a:r>
            <a:r>
              <a:rPr lang="fr-FR" sz="900" dirty="0"/>
              <a:t> one proton </a:t>
            </a:r>
            <a:r>
              <a:rPr lang="fr-FR" sz="900" dirty="0" err="1"/>
              <a:t>away</a:t>
            </a:r>
            <a:r>
              <a:rPr lang="fr-FR" sz="900" dirty="0"/>
              <a:t>,” 	A. </a:t>
            </a:r>
            <a:r>
              <a:rPr lang="fr-FR" sz="900" dirty="0" err="1" smtClean="0"/>
              <a:t>Welker</a:t>
            </a:r>
            <a:r>
              <a:rPr lang="fr-FR" sz="900" dirty="0" smtClean="0"/>
              <a:t> et al., Phys. </a:t>
            </a:r>
            <a:r>
              <a:rPr lang="fr-FR" sz="900" dirty="0" err="1" smtClean="0"/>
              <a:t>Rev</a:t>
            </a:r>
            <a:r>
              <a:rPr lang="fr-FR" sz="900" dirty="0" smtClean="0"/>
              <a:t>. </a:t>
            </a:r>
            <a:r>
              <a:rPr lang="fr-FR" sz="900" dirty="0" err="1" smtClean="0"/>
              <a:t>Lett</a:t>
            </a:r>
            <a:r>
              <a:rPr lang="fr-FR" sz="900" dirty="0" smtClean="0"/>
              <a:t>. 119</a:t>
            </a:r>
            <a:r>
              <a:rPr lang="fr-FR" sz="900" dirty="0"/>
              <a:t>, 192502 (2017) + </a:t>
            </a:r>
            <a:r>
              <a:rPr lang="fr-FR" sz="900" dirty="0" err="1"/>
              <a:t>Viewpoint</a:t>
            </a:r>
            <a:r>
              <a:rPr lang="fr-FR" sz="900" dirty="0"/>
              <a:t> 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 err="1" smtClean="0"/>
              <a:t>Nuclear</a:t>
            </a:r>
            <a:r>
              <a:rPr lang="fr-FR" sz="900" dirty="0" smtClean="0"/>
              <a:t> </a:t>
            </a:r>
            <a:r>
              <a:rPr lang="fr-FR" sz="900" dirty="0" err="1"/>
              <a:t>deformation</a:t>
            </a:r>
            <a:r>
              <a:rPr lang="fr-FR" sz="900" dirty="0"/>
              <a:t> in the </a:t>
            </a:r>
            <a:r>
              <a:rPr lang="fr-FR" sz="900" b="1" dirty="0"/>
              <a:t>A ~ 100 </a:t>
            </a:r>
            <a:r>
              <a:rPr lang="fr-FR" sz="900" dirty="0" err="1"/>
              <a:t>region</a:t>
            </a:r>
            <a:r>
              <a:rPr lang="fr-FR" sz="900" dirty="0"/>
              <a:t>:  </a:t>
            </a:r>
            <a:r>
              <a:rPr lang="fr-FR" sz="900" dirty="0" err="1"/>
              <a:t>Comparison</a:t>
            </a:r>
            <a:r>
              <a:rPr lang="fr-FR" sz="900" dirty="0"/>
              <a:t> </a:t>
            </a:r>
            <a:r>
              <a:rPr lang="fr-FR" sz="900" dirty="0" err="1"/>
              <a:t>between</a:t>
            </a:r>
            <a:r>
              <a:rPr lang="fr-FR" sz="900" dirty="0"/>
              <a:t> new masses and </a:t>
            </a:r>
            <a:r>
              <a:rPr lang="fr-FR" sz="900" dirty="0" err="1"/>
              <a:t>mean-field</a:t>
            </a:r>
            <a:r>
              <a:rPr lang="fr-FR" sz="900" dirty="0"/>
              <a:t> </a:t>
            </a:r>
            <a:r>
              <a:rPr lang="fr-FR" sz="900" dirty="0" err="1"/>
              <a:t>predictions</a:t>
            </a:r>
            <a:r>
              <a:rPr lang="fr-FR" sz="900" dirty="0"/>
              <a:t>, </a:t>
            </a:r>
            <a:r>
              <a:rPr lang="fr-FR" sz="900" dirty="0" smtClean="0"/>
              <a:t>A</a:t>
            </a:r>
            <a:r>
              <a:rPr lang="fr-FR" sz="900" dirty="0"/>
              <a:t>. de </a:t>
            </a:r>
            <a:r>
              <a:rPr lang="fr-FR" sz="900" dirty="0" err="1" smtClean="0"/>
              <a:t>Roubin</a:t>
            </a:r>
            <a:r>
              <a:rPr lang="fr-FR" sz="900" dirty="0" smtClean="0"/>
              <a:t> et al., Phys. </a:t>
            </a:r>
            <a:r>
              <a:rPr lang="fr-FR" sz="900" dirty="0" err="1" smtClean="0"/>
              <a:t>Rev</a:t>
            </a:r>
            <a:r>
              <a:rPr lang="fr-FR" sz="900" dirty="0" smtClean="0"/>
              <a:t>. C </a:t>
            </a:r>
            <a:r>
              <a:rPr lang="fr-FR" sz="900" dirty="0"/>
              <a:t>96, 014310 (2017</a:t>
            </a:r>
            <a:r>
              <a:rPr lang="fr-FR" sz="900" dirty="0" smtClean="0"/>
              <a:t>)</a:t>
            </a:r>
            <a:endParaRPr lang="fr-FR" sz="9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 smtClean="0"/>
              <a:t>A</a:t>
            </a:r>
            <a:r>
              <a:rPr lang="fr-FR" sz="900" dirty="0"/>
              <a:t>. </a:t>
            </a:r>
            <a:r>
              <a:rPr lang="fr-FR" sz="900" dirty="0" err="1" smtClean="0"/>
              <a:t>Welker</a:t>
            </a:r>
            <a:r>
              <a:rPr lang="fr-FR" sz="900" dirty="0" smtClean="0"/>
              <a:t> et al., </a:t>
            </a:r>
            <a:r>
              <a:rPr lang="fr-FR" sz="900" dirty="0"/>
              <a:t>“</a:t>
            </a:r>
            <a:r>
              <a:rPr lang="fr-FR" sz="900" dirty="0" err="1"/>
              <a:t>Precision</a:t>
            </a:r>
            <a:r>
              <a:rPr lang="fr-FR" sz="900" dirty="0"/>
              <a:t> </a:t>
            </a:r>
            <a:r>
              <a:rPr lang="fr-FR" sz="900" dirty="0" err="1"/>
              <a:t>electron</a:t>
            </a:r>
            <a:r>
              <a:rPr lang="fr-FR" sz="900" dirty="0"/>
              <a:t>-capture </a:t>
            </a:r>
            <a:r>
              <a:rPr lang="fr-FR" sz="900" dirty="0" err="1"/>
              <a:t>energy</a:t>
            </a:r>
            <a:r>
              <a:rPr lang="fr-FR" sz="900" dirty="0"/>
              <a:t> in </a:t>
            </a:r>
            <a:r>
              <a:rPr lang="fr-FR" sz="900" b="1" dirty="0"/>
              <a:t>202Pb</a:t>
            </a:r>
            <a:r>
              <a:rPr lang="fr-FR" sz="900" dirty="0"/>
              <a:t> and </a:t>
            </a:r>
            <a:r>
              <a:rPr lang="fr-FR" sz="900" dirty="0" err="1"/>
              <a:t>its</a:t>
            </a:r>
            <a:r>
              <a:rPr lang="fr-FR" sz="900" dirty="0"/>
              <a:t> relevance for neutrino-mass </a:t>
            </a:r>
            <a:r>
              <a:rPr lang="fr-FR" sz="900" dirty="0" err="1"/>
              <a:t>determination</a:t>
            </a:r>
            <a:r>
              <a:rPr lang="fr-FR" sz="900" dirty="0"/>
              <a:t>,” </a:t>
            </a:r>
            <a:r>
              <a:rPr lang="fr-FR" sz="900" dirty="0" err="1" smtClean="0"/>
              <a:t>Eur</a:t>
            </a:r>
            <a:r>
              <a:rPr lang="fr-FR" sz="900" dirty="0" smtClean="0"/>
              <a:t>. Phys. J. </a:t>
            </a:r>
            <a:r>
              <a:rPr lang="fr-FR" sz="900" dirty="0"/>
              <a:t>A 53, 153 (2017</a:t>
            </a:r>
            <a:r>
              <a:rPr lang="fr-FR" sz="900" dirty="0" smtClean="0"/>
              <a:t>)</a:t>
            </a:r>
            <a:endParaRPr lang="fr-FR" sz="9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 smtClean="0"/>
              <a:t>V</a:t>
            </a:r>
            <a:r>
              <a:rPr lang="fr-FR" sz="900" dirty="0"/>
              <a:t>. </a:t>
            </a:r>
            <a:r>
              <a:rPr lang="fr-FR" sz="900" dirty="0" smtClean="0"/>
              <a:t>Manea et al., </a:t>
            </a:r>
            <a:r>
              <a:rPr lang="fr-FR" sz="900" dirty="0"/>
              <a:t>“Penning-</a:t>
            </a:r>
            <a:r>
              <a:rPr lang="fr-FR" sz="900" dirty="0" err="1"/>
              <a:t>trap</a:t>
            </a:r>
            <a:r>
              <a:rPr lang="fr-FR" sz="900" dirty="0"/>
              <a:t> mass </a:t>
            </a:r>
            <a:r>
              <a:rPr lang="fr-FR" sz="900" dirty="0" err="1"/>
              <a:t>spectrometry</a:t>
            </a:r>
            <a:r>
              <a:rPr lang="fr-FR" sz="900" dirty="0"/>
              <a:t> and </a:t>
            </a:r>
            <a:r>
              <a:rPr lang="fr-FR" sz="900" dirty="0" err="1"/>
              <a:t>mean-field</a:t>
            </a:r>
            <a:r>
              <a:rPr lang="fr-FR" sz="900" dirty="0"/>
              <a:t> </a:t>
            </a:r>
            <a:r>
              <a:rPr lang="fr-FR" sz="900" dirty="0" err="1"/>
              <a:t>study</a:t>
            </a:r>
            <a:r>
              <a:rPr lang="fr-FR" sz="900" dirty="0"/>
              <a:t> of </a:t>
            </a:r>
            <a:r>
              <a:rPr lang="fr-FR" sz="900" dirty="0" err="1"/>
              <a:t>nuclear</a:t>
            </a:r>
            <a:r>
              <a:rPr lang="fr-FR" sz="900" dirty="0"/>
              <a:t> </a:t>
            </a:r>
            <a:r>
              <a:rPr lang="fr-FR" sz="900" dirty="0" err="1"/>
              <a:t>shape</a:t>
            </a:r>
            <a:r>
              <a:rPr lang="fr-FR" sz="900" dirty="0"/>
              <a:t> coexistence in the </a:t>
            </a:r>
            <a:r>
              <a:rPr lang="fr-FR" sz="900" dirty="0" smtClean="0"/>
              <a:t>n-</a:t>
            </a:r>
            <a:r>
              <a:rPr lang="fr-FR" sz="900" dirty="0" err="1" smtClean="0"/>
              <a:t>deficient</a:t>
            </a:r>
            <a:r>
              <a:rPr lang="fr-FR" sz="900" dirty="0" smtClean="0"/>
              <a:t> </a:t>
            </a:r>
            <a:r>
              <a:rPr lang="fr-FR" sz="900" b="1" dirty="0" smtClean="0"/>
              <a:t>Pb </a:t>
            </a:r>
            <a:r>
              <a:rPr lang="fr-FR" sz="900" dirty="0" err="1" smtClean="0"/>
              <a:t>region</a:t>
            </a:r>
            <a:r>
              <a:rPr lang="fr-FR" sz="900" dirty="0"/>
              <a:t>,” </a:t>
            </a:r>
            <a:r>
              <a:rPr lang="fr-FR" sz="900" dirty="0" smtClean="0"/>
              <a:t>Phys. </a:t>
            </a:r>
            <a:r>
              <a:rPr lang="fr-FR" sz="900" dirty="0" err="1" smtClean="0"/>
              <a:t>Rev</a:t>
            </a:r>
            <a:r>
              <a:rPr lang="fr-FR" sz="900" dirty="0" smtClean="0"/>
              <a:t>. C </a:t>
            </a:r>
            <a:r>
              <a:rPr lang="fr-FR" sz="900" dirty="0"/>
              <a:t>95, 054322 (2017</a:t>
            </a:r>
            <a:r>
              <a:rPr lang="fr-FR" sz="900" dirty="0" smtClean="0"/>
              <a:t>)</a:t>
            </a:r>
            <a:endParaRPr lang="fr-FR" sz="9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sz="900" dirty="0" err="1"/>
              <a:t>Precision</a:t>
            </a:r>
            <a:r>
              <a:rPr lang="fr-FR" sz="900" dirty="0"/>
              <a:t> mass </a:t>
            </a:r>
            <a:r>
              <a:rPr lang="fr-FR" sz="900" dirty="0" err="1"/>
              <a:t>measurements</a:t>
            </a:r>
            <a:r>
              <a:rPr lang="fr-FR" sz="900" dirty="0"/>
              <a:t> of </a:t>
            </a:r>
            <a:r>
              <a:rPr lang="fr-FR" sz="900" b="1" dirty="0"/>
              <a:t>Cs</a:t>
            </a:r>
            <a:r>
              <a:rPr lang="fr-FR" sz="900" dirty="0"/>
              <a:t> isotopes – new entry in the ISOLTRAP </a:t>
            </a:r>
            <a:r>
              <a:rPr lang="fr-FR" sz="900" dirty="0" err="1"/>
              <a:t>chronicles</a:t>
            </a:r>
            <a:r>
              <a:rPr lang="fr-FR" sz="900" dirty="0"/>
              <a:t>, </a:t>
            </a:r>
            <a:r>
              <a:rPr lang="fr-FR" sz="900" dirty="0" smtClean="0"/>
              <a:t>D</a:t>
            </a:r>
            <a:r>
              <a:rPr lang="fr-FR" sz="900" dirty="0"/>
              <a:t>. </a:t>
            </a:r>
            <a:r>
              <a:rPr lang="fr-FR" sz="900" dirty="0" err="1" smtClean="0"/>
              <a:t>Atanasov</a:t>
            </a:r>
            <a:r>
              <a:rPr lang="fr-FR" sz="900" dirty="0" smtClean="0"/>
              <a:t> et al., J. Phys. </a:t>
            </a:r>
            <a:r>
              <a:rPr lang="fr-FR" sz="900" dirty="0"/>
              <a:t>G: </a:t>
            </a:r>
            <a:r>
              <a:rPr lang="fr-FR" sz="900" dirty="0" err="1" smtClean="0"/>
              <a:t>Nucl</a:t>
            </a:r>
            <a:r>
              <a:rPr lang="fr-FR" sz="900" dirty="0" smtClean="0"/>
              <a:t>. Part. Phys. 44</a:t>
            </a:r>
            <a:r>
              <a:rPr lang="fr-FR" sz="900" dirty="0"/>
              <a:t>, 044004 (2017</a:t>
            </a:r>
            <a:r>
              <a:rPr lang="fr-FR" sz="900" dirty="0" smtClean="0"/>
              <a:t>)</a:t>
            </a:r>
            <a:endParaRPr lang="fr-FR" sz="900" dirty="0"/>
          </a:p>
        </p:txBody>
      </p:sp>
      <p:pic>
        <p:nvPicPr>
          <p:cNvPr id="26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223" y="4876803"/>
            <a:ext cx="1942846" cy="120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2" t="13823" r="20940" b="6976"/>
          <a:stretch/>
        </p:blipFill>
        <p:spPr>
          <a:xfrm>
            <a:off x="3463952" y="3516086"/>
            <a:ext cx="999192" cy="1349829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062" y="1199296"/>
            <a:ext cx="1350204" cy="1049852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571" y="2361726"/>
            <a:ext cx="1807779" cy="10935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829"/>
          <a:stretch/>
        </p:blipFill>
        <p:spPr>
          <a:xfrm>
            <a:off x="-1" y="1207998"/>
            <a:ext cx="3222171" cy="231897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24443" y="4129094"/>
            <a:ext cx="13678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/>
              <a:t>A. </a:t>
            </a:r>
            <a:r>
              <a:rPr lang="fr-FR" sz="1200" b="1" dirty="0" err="1" smtClean="0"/>
              <a:t>Welker</a:t>
            </a:r>
            <a:r>
              <a:rPr lang="fr-FR" sz="1200" b="1" dirty="0" smtClean="0"/>
              <a:t> </a:t>
            </a:r>
            <a:r>
              <a:rPr lang="fr-FR" sz="1200" b="1" dirty="0"/>
              <a:t>et al., </a:t>
            </a:r>
            <a:endParaRPr lang="fr-FR" sz="1200" b="1" dirty="0" smtClean="0"/>
          </a:p>
          <a:p>
            <a:r>
              <a:rPr lang="fr-FR" sz="1200" b="1" dirty="0" smtClean="0"/>
              <a:t>PRL (</a:t>
            </a:r>
            <a:r>
              <a:rPr lang="fr-FR" sz="1200" b="1" dirty="0"/>
              <a:t>2017</a:t>
            </a:r>
            <a:r>
              <a:rPr lang="fr-FR" sz="1200" b="1" dirty="0" smtClean="0"/>
              <a:t>)</a:t>
            </a:r>
          </a:p>
          <a:p>
            <a:r>
              <a:rPr lang="fr-FR" sz="1200" b="1" dirty="0" smtClean="0"/>
              <a:t>+ </a:t>
            </a:r>
            <a:r>
              <a:rPr lang="fr-FR" sz="1200" b="1" i="1" dirty="0" err="1"/>
              <a:t>Viewpoint</a:t>
            </a:r>
            <a:r>
              <a:rPr lang="fr-FR" sz="1200" b="1" dirty="0"/>
              <a:t>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3" t="3360" r="29844" b="13658"/>
          <a:stretch/>
        </p:blipFill>
        <p:spPr>
          <a:xfrm>
            <a:off x="250374" y="4180117"/>
            <a:ext cx="1936863" cy="1915886"/>
          </a:xfrm>
          <a:prstGeom prst="rect">
            <a:avLst/>
          </a:prstGeom>
        </p:spPr>
      </p:pic>
      <p:sp>
        <p:nvSpPr>
          <p:cNvPr id="18" name="Rectangle 47"/>
          <p:cNvSpPr>
            <a:spLocks noChangeArrowheads="1"/>
          </p:cNvSpPr>
          <p:nvPr/>
        </p:nvSpPr>
        <p:spPr bwMode="auto">
          <a:xfrm>
            <a:off x="4755802" y="4501451"/>
            <a:ext cx="4192255" cy="294569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300" dirty="0" smtClean="0"/>
              <a:t>NEW:  48Ar, 98Kr, 132Cd  </a:t>
            </a:r>
            <a:r>
              <a:rPr lang="en-GB" sz="1300" dirty="0" smtClean="0">
                <a:sym typeface="Wingdings" panose="05000000000000000000" pitchFamily="2" charset="2"/>
              </a:rPr>
              <a:t>  D. </a:t>
            </a:r>
            <a:r>
              <a:rPr lang="en-GB" sz="1300" dirty="0" err="1" smtClean="0">
                <a:sym typeface="Wingdings" panose="05000000000000000000" pitchFamily="2" charset="2"/>
              </a:rPr>
              <a:t>Atanasov’s</a:t>
            </a:r>
            <a:r>
              <a:rPr lang="en-GB" sz="1300" dirty="0" smtClean="0">
                <a:sym typeface="Wingdings" panose="05000000000000000000" pitchFamily="2" charset="2"/>
              </a:rPr>
              <a:t> talk</a:t>
            </a:r>
            <a:r>
              <a:rPr lang="en-GB" sz="1300" dirty="0" smtClean="0"/>
              <a:t> </a:t>
            </a:r>
            <a:endParaRPr lang="en-GB" sz="1300" dirty="0"/>
          </a:p>
        </p:txBody>
      </p:sp>
      <p:grpSp>
        <p:nvGrpSpPr>
          <p:cNvPr id="19" name="Group 12"/>
          <p:cNvGrpSpPr/>
          <p:nvPr/>
        </p:nvGrpSpPr>
        <p:grpSpPr>
          <a:xfrm>
            <a:off x="5682343" y="1328058"/>
            <a:ext cx="2271228" cy="2215242"/>
            <a:chOff x="533400" y="1981200"/>
            <a:chExt cx="2066228" cy="2081671"/>
          </a:xfrm>
        </p:grpSpPr>
        <p:pic>
          <p:nvPicPr>
            <p:cNvPr id="20" name="Picture 1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1981200"/>
              <a:ext cx="2066228" cy="2081671"/>
            </a:xfrm>
            <a:prstGeom prst="rect">
              <a:avLst/>
            </a:prstGeom>
          </p:spPr>
        </p:pic>
        <p:sp>
          <p:nvSpPr>
            <p:cNvPr id="21" name="TextBox 14"/>
            <p:cNvSpPr txBox="1"/>
            <p:nvPr/>
          </p:nvSpPr>
          <p:spPr>
            <a:xfrm>
              <a:off x="1828800" y="2209800"/>
              <a:ext cx="6655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aseline="30000" dirty="0"/>
                <a:t>85</a:t>
              </a:r>
              <a:r>
                <a:rPr lang="en-US" dirty="0"/>
                <a:t>Rb</a:t>
              </a:r>
              <a:r>
                <a:rPr lang="en-US" baseline="30000" dirty="0"/>
                <a:t>+</a:t>
              </a:r>
              <a:endParaRPr lang="en-US" dirty="0"/>
            </a:p>
          </p:txBody>
        </p:sp>
      </p:grpSp>
      <p:pic>
        <p:nvPicPr>
          <p:cNvPr id="22" name="Picture 15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7" r="16090"/>
          <a:stretch/>
        </p:blipFill>
        <p:spPr>
          <a:xfrm>
            <a:off x="7728857" y="1170215"/>
            <a:ext cx="1415143" cy="2977243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804351" y="1096109"/>
            <a:ext cx="38389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Phase-imaging ion-cyclotron resonance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746170" y="3991709"/>
            <a:ext cx="41583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see D. </a:t>
            </a:r>
            <a:r>
              <a:rPr lang="en-US" sz="1200" b="1" dirty="0" err="1" smtClean="0"/>
              <a:t>Atanasov’s</a:t>
            </a:r>
            <a:r>
              <a:rPr lang="en-US" sz="1200" b="1" dirty="0" smtClean="0"/>
              <a:t> talk &amp;</a:t>
            </a:r>
            <a:r>
              <a:rPr lang="fr-FR" sz="1200" b="1" dirty="0" smtClean="0"/>
              <a:t> J. </a:t>
            </a:r>
            <a:r>
              <a:rPr lang="fr-FR" sz="1200" b="1" dirty="0" err="1" smtClean="0"/>
              <a:t>Karthein’s</a:t>
            </a:r>
            <a:r>
              <a:rPr lang="fr-FR" sz="1200" b="1" dirty="0" smtClean="0"/>
              <a:t> poster!</a:t>
            </a:r>
            <a:endParaRPr lang="en-US" sz="1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23" grpId="0"/>
      <p:bldP spid="2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smtClean="0"/>
              <a:t>Masses measured by ISOLTRAP:</a:t>
            </a:r>
            <a:br>
              <a:rPr lang="en-US" sz="2400" b="1" smtClean="0"/>
            </a:br>
            <a:r>
              <a:rPr lang="en-US" sz="2400" b="1" smtClean="0"/>
              <a:t>669 data in AME2016, 520 are not “u” (unweighted) </a:t>
            </a:r>
            <a:br>
              <a:rPr lang="en-US" sz="2400" b="1" smtClean="0"/>
            </a:br>
            <a:r>
              <a:rPr lang="en-US" sz="2400" b="1" smtClean="0"/>
              <a:t>407 unique nuclides (compared to ~300 in 2007)</a:t>
            </a:r>
          </a:p>
        </p:txBody>
      </p:sp>
      <p:pic>
        <p:nvPicPr>
          <p:cNvPr id="66563" name="Picture 4" descr="07-12 Chart of Nucle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09" y="1745796"/>
            <a:ext cx="6095628" cy="4050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6607253" y="2704634"/>
            <a:ext cx="2275116" cy="2187395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600" dirty="0" smtClean="0"/>
              <a:t>over the last decade: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800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600" dirty="0" smtClean="0"/>
              <a:t>32 physics papers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600" dirty="0" smtClean="0"/>
              <a:t>     (nuclear structure,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600" dirty="0"/>
              <a:t> </a:t>
            </a:r>
            <a:r>
              <a:rPr lang="en-GB" sz="1600" dirty="0" smtClean="0"/>
              <a:t>     weak-interaction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600" dirty="0" smtClean="0"/>
              <a:t>      nucleosynthesis)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600" dirty="0" smtClean="0"/>
              <a:t>13 of which, Letters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600" dirty="0" smtClean="0"/>
              <a:t>17 technical papers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600" dirty="0" smtClean="0"/>
              <a:t>13 doctors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ISOLTRAP has Many Children</a:t>
            </a:r>
          </a:p>
        </p:txBody>
      </p:sp>
      <p:sp>
        <p:nvSpPr>
          <p:cNvPr id="68611" name="Rectangle 4"/>
          <p:cNvSpPr>
            <a:spLocks noChangeArrowheads="1"/>
          </p:cNvSpPr>
          <p:nvPr/>
        </p:nvSpPr>
        <p:spPr bwMode="auto">
          <a:xfrm>
            <a:off x="0" y="152400"/>
            <a:ext cx="9144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en-US" sz="1800" b="1">
              <a:solidFill>
                <a:srgbClr val="000066"/>
              </a:solidFill>
              <a:cs typeface="Times New Roman" panose="02020603050405020304" pitchFamily="18" charset="0"/>
            </a:endParaRPr>
          </a:p>
        </p:txBody>
      </p:sp>
      <p:sp>
        <p:nvSpPr>
          <p:cNvPr id="68612" name="Line 5"/>
          <p:cNvSpPr>
            <a:spLocks noChangeShapeType="1"/>
          </p:cNvSpPr>
          <p:nvPr/>
        </p:nvSpPr>
        <p:spPr bwMode="auto">
          <a:xfrm flipH="1">
            <a:off x="2133600" y="2895600"/>
            <a:ext cx="381000" cy="1447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4267200" y="2057400"/>
            <a:ext cx="14478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14" name="Rectangle 7"/>
          <p:cNvSpPr>
            <a:spLocks noChangeArrowheads="1"/>
          </p:cNvSpPr>
          <p:nvPr/>
        </p:nvSpPr>
        <p:spPr bwMode="auto">
          <a:xfrm>
            <a:off x="4419600" y="2133600"/>
            <a:ext cx="1371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/>
          </a:p>
        </p:txBody>
      </p:sp>
      <p:sp>
        <p:nvSpPr>
          <p:cNvPr id="68615" name="Line 8"/>
          <p:cNvSpPr>
            <a:spLocks noChangeShapeType="1"/>
          </p:cNvSpPr>
          <p:nvPr/>
        </p:nvSpPr>
        <p:spPr bwMode="auto">
          <a:xfrm flipH="1">
            <a:off x="2590800" y="2057400"/>
            <a:ext cx="16002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16" name="Rectangle 9"/>
          <p:cNvSpPr>
            <a:spLocks noChangeArrowheads="1"/>
          </p:cNvSpPr>
          <p:nvPr/>
        </p:nvSpPr>
        <p:spPr bwMode="auto">
          <a:xfrm>
            <a:off x="2743200" y="2133600"/>
            <a:ext cx="14478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/>
          </a:p>
        </p:txBody>
      </p:sp>
      <p:graphicFrame>
        <p:nvGraphicFramePr>
          <p:cNvPr id="68617" name="Object 10"/>
          <p:cNvGraphicFramePr>
            <a:graphicFrameLocks noChangeAspect="1"/>
          </p:cNvGraphicFramePr>
          <p:nvPr/>
        </p:nvGraphicFramePr>
        <p:xfrm>
          <a:off x="304800" y="838200"/>
          <a:ext cx="969963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21" name="Dokument" r:id="rId3" imgW="1330960" imgH="1988820" progId="Word.Document.8">
                  <p:embed/>
                </p:oleObj>
              </mc:Choice>
              <mc:Fallback>
                <p:oleObj name="Dokument" r:id="rId3" imgW="1330960" imgH="1988820" progId="Word.Documen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2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838200"/>
                        <a:ext cx="969963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8618" name="Picture 11" descr="physics-1989-3"/>
          <p:cNvPicPr>
            <a:picLocks noChangeAspect="1" noChangeArrowheads="1"/>
          </p:cNvPicPr>
          <p:nvPr/>
        </p:nvPicPr>
        <p:blipFill>
          <a:blip r:embed="rId5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838200"/>
            <a:ext cx="9334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9" name="Rectangle 12"/>
          <p:cNvSpPr>
            <a:spLocks noChangeArrowheads="1"/>
          </p:cNvSpPr>
          <p:nvPr/>
        </p:nvSpPr>
        <p:spPr bwMode="auto">
          <a:xfrm>
            <a:off x="2667000" y="2057400"/>
            <a:ext cx="175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sz="1600" b="1"/>
              <a:t>Hans Dehmelt</a:t>
            </a:r>
          </a:p>
        </p:txBody>
      </p:sp>
      <p:sp>
        <p:nvSpPr>
          <p:cNvPr id="68620" name="Text Box 13"/>
          <p:cNvSpPr txBox="1">
            <a:spLocks noChangeArrowheads="1"/>
          </p:cNvSpPr>
          <p:nvPr/>
        </p:nvSpPr>
        <p:spPr bwMode="auto">
          <a:xfrm>
            <a:off x="1295400" y="1066800"/>
            <a:ext cx="14843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sz="1600" b="1"/>
              <a:t>Frans Michel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sz="1600" b="1"/>
              <a:t>Penning</a:t>
            </a:r>
            <a:endParaRPr lang="en-US" sz="1600" b="1"/>
          </a:p>
        </p:txBody>
      </p:sp>
      <p:sp>
        <p:nvSpPr>
          <p:cNvPr id="68621" name="Text Box 14"/>
          <p:cNvSpPr txBox="1">
            <a:spLocks noChangeArrowheads="1"/>
          </p:cNvSpPr>
          <p:nvPr/>
        </p:nvSpPr>
        <p:spPr bwMode="auto">
          <a:xfrm>
            <a:off x="4724400" y="1066800"/>
            <a:ext cx="11493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sz="1600" b="1"/>
              <a:t>Wolfgang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DE" sz="1600" b="1"/>
              <a:t>Paul</a:t>
            </a: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68622" name="Rectangle 15"/>
          <p:cNvSpPr>
            <a:spLocks noChangeArrowheads="1"/>
          </p:cNvSpPr>
          <p:nvPr/>
        </p:nvSpPr>
        <p:spPr bwMode="auto">
          <a:xfrm>
            <a:off x="1905000" y="2514600"/>
            <a:ext cx="1295400" cy="381000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 b="1"/>
              <a:t>Seattle</a:t>
            </a:r>
          </a:p>
        </p:txBody>
      </p:sp>
      <p:sp>
        <p:nvSpPr>
          <p:cNvPr id="68623" name="Line 16"/>
          <p:cNvSpPr>
            <a:spLocks noChangeShapeType="1"/>
          </p:cNvSpPr>
          <p:nvPr/>
        </p:nvSpPr>
        <p:spPr bwMode="auto">
          <a:xfrm>
            <a:off x="1371600" y="1371600"/>
            <a:ext cx="2362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24" name="Rectangle 17"/>
          <p:cNvSpPr>
            <a:spLocks noChangeArrowheads="1"/>
          </p:cNvSpPr>
          <p:nvPr/>
        </p:nvSpPr>
        <p:spPr bwMode="auto">
          <a:xfrm>
            <a:off x="152400" y="3124200"/>
            <a:ext cx="1295400" cy="381000"/>
          </a:xfrm>
          <a:prstGeom prst="rect">
            <a:avLst/>
          </a:prstGeom>
          <a:solidFill>
            <a:srgbClr val="FFCCFF">
              <a:alpha val="50195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 b="1"/>
              <a:t>MIT</a:t>
            </a:r>
          </a:p>
        </p:txBody>
      </p:sp>
      <p:sp>
        <p:nvSpPr>
          <p:cNvPr id="68625" name="Rectangle 18"/>
          <p:cNvSpPr>
            <a:spLocks noChangeArrowheads="1"/>
          </p:cNvSpPr>
          <p:nvPr/>
        </p:nvSpPr>
        <p:spPr bwMode="auto">
          <a:xfrm>
            <a:off x="7772400" y="4708525"/>
            <a:ext cx="1219200" cy="304800"/>
          </a:xfrm>
          <a:prstGeom prst="rect">
            <a:avLst/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e</a:t>
            </a:r>
            <a:r>
              <a:rPr lang="en-US" sz="1800" b="1" baseline="30000"/>
              <a:t>+</a:t>
            </a:r>
            <a:r>
              <a:rPr lang="en-US" sz="1800" b="1"/>
              <a:t> TRAP</a:t>
            </a:r>
          </a:p>
        </p:txBody>
      </p:sp>
      <p:sp>
        <p:nvSpPr>
          <p:cNvPr id="68626" name="Rectangle 19"/>
          <p:cNvSpPr>
            <a:spLocks noChangeArrowheads="1"/>
          </p:cNvSpPr>
          <p:nvPr/>
        </p:nvSpPr>
        <p:spPr bwMode="auto">
          <a:xfrm>
            <a:off x="5638800" y="5943600"/>
            <a:ext cx="1524000" cy="304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HITRAP</a:t>
            </a:r>
          </a:p>
        </p:txBody>
      </p:sp>
      <p:sp>
        <p:nvSpPr>
          <p:cNvPr id="68627" name="Rectangle 20"/>
          <p:cNvSpPr>
            <a:spLocks noChangeArrowheads="1"/>
          </p:cNvSpPr>
          <p:nvPr/>
        </p:nvSpPr>
        <p:spPr bwMode="auto">
          <a:xfrm>
            <a:off x="871538" y="5329238"/>
            <a:ext cx="1252537" cy="288925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T</a:t>
            </a:r>
            <a:r>
              <a:rPr lang="de-DE" sz="1800" b="1"/>
              <a:t>ITAN</a:t>
            </a:r>
            <a:endParaRPr lang="en-US" sz="1800" b="1"/>
          </a:p>
        </p:txBody>
      </p:sp>
      <p:sp>
        <p:nvSpPr>
          <p:cNvPr id="68628" name="Line 21"/>
          <p:cNvSpPr>
            <a:spLocks noChangeShapeType="1"/>
          </p:cNvSpPr>
          <p:nvPr/>
        </p:nvSpPr>
        <p:spPr bwMode="auto">
          <a:xfrm>
            <a:off x="5715000" y="2895600"/>
            <a:ext cx="2528888" cy="1757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29" name="Line 22"/>
          <p:cNvSpPr>
            <a:spLocks noChangeShapeType="1"/>
          </p:cNvSpPr>
          <p:nvPr/>
        </p:nvSpPr>
        <p:spPr bwMode="auto">
          <a:xfrm>
            <a:off x="5715000" y="2895600"/>
            <a:ext cx="1233488" cy="1828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30" name="Line 23"/>
          <p:cNvSpPr>
            <a:spLocks noChangeShapeType="1"/>
          </p:cNvSpPr>
          <p:nvPr/>
        </p:nvSpPr>
        <p:spPr bwMode="auto">
          <a:xfrm flipH="1">
            <a:off x="5508625" y="2924175"/>
            <a:ext cx="215900" cy="3175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31" name="Line 24"/>
          <p:cNvSpPr>
            <a:spLocks noChangeShapeType="1"/>
          </p:cNvSpPr>
          <p:nvPr/>
        </p:nvSpPr>
        <p:spPr bwMode="auto">
          <a:xfrm flipH="1">
            <a:off x="4500563" y="2924175"/>
            <a:ext cx="1214437" cy="10810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32" name="Line 25"/>
          <p:cNvSpPr>
            <a:spLocks noChangeShapeType="1"/>
          </p:cNvSpPr>
          <p:nvPr/>
        </p:nvSpPr>
        <p:spPr bwMode="auto">
          <a:xfrm flipH="1">
            <a:off x="2819400" y="2924175"/>
            <a:ext cx="2905125" cy="885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33" name="Line 26"/>
          <p:cNvSpPr>
            <a:spLocks noChangeShapeType="1"/>
          </p:cNvSpPr>
          <p:nvPr/>
        </p:nvSpPr>
        <p:spPr bwMode="auto">
          <a:xfrm>
            <a:off x="2209800" y="3505200"/>
            <a:ext cx="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34" name="Line 27"/>
          <p:cNvSpPr>
            <a:spLocks noChangeShapeType="1"/>
          </p:cNvSpPr>
          <p:nvPr/>
        </p:nvSpPr>
        <p:spPr bwMode="auto">
          <a:xfrm flipH="1">
            <a:off x="2286000" y="2895600"/>
            <a:ext cx="152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35" name="Line 28"/>
          <p:cNvSpPr>
            <a:spLocks noChangeShapeType="1"/>
          </p:cNvSpPr>
          <p:nvPr/>
        </p:nvSpPr>
        <p:spPr bwMode="auto">
          <a:xfrm>
            <a:off x="5435600" y="3644900"/>
            <a:ext cx="865188" cy="16557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36" name="Line 29"/>
          <p:cNvSpPr>
            <a:spLocks noChangeShapeType="1"/>
          </p:cNvSpPr>
          <p:nvPr/>
        </p:nvSpPr>
        <p:spPr bwMode="auto">
          <a:xfrm>
            <a:off x="5435600" y="3644900"/>
            <a:ext cx="2336800" cy="16891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37" name="Line 30"/>
          <p:cNvSpPr>
            <a:spLocks noChangeShapeType="1"/>
          </p:cNvSpPr>
          <p:nvPr/>
        </p:nvSpPr>
        <p:spPr bwMode="auto">
          <a:xfrm flipH="1">
            <a:off x="3419475" y="3644900"/>
            <a:ext cx="2016125" cy="10080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38" name="Line 31"/>
          <p:cNvSpPr>
            <a:spLocks noChangeShapeType="1"/>
          </p:cNvSpPr>
          <p:nvPr/>
        </p:nvSpPr>
        <p:spPr bwMode="auto">
          <a:xfrm>
            <a:off x="2209800" y="3962400"/>
            <a:ext cx="3946525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39" name="Line 32"/>
          <p:cNvSpPr>
            <a:spLocks noChangeShapeType="1"/>
          </p:cNvSpPr>
          <p:nvPr/>
        </p:nvSpPr>
        <p:spPr bwMode="auto">
          <a:xfrm>
            <a:off x="5435600" y="3644900"/>
            <a:ext cx="720725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40" name="Line 33"/>
          <p:cNvSpPr>
            <a:spLocks noChangeShapeType="1"/>
          </p:cNvSpPr>
          <p:nvPr/>
        </p:nvSpPr>
        <p:spPr bwMode="auto">
          <a:xfrm flipH="1">
            <a:off x="5181600" y="3644900"/>
            <a:ext cx="254000" cy="10795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41" name="Rectangle 34"/>
          <p:cNvSpPr>
            <a:spLocks noChangeArrowheads="1"/>
          </p:cNvSpPr>
          <p:nvPr/>
        </p:nvSpPr>
        <p:spPr bwMode="auto">
          <a:xfrm>
            <a:off x="7315200" y="5943600"/>
            <a:ext cx="1524000" cy="3048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TRIGA TRAP</a:t>
            </a:r>
          </a:p>
        </p:txBody>
      </p:sp>
      <p:sp>
        <p:nvSpPr>
          <p:cNvPr id="68642" name="Line 35"/>
          <p:cNvSpPr>
            <a:spLocks noChangeShapeType="1"/>
          </p:cNvSpPr>
          <p:nvPr/>
        </p:nvSpPr>
        <p:spPr bwMode="auto">
          <a:xfrm flipH="1">
            <a:off x="2971800" y="3644900"/>
            <a:ext cx="2463800" cy="16891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43" name="Line 36"/>
          <p:cNvSpPr>
            <a:spLocks noChangeShapeType="1"/>
          </p:cNvSpPr>
          <p:nvPr/>
        </p:nvSpPr>
        <p:spPr bwMode="auto">
          <a:xfrm flipH="1">
            <a:off x="4495800" y="3644900"/>
            <a:ext cx="939800" cy="16891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44" name="Text Box 37"/>
          <p:cNvSpPr txBox="1">
            <a:spLocks noChangeArrowheads="1"/>
          </p:cNvSpPr>
          <p:nvPr/>
        </p:nvSpPr>
        <p:spPr bwMode="auto">
          <a:xfrm>
            <a:off x="0" y="5589588"/>
            <a:ext cx="26479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000099"/>
                </a:solidFill>
              </a:rPr>
              <a:t>New or recent projects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800" b="1">
                <a:solidFill>
                  <a:srgbClr val="000099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n-US" sz="1400" b="1">
                <a:solidFill>
                  <a:srgbClr val="000099"/>
                </a:solidFill>
              </a:rPr>
              <a:t> under construction</a:t>
            </a:r>
          </a:p>
          <a:p>
            <a:pPr eaLnBrk="1" hangingPunct="1">
              <a:spcBef>
                <a:spcPct val="0"/>
              </a:spcBef>
            </a:pPr>
            <a:endParaRPr lang="en-US" sz="1400" b="1">
              <a:solidFill>
                <a:srgbClr val="000099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sz="1400" b="1">
                <a:solidFill>
                  <a:srgbClr val="000099"/>
                </a:solidFill>
              </a:rPr>
              <a:t> </a:t>
            </a:r>
            <a:r>
              <a:rPr lang="en-US" sz="1400" b="1">
                <a:solidFill>
                  <a:srgbClr val="CC00CC"/>
                </a:solidFill>
              </a:rPr>
              <a:t>or planned</a:t>
            </a:r>
            <a:r>
              <a:rPr lang="en-US" sz="1800"/>
              <a:t> </a:t>
            </a:r>
          </a:p>
        </p:txBody>
      </p:sp>
      <p:sp>
        <p:nvSpPr>
          <p:cNvPr id="68645" name="Rectangle 38"/>
          <p:cNvSpPr>
            <a:spLocks noChangeArrowheads="1"/>
          </p:cNvSpPr>
          <p:nvPr/>
        </p:nvSpPr>
        <p:spPr bwMode="auto">
          <a:xfrm>
            <a:off x="7391400" y="1828800"/>
            <a:ext cx="1524000" cy="3048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 EXOTRAPS </a:t>
            </a:r>
          </a:p>
        </p:txBody>
      </p:sp>
      <p:sp>
        <p:nvSpPr>
          <p:cNvPr id="68646" name="Rectangle 39"/>
          <p:cNvSpPr>
            <a:spLocks noChangeArrowheads="1"/>
          </p:cNvSpPr>
          <p:nvPr/>
        </p:nvSpPr>
        <p:spPr bwMode="auto">
          <a:xfrm>
            <a:off x="7391400" y="1371600"/>
            <a:ext cx="1524000" cy="304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EUROTRAPS</a:t>
            </a:r>
          </a:p>
        </p:txBody>
      </p:sp>
      <p:sp>
        <p:nvSpPr>
          <p:cNvPr id="68647" name="Rectangle 40"/>
          <p:cNvSpPr>
            <a:spLocks noChangeArrowheads="1"/>
          </p:cNvSpPr>
          <p:nvPr/>
        </p:nvSpPr>
        <p:spPr bwMode="auto">
          <a:xfrm>
            <a:off x="4343400" y="2057400"/>
            <a:ext cx="1395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sz="1600" b="1"/>
              <a:t>Gernot Gräff</a:t>
            </a:r>
          </a:p>
        </p:txBody>
      </p:sp>
      <p:sp>
        <p:nvSpPr>
          <p:cNvPr id="68648" name="Rectangle 41"/>
          <p:cNvSpPr>
            <a:spLocks noChangeArrowheads="1"/>
          </p:cNvSpPr>
          <p:nvPr/>
        </p:nvSpPr>
        <p:spPr bwMode="auto">
          <a:xfrm>
            <a:off x="7162800" y="4060825"/>
            <a:ext cx="1828800" cy="304800"/>
          </a:xfrm>
          <a:prstGeom prst="rect">
            <a:avLst/>
          </a:prstGeom>
          <a:solidFill>
            <a:srgbClr val="CCFFCC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CLUSTER TRAP</a:t>
            </a:r>
          </a:p>
        </p:txBody>
      </p:sp>
      <p:sp>
        <p:nvSpPr>
          <p:cNvPr id="68649" name="Line 42"/>
          <p:cNvSpPr>
            <a:spLocks noChangeShapeType="1"/>
          </p:cNvSpPr>
          <p:nvPr/>
        </p:nvSpPr>
        <p:spPr bwMode="auto">
          <a:xfrm>
            <a:off x="5715000" y="2895600"/>
            <a:ext cx="2170113" cy="11811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50" name="Rectangle 43"/>
          <p:cNvSpPr>
            <a:spLocks noChangeArrowheads="1"/>
          </p:cNvSpPr>
          <p:nvPr/>
        </p:nvSpPr>
        <p:spPr bwMode="auto">
          <a:xfrm>
            <a:off x="7391400" y="914400"/>
            <a:ext cx="1524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SCIENCE</a:t>
            </a:r>
          </a:p>
        </p:txBody>
      </p:sp>
      <p:sp>
        <p:nvSpPr>
          <p:cNvPr id="68651" name="Rectangle 44"/>
          <p:cNvSpPr>
            <a:spLocks noChangeArrowheads="1"/>
          </p:cNvSpPr>
          <p:nvPr/>
        </p:nvSpPr>
        <p:spPr bwMode="auto">
          <a:xfrm>
            <a:off x="7391400" y="2819400"/>
            <a:ext cx="1524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NIPNET</a:t>
            </a:r>
          </a:p>
        </p:txBody>
      </p:sp>
      <p:sp>
        <p:nvSpPr>
          <p:cNvPr id="68652" name="Rectangle 45"/>
          <p:cNvSpPr>
            <a:spLocks noChangeArrowheads="1"/>
          </p:cNvSpPr>
          <p:nvPr/>
        </p:nvSpPr>
        <p:spPr bwMode="auto">
          <a:xfrm>
            <a:off x="7391400" y="2362200"/>
            <a:ext cx="1524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HITRAP</a:t>
            </a:r>
          </a:p>
        </p:txBody>
      </p:sp>
      <p:sp>
        <p:nvSpPr>
          <p:cNvPr id="68653" name="Rectangle 46"/>
          <p:cNvSpPr>
            <a:spLocks noChangeArrowheads="1"/>
          </p:cNvSpPr>
          <p:nvPr/>
        </p:nvSpPr>
        <p:spPr bwMode="auto">
          <a:xfrm>
            <a:off x="1600200" y="3657600"/>
            <a:ext cx="1219200" cy="304800"/>
          </a:xfrm>
          <a:prstGeom prst="rect">
            <a:avLst/>
          </a:prstGeom>
          <a:solidFill>
            <a:srgbClr val="FFCC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ATRAP</a:t>
            </a:r>
          </a:p>
        </p:txBody>
      </p:sp>
      <p:sp>
        <p:nvSpPr>
          <p:cNvPr id="68654" name="Rectangle 47"/>
          <p:cNvSpPr>
            <a:spLocks noChangeArrowheads="1"/>
          </p:cNvSpPr>
          <p:nvPr/>
        </p:nvSpPr>
        <p:spPr bwMode="auto">
          <a:xfrm>
            <a:off x="4705350" y="3246438"/>
            <a:ext cx="1447800" cy="381000"/>
          </a:xfrm>
          <a:prstGeom prst="rect">
            <a:avLst/>
          </a:prstGeom>
          <a:gradFill rotWithShape="0">
            <a:gsLst>
              <a:gs pos="0">
                <a:srgbClr val="CCFFCC"/>
              </a:gs>
              <a:gs pos="100000">
                <a:srgbClr val="CCECFF"/>
              </a:gs>
            </a:gsLst>
            <a:lin ang="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ISOLTRAP</a:t>
            </a:r>
          </a:p>
        </p:txBody>
      </p:sp>
      <p:sp>
        <p:nvSpPr>
          <p:cNvPr id="68655" name="Rectangle 48"/>
          <p:cNvSpPr>
            <a:spLocks noChangeArrowheads="1"/>
          </p:cNvSpPr>
          <p:nvPr/>
        </p:nvSpPr>
        <p:spPr bwMode="auto">
          <a:xfrm>
            <a:off x="1600200" y="3124200"/>
            <a:ext cx="1295400" cy="381000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 b="1"/>
              <a:t>Harvard</a:t>
            </a:r>
          </a:p>
        </p:txBody>
      </p:sp>
      <p:sp>
        <p:nvSpPr>
          <p:cNvPr id="68656" name="Rectangle 49"/>
          <p:cNvSpPr>
            <a:spLocks noChangeArrowheads="1"/>
          </p:cNvSpPr>
          <p:nvPr/>
        </p:nvSpPr>
        <p:spPr bwMode="auto">
          <a:xfrm>
            <a:off x="1524000" y="4343400"/>
            <a:ext cx="1219200" cy="304800"/>
          </a:xfrm>
          <a:prstGeom prst="rect">
            <a:avLst/>
          </a:prstGeom>
          <a:solidFill>
            <a:srgbClr val="FFCC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RETRAP</a:t>
            </a:r>
          </a:p>
        </p:txBody>
      </p:sp>
      <p:sp>
        <p:nvSpPr>
          <p:cNvPr id="68657" name="Line 50"/>
          <p:cNvSpPr>
            <a:spLocks noChangeShapeType="1"/>
          </p:cNvSpPr>
          <p:nvPr/>
        </p:nvSpPr>
        <p:spPr bwMode="auto">
          <a:xfrm>
            <a:off x="5181600" y="54864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58" name="Line 51"/>
          <p:cNvSpPr>
            <a:spLocks noChangeShapeType="1"/>
          </p:cNvSpPr>
          <p:nvPr/>
        </p:nvSpPr>
        <p:spPr bwMode="auto">
          <a:xfrm flipH="1" flipV="1">
            <a:off x="5029200" y="5486400"/>
            <a:ext cx="53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59" name="Line 53"/>
          <p:cNvSpPr>
            <a:spLocks noChangeShapeType="1"/>
          </p:cNvSpPr>
          <p:nvPr/>
        </p:nvSpPr>
        <p:spPr bwMode="auto">
          <a:xfrm flipH="1">
            <a:off x="1476375" y="3644900"/>
            <a:ext cx="3959225" cy="16557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60" name="Rectangle 54"/>
          <p:cNvSpPr>
            <a:spLocks noChangeArrowheads="1"/>
          </p:cNvSpPr>
          <p:nvPr/>
        </p:nvSpPr>
        <p:spPr bwMode="auto">
          <a:xfrm>
            <a:off x="3857625" y="4060825"/>
            <a:ext cx="1219200" cy="304800"/>
          </a:xfrm>
          <a:prstGeom prst="rect">
            <a:avLst/>
          </a:prstGeom>
          <a:solidFill>
            <a:srgbClr val="CCFFCC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ATHENA</a:t>
            </a:r>
          </a:p>
        </p:txBody>
      </p:sp>
      <p:sp>
        <p:nvSpPr>
          <p:cNvPr id="68661" name="Rectangle 55"/>
          <p:cNvSpPr>
            <a:spLocks noChangeArrowheads="1"/>
          </p:cNvSpPr>
          <p:nvPr/>
        </p:nvSpPr>
        <p:spPr bwMode="auto">
          <a:xfrm>
            <a:off x="2743200" y="4724400"/>
            <a:ext cx="1066800" cy="3048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CPT</a:t>
            </a:r>
          </a:p>
        </p:txBody>
      </p:sp>
      <p:sp>
        <p:nvSpPr>
          <p:cNvPr id="68662" name="Rectangle 56"/>
          <p:cNvSpPr>
            <a:spLocks noChangeArrowheads="1"/>
          </p:cNvSpPr>
          <p:nvPr/>
        </p:nvSpPr>
        <p:spPr bwMode="auto">
          <a:xfrm>
            <a:off x="2339975" y="5949950"/>
            <a:ext cx="1368425" cy="287338"/>
          </a:xfrm>
          <a:prstGeom prst="rect">
            <a:avLst/>
          </a:prstGeom>
          <a:solidFill>
            <a:srgbClr val="FFCC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SPECTRAP</a:t>
            </a:r>
          </a:p>
        </p:txBody>
      </p:sp>
      <p:sp>
        <p:nvSpPr>
          <p:cNvPr id="68663" name="Rectangle 57"/>
          <p:cNvSpPr>
            <a:spLocks noChangeArrowheads="1"/>
          </p:cNvSpPr>
          <p:nvPr/>
        </p:nvSpPr>
        <p:spPr bwMode="auto">
          <a:xfrm>
            <a:off x="3924300" y="6381750"/>
            <a:ext cx="1524000" cy="304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MATS</a:t>
            </a:r>
          </a:p>
        </p:txBody>
      </p:sp>
      <p:sp>
        <p:nvSpPr>
          <p:cNvPr id="68664" name="Line 58"/>
          <p:cNvSpPr>
            <a:spLocks noChangeShapeType="1"/>
          </p:cNvSpPr>
          <p:nvPr/>
        </p:nvSpPr>
        <p:spPr bwMode="auto">
          <a:xfrm>
            <a:off x="2124075" y="4652963"/>
            <a:ext cx="1008063" cy="13033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65" name="Line 59"/>
          <p:cNvSpPr>
            <a:spLocks noChangeShapeType="1"/>
          </p:cNvSpPr>
          <p:nvPr/>
        </p:nvSpPr>
        <p:spPr bwMode="auto">
          <a:xfrm flipH="1">
            <a:off x="3419475" y="3644900"/>
            <a:ext cx="2016125" cy="20875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66" name="Rectangle 60"/>
          <p:cNvSpPr>
            <a:spLocks noChangeArrowheads="1"/>
          </p:cNvSpPr>
          <p:nvPr/>
        </p:nvSpPr>
        <p:spPr bwMode="auto">
          <a:xfrm>
            <a:off x="2438400" y="5334000"/>
            <a:ext cx="1066800" cy="304800"/>
          </a:xfrm>
          <a:prstGeom prst="rect">
            <a:avLst/>
          </a:prstGeom>
          <a:solidFill>
            <a:srgbClr val="FFFF99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LEBIT</a:t>
            </a:r>
          </a:p>
        </p:txBody>
      </p:sp>
      <p:sp>
        <p:nvSpPr>
          <p:cNvPr id="68667" name="Line 61"/>
          <p:cNvSpPr>
            <a:spLocks noChangeShapeType="1"/>
          </p:cNvSpPr>
          <p:nvPr/>
        </p:nvSpPr>
        <p:spPr bwMode="auto">
          <a:xfrm flipH="1">
            <a:off x="4572000" y="3644900"/>
            <a:ext cx="863600" cy="23050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68" name="Line 62"/>
          <p:cNvSpPr>
            <a:spLocks noChangeShapeType="1"/>
          </p:cNvSpPr>
          <p:nvPr/>
        </p:nvSpPr>
        <p:spPr bwMode="auto">
          <a:xfrm>
            <a:off x="5435600" y="3644900"/>
            <a:ext cx="936625" cy="23050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69" name="Line 63"/>
          <p:cNvSpPr>
            <a:spLocks noChangeShapeType="1"/>
          </p:cNvSpPr>
          <p:nvPr/>
        </p:nvSpPr>
        <p:spPr bwMode="auto">
          <a:xfrm>
            <a:off x="5435600" y="3644900"/>
            <a:ext cx="2592388" cy="23050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70" name="Line 64"/>
          <p:cNvSpPr>
            <a:spLocks noChangeShapeType="1"/>
          </p:cNvSpPr>
          <p:nvPr/>
        </p:nvSpPr>
        <p:spPr bwMode="auto">
          <a:xfrm flipH="1">
            <a:off x="4716463" y="3644900"/>
            <a:ext cx="719137" cy="27368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671" name="Rectangle 65"/>
          <p:cNvSpPr>
            <a:spLocks noChangeArrowheads="1"/>
          </p:cNvSpPr>
          <p:nvPr/>
        </p:nvSpPr>
        <p:spPr bwMode="auto">
          <a:xfrm>
            <a:off x="4648200" y="4724400"/>
            <a:ext cx="1219200" cy="304800"/>
          </a:xfrm>
          <a:prstGeom prst="rect">
            <a:avLst/>
          </a:prstGeom>
          <a:solidFill>
            <a:srgbClr val="CCEC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REXTRAP</a:t>
            </a:r>
          </a:p>
        </p:txBody>
      </p:sp>
      <p:sp>
        <p:nvSpPr>
          <p:cNvPr id="68672" name="Rectangle 66"/>
          <p:cNvSpPr>
            <a:spLocks noChangeArrowheads="1"/>
          </p:cNvSpPr>
          <p:nvPr/>
        </p:nvSpPr>
        <p:spPr bwMode="auto">
          <a:xfrm>
            <a:off x="3810000" y="5334000"/>
            <a:ext cx="1219200" cy="304800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SHIPTRAP</a:t>
            </a:r>
          </a:p>
        </p:txBody>
      </p:sp>
      <p:sp>
        <p:nvSpPr>
          <p:cNvPr id="68673" name="Rectangle 67"/>
          <p:cNvSpPr>
            <a:spLocks noChangeArrowheads="1"/>
          </p:cNvSpPr>
          <p:nvPr/>
        </p:nvSpPr>
        <p:spPr bwMode="auto">
          <a:xfrm>
            <a:off x="5562600" y="5334000"/>
            <a:ext cx="1447800" cy="304800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JYFL TRAP</a:t>
            </a:r>
          </a:p>
        </p:txBody>
      </p:sp>
      <p:sp>
        <p:nvSpPr>
          <p:cNvPr id="68674" name="Rectangle 68"/>
          <p:cNvSpPr>
            <a:spLocks noChangeArrowheads="1"/>
          </p:cNvSpPr>
          <p:nvPr/>
        </p:nvSpPr>
        <p:spPr bwMode="auto">
          <a:xfrm>
            <a:off x="3911600" y="5943600"/>
            <a:ext cx="1524000" cy="304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SPIRAL TRAP</a:t>
            </a:r>
          </a:p>
        </p:txBody>
      </p:sp>
      <p:sp>
        <p:nvSpPr>
          <p:cNvPr id="68675" name="Rectangle 69"/>
          <p:cNvSpPr>
            <a:spLocks noChangeArrowheads="1"/>
          </p:cNvSpPr>
          <p:nvPr/>
        </p:nvSpPr>
        <p:spPr bwMode="auto">
          <a:xfrm>
            <a:off x="7239000" y="5334000"/>
            <a:ext cx="1219200" cy="304800"/>
          </a:xfrm>
          <a:prstGeom prst="rect">
            <a:avLst/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WITCH</a:t>
            </a:r>
          </a:p>
        </p:txBody>
      </p:sp>
      <p:sp>
        <p:nvSpPr>
          <p:cNvPr id="68676" name="Rectangle 70"/>
          <p:cNvSpPr>
            <a:spLocks noChangeArrowheads="1"/>
          </p:cNvSpPr>
          <p:nvPr/>
        </p:nvSpPr>
        <p:spPr bwMode="auto">
          <a:xfrm>
            <a:off x="6156325" y="4708525"/>
            <a:ext cx="1447800" cy="304800"/>
          </a:xfrm>
          <a:prstGeom prst="rect">
            <a:avLst/>
          </a:prstGeom>
          <a:solidFill>
            <a:srgbClr val="CCFFCC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g-factor trap</a:t>
            </a:r>
          </a:p>
        </p:txBody>
      </p:sp>
      <p:sp>
        <p:nvSpPr>
          <p:cNvPr id="68677" name="Rectangle 71"/>
          <p:cNvSpPr>
            <a:spLocks noChangeArrowheads="1"/>
          </p:cNvSpPr>
          <p:nvPr/>
        </p:nvSpPr>
        <p:spPr bwMode="auto">
          <a:xfrm>
            <a:off x="5105400" y="2527300"/>
            <a:ext cx="1295400" cy="381000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 b="1"/>
              <a:t>Mainz</a:t>
            </a:r>
          </a:p>
        </p:txBody>
      </p:sp>
      <p:sp>
        <p:nvSpPr>
          <p:cNvPr id="68678" name="Rectangle 72"/>
          <p:cNvSpPr>
            <a:spLocks noChangeArrowheads="1"/>
          </p:cNvSpPr>
          <p:nvPr/>
        </p:nvSpPr>
        <p:spPr bwMode="auto">
          <a:xfrm>
            <a:off x="5508625" y="4076700"/>
            <a:ext cx="1371600" cy="304800"/>
          </a:xfrm>
          <a:prstGeom prst="rect">
            <a:avLst/>
          </a:prstGeom>
          <a:solidFill>
            <a:srgbClr val="CCFFCC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b="1"/>
              <a:t>SMILETRAP</a:t>
            </a:r>
          </a:p>
        </p:txBody>
      </p:sp>
      <p:sp>
        <p:nvSpPr>
          <p:cNvPr id="68679" name="Rectangle 2"/>
          <p:cNvSpPr txBox="1">
            <a:spLocks noChangeArrowheads="1"/>
          </p:cNvSpPr>
          <p:nvPr/>
        </p:nvSpPr>
        <p:spPr bwMode="auto">
          <a:xfrm>
            <a:off x="0" y="981075"/>
            <a:ext cx="7921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000">
                <a:solidFill>
                  <a:srgbClr val="FF0000"/>
                </a:solidFill>
              </a:rPr>
              <a:t>2007</a:t>
            </a:r>
          </a:p>
        </p:txBody>
      </p:sp>
      <p:pic>
        <p:nvPicPr>
          <p:cNvPr id="68680" name="Image 7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3" t="33122" r="15656" b="5847"/>
          <a:stretch>
            <a:fillRect/>
          </a:stretch>
        </p:blipFill>
        <p:spPr bwMode="auto">
          <a:xfrm>
            <a:off x="0" y="0"/>
            <a:ext cx="75565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" b="4445"/>
          <a:stretch/>
        </p:blipFill>
        <p:spPr>
          <a:xfrm>
            <a:off x="8463" y="660410"/>
            <a:ext cx="8888936" cy="6189133"/>
          </a:xfrm>
          <a:prstGeom prst="rect">
            <a:avLst/>
          </a:prstGeom>
        </p:spPr>
      </p:pic>
      <p:sp>
        <p:nvSpPr>
          <p:cNvPr id="9219" name="Text Box 8"/>
          <p:cNvSpPr txBox="1">
            <a:spLocks noChangeArrowheads="1"/>
          </p:cNvSpPr>
          <p:nvPr/>
        </p:nvSpPr>
        <p:spPr bwMode="auto">
          <a:xfrm>
            <a:off x="3044441" y="3775583"/>
            <a:ext cx="10223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1AB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ISOLDE</a:t>
            </a:r>
            <a:endParaRPr lang="fr-FR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Text Box 9"/>
          <p:cNvSpPr txBox="1">
            <a:spLocks noChangeArrowheads="1"/>
          </p:cNvSpPr>
          <p:nvPr/>
        </p:nvSpPr>
        <p:spPr bwMode="auto">
          <a:xfrm>
            <a:off x="4435964" y="3105834"/>
            <a:ext cx="7457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SHIP-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GSI</a:t>
            </a:r>
            <a:endParaRPr lang="fr-FR" sz="1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1390327" y="3482427"/>
            <a:ext cx="105830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CPT-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CARIBU</a:t>
            </a:r>
            <a:endParaRPr lang="fr-FR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222" name="Text Box 11"/>
          <p:cNvSpPr txBox="1">
            <a:spLocks noChangeArrowheads="1"/>
          </p:cNvSpPr>
          <p:nvPr/>
        </p:nvSpPr>
        <p:spPr bwMode="auto">
          <a:xfrm>
            <a:off x="1734172" y="3166918"/>
            <a:ext cx="15488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LEBIT-NSCL</a:t>
            </a:r>
            <a:endParaRPr lang="fr-FR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223" name="Text Box 12"/>
          <p:cNvSpPr txBox="1">
            <a:spLocks noChangeArrowheads="1"/>
          </p:cNvSpPr>
          <p:nvPr/>
        </p:nvSpPr>
        <p:spPr bwMode="auto">
          <a:xfrm>
            <a:off x="152706" y="3540802"/>
            <a:ext cx="97469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TITAN-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ISAC</a:t>
            </a:r>
            <a:endParaRPr lang="en-US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224" name="Text Box 14"/>
          <p:cNvSpPr txBox="1">
            <a:spLocks noChangeArrowheads="1"/>
          </p:cNvSpPr>
          <p:nvPr/>
        </p:nvSpPr>
        <p:spPr bwMode="auto">
          <a:xfrm>
            <a:off x="1938988" y="2904238"/>
            <a:ext cx="1235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b="1" dirty="0" smtClean="0">
                <a:solidFill>
                  <a:srgbClr val="00B0F0"/>
                </a:solidFill>
                <a:latin typeface="Trebuchet MS" panose="020B0603020202020204" pitchFamily="34" charset="0"/>
              </a:rPr>
              <a:t>TOF-NSCL</a:t>
            </a:r>
            <a:endParaRPr lang="en-US" sz="1800" b="1" dirty="0">
              <a:solidFill>
                <a:srgbClr val="00B0F0"/>
              </a:solidFill>
              <a:latin typeface="Trebuchet MS" panose="020B0603020202020204" pitchFamily="34" charset="0"/>
            </a:endParaRPr>
          </a:p>
        </p:txBody>
      </p:sp>
      <p:sp>
        <p:nvSpPr>
          <p:cNvPr id="9225" name="Text Box 15"/>
          <p:cNvSpPr txBox="1">
            <a:spLocks noChangeArrowheads="1"/>
          </p:cNvSpPr>
          <p:nvPr/>
        </p:nvSpPr>
        <p:spPr bwMode="auto">
          <a:xfrm>
            <a:off x="5005161" y="2990184"/>
            <a:ext cx="60625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600" b="1" dirty="0" smtClean="0">
                <a:solidFill>
                  <a:srgbClr val="00B0F0"/>
                </a:solidFill>
                <a:latin typeface="Trebuchet MS" panose="020B0603020202020204" pitchFamily="34" charset="0"/>
              </a:rPr>
              <a:t>ESR-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1" dirty="0" smtClean="0">
                <a:solidFill>
                  <a:srgbClr val="00B0F0"/>
                </a:solidFill>
                <a:latin typeface="Trebuchet MS" panose="020B0603020202020204" pitchFamily="34" charset="0"/>
              </a:rPr>
              <a:t>GSI</a:t>
            </a:r>
            <a:endParaRPr lang="en-US" sz="1600" b="1" dirty="0">
              <a:solidFill>
                <a:srgbClr val="00B0F0"/>
              </a:solidFill>
              <a:latin typeface="Trebuchet MS" panose="020B0603020202020204" pitchFamily="34" charset="0"/>
            </a:endParaRPr>
          </a:p>
        </p:txBody>
      </p:sp>
      <p:sp>
        <p:nvSpPr>
          <p:cNvPr id="9226" name="Text Box 16"/>
          <p:cNvSpPr txBox="1">
            <a:spLocks noChangeArrowheads="1"/>
          </p:cNvSpPr>
          <p:nvPr/>
        </p:nvSpPr>
        <p:spPr bwMode="auto">
          <a:xfrm>
            <a:off x="6066144" y="3924668"/>
            <a:ext cx="12955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1AB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solidFill>
                  <a:srgbClr val="00B0F0"/>
                </a:solidFill>
                <a:latin typeface="Trebuchet MS" panose="020B0603020202020204" pitchFamily="34" charset="0"/>
              </a:rPr>
              <a:t>CSR-HIRFL</a:t>
            </a:r>
            <a:endParaRPr lang="fr-FR" sz="1800" b="1" dirty="0">
              <a:solidFill>
                <a:srgbClr val="00B0F0"/>
              </a:solidFill>
              <a:latin typeface="Trebuchet MS" panose="020B0603020202020204" pitchFamily="34" charset="0"/>
            </a:endParaRPr>
          </a:p>
        </p:txBody>
      </p:sp>
      <p:sp>
        <p:nvSpPr>
          <p:cNvPr id="9227" name="Text Box 17"/>
          <p:cNvSpPr txBox="1">
            <a:spLocks noChangeArrowheads="1"/>
          </p:cNvSpPr>
          <p:nvPr/>
        </p:nvSpPr>
        <p:spPr bwMode="auto">
          <a:xfrm>
            <a:off x="4572000" y="3650360"/>
            <a:ext cx="83227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1AB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TRIGA</a:t>
            </a:r>
            <a:endParaRPr lang="fr-FR" sz="1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228" name="Text Box 18"/>
          <p:cNvSpPr txBox="1">
            <a:spLocks noChangeArrowheads="1"/>
          </p:cNvSpPr>
          <p:nvPr/>
        </p:nvSpPr>
        <p:spPr bwMode="auto">
          <a:xfrm>
            <a:off x="3150426" y="3477610"/>
            <a:ext cx="1053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1AB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rgbClr val="FF0000"/>
                </a:solidFill>
                <a:latin typeface="Trebuchet MS" panose="020B0603020202020204" pitchFamily="34" charset="0"/>
              </a:rPr>
              <a:t>SPIRAL2</a:t>
            </a:r>
            <a:endParaRPr lang="fr-FR" sz="18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9230" name="Text Box 17"/>
          <p:cNvSpPr txBox="1">
            <a:spLocks noChangeArrowheads="1"/>
          </p:cNvSpPr>
          <p:nvPr/>
        </p:nvSpPr>
        <p:spPr bwMode="auto">
          <a:xfrm>
            <a:off x="7700963" y="4222683"/>
            <a:ext cx="118814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1AB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SLOWRI-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RIKEN</a:t>
            </a:r>
            <a:endParaRPr lang="fr-FR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231" name="Text Box 13"/>
          <p:cNvSpPr txBox="1">
            <a:spLocks noChangeArrowheads="1"/>
          </p:cNvSpPr>
          <p:nvPr/>
        </p:nvSpPr>
        <p:spPr bwMode="auto">
          <a:xfrm>
            <a:off x="4183064" y="2094875"/>
            <a:ext cx="95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JYFL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IGISOL</a:t>
            </a:r>
            <a:endParaRPr lang="fr-FR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232" name="ZoneTexte 1"/>
          <p:cNvSpPr txBox="1">
            <a:spLocks noChangeArrowheads="1"/>
          </p:cNvSpPr>
          <p:nvPr/>
        </p:nvSpPr>
        <p:spPr bwMode="auto">
          <a:xfrm>
            <a:off x="1674813" y="71438"/>
            <a:ext cx="6026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000">
                <a:latin typeface="Lucida Sans Unicode" panose="020B0602030504020204" pitchFamily="34" charset="0"/>
              </a:rPr>
              <a:t>Direct Mass Measurement Programs Worldwide</a:t>
            </a:r>
          </a:p>
        </p:txBody>
      </p:sp>
      <p:sp>
        <p:nvSpPr>
          <p:cNvPr id="9233" name="Text Box 15"/>
          <p:cNvSpPr txBox="1">
            <a:spLocks noChangeArrowheads="1"/>
          </p:cNvSpPr>
          <p:nvPr/>
        </p:nvSpPr>
        <p:spPr bwMode="auto">
          <a:xfrm>
            <a:off x="2897188" y="347663"/>
            <a:ext cx="11303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000" b="1">
                <a:solidFill>
                  <a:srgbClr val="00B0F0"/>
                </a:solidFill>
                <a:latin typeface="Trebuchet MS" panose="020B0603020202020204" pitchFamily="34" charset="0"/>
              </a:rPr>
              <a:t>In-flight</a:t>
            </a:r>
          </a:p>
        </p:txBody>
      </p:sp>
      <p:sp>
        <p:nvSpPr>
          <p:cNvPr id="9234" name="Text Box 15"/>
          <p:cNvSpPr txBox="1">
            <a:spLocks noChangeArrowheads="1"/>
          </p:cNvSpPr>
          <p:nvPr/>
        </p:nvSpPr>
        <p:spPr bwMode="auto">
          <a:xfrm>
            <a:off x="3944938" y="347663"/>
            <a:ext cx="189388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ISOL/gaswerks</a:t>
            </a:r>
          </a:p>
        </p:txBody>
      </p:sp>
      <p:sp>
        <p:nvSpPr>
          <p:cNvPr id="9235" name="Text Box 15"/>
          <p:cNvSpPr txBox="1">
            <a:spLocks noChangeArrowheads="1"/>
          </p:cNvSpPr>
          <p:nvPr/>
        </p:nvSpPr>
        <p:spPr bwMode="auto">
          <a:xfrm>
            <a:off x="5783263" y="342900"/>
            <a:ext cx="983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Future</a:t>
            </a:r>
            <a:endParaRPr lang="en-US" sz="20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357864" y="6621131"/>
            <a:ext cx="483553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050" dirty="0"/>
              <a:t>See also</a:t>
            </a:r>
            <a:r>
              <a:rPr lang="en-US" sz="1050" dirty="0" smtClean="0"/>
              <a:t>:  Special 100-year MS issue; Int</a:t>
            </a:r>
            <a:r>
              <a:rPr lang="en-US" sz="1050" dirty="0"/>
              <a:t>. J. Mass Spec</a:t>
            </a:r>
            <a:r>
              <a:rPr lang="en-US" sz="1050" dirty="0" smtClean="0"/>
              <a:t>. 340-350 (</a:t>
            </a:r>
            <a:r>
              <a:rPr lang="en-US" sz="1050" dirty="0"/>
              <a:t>2013)</a:t>
            </a:r>
          </a:p>
        </p:txBody>
      </p:sp>
      <p:sp>
        <p:nvSpPr>
          <p:cNvPr id="35" name="Text Box 16"/>
          <p:cNvSpPr txBox="1">
            <a:spLocks noChangeArrowheads="1"/>
          </p:cNvSpPr>
          <p:nvPr/>
        </p:nvSpPr>
        <p:spPr bwMode="auto">
          <a:xfrm>
            <a:off x="7935482" y="3401448"/>
            <a:ext cx="103586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1AB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 b="1" dirty="0" smtClean="0">
                <a:solidFill>
                  <a:srgbClr val="00B0F0"/>
                </a:solidFill>
                <a:latin typeface="Trebuchet MS" panose="020B0603020202020204" pitchFamily="34" charset="0"/>
              </a:rPr>
              <a:t>R3 and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 b="1" dirty="0" smtClean="0">
                <a:solidFill>
                  <a:srgbClr val="00B0F0"/>
                </a:solidFill>
                <a:latin typeface="Trebuchet MS" panose="020B0603020202020204" pitchFamily="34" charset="0"/>
              </a:rPr>
              <a:t>SHARAQ-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 b="1" dirty="0" smtClean="0">
                <a:solidFill>
                  <a:srgbClr val="00B0F0"/>
                </a:solidFill>
                <a:latin typeface="Trebuchet MS" panose="020B0603020202020204" pitchFamily="34" charset="0"/>
              </a:rPr>
              <a:t>RIKEN</a:t>
            </a:r>
            <a:endParaRPr lang="fr-FR" sz="1600" b="1" dirty="0">
              <a:solidFill>
                <a:srgbClr val="00B0F0"/>
              </a:solidFill>
              <a:latin typeface="Trebuchet MS" panose="020B0603020202020204" pitchFamily="34" charset="0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7035499" y="3282371"/>
            <a:ext cx="7873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1AB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RAON</a:t>
            </a:r>
            <a:endParaRPr lang="fr-FR" sz="18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44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8812"/>
            <a:ext cx="9144000" cy="6459188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176953" y="0"/>
            <a:ext cx="479009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dirty="0">
                <a:latin typeface="Marigold" pitchFamily="66" charset="0"/>
              </a:rPr>
              <a:t>ARIS </a:t>
            </a:r>
            <a:r>
              <a:rPr lang="en-US" dirty="0" smtClean="0">
                <a:latin typeface="Marigold" pitchFamily="66" charset="0"/>
              </a:rPr>
              <a:t>2017 (since ARIS 2014)</a:t>
            </a:r>
            <a:endParaRPr lang="en-US" dirty="0">
              <a:latin typeface="Marigold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91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102" name="Group 182"/>
          <p:cNvGraphicFramePr>
            <a:graphicFrameLocks noGrp="1"/>
          </p:cNvGraphicFramePr>
          <p:nvPr/>
        </p:nvGraphicFramePr>
        <p:xfrm>
          <a:off x="179388" y="246063"/>
          <a:ext cx="8785225" cy="6570662"/>
        </p:xfrm>
        <a:graphic>
          <a:graphicData uri="http://schemas.openxmlformats.org/drawingml/2006/table">
            <a:tbl>
              <a:tblPr/>
              <a:tblGrid>
                <a:gridCol w="2138362"/>
                <a:gridCol w="2292350"/>
                <a:gridCol w="2368550"/>
                <a:gridCol w="1985963"/>
              </a:tblGrid>
              <a:tr h="65706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087438" indent="-4572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647825" indent="-3810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2170113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6924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31496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6068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40640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45212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1984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Konzipierung einer Ionenoptik zur Massenmessung an instabilen Ionen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H. Stürmer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1985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Massenbestimmung in einer Penningfalle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L. Schweikhard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1985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Aufbau und Test einer Apparatur zur präzisen Massenbestimmung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F. Kern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1986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Aufbau und Test einer Apparatur zur direkten Massenbestimmung kurzlebiger Isotope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H. Schnatz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1987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Aufbau und Test einer Apparatur zur direkten Massenbestimmung kurzlebiger Isotope am on-line Massenseparator ISOLDE/CERN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H. Stolzenberg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1988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Untersuchung der Genauigkeit der Massenbestimmung in Penningfallen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K. Kunz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1989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Massenselektives Puffergaskühlen in der Penningfalle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U. Wiess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1989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Erste Massenmessung an instabilen Isotopen mit Hilfe einer Penningfalle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G. Bollen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1989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Massenbestimmung radioaktiver Cs-Isotope, Entwicklung der Experimentsteuerung und Datenanalyse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F. Kern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1991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Massenspektrometrische Auflösung von Isomer und Grundzustand in der Penningfalle und Untersuchungen zur Coulombwechselwirkung gespeicherter Ionen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M. König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1992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Präzisionsmassenbestimmung instabiler Cäsium- und Bariumisotope mit Hilfe einer Penningfalle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H. Stolzenberg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endPara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914400" indent="-4572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295400" indent="-3810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145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717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6289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861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5433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40005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1993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Penningfallen-Massenspektrometrie an neutronenarmen Rubidium und Strontiumisotopen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T. Otto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1993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Präzisionsmassenspektrometrie in der Penningfalle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J. Emmes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1993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Aufbau einer zylindrischen Penningfalle und Einfang und Kühlen von Ionen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D. Beck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1994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Aufbau und Test einer Laserdesorptionsquelle für das CERN-Massenexperiment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S. Schwarz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1994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Erste Massenmessungen mit ISOLTRAP an der neuen PS-Booster ISOLDE und Entwicklung eines neuen Experimentsteuersystems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W. Rohde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1994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Präzisionsmassenbestimmung neutronenreicher Rubidium- und Strontiumisotope und Entwicklung und Test eines neuen Konzepts zur Ionenakkumulation und -külung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H. Raimbault-Hartmann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1995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Präzisionsmassenbestimmung instabiler Cäsium- und Bariumisotope in einer Penningfalle und Untersuchung der Ionenbewegung bei azimuthaler Quadrupolanregung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M. König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1997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Massenbestimmung instabiler Isotope der seltenen Erden um 146Gd mit dem ISOLTRAP-Spektrometer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D. Beck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1997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Erste direkte Massenmessung radioaktiver Isotope seltener Erden am ISOLTRAP-Experiment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E. Schark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1998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Manipulation radioaktiver Ionenstrahlen mit Hilfe einer Paulfalle und direkte Massenmessungen an neutronenreichen Quecksilberisotopen mit dem ISOLTRAP-Spektrometer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S. Schwarz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Johannes Gutenberg-Universität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Mainz,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1999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Direkte Massenbestimmung in der Bleigegend und Untersuchung eines Starkeffekts in der Penningfalle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A. Kohl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Ruprecht-Karls-Universität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Heidelberg,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/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914400" indent="-4572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295400" indent="-3810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145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717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6289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861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5433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40005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2001 PhD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Piégeage et refroidissement d'ions exotiques pour la mesure de masse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S. Henry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Université Louis Pasteur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Strasbourg, France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2001 PhD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Direct mass measurements on exotic nuclei with SHIPTRAP and ISOLTRAP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J. Dilling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Ruprecht-Karls-Universität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Heidelberg, Germany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2001 PhD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 new ion beam cooler and buncher for ISOLTRAP and mass measurements of radioactive argon isotopes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F. Herfurth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Ruprecht-Karls-Universität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Heidelberg, Germany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2002 PhD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 study of the accuracy of the Penning trap mass spectrometer ISOLTRAP and standard-model tests with superallowed beta decays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A. Kellerbauer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Ruprecht-Karls-Universität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Heidelberg, Germany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2002 Diploma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Phase-locked magnetron excitation and implementation of a SWIFT cleaning mechanism at ISOLTRAP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M. Kuckein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Technische Universität München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München, Germany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2002 Diploma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Radio frequency quadrupole cooler and buncher for SHIPTRAP and LIST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M. Mukherjee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Ruprecht-Karls-Universität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Heidelberg, Germany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2003 PhD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Penning trap for isobaric purification of radioactive beams at IGISOL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V. Kolhinen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University of Jyväskylä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Jyväskylä, Finland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2003 PhD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 radiofrequency quadrupole buncher for accumulation and cooling of heavy radionuclides at SHIPTRAP and high precision mass measurements of unstable krypton isotopes at ISOLTRAP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D. Rodriguez Rubiales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University of Valencia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Valencia, Spain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2003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Massenspektrometrie kurzlebiger Sr- und Sn-Isotope und Aufbau der SHIPTRAP-Penningfallen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G. Sikler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Ruprecht-Karls-Universität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Heidelberg,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2003 Diploma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Simulation et caractérisation d'un détecteur Channeltron pour des mesures de masse au CERN avec ISOLTRAP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C. Yazidjian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ENSI de Caen et Université de Caen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Caen, France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914400" indent="-4572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295400" indent="-3810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145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717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6289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861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5433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40005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2004 Diploma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Améliorations des performances d'ISOLTRAP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F. Carrel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ENSI de Caen et Université de Caen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Caen, France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2004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The mass of 22Mg and a concept for a novel laser ion source trap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M. Mukherjee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Ruprecht-Karls-Universität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Heidelberg,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2004 PhD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Konzeption eines kryogenen Penningfallenaufbaus für SHIPTRAP und Massenbestimmung von Radionukliden um den Z=82–Schalenabschluss an ISOLTRAP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C. Weber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Ruprecht-Karls-Universität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Heidelberg,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2005 PhD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Optimized ion trapping of exotic nuclides for mass measurements in the N=40 (magic?) region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C. Guénaut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IN2P3-CNRS, Orsay-Campus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Paris, France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2005 PhD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First on-line mass measurements at SHIPTRAP and mass determinations of neutron-rich Fr and Ra isotopes at ISOLTRAP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S. Rahaman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Ruprecht-Karls-Universität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Heidelberg, Germany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2005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Anregungs- und Nachweismethoden von Ionenbewegungen in Penningfallen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M. Breitenfeldt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Ernst-Moritz-Arndt-Universität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Greifswald,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2005 Diploma Thesis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Application of the Ramsey method in high-precision Penning trap mass spectrometry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S. George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Universität Münster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Münster, Germany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2005 Diploma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Stabilisation en pression et en température du champ magnétique dans le piège à ions de précision d'ISOLTRAP au CERN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M. Marie-Jeanne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ENSI de Caen et Université de Caen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Caen, France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de-DE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2006 Diploma Thesis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Optimierung der Zyklotronfrequenzbestimmung und Hochpräzisionsmassenmessungen an neutronenreichen Zinnisotopen mit ISOLTRAP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M. Dworschak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Bayerische Julius-Maximilians-Universität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Würzburg, Germany </a:t>
                      </a:r>
                      <a:br>
                        <a:rPr kumimoji="0" lang="de-DE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kumimoji="0" lang="en-GB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2006 PhD Thesis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hlinkClick r:id="rId2"/>
                        </a:rPr>
                        <a:t>A new detector setup for ISOLTRAP and test of the isobaric multiplet mass equation</a:t>
                      </a: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C. Yazidjian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Université de Caen </a:t>
                      </a:r>
                      <a:b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kumimoji="0" lang="en-GB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Caen, France 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9646" name="Rectangle 17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81075"/>
            <a:ext cx="9144000" cy="1143000"/>
          </a:xfrm>
        </p:spPr>
        <p:txBody>
          <a:bodyPr/>
          <a:lstStyle/>
          <a:p>
            <a:pPr eaLnBrk="1" hangingPunct="1"/>
            <a:r>
              <a:rPr lang="en-US" sz="3600" b="1" smtClean="0"/>
              <a:t>ISOLTRAP has Many Fathers: </a:t>
            </a:r>
            <a:br>
              <a:rPr lang="en-US" sz="3600" b="1" smtClean="0"/>
            </a:br>
            <a:r>
              <a:rPr lang="en-US" sz="3600" b="1" smtClean="0"/>
              <a:t>Mainly Students!</a:t>
            </a:r>
          </a:p>
        </p:txBody>
      </p:sp>
      <p:sp>
        <p:nvSpPr>
          <p:cNvPr id="82103" name="Rectangle 183"/>
          <p:cNvSpPr>
            <a:spLocks noChangeArrowheads="1"/>
          </p:cNvSpPr>
          <p:nvPr/>
        </p:nvSpPr>
        <p:spPr bwMode="auto">
          <a:xfrm>
            <a:off x="611188" y="2492375"/>
            <a:ext cx="7991475" cy="2292350"/>
          </a:xfrm>
          <a:prstGeom prst="rect">
            <a:avLst/>
          </a:prstGeom>
          <a:solidFill>
            <a:srgbClr val="FFFFCC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>
                <a:latin typeface="Comic Sans MS" panose="030F0702030302020204" pitchFamily="66" charset="0"/>
              </a:rPr>
              <a:t>12  old diploma thesis x 2 years 		≈    24  years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>
                <a:latin typeface="Comic Sans MS" panose="030F0702030302020204" pitchFamily="66" charset="0"/>
              </a:rPr>
              <a:t> 7  new diploma thesis x 1 years 	         	≈     7  years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>
                <a:latin typeface="Comic Sans MS" panose="030F0702030302020204" pitchFamily="66" charset="0"/>
              </a:rPr>
              <a:t>27 finished PhD theses x 3 years	≈    81  years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>
                <a:latin typeface="Comic Sans MS" panose="030F0702030302020204" pitchFamily="66" charset="0"/>
              </a:rPr>
              <a:t> 4  PhD theses on its track x 1.5 years	≈     6  years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u="sng">
                <a:latin typeface="Comic Sans MS" panose="030F0702030302020204" pitchFamily="66" charset="0"/>
              </a:rPr>
              <a:t>Scientific visitor &amp; postdoc years 	≈     6  years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>
                <a:latin typeface="Comic Sans MS" panose="030F0702030302020204" pitchFamily="66" charset="0"/>
              </a:rPr>
              <a:t>Total	effort				≈  142  years</a:t>
            </a:r>
            <a:endParaRPr lang="en-US" sz="2400">
              <a:latin typeface="Comic Sans MS" panose="030F0702030302020204" pitchFamily="66" charset="0"/>
            </a:endParaRPr>
          </a:p>
        </p:txBody>
      </p:sp>
      <p:sp>
        <p:nvSpPr>
          <p:cNvPr id="69648" name="Rectangle 2"/>
          <p:cNvSpPr txBox="1">
            <a:spLocks noChangeArrowheads="1"/>
          </p:cNvSpPr>
          <p:nvPr/>
        </p:nvSpPr>
        <p:spPr bwMode="auto">
          <a:xfrm>
            <a:off x="0" y="981075"/>
            <a:ext cx="7921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000">
                <a:solidFill>
                  <a:srgbClr val="FF0000"/>
                </a:solidFill>
              </a:rPr>
              <a:t>2007</a:t>
            </a:r>
          </a:p>
        </p:txBody>
      </p:sp>
      <p:pic>
        <p:nvPicPr>
          <p:cNvPr id="69649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3" t="33122" r="15656" b="5847"/>
          <a:stretch>
            <a:fillRect/>
          </a:stretch>
        </p:blipFill>
        <p:spPr bwMode="auto">
          <a:xfrm>
            <a:off x="0" y="0"/>
            <a:ext cx="75565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0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941647"/>
              </p:ext>
            </p:extLst>
          </p:nvPr>
        </p:nvGraphicFramePr>
        <p:xfrm>
          <a:off x="55400" y="115888"/>
          <a:ext cx="8928100" cy="60499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29764"/>
                <a:gridCol w="1442257"/>
                <a:gridCol w="7056079"/>
              </a:tblGrid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900" spc="-5" dirty="0">
                          <a:effectLst/>
                        </a:rPr>
                        <a:t>Year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53035" marR="0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Name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  <a:effectLst/>
                        </a:rPr>
                        <a:t>Thesis title</a:t>
                      </a:r>
                      <a:endParaRPr lang="fr-FR" sz="9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1986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H. </a:t>
                      </a:r>
                      <a:r>
                        <a:rPr lang="en-US" sz="900" b="1" spc="-5" dirty="0" err="1">
                          <a:solidFill>
                            <a:schemeClr val="tx1"/>
                          </a:solidFill>
                          <a:effectLst/>
                        </a:rPr>
                        <a:t>Schnatz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Design and testing of equipment for direct mass measurement of short-lived nuclides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1989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F. Kern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Development of experiment control, data analysis and mass determination of radioactive Cs isotopes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1989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G. </a:t>
                      </a:r>
                      <a:r>
                        <a:rPr lang="en-US" sz="900" b="1" spc="-5" dirty="0" err="1">
                          <a:solidFill>
                            <a:schemeClr val="tx1"/>
                          </a:solidFill>
                          <a:effectLst/>
                        </a:rPr>
                        <a:t>Bollen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First mass measurement on unstable isotopes using a Penning 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1992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G. </a:t>
                      </a:r>
                      <a:r>
                        <a:rPr lang="en-US" sz="900" b="1" spc="-5" dirty="0" err="1">
                          <a:solidFill>
                            <a:schemeClr val="tx1"/>
                          </a:solidFill>
                          <a:effectLst/>
                        </a:rPr>
                        <a:t>Rouleau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A tandem Paul-Penning trap mass measurement system for radionuclides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9207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H. </a:t>
                      </a:r>
                      <a:r>
                        <a:rPr lang="en-US" sz="900" b="1" spc="-5" dirty="0" err="1">
                          <a:solidFill>
                            <a:schemeClr val="tx1"/>
                          </a:solidFill>
                          <a:effectLst/>
                        </a:rPr>
                        <a:t>Stolzenberg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Precision mass determination of unstable isotopes cesium and barium using a Penning 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1993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T. Otto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Penning trap mass spectrometry of neutron-deficient rubidium and strontium isotopes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49104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1994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H. </a:t>
                      </a:r>
                      <a:r>
                        <a:rPr lang="en-US" sz="900" b="1" spc="-5" dirty="0" err="1">
                          <a:solidFill>
                            <a:schemeClr val="tx1"/>
                          </a:solidFill>
                          <a:effectLst/>
                        </a:rPr>
                        <a:t>Raimbault</a:t>
                      </a: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-Hartmann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Precision mass determination of neutron-rich rubidium and strontium isotopes and development and testing of a new concept for ion accumulation and cooling for ISOLTRAP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58649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1995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>
                          <a:solidFill>
                            <a:schemeClr val="tx1"/>
                          </a:solidFill>
                          <a:effectLst/>
                        </a:rPr>
                        <a:t>M. Koenig</a:t>
                      </a:r>
                      <a:endParaRPr lang="fr-FR" sz="10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Precision mass determination of unstable isotopes of </a:t>
                      </a:r>
                      <a:r>
                        <a:rPr lang="en-US" sz="800" b="0" spc="-5" dirty="0" smtClean="0">
                          <a:solidFill>
                            <a:schemeClr val="bg2"/>
                          </a:solidFill>
                          <a:effectLst/>
                        </a:rPr>
                        <a:t>Cs &amp; Ba 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in a Penning trap and investigation of </a:t>
                      </a:r>
                      <a:r>
                        <a:rPr lang="en-US" sz="800" b="0" spc="-5" dirty="0" smtClean="0">
                          <a:solidFill>
                            <a:schemeClr val="bg2"/>
                          </a:solidFill>
                          <a:effectLst/>
                        </a:rPr>
                        <a:t>azimuthal-quadrupole ion excitation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1997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D. Beck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Mass determination of unstable isotopes of the rare earths to </a:t>
                      </a:r>
                      <a:r>
                        <a:rPr lang="en-US" sz="800" b="0" spc="-5" baseline="30000" dirty="0">
                          <a:solidFill>
                            <a:schemeClr val="bg2"/>
                          </a:solidFill>
                          <a:effectLst/>
                        </a:rPr>
                        <a:t>146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Gd with the ISOLTRAP spectrometer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E. </a:t>
                      </a:r>
                      <a:r>
                        <a:rPr lang="en-US" sz="900" b="1" spc="-5" dirty="0" err="1">
                          <a:solidFill>
                            <a:schemeClr val="tx1"/>
                          </a:solidFill>
                          <a:effectLst/>
                        </a:rPr>
                        <a:t>Schark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First direct mass measurement of radioactive isotopes of rare earths on ISOLTRAP Experiment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1133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1998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S. Schwarz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Manipulation of radioactive ion beams with a Paul trap and direct mass measurements of </a:t>
                      </a:r>
                      <a:r>
                        <a:rPr lang="en-US" sz="800" b="0" spc="-5" dirty="0" smtClean="0">
                          <a:solidFill>
                            <a:schemeClr val="bg2"/>
                          </a:solidFill>
                          <a:effectLst/>
                        </a:rPr>
                        <a:t>n-rich 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isotopes of mercury </a:t>
                      </a:r>
                      <a:r>
                        <a:rPr lang="en-US" sz="800" b="0" spc="-5" dirty="0" smtClean="0">
                          <a:solidFill>
                            <a:schemeClr val="bg2"/>
                          </a:solidFill>
                          <a:effectLst/>
                        </a:rPr>
                        <a:t>with ISOLTRAP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1999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A. Kohl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Direct determination of mass in the lead area and investigation of a Stark effect in the Penning 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7723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2001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>
                          <a:solidFill>
                            <a:schemeClr val="tx1"/>
                          </a:solidFill>
                          <a:effectLst/>
                        </a:rPr>
                        <a:t>F. Herfurth</a:t>
                      </a:r>
                      <a:endParaRPr lang="fr-FR" sz="10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A new ion beam cooler and buncher for ISOLTRAP and mass measurements of radioactive argon isotopes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2001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J. </a:t>
                      </a:r>
                      <a:r>
                        <a:rPr lang="en-US" sz="900" b="1" spc="-5" dirty="0" err="1">
                          <a:solidFill>
                            <a:schemeClr val="tx1"/>
                          </a:solidFill>
                          <a:effectLst/>
                        </a:rPr>
                        <a:t>Dilling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>
                          <a:solidFill>
                            <a:schemeClr val="bg2"/>
                          </a:solidFill>
                          <a:effectLst/>
                        </a:rPr>
                        <a:t>Direct mass measurements on exotic nuclei with SHIPTRAP and ISOLTRAP</a:t>
                      </a:r>
                      <a:endParaRPr lang="fr-FR" sz="900" b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S. Henry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>
                          <a:solidFill>
                            <a:schemeClr val="bg2"/>
                          </a:solidFill>
                          <a:effectLst/>
                        </a:rPr>
                        <a:t>Trapping and cooling of exotic ions for mass measurements</a:t>
                      </a:r>
                      <a:endParaRPr lang="fr-FR" sz="900" b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2002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A. </a:t>
                      </a:r>
                      <a:r>
                        <a:rPr lang="en-US" sz="900" b="1" spc="-5" dirty="0" err="1">
                          <a:solidFill>
                            <a:schemeClr val="tx1"/>
                          </a:solidFill>
                          <a:effectLst/>
                        </a:rPr>
                        <a:t>Kellerbauer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A study of the accuracy of the Penning trap mass spectrometer ISOLTRAP and standard-model tests with super-allowed beta decays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2003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spc="-5" dirty="0">
                          <a:solidFill>
                            <a:schemeClr val="tx1"/>
                          </a:solidFill>
                          <a:effectLst/>
                        </a:rPr>
                        <a:t>G. </a:t>
                      </a:r>
                      <a:r>
                        <a:rPr lang="en-US" sz="900" b="1" spc="-5" dirty="0" err="1">
                          <a:solidFill>
                            <a:schemeClr val="tx1"/>
                          </a:solidFill>
                          <a:effectLst/>
                        </a:rPr>
                        <a:t>Sikler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Mass spectrometry of </a:t>
                      </a:r>
                      <a:r>
                        <a:rPr lang="en-US" sz="800" b="0" spc="-5" dirty="0" smtClean="0">
                          <a:solidFill>
                            <a:schemeClr val="bg2"/>
                          </a:solidFill>
                          <a:effectLst/>
                        </a:rPr>
                        <a:t>short-lived </a:t>
                      </a:r>
                      <a:r>
                        <a:rPr lang="en-US" sz="800" b="0" spc="-5" dirty="0" err="1">
                          <a:solidFill>
                            <a:schemeClr val="bg2"/>
                          </a:solidFill>
                          <a:effectLst/>
                        </a:rPr>
                        <a:t>Sr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 and </a:t>
                      </a:r>
                      <a:r>
                        <a:rPr lang="en-US" sz="800" b="0" spc="-5" dirty="0" err="1">
                          <a:solidFill>
                            <a:schemeClr val="bg2"/>
                          </a:solidFill>
                          <a:effectLst/>
                        </a:rPr>
                        <a:t>Sn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 isotopes and construction of  the SHIPTRAP Penning 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49104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D. Rodriquez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A radiofrequency quadrupole buncher for accumulation and cooling of heavy radionuclides at SHIPTRAP and high precision mass measurements of unstable krypton isotopes at ISOLTRAP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2004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chemeClr val="tx1"/>
                          </a:solidFill>
                          <a:effectLst/>
                        </a:rPr>
                        <a:t>C. Weber</a:t>
                      </a:r>
                      <a:endParaRPr lang="fr-FR" sz="10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>
                          <a:solidFill>
                            <a:schemeClr val="bg2"/>
                          </a:solidFill>
                          <a:effectLst/>
                        </a:rPr>
                        <a:t>Design of a cryogenic Penning trap setup for SHIPTRAP and mass determination of radionuclides to the Z = 82 shell closure at ISOLTRAP</a:t>
                      </a:r>
                      <a:endParaRPr lang="fr-FR" sz="900" b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M. Mukherjee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The mass of </a:t>
                      </a:r>
                      <a:r>
                        <a:rPr lang="en-US" sz="800" b="0" spc="-5" baseline="30000" dirty="0">
                          <a:solidFill>
                            <a:schemeClr val="bg2"/>
                          </a:solidFill>
                          <a:effectLst/>
                        </a:rPr>
                        <a:t>22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Mg and a concept for a novel laser ion source 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2005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C. </a:t>
                      </a:r>
                      <a:r>
                        <a:rPr lang="en-US" sz="900" b="1" dirty="0" err="1" smtClean="0">
                          <a:solidFill>
                            <a:schemeClr val="tx1"/>
                          </a:solidFill>
                          <a:effectLst/>
                        </a:rPr>
                        <a:t>Guénaut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Optimized ion trapping of exotic nuclides for mass measurements in the N = 40 (magic?) region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S.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Rahaman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First on-line mass measurements at SHIPTRAP and mass determinations of neutron-rich </a:t>
                      </a:r>
                      <a:r>
                        <a:rPr lang="en-US" sz="800" b="0" spc="-5" dirty="0" err="1">
                          <a:solidFill>
                            <a:schemeClr val="bg2"/>
                          </a:solidFill>
                          <a:effectLst/>
                        </a:rPr>
                        <a:t>Fr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 and Ra isotopes at ISOLTRAP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4707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2006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chemeClr val="tx1"/>
                          </a:solidFill>
                          <a:effectLst/>
                        </a:rPr>
                        <a:t>C. Yazidjian</a:t>
                      </a:r>
                      <a:endParaRPr lang="fr-FR" sz="10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A new detector setup for ISOLTRAP and test of the isobaric-</a:t>
                      </a:r>
                      <a:r>
                        <a:rPr lang="en-US" sz="800" b="0" spc="-5" dirty="0" err="1">
                          <a:solidFill>
                            <a:schemeClr val="bg2"/>
                          </a:solidFill>
                          <a:effectLst/>
                        </a:rPr>
                        <a:t>multiplet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-mass equation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2008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S.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Baruah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Precision mass measurements on neutron-rich Zn isotopes and their consequences on the astrophysical r-process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2009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M.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Breitenfeldt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Mass measurements on short-lived Cd and Ag nuclides at the online mass spectrometer ISOLTRAP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8116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chemeClr val="tx1"/>
                          </a:solidFill>
                          <a:effectLst/>
                        </a:rPr>
                        <a:t>S. George</a:t>
                      </a:r>
                      <a:endParaRPr lang="fr-FR" sz="10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First Ramsey-type mass measurements with ISOLTRAP and design studies of the new PENTATRAP project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2010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S.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Naimi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Onsets of nuclear deformation from measurements with the ISOLTRAP mass spectrometer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D.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Neidherr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Nuclear structure studies in the xenon and radon region and the discovery of a new radon isotope by Penning trap mass spectrometry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7484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2012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C.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Borgmann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Mass measurements of exotic ions in the heavy mass region for nuclear structure studies at ISOLTRAP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2013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J.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Stanja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Synergy of decay spectroscopy and mass spectrometry for the study of exotic nuclides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R. Wolf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First on-line applications of a multi-reflection time-of-flight mass separator at ISOLTRAP and the mass measurement of </a:t>
                      </a:r>
                      <a:r>
                        <a:rPr lang="en-US" sz="800" b="0" spc="-5" baseline="30000" dirty="0">
                          <a:solidFill>
                            <a:schemeClr val="bg2"/>
                          </a:solidFill>
                          <a:effectLst/>
                        </a:rPr>
                        <a:t>82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Zn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1133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2014</a:t>
                      </a:r>
                      <a:endParaRPr lang="fr-F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V. Manea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Penning-trap mass measurements of exotic rubidium and gold isotopes for a mean-field study of pairing and quadrupole correlations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2015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C. Boehm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High-precision </a:t>
                      </a:r>
                      <a:r>
                        <a:rPr lang="en-US" sz="800" b="0" spc="-5" dirty="0" smtClean="0">
                          <a:solidFill>
                            <a:schemeClr val="bg2"/>
                          </a:solidFill>
                          <a:effectLst/>
                        </a:rPr>
                        <a:t>masses 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of </a:t>
                      </a:r>
                      <a:r>
                        <a:rPr lang="en-US" sz="800" b="0" spc="-5" dirty="0" smtClean="0">
                          <a:solidFill>
                            <a:schemeClr val="bg2"/>
                          </a:solidFill>
                          <a:effectLst/>
                        </a:rPr>
                        <a:t>n-deficient </a:t>
                      </a:r>
                      <a:r>
                        <a:rPr lang="en-US" sz="800" b="0" spc="-5" dirty="0" err="1">
                          <a:solidFill>
                            <a:schemeClr val="bg2"/>
                          </a:solidFill>
                          <a:effectLst/>
                        </a:rPr>
                        <a:t>Tl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 isotopes at ISOLTRAP </a:t>
                      </a:r>
                      <a:r>
                        <a:rPr lang="en-US" sz="800" b="0" spc="-5" dirty="0" smtClean="0">
                          <a:solidFill>
                            <a:schemeClr val="bg2"/>
                          </a:solidFill>
                          <a:effectLst/>
                        </a:rPr>
                        <a:t>&amp; development 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of an ultra-stable voltage source for </a:t>
                      </a:r>
                      <a:r>
                        <a:rPr lang="en-US" sz="800" b="0" spc="-5" dirty="0" smtClean="0">
                          <a:solidFill>
                            <a:schemeClr val="bg2"/>
                          </a:solidFill>
                          <a:effectLst/>
                        </a:rPr>
                        <a:t>PENTATRAP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2016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M. Rosenbusch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Development of new ion-separation techniques and the first mass measurement of </a:t>
                      </a:r>
                      <a:r>
                        <a:rPr lang="en-US" sz="800" b="0" spc="-5" baseline="30000" dirty="0">
                          <a:solidFill>
                            <a:schemeClr val="bg2"/>
                          </a:solidFill>
                          <a:effectLst/>
                        </a:rPr>
                        <a:t>52,53</a:t>
                      </a: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K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D.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Atanasov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Precision mass measurements for studies of nucleosynthesis via the rapid neutron-capture process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2017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A. Welker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Phase-imaging ion cyclotron resonance for ISOLTRAP and mass measurements of exotic copper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F.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Wienholtz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How to procrastinate the writing of a doctoral thesis after publishing an article in Nature magazine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N.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Althubiti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Decay spectroscopy and mass spectrometry of neutron-deficient polonium isomeric states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0120">
                <a:tc>
                  <a:txBody>
                    <a:bodyPr/>
                    <a:lstStyle/>
                    <a:p>
                      <a:pPr marL="26670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2018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M.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Mougeot</a:t>
                      </a:r>
                      <a:endParaRPr lang="fr-FR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0495" marR="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800" b="0" spc="-5" dirty="0">
                          <a:solidFill>
                            <a:schemeClr val="bg2"/>
                          </a:solidFill>
                          <a:effectLst/>
                        </a:rPr>
                        <a:t>Nuclear collectivity studied by high-performance mass spectrometry</a:t>
                      </a:r>
                      <a:endParaRPr lang="fr-FR" sz="900" b="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Rectangle 183"/>
          <p:cNvSpPr>
            <a:spLocks noChangeArrowheads="1"/>
          </p:cNvSpPr>
          <p:nvPr/>
        </p:nvSpPr>
        <p:spPr bwMode="auto">
          <a:xfrm>
            <a:off x="1419934" y="1641418"/>
            <a:ext cx="7587428" cy="2156617"/>
          </a:xfrm>
          <a:prstGeom prst="rect">
            <a:avLst/>
          </a:prstGeom>
          <a:solidFill>
            <a:srgbClr val="FFFFCC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dirty="0">
                <a:latin typeface="Comic Sans MS" panose="030F0702030302020204" pitchFamily="66" charset="0"/>
              </a:rPr>
              <a:t>Total	(2007)				≈  142  years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1400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dirty="0">
                <a:latin typeface="Comic Sans MS" panose="030F0702030302020204" pitchFamily="66" charset="0"/>
              </a:rPr>
              <a:t>13 finished PhD theses x 3 years	≈   39  years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dirty="0">
                <a:latin typeface="Comic Sans MS" panose="030F0702030302020204" pitchFamily="66" charset="0"/>
              </a:rPr>
              <a:t> </a:t>
            </a:r>
            <a:r>
              <a:rPr lang="en-GB" sz="2400" dirty="0" smtClean="0">
                <a:latin typeface="Comic Sans MS" panose="030F0702030302020204" pitchFamily="66" charset="0"/>
              </a:rPr>
              <a:t>3 </a:t>
            </a:r>
            <a:r>
              <a:rPr lang="en-GB" sz="2400" dirty="0">
                <a:latin typeface="Comic Sans MS" panose="030F0702030302020204" pitchFamily="66" charset="0"/>
              </a:rPr>
              <a:t>PhD theses </a:t>
            </a:r>
            <a:r>
              <a:rPr lang="en-GB" sz="2400" dirty="0" smtClean="0">
                <a:latin typeface="Comic Sans MS" panose="030F0702030302020204" pitchFamily="66" charset="0"/>
              </a:rPr>
              <a:t>ongoing x </a:t>
            </a:r>
            <a:r>
              <a:rPr lang="en-GB" sz="2400" dirty="0">
                <a:latin typeface="Comic Sans MS" panose="030F0702030302020204" pitchFamily="66" charset="0"/>
              </a:rPr>
              <a:t>2 years	</a:t>
            </a:r>
            <a:r>
              <a:rPr lang="en-GB" sz="2400" dirty="0" smtClean="0">
                <a:latin typeface="Comic Sans MS" panose="030F0702030302020204" pitchFamily="66" charset="0"/>
              </a:rPr>
              <a:t>	≈     </a:t>
            </a:r>
            <a:r>
              <a:rPr lang="en-GB" sz="2400" dirty="0">
                <a:latin typeface="Comic Sans MS" panose="030F0702030302020204" pitchFamily="66" charset="0"/>
              </a:rPr>
              <a:t>6  years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u="sng" dirty="0">
                <a:latin typeface="Comic Sans MS" panose="030F0702030302020204" pitchFamily="66" charset="0"/>
              </a:rPr>
              <a:t>Scientific visitor &amp; postdoc years 	≈    12  years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dirty="0">
                <a:latin typeface="Comic Sans MS" panose="030F0702030302020204" pitchFamily="66" charset="0"/>
              </a:rPr>
              <a:t>Total	(2017)				≈  199  years!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1750"/>
            <a:ext cx="5832475" cy="402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20713"/>
            <a:ext cx="91440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1980: LoI to the ISOLDE Committee</a:t>
            </a:r>
          </a:p>
        </p:txBody>
      </p:sp>
      <p:grpSp>
        <p:nvGrpSpPr>
          <p:cNvPr id="14340" name="Group 9"/>
          <p:cNvGrpSpPr>
            <a:grpSpLocks/>
          </p:cNvGrpSpPr>
          <p:nvPr/>
        </p:nvGrpSpPr>
        <p:grpSpPr bwMode="auto">
          <a:xfrm>
            <a:off x="2411413" y="4005263"/>
            <a:ext cx="5400675" cy="2554287"/>
            <a:chOff x="295" y="2840"/>
            <a:chExt cx="2845" cy="1292"/>
          </a:xfrm>
        </p:grpSpPr>
        <p:pic>
          <p:nvPicPr>
            <p:cNvPr id="14341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2886"/>
              <a:ext cx="2845" cy="1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342" name="Rectangle 8"/>
            <p:cNvSpPr>
              <a:spLocks noChangeArrowheads="1"/>
            </p:cNvSpPr>
            <p:nvPr/>
          </p:nvSpPr>
          <p:spPr bwMode="auto">
            <a:xfrm>
              <a:off x="295" y="2840"/>
              <a:ext cx="2177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4" descr="isoltrappist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2" r="9032"/>
          <a:stretch>
            <a:fillRect/>
          </a:stretch>
        </p:blipFill>
        <p:spPr bwMode="auto">
          <a:xfrm>
            <a:off x="1303707" y="0"/>
            <a:ext cx="6536586" cy="361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6" b="28001"/>
          <a:stretch/>
        </p:blipFill>
        <p:spPr bwMode="auto">
          <a:xfrm>
            <a:off x="1316092" y="3646715"/>
            <a:ext cx="6528820" cy="321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3950"/>
            <a:ext cx="9144000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TextBox 19"/>
          <p:cNvSpPr txBox="1">
            <a:spLocks noChangeArrowheads="1"/>
          </p:cNvSpPr>
          <p:nvPr/>
        </p:nvSpPr>
        <p:spPr bwMode="auto">
          <a:xfrm>
            <a:off x="323850" y="404813"/>
            <a:ext cx="84963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500" b="1">
                <a:solidFill>
                  <a:srgbClr val="002060"/>
                </a:solidFill>
                <a:latin typeface="Lucida Sans Unicode" panose="020B0602030504020204" pitchFamily="34" charset="0"/>
              </a:rPr>
              <a:t>ISOLTRAP Collaboration Meeting, Heidelberg (2017)</a:t>
            </a:r>
          </a:p>
        </p:txBody>
      </p:sp>
      <p:pic>
        <p:nvPicPr>
          <p:cNvPr id="74756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2" b="5391"/>
          <a:stretch/>
        </p:blipFill>
        <p:spPr bwMode="auto">
          <a:xfrm>
            <a:off x="6732588" y="4321628"/>
            <a:ext cx="1540555" cy="181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7" name="Text Box 2"/>
          <p:cNvSpPr txBox="1">
            <a:spLocks noChangeArrowheads="1"/>
          </p:cNvSpPr>
          <p:nvPr/>
        </p:nvSpPr>
        <p:spPr bwMode="auto">
          <a:xfrm>
            <a:off x="5940425" y="836613"/>
            <a:ext cx="16557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>
                <a:solidFill>
                  <a:srgbClr val="00B0F0"/>
                </a:solidFill>
                <a:latin typeface="Marigold"/>
              </a:rPr>
              <a:t>Maxime Mougeot</a:t>
            </a:r>
          </a:p>
        </p:txBody>
      </p:sp>
      <p:sp>
        <p:nvSpPr>
          <p:cNvPr id="74758" name="Text Box 2"/>
          <p:cNvSpPr txBox="1">
            <a:spLocks noChangeArrowheads="1"/>
          </p:cNvSpPr>
          <p:nvPr/>
        </p:nvSpPr>
        <p:spPr bwMode="auto">
          <a:xfrm>
            <a:off x="2700338" y="1125538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>
                <a:solidFill>
                  <a:srgbClr val="00B0F0"/>
                </a:solidFill>
                <a:latin typeface="Marigold"/>
              </a:rPr>
              <a:t>Jonas </a:t>
            </a:r>
            <a:r>
              <a:rPr lang="en-US" sz="1400" b="1" dirty="0" err="1">
                <a:solidFill>
                  <a:srgbClr val="00B0F0"/>
                </a:solidFill>
                <a:latin typeface="Marigold"/>
              </a:rPr>
              <a:t>Karthein</a:t>
            </a:r>
            <a:endParaRPr lang="en-US" sz="1400" b="1" dirty="0">
              <a:solidFill>
                <a:srgbClr val="00B0F0"/>
              </a:solidFill>
              <a:latin typeface="Marigold"/>
            </a:endParaRPr>
          </a:p>
        </p:txBody>
      </p:sp>
      <p:sp>
        <p:nvSpPr>
          <p:cNvPr id="74759" name="Text Box 2"/>
          <p:cNvSpPr txBox="1">
            <a:spLocks noChangeArrowheads="1"/>
          </p:cNvSpPr>
          <p:nvPr/>
        </p:nvSpPr>
        <p:spPr bwMode="auto">
          <a:xfrm>
            <a:off x="6659563" y="5851976"/>
            <a:ext cx="165735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dirty="0" err="1">
                <a:solidFill>
                  <a:srgbClr val="00B0F0"/>
                </a:solidFill>
                <a:latin typeface="Marigold"/>
              </a:rPr>
              <a:t>Timo</a:t>
            </a:r>
            <a:r>
              <a:rPr lang="en-US" sz="1400" dirty="0">
                <a:solidFill>
                  <a:srgbClr val="00B0F0"/>
                </a:solidFill>
                <a:latin typeface="Marigold"/>
              </a:rPr>
              <a:t> </a:t>
            </a:r>
            <a:r>
              <a:rPr lang="en-US" sz="1400" dirty="0" err="1">
                <a:solidFill>
                  <a:srgbClr val="00B0F0"/>
                </a:solidFill>
                <a:latin typeface="Marigold"/>
              </a:rPr>
              <a:t>Steinsberger</a:t>
            </a:r>
            <a:endParaRPr lang="en-US" sz="1400" dirty="0">
              <a:solidFill>
                <a:srgbClr val="00B0F0"/>
              </a:solidFill>
              <a:latin typeface="Marigold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16493" b="7086"/>
          <a:stretch/>
        </p:blipFill>
        <p:spPr>
          <a:xfrm>
            <a:off x="3252951" y="2359572"/>
            <a:ext cx="543777" cy="578069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897767" y="1354138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smtClean="0">
                <a:solidFill>
                  <a:srgbClr val="FF0000"/>
                </a:solidFill>
                <a:latin typeface="Marigold"/>
              </a:rPr>
              <a:t>Vladimir</a:t>
            </a:r>
            <a:endParaRPr lang="en-US" sz="1400" b="1" dirty="0">
              <a:solidFill>
                <a:srgbClr val="FF0000"/>
              </a:solidFill>
              <a:latin typeface="Marigold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877481" y="1179967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smtClean="0">
                <a:solidFill>
                  <a:srgbClr val="FF0000"/>
                </a:solidFill>
                <a:latin typeface="Marigold"/>
              </a:rPr>
              <a:t>Frank</a:t>
            </a:r>
            <a:endParaRPr lang="en-US" sz="1400" b="1" dirty="0">
              <a:solidFill>
                <a:srgbClr val="FF0000"/>
              </a:solidFill>
              <a:latin typeface="Marigold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07510" y="3509510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smtClean="0">
                <a:solidFill>
                  <a:srgbClr val="FF0000"/>
                </a:solidFill>
                <a:latin typeface="Marigold"/>
              </a:rPr>
              <a:t>Andr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é</a:t>
            </a:r>
            <a:endParaRPr lang="en-US" sz="1400" b="1" dirty="0">
              <a:solidFill>
                <a:srgbClr val="FF0000"/>
              </a:solidFill>
              <a:latin typeface="Marigold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031367" y="3331026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err="1" smtClean="0">
                <a:solidFill>
                  <a:srgbClr val="FF0000"/>
                </a:solidFill>
                <a:latin typeface="Marigold"/>
              </a:rPr>
              <a:t>Dinko</a:t>
            </a:r>
            <a:endParaRPr lang="en-US" sz="1400" b="1" dirty="0">
              <a:solidFill>
                <a:srgbClr val="FF0000"/>
              </a:solidFill>
              <a:latin typeface="Marigold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5345567" y="2703967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smtClean="0">
                <a:latin typeface="Marigold"/>
              </a:rPr>
              <a:t>Pauline</a:t>
            </a:r>
            <a:endParaRPr lang="en-US" sz="1400" b="1" dirty="0">
              <a:latin typeface="Marigold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328739" y="1223510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smtClean="0">
                <a:latin typeface="Marigold"/>
              </a:rPr>
              <a:t>Sebastian</a:t>
            </a:r>
            <a:endParaRPr lang="en-US" sz="1400" b="1" dirty="0">
              <a:latin typeface="Marigold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681539" y="3640139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smtClean="0">
                <a:latin typeface="Marigold"/>
              </a:rPr>
              <a:t>Thomas-Elias</a:t>
            </a:r>
            <a:endParaRPr lang="en-US" sz="1400" b="1" dirty="0">
              <a:latin typeface="Marigold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7304995" y="1049339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smtClean="0">
                <a:latin typeface="Marigold"/>
              </a:rPr>
              <a:t>Antoine</a:t>
            </a:r>
            <a:endParaRPr lang="en-US" sz="1400" b="1" dirty="0">
              <a:latin typeface="Marigold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055913" y="5795510"/>
            <a:ext cx="54755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 b="1" dirty="0" smtClean="0">
                <a:latin typeface="Marigold"/>
              </a:rPr>
              <a:t>Missing:  </a:t>
            </a:r>
            <a:r>
              <a:rPr lang="en-US" sz="1400" b="1" dirty="0" err="1" smtClean="0">
                <a:latin typeface="Marigold"/>
              </a:rPr>
              <a:t>Burcu</a:t>
            </a:r>
            <a:r>
              <a:rPr lang="en-US" sz="1400" b="1" dirty="0" smtClean="0">
                <a:latin typeface="Marigold"/>
              </a:rPr>
              <a:t>, </a:t>
            </a:r>
            <a:r>
              <a:rPr lang="en-US" sz="1400" b="1" dirty="0" err="1" smtClean="0">
                <a:latin typeface="Marigold"/>
              </a:rPr>
              <a:t>Numa</a:t>
            </a:r>
            <a:r>
              <a:rPr lang="en-US" sz="1400" b="1" dirty="0" smtClean="0">
                <a:latin typeface="Marigold"/>
              </a:rPr>
              <a:t>, Enrique, Sergey, Yuri, Frank H., Kai (!)  </a:t>
            </a:r>
            <a:endParaRPr lang="en-US" sz="1400" b="1" dirty="0">
              <a:latin typeface="Marigold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53082" y="2127024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err="1" smtClean="0">
                <a:solidFill>
                  <a:schemeClr val="bg2"/>
                </a:solidFill>
                <a:latin typeface="Marigold"/>
              </a:rPr>
              <a:t>Didi</a:t>
            </a:r>
            <a:endParaRPr lang="en-US" sz="1400" b="1" dirty="0">
              <a:solidFill>
                <a:schemeClr val="bg2"/>
              </a:solidFill>
              <a:latin typeface="Marigold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1818596" y="3429000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smtClean="0">
                <a:solidFill>
                  <a:schemeClr val="bg1"/>
                </a:solidFill>
                <a:latin typeface="Marigold"/>
              </a:rPr>
              <a:t>Klaus</a:t>
            </a:r>
            <a:endParaRPr lang="en-US" sz="1400" b="1" dirty="0">
              <a:solidFill>
                <a:schemeClr val="bg1"/>
              </a:solidFill>
              <a:latin typeface="Marigold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3342596" y="3429000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smtClean="0">
                <a:solidFill>
                  <a:schemeClr val="accent3"/>
                </a:solidFill>
                <a:latin typeface="Marigold"/>
              </a:rPr>
              <a:t>Lutz</a:t>
            </a:r>
            <a:endParaRPr lang="en-US" sz="1400" b="1" dirty="0">
              <a:solidFill>
                <a:schemeClr val="accent3"/>
              </a:solidFill>
              <a:latin typeface="Marigold"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315883" y="2921681"/>
            <a:ext cx="16557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 dirty="0" smtClean="0">
                <a:solidFill>
                  <a:schemeClr val="bg2"/>
                </a:solidFill>
                <a:latin typeface="Marigold"/>
              </a:rPr>
              <a:t>Dave</a:t>
            </a:r>
            <a:endParaRPr lang="en-US" sz="1400" b="1" dirty="0">
              <a:solidFill>
                <a:schemeClr val="bg2"/>
              </a:solidFill>
              <a:latin typeface="Marig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420688"/>
            <a:ext cx="4392612" cy="586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79" name="Imag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500438"/>
            <a:ext cx="4046538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0" name="Imag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09575"/>
            <a:ext cx="4027488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5" t="16599" r="8095" b="7570"/>
          <a:stretch>
            <a:fillRect/>
          </a:stretch>
        </p:blipFill>
        <p:spPr bwMode="auto">
          <a:xfrm>
            <a:off x="104321" y="98425"/>
            <a:ext cx="5886450" cy="391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4" t="18147" r="26109" b="1665"/>
          <a:stretch>
            <a:fillRect/>
          </a:stretch>
        </p:blipFill>
        <p:spPr bwMode="auto">
          <a:xfrm>
            <a:off x="4293508" y="1914752"/>
            <a:ext cx="4775200" cy="4838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" y="3957638"/>
            <a:ext cx="505142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222375" y="6488113"/>
            <a:ext cx="2813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sz="1800" dirty="0"/>
              <a:t>http://isoltrap.web.cern.ch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240893" y="2220912"/>
            <a:ext cx="26949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sz="1600" dirty="0" smtClean="0"/>
              <a:t>ISOLDE </a:t>
            </a:r>
            <a:r>
              <a:rPr lang="fr-FR" sz="1600" dirty="0" err="1" smtClean="0"/>
              <a:t>Laboratory</a:t>
            </a:r>
            <a:r>
              <a:rPr lang="fr-FR" sz="1600" dirty="0" smtClean="0"/>
              <a:t> Portrait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7" descr="schnec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8278" y="-1040039"/>
            <a:ext cx="9720263" cy="844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Text Box 5"/>
          <p:cNvSpPr txBox="1">
            <a:spLocks noChangeArrowheads="1"/>
          </p:cNvSpPr>
          <p:nvPr/>
        </p:nvSpPr>
        <p:spPr bwMode="auto">
          <a:xfrm>
            <a:off x="485775" y="-435202"/>
            <a:ext cx="8172450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>
                <a:cs typeface="Times New Roman" panose="02020603050405020304" pitchFamily="18" charset="0"/>
              </a:rPr>
              <a:t> </a:t>
            </a:r>
          </a:p>
          <a:p>
            <a:endParaRPr lang="de-DE" b="1" dirty="0">
              <a:solidFill>
                <a:srgbClr val="0033CC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>
                <a:solidFill>
                  <a:srgbClr val="FFFF00"/>
                </a:solidFill>
                <a:cs typeface="Times New Roman" panose="02020603050405020304" pitchFamily="18" charset="0"/>
              </a:rPr>
              <a:t>H.- Jürgen Kluge with D. Lunney</a:t>
            </a:r>
          </a:p>
          <a:p>
            <a:pPr algn="ctr"/>
            <a:endParaRPr lang="en-US" sz="800" b="1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sz="2200" b="1" dirty="0">
                <a:solidFill>
                  <a:srgbClr val="FFFF00"/>
                </a:solidFill>
                <a:cs typeface="Times New Roman" panose="02020603050405020304" pitchFamily="18" charset="0"/>
              </a:rPr>
              <a:t>and the ISOLTRAP </a:t>
            </a:r>
            <a:r>
              <a:rPr lang="en-US" sz="2200" b="1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Collaboration</a:t>
            </a:r>
          </a:p>
          <a:p>
            <a:pPr algn="ctr"/>
            <a:endParaRPr lang="en-US" sz="800" b="1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solidFill>
                  <a:srgbClr val="FFFF00"/>
                </a:solidFill>
                <a:cs typeface="Times New Roman" panose="02020603050405020304" pitchFamily="18" charset="0"/>
              </a:rPr>
              <a:t>ISOLDE Workshop</a:t>
            </a:r>
          </a:p>
          <a:p>
            <a:pPr algn="ctr"/>
            <a:r>
              <a:rPr lang="en-US" b="1" dirty="0">
                <a:solidFill>
                  <a:srgbClr val="FFFF00"/>
                </a:solidFill>
                <a:cs typeface="Times New Roman" panose="02020603050405020304" pitchFamily="18" charset="0"/>
              </a:rPr>
              <a:t>December 04, 2017</a:t>
            </a:r>
          </a:p>
          <a:p>
            <a:endParaRPr lang="en-US" b="1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rgbClr val="FFFF00"/>
                </a:solidFill>
              </a:rPr>
              <a:t>Thirty Years of ISOLTRAP</a:t>
            </a:r>
            <a:r>
              <a:rPr lang="en-US" sz="2400" b="1" dirty="0">
                <a:solidFill>
                  <a:srgbClr val="0033CC"/>
                </a:solidFill>
              </a:rPr>
              <a:t> </a:t>
            </a:r>
          </a:p>
        </p:txBody>
      </p:sp>
      <p:sp>
        <p:nvSpPr>
          <p:cNvPr id="76804" name="Rectangle 6"/>
          <p:cNvSpPr>
            <a:spLocks noChangeArrowheads="1"/>
          </p:cNvSpPr>
          <p:nvPr/>
        </p:nvSpPr>
        <p:spPr bwMode="auto">
          <a:xfrm>
            <a:off x="539750" y="2476500"/>
            <a:ext cx="7985125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dirty="0">
                <a:latin typeface="Comic Sans MS" panose="030F0702030302020204" pitchFamily="66" charset="0"/>
              </a:rPr>
              <a:t> </a:t>
            </a:r>
            <a:r>
              <a:rPr lang="en-GB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Many thanks to the long-term collaborators</a:t>
            </a:r>
            <a:endParaRPr lang="de-DE" sz="2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1982 - 2003 				Bob Moore (d.2011)</a:t>
            </a:r>
            <a:endParaRPr lang="de-DE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1983 - 1990      and 2000 	up to now 	Lutz </a:t>
            </a:r>
            <a:r>
              <a:rPr lang="en-GB" sz="1800" b="1" dirty="0" err="1">
                <a:solidFill>
                  <a:srgbClr val="FFFF00"/>
                </a:solidFill>
                <a:latin typeface="Comic Sans MS" panose="030F0702030302020204" pitchFamily="66" charset="0"/>
              </a:rPr>
              <a:t>Schweikhard</a:t>
            </a:r>
            <a:endParaRPr lang="en-GB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1987 - 2018 				Georges Audi</a:t>
            </a:r>
            <a:endParaRPr lang="de-DE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1984 - 2005				Georg </a:t>
            </a:r>
            <a:r>
              <a:rPr lang="en-GB" sz="1800" b="1" dirty="0" err="1">
                <a:solidFill>
                  <a:srgbClr val="FFFF00"/>
                </a:solidFill>
                <a:latin typeface="Comic Sans MS" panose="030F0702030302020204" pitchFamily="66" charset="0"/>
              </a:rPr>
              <a:t>Bollen</a:t>
            </a:r>
            <a:endParaRPr lang="de-DE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1993 - 2016 			 	Dietrich Beck</a:t>
            </a:r>
            <a:endParaRPr lang="de-DE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1994 - 2010				Stefan Schwarz</a:t>
            </a:r>
            <a:endParaRPr lang="de-DE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1995 			up to now	Dave Lunney </a:t>
            </a:r>
            <a:endParaRPr lang="de-DE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1997 			up to now	Frank </a:t>
            </a:r>
            <a:r>
              <a:rPr lang="en-GB" sz="1800" b="1" dirty="0" err="1">
                <a:solidFill>
                  <a:srgbClr val="FFFF00"/>
                </a:solidFill>
                <a:latin typeface="Comic Sans MS" panose="030F0702030302020204" pitchFamily="66" charset="0"/>
              </a:rPr>
              <a:t>Herfurth</a:t>
            </a:r>
            <a:endParaRPr lang="de-DE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1999 - 2008				Alban </a:t>
            </a:r>
            <a:r>
              <a:rPr lang="en-GB" sz="1800" b="1" dirty="0" err="1">
                <a:solidFill>
                  <a:srgbClr val="FFFF00"/>
                </a:solidFill>
                <a:latin typeface="Comic Sans MS" panose="030F0702030302020204" pitchFamily="66" charset="0"/>
              </a:rPr>
              <a:t>Kellerbauer</a:t>
            </a:r>
            <a:endParaRPr lang="en-GB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2000 			(</a:t>
            </a:r>
            <a:r>
              <a:rPr lang="en-GB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spokesperson)	Klaus </a:t>
            </a:r>
            <a:r>
              <a:rPr lang="en-GB" sz="1800" b="1" dirty="0" err="1" smtClean="0">
                <a:solidFill>
                  <a:srgbClr val="FFFF00"/>
                </a:solidFill>
                <a:latin typeface="Comic Sans MS" panose="030F0702030302020204" pitchFamily="66" charset="0"/>
              </a:rPr>
              <a:t>Blaum</a:t>
            </a:r>
            <a:r>
              <a:rPr lang="de-DE" sz="18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endParaRPr lang="de-DE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1599" y="6396335"/>
            <a:ext cx="89608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Thanks especially to our recent (younger!) collaborators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645429"/>
            <a:ext cx="561657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6350" y="-100013"/>
            <a:ext cx="8526463" cy="64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>
                <a:cs typeface="Times New Roman" panose="02020603050405020304" pitchFamily="18" charset="0"/>
              </a:rPr>
              <a:t> </a:t>
            </a:r>
            <a:r>
              <a:rPr lang="en-US" sz="3600" b="1" dirty="0">
                <a:solidFill>
                  <a:srgbClr val="FF0000"/>
                </a:solidFill>
              </a:rPr>
              <a:t>ISOLTRAP </a:t>
            </a:r>
            <a:r>
              <a:rPr lang="en-US" sz="2400" b="1" dirty="0">
                <a:solidFill>
                  <a:srgbClr val="FF0000"/>
                </a:solidFill>
              </a:rPr>
              <a:t>– for the public (and </a:t>
            </a:r>
            <a:r>
              <a:rPr lang="en-US" sz="2400" b="1" dirty="0" err="1" smtClean="0">
                <a:solidFill>
                  <a:srgbClr val="FF0000"/>
                </a:solidFill>
              </a:rPr>
              <a:t>spectroscopists</a:t>
            </a:r>
            <a:r>
              <a:rPr lang="en-US" sz="2400" b="1" dirty="0" smtClean="0">
                <a:solidFill>
                  <a:srgbClr val="FF0000"/>
                </a:solidFill>
              </a:rPr>
              <a:t>…) </a:t>
            </a:r>
            <a:r>
              <a:rPr lang="en-US" sz="1600" b="1" dirty="0" smtClean="0">
                <a:solidFill>
                  <a:srgbClr val="0033CC"/>
                </a:solidFill>
              </a:rPr>
              <a:t> </a:t>
            </a:r>
            <a:endParaRPr lang="en-US" sz="1600" b="1" dirty="0">
              <a:solidFill>
                <a:srgbClr val="0033CC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093029" y="6396335"/>
            <a:ext cx="50509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en-US" b="1" dirty="0">
                <a:cs typeface="Times New Roman" panose="02020603050405020304" pitchFamily="18" charset="0"/>
              </a:rPr>
              <a:t> </a:t>
            </a:r>
            <a:r>
              <a:rPr lang="en-US" sz="2400" b="1" dirty="0" smtClean="0">
                <a:solidFill>
                  <a:srgbClr val="FF0000"/>
                </a:solidFill>
              </a:rPr>
              <a:t>Thank you (for your patience)! </a:t>
            </a:r>
            <a:r>
              <a:rPr lang="en-US" sz="1600" b="1" dirty="0" smtClean="0">
                <a:solidFill>
                  <a:srgbClr val="0033CC"/>
                </a:solidFill>
              </a:rPr>
              <a:t> </a:t>
            </a:r>
            <a:endParaRPr lang="en-US" sz="16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557338"/>
          </a:xfrm>
        </p:spPr>
        <p:txBody>
          <a:bodyPr/>
          <a:lstStyle/>
          <a:p>
            <a:pPr eaLnBrk="1" hangingPunct="1"/>
            <a:r>
              <a:rPr lang="en-US" sz="2800" b="1" smtClean="0"/>
              <a:t>1981:</a:t>
            </a:r>
            <a:r>
              <a:rPr lang="en-GB" sz="2800" b="1" smtClean="0"/>
              <a:t>Conceptual Design </a:t>
            </a:r>
            <a:br>
              <a:rPr lang="en-GB" sz="2800" b="1" smtClean="0"/>
            </a:br>
            <a:r>
              <a:rPr lang="en-GB" sz="2800" b="1" smtClean="0"/>
              <a:t>One Penning Trap in a Superconducting Magnet</a:t>
            </a:r>
            <a:br>
              <a:rPr lang="en-GB" sz="2800" b="1" smtClean="0"/>
            </a:br>
            <a:r>
              <a:rPr lang="en-GB" sz="2800" b="1" smtClean="0"/>
              <a:t>Grant Application to the BMFT</a:t>
            </a:r>
            <a:r>
              <a:rPr lang="de-DE" sz="2800" smtClean="0"/>
              <a:t> </a:t>
            </a:r>
            <a:endParaRPr lang="en-US" sz="2800" smtClean="0"/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1412875"/>
            <a:ext cx="9163050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7812088" y="1557338"/>
            <a:ext cx="1331912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/>
          </a:p>
        </p:txBody>
      </p:sp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7391400" y="5373688"/>
            <a:ext cx="8524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Gräff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Kalinowsky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Kluge</a:t>
            </a:r>
            <a:r>
              <a:rPr lang="de-DE" sz="1000"/>
              <a:t> </a:t>
            </a: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7380288" y="5970588"/>
            <a:ext cx="18399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1000"/>
              <a:t>10/1982 Dipl. Stürmer </a:t>
            </a:r>
            <a:endParaRPr lang="de-DE" sz="100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de-DE" sz="1000"/>
              <a:t>12/1982 Dipl. Kern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de-DE" sz="1000"/>
              <a:t>Postdoc Kalinowsky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de-DE" sz="1000"/>
              <a:t>03/1982 Postdoc Dabkiewicz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de-DE" sz="1000"/>
              <a:t>Prof. Gräff 11/1982</a:t>
            </a:r>
            <a:br>
              <a:rPr lang="de-DE" sz="1000"/>
            </a:br>
            <a:r>
              <a:rPr lang="de-DE" sz="1000"/>
              <a:t>03/1982 Prof. Moore </a:t>
            </a:r>
            <a:endParaRPr 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Einschuss 4 in Penning-Fal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1982: Problems to be Solved:</a:t>
            </a:r>
            <a:br>
              <a:rPr lang="en-US" b="1" smtClean="0"/>
            </a:br>
            <a:r>
              <a:rPr lang="en-US" b="1" smtClean="0"/>
              <a:t>Injection into a Penning trap</a:t>
            </a: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7016805" y="6339709"/>
            <a:ext cx="1838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 dirty="0"/>
              <a:t>Hildegard </a:t>
            </a:r>
            <a:r>
              <a:rPr lang="en-US" sz="1200" dirty="0" err="1"/>
              <a:t>Stürmer</a:t>
            </a:r>
            <a:r>
              <a:rPr lang="en-US" sz="1200" dirty="0"/>
              <a:t>, 1983</a:t>
            </a: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253016" y="1308538"/>
            <a:ext cx="4276944" cy="5344510"/>
            <a:chOff x="1429" y="436"/>
            <a:chExt cx="2963" cy="3566"/>
          </a:xfrm>
        </p:grpSpPr>
        <p:pic>
          <p:nvPicPr>
            <p:cNvPr id="16390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0" y="2795"/>
              <a:ext cx="1440" cy="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1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" y="436"/>
              <a:ext cx="2963" cy="35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</p:pic>
        <p:sp>
          <p:nvSpPr>
            <p:cNvPr id="16392" name="Text Box 10"/>
            <p:cNvSpPr txBox="1">
              <a:spLocks noChangeArrowheads="1"/>
            </p:cNvSpPr>
            <p:nvPr/>
          </p:nvSpPr>
          <p:spPr bwMode="auto">
            <a:xfrm>
              <a:off x="1597" y="494"/>
              <a:ext cx="1740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sz="1800"/>
                <a:t>ISOLDE Committee 1982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1983: The Concept of Separating Functions</a:t>
            </a:r>
            <a:br>
              <a:rPr lang="en-US" b="1" smtClean="0"/>
            </a:br>
            <a:endParaRPr lang="en-US" sz="2000" b="1" smtClean="0">
              <a:solidFill>
                <a:schemeClr val="tx1"/>
              </a:solidFill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7312025" y="5726113"/>
            <a:ext cx="1797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Dipl. Stürmer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Dipl. Kern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01/1983 PhD Schnatz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08/1983 Dipl. Schweikard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Postdoc Dabkiewicz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Postdoc</a:t>
            </a:r>
            <a:r>
              <a:rPr lang="en-GB" sz="1000"/>
              <a:t> Kalinowsky 12/1983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Prof. Moore 02/1984 </a:t>
            </a:r>
          </a:p>
        </p:txBody>
      </p:sp>
      <p:sp>
        <p:nvSpPr>
          <p:cNvPr id="17413" name="Text Box 23"/>
          <p:cNvSpPr txBox="1">
            <a:spLocks noChangeArrowheads="1"/>
          </p:cNvSpPr>
          <p:nvPr/>
        </p:nvSpPr>
        <p:spPr bwMode="auto">
          <a:xfrm>
            <a:off x="468313" y="765175"/>
            <a:ext cx="85486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Comic Sans MS" panose="030F0702030302020204" pitchFamily="66" charset="0"/>
              </a:rPr>
              <a:t>Construction and set up of preparation trap in an electromagnet with B = 0.7 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800">
                <a:latin typeface="Comic Sans MS" panose="030F0702030302020204" pitchFamily="66" charset="0"/>
              </a:rPr>
              <a:t/>
            </a:r>
            <a:br>
              <a:rPr lang="de-DE" sz="1800">
                <a:latin typeface="Comic Sans MS" panose="030F0702030302020204" pitchFamily="66" charset="0"/>
              </a:rPr>
            </a:br>
            <a:r>
              <a:rPr lang="en-GB" sz="1800">
                <a:latin typeface="Comic Sans MS" panose="030F0702030302020204" pitchFamily="66" charset="0"/>
              </a:rPr>
              <a:t>Design and construction of precision trap (old version) in a superconducting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Comic Sans MS" panose="030F0702030302020204" pitchFamily="66" charset="0"/>
              </a:rPr>
              <a:t>magnet with B = 5.7 T</a:t>
            </a:r>
            <a:endParaRPr lang="en-US" sz="1800">
              <a:latin typeface="Comic Sans MS" panose="030F0702030302020204" pitchFamily="66" charset="0"/>
            </a:endParaRPr>
          </a:p>
        </p:txBody>
      </p:sp>
      <p:pic>
        <p:nvPicPr>
          <p:cNvPr id="17416" name="Picture 26" descr="1987 ISOLTRAP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03" y="3281363"/>
            <a:ext cx="2921159" cy="2168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Text Box 27"/>
          <p:cNvSpPr txBox="1">
            <a:spLocks noChangeArrowheads="1"/>
          </p:cNvSpPr>
          <p:nvPr/>
        </p:nvSpPr>
        <p:spPr bwMode="auto">
          <a:xfrm>
            <a:off x="1579563" y="5422900"/>
            <a:ext cx="1778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/>
              <a:t>Dipl. Schweikhard 1985</a:t>
            </a:r>
          </a:p>
        </p:txBody>
      </p:sp>
      <p:sp>
        <p:nvSpPr>
          <p:cNvPr id="17418" name="Text Box 28"/>
          <p:cNvSpPr txBox="1">
            <a:spLocks noChangeArrowheads="1"/>
          </p:cNvSpPr>
          <p:nvPr/>
        </p:nvSpPr>
        <p:spPr bwMode="auto">
          <a:xfrm>
            <a:off x="1412875" y="2212975"/>
            <a:ext cx="20161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/>
              <a:t>Precision trap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/>
              <a:t>copy of the trap </a:t>
            </a:r>
            <a:br>
              <a:rPr lang="en-US" sz="1400" b="1"/>
            </a:br>
            <a:r>
              <a:rPr lang="en-US" sz="1400" b="1"/>
              <a:t>used by Gräff et al. </a:t>
            </a:r>
            <a:br>
              <a:rPr lang="en-US" sz="1400" b="1"/>
            </a:br>
            <a:r>
              <a:rPr lang="en-US" sz="1400" b="1"/>
              <a:t>for e/p mass ratio</a:t>
            </a:r>
          </a:p>
        </p:txBody>
      </p:sp>
      <p:pic>
        <p:nvPicPr>
          <p:cNvPr id="17419" name="Picture 29" descr="Scannen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083" y="3261406"/>
            <a:ext cx="220503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0" name="Text Box 30"/>
          <p:cNvSpPr txBox="1">
            <a:spLocks noChangeArrowheads="1"/>
          </p:cNvSpPr>
          <p:nvPr/>
        </p:nvSpPr>
        <p:spPr bwMode="auto">
          <a:xfrm>
            <a:off x="5447621" y="5406118"/>
            <a:ext cx="1450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/>
              <a:t>PhD Schnatz 1986</a:t>
            </a:r>
          </a:p>
        </p:txBody>
      </p:sp>
      <p:sp>
        <p:nvSpPr>
          <p:cNvPr id="17421" name="Text Box 31"/>
          <p:cNvSpPr txBox="1">
            <a:spLocks noChangeArrowheads="1"/>
          </p:cNvSpPr>
          <p:nvPr/>
        </p:nvSpPr>
        <p:spPr bwMode="auto">
          <a:xfrm>
            <a:off x="5201558" y="2313668"/>
            <a:ext cx="1554163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/>
              <a:t>Preparation trap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400" b="1"/>
              <a:t>in an </a:t>
            </a:r>
            <a:br>
              <a:rPr lang="en-US" sz="1400" b="1"/>
            </a:br>
            <a:r>
              <a:rPr lang="en-US" sz="1400" b="1"/>
              <a:t>electromagnet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341438"/>
            <a:ext cx="1601787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1984: Problems to be Solved: </a:t>
            </a:r>
            <a:br>
              <a:rPr lang="en-US" b="1" smtClean="0"/>
            </a:br>
            <a:r>
              <a:rPr lang="en-US" b="1" smtClean="0"/>
              <a:t>In-Flight Capture – the Mousetrap Trick</a:t>
            </a:r>
          </a:p>
        </p:txBody>
      </p:sp>
      <p:pic>
        <p:nvPicPr>
          <p:cNvPr id="1843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1" y="1722438"/>
            <a:ext cx="3301226" cy="4177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7" name="Rectangle 12"/>
          <p:cNvSpPr>
            <a:spLocks noChangeArrowheads="1"/>
          </p:cNvSpPr>
          <p:nvPr/>
        </p:nvSpPr>
        <p:spPr bwMode="auto">
          <a:xfrm>
            <a:off x="7412038" y="5780088"/>
            <a:ext cx="1839912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Dipl. Kern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Dipl. Schweikhard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Dipl. Stürmer ??/1984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10/84 Dipl. Stolzenberg</a:t>
            </a:r>
            <a:endParaRPr 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sz="1000"/>
              <a:t>PhD Schnatz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09/1984 PhD Bollen </a:t>
            </a:r>
          </a:p>
          <a:p>
            <a:pPr eaLnBrk="1" hangingPunct="1">
              <a:lnSpc>
                <a:spcPct val="65000"/>
              </a:lnSpc>
              <a:spcBef>
                <a:spcPct val="0"/>
              </a:spcBef>
              <a:buFontTx/>
              <a:buNone/>
            </a:pPr>
            <a:r>
              <a:rPr lang="en-GB" sz="1000"/>
              <a:t>Postdoc Dabkiewicz 07/1984</a:t>
            </a:r>
            <a:r>
              <a:rPr lang="de-DE" sz="1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3448</TotalTime>
  <Words>5328</Words>
  <Application>Microsoft Office PowerPoint</Application>
  <PresentationFormat>Affichage à l'écran (4:3)</PresentationFormat>
  <Paragraphs>993</Paragraphs>
  <Slides>55</Slides>
  <Notes>9</Notes>
  <HiddenSlides>0</HiddenSlides>
  <MMClips>0</MMClips>
  <ScaleCrop>false</ScaleCrop>
  <HeadingPairs>
    <vt:vector size="8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55</vt:i4>
      </vt:variant>
    </vt:vector>
  </HeadingPairs>
  <TitlesOfParts>
    <vt:vector size="68" baseType="lpstr">
      <vt:lpstr>Arial</vt:lpstr>
      <vt:lpstr>Calibri</vt:lpstr>
      <vt:lpstr>Comic Sans MS</vt:lpstr>
      <vt:lpstr>Lucida Sans Unicode</vt:lpstr>
      <vt:lpstr>Marigold</vt:lpstr>
      <vt:lpstr>Symbol</vt:lpstr>
      <vt:lpstr>Technical</vt:lpstr>
      <vt:lpstr>Times New Roman</vt:lpstr>
      <vt:lpstr>Trebuchet MS</vt:lpstr>
      <vt:lpstr>Wingdings</vt:lpstr>
      <vt:lpstr>Standarddesign</vt:lpstr>
      <vt:lpstr>Corel PHOTO-PAINT 9.0 Image</vt:lpstr>
      <vt:lpstr>Dokument</vt:lpstr>
      <vt:lpstr>Présentation PowerPoint</vt:lpstr>
      <vt:lpstr>Présentation PowerPoint</vt:lpstr>
      <vt:lpstr>Présentation PowerPoint</vt:lpstr>
      <vt:lpstr>1979: The Starting Point</vt:lpstr>
      <vt:lpstr>1980: LoI to the ISOLDE Committee</vt:lpstr>
      <vt:lpstr>1981:Conceptual Design  One Penning Trap in a Superconducting Magnet Grant Application to the BMFT </vt:lpstr>
      <vt:lpstr>1982: Problems to be Solved: Injection into a Penning trap</vt:lpstr>
      <vt:lpstr>1983: The Concept of Separating Functions </vt:lpstr>
      <vt:lpstr>1984: Problems to be Solved:  In-Flight Capture – the Mousetrap Trick</vt:lpstr>
      <vt:lpstr>1985: Proposal to the PSSC</vt:lpstr>
      <vt:lpstr>1986: Transport to CERN and  Installation of ISOLTRAP in UR10 at ISOLDE-II</vt:lpstr>
      <vt:lpstr>June 1987: The First Very Successful ISOLTRAP Mass Measurement</vt:lpstr>
      <vt:lpstr>1988: Understanding the Excitation in Penning Traps - from Dipolar to Quadrupolar Excitation</vt:lpstr>
      <vt:lpstr>1989: A New Cooling Schemes is Invented: Mass-Selective Centering and Cooling</vt:lpstr>
      <vt:lpstr>1990: ISOLTRAP Achieves 10-7 Accuracy  with New Precision Trap &amp; First Isomer Separation</vt:lpstr>
      <vt:lpstr>1991: Transfer of ISOLTRAP to  the PS-Booster ISOLDE</vt:lpstr>
      <vt:lpstr>1992: Commissioning of PS-Booster ISOLDE  &amp; ISOLTRAP</vt:lpstr>
      <vt:lpstr>August 1993: First ISOLTRAP  beam time at ISOLDE-PSB</vt:lpstr>
      <vt:lpstr>1994: Magnet of Preparation Trap Becomes Superconducting – the Most Powerful Isobar Separator  </vt:lpstr>
      <vt:lpstr>1995: ISOLTRAP Measures Masses of Alkaline Earths Isotopes (Still Surface-Ionizable Elements)</vt:lpstr>
      <vt:lpstr>1996: Installation of the World’s  Largest Paul Trap:  ISOLTRAP  Measures Masses of Pb and Hg</vt:lpstr>
      <vt:lpstr>1997: Use of Hyperboloidal Paul Trap &amp; Preparing for a Linear Segmented RFQ Cooler and Buncher</vt:lpstr>
      <vt:lpstr>1998: Simulation, Construction and Implementation  of Gas-Filled Linear Segmented RFQ Cooler and Buncher</vt:lpstr>
      <vt:lpstr>1999: ISOLTRAP Becomes  an Universal Mass Spectrometer</vt:lpstr>
      <vt:lpstr>2000: Application of ISOLTRAP to Specific Cases as  CVC Hypothesis and Test of the Unitarity of the CKM Matrix</vt:lpstr>
      <vt:lpstr>2001: Application of ISOLTRAP to Specific Cases as Waiting Point Nuclei in Astrophysics</vt:lpstr>
      <vt:lpstr>2002: Absolute Mass Measurements and Accuracy Check by Use of Carbon Clusters</vt:lpstr>
      <vt:lpstr>2003: Combination of RILIS, Nuclear and Mass Spectroscopy for Solving the Cu-70 Puzzle</vt:lpstr>
      <vt:lpstr>2004: In-Trap Decay: Mass Spectrometry of the Daughter Born in the Preparation Trap</vt:lpstr>
      <vt:lpstr>2005: Strengthening the Shell Gap at N = 82</vt:lpstr>
      <vt:lpstr>2006: Ten Times Faster to a Mass Spectrum</vt:lpstr>
      <vt:lpstr>2007: The ISOLTRAP crew at ISOLDE</vt:lpstr>
      <vt:lpstr>2008: tape station  /  17Ne proton halo</vt:lpstr>
      <vt:lpstr>Présentation PowerPoint</vt:lpstr>
      <vt:lpstr>2010:  Helping spectroscopists with 96Kr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Masses measured by ISOLTRAP: 669 data in AME2016, 520 are not “u” (unweighted)  407 unique nuclides (compared to ~300 in 2007)</vt:lpstr>
      <vt:lpstr>ISOLTRAP has Many Children</vt:lpstr>
      <vt:lpstr>Présentation PowerPoint</vt:lpstr>
      <vt:lpstr>Présentation PowerPoint</vt:lpstr>
      <vt:lpstr>ISOLTRAP has Many Fathers:  Mainly Students!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GSI - Darmstadt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Early Phase</dc:title>
  <dc:creator>Kluge</dc:creator>
  <cp:lastModifiedBy>David Lunney</cp:lastModifiedBy>
  <cp:revision>221</cp:revision>
  <dcterms:created xsi:type="dcterms:W3CDTF">2007-12-14T17:35:27Z</dcterms:created>
  <dcterms:modified xsi:type="dcterms:W3CDTF">2017-12-03T17:29:52Z</dcterms:modified>
</cp:coreProperties>
</file>