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541" r:id="rId3"/>
    <p:sldId id="476" r:id="rId4"/>
    <p:sldId id="544" r:id="rId5"/>
    <p:sldId id="515" r:id="rId6"/>
    <p:sldId id="538" r:id="rId7"/>
    <p:sldId id="543" r:id="rId8"/>
    <p:sldId id="521" r:id="rId9"/>
    <p:sldId id="545" r:id="rId10"/>
    <p:sldId id="554" r:id="rId11"/>
    <p:sldId id="547" r:id="rId12"/>
    <p:sldId id="524" r:id="rId13"/>
    <p:sldId id="527" r:id="rId14"/>
    <p:sldId id="548" r:id="rId15"/>
    <p:sldId id="557" r:id="rId16"/>
    <p:sldId id="555" r:id="rId17"/>
    <p:sldId id="516" r:id="rId18"/>
    <p:sldId id="507" r:id="rId19"/>
    <p:sldId id="533" r:id="rId20"/>
    <p:sldId id="511" r:id="rId21"/>
    <p:sldId id="551" r:id="rId22"/>
    <p:sldId id="552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 Bremer" initials="JB" lastIdx="11" clrIdx="0">
    <p:extLst>
      <p:ext uri="{19B8F6BF-5375-455C-9EA6-DF929625EA0E}">
        <p15:presenceInfo xmlns:p15="http://schemas.microsoft.com/office/powerpoint/2012/main" userId="S-1-5-21-1526224874-1540688658-1361462980-32048" providerId="AD"/>
      </p:ext>
    </p:extLst>
  </p:cmAuthor>
  <p:cmAuthor id="2" name="Olivier Pirotte" initials="OP" lastIdx="4" clrIdx="1">
    <p:extLst>
      <p:ext uri="{19B8F6BF-5375-455C-9EA6-DF929625EA0E}">
        <p15:presenceInfo xmlns:p15="http://schemas.microsoft.com/office/powerpoint/2012/main" userId="S-1-5-21-1526224874-1540688658-1361462980-279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FFFFFF"/>
    <a:srgbClr val="FF9933"/>
    <a:srgbClr val="00FFFF"/>
    <a:srgbClr val="66FF99"/>
    <a:srgbClr val="FFFF00"/>
    <a:srgbClr val="00CC00"/>
    <a:srgbClr val="5F9127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4" autoAdjust="0"/>
    <p:restoredTop sz="94673" autoAdjust="0"/>
  </p:normalViewPr>
  <p:slideViewPr>
    <p:cSldViewPr snapToGrid="0">
      <p:cViewPr varScale="1">
        <p:scale>
          <a:sx n="122" d="100"/>
          <a:sy n="122" d="100"/>
        </p:scale>
        <p:origin x="576" y="102"/>
      </p:cViewPr>
      <p:guideLst>
        <p:guide orient="horz"/>
        <p:guide pos="575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-2717" y="-82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D39D8-8498-4B22-ABE1-C84BD961B52A}" type="datetimeFigureOut">
              <a:rPr lang="en-GB" smtClean="0"/>
              <a:t>05/12/2017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148A6-E248-4AE8-BC9D-CBD895FA8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264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76A1-231A-4E40-9CB8-E877C565E753}" type="datetimeFigureOut">
              <a:rPr lang="en-GB" smtClean="0"/>
              <a:t>05/12/2017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89E22-121D-4345-8A11-85D125E3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903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517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13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30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883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036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55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624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315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48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645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370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339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625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751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96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282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88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0321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965200"/>
            <a:ext cx="8226854" cy="50688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583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4277" y="6431803"/>
            <a:ext cx="382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A. Perin, TE-CRG, 3</a:t>
            </a:r>
            <a:r>
              <a:rPr lang="fr-CH" sz="1200" baseline="30000" dirty="0" smtClean="0">
                <a:solidFill>
                  <a:schemeClr val="bg1"/>
                </a:solidFill>
              </a:rPr>
              <a:t>rd</a:t>
            </a:r>
            <a:r>
              <a:rPr lang="fr-CH" sz="1200" dirty="0" smtClean="0">
                <a:solidFill>
                  <a:schemeClr val="bg1"/>
                </a:solidFill>
              </a:rPr>
              <a:t> LHC</a:t>
            </a:r>
            <a:r>
              <a:rPr lang="fr-CH" sz="1200" baseline="0" dirty="0" smtClean="0">
                <a:solidFill>
                  <a:schemeClr val="bg1"/>
                </a:solidFill>
              </a:rPr>
              <a:t> </a:t>
            </a:r>
            <a:r>
              <a:rPr lang="fr-CH" sz="1200" baseline="0" dirty="0" err="1" smtClean="0">
                <a:solidFill>
                  <a:schemeClr val="bg1"/>
                </a:solidFill>
              </a:rPr>
              <a:t>Splice</a:t>
            </a:r>
            <a:r>
              <a:rPr lang="fr-CH" sz="1200" baseline="0" dirty="0" smtClean="0">
                <a:solidFill>
                  <a:schemeClr val="bg1"/>
                </a:solidFill>
              </a:rPr>
              <a:t> </a:t>
            </a:r>
            <a:r>
              <a:rPr lang="fr-CH" sz="1200" baseline="0" dirty="0" err="1" smtClean="0">
                <a:solidFill>
                  <a:schemeClr val="bg1"/>
                </a:solidFill>
              </a:rPr>
              <a:t>Review</a:t>
            </a:r>
            <a:r>
              <a:rPr lang="fr-CH" sz="1200" baseline="0" dirty="0" smtClean="0">
                <a:solidFill>
                  <a:schemeClr val="bg1"/>
                </a:solidFill>
              </a:rPr>
              <a:t> 12</a:t>
            </a:r>
            <a:r>
              <a:rPr lang="fr-CH" sz="1200" dirty="0" smtClean="0">
                <a:solidFill>
                  <a:schemeClr val="bg1"/>
                </a:solidFill>
              </a:rPr>
              <a:t>.11.2012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486" y="6294051"/>
            <a:ext cx="7380514" cy="57081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94051"/>
            <a:ext cx="7380514" cy="5708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277" y="6431803"/>
            <a:ext cx="3237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ISOLDE Workshop and Users meeting 2017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9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microsoft.com/office/2007/relationships/hdphoto" Target="../media/hdphoto1.wdp"/><Relationship Id="rId7" Type="http://schemas.openxmlformats.org/officeDocument/2006/relationships/image" Target="../media/image47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1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EYETS 2016-2017 : consolidation action plan</a:t>
            </a:r>
            <a:endParaRPr lang="en-US" sz="2600" b="1" dirty="0"/>
          </a:p>
        </p:txBody>
      </p:sp>
      <p:sp>
        <p:nvSpPr>
          <p:cNvPr id="119" name="Rectangle 118"/>
          <p:cNvSpPr/>
          <p:nvPr/>
        </p:nvSpPr>
        <p:spPr>
          <a:xfrm>
            <a:off x="71306" y="569924"/>
            <a:ext cx="884203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Compressor</a:t>
            </a:r>
            <a:r>
              <a:rPr lang="fr-CH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station and </a:t>
            </a:r>
            <a:r>
              <a:rPr lang="fr-CH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Refrigerator</a:t>
            </a:r>
            <a:r>
              <a:rPr lang="fr-CH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252000" lvl="1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Revision of the safety system with respect to overpressure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events ;</a:t>
            </a: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lvl="1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simplification of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safety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chains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lvl="1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of 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full CP performance and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ease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restarts</a:t>
            </a: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52000" lvl="1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of refrigerator process control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robust process with automatisms allowing reconnection of 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-modules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 situations</a:t>
            </a:r>
            <a:endParaRPr lang="fr-CH" sz="1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0" name="Picture 11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1254452" y="2648682"/>
            <a:ext cx="6872143" cy="15611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3429" y="4149566"/>
            <a:ext cx="5473946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CDS :</a:t>
            </a: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commissioning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all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jumper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box;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Upgrade 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PLC and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automatisms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easing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restarts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reconnection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 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 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situations</a:t>
            </a:r>
          </a:p>
          <a:p>
            <a:pPr marL="252000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 of CM3 and </a:t>
            </a:r>
            <a:r>
              <a:rPr lang="fr-CH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CDS </a:t>
            </a:r>
            <a:r>
              <a:rPr lang="fr-CH" u="sng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endoscopic</a:t>
            </a:r>
            <a:r>
              <a:rPr lang="fr-CH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investigations </a:t>
            </a:r>
            <a:endParaRPr lang="fr-CH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728" y="4283358"/>
            <a:ext cx="2519172" cy="188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3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24"/>
          <p:cNvSpPr txBox="1"/>
          <p:nvPr/>
        </p:nvSpPr>
        <p:spPr>
          <a:xfrm>
            <a:off x="1171611" y="2518236"/>
            <a:ext cx="1111216" cy="3785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baseline="0" dirty="0">
                <a:solidFill>
                  <a:schemeClr val="bg1"/>
                </a:solidFill>
              </a:rPr>
              <a:t>Line G DN50</a:t>
            </a:r>
          </a:p>
          <a:p>
            <a:pPr algn="ctr"/>
            <a:r>
              <a:rPr lang="en-GB" sz="1000" b="1" baseline="0" dirty="0">
                <a:solidFill>
                  <a:schemeClr val="bg1"/>
                </a:solidFill>
              </a:rPr>
              <a:t>Gas </a:t>
            </a:r>
            <a:r>
              <a:rPr lang="en-GB" sz="1000" b="1" baseline="0" dirty="0" smtClean="0">
                <a:solidFill>
                  <a:schemeClr val="bg1"/>
                </a:solidFill>
              </a:rPr>
              <a:t>Return</a:t>
            </a:r>
          </a:p>
          <a:p>
            <a:pPr algn="ctr"/>
            <a:r>
              <a:rPr lang="en-GB" sz="1000" b="1" baseline="0" dirty="0" smtClean="0">
                <a:solidFill>
                  <a:schemeClr val="bg1"/>
                </a:solidFill>
              </a:rPr>
              <a:t>4.5 </a:t>
            </a:r>
            <a:r>
              <a:rPr lang="en-GB" sz="1000" b="1" baseline="0" dirty="0">
                <a:solidFill>
                  <a:schemeClr val="bg1"/>
                </a:solidFill>
              </a:rPr>
              <a:t>- 300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5664740" y="1346848"/>
            <a:ext cx="626516" cy="388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solidFill>
                  <a:schemeClr val="bg1"/>
                </a:solidFill>
              </a:rPr>
              <a:t>Line C DN40</a:t>
            </a:r>
          </a:p>
          <a:p>
            <a:pPr algn="ctr"/>
            <a:r>
              <a:rPr lang="en-GB" sz="1000" b="1" dirty="0">
                <a:solidFill>
                  <a:schemeClr val="bg1"/>
                </a:solidFill>
              </a:rPr>
              <a:t>LHe</a:t>
            </a:r>
            <a:r>
              <a:rPr lang="en-GB" sz="1000" b="1" baseline="0" dirty="0">
                <a:solidFill>
                  <a:schemeClr val="bg1"/>
                </a:solidFill>
              </a:rPr>
              <a:t> 4.5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0"/>
          <a:stretch/>
        </p:blipFill>
        <p:spPr>
          <a:xfrm>
            <a:off x="345611" y="1211178"/>
            <a:ext cx="3286731" cy="2350169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 rot="1719182">
            <a:off x="1351892" y="2344924"/>
            <a:ext cx="1650605" cy="7251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8" name="TextBox 20"/>
          <p:cNvSpPr txBox="1"/>
          <p:nvPr/>
        </p:nvSpPr>
        <p:spPr>
          <a:xfrm>
            <a:off x="981325" y="2946090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chemeClr val="bg1"/>
                </a:solidFill>
              </a:rPr>
              <a:t>Line C DN40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LHe</a:t>
            </a:r>
            <a:r>
              <a:rPr lang="en-GB" sz="1400" b="1" baseline="0" dirty="0">
                <a:solidFill>
                  <a:schemeClr val="bg1"/>
                </a:solidFill>
              </a:rPr>
              <a:t> 4.5 K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9" name="TextBox 20"/>
          <p:cNvSpPr txBox="1"/>
          <p:nvPr/>
        </p:nvSpPr>
        <p:spPr>
          <a:xfrm>
            <a:off x="600753" y="2144942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Shield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0"/>
          <p:cNvSpPr txBox="1"/>
          <p:nvPr/>
        </p:nvSpPr>
        <p:spPr>
          <a:xfrm>
            <a:off x="2932326" y="2019262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Vacuum</a:t>
            </a: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Jacket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31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75" y="1107342"/>
            <a:ext cx="3097084" cy="2322813"/>
          </a:xfrm>
          <a:prstGeom prst="rect">
            <a:avLst/>
          </a:prstGeom>
        </p:spPr>
      </p:pic>
      <p:sp>
        <p:nvSpPr>
          <p:cNvPr id="33" name="Oval 32"/>
          <p:cNvSpPr/>
          <p:nvPr/>
        </p:nvSpPr>
        <p:spPr>
          <a:xfrm rot="1311220">
            <a:off x="4686627" y="1956062"/>
            <a:ext cx="2114144" cy="7251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8605" y="895929"/>
            <a:ext cx="244074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View </a:t>
            </a:r>
            <a:r>
              <a:rPr lang="en-GB" sz="1600" dirty="0"/>
              <a:t>from </a:t>
            </a:r>
            <a:r>
              <a:rPr lang="en-GB" sz="1600" dirty="0" smtClean="0"/>
              <a:t>JB4 </a:t>
            </a:r>
            <a:r>
              <a:rPr lang="en-GB" sz="1600" dirty="0"/>
              <a:t>to </a:t>
            </a:r>
            <a:r>
              <a:rPr lang="en-GB" sz="1600" dirty="0" smtClean="0"/>
              <a:t>JB5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308003" y="884878"/>
            <a:ext cx="244074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View </a:t>
            </a:r>
            <a:r>
              <a:rPr lang="en-GB" sz="1600" dirty="0"/>
              <a:t>from </a:t>
            </a:r>
            <a:r>
              <a:rPr lang="en-GB" sz="1600" dirty="0" smtClean="0"/>
              <a:t>JB4 </a:t>
            </a:r>
            <a:r>
              <a:rPr lang="en-GB" sz="1600" dirty="0"/>
              <a:t>to </a:t>
            </a:r>
            <a:r>
              <a:rPr lang="en-GB" sz="1600" dirty="0" smtClean="0"/>
              <a:t>JB3</a:t>
            </a:r>
            <a:endParaRPr lang="en-GB" sz="1600" dirty="0"/>
          </a:p>
        </p:txBody>
      </p:sp>
      <p:sp>
        <p:nvSpPr>
          <p:cNvPr id="35" name="TextBox 20"/>
          <p:cNvSpPr txBox="1"/>
          <p:nvPr/>
        </p:nvSpPr>
        <p:spPr>
          <a:xfrm>
            <a:off x="5910684" y="2318646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Shield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6" name="TextBox 20"/>
          <p:cNvSpPr txBox="1"/>
          <p:nvPr/>
        </p:nvSpPr>
        <p:spPr>
          <a:xfrm>
            <a:off x="6799791" y="1734692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chemeClr val="bg1"/>
                </a:solidFill>
              </a:rPr>
              <a:t>Line D</a:t>
            </a:r>
          </a:p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G</a:t>
            </a:r>
            <a:r>
              <a:rPr lang="en-GB" sz="1400" b="1" dirty="0" err="1" smtClean="0">
                <a:solidFill>
                  <a:schemeClr val="bg1"/>
                </a:solidFill>
              </a:rPr>
              <a:t>He</a:t>
            </a:r>
            <a:r>
              <a:rPr lang="en-GB" sz="1400" b="1" baseline="0" dirty="0" smtClean="0">
                <a:solidFill>
                  <a:schemeClr val="bg1"/>
                </a:solidFill>
              </a:rPr>
              <a:t> </a:t>
            </a:r>
            <a:r>
              <a:rPr lang="en-GB" sz="1400" b="1" baseline="0" dirty="0">
                <a:solidFill>
                  <a:schemeClr val="bg1"/>
                </a:solidFill>
              </a:rPr>
              <a:t>4.5 K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37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21" y="3876596"/>
            <a:ext cx="3041377" cy="2281033"/>
          </a:xfr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52"/>
          <a:stretch/>
        </p:blipFill>
        <p:spPr>
          <a:xfrm>
            <a:off x="3393831" y="3895773"/>
            <a:ext cx="2148716" cy="2261856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981325" y="4973053"/>
            <a:ext cx="1537286" cy="75397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9" name="TextBox 20"/>
          <p:cNvSpPr txBox="1"/>
          <p:nvPr/>
        </p:nvSpPr>
        <p:spPr>
          <a:xfrm>
            <a:off x="2092541" y="5817587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chemeClr val="bg1"/>
                </a:solidFill>
              </a:rPr>
              <a:t>Line </a:t>
            </a:r>
            <a:r>
              <a:rPr lang="en-GB" sz="1400" b="1" dirty="0" smtClean="0">
                <a:solidFill>
                  <a:schemeClr val="bg1"/>
                </a:solidFill>
              </a:rPr>
              <a:t>C</a:t>
            </a:r>
            <a:endParaRPr lang="en-GB" sz="1400" b="1" dirty="0">
              <a:solidFill>
                <a:schemeClr val="bg1"/>
              </a:solidFill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LHe</a:t>
            </a:r>
            <a:r>
              <a:rPr lang="en-GB" sz="1400" b="1" baseline="0" dirty="0">
                <a:solidFill>
                  <a:schemeClr val="bg1"/>
                </a:solidFill>
              </a:rPr>
              <a:t> 4.5 K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0" name="TextBox 20"/>
          <p:cNvSpPr txBox="1"/>
          <p:nvPr/>
        </p:nvSpPr>
        <p:spPr>
          <a:xfrm>
            <a:off x="3832416" y="5692843"/>
            <a:ext cx="380572" cy="2494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chemeClr val="bg1"/>
                </a:solidFill>
              </a:rPr>
              <a:t>Line </a:t>
            </a:r>
            <a:r>
              <a:rPr lang="en-GB" sz="1400" b="1" dirty="0" smtClean="0">
                <a:solidFill>
                  <a:schemeClr val="bg1"/>
                </a:solidFill>
              </a:rPr>
              <a:t>C</a:t>
            </a:r>
            <a:endParaRPr lang="en-GB" sz="1400" b="1" dirty="0">
              <a:solidFill>
                <a:schemeClr val="bg1"/>
              </a:solidFill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LHe</a:t>
            </a:r>
            <a:r>
              <a:rPr lang="en-GB" sz="1400" b="1" baseline="0" dirty="0">
                <a:solidFill>
                  <a:schemeClr val="bg1"/>
                </a:solidFill>
              </a:rPr>
              <a:t> 4.5 K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08830" y="3633633"/>
            <a:ext cx="3134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fr-CH" sz="1600" dirty="0" err="1" smtClean="0"/>
              <a:t>Spacers</a:t>
            </a:r>
            <a:r>
              <a:rPr lang="fr-CH" sz="1600" dirty="0" smtClean="0"/>
              <a:t> </a:t>
            </a:r>
            <a:r>
              <a:rPr lang="fr-CH" sz="1600" dirty="0" err="1" smtClean="0"/>
              <a:t>too</a:t>
            </a:r>
            <a:r>
              <a:rPr lang="fr-CH" sz="1600" dirty="0" smtClean="0"/>
              <a:t> fragile ? Incorrect design </a:t>
            </a:r>
            <a:r>
              <a:rPr lang="fr-CH" sz="1600" dirty="0" err="1" smtClean="0"/>
              <a:t>wrt</a:t>
            </a:r>
            <a:r>
              <a:rPr lang="fr-CH" sz="1600" dirty="0" smtClean="0"/>
              <a:t> thermal contraction force ?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600" dirty="0" smtClean="0"/>
              <a:t>Too </a:t>
            </a:r>
            <a:r>
              <a:rPr lang="en-GB" sz="1600" dirty="0"/>
              <a:t>narrow gap between 4.5 K process pipes and </a:t>
            </a:r>
            <a:r>
              <a:rPr lang="en-GB" sz="1600" dirty="0" smtClean="0"/>
              <a:t>shield</a:t>
            </a:r>
            <a:endParaRPr lang="en-GB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518861" y="4674402"/>
            <a:ext cx="1470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Crushed spacer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82827" y="3687464"/>
            <a:ext cx="244074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View </a:t>
            </a:r>
            <a:r>
              <a:rPr lang="en-GB" sz="1600" dirty="0"/>
              <a:t>from </a:t>
            </a:r>
            <a:r>
              <a:rPr lang="en-GB" sz="1600" dirty="0" smtClean="0"/>
              <a:t>JB4 </a:t>
            </a:r>
            <a:r>
              <a:rPr lang="en-GB" sz="1600" dirty="0"/>
              <a:t>to </a:t>
            </a:r>
            <a:r>
              <a:rPr lang="en-GB" sz="1600" dirty="0" smtClean="0"/>
              <a:t>JB5</a:t>
            </a:r>
            <a:endParaRPr lang="en-GB"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2437" y="5184682"/>
            <a:ext cx="3481563" cy="931568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 bwMode="auto">
          <a:xfrm>
            <a:off x="6759686" y="5502442"/>
            <a:ext cx="186546" cy="33920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281052" y="5518485"/>
            <a:ext cx="186546" cy="33920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7639" y="52303"/>
            <a:ext cx="8988724" cy="7420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Main finding of endoscopic investigations :</a:t>
            </a:r>
            <a:br>
              <a:rPr lang="en-US" sz="2600" b="1" dirty="0" smtClean="0"/>
            </a:br>
            <a:r>
              <a:rPr lang="en-US" sz="2600" b="1" dirty="0" smtClean="0"/>
              <a:t>		     </a:t>
            </a:r>
            <a:r>
              <a:rPr lang="en-GB" sz="2600" b="1" dirty="0" smtClean="0"/>
              <a:t>contact </a:t>
            </a:r>
            <a:r>
              <a:rPr lang="en-GB" sz="2600" b="1" dirty="0"/>
              <a:t>of 4.5K process pipes with shield</a:t>
            </a:r>
            <a:r>
              <a:rPr lang="en-US" sz="2600" b="1" dirty="0" smtClean="0"/>
              <a:t> 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58362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429" y="811442"/>
            <a:ext cx="8685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Obvious contact of </a:t>
            </a:r>
            <a:r>
              <a:rPr lang="en-GB" dirty="0" err="1" smtClean="0"/>
              <a:t>LHe</a:t>
            </a:r>
            <a:r>
              <a:rPr lang="en-GB" dirty="0" smtClean="0"/>
              <a:t> and </a:t>
            </a:r>
            <a:r>
              <a:rPr lang="en-GB" dirty="0" err="1" smtClean="0"/>
              <a:t>GHe</a:t>
            </a:r>
            <a:r>
              <a:rPr lang="en-GB" dirty="0" smtClean="0"/>
              <a:t> 4.5 K lines (headers C &amp; D) with the shield in the TL interconnecting the Jumper Box (JBs)</a:t>
            </a:r>
          </a:p>
          <a:p>
            <a:r>
              <a:rPr lang="fr-CH" dirty="0" smtClean="0"/>
              <a:t>=&gt; </a:t>
            </a:r>
            <a:r>
              <a:rPr lang="en-GB" i="1" dirty="0">
                <a:solidFill>
                  <a:srgbClr val="FF0000"/>
                </a:solidFill>
              </a:rPr>
              <a:t>Implies </a:t>
            </a:r>
            <a:r>
              <a:rPr lang="en-GB" i="1" dirty="0" smtClean="0">
                <a:solidFill>
                  <a:srgbClr val="FF0000"/>
                </a:solidFill>
              </a:rPr>
              <a:t>significant </a:t>
            </a:r>
            <a:r>
              <a:rPr lang="en-GB" i="1" dirty="0">
                <a:solidFill>
                  <a:srgbClr val="FF0000"/>
                </a:solidFill>
              </a:rPr>
              <a:t>contact all the way along transfer line</a:t>
            </a:r>
          </a:p>
          <a:p>
            <a:endParaRPr lang="en-GB" dirty="0"/>
          </a:p>
        </p:txBody>
      </p:sp>
      <p:pic>
        <p:nvPicPr>
          <p:cNvPr id="7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0" y="1985413"/>
            <a:ext cx="4076337" cy="3057253"/>
          </a:xfrm>
        </p:spPr>
      </p:pic>
      <p:sp>
        <p:nvSpPr>
          <p:cNvPr id="16" name="Oval 15"/>
          <p:cNvSpPr/>
          <p:nvPr/>
        </p:nvSpPr>
        <p:spPr>
          <a:xfrm rot="1719182">
            <a:off x="1679575" y="3540991"/>
            <a:ext cx="540529" cy="5653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908972" y="2203376"/>
            <a:ext cx="1111216" cy="3785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baseline="0" dirty="0">
                <a:solidFill>
                  <a:schemeClr val="bg1"/>
                </a:solidFill>
              </a:rPr>
              <a:t>Line </a:t>
            </a:r>
            <a:r>
              <a:rPr lang="en-GB" sz="1000" b="1" baseline="0" dirty="0" smtClean="0">
                <a:solidFill>
                  <a:schemeClr val="bg1"/>
                </a:solidFill>
              </a:rPr>
              <a:t>G</a:t>
            </a:r>
            <a:br>
              <a:rPr lang="en-GB" sz="1000" b="1" baseline="0" dirty="0" smtClean="0">
                <a:solidFill>
                  <a:schemeClr val="bg1"/>
                </a:solidFill>
              </a:rPr>
            </a:br>
            <a:r>
              <a:rPr lang="en-GB" sz="1000" b="1" baseline="0" dirty="0" smtClean="0">
                <a:solidFill>
                  <a:schemeClr val="bg1"/>
                </a:solidFill>
              </a:rPr>
              <a:t>Gas Return</a:t>
            </a:r>
          </a:p>
          <a:p>
            <a:pPr algn="ctr"/>
            <a:r>
              <a:rPr lang="en-GB" sz="1000" b="1" baseline="0" dirty="0" smtClean="0">
                <a:solidFill>
                  <a:schemeClr val="bg1"/>
                </a:solidFill>
              </a:rPr>
              <a:t>4.5 </a:t>
            </a:r>
            <a:r>
              <a:rPr lang="en-GB" sz="1000" b="1" baseline="0" dirty="0">
                <a:solidFill>
                  <a:schemeClr val="bg1"/>
                </a:solidFill>
              </a:rPr>
              <a:t>- 300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908972" y="3036987"/>
            <a:ext cx="683098" cy="4090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baseline="0" dirty="0">
                <a:solidFill>
                  <a:schemeClr val="bg1"/>
                </a:solidFill>
              </a:rPr>
              <a:t>Line E DN32</a:t>
            </a:r>
          </a:p>
          <a:p>
            <a:pPr algn="ctr"/>
            <a:r>
              <a:rPr lang="en-GB" sz="1000" b="1" baseline="0" dirty="0">
                <a:solidFill>
                  <a:schemeClr val="bg1"/>
                </a:solidFill>
              </a:rPr>
              <a:t>Shield in 50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1303645" y="3954634"/>
            <a:ext cx="626516" cy="388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solidFill>
                  <a:schemeClr val="bg1"/>
                </a:solidFill>
              </a:rPr>
              <a:t>Line C DN40</a:t>
            </a:r>
          </a:p>
          <a:p>
            <a:pPr algn="ctr"/>
            <a:r>
              <a:rPr lang="en-GB" sz="1000" b="1" dirty="0">
                <a:solidFill>
                  <a:schemeClr val="bg1"/>
                </a:solidFill>
              </a:rPr>
              <a:t>LHe</a:t>
            </a:r>
            <a:r>
              <a:rPr lang="en-GB" sz="1000" b="1" baseline="0" dirty="0">
                <a:solidFill>
                  <a:schemeClr val="bg1"/>
                </a:solidFill>
              </a:rPr>
              <a:t> 4.5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1342" y="5080594"/>
            <a:ext cx="4088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View </a:t>
            </a:r>
            <a:r>
              <a:rPr lang="en-GB" sz="1600" dirty="0"/>
              <a:t>from return box of Jumper Box 1 to </a:t>
            </a:r>
            <a:r>
              <a:rPr lang="en-GB" sz="1600" dirty="0" smtClean="0"/>
              <a:t>2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273" y="5551056"/>
            <a:ext cx="3481563" cy="931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932947" y="5707637"/>
            <a:ext cx="280737" cy="5201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306857" y="4868779"/>
            <a:ext cx="766458" cy="838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0"/>
          <p:cNvSpPr txBox="1"/>
          <p:nvPr/>
        </p:nvSpPr>
        <p:spPr>
          <a:xfrm>
            <a:off x="3270323" y="2993038"/>
            <a:ext cx="626516" cy="388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solidFill>
                  <a:schemeClr val="bg1"/>
                </a:solidFill>
              </a:rPr>
              <a:t>Line </a:t>
            </a:r>
            <a:r>
              <a:rPr lang="en-GB" sz="1000" b="1" dirty="0" smtClean="0">
                <a:solidFill>
                  <a:schemeClr val="bg1"/>
                </a:solidFill>
              </a:rPr>
              <a:t>D DN50</a:t>
            </a:r>
            <a:endParaRPr lang="en-GB" sz="1000" b="1" dirty="0">
              <a:solidFill>
                <a:schemeClr val="bg1"/>
              </a:solidFill>
            </a:endParaRPr>
          </a:p>
          <a:p>
            <a:pPr algn="ctr"/>
            <a:r>
              <a:rPr lang="en-GB" sz="1000" b="1" dirty="0" err="1">
                <a:solidFill>
                  <a:schemeClr val="bg1"/>
                </a:solidFill>
              </a:rPr>
              <a:t>G</a:t>
            </a:r>
            <a:r>
              <a:rPr lang="en-GB" sz="1000" b="1" dirty="0" err="1" smtClean="0">
                <a:solidFill>
                  <a:schemeClr val="bg1"/>
                </a:solidFill>
              </a:rPr>
              <a:t>He</a:t>
            </a:r>
            <a:r>
              <a:rPr lang="en-GB" sz="1000" b="1" baseline="0" dirty="0" smtClean="0">
                <a:solidFill>
                  <a:schemeClr val="bg1"/>
                </a:solidFill>
              </a:rPr>
              <a:t> </a:t>
            </a:r>
            <a:r>
              <a:rPr lang="en-GB" sz="1000" b="1" baseline="0" dirty="0">
                <a:solidFill>
                  <a:schemeClr val="bg1"/>
                </a:solidFill>
              </a:rPr>
              <a:t>4.5 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9" name="TextBox 20"/>
          <p:cNvSpPr txBox="1"/>
          <p:nvPr/>
        </p:nvSpPr>
        <p:spPr>
          <a:xfrm>
            <a:off x="2309608" y="2534530"/>
            <a:ext cx="626516" cy="388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solidFill>
                  <a:schemeClr val="bg1"/>
                </a:solidFill>
              </a:rPr>
              <a:t>Line </a:t>
            </a:r>
            <a:r>
              <a:rPr lang="en-GB" sz="1000" b="1" dirty="0" smtClean="0">
                <a:solidFill>
                  <a:schemeClr val="bg1"/>
                </a:solidFill>
              </a:rPr>
              <a:t>F DN32</a:t>
            </a:r>
            <a:endParaRPr lang="en-GB" sz="1000" b="1" dirty="0">
              <a:solidFill>
                <a:schemeClr val="bg1"/>
              </a:solidFill>
            </a:endParaRPr>
          </a:p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Shield out 7</a:t>
            </a:r>
            <a:r>
              <a:rPr lang="en-GB" sz="1000" b="1" baseline="0" dirty="0" smtClean="0">
                <a:solidFill>
                  <a:schemeClr val="bg1"/>
                </a:solidFill>
              </a:rPr>
              <a:t>5 </a:t>
            </a:r>
            <a:r>
              <a:rPr lang="en-GB" sz="1000" b="1" baseline="0" dirty="0">
                <a:solidFill>
                  <a:schemeClr val="bg1"/>
                </a:solidFill>
              </a:rPr>
              <a:t>K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1" t="10686" r="8024"/>
          <a:stretch/>
        </p:blipFill>
        <p:spPr>
          <a:xfrm>
            <a:off x="6260236" y="4408288"/>
            <a:ext cx="2336761" cy="2070371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6206724" y="1831680"/>
            <a:ext cx="2443786" cy="2410614"/>
            <a:chOff x="0" y="-1"/>
            <a:chExt cx="7442181" cy="6895238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-1"/>
              <a:ext cx="7442181" cy="6895238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1482305" y="1510407"/>
              <a:ext cx="4292784" cy="3470780"/>
              <a:chOff x="1483153" y="1510407"/>
              <a:chExt cx="4274120" cy="3470780"/>
            </a:xfrm>
          </p:grpSpPr>
          <p:sp>
            <p:nvSpPr>
              <p:cNvPr id="37" name="TextBox 2"/>
              <p:cNvSpPr txBox="1"/>
              <p:nvPr/>
            </p:nvSpPr>
            <p:spPr>
              <a:xfrm>
                <a:off x="4306810" y="4330180"/>
                <a:ext cx="1283202" cy="6510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700" b="1" dirty="0">
                    <a:solidFill>
                      <a:schemeClr val="bg1"/>
                    </a:solidFill>
                  </a:rPr>
                  <a:t>Line </a:t>
                </a:r>
                <a:r>
                  <a:rPr lang="en-GB" sz="700" b="1" dirty="0" smtClean="0">
                    <a:solidFill>
                      <a:schemeClr val="bg1"/>
                    </a:solidFill>
                  </a:rPr>
                  <a:t>C</a:t>
                </a:r>
                <a:br>
                  <a:rPr lang="en-GB" sz="700" b="1" dirty="0" smtClean="0">
                    <a:solidFill>
                      <a:schemeClr val="bg1"/>
                    </a:solidFill>
                  </a:rPr>
                </a:br>
                <a:r>
                  <a:rPr lang="en-GB" sz="700" b="1" dirty="0" err="1" smtClean="0">
                    <a:solidFill>
                      <a:schemeClr val="bg1"/>
                    </a:solidFill>
                  </a:rPr>
                  <a:t>LHe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GB" sz="700" b="1" baseline="0" dirty="0">
                    <a:solidFill>
                      <a:schemeClr val="bg1"/>
                    </a:solidFill>
                  </a:rPr>
                  <a:t>4.5 K</a:t>
                </a:r>
                <a:endParaRPr lang="en-GB" sz="7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"/>
              <p:cNvSpPr txBox="1"/>
              <p:nvPr/>
            </p:nvSpPr>
            <p:spPr>
              <a:xfrm>
                <a:off x="4082388" y="2880491"/>
                <a:ext cx="1674885" cy="6510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700" b="1" baseline="0" dirty="0">
                    <a:solidFill>
                      <a:schemeClr val="bg1"/>
                    </a:solidFill>
                  </a:rPr>
                  <a:t>Line 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E</a:t>
                </a:r>
                <a:br>
                  <a:rPr lang="en-GB" sz="700" b="1" baseline="0" dirty="0" smtClean="0">
                    <a:solidFill>
                      <a:schemeClr val="bg1"/>
                    </a:solidFill>
                  </a:rPr>
                </a:b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Shield </a:t>
                </a:r>
                <a:r>
                  <a:rPr lang="en-GB" sz="700" b="1" baseline="0" dirty="0">
                    <a:solidFill>
                      <a:schemeClr val="bg1"/>
                    </a:solidFill>
                  </a:rPr>
                  <a:t>in 50 K</a:t>
                </a:r>
                <a:endParaRPr lang="en-GB" sz="7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TextBox 4"/>
              <p:cNvSpPr txBox="1"/>
              <p:nvPr/>
            </p:nvSpPr>
            <p:spPr>
              <a:xfrm>
                <a:off x="1483153" y="2809820"/>
                <a:ext cx="1803137" cy="6510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700" b="1" baseline="0" dirty="0">
                    <a:solidFill>
                      <a:schemeClr val="bg1"/>
                    </a:solidFill>
                  </a:rPr>
                  <a:t>Line 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F</a:t>
                </a:r>
                <a:br>
                  <a:rPr lang="en-GB" sz="700" b="1" baseline="0" dirty="0" smtClean="0">
                    <a:solidFill>
                      <a:schemeClr val="bg1"/>
                    </a:solidFill>
                  </a:rPr>
                </a:b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Shield </a:t>
                </a:r>
                <a:r>
                  <a:rPr lang="en-GB" sz="700" b="1" baseline="0" dirty="0">
                    <a:solidFill>
                      <a:schemeClr val="bg1"/>
                    </a:solidFill>
                  </a:rPr>
                  <a:t>out 75 K</a:t>
                </a:r>
                <a:endParaRPr lang="en-GB" sz="7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TextBox 5"/>
              <p:cNvSpPr txBox="1"/>
              <p:nvPr/>
            </p:nvSpPr>
            <p:spPr>
              <a:xfrm>
                <a:off x="1766931" y="4272312"/>
                <a:ext cx="1317863" cy="6510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700" b="1" baseline="0" dirty="0">
                    <a:solidFill>
                      <a:schemeClr val="bg1"/>
                    </a:solidFill>
                  </a:rPr>
                  <a:t>Line 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D</a:t>
                </a:r>
                <a:endParaRPr lang="en-GB" sz="700" b="1" baseline="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700" b="1" baseline="0" dirty="0" err="1" smtClean="0">
                    <a:solidFill>
                      <a:schemeClr val="bg1"/>
                    </a:solidFill>
                  </a:rPr>
                  <a:t>GHe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 4.5 </a:t>
                </a:r>
                <a:r>
                  <a:rPr lang="en-GB" sz="700" b="1" baseline="0" dirty="0">
                    <a:solidFill>
                      <a:schemeClr val="bg1"/>
                    </a:solidFill>
                  </a:rPr>
                  <a:t>K</a:t>
                </a:r>
                <a:endParaRPr lang="en-GB" sz="7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6"/>
              <p:cNvSpPr txBox="1"/>
              <p:nvPr/>
            </p:nvSpPr>
            <p:spPr>
              <a:xfrm>
                <a:off x="3210336" y="1510407"/>
                <a:ext cx="1005901" cy="4231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700" b="1" baseline="0" dirty="0">
                    <a:solidFill>
                      <a:schemeClr val="bg1"/>
                    </a:solidFill>
                  </a:rPr>
                  <a:t>Line </a:t>
                </a:r>
                <a:r>
                  <a:rPr lang="en-GB" sz="700" b="1" baseline="0" dirty="0" smtClean="0">
                    <a:solidFill>
                      <a:schemeClr val="bg1"/>
                    </a:solidFill>
                  </a:rPr>
                  <a:t>G</a:t>
                </a:r>
                <a:endParaRPr lang="en-GB" sz="7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6000734" y="4428446"/>
            <a:ext cx="4985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400" dirty="0" err="1" smtClean="0">
                <a:solidFill>
                  <a:srgbClr val="000000"/>
                </a:solidFill>
              </a:rPr>
              <a:t>Shield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229056" y="3124945"/>
            <a:ext cx="553117" cy="3085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523647" y="4548639"/>
            <a:ext cx="342979" cy="89483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0" idx="1"/>
          </p:cNvCxnSpPr>
          <p:nvPr/>
        </p:nvCxnSpPr>
        <p:spPr>
          <a:xfrm>
            <a:off x="6260236" y="3235563"/>
            <a:ext cx="526823" cy="20353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632824" y="3099520"/>
            <a:ext cx="56746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400" dirty="0" err="1" smtClean="0">
                <a:solidFill>
                  <a:srgbClr val="000000"/>
                </a:solidFill>
              </a:rPr>
              <a:t>Spacer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64568" y="1997674"/>
            <a:ext cx="923468" cy="24622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CH" sz="1600" dirty="0" smtClean="0">
                <a:solidFill>
                  <a:srgbClr val="000000"/>
                </a:solidFill>
              </a:rPr>
              <a:t>TL design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6523647" y="3693251"/>
            <a:ext cx="263412" cy="89700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541424" y="3642641"/>
            <a:ext cx="1083296" cy="94760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523647" y="4573346"/>
            <a:ext cx="1027058" cy="10361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itle 1"/>
          <p:cNvSpPr txBox="1">
            <a:spLocks/>
          </p:cNvSpPr>
          <p:nvPr/>
        </p:nvSpPr>
        <p:spPr>
          <a:xfrm>
            <a:off x="77639" y="52303"/>
            <a:ext cx="8988724" cy="7420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Main finding of endoscopic investigations :</a:t>
            </a:r>
            <a:br>
              <a:rPr lang="en-US" sz="2600" b="1" dirty="0" smtClean="0"/>
            </a:br>
            <a:r>
              <a:rPr lang="en-US" sz="2600" b="1" dirty="0" smtClean="0"/>
              <a:t>		     </a:t>
            </a:r>
            <a:r>
              <a:rPr lang="en-GB" sz="2600" b="1" dirty="0" smtClean="0"/>
              <a:t>contact </a:t>
            </a:r>
            <a:r>
              <a:rPr lang="en-GB" sz="2600" b="1" dirty="0"/>
              <a:t>of 4.5K process pipes with shield</a:t>
            </a:r>
            <a:r>
              <a:rPr lang="en-US" sz="2600" b="1" dirty="0" smtClean="0"/>
              <a:t> </a:t>
            </a:r>
            <a:endParaRPr lang="en-US" sz="2600" b="1" dirty="0"/>
          </a:p>
        </p:txBody>
      </p:sp>
      <p:sp>
        <p:nvSpPr>
          <p:cNvPr id="33" name="TextBox 32"/>
          <p:cNvSpPr txBox="1"/>
          <p:nvPr/>
        </p:nvSpPr>
        <p:spPr>
          <a:xfrm rot="20022469">
            <a:off x="245468" y="2124502"/>
            <a:ext cx="8643709" cy="2308324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FFFF00">
                    <a:alpha val="87000"/>
                  </a:srgbClr>
                </a:solidFill>
              </a:rPr>
              <a:t>Meeting in situ with the </a:t>
            </a:r>
            <a:r>
              <a:rPr lang="en-GB" sz="2400" dirty="0" smtClean="0">
                <a:solidFill>
                  <a:srgbClr val="FFFF00">
                    <a:alpha val="87000"/>
                  </a:srgbClr>
                </a:solidFill>
              </a:rPr>
              <a:t>manufacturer</a:t>
            </a:r>
          </a:p>
          <a:p>
            <a:pPr algn="ctr">
              <a:lnSpc>
                <a:spcPct val="150000"/>
              </a:lnSpc>
            </a:pPr>
            <a:r>
              <a:rPr lang="fr-CH" sz="2400" dirty="0" smtClean="0">
                <a:solidFill>
                  <a:srgbClr val="FFFF00">
                    <a:alpha val="87000"/>
                  </a:srgbClr>
                </a:solidFill>
              </a:rPr>
              <a:t>Full </a:t>
            </a:r>
            <a:r>
              <a:rPr lang="fr-CH" sz="2400" dirty="0" err="1" smtClean="0">
                <a:solidFill>
                  <a:srgbClr val="FFFF00">
                    <a:alpha val="87000"/>
                  </a:srgbClr>
                </a:solidFill>
              </a:rPr>
              <a:t>repair</a:t>
            </a:r>
            <a:r>
              <a:rPr lang="fr-CH" sz="2400" dirty="0" smtClean="0">
                <a:solidFill>
                  <a:srgbClr val="FFFF00">
                    <a:alpha val="87000"/>
                  </a:srgbClr>
                </a:solidFill>
              </a:rPr>
              <a:t> : new design </a:t>
            </a:r>
            <a:r>
              <a:rPr lang="fr-CH" sz="2400" dirty="0" err="1" smtClean="0">
                <a:solidFill>
                  <a:srgbClr val="FFFF00">
                    <a:alpha val="87000"/>
                  </a:srgbClr>
                </a:solidFill>
              </a:rPr>
              <a:t>required</a:t>
            </a:r>
            <a:r>
              <a:rPr lang="fr-CH" sz="2400" dirty="0" smtClean="0">
                <a:solidFill>
                  <a:srgbClr val="FFFF00">
                    <a:alpha val="87000"/>
                  </a:srgbClr>
                </a:solidFill>
              </a:rPr>
              <a:t> -&gt; </a:t>
            </a:r>
            <a:r>
              <a:rPr lang="fr-CH" sz="2400" dirty="0" err="1" smtClean="0">
                <a:solidFill>
                  <a:srgbClr val="FFFF00">
                    <a:alpha val="87000"/>
                  </a:srgbClr>
                </a:solidFill>
              </a:rPr>
              <a:t>postponed</a:t>
            </a:r>
            <a:r>
              <a:rPr lang="fr-CH" sz="2400" dirty="0" smtClean="0">
                <a:solidFill>
                  <a:srgbClr val="FFFF00">
                    <a:alpha val="87000"/>
                  </a:srgbClr>
                </a:solidFill>
              </a:rPr>
              <a:t> to </a:t>
            </a:r>
            <a:r>
              <a:rPr lang="fr-CH" sz="2400" dirty="0" err="1" smtClean="0">
                <a:solidFill>
                  <a:srgbClr val="FFFF00">
                    <a:alpha val="87000"/>
                  </a:srgbClr>
                </a:solidFill>
              </a:rPr>
              <a:t>next</a:t>
            </a:r>
            <a:r>
              <a:rPr lang="fr-CH" sz="2400" dirty="0" smtClean="0">
                <a:solidFill>
                  <a:srgbClr val="FFFF00">
                    <a:alpha val="87000"/>
                  </a:srgbClr>
                </a:solidFill>
              </a:rPr>
              <a:t> YETS</a:t>
            </a:r>
            <a:endParaRPr lang="en-GB" sz="2400" dirty="0">
              <a:solidFill>
                <a:srgbClr val="FFFF00">
                  <a:alpha val="87000"/>
                </a:srgb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FFFF00">
                    <a:alpha val="87000"/>
                  </a:srgbClr>
                </a:solidFill>
              </a:rPr>
              <a:t>Setting </a:t>
            </a:r>
            <a:r>
              <a:rPr lang="en-GB" sz="2400" dirty="0" smtClean="0">
                <a:solidFill>
                  <a:srgbClr val="FFFF00">
                    <a:alpha val="87000"/>
                  </a:srgbClr>
                </a:solidFill>
              </a:rPr>
              <a:t>up </a:t>
            </a:r>
            <a:r>
              <a:rPr lang="en-GB" sz="2400" dirty="0">
                <a:solidFill>
                  <a:srgbClr val="FFFF00">
                    <a:alpha val="87000"/>
                  </a:srgbClr>
                </a:solidFill>
              </a:rPr>
              <a:t>by TE-CRG</a:t>
            </a:r>
            <a:r>
              <a:rPr lang="en-GB" sz="2400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en-GB" sz="2400" dirty="0">
                <a:solidFill>
                  <a:srgbClr val="FFFF00">
                    <a:alpha val="87000"/>
                  </a:srgbClr>
                </a:solidFill>
              </a:rPr>
              <a:t>of a crash program to repair "at best" </a:t>
            </a:r>
            <a:r>
              <a:rPr lang="en-GB" sz="2400" dirty="0" smtClean="0">
                <a:solidFill>
                  <a:srgbClr val="FFFF00">
                    <a:alpha val="87000"/>
                  </a:srgbClr>
                </a:solidFill>
              </a:rPr>
              <a:t>and with no impact on the HIE-Isolde program</a:t>
            </a:r>
          </a:p>
        </p:txBody>
      </p:sp>
    </p:spTree>
    <p:extLst>
      <p:ext uri="{BB962C8B-B14F-4D97-AF65-F5344CB8AC3E}">
        <p14:creationId xmlns:p14="http://schemas.microsoft.com/office/powerpoint/2010/main" val="28425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30" y="52303"/>
            <a:ext cx="8226854" cy="633497"/>
          </a:xfrm>
        </p:spPr>
        <p:txBody>
          <a:bodyPr>
            <a:noAutofit/>
          </a:bodyPr>
          <a:lstStyle/>
          <a:p>
            <a:r>
              <a:rPr lang="fr-CH" sz="3200" dirty="0" smtClean="0"/>
              <a:t>EYETS crash program: </a:t>
            </a:r>
            <a:r>
              <a:rPr lang="fr-CH" sz="3200" dirty="0" err="1" smtClean="0"/>
              <a:t>removal</a:t>
            </a:r>
            <a:r>
              <a:rPr lang="fr-CH" sz="3200" dirty="0" smtClean="0"/>
              <a:t> of contacts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110493" y="739262"/>
            <a:ext cx="641062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144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Opening of all JBs</a:t>
            </a:r>
          </a:p>
          <a:p>
            <a:pPr marL="216000" indent="-144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Insertion of spacer material to remove direct contacts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492" y="1531388"/>
            <a:ext cx="5599192" cy="30551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5626" y="3465096"/>
            <a:ext cx="3923857" cy="2903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5162" y="734837"/>
            <a:ext cx="1511306" cy="23241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3430" y="4929619"/>
            <a:ext cx="49633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1440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Operation successful for </a:t>
            </a:r>
            <a:r>
              <a:rPr lang="en-GB" dirty="0" err="1" smtClean="0"/>
              <a:t>LHe</a:t>
            </a:r>
            <a:r>
              <a:rPr lang="en-GB" dirty="0" smtClean="0"/>
              <a:t> 4.5 K process pipe</a:t>
            </a:r>
          </a:p>
          <a:p>
            <a:pPr marL="216000" indent="-1440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fr-CH" dirty="0" smtClean="0"/>
              <a:t>Not </a:t>
            </a:r>
            <a:r>
              <a:rPr lang="fr-CH" dirty="0" err="1" smtClean="0"/>
              <a:t>fully</a:t>
            </a:r>
            <a:r>
              <a:rPr lang="fr-CH" dirty="0" smtClean="0"/>
              <a:t> for </a:t>
            </a:r>
            <a:r>
              <a:rPr lang="fr-CH" dirty="0" err="1" smtClean="0"/>
              <a:t>GHe</a:t>
            </a:r>
            <a:r>
              <a:rPr lang="fr-CH" dirty="0" smtClean="0"/>
              <a:t> 4.5 K </a:t>
            </a:r>
            <a:r>
              <a:rPr lang="fr-CH" dirty="0" err="1" smtClean="0"/>
              <a:t>process</a:t>
            </a:r>
            <a:r>
              <a:rPr lang="fr-CH" dirty="0" smtClean="0"/>
              <a:t> pipe (</a:t>
            </a:r>
            <a:r>
              <a:rPr lang="fr-CH" dirty="0" err="1" smtClean="0"/>
              <a:t>requires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force -&gt; </a:t>
            </a:r>
            <a:r>
              <a:rPr lang="fr-CH" dirty="0" err="1" smtClean="0"/>
              <a:t>risk</a:t>
            </a:r>
            <a:r>
              <a:rPr lang="fr-CH" dirty="0" smtClean="0"/>
              <a:t> of </a:t>
            </a:r>
            <a:r>
              <a:rPr lang="fr-CH" dirty="0" err="1" smtClean="0"/>
              <a:t>breaking</a:t>
            </a:r>
            <a:r>
              <a:rPr lang="fr-CH" dirty="0" smtClean="0"/>
              <a:t>)</a:t>
            </a:r>
            <a:endParaRPr lang="en-GB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908430" y="5037221"/>
            <a:ext cx="1123402" cy="86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813540" y="5124091"/>
            <a:ext cx="3372928" cy="543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31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34914" y="3047971"/>
            <a:ext cx="8916721" cy="3280337"/>
            <a:chOff x="228599" y="1479176"/>
            <a:chExt cx="8592671" cy="2988702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" t="16395" r="853"/>
            <a:stretch/>
          </p:blipFill>
          <p:spPr>
            <a:xfrm>
              <a:off x="228599" y="1479176"/>
              <a:ext cx="8592671" cy="2988702"/>
            </a:xfrm>
            <a:prstGeom prst="rect">
              <a:avLst/>
            </a:prstGeom>
          </p:spPr>
        </p:pic>
        <p:cxnSp>
          <p:nvCxnSpPr>
            <p:cNvPr id="39" name="Straight Connector 38"/>
            <p:cNvCxnSpPr/>
            <p:nvPr/>
          </p:nvCxnSpPr>
          <p:spPr>
            <a:xfrm flipH="1">
              <a:off x="1118422" y="1491973"/>
              <a:ext cx="5049" cy="765285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334451" y="1491973"/>
              <a:ext cx="13867" cy="275295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413561" y="1491973"/>
              <a:ext cx="0" cy="247321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303193" y="1491973"/>
              <a:ext cx="0" cy="275295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695788" y="1519983"/>
              <a:ext cx="0" cy="272494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912204" y="1519983"/>
              <a:ext cx="18826" cy="272494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1105297" y="1848974"/>
              <a:ext cx="5203481" cy="6185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731703" y="1491973"/>
              <a:ext cx="42460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 smtClean="0">
                  <a:solidFill>
                    <a:srgbClr val="7030A0"/>
                  </a:solidFill>
                </a:rPr>
                <a:t>Cool down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with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GHe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derived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from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shield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circuit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44185" y="2410653"/>
              <a:ext cx="11079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 err="1" smtClean="0"/>
                <a:t>Shield</a:t>
              </a:r>
              <a:r>
                <a:rPr lang="fr-CH" sz="1200" b="1" dirty="0" smtClean="0"/>
                <a:t> </a:t>
              </a:r>
              <a:r>
                <a:rPr lang="fr-CH" sz="1200" b="1" dirty="0" err="1" smtClean="0"/>
                <a:t>only</a:t>
              </a:r>
              <a:endParaRPr lang="en-GB" sz="12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52849" y="2355105"/>
              <a:ext cx="12460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err="1" smtClean="0"/>
                <a:t>Shield</a:t>
              </a:r>
              <a:r>
                <a:rPr lang="fr-CH" sz="1200" b="1" dirty="0" smtClean="0"/>
                <a:t> + </a:t>
              </a:r>
              <a:r>
                <a:rPr lang="fr-CH" sz="1200" b="1" dirty="0" err="1" smtClean="0"/>
                <a:t>frame+vessel</a:t>
              </a:r>
              <a:endParaRPr lang="en-GB" sz="12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98943" y="2405817"/>
              <a:ext cx="1804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err="1" smtClean="0"/>
                <a:t>Shield</a:t>
              </a:r>
              <a:r>
                <a:rPr lang="fr-CH" sz="1200" b="1" dirty="0" smtClean="0"/>
                <a:t> +  frame + </a:t>
              </a:r>
              <a:r>
                <a:rPr lang="fr-CH" sz="1200" b="1" dirty="0" err="1" smtClean="0"/>
                <a:t>vessel</a:t>
              </a:r>
              <a:r>
                <a:rPr lang="fr-CH" sz="1200" b="1" dirty="0" smtClean="0"/>
                <a:t> + </a:t>
              </a:r>
              <a:r>
                <a:rPr lang="fr-CH" sz="1200" b="1" dirty="0" err="1" smtClean="0"/>
                <a:t>cavities</a:t>
              </a:r>
              <a:endParaRPr lang="en-GB" sz="12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341559" y="1519983"/>
              <a:ext cx="1518721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 smtClean="0">
                  <a:solidFill>
                    <a:srgbClr val="7030A0"/>
                  </a:solidFill>
                </a:rPr>
                <a:t>Cool down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with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shield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and </a:t>
              </a:r>
              <a:r>
                <a:rPr lang="fr-CH" sz="1400" b="1" dirty="0" err="1" smtClean="0">
                  <a:solidFill>
                    <a:srgbClr val="7030A0"/>
                  </a:solidFill>
                </a:rPr>
                <a:t>LHe</a:t>
              </a:r>
              <a:r>
                <a:rPr lang="fr-CH" sz="1400" b="1" dirty="0" smtClean="0">
                  <a:solidFill>
                    <a:srgbClr val="7030A0"/>
                  </a:solidFill>
                </a:rPr>
                <a:t> circuits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6325810" y="2257258"/>
              <a:ext cx="2471928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316957" y="3523399"/>
              <a:ext cx="20972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smtClean="0">
                  <a:solidFill>
                    <a:srgbClr val="FF9933"/>
                  </a:solidFill>
                </a:rPr>
                <a:t>Stop of cool down : RF </a:t>
              </a:r>
              <a:r>
                <a:rPr lang="fr-CH" sz="1200" b="1" dirty="0" err="1" smtClean="0">
                  <a:solidFill>
                    <a:srgbClr val="FF9933"/>
                  </a:solidFill>
                </a:rPr>
                <a:t>multipacting</a:t>
              </a:r>
              <a:r>
                <a:rPr lang="fr-CH" sz="1200" b="1" dirty="0" smtClean="0">
                  <a:solidFill>
                    <a:srgbClr val="FF9933"/>
                  </a:solidFill>
                </a:rPr>
                <a:t> </a:t>
              </a:r>
              <a:r>
                <a:rPr lang="fr-CH" sz="1200" b="1" dirty="0" err="1" smtClean="0">
                  <a:solidFill>
                    <a:srgbClr val="FF9933"/>
                  </a:solidFill>
                </a:rPr>
                <a:t>conditioning</a:t>
              </a:r>
              <a:endParaRPr lang="fr-CH" sz="1200" b="1" dirty="0">
                <a:solidFill>
                  <a:srgbClr val="FF9933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1764" y="2341522"/>
              <a:ext cx="1263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 smtClean="0"/>
                <a:t>Cool down phases :</a:t>
              </a:r>
              <a:endParaRPr lang="en-GB" sz="14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784169" y="3341553"/>
              <a:ext cx="1014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smtClean="0">
                  <a:solidFill>
                    <a:srgbClr val="FF9933"/>
                  </a:solidFill>
                </a:rPr>
                <a:t>Issues </a:t>
              </a:r>
              <a:r>
                <a:rPr lang="fr-CH" sz="1200" b="1" dirty="0" err="1" smtClean="0">
                  <a:solidFill>
                    <a:srgbClr val="FF9933"/>
                  </a:solidFill>
                </a:rPr>
                <a:t>with</a:t>
              </a:r>
              <a:r>
                <a:rPr lang="fr-CH" sz="1200" b="1" dirty="0" smtClean="0">
                  <a:solidFill>
                    <a:srgbClr val="FF9933"/>
                  </a:solidFill>
                </a:rPr>
                <a:t> </a:t>
              </a:r>
              <a:r>
                <a:rPr lang="fr-CH" sz="1200" b="1" dirty="0" err="1" smtClean="0">
                  <a:solidFill>
                    <a:srgbClr val="FF9933"/>
                  </a:solidFill>
                </a:rPr>
                <a:t>LTs</a:t>
              </a:r>
              <a:r>
                <a:rPr lang="fr-CH" sz="1200" b="1" dirty="0" smtClean="0">
                  <a:solidFill>
                    <a:srgbClr val="FF9933"/>
                  </a:solidFill>
                </a:rPr>
                <a:t> in CM3</a:t>
              </a:r>
              <a:endParaRPr lang="fr-CH" sz="1200" b="1" dirty="0">
                <a:solidFill>
                  <a:srgbClr val="FF9933"/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7201114" y="3803218"/>
              <a:ext cx="296779" cy="261675"/>
            </a:xfrm>
            <a:prstGeom prst="straightConnector1">
              <a:avLst/>
            </a:prstGeom>
            <a:ln>
              <a:solidFill>
                <a:srgbClr val="FF99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5384314" y="3253965"/>
              <a:ext cx="0" cy="318420"/>
            </a:xfrm>
            <a:prstGeom prst="straightConnector1">
              <a:avLst/>
            </a:prstGeom>
            <a:ln>
              <a:solidFill>
                <a:srgbClr val="FF99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838729" y="2380019"/>
              <a:ext cx="8924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err="1"/>
                <a:t>F</a:t>
              </a:r>
              <a:r>
                <a:rPr lang="fr-CH" sz="1200" b="1" dirty="0" err="1" smtClean="0"/>
                <a:t>illing</a:t>
              </a:r>
              <a:endParaRPr lang="en-GB" sz="1200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237226" y="2385943"/>
              <a:ext cx="5512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smtClean="0"/>
                <a:t>4.5K</a:t>
              </a:r>
              <a:endParaRPr lang="en-GB" sz="1200" b="1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1149608" y="2938601"/>
              <a:ext cx="20730" cy="1255753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905252" y="2380019"/>
              <a:ext cx="8924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dirty="0" smtClean="0"/>
                <a:t>Nominal</a:t>
              </a:r>
              <a:endParaRPr lang="en-GB" sz="1200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2017 : Commissioning and operation</a:t>
            </a:r>
            <a:endParaRPr lang="en-US" sz="2600" b="1" dirty="0"/>
          </a:p>
        </p:txBody>
      </p:sp>
      <p:sp>
        <p:nvSpPr>
          <p:cNvPr id="5" name="Rectangle 4"/>
          <p:cNvSpPr/>
          <p:nvPr/>
        </p:nvSpPr>
        <p:spPr>
          <a:xfrm>
            <a:off x="193429" y="715744"/>
            <a:ext cx="86466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Recommissioning of the 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-plant (compressor station and refrigerator)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877" y="716486"/>
            <a:ext cx="381000" cy="38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47215" y="1084206"/>
            <a:ext cx="3676712" cy="30777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 smtClean="0"/>
              <a:t>Full nominal power available from </a:t>
            </a:r>
            <a:r>
              <a:rPr lang="en-GB" dirty="0" err="1" smtClean="0"/>
              <a:t>cryoplant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93429" y="1437520"/>
            <a:ext cx="60411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Successfull</a:t>
            </a: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cooling</a:t>
            </a: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filling</a:t>
            </a: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3 </a:t>
            </a: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CMs</a:t>
            </a: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dewar</a:t>
            </a:r>
            <a:endParaRPr lang="fr-CH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86" y="5000029"/>
            <a:ext cx="2602393" cy="979251"/>
          </a:xfrm>
          <a:prstGeom prst="rect">
            <a:avLst/>
          </a:prstGeom>
        </p:spPr>
      </p:pic>
      <p:sp>
        <p:nvSpPr>
          <p:cNvPr id="37" name="Content Placeholder 6"/>
          <p:cNvSpPr txBox="1">
            <a:spLocks/>
          </p:cNvSpPr>
          <p:nvPr/>
        </p:nvSpPr>
        <p:spPr>
          <a:xfrm>
            <a:off x="-45853" y="2027846"/>
            <a:ext cx="8959193" cy="7187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-261938">
              <a:buClr>
                <a:schemeClr val="tx2"/>
              </a:buClr>
              <a:buFont typeface="Wingdings" panose="05000000000000000000" pitchFamily="2" charset="2"/>
              <a:buChar char="ð"/>
              <a:tabLst>
                <a:tab pos="806450" algn="l"/>
              </a:tabLst>
            </a:pPr>
            <a:r>
              <a:rPr lang="en-GB" sz="1800" dirty="0" err="1"/>
              <a:t>LHe</a:t>
            </a:r>
            <a:r>
              <a:rPr lang="en-GB" sz="1800" dirty="0"/>
              <a:t> filling of </a:t>
            </a:r>
            <a:r>
              <a:rPr lang="en-GB" sz="1800" dirty="0" err="1"/>
              <a:t>cryomodules</a:t>
            </a:r>
            <a:r>
              <a:rPr lang="en-GB" sz="1800" dirty="0"/>
              <a:t> achieved much quicker </a:t>
            </a:r>
            <a:r>
              <a:rPr lang="en-GB" sz="1800" dirty="0" err="1"/>
              <a:t>wrt</a:t>
            </a:r>
            <a:r>
              <a:rPr lang="en-GB" sz="1800" dirty="0"/>
              <a:t> 2016 and via the frame circuit only </a:t>
            </a:r>
            <a:r>
              <a:rPr lang="en-GB" sz="1800" dirty="0" smtClean="0">
                <a:sym typeface="Wingdings" panose="05000000000000000000" pitchFamily="2" charset="2"/>
              </a:rPr>
              <a:t></a:t>
            </a:r>
            <a:r>
              <a:rPr lang="en-GB" sz="1800" dirty="0" smtClean="0"/>
              <a:t> </a:t>
            </a:r>
            <a:r>
              <a:rPr lang="en-GB" sz="1800" dirty="0"/>
              <a:t>proof of better </a:t>
            </a:r>
            <a:r>
              <a:rPr lang="en-GB" sz="1800" dirty="0" err="1"/>
              <a:t>LHe</a:t>
            </a:r>
            <a:r>
              <a:rPr lang="en-GB" sz="1800" dirty="0"/>
              <a:t> «quality</a:t>
            </a:r>
            <a:r>
              <a:rPr lang="en-GB" sz="1800" dirty="0" smtClean="0"/>
              <a:t>»</a:t>
            </a:r>
            <a:endParaRPr lang="en-GB" sz="1800" dirty="0"/>
          </a:p>
        </p:txBody>
      </p:sp>
      <p:sp>
        <p:nvSpPr>
          <p:cNvPr id="61" name="Rectangle 60"/>
          <p:cNvSpPr/>
          <p:nvPr/>
        </p:nvSpPr>
        <p:spPr>
          <a:xfrm rot="16200000">
            <a:off x="-1153784" y="4315231"/>
            <a:ext cx="2642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Cavitiy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temperature [K]</a:t>
            </a:r>
            <a:endParaRPr lang="fr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04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37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/>
              <a:t>2017 : Commissioning and operation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5503" y="685800"/>
            <a:ext cx="8646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Static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heat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load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tests :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LHe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drop </a:t>
            </a:r>
          </a:p>
        </p:txBody>
      </p:sp>
      <p:pic>
        <p:nvPicPr>
          <p:cNvPr id="138" name="Picture 13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" t="1489" r="7589" b="-1"/>
          <a:stretch/>
        </p:blipFill>
        <p:spPr bwMode="auto">
          <a:xfrm>
            <a:off x="162402" y="1139770"/>
            <a:ext cx="4046679" cy="27034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9" name="Picture 13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203" y="1139770"/>
            <a:ext cx="3012294" cy="240821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Rectangle 139"/>
          <p:cNvSpPr/>
          <p:nvPr/>
        </p:nvSpPr>
        <p:spPr>
          <a:xfrm>
            <a:off x="162402" y="3839666"/>
            <a:ext cx="3921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 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~11W, shield actively cooled 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635603" y="3717260"/>
            <a:ext cx="41794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2017 :  ~13W, shield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stopped</a:t>
            </a:r>
          </a:p>
          <a:p>
            <a:pPr algn="ctr"/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CM2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3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times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higher =&gt; under investigation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503" y="4409757"/>
            <a:ext cx="550252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Commissionning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new control system and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processes</a:t>
            </a:r>
          </a:p>
          <a:p>
            <a:pPr marL="742950" lvl="1" indent="-285750">
              <a:spcBef>
                <a:spcPts val="600"/>
              </a:spcBef>
              <a:buFont typeface="Calibri" panose="020F0502020204030204" pitchFamily="34" charset="0"/>
              <a:buChar char="₋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Restart tests : done for most credible and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expected 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cases (power cut, …)</a:t>
            </a:r>
          </a:p>
          <a:p>
            <a:pPr marL="742950" lvl="1" indent="-285750">
              <a:spcBef>
                <a:spcPts val="600"/>
              </a:spcBef>
              <a:buFont typeface="Calibri" panose="020F0502020204030204" pitchFamily="34" charset="0"/>
              <a:buChar char="₋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Automatisms : tested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sucessfully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the refilling with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semi-automatic (waiting for CM4 and final version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0845" y="4370459"/>
            <a:ext cx="3051749" cy="19729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0929228">
            <a:off x="4196938" y="4858588"/>
            <a:ext cx="4041206" cy="369332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100 %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availability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during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run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of </a:t>
            </a:r>
            <a:r>
              <a:rPr lang="fr-CH" sz="1600" dirty="0" err="1" smtClean="0">
                <a:solidFill>
                  <a:srgbClr val="FFFF00">
                    <a:alpha val="87000"/>
                  </a:srgbClr>
                </a:solidFill>
              </a:rPr>
              <a:t>physics</a:t>
            </a:r>
            <a:endParaRPr lang="en-GB" dirty="0">
              <a:solidFill>
                <a:srgbClr val="FFFF00">
                  <a:alpha val="8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9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7"/>
          <p:cNvSpPr txBox="1">
            <a:spLocks/>
          </p:cNvSpPr>
          <p:nvPr/>
        </p:nvSpPr>
        <p:spPr>
          <a:xfrm>
            <a:off x="393433" y="1777866"/>
            <a:ext cx="4626476" cy="424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Cryogenic system &amp; Phase 3</a:t>
            </a:r>
            <a:endParaRPr lang="en-US" sz="2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5250" y="685800"/>
            <a:ext cx="8953500" cy="26776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In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0070C0"/>
                </a:solidFill>
              </a:rPr>
              <a:t>2012 </a:t>
            </a:r>
            <a:r>
              <a:rPr lang="en-GB" sz="1400" dirty="0">
                <a:solidFill>
                  <a:srgbClr val="000000"/>
                </a:solidFill>
              </a:rPr>
              <a:t>a dedicated </a:t>
            </a:r>
            <a:r>
              <a:rPr lang="en-GB" sz="1400" dirty="0">
                <a:solidFill>
                  <a:srgbClr val="0070C0"/>
                </a:solidFill>
              </a:rPr>
              <a:t>MS and IT-3777/TE </a:t>
            </a:r>
            <a:r>
              <a:rPr lang="en-GB" sz="1400" dirty="0">
                <a:solidFill>
                  <a:srgbClr val="000000"/>
                </a:solidFill>
              </a:rPr>
              <a:t>was launched for the cryogenic system including the </a:t>
            </a:r>
            <a:r>
              <a:rPr lang="en-GB" sz="1400" dirty="0" smtClean="0">
                <a:solidFill>
                  <a:srgbClr val="000000"/>
                </a:solidFill>
              </a:rPr>
              <a:t>a </a:t>
            </a:r>
            <a:r>
              <a:rPr lang="en-GB" sz="1400" dirty="0" err="1" smtClean="0">
                <a:solidFill>
                  <a:srgbClr val="000000"/>
                </a:solidFill>
              </a:rPr>
              <a:t>cryo</a:t>
            </a:r>
            <a:r>
              <a:rPr lang="en-GB" sz="1400" dirty="0" smtClean="0">
                <a:solidFill>
                  <a:srgbClr val="000000"/>
                </a:solidFill>
              </a:rPr>
              <a:t>-plant and a </a:t>
            </a:r>
            <a:r>
              <a:rPr lang="en-GB" sz="1400" dirty="0" err="1" smtClean="0">
                <a:solidFill>
                  <a:srgbClr val="000000"/>
                </a:solidFill>
              </a:rPr>
              <a:t>cryo</a:t>
            </a:r>
            <a:r>
              <a:rPr lang="en-GB" sz="1400" dirty="0" smtClean="0">
                <a:solidFill>
                  <a:srgbClr val="000000"/>
                </a:solidFill>
              </a:rPr>
              <a:t>-distribution system (main </a:t>
            </a:r>
            <a:r>
              <a:rPr lang="en-GB" sz="1400" dirty="0">
                <a:solidFill>
                  <a:srgbClr val="000000"/>
                </a:solidFill>
              </a:rPr>
              <a:t>transfer line and 6 jumper boxes), </a:t>
            </a:r>
            <a:r>
              <a:rPr lang="en-GB" sz="1400" dirty="0">
                <a:solidFill>
                  <a:srgbClr val="0070C0"/>
                </a:solidFill>
              </a:rPr>
              <a:t>with the following  technical specification and overall capacity (extract from IT-3777/TE)</a:t>
            </a:r>
            <a:r>
              <a:rPr lang="en-GB" sz="1400" dirty="0"/>
              <a:t>:</a:t>
            </a:r>
          </a:p>
          <a:p>
            <a:endParaRPr lang="fr-CH" sz="1400" dirty="0" smtClean="0"/>
          </a:p>
          <a:p>
            <a:pPr marR="2210"/>
            <a:r>
              <a:rPr lang="en-GB" sz="1400" dirty="0"/>
              <a:t>			</a:t>
            </a:r>
            <a:r>
              <a:rPr lang="en-GB" sz="1400" dirty="0" smtClean="0">
                <a:solidFill>
                  <a:srgbClr val="0070C0"/>
                </a:solidFill>
              </a:rPr>
              <a:t>Reduced </a:t>
            </a:r>
            <a:r>
              <a:rPr lang="en-GB" sz="1400" dirty="0">
                <a:solidFill>
                  <a:srgbClr val="0070C0"/>
                </a:solidFill>
              </a:rPr>
              <a:t>mode 	Maximum mode 	 </a:t>
            </a:r>
            <a:r>
              <a:rPr lang="en-GB" sz="1400" dirty="0" smtClean="0">
                <a:solidFill>
                  <a:srgbClr val="FF0000"/>
                </a:solidFill>
              </a:rPr>
              <a:t>Design </a:t>
            </a:r>
            <a:r>
              <a:rPr lang="en-GB" sz="1400" dirty="0">
                <a:solidFill>
                  <a:srgbClr val="FF0000"/>
                </a:solidFill>
              </a:rPr>
              <a:t>mode</a:t>
            </a:r>
            <a:r>
              <a:rPr lang="en-GB" sz="1400" dirty="0">
                <a:solidFill>
                  <a:srgbClr val="0070C0"/>
                </a:solidFill>
              </a:rPr>
              <a:t> 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			</a:t>
            </a:r>
            <a:r>
              <a:rPr lang="en-GB" sz="1400" dirty="0" smtClean="0">
                <a:solidFill>
                  <a:srgbClr val="0070C0"/>
                </a:solidFill>
              </a:rPr>
              <a:t>(</a:t>
            </a:r>
            <a:r>
              <a:rPr lang="en-GB" sz="1400" dirty="0">
                <a:solidFill>
                  <a:srgbClr val="0070C0"/>
                </a:solidFill>
              </a:rPr>
              <a:t>2 </a:t>
            </a:r>
            <a:r>
              <a:rPr lang="en-GB" sz="1400" dirty="0" err="1">
                <a:solidFill>
                  <a:srgbClr val="0070C0"/>
                </a:solidFill>
              </a:rPr>
              <a:t>cryo</a:t>
            </a:r>
            <a:r>
              <a:rPr lang="en-GB" sz="1400" dirty="0">
                <a:solidFill>
                  <a:srgbClr val="0070C0"/>
                </a:solidFill>
              </a:rPr>
              <a:t>-modules)	(6 </a:t>
            </a:r>
            <a:r>
              <a:rPr lang="en-GB" sz="1400" dirty="0" err="1">
                <a:solidFill>
                  <a:srgbClr val="0070C0"/>
                </a:solidFill>
              </a:rPr>
              <a:t>cryo</a:t>
            </a:r>
            <a:r>
              <a:rPr lang="en-GB" sz="1400" dirty="0">
                <a:solidFill>
                  <a:srgbClr val="0070C0"/>
                </a:solidFill>
              </a:rPr>
              <a:t>-modules)	 </a:t>
            </a:r>
            <a:r>
              <a:rPr lang="en-GB" sz="1400" dirty="0" smtClean="0">
                <a:solidFill>
                  <a:srgbClr val="FF0000"/>
                </a:solidFill>
              </a:rPr>
              <a:t>(</a:t>
            </a:r>
            <a:r>
              <a:rPr lang="en-GB" sz="1400" dirty="0">
                <a:solidFill>
                  <a:srgbClr val="FF0000"/>
                </a:solidFill>
              </a:rPr>
              <a:t>Max. cryogenic power)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Cooling power @ 4.5 K</a:t>
            </a:r>
            <a:r>
              <a:rPr lang="en-GB" sz="1400" dirty="0"/>
              <a:t>		 </a:t>
            </a:r>
            <a:r>
              <a:rPr lang="en-GB" sz="1400" dirty="0" smtClean="0"/>
              <a:t>   </a:t>
            </a:r>
            <a:r>
              <a:rPr lang="en-GB" sz="1400" dirty="0" smtClean="0">
                <a:solidFill>
                  <a:srgbClr val="000000"/>
                </a:solidFill>
              </a:rPr>
              <a:t>250 </a:t>
            </a:r>
            <a:r>
              <a:rPr lang="en-GB" sz="1400" dirty="0">
                <a:solidFill>
                  <a:srgbClr val="000000"/>
                </a:solidFill>
              </a:rPr>
              <a:t>W		</a:t>
            </a:r>
            <a:r>
              <a:rPr lang="en-GB" sz="1400" dirty="0" smtClean="0">
                <a:solidFill>
                  <a:srgbClr val="000000"/>
                </a:solidFill>
              </a:rPr>
              <a:t>     700 </a:t>
            </a:r>
            <a:r>
              <a:rPr lang="en-GB" sz="1400" dirty="0">
                <a:solidFill>
                  <a:srgbClr val="000000"/>
                </a:solidFill>
              </a:rPr>
              <a:t>W</a:t>
            </a:r>
            <a:r>
              <a:rPr lang="en-GB" sz="1400" dirty="0"/>
              <a:t>		</a:t>
            </a:r>
            <a:r>
              <a:rPr lang="en-GB" sz="1400" dirty="0" smtClean="0"/>
              <a:t>         </a:t>
            </a:r>
            <a:r>
              <a:rPr lang="en-GB" sz="1400" dirty="0" smtClean="0">
                <a:solidFill>
                  <a:srgbClr val="FF0000"/>
                </a:solidFill>
              </a:rPr>
              <a:t>1’400 </a:t>
            </a:r>
            <a:r>
              <a:rPr lang="en-GB" sz="1400" dirty="0">
                <a:solidFill>
                  <a:srgbClr val="FF0000"/>
                </a:solidFill>
              </a:rPr>
              <a:t>W</a:t>
            </a:r>
            <a:r>
              <a:rPr lang="en-GB" sz="1400" dirty="0"/>
              <a:t>	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Cooling power @ 50 K – 75 K</a:t>
            </a:r>
            <a:r>
              <a:rPr lang="en-GB" sz="1400" dirty="0"/>
              <a:t>	</a:t>
            </a:r>
            <a:r>
              <a:rPr lang="en-GB" sz="1400" dirty="0" smtClean="0"/>
              <a:t>    </a:t>
            </a:r>
            <a:r>
              <a:rPr lang="en-GB" sz="1400" dirty="0" smtClean="0">
                <a:solidFill>
                  <a:srgbClr val="000000"/>
                </a:solidFill>
              </a:rPr>
              <a:t>700 </a:t>
            </a:r>
            <a:r>
              <a:rPr lang="en-GB" sz="1400" dirty="0">
                <a:solidFill>
                  <a:srgbClr val="000000"/>
                </a:solidFill>
              </a:rPr>
              <a:t>W		</a:t>
            </a:r>
            <a:r>
              <a:rPr lang="en-GB" sz="1400" dirty="0" smtClean="0">
                <a:solidFill>
                  <a:srgbClr val="000000"/>
                </a:solidFill>
              </a:rPr>
              <a:t>     2’000 </a:t>
            </a:r>
            <a:r>
              <a:rPr lang="en-GB" sz="1400" dirty="0">
                <a:solidFill>
                  <a:srgbClr val="000000"/>
                </a:solidFill>
              </a:rPr>
              <a:t>W</a:t>
            </a:r>
            <a:r>
              <a:rPr lang="en-GB" sz="1400" dirty="0"/>
              <a:t>		</a:t>
            </a:r>
            <a:r>
              <a:rPr lang="en-GB" sz="1400" dirty="0" smtClean="0"/>
              <a:t>         </a:t>
            </a:r>
            <a:r>
              <a:rPr lang="en-GB" sz="1400" dirty="0" smtClean="0">
                <a:solidFill>
                  <a:srgbClr val="FF0000"/>
                </a:solidFill>
              </a:rPr>
              <a:t>4’000 </a:t>
            </a:r>
            <a:r>
              <a:rPr lang="en-GB" sz="1400" dirty="0">
                <a:solidFill>
                  <a:srgbClr val="FF0000"/>
                </a:solidFill>
              </a:rPr>
              <a:t>W</a:t>
            </a:r>
            <a:r>
              <a:rPr lang="en-GB" sz="1400" dirty="0"/>
              <a:t>	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Helium liquefaction rate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    0.5 </a:t>
            </a:r>
            <a:r>
              <a:rPr lang="en-GB" sz="1400" dirty="0">
                <a:solidFill>
                  <a:srgbClr val="000000"/>
                </a:solidFill>
              </a:rPr>
              <a:t>g/s		</a:t>
            </a:r>
            <a:r>
              <a:rPr lang="en-GB" sz="1400" dirty="0" smtClean="0">
                <a:solidFill>
                  <a:srgbClr val="000000"/>
                </a:solidFill>
              </a:rPr>
              <a:t>     1.5 </a:t>
            </a:r>
            <a:r>
              <a:rPr lang="en-GB" sz="1400" dirty="0">
                <a:solidFill>
                  <a:srgbClr val="000000"/>
                </a:solidFill>
              </a:rPr>
              <a:t>g/s</a:t>
            </a:r>
            <a:r>
              <a:rPr lang="en-GB" sz="1400" dirty="0"/>
              <a:t>		</a:t>
            </a:r>
            <a:r>
              <a:rPr lang="en-GB" sz="1400" dirty="0" smtClean="0"/>
              <a:t>         </a:t>
            </a:r>
            <a:r>
              <a:rPr lang="en-GB" sz="1400" dirty="0" smtClean="0">
                <a:solidFill>
                  <a:srgbClr val="FF0000"/>
                </a:solidFill>
              </a:rPr>
              <a:t>3.0 </a:t>
            </a:r>
            <a:r>
              <a:rPr lang="en-GB" sz="1400" dirty="0">
                <a:solidFill>
                  <a:srgbClr val="FF0000"/>
                </a:solidFill>
              </a:rPr>
              <a:t>g/s</a:t>
            </a:r>
            <a:r>
              <a:rPr lang="en-GB" sz="1400" dirty="0"/>
              <a:t>	</a:t>
            </a:r>
          </a:p>
          <a:p>
            <a:endParaRPr lang="fr-CH" sz="1400" dirty="0" smtClean="0"/>
          </a:p>
          <a:p>
            <a:r>
              <a:rPr lang="en-US" sz="1400" dirty="0">
                <a:solidFill>
                  <a:srgbClr val="000000"/>
                </a:solidFill>
              </a:rPr>
              <a:t>The </a:t>
            </a:r>
            <a:r>
              <a:rPr lang="en-US" sz="1400" dirty="0" smtClean="0">
                <a:solidFill>
                  <a:srgbClr val="000000"/>
                </a:solidFill>
              </a:rPr>
              <a:t>Invitation to Tender was </a:t>
            </a:r>
            <a:r>
              <a:rPr lang="en-US" sz="1400" dirty="0">
                <a:solidFill>
                  <a:srgbClr val="000000"/>
                </a:solidFill>
              </a:rPr>
              <a:t>cancelled early in 2013 due to the very high price of the proposed offers (9.8 MCHF) well above the HIE-Isolde available estimated budget for cryogenics (4.9 MCHF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250" y="3512873"/>
            <a:ext cx="8953500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R="2210"/>
            <a:r>
              <a:rPr lang="en-US" sz="1400" dirty="0">
                <a:solidFill>
                  <a:srgbClr val="FF0000"/>
                </a:solidFill>
              </a:rPr>
              <a:t>In common agreement with the HIE-Isolde collaboration, the decision was taken to use the former LEP ALEPH experiment’s cryogenic installation (1989) on stand-by after the LEP de-commissioning.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250" y="4185955"/>
            <a:ext cx="8953500" cy="20313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The total budget for cryogenics was reduced to 3 MCHF.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0000"/>
                </a:solidFill>
              </a:rPr>
              <a:t>However it clearly appeared that the maximum mode with 6 </a:t>
            </a:r>
            <a:r>
              <a:rPr lang="en-US" sz="1400" dirty="0" err="1">
                <a:solidFill>
                  <a:srgbClr val="000000"/>
                </a:solidFill>
              </a:rPr>
              <a:t>cryo</a:t>
            </a:r>
            <a:r>
              <a:rPr lang="en-US" sz="1400" dirty="0">
                <a:solidFill>
                  <a:srgbClr val="000000"/>
                </a:solidFill>
              </a:rPr>
              <a:t>-modules (phase 3 not approved) is not any more achievable with the as below LEP ALEPH </a:t>
            </a:r>
            <a:r>
              <a:rPr lang="en-US" sz="1400" dirty="0" err="1" smtClean="0">
                <a:solidFill>
                  <a:srgbClr val="000000"/>
                </a:solidFill>
              </a:rPr>
              <a:t>cryo</a:t>
            </a:r>
            <a:r>
              <a:rPr lang="en-US" sz="1400" dirty="0" smtClean="0">
                <a:solidFill>
                  <a:srgbClr val="000000"/>
                </a:solidFill>
              </a:rPr>
              <a:t>-plant </a:t>
            </a:r>
            <a:r>
              <a:rPr lang="en-US" sz="1400" dirty="0">
                <a:solidFill>
                  <a:srgbClr val="000000"/>
                </a:solidFill>
              </a:rPr>
              <a:t>available cryogenic power at 4.5 K (presented to the HIE-Isolde collaboration in the Cost &amp; Schedule review of the 27</a:t>
            </a:r>
            <a:r>
              <a:rPr lang="en-US" sz="1400" baseline="30000" dirty="0">
                <a:solidFill>
                  <a:srgbClr val="000000"/>
                </a:solidFill>
              </a:rPr>
              <a:t>th</a:t>
            </a:r>
            <a:r>
              <a:rPr lang="en-US" sz="1400" dirty="0">
                <a:solidFill>
                  <a:srgbClr val="000000"/>
                </a:solidFill>
              </a:rPr>
              <a:t> October 2014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endParaRPr lang="en-US" sz="1400" dirty="0"/>
          </a:p>
          <a:p>
            <a:pPr marR="2210"/>
            <a:r>
              <a:rPr lang="en-GB" sz="1400" dirty="0"/>
              <a:t>			</a:t>
            </a:r>
            <a:r>
              <a:rPr lang="en-GB" sz="1400" dirty="0" smtClean="0">
                <a:solidFill>
                  <a:srgbClr val="0070C0"/>
                </a:solidFill>
              </a:rPr>
              <a:t>LEP </a:t>
            </a:r>
            <a:r>
              <a:rPr lang="en-GB" sz="1400" dirty="0">
                <a:solidFill>
                  <a:srgbClr val="0070C0"/>
                </a:solidFill>
              </a:rPr>
              <a:t>ALEPH cryogenic plant specification</a:t>
            </a:r>
            <a:r>
              <a:rPr lang="en-GB" sz="1400" dirty="0"/>
              <a:t>	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Cooling power @ 4.5 K</a:t>
            </a:r>
            <a:r>
              <a:rPr lang="en-GB" sz="1400" dirty="0"/>
              <a:t>		</a:t>
            </a:r>
            <a:r>
              <a:rPr lang="en-GB" sz="1400" dirty="0">
                <a:solidFill>
                  <a:srgbClr val="000000"/>
                </a:solidFill>
              </a:rPr>
              <a:t>630 W</a:t>
            </a:r>
            <a:r>
              <a:rPr lang="en-GB" sz="1400" dirty="0"/>
              <a:t>						</a:t>
            </a:r>
          </a:p>
          <a:p>
            <a:pPr marR="2210"/>
            <a:r>
              <a:rPr lang="en-GB" sz="1400" dirty="0">
                <a:solidFill>
                  <a:srgbClr val="0070C0"/>
                </a:solidFill>
              </a:rPr>
              <a:t>Cooling power @ 50 K – 75 K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2700 </a:t>
            </a:r>
            <a:r>
              <a:rPr lang="en-GB" sz="1400" dirty="0">
                <a:solidFill>
                  <a:srgbClr val="000000"/>
                </a:solidFill>
              </a:rPr>
              <a:t>W</a:t>
            </a:r>
            <a:r>
              <a:rPr lang="en-GB" sz="1400" dirty="0"/>
              <a:t>	</a:t>
            </a:r>
            <a:endParaRPr lang="en-GB" sz="1400" dirty="0" smtClean="0"/>
          </a:p>
          <a:p>
            <a:pPr marR="2210"/>
            <a:r>
              <a:rPr lang="en-GB" sz="1400" dirty="0" smtClean="0">
                <a:solidFill>
                  <a:srgbClr val="0070C0"/>
                </a:solidFill>
              </a:rPr>
              <a:t>Helium </a:t>
            </a:r>
            <a:r>
              <a:rPr lang="en-GB" sz="1400" dirty="0">
                <a:solidFill>
                  <a:srgbClr val="0070C0"/>
                </a:solidFill>
              </a:rPr>
              <a:t>liquefaction rate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1.5 g/s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0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7"/>
          <p:cNvSpPr txBox="1">
            <a:spLocks/>
          </p:cNvSpPr>
          <p:nvPr/>
        </p:nvSpPr>
        <p:spPr>
          <a:xfrm>
            <a:off x="393433" y="1777866"/>
            <a:ext cx="4626476" cy="424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Summary</a:t>
            </a:r>
            <a:endParaRPr lang="en-US" sz="2600" b="1" dirty="0"/>
          </a:p>
        </p:txBody>
      </p:sp>
      <p:sp>
        <p:nvSpPr>
          <p:cNvPr id="3" name="Rectangle 2"/>
          <p:cNvSpPr/>
          <p:nvPr/>
        </p:nvSpPr>
        <p:spPr>
          <a:xfrm>
            <a:off x="193429" y="775335"/>
            <a:ext cx="8646695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series of issues due to lack of time to commission the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-plant and the CDS with the associated control logic</a:t>
            </a: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major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 consisting in excessive heat load in the distribution system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been found and will be repaired during YETS 2017-2018</a:t>
            </a: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fr-CH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former LEP ALEPH </a:t>
            </a:r>
            <a:r>
              <a:rPr lang="fr-CH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cryoplant</a:t>
            </a:r>
            <a:r>
              <a:rPr lang="fr-CH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has been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commissioned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fr-CH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</a:t>
            </a:r>
            <a:r>
              <a:rPr lang="fr-CH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HIE-Isolde phase 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dewar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commissioning is on-going</a:t>
            </a: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control system for the CDS will be completed with the CM4 installation</a:t>
            </a: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100%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availability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cryogenic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system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fr-CH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CH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 indent="-252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present </a:t>
            </a:r>
            <a:r>
              <a:rPr lang="en-GB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-plant will not be able to deal with Phase 3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7"/>
          <p:cNvSpPr txBox="1">
            <a:spLocks/>
          </p:cNvSpPr>
          <p:nvPr/>
        </p:nvSpPr>
        <p:spPr>
          <a:xfrm>
            <a:off x="449580" y="1882140"/>
            <a:ext cx="4626476" cy="424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4847" y="3658351"/>
            <a:ext cx="8226854" cy="940443"/>
          </a:xfrm>
        </p:spPr>
        <p:txBody>
          <a:bodyPr/>
          <a:lstStyle/>
          <a:p>
            <a:r>
              <a:rPr lang="fr-CH" dirty="0" err="1" smtClean="0"/>
              <a:t>Additional</a:t>
            </a:r>
            <a:r>
              <a:rPr lang="fr-CH" dirty="0" smtClean="0"/>
              <a:t> slide(s)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107" y="769577"/>
            <a:ext cx="8248657" cy="53821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400" b="1" dirty="0" smtClean="0"/>
              <a:t>Nominal operation of new CM3 with 50W additional power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721858" y="1345904"/>
            <a:ext cx="1247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Shield</a:t>
            </a:r>
            <a:r>
              <a:rPr lang="fr-CH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circuit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0913" y="1783181"/>
            <a:ext cx="1109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4.5K circuit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222" y="1227705"/>
            <a:ext cx="543418" cy="184666"/>
          </a:xfrm>
          <a:prstGeom prst="rect">
            <a:avLst/>
          </a:prstGeom>
          <a:solidFill>
            <a:srgbClr val="000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GHe</a:t>
            </a:r>
            <a:r>
              <a:rPr lang="fr-CH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50K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9222" y="1496148"/>
            <a:ext cx="543418" cy="184666"/>
          </a:xfrm>
          <a:prstGeom prst="rect">
            <a:avLst/>
          </a:prstGeom>
          <a:solidFill>
            <a:srgbClr val="000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GHe</a:t>
            </a:r>
            <a:r>
              <a:rPr lang="fr-CH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75K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2731" y="1937069"/>
            <a:ext cx="581891" cy="184666"/>
          </a:xfrm>
          <a:prstGeom prst="rect">
            <a:avLst/>
          </a:prstGeom>
          <a:solidFill>
            <a:srgbClr val="000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GHe</a:t>
            </a:r>
            <a:r>
              <a:rPr lang="fr-CH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4.5K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0985" y="1639013"/>
            <a:ext cx="548227" cy="184666"/>
          </a:xfrm>
          <a:prstGeom prst="rect">
            <a:avLst/>
          </a:prstGeom>
          <a:solidFill>
            <a:srgbClr val="000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200" dirty="0" err="1">
                <a:solidFill>
                  <a:schemeClr val="bg1"/>
                </a:solidFill>
                <a:latin typeface="Calibri" panose="020F0502020204030204" pitchFamily="34" charset="0"/>
              </a:rPr>
              <a:t>L</a:t>
            </a:r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He</a:t>
            </a:r>
            <a:r>
              <a:rPr lang="fr-CH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4.5K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86704" y="1368441"/>
            <a:ext cx="72000" cy="0"/>
          </a:xfrm>
          <a:prstGeom prst="straightConnector1">
            <a:avLst/>
          </a:prstGeom>
          <a:ln w="38100">
            <a:solidFill>
              <a:srgbClr val="00FF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05200" y="2533650"/>
            <a:ext cx="72000" cy="0"/>
          </a:xfrm>
          <a:prstGeom prst="straightConnector1">
            <a:avLst/>
          </a:prstGeom>
          <a:ln w="38100">
            <a:solidFill>
              <a:srgbClr val="00FFFF"/>
            </a:solidFill>
            <a:tailEnd type="triangle"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 bwMode="auto">
          <a:xfrm>
            <a:off x="4643510" y="5213272"/>
            <a:ext cx="732693" cy="222738"/>
          </a:xfrm>
          <a:prstGeom prst="rightArrow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Frame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3830247" y="5898379"/>
            <a:ext cx="700189" cy="222738"/>
          </a:xfrm>
          <a:prstGeom prst="rightArrow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 err="1" smtClean="0">
                <a:solidFill>
                  <a:schemeClr val="bg2"/>
                </a:solidFill>
                <a:latin typeface="Arial" charset="0"/>
              </a:rPr>
              <a:t>Shield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79183" y="3460562"/>
            <a:ext cx="733079" cy="184666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LHe</a:t>
            </a:r>
            <a:r>
              <a:rPr lang="fr-CH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fr-CH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vessel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732185" y="2260785"/>
            <a:ext cx="5574993" cy="94950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3328" y="2197122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rgbClr val="FF0000"/>
                </a:solidFill>
              </a:rPr>
              <a:t>Jumper</a:t>
            </a:r>
            <a:r>
              <a:rPr lang="fr-CH" sz="1400" dirty="0" smtClean="0">
                <a:solidFill>
                  <a:srgbClr val="FF0000"/>
                </a:solidFill>
              </a:rPr>
              <a:t> Box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3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354" y="1402672"/>
            <a:ext cx="8478194" cy="3140339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The </a:t>
            </a:r>
            <a:r>
              <a:rPr lang="en-GB" sz="4000" dirty="0"/>
              <a:t>HIE—ISOLDE Cryogenic System, its Infrastructure </a:t>
            </a:r>
            <a:r>
              <a:rPr lang="en-GB" sz="4000" dirty="0" smtClean="0"/>
              <a:t>and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Considerations for Phase </a:t>
            </a:r>
            <a:r>
              <a:rPr lang="en-GB" sz="4000" dirty="0" smtClean="0"/>
              <a:t>3</a:t>
            </a:r>
            <a:r>
              <a:rPr lang="fr-CH" sz="1800" b="0" dirty="0" smtClean="0"/>
              <a:t/>
            </a:r>
            <a:br>
              <a:rPr lang="fr-CH" sz="1800" b="0" dirty="0" smtClean="0"/>
            </a:br>
            <a:r>
              <a:rPr lang="fr-CH" sz="4000" dirty="0" smtClean="0"/>
              <a:t/>
            </a:r>
            <a:br>
              <a:rPr lang="fr-CH" sz="4000" dirty="0" smtClean="0"/>
            </a:br>
            <a:r>
              <a:rPr lang="en-GB" sz="2400" dirty="0"/>
              <a:t>O. </a:t>
            </a:r>
            <a:r>
              <a:rPr lang="en-GB" sz="2400" dirty="0" smtClean="0"/>
              <a:t>Pirotte </a:t>
            </a:r>
            <a:r>
              <a:rPr lang="en-GB" sz="1600" dirty="0" smtClean="0"/>
              <a:t>(TE/CRG)</a:t>
            </a:r>
            <a:endParaRPr lang="en-GB" sz="2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149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600" b="1" dirty="0" smtClean="0"/>
              <a:t>Nominal operation with 3x50W additional power</a:t>
            </a:r>
            <a:endParaRPr lang="en-US" sz="26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9138" y="685800"/>
            <a:ext cx="8528492" cy="551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8942" y="74540"/>
            <a:ext cx="8374380" cy="55555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spcAft>
                <a:spcPts val="600"/>
              </a:spcAft>
            </a:pPr>
            <a:r>
              <a:rPr lang="en-GB" sz="2800" b="1" dirty="0" smtClean="0"/>
              <a:t>CDS repair : new design</a:t>
            </a:r>
            <a:endParaRPr lang="en-GB" sz="2800" dirty="0"/>
          </a:p>
        </p:txBody>
      </p:sp>
      <p:sp>
        <p:nvSpPr>
          <p:cNvPr id="32" name="Rectangle 31"/>
          <p:cNvSpPr/>
          <p:nvPr/>
        </p:nvSpPr>
        <p:spPr>
          <a:xfrm>
            <a:off x="142336" y="622358"/>
            <a:ext cx="8287591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CH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Requirements</a:t>
            </a: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60000" lvl="1" indent="-2160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of gap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4.5 K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pipes and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shield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60000" lvl="1" indent="-2160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alignment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freedom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pipe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movements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thermal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shrinkage</a:t>
            </a: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0" lvl="1" indent="-2160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 shielding of 4.5 K process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pipes (MLI issues)</a:t>
            </a:r>
            <a:endParaRPr lang="fr-CH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27" y="2040507"/>
            <a:ext cx="5987603" cy="42292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2" y="4231847"/>
            <a:ext cx="1495342" cy="1121507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sp>
        <p:nvSpPr>
          <p:cNvPr id="19" name="Rectangle 18"/>
          <p:cNvSpPr/>
          <p:nvPr/>
        </p:nvSpPr>
        <p:spPr bwMode="auto">
          <a:xfrm>
            <a:off x="2927427" y="4792601"/>
            <a:ext cx="2055234" cy="114495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2402445" y="5353354"/>
            <a:ext cx="524982" cy="5842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005" y="3729871"/>
            <a:ext cx="217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internal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spacers</a:t>
            </a:r>
            <a:endParaRPr lang="fr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53747" y="4231847"/>
            <a:ext cx="10195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Shield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extension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4916" y="2214966"/>
            <a:ext cx="11500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design</a:t>
            </a:r>
          </a:p>
        </p:txBody>
      </p:sp>
    </p:spTree>
    <p:extLst>
      <p:ext uri="{BB962C8B-B14F-4D97-AF65-F5344CB8AC3E}">
        <p14:creationId xmlns:p14="http://schemas.microsoft.com/office/powerpoint/2010/main" val="38186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8942" y="74540"/>
            <a:ext cx="8374380" cy="55555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spcAft>
                <a:spcPts val="600"/>
              </a:spcAft>
            </a:pPr>
            <a:r>
              <a:rPr lang="en-GB" sz="2800" b="1" dirty="0" smtClean="0"/>
              <a:t>CDS repair : execution</a:t>
            </a:r>
            <a:endParaRPr lang="en-GB" sz="2800" dirty="0"/>
          </a:p>
        </p:txBody>
      </p:sp>
      <p:sp>
        <p:nvSpPr>
          <p:cNvPr id="32" name="Rectangle 31"/>
          <p:cNvSpPr/>
          <p:nvPr/>
        </p:nvSpPr>
        <p:spPr>
          <a:xfrm>
            <a:off x="56759" y="1838797"/>
            <a:ext cx="54111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Repair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procedure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JB and removal of temporary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spacers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vacuum jacket of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TL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MLI around the shields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Cutting shields with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portable milling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machine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Opening,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widening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shaping of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shield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Cleaning 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spacers and evaluation of “freedom” of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pipes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Lowering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re-centring of 4.5K pipes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lowering by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 20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Assembly of new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internal spacers (one at each extremities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shield with pre-folded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pieces (tag welded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MLI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Re-assembly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vacuum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jacket</a:t>
            </a:r>
          </a:p>
          <a:p>
            <a:pPr marL="360000" lvl="1" indent="-216000">
              <a:buFont typeface="Calibri" panose="020F0502020204030204" pitchFamily="34" charset="0"/>
              <a:buChar char="‒"/>
            </a:pP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Leak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528" y="90405"/>
            <a:ext cx="2566650" cy="19249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0914" y="1234444"/>
            <a:ext cx="1419318" cy="1040555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7429858" y="136996"/>
            <a:ext cx="1423399" cy="1046714"/>
            <a:chOff x="5963817" y="3721610"/>
            <a:chExt cx="2994832" cy="19526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63817" y="3721610"/>
              <a:ext cx="2994832" cy="1952628"/>
            </a:xfrm>
            <a:prstGeom prst="rect">
              <a:avLst/>
            </a:prstGeom>
            <a:ln w="15875">
              <a:solidFill>
                <a:srgbClr val="FF0000"/>
              </a:solidFill>
            </a:ln>
          </p:spPr>
        </p:pic>
        <p:cxnSp>
          <p:nvCxnSpPr>
            <p:cNvPr id="8" name="Straight Connector 7"/>
            <p:cNvCxnSpPr/>
            <p:nvPr/>
          </p:nvCxnSpPr>
          <p:spPr>
            <a:xfrm>
              <a:off x="6052384" y="4127157"/>
              <a:ext cx="1439524" cy="49427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/>
            <p:cNvSpPr/>
            <p:nvPr/>
          </p:nvSpPr>
          <p:spPr>
            <a:xfrm rot="19526546">
              <a:off x="7405531" y="4070998"/>
              <a:ext cx="1274984" cy="953647"/>
            </a:xfrm>
            <a:prstGeom prst="arc">
              <a:avLst>
                <a:gd name="adj1" fmla="val 12426360"/>
                <a:gd name="adj2" fmla="val 20911865"/>
              </a:avLst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 rot="14799073">
              <a:off x="7295044" y="4484540"/>
              <a:ext cx="1274984" cy="953647"/>
            </a:xfrm>
            <a:prstGeom prst="arc">
              <a:avLst>
                <a:gd name="adj1" fmla="val 12452131"/>
                <a:gd name="adj2" fmla="val 19875795"/>
              </a:avLst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 bwMode="auto">
          <a:xfrm>
            <a:off x="5761180" y="952814"/>
            <a:ext cx="421419" cy="21739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>
            <a:stCxn id="3" idx="3"/>
            <a:endCxn id="7" idx="1"/>
          </p:cNvCxnSpPr>
          <p:nvPr/>
        </p:nvCxnSpPr>
        <p:spPr>
          <a:xfrm flipV="1">
            <a:off x="6182599" y="660353"/>
            <a:ext cx="1247259" cy="40115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355" y="2083841"/>
            <a:ext cx="2431833" cy="18238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22" y="3809416"/>
            <a:ext cx="1753689" cy="23382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5761180" y="4200298"/>
            <a:ext cx="1364011" cy="201046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2281" y="680446"/>
            <a:ext cx="42904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CH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Criotec workshop:</a:t>
            </a:r>
          </a:p>
          <a:p>
            <a:pPr marL="360000" lvl="1" indent="-2160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</a:t>
            </a: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toolings</a:t>
            </a: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0" lvl="1" indent="-2160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fr-CH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and validation on </a:t>
            </a:r>
            <a:r>
              <a:rPr lang="fr-CH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mockups</a:t>
            </a: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0435284">
            <a:off x="80974" y="3774884"/>
            <a:ext cx="4767324" cy="461665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fr-CH" sz="2400" dirty="0" err="1" smtClean="0">
                <a:solidFill>
                  <a:srgbClr val="FFFF00"/>
                </a:solidFill>
              </a:rPr>
              <a:t>Repair</a:t>
            </a:r>
            <a:r>
              <a:rPr lang="fr-CH" sz="2400" dirty="0" smtClean="0">
                <a:solidFill>
                  <a:srgbClr val="FFFF00"/>
                </a:solidFill>
              </a:rPr>
              <a:t> time </a:t>
            </a:r>
            <a:r>
              <a:rPr lang="fr-CH" sz="2400" dirty="0" err="1" smtClean="0">
                <a:solidFill>
                  <a:srgbClr val="FFFF00"/>
                </a:solidFill>
              </a:rPr>
              <a:t>estimated</a:t>
            </a:r>
            <a:r>
              <a:rPr lang="fr-CH" sz="2400" dirty="0" smtClean="0">
                <a:solidFill>
                  <a:srgbClr val="FFFF00"/>
                </a:solidFill>
              </a:rPr>
              <a:t> to 4 </a:t>
            </a:r>
            <a:r>
              <a:rPr lang="fr-CH" sz="2400" dirty="0" err="1" smtClean="0">
                <a:solidFill>
                  <a:srgbClr val="FFFF00"/>
                </a:solidFill>
              </a:rPr>
              <a:t>weeks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0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4000" dirty="0" err="1"/>
              <a:t>Outline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40383"/>
            <a:ext cx="8226854" cy="434438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smtClean="0"/>
              <a:t>Introduction : </a:t>
            </a:r>
            <a:r>
              <a:rPr lang="fr-CH" sz="2400" dirty="0" smtClean="0"/>
              <a:t>HIE-Isolde </a:t>
            </a:r>
            <a:r>
              <a:rPr lang="fr-CH" sz="2400" dirty="0" err="1" smtClean="0"/>
              <a:t>cryogenic</a:t>
            </a:r>
            <a:r>
              <a:rPr lang="fr-CH" sz="2400" dirty="0" smtClean="0"/>
              <a:t> system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err="1"/>
              <a:t>C</a:t>
            </a:r>
            <a:r>
              <a:rPr lang="fr-CH" sz="2800" dirty="0" err="1" smtClean="0"/>
              <a:t>ommissioning</a:t>
            </a:r>
            <a:r>
              <a:rPr lang="fr-CH" sz="2800" dirty="0" smtClean="0"/>
              <a:t> and </a:t>
            </a:r>
            <a:r>
              <a:rPr lang="fr-CH" sz="2800" dirty="0" err="1" smtClean="0"/>
              <a:t>operation</a:t>
            </a:r>
            <a:r>
              <a:rPr lang="fr-CH" sz="2800" dirty="0" smtClean="0"/>
              <a:t> in 2015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err="1"/>
              <a:t>Commissioning</a:t>
            </a:r>
            <a:r>
              <a:rPr lang="fr-CH" sz="2800" dirty="0"/>
              <a:t> and </a:t>
            </a:r>
            <a:r>
              <a:rPr lang="fr-CH" sz="2800" dirty="0" err="1"/>
              <a:t>operation</a:t>
            </a:r>
            <a:r>
              <a:rPr lang="fr-CH" sz="2800" dirty="0"/>
              <a:t> in </a:t>
            </a:r>
            <a:r>
              <a:rPr lang="fr-CH" sz="2800" dirty="0" smtClean="0"/>
              <a:t>2016</a:t>
            </a:r>
            <a:endParaRPr lang="fr-CH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smtClean="0"/>
              <a:t>Consolidations </a:t>
            </a:r>
            <a:r>
              <a:rPr lang="fr-CH" sz="2800" dirty="0" err="1" smtClean="0"/>
              <a:t>during</a:t>
            </a:r>
            <a:r>
              <a:rPr lang="fr-CH" sz="2800" dirty="0" smtClean="0"/>
              <a:t> EYETS 2016-2017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err="1"/>
              <a:t>Commissioning</a:t>
            </a:r>
            <a:r>
              <a:rPr lang="fr-CH" sz="2800" dirty="0"/>
              <a:t> and </a:t>
            </a:r>
            <a:r>
              <a:rPr lang="fr-CH" sz="2800" dirty="0" err="1"/>
              <a:t>operation</a:t>
            </a:r>
            <a:r>
              <a:rPr lang="fr-CH" sz="2800" dirty="0"/>
              <a:t> in </a:t>
            </a:r>
            <a:r>
              <a:rPr lang="fr-CH" sz="2800" dirty="0" smtClean="0"/>
              <a:t>2017</a:t>
            </a:r>
            <a:endParaRPr lang="fr-CH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err="1"/>
              <a:t>Cryogenic</a:t>
            </a:r>
            <a:r>
              <a:rPr lang="fr-CH" sz="2800" dirty="0"/>
              <a:t> system &amp; Phase </a:t>
            </a:r>
            <a:r>
              <a:rPr lang="fr-CH" sz="2800" dirty="0" smtClean="0"/>
              <a:t>3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800" dirty="0" err="1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2228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351449" y="900440"/>
            <a:ext cx="7792551" cy="5510986"/>
            <a:chOff x="1411770" y="754525"/>
            <a:chExt cx="7792551" cy="551098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11770" y="754525"/>
              <a:ext cx="7792551" cy="5510986"/>
            </a:xfrm>
            <a:prstGeom prst="rect">
              <a:avLst/>
            </a:prstGeom>
          </p:spPr>
        </p:pic>
        <p:sp>
          <p:nvSpPr>
            <p:cNvPr id="8" name="Right Brace 7"/>
            <p:cNvSpPr/>
            <p:nvPr/>
          </p:nvSpPr>
          <p:spPr>
            <a:xfrm>
              <a:off x="8047585" y="2647950"/>
              <a:ext cx="114300" cy="752475"/>
            </a:xfrm>
            <a:prstGeom prst="rightBrac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ight Brace 39"/>
            <p:cNvSpPr/>
            <p:nvPr/>
          </p:nvSpPr>
          <p:spPr>
            <a:xfrm>
              <a:off x="8286750" y="4343400"/>
              <a:ext cx="95250" cy="1428750"/>
            </a:xfrm>
            <a:prstGeom prst="rightBrac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82783" y="4686300"/>
              <a:ext cx="265592" cy="137648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5863593" y="5278029"/>
              <a:ext cx="337182" cy="9407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 txBox="1">
            <a:spLocks/>
          </p:cNvSpPr>
          <p:nvPr/>
        </p:nvSpPr>
        <p:spPr>
          <a:xfrm>
            <a:off x="61178" y="27717"/>
            <a:ext cx="9082822" cy="63349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dirty="0"/>
              <a:t>HIE-Isolde </a:t>
            </a:r>
            <a:r>
              <a:rPr lang="fr-CH" sz="2800" b="1" dirty="0" err="1"/>
              <a:t>cryogenic</a:t>
            </a:r>
            <a:r>
              <a:rPr lang="fr-CH" sz="2800" b="1" dirty="0"/>
              <a:t> </a:t>
            </a:r>
            <a:r>
              <a:rPr lang="fr-CH" sz="2800" b="1" dirty="0" smtClean="0"/>
              <a:t>system: </a:t>
            </a:r>
            <a:r>
              <a:rPr lang="fr-CH" sz="2800" b="1" dirty="0" err="1" smtClean="0"/>
              <a:t>Process</a:t>
            </a:r>
            <a:r>
              <a:rPr lang="fr-CH" sz="2800" b="1" dirty="0" smtClean="0"/>
              <a:t> </a:t>
            </a:r>
            <a:r>
              <a:rPr lang="fr-CH" sz="2800" b="1" dirty="0"/>
              <a:t>Flow </a:t>
            </a:r>
            <a:r>
              <a:rPr lang="fr-CH" sz="2800" b="1" dirty="0" err="1"/>
              <a:t>Diagram</a:t>
            </a:r>
            <a:endParaRPr lang="en-GB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1178" y="2681127"/>
            <a:ext cx="1967647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4400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/>
              <a:t>6 x Jumper box + flexible TLs to allow easy disconnection/reconnections and to cope with a complex cool down procedure in five phases</a:t>
            </a:r>
          </a:p>
          <a:p>
            <a:pPr marL="180000" indent="-14400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/>
              <a:t>2’000 liter Dewar to cope with </a:t>
            </a:r>
            <a:r>
              <a:rPr lang="en-US" sz="1600" dirty="0" err="1" smtClean="0"/>
              <a:t>cryo</a:t>
            </a:r>
            <a:r>
              <a:rPr lang="en-US" sz="1600" dirty="0" smtClean="0"/>
              <a:t> plant stops and keep shield T &lt; 100 K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91996" y="769635"/>
            <a:ext cx="8414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>
              <a:spcAft>
                <a:spcPts val="600"/>
              </a:spcAft>
              <a:buClr>
                <a:schemeClr val="tx2"/>
              </a:buClr>
              <a:buSzPct val="80000"/>
            </a:pPr>
            <a:r>
              <a:rPr lang="en-US" sz="1050" dirty="0" smtClean="0"/>
              <a:t>(Bypass)</a:t>
            </a:r>
            <a:endParaRPr lang="en-US" sz="1050" dirty="0" smtClean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1250462" y="1148862"/>
            <a:ext cx="1813169" cy="1532265"/>
          </a:xfrm>
          <a:prstGeom prst="roundRect">
            <a:avLst/>
          </a:prstGeom>
          <a:noFill/>
          <a:ln w="19050" cap="flat" cmpd="sng" algn="ctr">
            <a:solidFill>
              <a:srgbClr val="00206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774" y="909636"/>
            <a:ext cx="8414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>
              <a:spcAft>
                <a:spcPts val="600"/>
              </a:spcAft>
              <a:buClr>
                <a:schemeClr val="tx2"/>
              </a:buClr>
              <a:buSzPct val="80000"/>
            </a:pPr>
            <a:r>
              <a:rPr lang="en-US" sz="1050" dirty="0" err="1" smtClean="0"/>
              <a:t>Cryo</a:t>
            </a:r>
            <a:r>
              <a:rPr lang="en-US" sz="1050" dirty="0" smtClean="0"/>
              <a:t>-plant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0104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78" y="2568741"/>
            <a:ext cx="8871993" cy="25362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6133" y="191066"/>
            <a:ext cx="5383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</a:pPr>
            <a:r>
              <a:rPr lang="fr-CH" sz="2000" b="1" dirty="0" smtClean="0"/>
              <a:t>	</a:t>
            </a:r>
            <a:endParaRPr lang="en-GB" sz="20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501496" y="5164682"/>
            <a:ext cx="938325" cy="56514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1a</a:t>
            </a:r>
          </a:p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2015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1178" y="27717"/>
            <a:ext cx="8226854" cy="63349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lang="fr-CH" sz="3600" b="1" dirty="0"/>
              <a:t>HIE-Isolde </a:t>
            </a:r>
            <a:r>
              <a:rPr lang="fr-CH" sz="3600" b="1" dirty="0" err="1"/>
              <a:t>cryogenic</a:t>
            </a:r>
            <a:r>
              <a:rPr lang="fr-CH" sz="3600" b="1" dirty="0"/>
              <a:t> system</a:t>
            </a:r>
            <a:endParaRPr lang="en-GB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5303" y="1112963"/>
            <a:ext cx="2111723" cy="903700"/>
          </a:xfrm>
          <a:prstGeom prst="rect">
            <a:avLst/>
          </a:prstGeom>
          <a:solidFill>
            <a:srgbClr val="FFFFFF"/>
          </a:solidFill>
          <a:ln>
            <a:solidFill>
              <a:srgbClr val="00B0F0"/>
            </a:solidFill>
            <a:prstDash val="solid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dirty="0" smtClean="0"/>
              <a:t>Cryo-plant:</a:t>
            </a:r>
          </a:p>
          <a:p>
            <a:pPr algn="ctr"/>
            <a:r>
              <a:rPr lang="fr-CH" dirty="0" err="1" smtClean="0"/>
              <a:t>Compressor</a:t>
            </a:r>
            <a:r>
              <a:rPr lang="fr-CH" dirty="0" smtClean="0"/>
              <a:t> Station</a:t>
            </a:r>
          </a:p>
          <a:p>
            <a:pPr algn="ctr"/>
            <a:r>
              <a:rPr lang="fr-CH" dirty="0" smtClean="0"/>
              <a:t>+ </a:t>
            </a:r>
            <a:r>
              <a:rPr lang="fr-CH" dirty="0" err="1" smtClean="0"/>
              <a:t>Refrigerator</a:t>
            </a:r>
            <a:r>
              <a:rPr lang="fr-CH" dirty="0" smtClean="0"/>
              <a:t> (CB)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69129" y="1089654"/>
            <a:ext cx="6580960" cy="903700"/>
          </a:xfrm>
          <a:prstGeom prst="rect">
            <a:avLst/>
          </a:prstGeom>
          <a:solidFill>
            <a:srgbClr val="FFFFFF"/>
          </a:solidFill>
          <a:ln>
            <a:solidFill>
              <a:srgbClr val="00B0F0"/>
            </a:solidFill>
            <a:prstDash val="solid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dirty="0" err="1" smtClean="0"/>
              <a:t>Cryogenic</a:t>
            </a:r>
            <a:r>
              <a:rPr lang="fr-CH" dirty="0" smtClean="0"/>
              <a:t> Distribution System (CDS):</a:t>
            </a:r>
          </a:p>
          <a:p>
            <a:r>
              <a:rPr lang="fr-CH" dirty="0" smtClean="0"/>
              <a:t>Dewar +</a:t>
            </a:r>
          </a:p>
          <a:p>
            <a:r>
              <a:rPr lang="fr-CH" dirty="0" smtClean="0"/>
              <a:t>valve box (DB) + Transfer Line + </a:t>
            </a:r>
            <a:r>
              <a:rPr lang="fr-CH" dirty="0" err="1"/>
              <a:t>J</a:t>
            </a:r>
            <a:r>
              <a:rPr lang="fr-CH" dirty="0" err="1" smtClean="0"/>
              <a:t>umper</a:t>
            </a:r>
            <a:r>
              <a:rPr lang="fr-CH" dirty="0" smtClean="0"/>
              <a:t> Box (6x) + Return </a:t>
            </a:r>
            <a:r>
              <a:rPr lang="fr-CH" dirty="0"/>
              <a:t>B</a:t>
            </a:r>
            <a:r>
              <a:rPr lang="fr-CH" dirty="0" smtClean="0"/>
              <a:t>ox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68865" y="1702224"/>
            <a:ext cx="148512" cy="112567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2"/>
          </p:cNvCxnSpPr>
          <p:nvPr/>
        </p:nvCxnSpPr>
        <p:spPr>
          <a:xfrm flipH="1">
            <a:off x="877672" y="2016663"/>
            <a:ext cx="333493" cy="78741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995654" y="1932656"/>
            <a:ext cx="638722" cy="87142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934724" y="1993354"/>
            <a:ext cx="680811" cy="148506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430072" y="1993354"/>
            <a:ext cx="1186061" cy="175325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99602" y="5625996"/>
            <a:ext cx="1970659" cy="349702"/>
          </a:xfrm>
          <a:prstGeom prst="rect">
            <a:avLst/>
          </a:prstGeom>
          <a:solidFill>
            <a:srgbClr val="FFFFFF"/>
          </a:solidFill>
          <a:ln>
            <a:solidFill>
              <a:srgbClr val="00B0F0"/>
            </a:solidFill>
            <a:prstDash val="solid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dirty="0" smtClean="0"/>
              <a:t>Cryo-modules (6x)</a:t>
            </a:r>
            <a:endParaRPr lang="en-GB" dirty="0"/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V="1">
            <a:off x="1484932" y="4670532"/>
            <a:ext cx="782094" cy="95546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52213" y="2575455"/>
            <a:ext cx="285903" cy="25736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200" dirty="0" smtClean="0">
                <a:solidFill>
                  <a:srgbClr val="000000"/>
                </a:solidFill>
              </a:rPr>
              <a:t>RB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357937" y="1993354"/>
            <a:ext cx="429207" cy="61483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20269" y="5164682"/>
            <a:ext cx="938326" cy="56514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1b</a:t>
            </a:r>
          </a:p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2016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259761" y="3757895"/>
            <a:ext cx="2180060" cy="204295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72042" y="5164682"/>
            <a:ext cx="938326" cy="56514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</a:t>
            </a:r>
            <a:r>
              <a:rPr lang="fr-CH" sz="1600" dirty="0">
                <a:solidFill>
                  <a:srgbClr val="000000"/>
                </a:solidFill>
              </a:rPr>
              <a:t>2</a:t>
            </a:r>
            <a:r>
              <a:rPr lang="fr-CH" sz="1600" dirty="0" smtClean="0">
                <a:solidFill>
                  <a:srgbClr val="000000"/>
                </a:solidFill>
              </a:rPr>
              <a:t>a</a:t>
            </a:r>
          </a:p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2017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134959" y="3746605"/>
            <a:ext cx="998834" cy="204295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02037" y="5164682"/>
            <a:ext cx="938326" cy="56514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2b</a:t>
            </a:r>
          </a:p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2018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964954" y="3746605"/>
            <a:ext cx="998834" cy="204295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94318" y="5164682"/>
            <a:ext cx="824512" cy="56514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3</a:t>
            </a:r>
          </a:p>
          <a:p>
            <a:pPr algn="ctr"/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77605" y="5164682"/>
            <a:ext cx="824512" cy="31892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  <a:prstDash val="dash"/>
          </a:ln>
        </p:spPr>
        <p:txBody>
          <a:bodyPr wrap="none" lIns="36000" tIns="36000" rIns="36000" bIns="36000" rtlCol="0" anchor="ctr">
            <a:spAutoFit/>
          </a:bodyPr>
          <a:lstStyle/>
          <a:p>
            <a:pPr algn="ctr"/>
            <a:r>
              <a:rPr lang="fr-CH" sz="1600" dirty="0" smtClean="0">
                <a:solidFill>
                  <a:srgbClr val="000000"/>
                </a:solidFill>
              </a:rPr>
              <a:t>Phase 3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26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20" grpId="0" animBg="1"/>
      <p:bldP spid="26" grpId="0" animBg="1"/>
      <p:bldP spid="2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16133" y="191066"/>
            <a:ext cx="5383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</a:pPr>
            <a:r>
              <a:rPr lang="fr-CH" sz="2000" b="1" dirty="0" smtClean="0"/>
              <a:t>	</a:t>
            </a:r>
            <a:endParaRPr lang="en-GB" sz="2000" b="1" dirty="0" smtClean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27717"/>
            <a:ext cx="9144000" cy="63349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</a:pPr>
            <a:r>
              <a:rPr lang="fr-CH" sz="3000" b="1" dirty="0"/>
              <a:t>HIE-Isolde </a:t>
            </a:r>
            <a:r>
              <a:rPr lang="fr-CH" sz="3000" b="1" dirty="0" err="1"/>
              <a:t>cryogenic</a:t>
            </a:r>
            <a:r>
              <a:rPr lang="fr-CH" sz="3000" b="1" dirty="0"/>
              <a:t> </a:t>
            </a:r>
            <a:r>
              <a:rPr lang="fr-CH" sz="3000" b="1" dirty="0" smtClean="0"/>
              <a:t>distribution system (CDS)</a:t>
            </a:r>
            <a:endParaRPr lang="en-GB" sz="3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7464" y="591176"/>
            <a:ext cx="7217546" cy="5726953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stCxn id="45" idx="2"/>
          </p:cNvCxnSpPr>
          <p:nvPr/>
        </p:nvCxnSpPr>
        <p:spPr>
          <a:xfrm>
            <a:off x="3271634" y="1864106"/>
            <a:ext cx="1166273" cy="12774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002670" y="4748643"/>
            <a:ext cx="520941" cy="2566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9795" y="4391432"/>
            <a:ext cx="85151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Dewar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30" name="Straight Arrow Connector 29"/>
          <p:cNvCxnSpPr>
            <a:stCxn id="31" idx="3"/>
          </p:cNvCxnSpPr>
          <p:nvPr/>
        </p:nvCxnSpPr>
        <p:spPr>
          <a:xfrm flipV="1">
            <a:off x="1184055" y="3860842"/>
            <a:ext cx="573724" cy="1385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5309" y="3860842"/>
            <a:ext cx="1038746" cy="276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Dewar VB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72862" y="3177653"/>
            <a:ext cx="397545" cy="2769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JB6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38692" y="2251120"/>
            <a:ext cx="397545" cy="27699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</a:lstStyle>
          <a:p>
            <a:r>
              <a:rPr lang="fr-CH" dirty="0">
                <a:solidFill>
                  <a:srgbClr val="000000"/>
                </a:solidFill>
              </a:rPr>
              <a:t>JB4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27874" y="947674"/>
            <a:ext cx="397545" cy="27699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JB1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78527" y="1340402"/>
            <a:ext cx="39754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JB2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90607" y="1802860"/>
            <a:ext cx="39754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JB3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49178" y="2681293"/>
            <a:ext cx="39754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JB5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88030" y="4343489"/>
            <a:ext cx="106760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CM1 </a:t>
            </a:r>
            <a:r>
              <a:rPr lang="fr-CH" sz="1400" dirty="0" smtClean="0">
                <a:solidFill>
                  <a:srgbClr val="000000"/>
                </a:solidFill>
              </a:rPr>
              <a:t>(2015)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01699" y="4743599"/>
            <a:ext cx="106760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CM2 </a:t>
            </a:r>
            <a:r>
              <a:rPr lang="fr-CH" sz="1400" dirty="0">
                <a:solidFill>
                  <a:srgbClr val="000000"/>
                </a:solidFill>
              </a:rPr>
              <a:t>(</a:t>
            </a:r>
            <a:r>
              <a:rPr lang="fr-CH" sz="1400" dirty="0" smtClean="0">
                <a:solidFill>
                  <a:srgbClr val="000000"/>
                </a:solidFill>
              </a:rPr>
              <a:t>2016)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77300" y="5110401"/>
            <a:ext cx="106760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CM3 </a:t>
            </a:r>
            <a:r>
              <a:rPr lang="fr-CH" sz="1400" dirty="0">
                <a:solidFill>
                  <a:srgbClr val="000000"/>
                </a:solidFill>
              </a:rPr>
              <a:t>(</a:t>
            </a:r>
            <a:r>
              <a:rPr lang="fr-CH" sz="1400" dirty="0" smtClean="0">
                <a:solidFill>
                  <a:srgbClr val="000000"/>
                </a:solidFill>
              </a:rPr>
              <a:t>2017)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24409" y="1013192"/>
            <a:ext cx="320601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RB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34729" y="1587107"/>
            <a:ext cx="127381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000000"/>
                </a:solidFill>
              </a:rPr>
              <a:t>Transfer line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47988" y="2030958"/>
            <a:ext cx="795089" cy="8309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rgbClr val="000000"/>
                </a:solidFill>
              </a:rPr>
              <a:t>Flexible</a:t>
            </a:r>
          </a:p>
          <a:p>
            <a:pPr algn="ctr"/>
            <a:r>
              <a:rPr lang="fr-CH" dirty="0" err="1" smtClean="0">
                <a:solidFill>
                  <a:srgbClr val="000000"/>
                </a:solidFill>
              </a:rPr>
              <a:t>transfer</a:t>
            </a:r>
            <a:endParaRPr lang="fr-CH" dirty="0" smtClean="0">
              <a:solidFill>
                <a:srgbClr val="000000"/>
              </a:solidFill>
            </a:endParaRPr>
          </a:p>
          <a:p>
            <a:pPr algn="ctr"/>
            <a:r>
              <a:rPr lang="fr-CH" dirty="0" err="1" smtClean="0">
                <a:solidFill>
                  <a:srgbClr val="000000"/>
                </a:solidFill>
              </a:rPr>
              <a:t>lines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7777482" y="2453137"/>
            <a:ext cx="444349" cy="22815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5" idx="2"/>
          </p:cNvCxnSpPr>
          <p:nvPr/>
        </p:nvCxnSpPr>
        <p:spPr>
          <a:xfrm flipH="1">
            <a:off x="2472644" y="1864106"/>
            <a:ext cx="798990" cy="141965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36063" y="2096180"/>
            <a:ext cx="1945397" cy="9037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0000"/>
                </a:solidFill>
              </a:rPr>
              <a:t>Refrigerator</a:t>
            </a:r>
            <a:endParaRPr lang="fr-CH" dirty="0">
              <a:solidFill>
                <a:srgbClr val="000000"/>
              </a:solidFill>
            </a:endParaRPr>
          </a:p>
          <a:p>
            <a:pPr algn="ctr"/>
            <a:r>
              <a:rPr lang="fr-CH" dirty="0" smtClean="0">
                <a:solidFill>
                  <a:srgbClr val="000000"/>
                </a:solidFill>
              </a:rPr>
              <a:t>(Cold box</a:t>
            </a:r>
            <a:r>
              <a:rPr lang="fr-CH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r>
              <a:rPr lang="fr-CH" dirty="0" smtClean="0">
                <a:solidFill>
                  <a:srgbClr val="000000"/>
                </a:solidFill>
              </a:rPr>
              <a:t>630 W @ 4.5 K</a:t>
            </a:r>
          </a:p>
        </p:txBody>
      </p:sp>
      <p:cxnSp>
        <p:nvCxnSpPr>
          <p:cNvPr id="62" name="Straight Arrow Connector 61"/>
          <p:cNvCxnSpPr>
            <a:stCxn id="61" idx="2"/>
          </p:cNvCxnSpPr>
          <p:nvPr/>
        </p:nvCxnSpPr>
        <p:spPr>
          <a:xfrm>
            <a:off x="1108762" y="2999880"/>
            <a:ext cx="414849" cy="76910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44727" y="5575765"/>
            <a:ext cx="106760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CM4 </a:t>
            </a:r>
            <a:r>
              <a:rPr lang="fr-CH" sz="1400" dirty="0">
                <a:solidFill>
                  <a:srgbClr val="FF0000"/>
                </a:solidFill>
              </a:rPr>
              <a:t>(</a:t>
            </a:r>
            <a:r>
              <a:rPr lang="fr-CH" sz="1400" dirty="0" smtClean="0">
                <a:solidFill>
                  <a:srgbClr val="FF0000"/>
                </a:solidFill>
              </a:rPr>
              <a:t>2018)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80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100" y="163254"/>
            <a:ext cx="876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/>
              <a:t>2015: cryogenic system installation</a:t>
            </a:r>
            <a:endParaRPr lang="en-US" sz="3200" b="1" dirty="0"/>
          </a:p>
        </p:txBody>
      </p:sp>
      <p:pic>
        <p:nvPicPr>
          <p:cNvPr id="10" name="Picture 2" descr="C:\Users\jos\Desktop\DCIM\128___02\IMG_35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1099" y="915092"/>
            <a:ext cx="3546567" cy="248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jos\Desktop\DCIM\125___11\IMG_30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6" t="22478" r="13627" b="14886"/>
          <a:stretch/>
        </p:blipFill>
        <p:spPr bwMode="auto">
          <a:xfrm>
            <a:off x="3953934" y="915092"/>
            <a:ext cx="3824864" cy="253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jos\Desktop\DCIM\128___02\IMG_35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65417" y="748029"/>
            <a:ext cx="2203983" cy="271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1099" y="2839713"/>
            <a:ext cx="1810901" cy="307777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Compressor station</a:t>
            </a:r>
            <a:endParaRPr lang="en-GB" sz="1400" dirty="0">
              <a:solidFill>
                <a:srgbClr val="FFFF00">
                  <a:alpha val="87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309" y="3147490"/>
            <a:ext cx="3205774" cy="24036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259" y="3398335"/>
            <a:ext cx="2209800" cy="28278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83" y="3767667"/>
            <a:ext cx="3277915" cy="2458436"/>
          </a:xfrm>
          <a:prstGeom prst="rect">
            <a:avLst/>
          </a:prstGeom>
        </p:spPr>
      </p:pic>
      <p:pic>
        <p:nvPicPr>
          <p:cNvPr id="4098" name="Picture 2" descr="G:\Departments\TE\Groups\CRG\Sections\MM\99 - MM administration\1 - Presentations - Minutes\2015\Temp\IMG_3683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" t="13406"/>
          <a:stretch/>
        </p:blipFill>
        <p:spPr bwMode="auto">
          <a:xfrm>
            <a:off x="2438398" y="4876081"/>
            <a:ext cx="2059191" cy="13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 rot="19992393">
            <a:off x="6393501" y="1463456"/>
            <a:ext cx="1143829" cy="307777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Refrigerator</a:t>
            </a:r>
            <a:endParaRPr lang="en-GB" sz="1400" dirty="0">
              <a:solidFill>
                <a:srgbClr val="FFFF00">
                  <a:alpha val="87000"/>
                </a:srgb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9992393">
            <a:off x="1246733" y="4011507"/>
            <a:ext cx="2620906" cy="307777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Cryogenic Distribution System</a:t>
            </a:r>
            <a:endParaRPr lang="en-GB" sz="1400" dirty="0">
              <a:solidFill>
                <a:srgbClr val="FFFF00">
                  <a:alpha val="87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1344779">
            <a:off x="6060743" y="3572162"/>
            <a:ext cx="1633768" cy="523220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Connection of </a:t>
            </a:r>
            <a:r>
              <a:rPr lang="en-US" sz="1400" dirty="0" err="1" smtClean="0">
                <a:solidFill>
                  <a:srgbClr val="FFFF00">
                    <a:alpha val="87000"/>
                  </a:srgbClr>
                </a:solidFill>
              </a:rPr>
              <a:t>cryo</a:t>
            </a:r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-module CM1</a:t>
            </a:r>
            <a:endParaRPr lang="en-GB" sz="1400" dirty="0">
              <a:solidFill>
                <a:srgbClr val="FFFF00">
                  <a:alpha val="87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49677" y="687631"/>
            <a:ext cx="5657354" cy="523220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FFFF00">
                    <a:alpha val="87000"/>
                  </a:srgbClr>
                </a:solidFill>
              </a:rPr>
              <a:t>Cryoplant</a:t>
            </a:r>
            <a:r>
              <a:rPr lang="en-US" sz="1400" dirty="0" smtClean="0">
                <a:solidFill>
                  <a:srgbClr val="FFFF00">
                    <a:alpha val="87000"/>
                  </a:srgbClr>
                </a:solidFill>
              </a:rPr>
              <a:t> recovered from </a:t>
            </a:r>
            <a:r>
              <a:rPr lang="en-GB" sz="1400" dirty="0" smtClean="0">
                <a:solidFill>
                  <a:srgbClr val="FFFF00">
                    <a:alpha val="87000"/>
                  </a:srgbClr>
                </a:solidFill>
              </a:rPr>
              <a:t>former </a:t>
            </a:r>
            <a:r>
              <a:rPr lang="en-GB" sz="1400" dirty="0">
                <a:solidFill>
                  <a:srgbClr val="FFFF00">
                    <a:alpha val="87000"/>
                  </a:srgbClr>
                </a:solidFill>
              </a:rPr>
              <a:t>LEP ALEPH experiment’s cryogenic installation (1989) on stand-by after the LEP de-commissioning</a:t>
            </a:r>
          </a:p>
        </p:txBody>
      </p:sp>
    </p:spTree>
    <p:extLst>
      <p:ext uri="{BB962C8B-B14F-4D97-AF65-F5344CB8AC3E}">
        <p14:creationId xmlns:p14="http://schemas.microsoft.com/office/powerpoint/2010/main" val="257243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7"/>
          <p:cNvSpPr txBox="1">
            <a:spLocks/>
          </p:cNvSpPr>
          <p:nvPr/>
        </p:nvSpPr>
        <p:spPr>
          <a:xfrm>
            <a:off x="449580" y="1882140"/>
            <a:ext cx="4626476" cy="424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9" y="52303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400" b="1" dirty="0" smtClean="0"/>
              <a:t>2015 : First commissioning </a:t>
            </a:r>
            <a:r>
              <a:rPr lang="en-US" sz="2400" b="1" dirty="0"/>
              <a:t>and operation </a:t>
            </a:r>
            <a:r>
              <a:rPr lang="en-US" sz="2400" b="1" dirty="0" smtClean="0"/>
              <a:t>with CM1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133" y="685800"/>
            <a:ext cx="872949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Very short time to perform commissioning of </a:t>
            </a:r>
            <a:r>
              <a:rPr lang="en-US" dirty="0" err="1" smtClean="0"/>
              <a:t>cryoplant</a:t>
            </a:r>
            <a:endParaRPr lang="en-US" dirty="0" smtClean="0"/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First cool </a:t>
            </a:r>
            <a:r>
              <a:rPr lang="en-US" dirty="0"/>
              <a:t>down and commissioning of </a:t>
            </a:r>
            <a:r>
              <a:rPr lang="en-US" dirty="0" smtClean="0"/>
              <a:t>CM1 performed manually </a:t>
            </a:r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Operation performed with basic automatisms and interlocks</a:t>
            </a:r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One incident : over-pressurization of CM1 -&gt; burst of  rupture disc</a:t>
            </a:r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070" t="6647"/>
          <a:stretch/>
        </p:blipFill>
        <p:spPr>
          <a:xfrm>
            <a:off x="81133" y="2162727"/>
            <a:ext cx="4336843" cy="2943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5618" t="2803"/>
          <a:stretch/>
        </p:blipFill>
        <p:spPr>
          <a:xfrm>
            <a:off x="4191000" y="3000375"/>
            <a:ext cx="4953000" cy="33024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86032" y="2374002"/>
            <a:ext cx="2669320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Cavities cool-down to 4.5 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1474" y="5221706"/>
            <a:ext cx="3305175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Thermal shield cool-down from ambient temperature down to 90 K</a:t>
            </a:r>
          </a:p>
        </p:txBody>
      </p:sp>
      <p:sp>
        <p:nvSpPr>
          <p:cNvPr id="14" name="TextBox 13"/>
          <p:cNvSpPr txBox="1"/>
          <p:nvPr/>
        </p:nvSpPr>
        <p:spPr>
          <a:xfrm rot="20929228">
            <a:off x="4593697" y="1747630"/>
            <a:ext cx="4041206" cy="369332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100 %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availability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during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run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of </a:t>
            </a:r>
            <a:r>
              <a:rPr lang="fr-CH" sz="1600" dirty="0" err="1" smtClean="0">
                <a:solidFill>
                  <a:srgbClr val="FFFF00">
                    <a:alpha val="87000"/>
                  </a:srgbClr>
                </a:solidFill>
              </a:rPr>
              <a:t>physics</a:t>
            </a:r>
            <a:endParaRPr lang="en-GB" dirty="0">
              <a:solidFill>
                <a:srgbClr val="FFFF00">
                  <a:alpha val="8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6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7"/>
          <p:cNvSpPr txBox="1">
            <a:spLocks/>
          </p:cNvSpPr>
          <p:nvPr/>
        </p:nvSpPr>
        <p:spPr>
          <a:xfrm>
            <a:off x="449580" y="1882140"/>
            <a:ext cx="4626476" cy="4242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81134" y="5388227"/>
            <a:ext cx="6021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4650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 smtClean="0"/>
              <a:t>Investigations of Cryogenic </a:t>
            </a:r>
            <a:r>
              <a:rPr lang="en-GB" dirty="0"/>
              <a:t>D</a:t>
            </a:r>
            <a:r>
              <a:rPr lang="en-GB" dirty="0" smtClean="0"/>
              <a:t>istribution System (CDS) in situ did not show evidence of problem</a:t>
            </a:r>
            <a:br>
              <a:rPr lang="en-GB" dirty="0" smtClean="0"/>
            </a:br>
            <a:r>
              <a:rPr lang="en-GB" dirty="0" smtClean="0"/>
              <a:t>(cold spots, vacuum issue)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388"/>
            <a:ext cx="8719911" cy="633497"/>
          </a:xfrm>
        </p:spPr>
        <p:txBody>
          <a:bodyPr>
            <a:noAutofit/>
          </a:bodyPr>
          <a:lstStyle/>
          <a:p>
            <a:pPr marL="889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</a:pPr>
            <a:r>
              <a:rPr lang="en-US" sz="2400" b="1" dirty="0" smtClean="0"/>
              <a:t>2016 : Commissioning </a:t>
            </a:r>
            <a:r>
              <a:rPr lang="en-US" sz="2400" b="1" dirty="0"/>
              <a:t>and </a:t>
            </a:r>
            <a:r>
              <a:rPr lang="en-US" sz="2400" b="1" dirty="0" smtClean="0"/>
              <a:t>operation with 2 x CM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134" y="627910"/>
            <a:ext cx="53633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Cool </a:t>
            </a:r>
            <a:r>
              <a:rPr lang="en-US" dirty="0"/>
              <a:t>down and commissioning of CM1 </a:t>
            </a:r>
            <a:r>
              <a:rPr lang="en-US" dirty="0" smtClean="0"/>
              <a:t>+ CM2 </a:t>
            </a:r>
            <a:r>
              <a:rPr lang="en-US" dirty="0"/>
              <a:t>hardly performed during summer 2016</a:t>
            </a:r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Major issues identified </a:t>
            </a:r>
            <a:r>
              <a:rPr lang="en-US" dirty="0" smtClean="0"/>
              <a:t>:</a:t>
            </a:r>
          </a:p>
          <a:p>
            <a:pPr marL="831850" lvl="1" indent="-285750">
              <a:buClr>
                <a:schemeClr val="tx2"/>
              </a:buClr>
              <a:buSzPct val="100000"/>
              <a:buFont typeface="Arial" panose="020B0604020202020204" pitchFamily="34" charset="0"/>
              <a:buChar char="-"/>
            </a:pPr>
            <a:r>
              <a:rPr lang="en-US" dirty="0" smtClean="0"/>
              <a:t>CP flow limitation,</a:t>
            </a:r>
          </a:p>
          <a:p>
            <a:pPr marL="831850" lvl="1" indent="-285750">
              <a:buClr>
                <a:schemeClr val="tx2"/>
              </a:buClr>
              <a:buSzPct val="100000"/>
              <a:buFont typeface="Arial" panose="020B0604020202020204" pitchFamily="34" charset="0"/>
              <a:buChar char="-"/>
            </a:pPr>
            <a:r>
              <a:rPr lang="en-US" dirty="0" smtClean="0"/>
              <a:t>bad </a:t>
            </a:r>
            <a:r>
              <a:rPr lang="en-US" dirty="0" err="1" smtClean="0"/>
              <a:t>LHe</a:t>
            </a:r>
            <a:r>
              <a:rPr lang="en-US" dirty="0" smtClean="0"/>
              <a:t> “quality” supply,</a:t>
            </a:r>
          </a:p>
          <a:p>
            <a:pPr marL="831850" lvl="1" indent="-285750">
              <a:buClr>
                <a:schemeClr val="tx2"/>
              </a:buClr>
              <a:buSzPct val="100000"/>
              <a:buFont typeface="Arial" panose="020B0604020202020204" pitchFamily="34" charset="0"/>
              <a:buChar char="-"/>
            </a:pPr>
            <a:r>
              <a:rPr lang="en-US" dirty="0" smtClean="0"/>
              <a:t>strong oscillations in the 4.5K return line and cavities tripping</a:t>
            </a:r>
            <a:br>
              <a:rPr lang="en-US" dirty="0" smtClean="0"/>
            </a:br>
            <a:r>
              <a:rPr lang="en-US" dirty="0" smtClean="0"/>
              <a:t>(-&gt; indications of high heat load </a:t>
            </a:r>
            <a:r>
              <a:rPr lang="en-GB" dirty="0" smtClean="0"/>
              <a:t>estimated to 3 </a:t>
            </a:r>
            <a:r>
              <a:rPr lang="en-GB" dirty="0"/>
              <a:t>x the expected figure</a:t>
            </a:r>
            <a:r>
              <a:rPr lang="en-US" dirty="0" smtClean="0"/>
              <a:t>)</a:t>
            </a:r>
          </a:p>
          <a:p>
            <a:pPr marL="374650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/>
              <a:t>Operational conditions found by in</a:t>
            </a:r>
            <a:r>
              <a:rPr lang="fr-CH" dirty="0" err="1"/>
              <a:t>creasing</a:t>
            </a:r>
            <a:r>
              <a:rPr lang="fr-CH" dirty="0"/>
              <a:t> by-pass valve </a:t>
            </a:r>
            <a:r>
              <a:rPr lang="fr-CH" dirty="0" err="1"/>
              <a:t>opening</a:t>
            </a:r>
            <a:r>
              <a:rPr lang="fr-CH" dirty="0"/>
              <a:t> in the Return </a:t>
            </a:r>
            <a:r>
              <a:rPr lang="fr-CH" dirty="0" smtClean="0"/>
              <a:t>Box </a:t>
            </a:r>
            <a:r>
              <a:rPr lang="en-GB" dirty="0" smtClean="0"/>
              <a:t>and by </a:t>
            </a:r>
            <a:r>
              <a:rPr lang="en-GB" dirty="0"/>
              <a:t>powering heaters in each CM</a:t>
            </a:r>
          </a:p>
          <a:p>
            <a:pPr marL="374650" indent="-285750"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347" y="485371"/>
            <a:ext cx="2995470" cy="2057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6050" y="4721851"/>
            <a:ext cx="2944063" cy="20425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6050" y="2624298"/>
            <a:ext cx="2969767" cy="20161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5754" y="4247305"/>
            <a:ext cx="4502153" cy="11452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0929228">
            <a:off x="2982702" y="1620800"/>
            <a:ext cx="4041206" cy="369332"/>
          </a:xfrm>
          <a:prstGeom prst="rect">
            <a:avLst/>
          </a:prstGeom>
          <a:solidFill>
            <a:srgbClr val="0000FF">
              <a:alpha val="60000"/>
            </a:srgbClr>
          </a:solidFill>
        </p:spPr>
        <p:txBody>
          <a:bodyPr wrap="square" rtlCol="0" anchor="ctr" anchorCtr="0">
            <a:spAutoFit/>
          </a:bodyPr>
          <a:lstStyle/>
          <a:p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100 %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availability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during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</a:t>
            </a:r>
            <a:r>
              <a:rPr lang="fr-CH" dirty="0" err="1" smtClean="0">
                <a:solidFill>
                  <a:srgbClr val="FFFF00">
                    <a:alpha val="87000"/>
                  </a:srgbClr>
                </a:solidFill>
              </a:rPr>
              <a:t>run</a:t>
            </a:r>
            <a:r>
              <a:rPr lang="fr-CH" dirty="0" smtClean="0">
                <a:solidFill>
                  <a:srgbClr val="FFFF00">
                    <a:alpha val="87000"/>
                  </a:srgbClr>
                </a:solidFill>
              </a:rPr>
              <a:t> of </a:t>
            </a:r>
            <a:r>
              <a:rPr lang="fr-CH" sz="1600" dirty="0" err="1" smtClean="0">
                <a:solidFill>
                  <a:srgbClr val="FFFF00">
                    <a:alpha val="87000"/>
                  </a:srgbClr>
                </a:solidFill>
              </a:rPr>
              <a:t>physics</a:t>
            </a:r>
            <a:endParaRPr lang="en-GB" dirty="0">
              <a:solidFill>
                <a:srgbClr val="FFFF00">
                  <a:alpha val="8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0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CERNPre¦üsentation1</Template>
  <TotalTime>27760</TotalTime>
  <Words>1360</Words>
  <Application>Microsoft Office PowerPoint</Application>
  <PresentationFormat>On-screen Show (4:3)</PresentationFormat>
  <Paragraphs>252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CERNPre¦üsentation1</vt:lpstr>
      <vt:lpstr>PowerPoint Presentation</vt:lpstr>
      <vt:lpstr>The HIE—ISOLDE Cryogenic System, its Infrastructure and Considerations for Phase 3  O. Pirotte (TE/CRG)</vt:lpstr>
      <vt:lpstr>Outline</vt:lpstr>
      <vt:lpstr>PowerPoint Presentation</vt:lpstr>
      <vt:lpstr>PowerPoint Presentation</vt:lpstr>
      <vt:lpstr>PowerPoint Presentation</vt:lpstr>
      <vt:lpstr>PowerPoint Presentation</vt:lpstr>
      <vt:lpstr>2015 : First commissioning and operation with CM1</vt:lpstr>
      <vt:lpstr>2016 : Commissioning and operation with 2 x CM</vt:lpstr>
      <vt:lpstr>EYETS 2016-2017 : consolidation action plan</vt:lpstr>
      <vt:lpstr>PowerPoint Presentation</vt:lpstr>
      <vt:lpstr>PowerPoint Presentation</vt:lpstr>
      <vt:lpstr>EYETS crash program: removal of contacts</vt:lpstr>
      <vt:lpstr>2017 : Commissioning and operation</vt:lpstr>
      <vt:lpstr>2017 : Commissioning and operation</vt:lpstr>
      <vt:lpstr>Cryogenic system &amp; Phase 3</vt:lpstr>
      <vt:lpstr>Summary</vt:lpstr>
      <vt:lpstr>Additional slide(s)</vt:lpstr>
      <vt:lpstr>Nominal operation of new CM3 with 50W additional power</vt:lpstr>
      <vt:lpstr>Nominal operation with 3x50W additional power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Olivier Pirotte</cp:lastModifiedBy>
  <cp:revision>1051</cp:revision>
  <cp:lastPrinted>2012-11-11T17:22:58Z</cp:lastPrinted>
  <dcterms:created xsi:type="dcterms:W3CDTF">2012-11-01T13:38:50Z</dcterms:created>
  <dcterms:modified xsi:type="dcterms:W3CDTF">2017-12-05T08:28:15Z</dcterms:modified>
</cp:coreProperties>
</file>