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tags/tag1.xml" ContentType="application/vnd.openxmlformats-officedocument.presentationml.tags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embeddings/oleObject1.bin" ContentType="application/vnd.openxmlformats-officedocument.oleObject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9" r:id="rId1"/>
    <p:sldMasterId id="2147483697" r:id="rId2"/>
  </p:sldMasterIdLst>
  <p:notesMasterIdLst>
    <p:notesMasterId r:id="rId44"/>
  </p:notesMasterIdLst>
  <p:handoutMasterIdLst>
    <p:handoutMasterId r:id="rId45"/>
  </p:handoutMasterIdLst>
  <p:sldIdLst>
    <p:sldId id="277" r:id="rId3"/>
    <p:sldId id="280" r:id="rId4"/>
    <p:sldId id="573" r:id="rId5"/>
    <p:sldId id="563" r:id="rId6"/>
    <p:sldId id="665" r:id="rId7"/>
    <p:sldId id="669" r:id="rId8"/>
    <p:sldId id="575" r:id="rId9"/>
    <p:sldId id="420" r:id="rId10"/>
    <p:sldId id="427" r:id="rId11"/>
    <p:sldId id="656" r:id="rId12"/>
    <p:sldId id="606" r:id="rId13"/>
    <p:sldId id="622" r:id="rId14"/>
    <p:sldId id="681" r:id="rId15"/>
    <p:sldId id="617" r:id="rId16"/>
    <p:sldId id="643" r:id="rId17"/>
    <p:sldId id="644" r:id="rId18"/>
    <p:sldId id="653" r:id="rId19"/>
    <p:sldId id="689" r:id="rId20"/>
    <p:sldId id="663" r:id="rId21"/>
    <p:sldId id="657" r:id="rId22"/>
    <p:sldId id="672" r:id="rId23"/>
    <p:sldId id="687" r:id="rId24"/>
    <p:sldId id="673" r:id="rId25"/>
    <p:sldId id="690" r:id="rId26"/>
    <p:sldId id="652" r:id="rId27"/>
    <p:sldId id="680" r:id="rId28"/>
    <p:sldId id="674" r:id="rId29"/>
    <p:sldId id="675" r:id="rId30"/>
    <p:sldId id="678" r:id="rId31"/>
    <p:sldId id="679" r:id="rId32"/>
    <p:sldId id="676" r:id="rId33"/>
    <p:sldId id="677" r:id="rId34"/>
    <p:sldId id="671" r:id="rId35"/>
    <p:sldId id="686" r:id="rId36"/>
    <p:sldId id="685" r:id="rId37"/>
    <p:sldId id="682" r:id="rId38"/>
    <p:sldId id="620" r:id="rId39"/>
    <p:sldId id="683" r:id="rId40"/>
    <p:sldId id="684" r:id="rId41"/>
    <p:sldId id="660" r:id="rId42"/>
    <p:sldId id="661" r:id="rId4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DB4332"/>
    <a:srgbClr val="104282"/>
    <a:srgbClr val="154A7E"/>
    <a:srgbClr val="143A88"/>
    <a:srgbClr val="133AA1"/>
    <a:srgbClr val="114A92"/>
    <a:srgbClr val="193892"/>
    <a:srgbClr val="22499A"/>
    <a:srgbClr val="1C3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55" autoAdjust="0"/>
    <p:restoredTop sz="99045" autoAdjust="0"/>
  </p:normalViewPr>
  <p:slideViewPr>
    <p:cSldViewPr snapToGrid="0" snapToObjects="1">
      <p:cViewPr>
        <p:scale>
          <a:sx n="178" d="100"/>
          <a:sy n="178" d="100"/>
        </p:scale>
        <p:origin x="-1376" y="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8" d="100"/>
        <a:sy n="9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interSettings" Target="printerSettings/printerSettings1.bin"/><Relationship Id="rId47" Type="http://schemas.openxmlformats.org/officeDocument/2006/relationships/presProps" Target="presProps.xml"/><Relationship Id="rId48" Type="http://schemas.openxmlformats.org/officeDocument/2006/relationships/viewProps" Target="viewProps.xml"/><Relationship Id="rId49" Type="http://schemas.openxmlformats.org/officeDocument/2006/relationships/theme" Target="theme/theme1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5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notesMaster" Target="notesMasters/notesMaster1.xml"/><Relationship Id="rId45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0E42B6-0D0C-6B4F-8273-191C676ADC29}" type="datetimeFigureOut">
              <a:rPr lang="en-US" smtClean="0"/>
              <a:t>01/09/17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BE8CD3-B28B-F24C-A879-791EE795B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14583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99FA7B-916C-6D4E-930E-F97AB83143D3}" type="datetimeFigureOut">
              <a:rPr lang="en-US" smtClean="0"/>
              <a:pPr/>
              <a:t>01/09/17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AA45C6-0B9F-724B-B13F-2B7515DCE3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68957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A45C6-0B9F-724B-B13F-2B7515DCE3A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9563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Today the LHC Control System contains 4 mission-critical applications based on PMA framework.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LHC beam dump analysis which we were talking about so far. 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eXternal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Post-Operational Check which is also triggered by beam dumps but is focused on the beam dump system of LHC only. 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Injection Quality Check which is triggered every time the beam is injected into LHC. 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powering event analysis which looks at problems related to power converters and magnets.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A45C6-0B9F-724B-B13F-2B7515DCE3A8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9747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A45C6-0B9F-724B-B13F-2B7515DCE3A8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4519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A45C6-0B9F-724B-B13F-2B7515DCE3A8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113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A45C6-0B9F-724B-B13F-2B7515DCE3A8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0972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A45C6-0B9F-724B-B13F-2B7515DCE3A8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111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A45C6-0B9F-724B-B13F-2B7515DCE3A8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111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A45C6-0B9F-724B-B13F-2B7515DCE3A8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66252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8F4FA-5F84-B843-9919-3204B44DD27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138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A45C6-0B9F-724B-B13F-2B7515DCE3A8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6828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A45C6-0B9F-724B-B13F-2B7515DCE3A8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0810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6124" y="4343069"/>
            <a:ext cx="5485753" cy="411487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baseline="0" dirty="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A45C6-0B9F-724B-B13F-2B7515DCE3A8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65270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A45C6-0B9F-724B-B13F-2B7515DCE3A8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11201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91EF2-E43A-4C8D-A406-42B3C8F0722C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97312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A45C6-0B9F-724B-B13F-2B7515DCE3A8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8421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A45C6-0B9F-724B-B13F-2B7515DCE3A8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79230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0D1A5B-FC9D-4763-9A39-D5E0C17E879B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A45C6-0B9F-724B-B13F-2B7515DCE3A8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3162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A45C6-0B9F-724B-B13F-2B7515DCE3A8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83955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A45C6-0B9F-724B-B13F-2B7515DCE3A8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32925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A45C6-0B9F-724B-B13F-2B7515DCE3A8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771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317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6124" y="4343069"/>
            <a:ext cx="5485753" cy="411487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A45C6-0B9F-724B-B13F-2B7515DCE3A8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7972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A45C6-0B9F-724B-B13F-2B7515DCE3A8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0732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A45C6-0B9F-724B-B13F-2B7515DCE3A8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76963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A45C6-0B9F-724B-B13F-2B7515DCE3A8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19904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A45C6-0B9F-724B-B13F-2B7515DCE3A8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03366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A45C6-0B9F-724B-B13F-2B7515DCE3A8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53886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A45C6-0B9F-724B-B13F-2B7515DCE3A8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65917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A45C6-0B9F-724B-B13F-2B7515DCE3A8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46168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91EF2-E43A-4C8D-A406-42B3C8F0722C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0503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6124" y="4343069"/>
            <a:ext cx="5485753" cy="411487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  <a:normAutofit fontScale="92500" lnSpcReduction="10000"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A45C6-0B9F-724B-B13F-2B7515DCE3A8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2949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A45C6-0B9F-724B-B13F-2B7515DCE3A8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6374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A45C6-0B9F-724B-B13F-2B7515DCE3A8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316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A45C6-0B9F-724B-B13F-2B7515DCE3A8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9598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A45C6-0B9F-724B-B13F-2B7515DCE3A8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113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  <a:prstGeom prst="rect">
            <a:avLst/>
          </a:prstGeo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1st Sep.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Accelerators Control System - E. Hatziangeli, CERN Beam Controls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4DFC44-7B0E-A44C-93DF-CB25857EC24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1st Sep. 2017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Accelerators Control System - E. Hatziangeli, CERN Beam Controls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A62A-EEBA-6049-B7E6-6F59294FA4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884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1st Sep. 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Accelerators Control System - E. Hatziangeli, CERN Beam Controls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A62A-EEBA-6049-B7E6-6F59294FA4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0349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1st Sep. 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Accelerators Control System - E. Hatziangeli, CERN Beam Controls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A62A-EEBA-6049-B7E6-6F59294FA4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3212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1st Sep.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Accelerators Control System - E. Hatziangeli, CERN Beam Controls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A62A-EEBA-6049-B7E6-6F59294FA4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9242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1st Sep.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Accelerators Control System - E. Hatziangeli, CERN Beam Controls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A62A-EEBA-6049-B7E6-6F59294FA4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973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1st Sep.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Accelerators Control System - E. Hatziangeli, CERN Beam Controls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A62A-EEBA-6049-B7E6-6F59294FA4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9885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1st Sep.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Accelerators Control System - E. Hatziangeli, CERN Beam Controls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A62A-EEBA-6049-B7E6-6F59294FA4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82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1st Sep. 2017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Accelerators Control System - E. Hatziangeli, CERN Beam Controls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31B9D9-DEA6-E74A-B1BE-027696194D8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015" y="1687271"/>
            <a:ext cx="8727245" cy="4625609"/>
          </a:xfrm>
          <a:prstGeom prst="rect">
            <a:avLst/>
          </a:prstGeom>
        </p:spPr>
        <p:txBody>
          <a:bodyPr/>
          <a:lstStyle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1st Sep. 2017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Accelerators Control System - E. Hatziangeli, CERN Beam Controls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31B9D9-DEA6-E74A-B1BE-027696194D8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1015" y="1696915"/>
            <a:ext cx="4284785" cy="4700837"/>
          </a:xfrm>
          <a:prstGeom prst="rect">
            <a:avLst/>
          </a:prstGeo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96915"/>
            <a:ext cx="4290060" cy="4700837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1st Sep. 2017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Accelerators Control System - E. Hatziangeli, CERN Beam Controls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31B9D9-DEA6-E74A-B1BE-027696194D8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o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1st Sep. 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Accelerators Control System - E. Hatziangeli, CERN Beam Controls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31B9D9-DEA6-E74A-B1BE-027696194D8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-11113"/>
            <a:ext cx="3335338" cy="852488"/>
          </a:xfrm>
          <a:solidFill>
            <a:srgbClr val="FFFFFF">
              <a:alpha val="68000"/>
            </a:srgbClr>
          </a:solidFill>
        </p:spPr>
        <p:txBody>
          <a:bodyPr>
            <a:normAutofit/>
          </a:bodyPr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sz="3200" dirty="0">
              <a:solidFill>
                <a:srgbClr val="000000"/>
              </a:solidFill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023081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1st Sep.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Accelerators Control System - E. Hatziangeli, CERN Beam Controls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CCEA62A-EEBA-6049-B7E6-6F59294FA4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947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1st Sep.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Accelerators Control System - E. Hatziangeli, CERN Beam Controls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A62A-EEBA-6049-B7E6-6F59294FA4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198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1st Sep.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Accelerators Control System - E. Hatziangeli, CERN Beam Controls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A62A-EEBA-6049-B7E6-6F59294FA4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0203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853943"/>
            <a:ext cx="4038600" cy="54958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53944"/>
            <a:ext cx="4038600" cy="549588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1st Sep.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Accelerators Control System - E. Hatziangeli, CERN Beam Controls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A62A-EEBA-6049-B7E6-6F59294FA4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2919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2" Type="http://schemas.openxmlformats.org/officeDocument/2006/relationships/slideLayout" Target="../slideLayouts/slideLayout7.xml"/><Relationship Id="rId3" Type="http://schemas.openxmlformats.org/officeDocument/2006/relationships/slideLayout" Target="../slideLayouts/slideLayout8.xml"/><Relationship Id="rId4" Type="http://schemas.openxmlformats.org/officeDocument/2006/relationships/slideLayout" Target="../slideLayouts/slideLayout9.xml"/><Relationship Id="rId5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2.xml"/><Relationship Id="rId8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1015" y="152400"/>
            <a:ext cx="8727245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1015" y="6476999"/>
            <a:ext cx="2379785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fr-FR" smtClean="0"/>
              <a:t>1st Sep.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Accelerators Control System - E. Hatziangeli, CERN Beam Controls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defRPr/>
            </a:pPr>
            <a:fld id="{1231B9D9-DEA6-E74A-B1BE-027696194D8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5" r:id="rId2"/>
    <p:sldLayoutId id="2147483691" r:id="rId3"/>
    <p:sldLayoutId id="2147483693" r:id="rId4"/>
    <p:sldLayoutId id="2147483696" r:id="rId5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360274"/>
            <a:ext cx="9159075" cy="501649"/>
          </a:xfrm>
          <a:prstGeom prst="rect">
            <a:avLst/>
          </a:prstGeom>
          <a:solidFill>
            <a:srgbClr val="10428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 smtClean="0">
              <a:solidFill>
                <a:srgbClr val="FFFFFF"/>
              </a:solidFill>
            </a:endParaRPr>
          </a:p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575"/>
            <a:ext cx="8229600" cy="8493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3944"/>
            <a:ext cx="8229600" cy="54334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96252" y="6435230"/>
            <a:ext cx="13515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1st Sep.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41292" y="6435230"/>
            <a:ext cx="53133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Accelerators Control System - E. Hatziangeli, CERN Beam Controls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0072" y="6435230"/>
            <a:ext cx="5341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fld id="{ACCEA62A-EEBA-6049-B7E6-6F59294FA44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Screen Shot 2017-08-27 at 19.34.47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8" y="6378036"/>
            <a:ext cx="449862" cy="437366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1546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7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6" Type="http://schemas.openxmlformats.org/officeDocument/2006/relationships/image" Target="../media/image30.png"/><Relationship Id="rId7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4.png"/><Relationship Id="rId5" Type="http://schemas.openxmlformats.org/officeDocument/2006/relationships/image" Target="../media/image5.jpeg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4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image" Target="../media/image16.png"/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1.xml"/></Relationships>
</file>

<file path=ppt/slides/_rels/slide2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8.png"/><Relationship Id="rId12" Type="http://schemas.openxmlformats.org/officeDocument/2006/relationships/image" Target="../media/image49.jpeg"/><Relationship Id="rId13" Type="http://schemas.openxmlformats.org/officeDocument/2006/relationships/image" Target="../media/image50.png"/><Relationship Id="rId14" Type="http://schemas.openxmlformats.org/officeDocument/2006/relationships/image" Target="../media/image13.png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11.xml"/><Relationship Id="rId3" Type="http://schemas.openxmlformats.org/officeDocument/2006/relationships/notesSlide" Target="../notesSlides/notesSlide22.xml"/><Relationship Id="rId4" Type="http://schemas.openxmlformats.org/officeDocument/2006/relationships/image" Target="../media/image41.png"/><Relationship Id="rId5" Type="http://schemas.openxmlformats.org/officeDocument/2006/relationships/image" Target="../media/image42.jpeg"/><Relationship Id="rId6" Type="http://schemas.openxmlformats.org/officeDocument/2006/relationships/image" Target="../media/image43.png"/><Relationship Id="rId7" Type="http://schemas.openxmlformats.org/officeDocument/2006/relationships/image" Target="../media/image44.png"/><Relationship Id="rId8" Type="http://schemas.openxmlformats.org/officeDocument/2006/relationships/image" Target="../media/image45.png"/><Relationship Id="rId9" Type="http://schemas.openxmlformats.org/officeDocument/2006/relationships/image" Target="../media/image46.png"/><Relationship Id="rId10" Type="http://schemas.openxmlformats.org/officeDocument/2006/relationships/image" Target="../media/image4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jpeg"/><Relationship Id="rId5" Type="http://schemas.openxmlformats.org/officeDocument/2006/relationships/image" Target="../media/image53.png"/><Relationship Id="rId6" Type="http://schemas.openxmlformats.org/officeDocument/2006/relationships/image" Target="../media/image54.jpeg"/><Relationship Id="rId7" Type="http://schemas.openxmlformats.org/officeDocument/2006/relationships/image" Target="../media/image55.jpeg"/><Relationship Id="rId8" Type="http://schemas.openxmlformats.org/officeDocument/2006/relationships/image" Target="../media/image56.png"/><Relationship Id="rId9" Type="http://schemas.openxmlformats.org/officeDocument/2006/relationships/image" Target="../media/image57.png"/><Relationship Id="rId10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5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60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6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4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4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4" Type="http://schemas.openxmlformats.org/officeDocument/2006/relationships/image" Target="../media/image66.png"/><Relationship Id="rId5" Type="http://schemas.openxmlformats.org/officeDocument/2006/relationships/image" Target="../media/image67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4" Type="http://schemas.openxmlformats.org/officeDocument/2006/relationships/image" Target="../media/image43.png"/><Relationship Id="rId5" Type="http://schemas.openxmlformats.org/officeDocument/2006/relationships/image" Target="../media/image49.jpeg"/><Relationship Id="rId6" Type="http://schemas.openxmlformats.org/officeDocument/2006/relationships/image" Target="../media/image6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27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69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70.emf"/><Relationship Id="rId6" Type="http://schemas.openxmlformats.org/officeDocument/2006/relationships/image" Target="../media/image71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7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image" Target="../media/image16.png"/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550504"/>
          </a:xfrm>
          <a:solidFill>
            <a:schemeClr val="tx1">
              <a:alpha val="60000"/>
            </a:schemeClr>
          </a:solidFill>
        </p:spPr>
        <p:txBody>
          <a:bodyPr anchor="t">
            <a:norm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The LHC Control System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CERN Accelerators Control System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954157" y="212040"/>
            <a:ext cx="7593496" cy="384313"/>
          </a:xfrm>
          <a:prstGeom prst="line">
            <a:avLst/>
          </a:prstGeom>
          <a:ln w="127000" cap="rnd" cmpd="sng">
            <a:solidFill>
              <a:srgbClr val="FF0000">
                <a:alpha val="6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Subtitle 2"/>
          <p:cNvSpPr txBox="1">
            <a:spLocks/>
          </p:cNvSpPr>
          <p:nvPr/>
        </p:nvSpPr>
        <p:spPr>
          <a:xfrm>
            <a:off x="4843220" y="5362414"/>
            <a:ext cx="4300780" cy="1499513"/>
          </a:xfrm>
          <a:prstGeom prst="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</p:spPr>
        <p:txBody>
          <a:bodyPr lIns="118872" tIns="0" rIns="45720" bIns="0" anchor="b">
            <a:noAutofit/>
          </a:bodyPr>
          <a:lstStyle>
            <a:lvl1pPr marL="0" indent="0" algn="l" rtl="0" eaLnBrk="1" latinLnBrk="0" hangingPunct="1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None/>
              <a:defRPr kumimoji="0"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None/>
              <a:defRPr kumimoji="0"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/>
              <a:buNone/>
              <a:defRPr kumimoji="0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3"/>
              <a:buNone/>
              <a:defRPr kumimoji="0" lang="en-US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 2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Wingdings 2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 pitchFamily="18" charset="2"/>
              <a:buNone/>
              <a:defRPr kumimoji="0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 defTabSz="914400"/>
            <a:r>
              <a:rPr lang="en-US" sz="1800" b="1" dirty="0" smtClean="0">
                <a:solidFill>
                  <a:schemeClr val="bg1"/>
                </a:solidFill>
              </a:rPr>
              <a:t>Eugenia Hatziangeli </a:t>
            </a:r>
            <a:br>
              <a:rPr lang="en-US" sz="1800" b="1" dirty="0" smtClean="0">
                <a:solidFill>
                  <a:schemeClr val="bg1"/>
                </a:solidFill>
              </a:rPr>
            </a:br>
            <a:r>
              <a:rPr lang="en-US" sz="1800" b="1" dirty="0" smtClean="0">
                <a:solidFill>
                  <a:schemeClr val="bg1"/>
                </a:solidFill>
              </a:rPr>
              <a:t>Beams Department Controls Group</a:t>
            </a:r>
          </a:p>
          <a:p>
            <a:pPr algn="ctr" defTabSz="914400"/>
            <a:r>
              <a:rPr lang="en-US" sz="1200" b="1" dirty="0" smtClean="0">
                <a:solidFill>
                  <a:schemeClr val="bg1"/>
                </a:solidFill>
              </a:rPr>
              <a:t>(input from J. Wozniak, R. </a:t>
            </a:r>
            <a:r>
              <a:rPr lang="en-US" sz="1200" b="1" dirty="0" err="1" smtClean="0">
                <a:solidFill>
                  <a:schemeClr val="bg1"/>
                </a:solidFill>
              </a:rPr>
              <a:t>Steerenberg</a:t>
            </a:r>
            <a:r>
              <a:rPr lang="en-US" sz="1200" b="1" dirty="0" smtClean="0">
                <a:solidFill>
                  <a:schemeClr val="bg1"/>
                </a:solidFill>
              </a:rPr>
              <a:t>, M. Lamont, </a:t>
            </a:r>
            <a:br>
              <a:rPr lang="en-US" sz="1200" b="1" dirty="0" smtClean="0">
                <a:solidFill>
                  <a:schemeClr val="bg1"/>
                </a:solidFill>
              </a:rPr>
            </a:br>
            <a:r>
              <a:rPr lang="en-US" sz="1200" b="1" dirty="0" smtClean="0">
                <a:solidFill>
                  <a:schemeClr val="bg1"/>
                </a:solidFill>
              </a:rPr>
              <a:t>W. </a:t>
            </a:r>
            <a:r>
              <a:rPr lang="en-US" sz="1200" b="1" dirty="0" err="1" smtClean="0">
                <a:solidFill>
                  <a:schemeClr val="bg1"/>
                </a:solidFill>
              </a:rPr>
              <a:t>Sliwinski</a:t>
            </a:r>
            <a:r>
              <a:rPr lang="en-US" sz="1200" b="1" dirty="0" smtClean="0">
                <a:solidFill>
                  <a:schemeClr val="bg1"/>
                </a:solidFill>
              </a:rPr>
              <a:t>, R. </a:t>
            </a:r>
            <a:r>
              <a:rPr lang="en-US" sz="1200" b="1" dirty="0" err="1" smtClean="0">
                <a:solidFill>
                  <a:schemeClr val="bg1"/>
                </a:solidFill>
              </a:rPr>
              <a:t>Gorbonosov</a:t>
            </a:r>
            <a:r>
              <a:rPr lang="en-US" sz="1200" b="1" dirty="0" smtClean="0">
                <a:solidFill>
                  <a:schemeClr val="bg1"/>
                </a:solidFill>
              </a:rPr>
              <a:t>, T. Wlostowski)</a:t>
            </a:r>
          </a:p>
          <a:p>
            <a:pPr algn="ctr" defTabSz="914400"/>
            <a:endParaRPr lang="en-US" sz="400" b="1" dirty="0" smtClean="0">
              <a:solidFill>
                <a:schemeClr val="bg1"/>
              </a:solidFill>
            </a:endParaRPr>
          </a:p>
          <a:p>
            <a:pPr algn="ctr" defTabSz="914400"/>
            <a:r>
              <a:rPr lang="en-US" sz="1600" b="1" dirty="0" smtClean="0">
                <a:solidFill>
                  <a:schemeClr val="bg1"/>
                </a:solidFill>
              </a:rPr>
              <a:t>CERN – Geneva - Switzerland </a:t>
            </a:r>
          </a:p>
          <a:p>
            <a:pPr algn="ctr" defTabSz="914400"/>
            <a:r>
              <a:rPr lang="en-US" sz="1600" b="1" dirty="0" smtClean="0">
                <a:solidFill>
                  <a:schemeClr val="bg1"/>
                </a:solidFill>
              </a:rPr>
              <a:t>Accelerators and Technology Sector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LHC Machine Protection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376" y="1270077"/>
            <a:ext cx="8229600" cy="4775031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LHC relies on an Important </a:t>
            </a:r>
            <a:r>
              <a:rPr lang="en-US" dirty="0"/>
              <a:t>and </a:t>
            </a:r>
            <a:r>
              <a:rPr lang="en-US" b="1" dirty="0" smtClean="0">
                <a:solidFill>
                  <a:srgbClr val="0000FF"/>
                </a:solidFill>
              </a:rPr>
              <a:t>Complex Machine Protection System </a:t>
            </a:r>
            <a:r>
              <a:rPr lang="en-US" dirty="0" smtClean="0"/>
              <a:t>(MPS)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Protect machine against damage from power of the beams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In </a:t>
            </a:r>
            <a:r>
              <a:rPr lang="en-US" dirty="0"/>
              <a:t>case MPS is </a:t>
            </a:r>
            <a:r>
              <a:rPr lang="en-US" dirty="0" smtClean="0"/>
              <a:t>triggered, efficient diagnostics </a:t>
            </a:r>
            <a:r>
              <a:rPr lang="en-US" dirty="0"/>
              <a:t>through post-mortem data analysis is of prime </a:t>
            </a:r>
            <a:r>
              <a:rPr lang="en-US" dirty="0" smtClean="0"/>
              <a:t>importance</a:t>
            </a:r>
            <a:endParaRPr lang="en-US" dirty="0"/>
          </a:p>
          <a:p>
            <a:pPr>
              <a:lnSpc>
                <a:spcPct val="120000"/>
              </a:lnSpc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1st Sep.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565176" y="6356350"/>
            <a:ext cx="4004896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Accelerators Control System - E. Hatziangeli, CERN Beam Controls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A62A-EEBA-6049-B7E6-6F59294FA44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23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4221" y="5372249"/>
            <a:ext cx="3886498" cy="939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18281" y="818386"/>
            <a:ext cx="4936101" cy="5493704"/>
          </a:xfrm>
        </p:spPr>
        <p:txBody>
          <a:bodyPr>
            <a:noAutofit/>
          </a:bodyPr>
          <a:lstStyle/>
          <a:p>
            <a:r>
              <a:rPr lang="en-US" sz="1800" dirty="0"/>
              <a:t>Part of overall </a:t>
            </a:r>
            <a:r>
              <a:rPr lang="en-US" sz="1800" b="1" dirty="0">
                <a:solidFill>
                  <a:srgbClr val="008000"/>
                </a:solidFill>
              </a:rPr>
              <a:t>Machine </a:t>
            </a:r>
            <a:r>
              <a:rPr lang="en-US" sz="1800" b="1" dirty="0" smtClean="0">
                <a:solidFill>
                  <a:srgbClr val="008000"/>
                </a:solidFill>
              </a:rPr>
              <a:t>Protection</a:t>
            </a:r>
            <a:endParaRPr lang="en-US" sz="1800" dirty="0" smtClean="0"/>
          </a:p>
          <a:p>
            <a:r>
              <a:rPr lang="en-US" sz="1800" dirty="0" smtClean="0"/>
              <a:t>Detects the cause of the beam dump</a:t>
            </a:r>
            <a:endParaRPr lang="en-US" sz="1600" dirty="0" smtClean="0"/>
          </a:p>
          <a:p>
            <a:r>
              <a:rPr lang="en-US" sz="1800" dirty="0" smtClean="0"/>
              <a:t>Checks if all the protection equipment behaved as expected</a:t>
            </a:r>
            <a:endParaRPr lang="en-US" sz="1600" dirty="0"/>
          </a:p>
          <a:p>
            <a:r>
              <a:rPr lang="en-US" sz="1800" dirty="0" smtClean="0"/>
              <a:t>Decides if it safe to continue the operations</a:t>
            </a:r>
            <a:endParaRPr lang="en-US" sz="1600" dirty="0"/>
          </a:p>
          <a:p>
            <a:r>
              <a:rPr lang="en-US" sz="1800" dirty="0" smtClean="0"/>
              <a:t>Blocks the next injection otherwise</a:t>
            </a:r>
          </a:p>
          <a:p>
            <a:endParaRPr lang="en-US" sz="1800" b="1" dirty="0" smtClean="0">
              <a:solidFill>
                <a:srgbClr val="008000"/>
              </a:solidFill>
            </a:endParaRPr>
          </a:p>
          <a:p>
            <a:r>
              <a:rPr lang="en-US" sz="1800" dirty="0"/>
              <a:t>4 mission critical LHC applications</a:t>
            </a:r>
          </a:p>
          <a:p>
            <a:pPr lvl="1"/>
            <a:r>
              <a:rPr lang="en-US" sz="1600" dirty="0"/>
              <a:t>LHC Beam Dump Analysis</a:t>
            </a:r>
          </a:p>
          <a:p>
            <a:pPr lvl="1"/>
            <a:r>
              <a:rPr lang="en-US" sz="1600" dirty="0" smtClean="0"/>
              <a:t>External </a:t>
            </a:r>
            <a:r>
              <a:rPr lang="en-US" sz="1600" dirty="0"/>
              <a:t>Post-Operational Check </a:t>
            </a:r>
            <a:endParaRPr lang="en-US" sz="1600" dirty="0" smtClean="0"/>
          </a:p>
          <a:p>
            <a:pPr lvl="1"/>
            <a:r>
              <a:rPr lang="en-US" sz="1600" dirty="0" smtClean="0"/>
              <a:t>Injection </a:t>
            </a:r>
            <a:r>
              <a:rPr lang="en-US" sz="1600" dirty="0"/>
              <a:t>Quality Check </a:t>
            </a:r>
            <a:endParaRPr lang="en-US" sz="1600" dirty="0" smtClean="0"/>
          </a:p>
          <a:p>
            <a:pPr lvl="1"/>
            <a:r>
              <a:rPr lang="en-US" sz="1600" dirty="0" smtClean="0"/>
              <a:t>Powering </a:t>
            </a:r>
            <a:r>
              <a:rPr lang="en-US" sz="1600" dirty="0"/>
              <a:t>Event </a:t>
            </a:r>
            <a:r>
              <a:rPr lang="en-US" sz="1600" dirty="0" smtClean="0"/>
              <a:t>Analysis</a:t>
            </a:r>
          </a:p>
          <a:p>
            <a:pPr lvl="1"/>
            <a:endParaRPr lang="en-US" sz="1600" dirty="0"/>
          </a:p>
          <a:p>
            <a:r>
              <a:rPr lang="en-US" sz="1800" dirty="0" smtClean="0"/>
              <a:t>2 </a:t>
            </a:r>
            <a:r>
              <a:rPr lang="en-US" sz="1800" dirty="0"/>
              <a:t>GB per LHC Beam Dump</a:t>
            </a:r>
          </a:p>
          <a:p>
            <a:endParaRPr lang="en-US" sz="1800" b="1" dirty="0" smtClean="0">
              <a:solidFill>
                <a:srgbClr val="008000"/>
              </a:solidFill>
            </a:endParaRPr>
          </a:p>
          <a:p>
            <a:endParaRPr lang="en-US" sz="1800" b="1" dirty="0" smtClean="0">
              <a:solidFill>
                <a:srgbClr val="008000"/>
              </a:solidFill>
            </a:endParaRPr>
          </a:p>
          <a:p>
            <a:endParaRPr lang="en-GB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Post-Mortem Analysis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1st Sep. 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Accelerators Control System - E. Hatziangeli, CERN Beam Controls</a:t>
            </a:r>
            <a:endParaRPr lang="en-US" dirty="0"/>
          </a:p>
        </p:txBody>
      </p:sp>
      <p:grpSp>
        <p:nvGrpSpPr>
          <p:cNvPr id="23" name="Group 22"/>
          <p:cNvGrpSpPr/>
          <p:nvPr/>
        </p:nvGrpSpPr>
        <p:grpSpPr>
          <a:xfrm>
            <a:off x="5436636" y="1177186"/>
            <a:ext cx="3544969" cy="2482503"/>
            <a:chOff x="5181600" y="1206331"/>
            <a:chExt cx="3796842" cy="2956470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1600" y="1206331"/>
              <a:ext cx="3796842" cy="2956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5181600" y="1794491"/>
              <a:ext cx="3796842" cy="620297"/>
            </a:xfrm>
            <a:prstGeom prst="rect">
              <a:avLst/>
            </a:prstGeom>
            <a:noFill/>
            <a:ln w="5715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4161" y="8241"/>
            <a:ext cx="1703528" cy="1082035"/>
          </a:xfrm>
          <a:prstGeom prst="rect">
            <a:avLst/>
          </a:prstGeom>
        </p:spPr>
      </p:pic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A62A-EEBA-6049-B7E6-6F59294FA44B}" type="slidenum">
              <a:rPr lang="en-US" smtClean="0"/>
              <a:t>11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5267325" y="3659689"/>
            <a:ext cx="3399161" cy="2349564"/>
            <a:chOff x="962025" y="1205865"/>
            <a:chExt cx="7262800" cy="4849151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962025" y="3187701"/>
              <a:ext cx="7200899" cy="1092481"/>
            </a:xfrm>
            <a:prstGeom prst="rect">
              <a:avLst/>
            </a:prstGeom>
            <a:solidFill>
              <a:srgbClr val="D2FEDA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435" tIns="45718" rIns="91435" bIns="45718" anchor="ctr"/>
            <a:lstStyle/>
            <a:p>
              <a:pPr algn="ctr"/>
              <a:endParaRPr lang="en-US" sz="1050" b="1" dirty="0" smtClean="0">
                <a:solidFill>
                  <a:schemeClr val="tx1"/>
                </a:solidFill>
              </a:endParaRPr>
            </a:p>
            <a:p>
              <a:pPr algn="ctr"/>
              <a:endParaRPr lang="en-US" sz="1050" b="1" dirty="0"/>
            </a:p>
            <a:p>
              <a:pPr algn="ctr"/>
              <a:r>
                <a:rPr lang="en-US" sz="1050" b="1" dirty="0" smtClean="0">
                  <a:solidFill>
                    <a:schemeClr val="tx1"/>
                  </a:solidFill>
                </a:rPr>
                <a:t>PM </a:t>
              </a:r>
              <a:r>
                <a:rPr lang="en-US" sz="1050" b="1" dirty="0">
                  <a:solidFill>
                    <a:schemeClr val="tx1"/>
                  </a:solidFill>
                </a:rPr>
                <a:t>Analysis System</a:t>
              </a:r>
            </a:p>
            <a:p>
              <a:pPr algn="ctr"/>
              <a:endParaRPr lang="en-US" sz="1050" b="1" dirty="0">
                <a:solidFill>
                  <a:schemeClr val="tx1"/>
                </a:solidFill>
              </a:endParaRPr>
            </a:p>
            <a:p>
              <a:pPr algn="ctr"/>
              <a:endParaRPr lang="en-US" sz="1050" b="1" dirty="0">
                <a:solidFill>
                  <a:schemeClr val="tx1"/>
                </a:solidFill>
              </a:endParaRPr>
            </a:p>
            <a:p>
              <a:pPr algn="ctr"/>
              <a:endParaRPr lang="en-US" sz="1050" b="1" dirty="0">
                <a:solidFill>
                  <a:schemeClr val="tx1"/>
                </a:solidFill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6112948" y="1644650"/>
              <a:ext cx="2020888" cy="7207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pPr algn="ctr">
                <a:defRPr/>
              </a:pPr>
              <a:r>
                <a:rPr lang="en-US" sz="1050" dirty="0" smtClean="0">
                  <a:solidFill>
                    <a:schemeClr val="tx1"/>
                  </a:solidFill>
                </a:rPr>
                <a:t>Injection </a:t>
              </a:r>
              <a:r>
                <a:rPr lang="en-US" sz="1050" dirty="0">
                  <a:solidFill>
                    <a:schemeClr val="tx1"/>
                  </a:solidFill>
                </a:rPr>
                <a:t>Permit</a:t>
              </a: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1752601" y="1508585"/>
              <a:ext cx="2019300" cy="72072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pPr algn="ctr">
                <a:defRPr/>
              </a:pPr>
              <a:r>
                <a:rPr lang="en-US" sz="1050" b="1" dirty="0" smtClean="0">
                  <a:solidFill>
                    <a:schemeClr val="tx1"/>
                  </a:solidFill>
                </a:rPr>
                <a:t>Sequencer</a:t>
              </a:r>
              <a:endParaRPr lang="en-US" sz="1050" b="1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en-US" sz="1050" b="1" dirty="0">
                <a:solidFill>
                  <a:schemeClr val="tx1"/>
                </a:solidFill>
              </a:endParaRPr>
            </a:p>
          </p:txBody>
        </p:sp>
        <p:sp>
          <p:nvSpPr>
            <p:cNvPr id="15" name="Up Arrow 14"/>
            <p:cNvSpPr/>
            <p:nvPr/>
          </p:nvSpPr>
          <p:spPr bwMode="auto">
            <a:xfrm>
              <a:off x="4029078" y="4357523"/>
              <a:ext cx="1102321" cy="559017"/>
            </a:xfrm>
            <a:prstGeom prst="upArrow">
              <a:avLst>
                <a:gd name="adj1" fmla="val 50000"/>
                <a:gd name="adj2" fmla="val 31098"/>
              </a:avLst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lIns="91435" tIns="45718" rIns="91435" bIns="45718" anchor="ctr"/>
            <a:lstStyle/>
            <a:p>
              <a:pPr algn="ctr">
                <a:lnSpc>
                  <a:spcPts val="1500"/>
                </a:lnSpc>
                <a:defRPr/>
              </a:pPr>
              <a:endParaRPr lang="en-US" sz="900" b="1" dirty="0" smtClean="0">
                <a:solidFill>
                  <a:schemeClr val="tx1"/>
                </a:solidFill>
              </a:endParaRPr>
            </a:p>
            <a:p>
              <a:pPr algn="ctr">
                <a:lnSpc>
                  <a:spcPts val="1500"/>
                </a:lnSpc>
                <a:defRPr/>
              </a:pPr>
              <a:endParaRPr lang="en-US" sz="900" b="1" dirty="0"/>
            </a:p>
            <a:p>
              <a:pPr algn="ctr">
                <a:lnSpc>
                  <a:spcPts val="1500"/>
                </a:lnSpc>
                <a:defRPr/>
              </a:pPr>
              <a:r>
                <a:rPr lang="en-US" sz="900" b="1" dirty="0" smtClean="0">
                  <a:solidFill>
                    <a:schemeClr val="tx1"/>
                  </a:solidFill>
                </a:rPr>
                <a:t>Push</a:t>
              </a:r>
              <a:r>
                <a:rPr lang="en-US" sz="900" b="1" dirty="0" smtClean="0"/>
                <a:t> </a:t>
              </a:r>
              <a:r>
                <a:rPr lang="en-US" sz="900" b="1" dirty="0" smtClean="0">
                  <a:solidFill>
                    <a:schemeClr val="tx1"/>
                  </a:solidFill>
                </a:rPr>
                <a:t>Data</a:t>
              </a:r>
              <a:endParaRPr lang="en-US" sz="800" b="1" dirty="0">
                <a:solidFill>
                  <a:schemeClr val="tx1"/>
                </a:solidFill>
              </a:endParaRPr>
            </a:p>
          </p:txBody>
        </p:sp>
        <p:sp>
          <p:nvSpPr>
            <p:cNvPr id="16" name="Rectangle 11"/>
            <p:cNvSpPr>
              <a:spLocks noChangeArrowheads="1"/>
            </p:cNvSpPr>
            <p:nvPr/>
          </p:nvSpPr>
          <p:spPr bwMode="auto">
            <a:xfrm>
              <a:off x="4037366" y="5721640"/>
              <a:ext cx="1695451" cy="333376"/>
            </a:xfrm>
            <a:prstGeom prst="rect">
              <a:avLst/>
            </a:prstGeom>
            <a:noFill/>
            <a:ln w="9525" algn="ctr">
              <a:solidFill>
                <a:srgbClr val="C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1435" tIns="45718" rIns="91435" bIns="45718" anchor="ctr"/>
            <a:lstStyle/>
            <a:p>
              <a:pPr algn="ctr"/>
              <a:r>
                <a:rPr lang="en-US" sz="1000" b="1" dirty="0">
                  <a:solidFill>
                    <a:srgbClr val="C00000"/>
                  </a:solidFill>
                </a:rPr>
                <a:t>Beam dump</a:t>
              </a:r>
            </a:p>
          </p:txBody>
        </p:sp>
        <p:sp>
          <p:nvSpPr>
            <p:cNvPr id="17" name="Up Arrow 16"/>
            <p:cNvSpPr>
              <a:spLocks noChangeArrowheads="1"/>
            </p:cNvSpPr>
            <p:nvPr/>
          </p:nvSpPr>
          <p:spPr bwMode="auto">
            <a:xfrm>
              <a:off x="4233283" y="1205865"/>
              <a:ext cx="1257300" cy="1860717"/>
            </a:xfrm>
            <a:prstGeom prst="upArrow">
              <a:avLst>
                <a:gd name="adj1" fmla="val 60602"/>
                <a:gd name="adj2" fmla="val 50000"/>
              </a:avLst>
            </a:prstGeom>
            <a:solidFill>
              <a:srgbClr val="D2FEDA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435" tIns="45718" rIns="91435" bIns="45718" anchor="ctr"/>
            <a:lstStyle/>
            <a:p>
              <a:pPr algn="ctr"/>
              <a:r>
                <a:rPr lang="en-US" sz="900" b="1" dirty="0">
                  <a:solidFill>
                    <a:schemeClr val="tx1"/>
                  </a:solidFill>
                </a:rPr>
                <a:t>Publish</a:t>
              </a:r>
            </a:p>
          </p:txBody>
        </p:sp>
        <p:pic>
          <p:nvPicPr>
            <p:cNvPr id="18" name="Picture 17" descr="Lock_64x64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97248" y="1397000"/>
              <a:ext cx="635000" cy="635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Down Arrow 19"/>
            <p:cNvSpPr>
              <a:spLocks noChangeArrowheads="1"/>
            </p:cNvSpPr>
            <p:nvPr/>
          </p:nvSpPr>
          <p:spPr bwMode="auto">
            <a:xfrm>
              <a:off x="2009564" y="2239714"/>
              <a:ext cx="1619229" cy="1035032"/>
            </a:xfrm>
            <a:prstGeom prst="downArrow">
              <a:avLst>
                <a:gd name="adj1" fmla="val 60565"/>
                <a:gd name="adj2" fmla="val 51973"/>
              </a:avLst>
            </a:prstGeom>
            <a:solidFill>
              <a:srgbClr val="D2FEDA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435" tIns="45718" rIns="91435" bIns="45718" anchor="ctr"/>
            <a:lstStyle/>
            <a:p>
              <a:pPr algn="ctr">
                <a:lnSpc>
                  <a:spcPts val="1500"/>
                </a:lnSpc>
              </a:pPr>
              <a:endParaRPr lang="en-US" sz="900" b="1" dirty="0">
                <a:solidFill>
                  <a:schemeClr val="tx1"/>
                </a:solidFill>
              </a:endParaRPr>
            </a:p>
            <a:p>
              <a:pPr algn="ctr">
                <a:lnSpc>
                  <a:spcPts val="1500"/>
                </a:lnSpc>
              </a:pPr>
              <a:r>
                <a:rPr lang="en-US" sz="900" b="1" dirty="0" smtClean="0">
                  <a:solidFill>
                    <a:schemeClr val="tx1"/>
                  </a:solidFill>
                </a:rPr>
                <a:t>Check resu</a:t>
              </a:r>
              <a:r>
                <a:rPr lang="en-US" sz="900" b="1" dirty="0" smtClean="0"/>
                <a:t>lts</a:t>
              </a:r>
              <a:endParaRPr lang="en-US" sz="900" b="1" dirty="0">
                <a:solidFill>
                  <a:schemeClr val="tx1"/>
                </a:solidFill>
              </a:endParaRPr>
            </a:p>
          </p:txBody>
        </p:sp>
        <p:pic>
          <p:nvPicPr>
            <p:cNvPr id="21" name="Picture 20" descr="process-64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30975" y="3698875"/>
              <a:ext cx="355600" cy="355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Up Arrow 21"/>
            <p:cNvSpPr/>
            <p:nvPr/>
          </p:nvSpPr>
          <p:spPr bwMode="auto">
            <a:xfrm>
              <a:off x="2762253" y="4357523"/>
              <a:ext cx="1102321" cy="559017"/>
            </a:xfrm>
            <a:prstGeom prst="upArrow">
              <a:avLst>
                <a:gd name="adj1" fmla="val 50000"/>
                <a:gd name="adj2" fmla="val 31098"/>
              </a:avLst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lIns="91435" tIns="45718" rIns="91435" bIns="45718" anchor="ctr"/>
            <a:lstStyle/>
            <a:p>
              <a:pPr algn="ctr">
                <a:lnSpc>
                  <a:spcPts val="1500"/>
                </a:lnSpc>
                <a:defRPr/>
              </a:pPr>
              <a:endParaRPr lang="en-US" sz="900" b="1" dirty="0" smtClean="0">
                <a:solidFill>
                  <a:schemeClr val="tx1"/>
                </a:solidFill>
              </a:endParaRPr>
            </a:p>
            <a:p>
              <a:pPr algn="ctr">
                <a:lnSpc>
                  <a:spcPts val="1500"/>
                </a:lnSpc>
                <a:defRPr/>
              </a:pPr>
              <a:endParaRPr lang="en-US" sz="800" b="1" dirty="0">
                <a:solidFill>
                  <a:schemeClr val="tx1"/>
                </a:solidFill>
              </a:endParaRPr>
            </a:p>
          </p:txBody>
        </p:sp>
        <p:sp>
          <p:nvSpPr>
            <p:cNvPr id="25" name="Up Arrow 24"/>
            <p:cNvSpPr/>
            <p:nvPr/>
          </p:nvSpPr>
          <p:spPr bwMode="auto">
            <a:xfrm>
              <a:off x="5267328" y="4357523"/>
              <a:ext cx="1102321" cy="559017"/>
            </a:xfrm>
            <a:prstGeom prst="upArrow">
              <a:avLst>
                <a:gd name="adj1" fmla="val 50000"/>
                <a:gd name="adj2" fmla="val 31098"/>
              </a:avLst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lIns="91435" tIns="45718" rIns="91435" bIns="45718" anchor="ctr"/>
            <a:lstStyle/>
            <a:p>
              <a:pPr algn="ctr">
                <a:lnSpc>
                  <a:spcPts val="1500"/>
                </a:lnSpc>
                <a:defRPr/>
              </a:pPr>
              <a:endParaRPr lang="en-US" sz="900" b="1" dirty="0">
                <a:solidFill>
                  <a:schemeClr val="tx1"/>
                </a:solidFill>
              </a:endParaRPr>
            </a:p>
          </p:txBody>
        </p:sp>
        <p:sp>
          <p:nvSpPr>
            <p:cNvPr id="26" name="Up Arrow 25"/>
            <p:cNvSpPr>
              <a:spLocks noChangeArrowheads="1"/>
            </p:cNvSpPr>
            <p:nvPr/>
          </p:nvSpPr>
          <p:spPr bwMode="auto">
            <a:xfrm>
              <a:off x="6233570" y="2512545"/>
              <a:ext cx="1991255" cy="592604"/>
            </a:xfrm>
            <a:prstGeom prst="upArrow">
              <a:avLst>
                <a:gd name="adj1" fmla="val 60602"/>
                <a:gd name="adj2" fmla="val 50000"/>
              </a:avLst>
            </a:prstGeom>
            <a:solidFill>
              <a:srgbClr val="D2FEDA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435" tIns="45718" rIns="91435" bIns="45718" anchor="ctr"/>
            <a:lstStyle/>
            <a:p>
              <a:pPr algn="ctr"/>
              <a:r>
                <a:rPr lang="en-US" sz="900" b="1" dirty="0" smtClean="0">
                  <a:solidFill>
                    <a:schemeClr val="tx1"/>
                  </a:solidFill>
                </a:rPr>
                <a:t>Unlock/Lock</a:t>
              </a:r>
              <a:endParaRPr lang="en-US" sz="900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19725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35815" y="1125245"/>
            <a:ext cx="7047804" cy="5166651"/>
          </a:xfrm>
        </p:spPr>
        <p:txBody>
          <a:bodyPr>
            <a:noAutofit/>
          </a:bodyPr>
          <a:lstStyle/>
          <a:p>
            <a:r>
              <a:rPr lang="en-US" sz="2000" b="1" dirty="0" smtClean="0">
                <a:solidFill>
                  <a:srgbClr val="008000"/>
                </a:solidFill>
              </a:rPr>
              <a:t>Role Based Access</a:t>
            </a:r>
          </a:p>
          <a:p>
            <a:pPr lvl="1"/>
            <a:r>
              <a:rPr lang="en-US" sz="1600" b="1" dirty="0" smtClean="0">
                <a:solidFill>
                  <a:srgbClr val="008000"/>
                </a:solidFill>
              </a:rPr>
              <a:t>Protects </a:t>
            </a:r>
            <a:r>
              <a:rPr lang="en-US" sz="1600" b="1" dirty="0">
                <a:solidFill>
                  <a:srgbClr val="008000"/>
                </a:solidFill>
              </a:rPr>
              <a:t>the </a:t>
            </a:r>
            <a:r>
              <a:rPr lang="en-US" sz="1600" b="1" dirty="0" smtClean="0">
                <a:solidFill>
                  <a:srgbClr val="008000"/>
                </a:solidFill>
              </a:rPr>
              <a:t>action (</a:t>
            </a:r>
            <a:r>
              <a:rPr lang="en-US" sz="1600" dirty="0"/>
              <a:t>unauthorized </a:t>
            </a:r>
            <a:r>
              <a:rPr lang="en-US" sz="1600" dirty="0" smtClean="0"/>
              <a:t>access), </a:t>
            </a:r>
            <a:r>
              <a:rPr lang="en-US" sz="1600" dirty="0"/>
              <a:t>not the </a:t>
            </a:r>
            <a:r>
              <a:rPr lang="en-US" sz="1600" dirty="0" smtClean="0"/>
              <a:t>value</a:t>
            </a:r>
            <a:endParaRPr lang="en-US" sz="1600" dirty="0"/>
          </a:p>
          <a:p>
            <a:pPr lvl="1">
              <a:lnSpc>
                <a:spcPct val="90000"/>
              </a:lnSpc>
            </a:pPr>
            <a:r>
              <a:rPr lang="en-US" sz="1600" dirty="0" smtClean="0"/>
              <a:t>Authentication &amp; Authorization</a:t>
            </a:r>
            <a:endParaRPr lang="en-US" sz="1600" dirty="0"/>
          </a:p>
          <a:p>
            <a:pPr lvl="1">
              <a:lnSpc>
                <a:spcPct val="90000"/>
              </a:lnSpc>
            </a:pPr>
            <a:r>
              <a:rPr lang="en-US" sz="1600" dirty="0" smtClean="0"/>
              <a:t>Permission </a:t>
            </a:r>
            <a:r>
              <a:rPr lang="en-US" sz="1600" dirty="0"/>
              <a:t>definitions</a:t>
            </a:r>
          </a:p>
          <a:p>
            <a:pPr lvl="2">
              <a:lnSpc>
                <a:spcPct val="90000"/>
              </a:lnSpc>
            </a:pPr>
            <a:r>
              <a:rPr lang="en-US" sz="1400" dirty="0"/>
              <a:t>Who, what, when, from where</a:t>
            </a:r>
          </a:p>
          <a:p>
            <a:pPr lvl="1"/>
            <a:r>
              <a:rPr lang="en-US" sz="1600" dirty="0" smtClean="0"/>
              <a:t>RBAC </a:t>
            </a:r>
            <a:r>
              <a:rPr lang="en-US" sz="1600" dirty="0"/>
              <a:t>protects all the LHC </a:t>
            </a:r>
            <a:r>
              <a:rPr lang="en-US" sz="1600" dirty="0" smtClean="0"/>
              <a:t>equipment</a:t>
            </a:r>
            <a:endParaRPr lang="en-US" sz="1600" dirty="0"/>
          </a:p>
          <a:p>
            <a:pPr lvl="1"/>
            <a:r>
              <a:rPr lang="en-US" sz="1600" dirty="0"/>
              <a:t>~500’000 permission </a:t>
            </a:r>
            <a:r>
              <a:rPr lang="en-US" sz="1600" dirty="0" smtClean="0"/>
              <a:t>definitions</a:t>
            </a:r>
            <a:endParaRPr lang="en-US" sz="1600" dirty="0"/>
          </a:p>
          <a:p>
            <a:pPr lvl="1"/>
            <a:r>
              <a:rPr lang="en-US" sz="1600" dirty="0"/>
              <a:t>~500 </a:t>
            </a:r>
            <a:r>
              <a:rPr lang="en-US" sz="1600" dirty="0" smtClean="0"/>
              <a:t>users</a:t>
            </a:r>
          </a:p>
          <a:p>
            <a:pPr marL="457200" lvl="1" indent="0">
              <a:buNone/>
            </a:pPr>
            <a:endParaRPr lang="en-US" sz="1600" dirty="0" smtClean="0"/>
          </a:p>
          <a:p>
            <a:r>
              <a:rPr lang="en-US" sz="2000" b="1" dirty="0">
                <a:solidFill>
                  <a:srgbClr val="008000"/>
                </a:solidFill>
              </a:rPr>
              <a:t>Critical Setting Management</a:t>
            </a:r>
          </a:p>
          <a:p>
            <a:pPr lvl="1"/>
            <a:r>
              <a:rPr lang="en-US" sz="1600" b="1" dirty="0">
                <a:solidFill>
                  <a:srgbClr val="008000"/>
                </a:solidFill>
              </a:rPr>
              <a:t>Protects the value</a:t>
            </a:r>
            <a:r>
              <a:rPr lang="en-US" sz="1600" dirty="0"/>
              <a:t>, not the action, </a:t>
            </a:r>
            <a:r>
              <a:rPr lang="en-US" sz="1600" dirty="0" smtClean="0"/>
              <a:t>ex. BLM</a:t>
            </a:r>
            <a:r>
              <a:rPr lang="en-US" sz="1600" dirty="0"/>
              <a:t>, </a:t>
            </a:r>
            <a:r>
              <a:rPr lang="en-US" sz="1600" dirty="0" smtClean="0"/>
              <a:t>BPM, collimator thresholds</a:t>
            </a:r>
            <a:endParaRPr lang="en-US" sz="1600" dirty="0"/>
          </a:p>
          <a:p>
            <a:pPr lvl="1"/>
            <a:r>
              <a:rPr lang="en-US" sz="1600" dirty="0" smtClean="0"/>
              <a:t>Only </a:t>
            </a:r>
            <a:r>
              <a:rPr lang="en-US" sz="1600" dirty="0"/>
              <a:t>experts can modify the </a:t>
            </a:r>
            <a:r>
              <a:rPr lang="en-US" sz="1600" dirty="0" smtClean="0"/>
              <a:t>value</a:t>
            </a:r>
            <a:endParaRPr lang="en-US" sz="1600" dirty="0"/>
          </a:p>
          <a:p>
            <a:pPr lvl="1"/>
            <a:r>
              <a:rPr lang="en-US" sz="1600" dirty="0" smtClean="0"/>
              <a:t>Digitally </a:t>
            </a:r>
            <a:r>
              <a:rPr lang="en-US" sz="1600" dirty="0"/>
              <a:t>signed </a:t>
            </a:r>
            <a:r>
              <a:rPr lang="en-US" sz="1600" dirty="0" smtClean="0"/>
              <a:t>values</a:t>
            </a:r>
            <a:endParaRPr lang="en-US" sz="1600" dirty="0"/>
          </a:p>
          <a:p>
            <a:pPr lvl="1"/>
            <a:r>
              <a:rPr lang="en-US" sz="1600" dirty="0"/>
              <a:t>100 critical value types =&gt; 1500 properties</a:t>
            </a:r>
            <a:endParaRPr lang="en-US" sz="1600" dirty="0" smtClean="0"/>
          </a:p>
          <a:p>
            <a:pPr>
              <a:lnSpc>
                <a:spcPct val="90000"/>
              </a:lnSpc>
            </a:pPr>
            <a:endParaRPr lang="en-GB" sz="2200" dirty="0"/>
          </a:p>
          <a:p>
            <a:pPr lvl="1"/>
            <a:endParaRPr lang="en-GB" sz="1800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75457" y="140149"/>
            <a:ext cx="6980754" cy="972845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/>
              <a:t>Role Based Access &amp; Critical Settings</a:t>
            </a:r>
            <a:endParaRPr lang="en-GB" sz="36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1st Sep. 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Accelerators Control System - E. Hatziangeli, CERN Beam Controls</a:t>
            </a:r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5858068" y="1652379"/>
            <a:ext cx="2977474" cy="4418820"/>
            <a:chOff x="4169584" y="-797276"/>
            <a:chExt cx="4377026" cy="5534308"/>
          </a:xfrm>
        </p:grpSpPr>
        <p:sp>
          <p:nvSpPr>
            <p:cNvPr id="9" name="AutoShape 22"/>
            <p:cNvSpPr>
              <a:spLocks noChangeArrowheads="1"/>
            </p:cNvSpPr>
            <p:nvPr/>
          </p:nvSpPr>
          <p:spPr bwMode="auto">
            <a:xfrm>
              <a:off x="4169584" y="3007725"/>
              <a:ext cx="1761326" cy="1090172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rgbClr val="FFDB81"/>
                </a:gs>
                <a:gs pos="100000">
                  <a:srgbClr val="FFB601"/>
                </a:gs>
              </a:gsLst>
            </a:gradFill>
            <a:ln>
              <a:solidFill>
                <a:srgbClr val="680000"/>
              </a:solidFill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en-US" sz="1400" b="1" dirty="0" smtClean="0">
                  <a:solidFill>
                    <a:srgbClr val="663300"/>
                  </a:solidFill>
                  <a:latin typeface="+mj-lt"/>
                </a:rPr>
                <a:t>Protected </a:t>
              </a:r>
              <a:br>
                <a:rPr lang="en-US" sz="1400" b="1" dirty="0" smtClean="0">
                  <a:solidFill>
                    <a:srgbClr val="663300"/>
                  </a:solidFill>
                  <a:latin typeface="+mj-lt"/>
                </a:rPr>
              </a:br>
              <a:r>
                <a:rPr lang="en-US" sz="1400" b="1" dirty="0" smtClean="0">
                  <a:solidFill>
                    <a:srgbClr val="663300"/>
                  </a:solidFill>
                  <a:latin typeface="+mj-lt"/>
                </a:rPr>
                <a:t>application</a:t>
              </a:r>
              <a:endParaRPr lang="en-US" sz="1400" b="1" dirty="0">
                <a:solidFill>
                  <a:srgbClr val="663300"/>
                </a:solidFill>
                <a:latin typeface="+mj-lt"/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5679189" y="838288"/>
              <a:ext cx="1155559" cy="2281705"/>
              <a:chOff x="5679189" y="-464921"/>
              <a:chExt cx="1155559" cy="2983222"/>
            </a:xfrm>
          </p:grpSpPr>
          <p:sp>
            <p:nvSpPr>
              <p:cNvPr id="11" name="TextBox 10"/>
              <p:cNvSpPr txBox="1"/>
              <p:nvPr/>
            </p:nvSpPr>
            <p:spPr>
              <a:xfrm rot="17604675">
                <a:off x="5319501" y="367118"/>
                <a:ext cx="2003886" cy="3398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US" sz="1100" dirty="0" smtClean="0"/>
                  <a:t>3. token</a:t>
                </a:r>
                <a:endParaRPr lang="en-GB" sz="1100" dirty="0"/>
              </a:p>
            </p:txBody>
          </p:sp>
          <p:cxnSp>
            <p:nvCxnSpPr>
              <p:cNvPr id="12" name="Straight Arrow Connector 11"/>
              <p:cNvCxnSpPr/>
              <p:nvPr/>
            </p:nvCxnSpPr>
            <p:spPr>
              <a:xfrm flipV="1">
                <a:off x="5679189" y="-267262"/>
                <a:ext cx="1155559" cy="2785563"/>
              </a:xfrm>
              <a:prstGeom prst="straightConnector1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headEnd type="triangle" w="lg" len="lg"/>
                <a:tailEnd type="none" w="lg" len="lg"/>
              </a:ln>
            </p:spPr>
          </p:cxnSp>
        </p:grpSp>
        <p:grpSp>
          <p:nvGrpSpPr>
            <p:cNvPr id="13" name="Group 12"/>
            <p:cNvGrpSpPr/>
            <p:nvPr/>
          </p:nvGrpSpPr>
          <p:grpSpPr>
            <a:xfrm>
              <a:off x="7892805" y="556134"/>
              <a:ext cx="653805" cy="4155588"/>
              <a:chOff x="7892805" y="556134"/>
              <a:chExt cx="653805" cy="4155588"/>
            </a:xfrm>
          </p:grpSpPr>
          <p:sp>
            <p:nvSpPr>
              <p:cNvPr id="14" name="TextBox 13"/>
              <p:cNvSpPr txBox="1"/>
              <p:nvPr/>
            </p:nvSpPr>
            <p:spPr>
              <a:xfrm rot="5400000">
                <a:off x="6298913" y="2464024"/>
                <a:ext cx="4155588" cy="3398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US" sz="1100" dirty="0" smtClean="0"/>
                  <a:t>1. credentials: name, password, location</a:t>
                </a:r>
                <a:endParaRPr lang="en-GB" sz="1100" dirty="0"/>
              </a:p>
            </p:txBody>
          </p:sp>
          <p:cxnSp>
            <p:nvCxnSpPr>
              <p:cNvPr id="15" name="Elbow Connector 14"/>
              <p:cNvCxnSpPr/>
              <p:nvPr/>
            </p:nvCxnSpPr>
            <p:spPr>
              <a:xfrm rot="16200000" flipH="1">
                <a:off x="6588830" y="1948932"/>
                <a:ext cx="2711813" cy="103863"/>
              </a:xfrm>
              <a:prstGeom prst="bentConnector3">
                <a:avLst>
                  <a:gd name="adj1" fmla="val -19916"/>
                </a:avLst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headEnd type="none" w="lg" len="lg"/>
                <a:tailEnd type="triangle" w="lg" len="lg"/>
              </a:ln>
            </p:spPr>
          </p:cxnSp>
        </p:grpSp>
        <p:grpSp>
          <p:nvGrpSpPr>
            <p:cNvPr id="16" name="Group 15"/>
            <p:cNvGrpSpPr/>
            <p:nvPr/>
          </p:nvGrpSpPr>
          <p:grpSpPr>
            <a:xfrm>
              <a:off x="7302959" y="738557"/>
              <a:ext cx="390457" cy="2723808"/>
              <a:chOff x="7302959" y="738557"/>
              <a:chExt cx="390457" cy="2723808"/>
            </a:xfrm>
          </p:grpSpPr>
          <p:sp>
            <p:nvSpPr>
              <p:cNvPr id="17" name="TextBox 16"/>
              <p:cNvSpPr txBox="1"/>
              <p:nvPr/>
            </p:nvSpPr>
            <p:spPr>
              <a:xfrm rot="5400000">
                <a:off x="6470921" y="2109745"/>
                <a:ext cx="2003883" cy="3398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US" sz="1100" dirty="0" smtClean="0"/>
                  <a:t>2. </a:t>
                </a:r>
                <a:r>
                  <a:rPr lang="en-US" sz="1100" dirty="0"/>
                  <a:t>t</a:t>
                </a:r>
                <a:r>
                  <a:rPr lang="en-US" sz="1100" dirty="0" smtClean="0"/>
                  <a:t>oken with roles</a:t>
                </a:r>
                <a:endParaRPr lang="en-GB" sz="1100" dirty="0"/>
              </a:p>
            </p:txBody>
          </p:sp>
          <p:cxnSp>
            <p:nvCxnSpPr>
              <p:cNvPr id="18" name="Elbow Connector 17"/>
              <p:cNvCxnSpPr/>
              <p:nvPr/>
            </p:nvCxnSpPr>
            <p:spPr>
              <a:xfrm rot="16200000" flipH="1">
                <a:off x="6328208" y="2097156"/>
                <a:ext cx="2723808" cy="6609"/>
              </a:xfrm>
              <a:prstGeom prst="bentConnector3">
                <a:avLst>
                  <a:gd name="adj1" fmla="val 97693"/>
                </a:avLst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headEnd type="triangle" w="lg" len="lg"/>
                <a:tailEnd type="none" w="lg" len="lg"/>
              </a:ln>
            </p:spPr>
          </p:cxnSp>
        </p:grpSp>
        <p:pic>
          <p:nvPicPr>
            <p:cNvPr id="19" name="Picture 6" descr="trim-lhc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65026" y="-797276"/>
              <a:ext cx="2025132" cy="1730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96390" y="202471"/>
              <a:ext cx="1059050" cy="786996"/>
            </a:xfrm>
            <a:prstGeom prst="rect">
              <a:avLst/>
            </a:prstGeom>
          </p:spPr>
        </p:pic>
        <p:sp>
          <p:nvSpPr>
            <p:cNvPr id="8" name="AutoShape 22"/>
            <p:cNvSpPr>
              <a:spLocks noChangeArrowheads="1"/>
            </p:cNvSpPr>
            <p:nvPr/>
          </p:nvSpPr>
          <p:spPr bwMode="auto">
            <a:xfrm>
              <a:off x="6523322" y="3337049"/>
              <a:ext cx="1764190" cy="1399983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</a:gradFill>
            <a:ln>
              <a:solidFill>
                <a:srgbClr val="002060"/>
              </a:solidFill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en-US" sz="1400" b="1" dirty="0" smtClean="0">
                  <a:solidFill>
                    <a:srgbClr val="002060"/>
                  </a:solidFill>
                  <a:latin typeface="+mj-lt"/>
                </a:rPr>
                <a:t>RBAC</a:t>
              </a:r>
            </a:p>
            <a:p>
              <a:pPr algn="ctr"/>
              <a:r>
                <a:rPr lang="en-US" sz="1400" b="1" dirty="0" smtClean="0">
                  <a:solidFill>
                    <a:srgbClr val="002060"/>
                  </a:solidFill>
                  <a:latin typeface="+mj-lt"/>
                </a:rPr>
                <a:t>System</a:t>
              </a:r>
              <a:endParaRPr lang="en-US" sz="1400" b="1" dirty="0">
                <a:solidFill>
                  <a:srgbClr val="002060"/>
                </a:solidFill>
                <a:latin typeface="+mj-lt"/>
              </a:endParaRPr>
            </a:p>
          </p:txBody>
        </p:sp>
      </p:grpSp>
      <p:pic>
        <p:nvPicPr>
          <p:cNvPr id="21" name="Picture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3619" y="194648"/>
            <a:ext cx="1854873" cy="1200822"/>
          </a:xfrm>
          <a:prstGeom prst="rect">
            <a:avLst/>
          </a:prstGeom>
        </p:spPr>
      </p:pic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A62A-EEBA-6049-B7E6-6F59294FA44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9979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Understanding the LHC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LHC operation relies heavily </a:t>
            </a:r>
            <a:r>
              <a:rPr lang="en-US" dirty="0"/>
              <a:t>on </a:t>
            </a:r>
            <a:r>
              <a:rPr lang="en-US" b="1" dirty="0" smtClean="0">
                <a:solidFill>
                  <a:srgbClr val="0000FF"/>
                </a:solidFill>
              </a:rPr>
              <a:t>Logging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b="1" dirty="0" smtClean="0">
                <a:solidFill>
                  <a:srgbClr val="0000FF"/>
                </a:solidFill>
              </a:rPr>
              <a:t>Post-Mortem</a:t>
            </a:r>
            <a:r>
              <a:rPr lang="en-US" dirty="0" smtClean="0"/>
              <a:t> </a:t>
            </a:r>
            <a:r>
              <a:rPr lang="en-US" dirty="0"/>
              <a:t>data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For trouble shooting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For machine performance analysis 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T</a:t>
            </a:r>
            <a:r>
              <a:rPr lang="en-US" dirty="0" smtClean="0"/>
              <a:t>o </a:t>
            </a:r>
            <a:r>
              <a:rPr lang="en-US" dirty="0"/>
              <a:t>enhance machine </a:t>
            </a:r>
            <a:r>
              <a:rPr lang="en-US" dirty="0" smtClean="0"/>
              <a:t>performance and to understand beam dynamics issues, high </a:t>
            </a:r>
            <a:r>
              <a:rPr lang="en-US" dirty="0"/>
              <a:t>volume data observation systems (ADT/</a:t>
            </a:r>
            <a:r>
              <a:rPr lang="en-US" dirty="0" err="1"/>
              <a:t>ObsBox</a:t>
            </a:r>
            <a:r>
              <a:rPr lang="en-US" dirty="0"/>
              <a:t> data) provide valuable input </a:t>
            </a:r>
            <a:endParaRPr lang="en-US" dirty="0" smtClean="0"/>
          </a:p>
          <a:p>
            <a:pPr lvl="1">
              <a:lnSpc>
                <a:spcPct val="120000"/>
              </a:lnSpc>
            </a:pPr>
            <a:r>
              <a:rPr lang="en-US" dirty="0" smtClean="0"/>
              <a:t>For data analysis, long-term storage and efficient retrieval of data are key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1st Sep.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565176" y="6356350"/>
            <a:ext cx="4004896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Accelerators Control System - E. Hatziangeli, CERN Beam Controls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A62A-EEBA-6049-B7E6-6F59294FA44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5527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62181" y="1150260"/>
            <a:ext cx="3463779" cy="922110"/>
          </a:xfrm>
        </p:spPr>
        <p:txBody>
          <a:bodyPr>
            <a:normAutofit lnSpcReduction="10000"/>
          </a:bodyPr>
          <a:lstStyle/>
          <a:p>
            <a:r>
              <a:rPr lang="en-GB" sz="1800" b="1" dirty="0" smtClean="0">
                <a:solidFill>
                  <a:srgbClr val="008000"/>
                </a:solidFill>
              </a:rPr>
              <a:t>Storage</a:t>
            </a:r>
            <a:r>
              <a:rPr lang="en-GB" sz="1800" dirty="0" smtClean="0">
                <a:solidFill>
                  <a:srgbClr val="008000"/>
                </a:solidFill>
              </a:rPr>
              <a:t> </a:t>
            </a:r>
            <a:r>
              <a:rPr lang="en-GB" sz="1800" dirty="0" smtClean="0"/>
              <a:t>for beam &amp; equipment data beyond LHC lifetime</a:t>
            </a:r>
          </a:p>
          <a:p>
            <a:pPr lvl="1"/>
            <a:r>
              <a:rPr lang="en-US" sz="1600" dirty="0" smtClean="0"/>
              <a:t>No experiments’ data</a:t>
            </a:r>
            <a:endParaRPr lang="en-GB" sz="1100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1072" y="4575"/>
            <a:ext cx="8229600" cy="849368"/>
          </a:xfrm>
        </p:spPr>
        <p:txBody>
          <a:bodyPr/>
          <a:lstStyle/>
          <a:p>
            <a:pPr algn="l"/>
            <a:r>
              <a:rPr lang="en-GB" dirty="0" smtClean="0"/>
              <a:t>Measurement &amp; Logging System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1st Sep. 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Accelerators Control System - E. Hatziangeli, CERN Beam Controls</a:t>
            </a:r>
            <a:endParaRPr lang="en-US" dirty="0"/>
          </a:p>
        </p:txBody>
      </p:sp>
      <p:sp>
        <p:nvSpPr>
          <p:cNvPr id="13" name="Can 12"/>
          <p:cNvSpPr/>
          <p:nvPr/>
        </p:nvSpPr>
        <p:spPr>
          <a:xfrm>
            <a:off x="6800582" y="1514092"/>
            <a:ext cx="1707178" cy="1142833"/>
          </a:xfrm>
          <a:prstGeom prst="can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</a:gradFill>
          <a:ln>
            <a:solidFill>
              <a:srgbClr val="002060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  <a:latin typeface="+mj-lt"/>
              </a:rPr>
              <a:t>Logging DB</a:t>
            </a:r>
            <a:br>
              <a:rPr lang="en-US" sz="1200" b="1" dirty="0" smtClean="0">
                <a:solidFill>
                  <a:schemeClr val="tx1"/>
                </a:solidFill>
                <a:latin typeface="+mj-lt"/>
              </a:rPr>
            </a:br>
            <a:r>
              <a:rPr lang="en-US" sz="1200" dirty="0" smtClean="0">
                <a:solidFill>
                  <a:schemeClr val="tx1"/>
                </a:solidFill>
                <a:latin typeface="+mj-lt"/>
              </a:rPr>
              <a:t>&gt;20 years </a:t>
            </a:r>
            <a:r>
              <a:rPr lang="en-US" sz="1050" dirty="0" smtClean="0">
                <a:solidFill>
                  <a:schemeClr val="tx1"/>
                </a:solidFill>
                <a:latin typeface="+mj-lt"/>
              </a:rPr>
              <a:t>of</a:t>
            </a:r>
            <a:r>
              <a:rPr lang="en-US" sz="1200" dirty="0" smtClean="0">
                <a:solidFill>
                  <a:schemeClr val="tx1"/>
                </a:solidFill>
                <a:latin typeface="+mj-lt"/>
              </a:rPr>
              <a:t> filtered data</a:t>
            </a:r>
            <a:endParaRPr lang="en-US" sz="12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4" name="Can 13"/>
          <p:cNvSpPr/>
          <p:nvPr/>
        </p:nvSpPr>
        <p:spPr>
          <a:xfrm>
            <a:off x="4010687" y="1382911"/>
            <a:ext cx="1345940" cy="994831"/>
          </a:xfrm>
          <a:prstGeom prst="can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</a:gradFill>
          <a:ln>
            <a:solidFill>
              <a:srgbClr val="002060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  <a:latin typeface="+mj-lt"/>
              </a:rPr>
              <a:t>Measurement DB</a:t>
            </a:r>
            <a:br>
              <a:rPr lang="en-US" sz="1200" b="1" dirty="0" smtClean="0">
                <a:solidFill>
                  <a:schemeClr val="tx1"/>
                </a:solidFill>
                <a:latin typeface="+mj-lt"/>
              </a:rPr>
            </a:br>
            <a:r>
              <a:rPr lang="en-US" sz="1200" dirty="0" smtClean="0">
                <a:solidFill>
                  <a:schemeClr val="tx1"/>
                </a:solidFill>
                <a:latin typeface="+mj-lt"/>
              </a:rPr>
              <a:t>7 days </a:t>
            </a:r>
            <a:r>
              <a:rPr lang="en-US" sz="1050" dirty="0" smtClean="0">
                <a:solidFill>
                  <a:schemeClr val="tx1"/>
                </a:solidFill>
                <a:latin typeface="+mj-lt"/>
              </a:rPr>
              <a:t>of</a:t>
            </a:r>
            <a:r>
              <a:rPr lang="en-US" sz="1200" dirty="0" smtClean="0">
                <a:solidFill>
                  <a:schemeClr val="tx1"/>
                </a:solidFill>
                <a:latin typeface="+mj-lt"/>
              </a:rPr>
              <a:t> raw data</a:t>
            </a:r>
            <a:endParaRPr lang="en-US" sz="12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5" name="Right Arrow 14"/>
          <p:cNvSpPr/>
          <p:nvPr/>
        </p:nvSpPr>
        <p:spPr>
          <a:xfrm>
            <a:off x="5412217" y="1840689"/>
            <a:ext cx="1261455" cy="355603"/>
          </a:xfrm>
          <a:prstGeom prst="rightArrow">
            <a:avLst>
              <a:gd name="adj1" fmla="val 64458"/>
              <a:gd name="adj2" fmla="val 56747"/>
            </a:avLst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</a:gradFill>
          <a:ln>
            <a:solidFill>
              <a:srgbClr val="002060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GB" sz="800" b="1" smtClean="0">
                <a:solidFill>
                  <a:srgbClr val="002060"/>
                </a:solidFill>
                <a:latin typeface="+mj-lt"/>
              </a:rPr>
              <a:t>Filter </a:t>
            </a:r>
            <a:r>
              <a:rPr lang="en-GB" sz="800" b="1"/>
              <a:t>~ 95 % </a:t>
            </a:r>
            <a:r>
              <a:rPr lang="en-GB" sz="800" b="1" smtClean="0"/>
              <a:t>reduction</a:t>
            </a:r>
            <a:endParaRPr lang="en-GB" sz="800" b="1"/>
          </a:p>
        </p:txBody>
      </p:sp>
      <p:sp>
        <p:nvSpPr>
          <p:cNvPr id="16" name="Rectangular Callout 15"/>
          <p:cNvSpPr/>
          <p:nvPr/>
        </p:nvSpPr>
        <p:spPr>
          <a:xfrm>
            <a:off x="4045867" y="2469864"/>
            <a:ext cx="2259077" cy="379791"/>
          </a:xfrm>
          <a:prstGeom prst="wedgeRectCallout">
            <a:avLst>
              <a:gd name="adj1" fmla="val -32551"/>
              <a:gd name="adj2" fmla="val -75002"/>
            </a:avLst>
          </a:prstGeom>
          <a:solidFill>
            <a:srgbClr val="FFFFCC"/>
          </a:solidFill>
          <a:ln>
            <a:solidFill>
              <a:schemeClr val="accent1">
                <a:lumMod val="75000"/>
              </a:schemeClr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en-GB" sz="1050" b="1" dirty="0" smtClean="0"/>
              <a:t>~ 11TB </a:t>
            </a:r>
            <a:r>
              <a:rPr lang="en-GB" sz="1050" b="1" dirty="0"/>
              <a:t>/ </a:t>
            </a:r>
            <a:r>
              <a:rPr lang="en-GB" sz="1050" b="1" dirty="0" smtClean="0"/>
              <a:t>week </a:t>
            </a:r>
            <a:r>
              <a:rPr lang="en-GB" sz="1050" dirty="0" smtClean="0"/>
              <a:t>(1.5TB/day)</a:t>
            </a:r>
            <a:r>
              <a:rPr lang="en-GB" sz="1050" b="1" dirty="0">
                <a:solidFill>
                  <a:schemeClr val="tx1"/>
                </a:solidFill>
              </a:rPr>
              <a:t> </a:t>
            </a:r>
            <a:endParaRPr lang="en-GB" sz="1050" b="1" dirty="0" smtClean="0">
              <a:solidFill>
                <a:schemeClr val="tx1"/>
              </a:solidFill>
            </a:endParaRPr>
          </a:p>
          <a:p>
            <a:r>
              <a:rPr lang="en-GB" sz="1050" b="1" dirty="0" smtClean="0">
                <a:solidFill>
                  <a:schemeClr val="tx1"/>
                </a:solidFill>
              </a:rPr>
              <a:t>~ </a:t>
            </a:r>
            <a:r>
              <a:rPr lang="en-GB" sz="1050" b="1" dirty="0">
                <a:solidFill>
                  <a:schemeClr val="tx1"/>
                </a:solidFill>
              </a:rPr>
              <a:t>71e9 data points/day </a:t>
            </a:r>
            <a:r>
              <a:rPr lang="en-GB" sz="1050" dirty="0">
                <a:solidFill>
                  <a:schemeClr val="tx1"/>
                </a:solidFill>
              </a:rPr>
              <a:t>(4e9 in 2014</a:t>
            </a:r>
            <a:r>
              <a:rPr lang="en-GB" sz="1050" dirty="0" smtClean="0">
                <a:solidFill>
                  <a:schemeClr val="tx1"/>
                </a:solidFill>
              </a:rPr>
              <a:t>)</a:t>
            </a:r>
            <a:endParaRPr lang="en-GB" sz="1050" dirty="0">
              <a:solidFill>
                <a:schemeClr val="tx1"/>
              </a:solidFill>
            </a:endParaRPr>
          </a:p>
        </p:txBody>
      </p:sp>
      <p:sp>
        <p:nvSpPr>
          <p:cNvPr id="17" name="Rectangular Callout 16"/>
          <p:cNvSpPr/>
          <p:nvPr/>
        </p:nvSpPr>
        <p:spPr>
          <a:xfrm>
            <a:off x="5522444" y="1035130"/>
            <a:ext cx="2302456" cy="415209"/>
          </a:xfrm>
          <a:prstGeom prst="wedgeRectCallout">
            <a:avLst>
              <a:gd name="adj1" fmla="val 38329"/>
              <a:gd name="adj2" fmla="val 68237"/>
            </a:avLst>
          </a:prstGeom>
          <a:solidFill>
            <a:srgbClr val="FFFFCC"/>
          </a:solidFill>
          <a:ln>
            <a:solidFill>
              <a:schemeClr val="accent1">
                <a:lumMod val="75000"/>
              </a:schemeClr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en-US" sz="1200" b="1" dirty="0" smtClean="0"/>
              <a:t>~ 1000 clients</a:t>
            </a:r>
            <a:endParaRPr lang="en-GB" sz="1200" b="1" dirty="0" smtClean="0"/>
          </a:p>
          <a:p>
            <a:r>
              <a:rPr lang="en-GB" sz="1200" b="1" dirty="0" smtClean="0"/>
              <a:t>~ </a:t>
            </a:r>
            <a:r>
              <a:rPr lang="en-GB" sz="1200" b="1" dirty="0"/>
              <a:t>5 m</a:t>
            </a:r>
            <a:r>
              <a:rPr lang="en-GB" sz="1200" b="1" dirty="0" smtClean="0"/>
              <a:t>illion </a:t>
            </a:r>
            <a:r>
              <a:rPr lang="en-GB" sz="1200" b="1" dirty="0"/>
              <a:t>extraction </a:t>
            </a:r>
            <a:r>
              <a:rPr lang="en-GB" sz="1200" b="1" dirty="0" smtClean="0"/>
              <a:t>requests/day</a:t>
            </a:r>
            <a:endParaRPr lang="en-GB" sz="12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0" name="Rectangular Callout 19"/>
          <p:cNvSpPr/>
          <p:nvPr/>
        </p:nvSpPr>
        <p:spPr>
          <a:xfrm>
            <a:off x="6619356" y="2861648"/>
            <a:ext cx="1854122" cy="636968"/>
          </a:xfrm>
          <a:prstGeom prst="wedgeRectCallout">
            <a:avLst>
              <a:gd name="adj1" fmla="val -3293"/>
              <a:gd name="adj2" fmla="val -80192"/>
            </a:avLst>
          </a:prstGeom>
          <a:solidFill>
            <a:srgbClr val="FFFFCC"/>
          </a:solidFill>
          <a:ln>
            <a:solidFill>
              <a:schemeClr val="accent1">
                <a:lumMod val="75000"/>
              </a:schemeClr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en-GB" sz="1100" b="1" dirty="0"/>
              <a:t>~ </a:t>
            </a:r>
            <a:r>
              <a:rPr lang="en-GB" sz="1100" b="1" dirty="0" smtClean="0"/>
              <a:t>1.5M signals archived</a:t>
            </a:r>
          </a:p>
          <a:p>
            <a:r>
              <a:rPr lang="en-GB" sz="1100" b="1" dirty="0" smtClean="0"/>
              <a:t>~ </a:t>
            </a:r>
            <a:r>
              <a:rPr lang="en-GB" sz="1100" b="1" dirty="0"/>
              <a:t>20k </a:t>
            </a:r>
            <a:r>
              <a:rPr lang="en-GB" sz="1100" b="1" dirty="0" smtClean="0"/>
              <a:t>device properties</a:t>
            </a:r>
            <a:endParaRPr lang="en-GB" sz="1100" b="1" dirty="0"/>
          </a:p>
          <a:p>
            <a:r>
              <a:rPr lang="en-GB" sz="1100" b="1" dirty="0" smtClean="0"/>
              <a:t>~ 1 TB/day </a:t>
            </a:r>
          </a:p>
          <a:p>
            <a:r>
              <a:rPr lang="en-US" sz="1100" dirty="0" smtClean="0">
                <a:solidFill>
                  <a:schemeClr val="tx1"/>
                </a:solidFill>
                <a:latin typeface="+mj-lt"/>
              </a:rPr>
              <a:t>~ </a:t>
            </a:r>
            <a:r>
              <a:rPr lang="en-US" sz="1100" b="1" dirty="0" smtClean="0">
                <a:solidFill>
                  <a:schemeClr val="tx1"/>
                </a:solidFill>
                <a:latin typeface="+mj-lt"/>
              </a:rPr>
              <a:t>1 PB of archived data</a:t>
            </a:r>
            <a:endParaRPr lang="en-GB" sz="1100" b="1" dirty="0" smtClean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5862" y="2542153"/>
            <a:ext cx="382191" cy="75177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2957" y="2252580"/>
            <a:ext cx="409246" cy="80498"/>
          </a:xfrm>
          <a:prstGeom prst="rect">
            <a:avLst/>
          </a:prstGeom>
        </p:spPr>
      </p:pic>
      <p:sp>
        <p:nvSpPr>
          <p:cNvPr id="24" name="Content Placeholder 6"/>
          <p:cNvSpPr txBox="1">
            <a:spLocks/>
          </p:cNvSpPr>
          <p:nvPr/>
        </p:nvSpPr>
        <p:spPr>
          <a:xfrm>
            <a:off x="4886958" y="5671246"/>
            <a:ext cx="4137467" cy="636479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800" dirty="0" smtClean="0"/>
          </a:p>
          <a:p>
            <a:r>
              <a:rPr lang="en-GB" dirty="0" smtClean="0"/>
              <a:t>Allows </a:t>
            </a:r>
            <a:r>
              <a:rPr lang="en-GB" b="1" dirty="0" smtClean="0">
                <a:solidFill>
                  <a:srgbClr val="008000"/>
                </a:solidFill>
              </a:rPr>
              <a:t>analysis of accelerator behaviour </a:t>
            </a:r>
            <a:r>
              <a:rPr lang="en-GB" dirty="0" smtClean="0"/>
              <a:t>over </a:t>
            </a:r>
            <a:r>
              <a:rPr lang="en-GB" b="1" dirty="0" smtClean="0">
                <a:solidFill>
                  <a:srgbClr val="008000"/>
                </a:solidFill>
              </a:rPr>
              <a:t>long periods of time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3938" y="3541023"/>
            <a:ext cx="3480268" cy="220283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648" y="2057997"/>
            <a:ext cx="3261940" cy="230551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2481" y="26848"/>
            <a:ext cx="1521725" cy="973213"/>
          </a:xfrm>
          <a:prstGeom prst="rect">
            <a:avLst/>
          </a:prstGeom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42173"/>
            <a:ext cx="4767580" cy="3372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A62A-EEBA-6049-B7E6-6F59294FA44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1730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20" grpId="0" animBg="1"/>
      <p:bldP spid="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977" y="4080911"/>
            <a:ext cx="3364461" cy="19722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52939" y="86307"/>
            <a:ext cx="9031839" cy="931456"/>
          </a:xfrm>
        </p:spPr>
        <p:txBody>
          <a:bodyPr>
            <a:noAutofit/>
          </a:bodyPr>
          <a:lstStyle/>
          <a:p>
            <a:r>
              <a:rPr lang="en-US" sz="3600" dirty="0" smtClean="0"/>
              <a:t>Towards LHC Performance Improvement</a:t>
            </a:r>
            <a:br>
              <a:rPr lang="en-US" sz="3600" dirty="0" smtClean="0"/>
            </a:br>
            <a:r>
              <a:rPr lang="en-US" sz="2000" dirty="0" smtClean="0">
                <a:solidFill>
                  <a:srgbClr val="0000FF"/>
                </a:solidFill>
              </a:rPr>
              <a:t>“</a:t>
            </a:r>
            <a:r>
              <a:rPr lang="en-US" sz="2000" dirty="0">
                <a:solidFill>
                  <a:srgbClr val="0000FF"/>
                </a:solidFill>
              </a:rPr>
              <a:t>Integrated </a:t>
            </a:r>
            <a:r>
              <a:rPr lang="en-US" sz="2000" dirty="0" smtClean="0">
                <a:solidFill>
                  <a:srgbClr val="0000FF"/>
                </a:solidFill>
              </a:rPr>
              <a:t>Luminosity is important, </a:t>
            </a:r>
            <a:r>
              <a:rPr lang="en-US" sz="2000" dirty="0">
                <a:solidFill>
                  <a:srgbClr val="0000FF"/>
                </a:solidFill>
              </a:rPr>
              <a:t>hence machine/beam availability is </a:t>
            </a:r>
            <a:r>
              <a:rPr lang="en-US" sz="2000" dirty="0" smtClean="0">
                <a:solidFill>
                  <a:srgbClr val="0000FF"/>
                </a:solidFill>
              </a:rPr>
              <a:t>key”</a:t>
            </a:r>
            <a:r>
              <a:rPr lang="en-US" sz="2000" dirty="0">
                <a:solidFill>
                  <a:srgbClr val="0000FF"/>
                </a:solidFill>
              </a:rPr>
              <a:t/>
            </a:r>
            <a:br>
              <a:rPr lang="en-US" sz="2000" dirty="0">
                <a:solidFill>
                  <a:srgbClr val="0000FF"/>
                </a:solidFill>
              </a:rPr>
            </a:b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1st Sep.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-2265573" y="7063062"/>
            <a:ext cx="5313328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Accelerators Control System - E. Hatziangeli, CERN Beam Controls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59542" y="1210604"/>
            <a:ext cx="5976426" cy="46256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Physics time maximization</a:t>
            </a:r>
          </a:p>
          <a:p>
            <a:r>
              <a:rPr lang="en-US" sz="2400" dirty="0" smtClean="0"/>
              <a:t>LHC procedures optimization</a:t>
            </a:r>
            <a:r>
              <a:rPr lang="en-US" sz="2400" dirty="0"/>
              <a:t> </a:t>
            </a:r>
            <a:r>
              <a:rPr lang="en-US" sz="2400" dirty="0" smtClean="0"/>
              <a:t>through better tools</a:t>
            </a:r>
          </a:p>
          <a:p>
            <a:pPr lvl="2">
              <a:lnSpc>
                <a:spcPct val="120000"/>
              </a:lnSpc>
            </a:pPr>
            <a:r>
              <a:rPr lang="en-US" sz="1800" dirty="0" smtClean="0"/>
              <a:t>Recent </a:t>
            </a:r>
            <a:r>
              <a:rPr lang="en-US" sz="1800" dirty="0"/>
              <a:t>automation of Hardware Commissioning steps and validation have made this process much more efficient </a:t>
            </a:r>
            <a:r>
              <a:rPr lang="en-US" sz="1800" b="1" dirty="0"/>
              <a:t>(~ 1 months </a:t>
            </a:r>
            <a:r>
              <a:rPr lang="en-US" sz="1800" b="1" dirty="0">
                <a:sym typeface="Wingdings"/>
              </a:rPr>
              <a:t> 2 weeks</a:t>
            </a:r>
            <a:r>
              <a:rPr lang="en-US" sz="1800" b="1" dirty="0" smtClean="0">
                <a:sym typeface="Wingdings"/>
              </a:rPr>
              <a:t>)</a:t>
            </a:r>
            <a:endParaRPr lang="en-US" sz="1800" dirty="0" smtClean="0"/>
          </a:p>
          <a:p>
            <a:endParaRPr lang="en-US" sz="2400" dirty="0" smtClean="0"/>
          </a:p>
          <a:p>
            <a:r>
              <a:rPr lang="en-US" sz="2400" dirty="0" smtClean="0"/>
              <a:t>Control System fault minimization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6187440" y="1087119"/>
            <a:ext cx="2791460" cy="2814321"/>
            <a:chOff x="4514851" y="2393321"/>
            <a:chExt cx="4423410" cy="468033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14851" y="2393321"/>
              <a:ext cx="4423410" cy="4357998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6610511" y="2702528"/>
              <a:ext cx="1780074" cy="7512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b="1" dirty="0" smtClean="0"/>
                <a:t>Access</a:t>
              </a:r>
            </a:p>
            <a:p>
              <a:pPr algn="ctr"/>
              <a:r>
                <a:rPr lang="en-US" sz="1050" b="1" dirty="0" smtClean="0"/>
                <a:t>Interventions</a:t>
              </a:r>
              <a:endParaRPr lang="en-GB" sz="1050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077234" y="4467392"/>
              <a:ext cx="1780074" cy="456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b="1" dirty="0" smtClean="0"/>
                <a:t>Preparation</a:t>
              </a:r>
              <a:endParaRPr lang="en-GB" sz="1050" b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966929" y="5809612"/>
              <a:ext cx="1780074" cy="456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b="1" dirty="0" smtClean="0"/>
                <a:t>Beam Injection</a:t>
              </a:r>
              <a:endParaRPr lang="en-GB" sz="1050" b="1" dirty="0"/>
            </a:p>
          </p:txBody>
        </p:sp>
        <p:sp>
          <p:nvSpPr>
            <p:cNvPr id="11" name="TextBox 10"/>
            <p:cNvSpPr txBox="1"/>
            <p:nvPr/>
          </p:nvSpPr>
          <p:spPr>
            <a:xfrm rot="17669110">
              <a:off x="5044537" y="5973275"/>
              <a:ext cx="1780074" cy="4206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b="1" dirty="0" smtClean="0"/>
                <a:t>Ramp</a:t>
              </a:r>
              <a:endParaRPr lang="en-GB" sz="1050" b="1" dirty="0"/>
            </a:p>
          </p:txBody>
        </p:sp>
        <p:sp>
          <p:nvSpPr>
            <p:cNvPr id="12" name="TextBox 11"/>
            <p:cNvSpPr txBox="1"/>
            <p:nvPr/>
          </p:nvSpPr>
          <p:spPr>
            <a:xfrm rot="18580652">
              <a:off x="4806577" y="5627848"/>
              <a:ext cx="1780076" cy="4206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b="1" dirty="0" smtClean="0"/>
                <a:t>Squeeze</a:t>
              </a:r>
              <a:endParaRPr lang="en-GB" sz="1050" b="1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514851" y="3752182"/>
              <a:ext cx="2095660" cy="6975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/>
                <a:t>Physics</a:t>
              </a:r>
              <a:endParaRPr lang="en-GB" sz="2000" b="1" dirty="0"/>
            </a:p>
          </p:txBody>
        </p:sp>
        <p:sp>
          <p:nvSpPr>
            <p:cNvPr id="14" name="Circular Arrow 13"/>
            <p:cNvSpPr/>
            <p:nvPr/>
          </p:nvSpPr>
          <p:spPr>
            <a:xfrm rot="12497103">
              <a:off x="6265068" y="4079330"/>
              <a:ext cx="995683" cy="1024079"/>
            </a:xfrm>
            <a:prstGeom prst="circularArrow">
              <a:avLst>
                <a:gd name="adj1" fmla="val 9662"/>
                <a:gd name="adj2" fmla="val 1533516"/>
                <a:gd name="adj3" fmla="val 20910635"/>
                <a:gd name="adj4" fmla="val 1313419"/>
                <a:gd name="adj5" fmla="val 14417"/>
              </a:avLst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</a:gradFill>
            <a:ln>
              <a:solidFill>
                <a:srgbClr val="002060"/>
              </a:solidFill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vert" wrap="none" anchor="ctr"/>
            <a:lstStyle/>
            <a:p>
              <a:pPr algn="ctr"/>
              <a:endParaRPr lang="en-GB" sz="1050">
                <a:solidFill>
                  <a:srgbClr val="002060"/>
                </a:solidFill>
                <a:latin typeface="+mj-lt"/>
              </a:endParaRPr>
            </a:p>
          </p:txBody>
        </p:sp>
      </p:grp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A62A-EEBA-6049-B7E6-6F59294FA44B}" type="slidenum">
              <a:rPr lang="en-US" smtClean="0"/>
              <a:t>15</a:t>
            </a:fld>
            <a:endParaRPr lang="en-US"/>
          </a:p>
        </p:txBody>
      </p:sp>
      <p:sp>
        <p:nvSpPr>
          <p:cNvPr id="18" name="Footer Placeholder 3"/>
          <p:cNvSpPr txBox="1">
            <a:spLocks/>
          </p:cNvSpPr>
          <p:nvPr/>
        </p:nvSpPr>
        <p:spPr>
          <a:xfrm>
            <a:off x="3141292" y="6435230"/>
            <a:ext cx="53133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mtClean="0"/>
              <a:t>Accelerators Control System - E. Hatziangeli, CERN Beam Controls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105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87" y="2265528"/>
            <a:ext cx="8949952" cy="406703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368"/>
            <a:ext cx="9031839" cy="1251062"/>
          </a:xfrm>
        </p:spPr>
        <p:txBody>
          <a:bodyPr>
            <a:noAutofit/>
          </a:bodyPr>
          <a:lstStyle/>
          <a:p>
            <a:r>
              <a:rPr lang="en-US" dirty="0" smtClean="0"/>
              <a:t>Accelerator </a:t>
            </a:r>
            <a:r>
              <a:rPr lang="en-US" dirty="0"/>
              <a:t>Fault </a:t>
            </a:r>
            <a:r>
              <a:rPr lang="en-US" dirty="0" smtClean="0"/>
              <a:t>Tracking</a:t>
            </a:r>
            <a:br>
              <a:rPr lang="en-US" dirty="0" smtClean="0"/>
            </a:br>
            <a:r>
              <a:rPr lang="en-US" sz="2000" b="1" dirty="0">
                <a:solidFill>
                  <a:srgbClr val="008000"/>
                </a:solidFill>
              </a:rPr>
              <a:t>“Why are we not doing Physics when we should be?” </a:t>
            </a:r>
            <a:r>
              <a:rPr lang="en-US" sz="2000" b="1" dirty="0" smtClean="0">
                <a:solidFill>
                  <a:srgbClr val="008000"/>
                </a:solidFill>
              </a:rPr>
              <a:t/>
            </a:r>
            <a:br>
              <a:rPr lang="en-US" sz="2000" b="1" dirty="0" smtClean="0">
                <a:solidFill>
                  <a:srgbClr val="008000"/>
                </a:solidFill>
              </a:rPr>
            </a:br>
            <a:r>
              <a:rPr lang="en-US" sz="2000" b="1" dirty="0" smtClean="0">
                <a:solidFill>
                  <a:srgbClr val="008000"/>
                </a:solidFill>
              </a:rPr>
              <a:t>“</a:t>
            </a:r>
            <a:r>
              <a:rPr lang="en-US" sz="2000" b="1" dirty="0">
                <a:solidFill>
                  <a:srgbClr val="008000"/>
                </a:solidFill>
              </a:rPr>
              <a:t>What can we do to increase machine availability</a:t>
            </a:r>
            <a:r>
              <a:rPr lang="en-US" sz="2000" b="1" dirty="0" smtClean="0">
                <a:solidFill>
                  <a:srgbClr val="008000"/>
                </a:solidFill>
              </a:rPr>
              <a:t>?”</a:t>
            </a:r>
            <a:endParaRPr lang="en-US" sz="4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1st Sep.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Accelerators Control System - E. Hatziangeli, CERN Beam Controls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62561" y="1396296"/>
            <a:ext cx="8757610" cy="944296"/>
          </a:xfrm>
        </p:spPr>
        <p:txBody>
          <a:bodyPr>
            <a:normAutofit lnSpcReduction="10000"/>
          </a:bodyPr>
          <a:lstStyle/>
          <a:p>
            <a:r>
              <a:rPr lang="en-US" sz="1800" dirty="0" smtClean="0"/>
              <a:t>Coherent </a:t>
            </a:r>
            <a:r>
              <a:rPr lang="en-US" sz="1800" dirty="0"/>
              <a:t>data </a:t>
            </a:r>
            <a:r>
              <a:rPr lang="en-US" sz="1800" dirty="0" smtClean="0"/>
              <a:t>capture: </a:t>
            </a:r>
            <a:r>
              <a:rPr lang="en-GB" sz="1800" dirty="0" smtClean="0"/>
              <a:t>830 </a:t>
            </a:r>
            <a:r>
              <a:rPr lang="en-GB" sz="1800" dirty="0"/>
              <a:t>faults </a:t>
            </a:r>
            <a:r>
              <a:rPr lang="en-GB" sz="1800" dirty="0" smtClean="0"/>
              <a:t>recorded </a:t>
            </a:r>
            <a:r>
              <a:rPr lang="en-GB" sz="1800" dirty="0"/>
              <a:t>for LHC helping </a:t>
            </a:r>
            <a:r>
              <a:rPr lang="en-GB" sz="1800" dirty="0" smtClean="0"/>
              <a:t>areas </a:t>
            </a:r>
            <a:r>
              <a:rPr lang="en-GB" sz="1800" dirty="0"/>
              <a:t>for </a:t>
            </a:r>
            <a:r>
              <a:rPr lang="en-GB" sz="1800" dirty="0" smtClean="0"/>
              <a:t>improvements</a:t>
            </a:r>
          </a:p>
          <a:p>
            <a:r>
              <a:rPr lang="en-GB" sz="1800" dirty="0"/>
              <a:t>D</a:t>
            </a:r>
            <a:r>
              <a:rPr lang="en-GB" sz="1800" dirty="0" smtClean="0"/>
              <a:t>etailed </a:t>
            </a:r>
            <a:r>
              <a:rPr lang="en-GB" sz="1800" dirty="0"/>
              <a:t>fault classification and analysis for equipment </a:t>
            </a:r>
            <a:r>
              <a:rPr lang="en-GB" sz="1800" dirty="0" smtClean="0"/>
              <a:t>groups</a:t>
            </a:r>
          </a:p>
          <a:p>
            <a:r>
              <a:rPr lang="en-GB" sz="1800" dirty="0" smtClean="0"/>
              <a:t>Covers </a:t>
            </a:r>
            <a:r>
              <a:rPr lang="en-GB" sz="1800" dirty="0"/>
              <a:t>CERN’s entire injector </a:t>
            </a:r>
            <a:r>
              <a:rPr lang="en-GB" sz="1800" dirty="0" smtClean="0"/>
              <a:t>complex</a:t>
            </a:r>
            <a:endParaRPr lang="en-US" sz="1800" b="1" dirty="0" smtClean="0">
              <a:solidFill>
                <a:srgbClr val="008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A62A-EEBA-6049-B7E6-6F59294FA44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176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Towards BIG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53944"/>
            <a:ext cx="8229600" cy="2987901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Current data throughput rates in the existing </a:t>
            </a:r>
            <a:r>
              <a:rPr lang="en-US" dirty="0" smtClean="0"/>
              <a:t>Logging </a:t>
            </a:r>
            <a:r>
              <a:rPr lang="en-US" dirty="0"/>
              <a:t>system </a:t>
            </a:r>
            <a:r>
              <a:rPr lang="en-US" dirty="0" smtClean="0"/>
              <a:t>approach 1 TB </a:t>
            </a:r>
            <a:r>
              <a:rPr lang="en-US" dirty="0"/>
              <a:t>/ day and are expected to continue to increase in the coming </a:t>
            </a:r>
            <a:r>
              <a:rPr lang="en-US" dirty="0" smtClean="0"/>
              <a:t>years</a:t>
            </a:r>
            <a:endParaRPr lang="en-US" dirty="0"/>
          </a:p>
          <a:p>
            <a:r>
              <a:rPr lang="en-US" dirty="0" smtClean="0"/>
              <a:t>The next generation Logging System is being developed</a:t>
            </a:r>
          </a:p>
          <a:p>
            <a:r>
              <a:rPr lang="en-US" dirty="0"/>
              <a:t>B</a:t>
            </a:r>
            <a:r>
              <a:rPr lang="en-US" dirty="0" smtClean="0"/>
              <a:t>ased </a:t>
            </a:r>
            <a:r>
              <a:rPr lang="en-US" dirty="0"/>
              <a:t>on modern "Big Data" technologies (Hadoop, Kafka, </a:t>
            </a:r>
            <a:r>
              <a:rPr lang="en-US" dirty="0" smtClean="0"/>
              <a:t>Spark)</a:t>
            </a:r>
          </a:p>
          <a:p>
            <a:r>
              <a:rPr lang="en-US" dirty="0" smtClean="0"/>
              <a:t>Built on </a:t>
            </a:r>
            <a:r>
              <a:rPr lang="en-US" dirty="0"/>
              <a:t>open source components and libraries </a:t>
            </a:r>
            <a:endParaRPr lang="en-US" dirty="0" smtClean="0"/>
          </a:p>
          <a:p>
            <a:r>
              <a:rPr lang="en-US" dirty="0" smtClean="0"/>
              <a:t>Aims </a:t>
            </a:r>
            <a:r>
              <a:rPr lang="en-US" dirty="0"/>
              <a:t>to answer the needs to </a:t>
            </a:r>
            <a:r>
              <a:rPr lang="en-US" dirty="0" smtClean="0"/>
              <a:t>store </a:t>
            </a:r>
            <a:r>
              <a:rPr lang="en-US" dirty="0"/>
              <a:t>more </a:t>
            </a:r>
            <a:r>
              <a:rPr lang="en-US" dirty="0" smtClean="0"/>
              <a:t>data</a:t>
            </a:r>
            <a:r>
              <a:rPr lang="en-US" dirty="0"/>
              <a:t>, </a:t>
            </a:r>
            <a:r>
              <a:rPr lang="en-US" dirty="0" smtClean="0"/>
              <a:t>&amp; to </a:t>
            </a:r>
            <a:r>
              <a:rPr lang="en-US" dirty="0"/>
              <a:t>be able to efficiently </a:t>
            </a:r>
            <a:r>
              <a:rPr lang="en-US" dirty="0" err="1"/>
              <a:t>analyse</a:t>
            </a:r>
            <a:r>
              <a:rPr lang="en-US" dirty="0"/>
              <a:t> it using the languages of choice by data </a:t>
            </a:r>
            <a:r>
              <a:rPr lang="en-US" dirty="0" smtClean="0"/>
              <a:t>experts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0960" y="4297680"/>
            <a:ext cx="3718560" cy="1270000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99"/>
          <a:stretch/>
        </p:blipFill>
        <p:spPr bwMode="auto">
          <a:xfrm>
            <a:off x="184245" y="4107976"/>
            <a:ext cx="4829398" cy="207946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1st Sep. 2017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Accelerators Control System - E. Hatziangeli, CERN Beam Controls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A62A-EEBA-6049-B7E6-6F59294FA44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73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1st Sep.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Accelerators Control System - E. Hatziangeli, CERN Beam Controls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A62A-EEBA-6049-B7E6-6F59294FA44B}" type="slidenum">
              <a:rPr lang="en-US" smtClean="0"/>
              <a:t>18</a:t>
            </a:fld>
            <a:endParaRPr lang="en-US"/>
          </a:p>
        </p:txBody>
      </p:sp>
      <p:pic>
        <p:nvPicPr>
          <p:cNvPr id="7" name="Picture 2" descr="http://newsline.linearcollider.org/newsline/images/2009/20091203_iot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6392" cy="6356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344939" y="1198934"/>
            <a:ext cx="8525378" cy="5157870"/>
          </a:xfrm>
          <a:prstGeom prst="rect">
            <a:avLst/>
          </a:prstGeom>
          <a:solidFill>
            <a:srgbClr val="DBEEF4">
              <a:alpha val="68000"/>
            </a:srgbClr>
          </a:solidFill>
        </p:spPr>
        <p:txBody>
          <a:bodyPr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5000"/>
              </a:lnSpc>
            </a:pPr>
            <a:r>
              <a:rPr lang="en-US" dirty="0" smtClean="0"/>
              <a:t>Performs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b="1" dirty="0" smtClean="0">
                <a:solidFill>
                  <a:srgbClr val="0000FF"/>
                </a:solidFill>
              </a:rPr>
              <a:t>mission-critical tasks</a:t>
            </a:r>
          </a:p>
          <a:p>
            <a:pPr lvl="1">
              <a:lnSpc>
                <a:spcPct val="105000"/>
              </a:lnSpc>
            </a:pPr>
            <a:r>
              <a:rPr lang="en-US" dirty="0" smtClean="0"/>
              <a:t>70’000 equipment processes on ~2000 front ends machines</a:t>
            </a:r>
          </a:p>
          <a:p>
            <a:pPr lvl="1">
              <a:lnSpc>
                <a:spcPct val="105000"/>
              </a:lnSpc>
            </a:pPr>
            <a:r>
              <a:rPr lang="en-US" dirty="0" smtClean="0"/>
              <a:t>~2000 programs running on 550 servers</a:t>
            </a:r>
          </a:p>
          <a:p>
            <a:pPr lvl="1">
              <a:lnSpc>
                <a:spcPct val="105000"/>
              </a:lnSpc>
            </a:pPr>
            <a:r>
              <a:rPr lang="en-US" dirty="0" smtClean="0"/>
              <a:t>500 </a:t>
            </a:r>
            <a:r>
              <a:rPr lang="en-US" dirty="0"/>
              <a:t>different GUIs and ~300 server </a:t>
            </a:r>
            <a:r>
              <a:rPr lang="en-US" dirty="0" smtClean="0"/>
              <a:t>programs</a:t>
            </a:r>
          </a:p>
          <a:p>
            <a:pPr lvl="1">
              <a:lnSpc>
                <a:spcPct val="105000"/>
              </a:lnSpc>
            </a:pPr>
            <a:r>
              <a:rPr lang="en-US" b="1" dirty="0" smtClean="0">
                <a:solidFill>
                  <a:srgbClr val="0000FF"/>
                </a:solidFill>
              </a:rPr>
              <a:t>Developed by ~100 people from 16 different groups</a:t>
            </a:r>
          </a:p>
          <a:p>
            <a:pPr lvl="1">
              <a:lnSpc>
                <a:spcPct val="105000"/>
              </a:lnSpc>
            </a:pPr>
            <a:r>
              <a:rPr lang="en-US" dirty="0" smtClean="0"/>
              <a:t>1100 Java executable</a:t>
            </a:r>
          </a:p>
          <a:p>
            <a:pPr lvl="1">
              <a:lnSpc>
                <a:spcPct val="105000"/>
              </a:lnSpc>
            </a:pPr>
            <a:r>
              <a:rPr lang="en-US" b="1" dirty="0" smtClean="0">
                <a:solidFill>
                  <a:srgbClr val="0000FF"/>
                </a:solidFill>
              </a:rPr>
              <a:t>~10M lines of code</a:t>
            </a:r>
          </a:p>
          <a:p>
            <a:pPr lvl="1">
              <a:lnSpc>
                <a:spcPct val="105000"/>
              </a:lnSpc>
            </a:pPr>
            <a:r>
              <a:rPr lang="en-US" b="1" dirty="0" smtClean="0">
                <a:solidFill>
                  <a:srgbClr val="0000FF"/>
                </a:solidFill>
              </a:rPr>
              <a:t>1PB of archived data</a:t>
            </a:r>
          </a:p>
          <a:p>
            <a:pPr>
              <a:lnSpc>
                <a:spcPct val="105000"/>
              </a:lnSpc>
            </a:pPr>
            <a:r>
              <a:rPr lang="en-US" dirty="0" smtClean="0"/>
              <a:t>Big (&gt;1000) user community</a:t>
            </a:r>
          </a:p>
          <a:p>
            <a:pPr>
              <a:lnSpc>
                <a:spcPct val="105000"/>
              </a:lnSpc>
            </a:pPr>
            <a:r>
              <a:rPr lang="en-US" dirty="0" smtClean="0"/>
              <a:t>It </a:t>
            </a:r>
            <a:r>
              <a:rPr lang="en-US" b="1" dirty="0" smtClean="0">
                <a:solidFill>
                  <a:srgbClr val="0000FF"/>
                </a:solidFill>
              </a:rPr>
              <a:t>evolves</a:t>
            </a:r>
            <a:r>
              <a:rPr lang="en-US" b="1" dirty="0" smtClean="0"/>
              <a:t> </a:t>
            </a:r>
            <a:r>
              <a:rPr lang="en-US" dirty="0" smtClean="0"/>
              <a:t>constantly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44939" y="349566"/>
            <a:ext cx="8525378" cy="849368"/>
          </a:xfrm>
          <a:prstGeom prst="rect">
            <a:avLst/>
          </a:prstGeom>
          <a:solidFill>
            <a:schemeClr val="accent5">
              <a:lumMod val="20000"/>
              <a:lumOff val="80000"/>
              <a:alpha val="80000"/>
            </a:schemeClr>
          </a:solidFill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The LHC has a very Modular Distributed Control System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677733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 UP SLIDES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1st Sep. 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Accelerators Control System - E. Hatziangeli, CERN Beam Controls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A62A-EEBA-6049-B7E6-6F59294FA44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0547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9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3999" cy="1550504"/>
          </a:xfrm>
          <a:solidFill>
            <a:srgbClr val="FFFFFF">
              <a:alpha val="68000"/>
            </a:srgbClr>
          </a:solidFill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The Challenge</a:t>
            </a:r>
            <a:endParaRPr lang="en-US" dirty="0">
              <a:solidFill>
                <a:srgbClr val="000000"/>
              </a:solidFill>
              <a:ea typeface="+mj-ea"/>
              <a:cs typeface="+mj-cs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1st Sep.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Accelerators Control System - E. Hatziangeli, CERN Beam Controls</a:t>
            </a:r>
            <a:endParaRPr lang="en-US"/>
          </a:p>
        </p:txBody>
      </p:sp>
      <p:sp>
        <p:nvSpPr>
          <p:cNvPr id="50893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" y="1518754"/>
            <a:ext cx="6286498" cy="5339246"/>
          </a:xfrm>
          <a:prstGeom prst="rect">
            <a:avLst/>
          </a:prstGeom>
          <a:solidFill>
            <a:schemeClr val="bg1">
              <a:alpha val="55000"/>
            </a:schemeClr>
          </a:solidFill>
        </p:spPr>
        <p:txBody>
          <a:bodyPr>
            <a:noAutofit/>
          </a:bodyPr>
          <a:lstStyle/>
          <a:p>
            <a:pPr>
              <a:lnSpc>
                <a:spcPct val="120000"/>
              </a:lnSpc>
              <a:buClr>
                <a:srgbClr val="0070C0"/>
              </a:buClr>
              <a:defRPr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Accelerate 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2 beams of 2.2x10e14 high energy protons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in opposite directions around a 27km ring moving at 99.9999% of the speed of light</a:t>
            </a:r>
          </a:p>
          <a:p>
            <a:pPr>
              <a:lnSpc>
                <a:spcPct val="120000"/>
              </a:lnSpc>
              <a:buClr>
                <a:srgbClr val="0070C0"/>
              </a:buClr>
              <a:defRPr/>
            </a:pPr>
            <a:endParaRPr lang="en-US" sz="4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  <a:buClr>
                <a:srgbClr val="0070C0"/>
              </a:buClr>
              <a:defRPr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Through 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two very narrow, very cold tubes</a:t>
            </a:r>
          </a:p>
          <a:p>
            <a:pPr>
              <a:lnSpc>
                <a:spcPct val="120000"/>
              </a:lnSpc>
              <a:buClr>
                <a:srgbClr val="0070C0"/>
              </a:buClr>
              <a:defRPr/>
            </a:pPr>
            <a:endParaRPr lang="en-US" sz="4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  <a:buClr>
                <a:srgbClr val="0070C0"/>
              </a:buClr>
              <a:defRPr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Squeeze them down to 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16 microns</a:t>
            </a:r>
          </a:p>
          <a:p>
            <a:pPr>
              <a:lnSpc>
                <a:spcPct val="120000"/>
              </a:lnSpc>
              <a:buClr>
                <a:srgbClr val="0070C0"/>
              </a:buClr>
              <a:defRPr/>
            </a:pPr>
            <a:endParaRPr lang="en-US" sz="4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  <a:buClr>
                <a:srgbClr val="0070C0"/>
              </a:buClr>
              <a:defRPr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Get them to and keep them colliding for 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10-15 hours</a:t>
            </a:r>
          </a:p>
          <a:p>
            <a:pPr>
              <a:lnSpc>
                <a:spcPct val="120000"/>
              </a:lnSpc>
              <a:buClr>
                <a:srgbClr val="0070C0"/>
              </a:buClr>
              <a:defRPr/>
            </a:pPr>
            <a:endParaRPr lang="en-US" sz="4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  <a:buClr>
                <a:srgbClr val="0070C0"/>
              </a:buClr>
              <a:defRPr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K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eeping 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beam-losses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down to a 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very low level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8" descr="Lhc-schemati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799" y="0"/>
            <a:ext cx="2362200" cy="1624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beamsree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199" y="1624013"/>
            <a:ext cx="2209800" cy="151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2-beams-IP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499" y="3135313"/>
            <a:ext cx="2857500" cy="1826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342574" y="5348290"/>
            <a:ext cx="5873884" cy="36933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 smtClean="0">
                <a:solidFill>
                  <a:srgbClr val="0000FF"/>
                </a:solidFill>
              </a:rPr>
              <a:t>THIS HAS TO BE DONE WITH THE CONTROL </a:t>
            </a:r>
            <a:r>
              <a:rPr lang="en-US" b="1" dirty="0">
                <a:solidFill>
                  <a:srgbClr val="0000FF"/>
                </a:solidFill>
              </a:rPr>
              <a:t>SYSTEM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31B9D9-DEA6-E74A-B1BE-027696194D89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Upcoming 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53944"/>
            <a:ext cx="8402320" cy="5433482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10000"/>
              </a:lnSpc>
            </a:pPr>
            <a:r>
              <a:rPr lang="en-US" dirty="0" smtClean="0"/>
              <a:t>Levelling / Anti-levelling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With the performance increase and also in view of the HL-LHC luminosity levelling becomes important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Depending on the type of levelling the control process can be complex</a:t>
            </a:r>
          </a:p>
          <a:p>
            <a:pPr lvl="2">
              <a:lnSpc>
                <a:spcPct val="110000"/>
              </a:lnSpc>
            </a:pPr>
            <a:r>
              <a:rPr lang="en-US" dirty="0" smtClean="0"/>
              <a:t>Beam separation </a:t>
            </a:r>
            <a:r>
              <a:rPr lang="en-US" dirty="0" smtClean="0">
                <a:sym typeface="Wingdings"/>
              </a:rPr>
              <a:t> “easy”, routinely used</a:t>
            </a:r>
            <a:endParaRPr lang="en-US" dirty="0" smtClean="0"/>
          </a:p>
          <a:p>
            <a:pPr lvl="2">
              <a:lnSpc>
                <a:spcPct val="110000"/>
              </a:lnSpc>
            </a:pPr>
            <a:r>
              <a:rPr lang="en-US" dirty="0" smtClean="0"/>
              <a:t>Crossing angle </a:t>
            </a:r>
            <a:r>
              <a:rPr lang="en-US" dirty="0" smtClean="0">
                <a:sym typeface="Wingdings"/>
              </a:rPr>
              <a:t> “demanding”, being exploited today</a:t>
            </a:r>
            <a:endParaRPr lang="en-US" dirty="0" smtClean="0"/>
          </a:p>
          <a:p>
            <a:pPr lvl="2">
              <a:lnSpc>
                <a:spcPct val="110000"/>
              </a:lnSpc>
            </a:pPr>
            <a:r>
              <a:rPr lang="en-US" dirty="0" smtClean="0"/>
              <a:t>𝛽*  </a:t>
            </a:r>
            <a:r>
              <a:rPr lang="en-US" dirty="0" smtClean="0">
                <a:sym typeface="Wingdings"/>
              </a:rPr>
              <a:t> “challenging”, under development to be used in the coming years</a:t>
            </a:r>
          </a:p>
          <a:p>
            <a:pPr lvl="2">
              <a:lnSpc>
                <a:spcPct val="110000"/>
              </a:lnSpc>
            </a:pPr>
            <a:endParaRPr lang="en-US" dirty="0">
              <a:sym typeface="Wingdings"/>
            </a:endParaRPr>
          </a:p>
          <a:p>
            <a:pPr>
              <a:lnSpc>
                <a:spcPct val="110000"/>
              </a:lnSpc>
            </a:pPr>
            <a:r>
              <a:rPr lang="en-US" dirty="0" smtClean="0">
                <a:sym typeface="Wingdings"/>
              </a:rPr>
              <a:t>New developments of more complex controls system components required/ongoing to link seamlessly existing systems in the machine together (e.g. orbit, collimators, optics, machine protection, </a:t>
            </a:r>
            <a:r>
              <a:rPr lang="mr-IN" dirty="0" smtClean="0">
                <a:sym typeface="Wingdings"/>
              </a:rPr>
              <a:t>…</a:t>
            </a:r>
            <a:r>
              <a:rPr lang="en-US" dirty="0" smtClean="0">
                <a:sym typeface="Wingdings"/>
              </a:rPr>
              <a:t>.)</a:t>
            </a:r>
          </a:p>
          <a:p>
            <a:pPr lvl="1">
              <a:lnSpc>
                <a:spcPct val="110000"/>
              </a:lnSpc>
            </a:pPr>
            <a:endParaRPr lang="en-US" dirty="0" smtClean="0">
              <a:sym typeface="Wingdings"/>
            </a:endParaRPr>
          </a:p>
          <a:p>
            <a:pPr>
              <a:lnSpc>
                <a:spcPct val="110000"/>
              </a:lnSpc>
            </a:pPr>
            <a:r>
              <a:rPr lang="en-US" dirty="0" smtClean="0">
                <a:sym typeface="Wingdings"/>
              </a:rPr>
              <a:t>All these upcoming work can be achieved with efficient collaborations of experts, operators and developers across the accelerator sector</a:t>
            </a:r>
            <a:endParaRPr lang="en-US" dirty="0" smtClean="0"/>
          </a:p>
          <a:p>
            <a:pPr>
              <a:lnSpc>
                <a:spcPct val="110000"/>
              </a:lnSpc>
            </a:pPr>
            <a:endParaRPr lang="en-US" dirty="0" smtClean="0"/>
          </a:p>
          <a:p>
            <a:pPr lvl="1">
              <a:lnSpc>
                <a:spcPct val="110000"/>
              </a:lnSpc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1st Sep.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Accelerators Control System - E. Hatziangeli, CERN Beam Controls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A62A-EEBA-6049-B7E6-6F59294FA44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542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0021" y="-414801"/>
            <a:ext cx="3787117" cy="3720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dirty="0" smtClean="0">
                <a:solidFill>
                  <a:srgbClr val="0070C0"/>
                </a:solidFill>
              </a:rPr>
              <a:t>Additional </a:t>
            </a:r>
            <a:r>
              <a:rPr lang="en-GB" sz="3600" dirty="0" smtClean="0">
                <a:solidFill>
                  <a:srgbClr val="0070C0"/>
                </a:solidFill>
              </a:rPr>
              <a:t>challenge</a:t>
            </a:r>
            <a:endParaRPr lang="en-GB" sz="3600" dirty="0">
              <a:solidFill>
                <a:srgbClr val="0070C0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273319"/>
            <a:ext cx="8229600" cy="4815336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The</a:t>
            </a:r>
            <a:r>
              <a:rPr lang="en-US" sz="2400" b="1" dirty="0">
                <a:solidFill>
                  <a:srgbClr val="008000"/>
                </a:solidFill>
              </a:rPr>
              <a:t> same controls infrastructure</a:t>
            </a:r>
          </a:p>
          <a:p>
            <a:pPr marL="0" indent="0">
              <a:buNone/>
            </a:pPr>
            <a:r>
              <a:rPr lang="en-US" sz="2400" dirty="0"/>
              <a:t>is deployed </a:t>
            </a:r>
            <a:r>
              <a:rPr lang="en-US" sz="2400" dirty="0" smtClean="0"/>
              <a:t>on </a:t>
            </a:r>
            <a:r>
              <a:rPr lang="en-US" sz="2400" b="1" dirty="0">
                <a:solidFill>
                  <a:srgbClr val="008000"/>
                </a:solidFill>
              </a:rPr>
              <a:t>all CERN accelerators</a:t>
            </a:r>
          </a:p>
          <a:p>
            <a:pPr marL="0" indent="0">
              <a:buNone/>
            </a:pPr>
            <a:endParaRPr lang="en-US" sz="2400" b="1" dirty="0">
              <a:solidFill>
                <a:srgbClr val="008000"/>
              </a:solidFill>
            </a:endParaRPr>
          </a:p>
          <a:p>
            <a:pPr marL="0" indent="0">
              <a:buNone/>
            </a:pPr>
            <a:r>
              <a:rPr lang="en-US" sz="2300" b="1" dirty="0"/>
              <a:t>Important Technical </a:t>
            </a:r>
            <a:r>
              <a:rPr lang="en-US" sz="2300" b="1" dirty="0" smtClean="0"/>
              <a:t>Challenges</a:t>
            </a:r>
          </a:p>
          <a:p>
            <a:pPr lvl="1"/>
            <a:endParaRPr lang="en-US" sz="2000" b="1" dirty="0" smtClean="0"/>
          </a:p>
          <a:p>
            <a:pPr marL="800100" lvl="1" indent="-342900">
              <a:buFont typeface="Arial" charset="0"/>
              <a:buChar char="•"/>
            </a:pPr>
            <a:r>
              <a:rPr lang="en-US" sz="2000" dirty="0" smtClean="0"/>
              <a:t>Highly </a:t>
            </a:r>
            <a:r>
              <a:rPr lang="en-US" sz="2000" dirty="0"/>
              <a:t>exposed, critical operational services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sz="2000" dirty="0"/>
              <a:t>Serves dissimilar set of users, commonality vs. </a:t>
            </a:r>
            <a:r>
              <a:rPr lang="en-US" sz="2000" dirty="0" err="1"/>
              <a:t>customisation</a:t>
            </a:r>
            <a:endParaRPr lang="en-US" sz="2000" dirty="0"/>
          </a:p>
          <a:p>
            <a:pPr marL="800100" lvl="1" indent="-342900">
              <a:buFont typeface="Arial" charset="0"/>
              <a:buChar char="•"/>
            </a:pPr>
            <a:r>
              <a:rPr lang="en-US" sz="2000" dirty="0"/>
              <a:t>Complex dependencies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sz="2000" dirty="0"/>
              <a:t>Challenging integration, difficult maintenance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sz="2000" dirty="0"/>
              <a:t>Technical errors </a:t>
            </a:r>
            <a:r>
              <a:rPr lang="en-US" sz="2000" dirty="0">
                <a:sym typeface="Wingdings"/>
              </a:rPr>
              <a:t> high impact</a:t>
            </a:r>
            <a:endParaRPr lang="en-US" sz="2000" dirty="0"/>
          </a:p>
          <a:p>
            <a:pPr marL="800100" lvl="1" indent="-342900">
              <a:buFont typeface="Arial" charset="0"/>
              <a:buChar char="•"/>
            </a:pPr>
            <a:r>
              <a:rPr lang="en-US" sz="2000" dirty="0"/>
              <a:t>Stability vs. fast turn around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sz="2000" dirty="0"/>
              <a:t>High reliability and </a:t>
            </a:r>
            <a:r>
              <a:rPr lang="en-US" sz="2000" dirty="0" smtClean="0"/>
              <a:t>availability</a:t>
            </a:r>
            <a:endParaRPr lang="en-US" sz="2400" b="1" dirty="0">
              <a:solidFill>
                <a:srgbClr val="008000"/>
              </a:solidFill>
            </a:endParaRPr>
          </a:p>
          <a:p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1st Sep. 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Accelerators Control System - E. Hatziangeli, CERN Beam Controls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A62A-EEBA-6049-B7E6-6F59294FA44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4423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Timing System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1st Sep.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Accelerators Control System - E. Hatziangeli, CERN Beam Controls</a:t>
            </a:r>
            <a:endParaRPr lang="en-US" dirty="0"/>
          </a:p>
        </p:txBody>
      </p:sp>
      <p:pic>
        <p:nvPicPr>
          <p:cNvPr id="7" name="Picture 4" descr="SMP-Layou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3577" y="1399597"/>
            <a:ext cx="4567077" cy="2527287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4526804" y="4188310"/>
            <a:ext cx="2212087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0"/>
              </a:spcBef>
            </a:pPr>
            <a:r>
              <a:rPr lang="en-GB" sz="1600" b="1" dirty="0" smtClean="0"/>
              <a:t>Distribution </a:t>
            </a:r>
            <a:r>
              <a:rPr lang="en-GB" sz="1600" b="1" dirty="0"/>
              <a:t>of critical parameters over the Timing network</a:t>
            </a:r>
            <a:endParaRPr lang="en-GB" sz="1600" dirty="0"/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SzTx/>
              <a:buFontTx/>
              <a:buChar char="-"/>
            </a:pPr>
            <a:r>
              <a:rPr lang="en-GB" sz="1600" dirty="0" smtClean="0"/>
              <a:t> Beam </a:t>
            </a:r>
            <a:r>
              <a:rPr lang="en-GB" sz="1600" dirty="0"/>
              <a:t>Energy,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SzTx/>
              <a:buFontTx/>
              <a:buChar char="-"/>
            </a:pPr>
            <a:r>
              <a:rPr lang="en-GB" sz="1600" dirty="0"/>
              <a:t> Safe Beam </a:t>
            </a:r>
            <a:r>
              <a:rPr lang="en-GB" sz="1600" dirty="0" smtClean="0"/>
              <a:t>Flags,</a:t>
            </a:r>
            <a:endParaRPr lang="en-GB" sz="1600" dirty="0"/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SzTx/>
              <a:buFontTx/>
              <a:buChar char="-"/>
            </a:pPr>
            <a:r>
              <a:rPr lang="en-GB" sz="1600" dirty="0"/>
              <a:t> </a:t>
            </a:r>
            <a:r>
              <a:rPr lang="en-GB" sz="1600" dirty="0" smtClean="0"/>
              <a:t>…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6902136" y="4199045"/>
            <a:ext cx="2078518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SzTx/>
              <a:buFontTx/>
              <a:buNone/>
            </a:pPr>
            <a:r>
              <a:rPr lang="en-GB" sz="1600" b="1" dirty="0"/>
              <a:t>Interfaces </a:t>
            </a:r>
            <a:r>
              <a:rPr lang="en-GB" sz="1600" b="1" dirty="0" smtClean="0"/>
              <a:t>with</a:t>
            </a:r>
            <a:endParaRPr lang="en-GB" sz="1600" b="1" dirty="0"/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SzTx/>
              <a:buFontTx/>
              <a:buNone/>
            </a:pPr>
            <a:r>
              <a:rPr lang="en-GB" sz="1600" dirty="0"/>
              <a:t>- </a:t>
            </a:r>
            <a:r>
              <a:rPr lang="en-GB" sz="1600" dirty="0" smtClean="0"/>
              <a:t>Kicker </a:t>
            </a:r>
            <a:r>
              <a:rPr lang="en-GB" sz="1600" dirty="0"/>
              <a:t>systems </a:t>
            </a:r>
            <a:r>
              <a:rPr lang="en-GB" sz="1400" dirty="0"/>
              <a:t>(BEM)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SzTx/>
              <a:buFontTx/>
              <a:buChar char="-"/>
            </a:pPr>
            <a:r>
              <a:rPr lang="en-GB" sz="1600" dirty="0"/>
              <a:t> BCT system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SzTx/>
              <a:buFontTx/>
              <a:buChar char="-"/>
            </a:pPr>
            <a:r>
              <a:rPr lang="en-GB" sz="1600" dirty="0"/>
              <a:t> BLM system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SzTx/>
              <a:buFontTx/>
              <a:buChar char="-"/>
            </a:pPr>
            <a:r>
              <a:rPr lang="en-GB" sz="1600" dirty="0"/>
              <a:t> Experiments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SzTx/>
              <a:buFontTx/>
              <a:buChar char="-"/>
            </a:pPr>
            <a:r>
              <a:rPr lang="en-GB" sz="1600" dirty="0"/>
              <a:t> Beam Interlock Syst.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23591" y="1399597"/>
            <a:ext cx="4154403" cy="4369108"/>
          </a:xfrm>
        </p:spPr>
        <p:txBody>
          <a:bodyPr>
            <a:noAutofit/>
          </a:bodyPr>
          <a:lstStyle/>
          <a:p>
            <a:pPr>
              <a:buFont typeface="Courier New" charset="0"/>
              <a:buChar char="o"/>
            </a:pPr>
            <a:r>
              <a:rPr lang="en-GB" sz="1800" dirty="0" smtClean="0"/>
              <a:t>Event-based </a:t>
            </a:r>
            <a:r>
              <a:rPr lang="en-GB" sz="1800" dirty="0"/>
              <a:t>timing system</a:t>
            </a:r>
            <a:endParaRPr lang="en-US" sz="1800" dirty="0"/>
          </a:p>
          <a:p>
            <a:pPr>
              <a:buFont typeface="Courier New" charset="0"/>
              <a:buChar char="o"/>
            </a:pPr>
            <a:r>
              <a:rPr lang="en-US" sz="1800" dirty="0" smtClean="0"/>
              <a:t>Dedicated network</a:t>
            </a:r>
            <a:endParaRPr lang="en-GB" sz="1800" dirty="0" smtClean="0"/>
          </a:p>
          <a:p>
            <a:pPr>
              <a:buFont typeface="Courier New" charset="0"/>
              <a:buChar char="o"/>
            </a:pPr>
            <a:r>
              <a:rPr lang="en-US" sz="1800" dirty="0" smtClean="0"/>
              <a:t>Active and hot spare nodes</a:t>
            </a:r>
            <a:endParaRPr lang="en-GB" sz="1800" dirty="0" smtClean="0"/>
          </a:p>
          <a:p>
            <a:pPr>
              <a:buFont typeface="Courier New" charset="0"/>
              <a:buChar char="o"/>
            </a:pPr>
            <a:r>
              <a:rPr lang="en-GB" sz="1800" dirty="0"/>
              <a:t>Manually calibrated</a:t>
            </a:r>
          </a:p>
          <a:p>
            <a:pPr>
              <a:buFont typeface="Courier New" charset="0"/>
              <a:buChar char="o"/>
            </a:pPr>
            <a:r>
              <a:rPr lang="en-GB" sz="1800" dirty="0" smtClean="0"/>
              <a:t>Have </a:t>
            </a:r>
            <a:r>
              <a:rPr lang="en-GB" sz="1800" dirty="0"/>
              <a:t>many systems  acting in </a:t>
            </a:r>
            <a:r>
              <a:rPr lang="en-GB" sz="1800" b="1" dirty="0">
                <a:solidFill>
                  <a:srgbClr val="008000"/>
                </a:solidFill>
              </a:rPr>
              <a:t>sync</a:t>
            </a:r>
          </a:p>
          <a:p>
            <a:pPr lvl="1">
              <a:buFont typeface="Courier New" charset="0"/>
              <a:buChar char="o"/>
            </a:pPr>
            <a:r>
              <a:rPr lang="en-US" sz="1600" dirty="0" smtClean="0"/>
              <a:t>synchronously </a:t>
            </a:r>
            <a:r>
              <a:rPr lang="en-US" sz="1600" dirty="0"/>
              <a:t>ramp up LHC </a:t>
            </a:r>
            <a:r>
              <a:rPr lang="en-US" sz="1600" dirty="0" smtClean="0"/>
              <a:t>magnets</a:t>
            </a:r>
          </a:p>
          <a:p>
            <a:pPr lvl="1">
              <a:buFont typeface="Courier New" charset="0"/>
              <a:buChar char="o"/>
            </a:pPr>
            <a:r>
              <a:rPr lang="en-GB" sz="1800" dirty="0"/>
              <a:t>~1000 receivers serving ~8000 </a:t>
            </a:r>
            <a:r>
              <a:rPr lang="en-GB" sz="1800" dirty="0" smtClean="0"/>
              <a:t>clients</a:t>
            </a:r>
          </a:p>
          <a:p>
            <a:pPr>
              <a:buFont typeface="Courier New" charset="0"/>
              <a:buChar char="o"/>
            </a:pPr>
            <a:r>
              <a:rPr lang="en-GB" sz="1800" dirty="0" smtClean="0"/>
              <a:t>Provides </a:t>
            </a:r>
            <a:r>
              <a:rPr lang="en-GB" sz="1800" b="1" dirty="0" smtClean="0">
                <a:solidFill>
                  <a:srgbClr val="008000"/>
                </a:solidFill>
              </a:rPr>
              <a:t>common </a:t>
            </a:r>
            <a:r>
              <a:rPr lang="en-GB" sz="1800" b="1" dirty="0">
                <a:solidFill>
                  <a:srgbClr val="008000"/>
                </a:solidFill>
              </a:rPr>
              <a:t>notion of time</a:t>
            </a:r>
            <a:r>
              <a:rPr lang="en-GB" sz="1800" dirty="0"/>
              <a:t> in distributed </a:t>
            </a:r>
            <a:r>
              <a:rPr lang="en-GB" sz="1800" dirty="0" smtClean="0"/>
              <a:t>systems </a:t>
            </a:r>
            <a:r>
              <a:rPr lang="en-GB" sz="1800" dirty="0"/>
              <a:t>- </a:t>
            </a:r>
            <a:r>
              <a:rPr lang="en-GB" sz="1400" dirty="0"/>
              <a:t>to make sense of acquired data</a:t>
            </a:r>
          </a:p>
          <a:p>
            <a:pPr lvl="1">
              <a:buFont typeface="Courier New" charset="0"/>
              <a:buChar char="o"/>
            </a:pPr>
            <a:r>
              <a:rPr lang="en-US" sz="1600" dirty="0"/>
              <a:t>LHC: data timestamps have 1</a:t>
            </a:r>
            <a:r>
              <a:rPr lang="en-GB" sz="1600" dirty="0">
                <a:sym typeface="Symbol"/>
              </a:rPr>
              <a:t> s </a:t>
            </a:r>
            <a:r>
              <a:rPr lang="en-GB" sz="1600" dirty="0" smtClean="0">
                <a:sym typeface="Symbol"/>
              </a:rPr>
              <a:t>precision</a:t>
            </a:r>
            <a:endParaRPr lang="en-GB" sz="1600" dirty="0">
              <a:sym typeface="Symbol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0748" y="4576"/>
            <a:ext cx="1574498" cy="1024246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A62A-EEBA-6049-B7E6-6F59294FA44B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631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Philosophy of development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4148" y="991772"/>
            <a:ext cx="8187397" cy="4916658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n-US" sz="1800" dirty="0" smtClean="0"/>
              <a:t>Provide </a:t>
            </a:r>
            <a:r>
              <a:rPr lang="en-US" sz="1800" b="1" dirty="0" smtClean="0"/>
              <a:t>extensible Frameworks</a:t>
            </a:r>
            <a:r>
              <a:rPr lang="en-US" sz="1800" dirty="0"/>
              <a:t> </a:t>
            </a:r>
            <a:r>
              <a:rPr lang="en-US" sz="1800" dirty="0" smtClean="0"/>
              <a:t>and </a:t>
            </a:r>
            <a:r>
              <a:rPr lang="en-US" sz="1800" b="1" dirty="0" smtClean="0"/>
              <a:t>Tools</a:t>
            </a:r>
          </a:p>
          <a:p>
            <a:pPr>
              <a:lnSpc>
                <a:spcPct val="110000"/>
              </a:lnSpc>
            </a:pPr>
            <a:endParaRPr lang="en-US" sz="1800" b="1" dirty="0" smtClean="0"/>
          </a:p>
          <a:p>
            <a:pPr>
              <a:lnSpc>
                <a:spcPct val="110000"/>
              </a:lnSpc>
            </a:pPr>
            <a:r>
              <a:rPr lang="en-US" sz="1800" b="1" dirty="0" smtClean="0"/>
              <a:t>Domain experts </a:t>
            </a:r>
            <a:r>
              <a:rPr lang="en-US" sz="1600" dirty="0" smtClean="0"/>
              <a:t>fill </a:t>
            </a:r>
            <a:r>
              <a:rPr lang="en-US" sz="1600" dirty="0"/>
              <a:t>in the domain-specific </a:t>
            </a:r>
            <a:r>
              <a:rPr lang="en-US" sz="1600" dirty="0" smtClean="0"/>
              <a:t>knowledge</a:t>
            </a:r>
            <a:endParaRPr lang="en-US" sz="1800" dirty="0" smtClean="0"/>
          </a:p>
          <a:p>
            <a:pPr>
              <a:lnSpc>
                <a:spcPct val="110000"/>
              </a:lnSpc>
            </a:pPr>
            <a:endParaRPr lang="en-US" sz="1800" dirty="0" smtClean="0"/>
          </a:p>
          <a:p>
            <a:pPr>
              <a:lnSpc>
                <a:spcPct val="110000"/>
              </a:lnSpc>
            </a:pPr>
            <a:r>
              <a:rPr lang="en-US" sz="1800" dirty="0" smtClean="0"/>
              <a:t>Develop and deploy </a:t>
            </a:r>
            <a:r>
              <a:rPr lang="en-US" sz="1800" b="1" dirty="0" smtClean="0"/>
              <a:t>Generic</a:t>
            </a:r>
            <a:r>
              <a:rPr lang="en-US" sz="1800" dirty="0" smtClean="0"/>
              <a:t> services</a:t>
            </a:r>
          </a:p>
          <a:p>
            <a:pPr>
              <a:lnSpc>
                <a:spcPct val="110000"/>
              </a:lnSpc>
            </a:pPr>
            <a:endParaRPr lang="en-US" sz="1800" dirty="0" smtClean="0"/>
          </a:p>
          <a:p>
            <a:pPr>
              <a:lnSpc>
                <a:spcPct val="110000"/>
              </a:lnSpc>
            </a:pPr>
            <a:r>
              <a:rPr lang="en-US" sz="1800" b="1" dirty="0" smtClean="0"/>
              <a:t>Applicability</a:t>
            </a:r>
            <a:r>
              <a:rPr lang="en-US" sz="1800" dirty="0" smtClean="0"/>
              <a:t> to </a:t>
            </a:r>
            <a:r>
              <a:rPr lang="en-US" sz="1800" b="1" dirty="0" smtClean="0"/>
              <a:t>all accelerators</a:t>
            </a:r>
            <a:endParaRPr lang="en-US" sz="1800" dirty="0" smtClean="0"/>
          </a:p>
          <a:p>
            <a:pPr>
              <a:lnSpc>
                <a:spcPct val="110000"/>
              </a:lnSpc>
            </a:pPr>
            <a:endParaRPr lang="en-US" sz="1800" b="1" dirty="0"/>
          </a:p>
          <a:p>
            <a:r>
              <a:rPr lang="en-US" sz="1800" dirty="0" smtClean="0"/>
              <a:t>Thorough </a:t>
            </a:r>
            <a:r>
              <a:rPr lang="en-US" sz="1800" b="1" dirty="0"/>
              <a:t>Quality </a:t>
            </a:r>
            <a:r>
              <a:rPr lang="en-US" sz="1800" b="1" dirty="0" smtClean="0"/>
              <a:t>Assurance</a:t>
            </a:r>
          </a:p>
          <a:p>
            <a:endParaRPr lang="en-GB" sz="1800" b="1" dirty="0" smtClean="0">
              <a:solidFill>
                <a:srgbClr val="008000"/>
              </a:solidFill>
            </a:endParaRPr>
          </a:p>
          <a:p>
            <a:r>
              <a:rPr lang="en-US" sz="1800" dirty="0" smtClean="0"/>
              <a:t>Successful </a:t>
            </a:r>
            <a:r>
              <a:rPr lang="en-US" sz="1800" dirty="0"/>
              <a:t>and efficient </a:t>
            </a:r>
            <a:r>
              <a:rPr lang="en-US" sz="1800" b="1" dirty="0"/>
              <a:t>collaboration</a:t>
            </a:r>
          </a:p>
          <a:p>
            <a:pPr lvl="1"/>
            <a:r>
              <a:rPr lang="en-US" sz="1600" dirty="0"/>
              <a:t>with equipment groups and operators		</a:t>
            </a:r>
          </a:p>
          <a:p>
            <a:pPr lvl="1"/>
            <a:r>
              <a:rPr lang="en-US" sz="1600" dirty="0"/>
              <a:t>with other laboratories (</a:t>
            </a:r>
            <a:r>
              <a:rPr lang="en-US" sz="1600" dirty="0" err="1"/>
              <a:t>FermiLab</a:t>
            </a:r>
            <a:r>
              <a:rPr lang="en-US" sz="1600" dirty="0"/>
              <a:t>, GSI</a:t>
            </a:r>
            <a:r>
              <a:rPr lang="en-US" sz="1600" dirty="0" smtClean="0"/>
              <a:t>, ESRF, ITER</a:t>
            </a:r>
            <a:r>
              <a:rPr lang="en-US" sz="1600" dirty="0"/>
              <a:t>, </a:t>
            </a:r>
            <a:r>
              <a:rPr lang="en-US" sz="1600" dirty="0" err="1"/>
              <a:t>MedAustron</a:t>
            </a:r>
            <a:r>
              <a:rPr lang="en-US" sz="1600" dirty="0"/>
              <a:t>, </a:t>
            </a:r>
            <a:r>
              <a:rPr lang="en-US" sz="1600" dirty="0" err="1" smtClean="0"/>
              <a:t>Dubna</a:t>
            </a:r>
            <a:r>
              <a:rPr lang="en-US" sz="1600" dirty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1st Sep.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Accelerators Control System - E. Hatziangeli, CERN Beam Controls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A62A-EEBA-6049-B7E6-6F59294FA44B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6879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758852" y="5224040"/>
            <a:ext cx="6672172" cy="1150890"/>
            <a:chOff x="0" y="4889378"/>
            <a:chExt cx="7173780" cy="1243399"/>
          </a:xfrm>
        </p:grpSpPr>
        <p:pic>
          <p:nvPicPr>
            <p:cNvPr id="7" name="Picture 6" descr="Screen Shot 2017-05-02 at 08.15.40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4889378"/>
              <a:ext cx="7173780" cy="1215569"/>
            </a:xfrm>
            <a:prstGeom prst="rect">
              <a:avLst/>
            </a:prstGeom>
          </p:spPr>
        </p:pic>
        <p:sp>
          <p:nvSpPr>
            <p:cNvPr id="8" name="Text Box 96"/>
            <p:cNvSpPr txBox="1">
              <a:spLocks noChangeArrowheads="1"/>
            </p:cNvSpPr>
            <p:nvPr/>
          </p:nvSpPr>
          <p:spPr bwMode="auto">
            <a:xfrm>
              <a:off x="2929171" y="5886556"/>
              <a:ext cx="116186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000" b="1" i="1" dirty="0" smtClean="0"/>
                <a:t>LHC MACHINE</a:t>
              </a:r>
              <a:endParaRPr lang="en-US" sz="1000" b="1" i="1" dirty="0"/>
            </a:p>
          </p:txBody>
        </p:sp>
        <p:sp>
          <p:nvSpPr>
            <p:cNvPr id="9" name="Text Box 98"/>
            <p:cNvSpPr txBox="1">
              <a:spLocks noChangeArrowheads="1"/>
            </p:cNvSpPr>
            <p:nvPr/>
          </p:nvSpPr>
          <p:spPr bwMode="auto">
            <a:xfrm>
              <a:off x="4631221" y="5636225"/>
              <a:ext cx="1374641" cy="4154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700" i="1" dirty="0"/>
                <a:t>ACTUATORS AND SENSORS</a:t>
              </a:r>
            </a:p>
            <a:p>
              <a:r>
                <a:rPr lang="en-US" sz="700" i="1" dirty="0"/>
                <a:t>CRYOGENICS, VACUUM, ETC…</a:t>
              </a:r>
            </a:p>
          </p:txBody>
        </p:sp>
        <p:sp>
          <p:nvSpPr>
            <p:cNvPr id="10" name="Text Box 99"/>
            <p:cNvSpPr txBox="1">
              <a:spLocks noChangeArrowheads="1"/>
            </p:cNvSpPr>
            <p:nvPr/>
          </p:nvSpPr>
          <p:spPr bwMode="auto">
            <a:xfrm>
              <a:off x="2718886" y="5494041"/>
              <a:ext cx="1582438" cy="4154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700" i="1" dirty="0"/>
                <a:t>QUENCH PROTECTION AGENTS,</a:t>
              </a:r>
            </a:p>
            <a:p>
              <a:r>
                <a:rPr lang="en-US" sz="700" i="1" dirty="0"/>
                <a:t>POWER CONVERTERS FUNCTIONS</a:t>
              </a:r>
            </a:p>
            <a:p>
              <a:r>
                <a:rPr lang="en-US" sz="700" i="1" dirty="0"/>
                <a:t>GENERATORS, …</a:t>
              </a:r>
            </a:p>
          </p:txBody>
        </p:sp>
        <p:sp>
          <p:nvSpPr>
            <p:cNvPr id="11" name="Text Box 100"/>
            <p:cNvSpPr txBox="1">
              <a:spLocks noChangeArrowheads="1"/>
            </p:cNvSpPr>
            <p:nvPr/>
          </p:nvSpPr>
          <p:spPr bwMode="auto">
            <a:xfrm>
              <a:off x="1185525" y="5579545"/>
              <a:ext cx="1434451" cy="5232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700" i="1" dirty="0"/>
                <a:t>BEAM POSITION MONITORS,</a:t>
              </a:r>
            </a:p>
            <a:p>
              <a:r>
                <a:rPr lang="en-US" sz="700" i="1" dirty="0"/>
                <a:t>BEAM LOSS MONITORS,</a:t>
              </a:r>
            </a:p>
            <a:p>
              <a:r>
                <a:rPr lang="en-US" sz="700" i="1" dirty="0"/>
                <a:t>BEAM INTERLOCKS, RF SYSTEMS, ETC</a:t>
              </a:r>
              <a:r>
                <a:rPr lang="en-US" sz="700" i="1" dirty="0" smtClean="0"/>
                <a:t>…</a:t>
              </a:r>
              <a:endParaRPr lang="en-US" sz="700" i="1" dirty="0"/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3218454" y="4917208"/>
              <a:ext cx="823806" cy="257377"/>
            </a:xfrm>
            <a:prstGeom prst="round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1"/>
                  </a:solidFill>
                </a:ln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95478" y="882771"/>
            <a:ext cx="6713572" cy="5200810"/>
            <a:chOff x="395478" y="882771"/>
            <a:chExt cx="6713572" cy="5200810"/>
          </a:xfrm>
        </p:grpSpPr>
        <p:grpSp>
          <p:nvGrpSpPr>
            <p:cNvPr id="31" name="Group 30"/>
            <p:cNvGrpSpPr/>
            <p:nvPr/>
          </p:nvGrpSpPr>
          <p:grpSpPr>
            <a:xfrm>
              <a:off x="395478" y="1241718"/>
              <a:ext cx="6713572" cy="4841863"/>
              <a:chOff x="376901" y="914172"/>
              <a:chExt cx="6713572" cy="4841863"/>
            </a:xfrm>
          </p:grpSpPr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6901" y="914172"/>
                <a:ext cx="6713572" cy="4314657"/>
              </a:xfrm>
              <a:prstGeom prst="rect">
                <a:avLst/>
              </a:prstGeom>
            </p:spPr>
          </p:pic>
          <p:cxnSp>
            <p:nvCxnSpPr>
              <p:cNvPr id="15" name="Straight Connector 14"/>
              <p:cNvCxnSpPr/>
              <p:nvPr/>
            </p:nvCxnSpPr>
            <p:spPr>
              <a:xfrm>
                <a:off x="1061924" y="5221233"/>
                <a:ext cx="6351" cy="534802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1349301" y="5124721"/>
                <a:ext cx="15520" cy="535334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2683156" y="5103958"/>
                <a:ext cx="10100" cy="289243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>
                <a:off x="3746709" y="4982269"/>
                <a:ext cx="10100" cy="289243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4212087" y="4913366"/>
                <a:ext cx="10100" cy="289243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 flipH="1">
                <a:off x="4810262" y="4994193"/>
                <a:ext cx="8705" cy="277319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" name="Rectangle 2"/>
            <p:cNvSpPr/>
            <p:nvPr/>
          </p:nvSpPr>
          <p:spPr>
            <a:xfrm>
              <a:off x="5597372" y="882771"/>
              <a:ext cx="1494795" cy="39823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Software Architecture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1018588" y="4180610"/>
            <a:ext cx="4500009" cy="1191890"/>
          </a:xfrm>
          <a:prstGeom prst="rect">
            <a:avLst/>
          </a:prstGeom>
          <a:solidFill>
            <a:srgbClr val="FFFF00">
              <a:alpha val="32000"/>
            </a:srgbClr>
          </a:solidFill>
          <a:ln cap="sq">
            <a:solidFill>
              <a:schemeClr val="tx2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t"/>
          <a:lstStyle/>
          <a:p>
            <a:pPr algn="ctr"/>
            <a:endParaRPr lang="en-US" b="1" dirty="0" smtClean="0">
              <a:solidFill>
                <a:srgbClr val="0000FF"/>
              </a:solidFill>
              <a:latin typeface="+mj-lt"/>
            </a:endParaRPr>
          </a:p>
          <a:p>
            <a:pPr algn="ctr"/>
            <a:r>
              <a:rPr lang="en-US" b="1" dirty="0">
                <a:solidFill>
                  <a:srgbClr val="0000FF"/>
                </a:solidFill>
                <a:latin typeface="+mj-lt"/>
              </a:rPr>
              <a:t> </a:t>
            </a:r>
            <a:r>
              <a:rPr lang="en-US" b="1" dirty="0" smtClean="0">
                <a:solidFill>
                  <a:srgbClr val="0000FF"/>
                </a:solidFill>
                <a:latin typeface="+mj-lt"/>
              </a:rPr>
              <a:t>       </a:t>
            </a:r>
            <a:r>
              <a:rPr lang="en-US" b="1" dirty="0" smtClean="0">
                <a:solidFill>
                  <a:srgbClr val="002060"/>
                </a:solidFill>
                <a:latin typeface="+mj-lt"/>
              </a:rPr>
              <a:t>Equipment integration</a:t>
            </a:r>
            <a:endParaRPr lang="en-GB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41" name="L-Shape 40"/>
          <p:cNvSpPr/>
          <p:nvPr/>
        </p:nvSpPr>
        <p:spPr>
          <a:xfrm rot="5400000">
            <a:off x="1578851" y="2137382"/>
            <a:ext cx="874425" cy="1873466"/>
          </a:xfrm>
          <a:prstGeom prst="corner">
            <a:avLst>
              <a:gd name="adj1" fmla="val 73985"/>
              <a:gd name="adj2" fmla="val 57720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2060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vert270" wrap="none" anchor="ctr"/>
          <a:lstStyle/>
          <a:p>
            <a:pPr algn="ctr"/>
            <a:r>
              <a:rPr lang="en-US" sz="1200" b="1" dirty="0" smtClean="0">
                <a:solidFill>
                  <a:srgbClr val="002060"/>
                </a:solidFill>
                <a:latin typeface="+mj-lt"/>
              </a:rPr>
              <a:t>Accelerator</a:t>
            </a:r>
          </a:p>
          <a:p>
            <a:pPr algn="ctr"/>
            <a:r>
              <a:rPr lang="en-US" sz="1200" b="1" dirty="0" smtClean="0">
                <a:solidFill>
                  <a:srgbClr val="002060"/>
                </a:solidFill>
                <a:latin typeface="+mj-lt"/>
              </a:rPr>
              <a:t>control</a:t>
            </a:r>
            <a:endParaRPr lang="en-GB" sz="12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42" name="L-Shape 41"/>
          <p:cNvSpPr/>
          <p:nvPr/>
        </p:nvSpPr>
        <p:spPr>
          <a:xfrm rot="16200000">
            <a:off x="2266269" y="2126092"/>
            <a:ext cx="864609" cy="1905861"/>
          </a:xfrm>
          <a:prstGeom prst="corner">
            <a:avLst>
              <a:gd name="adj1" fmla="val 76447"/>
              <a:gd name="adj2" fmla="val 44788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2060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vert" wrap="none" anchor="ctr"/>
          <a:lstStyle/>
          <a:p>
            <a:pPr algn="ctr"/>
            <a:r>
              <a:rPr lang="en-US" sz="1200" b="1" dirty="0" smtClean="0">
                <a:solidFill>
                  <a:srgbClr val="002060"/>
                </a:solidFill>
                <a:latin typeface="+mj-lt"/>
              </a:rPr>
              <a:t>Monitoring &amp;</a:t>
            </a:r>
          </a:p>
          <a:p>
            <a:pPr algn="ctr"/>
            <a:r>
              <a:rPr lang="en-US" sz="1200" b="1" dirty="0" smtClean="0">
                <a:solidFill>
                  <a:srgbClr val="002060"/>
                </a:solidFill>
                <a:latin typeface="+mj-lt"/>
              </a:rPr>
              <a:t>Diagnostics</a:t>
            </a:r>
            <a:endParaRPr lang="en-GB" sz="12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3667023" y="2649526"/>
            <a:ext cx="1002513" cy="87077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2060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1200" b="1" dirty="0" smtClean="0">
                <a:solidFill>
                  <a:srgbClr val="002060"/>
                </a:solidFill>
                <a:latin typeface="+mj-lt"/>
              </a:rPr>
              <a:t>Machine</a:t>
            </a:r>
          </a:p>
          <a:p>
            <a:pPr algn="ctr"/>
            <a:r>
              <a:rPr lang="en-US" sz="1200" b="1" dirty="0" smtClean="0">
                <a:solidFill>
                  <a:srgbClr val="002060"/>
                </a:solidFill>
                <a:latin typeface="+mj-lt"/>
              </a:rPr>
              <a:t>Protection</a:t>
            </a:r>
            <a:endParaRPr lang="en-GB" sz="12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4685055" y="2648754"/>
            <a:ext cx="852703" cy="8659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2060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1200" b="1" dirty="0" smtClean="0">
                <a:solidFill>
                  <a:srgbClr val="002060"/>
                </a:solidFill>
                <a:latin typeface="+mj-lt"/>
              </a:rPr>
              <a:t>Data </a:t>
            </a:r>
            <a:br>
              <a:rPr lang="en-US" sz="1200" b="1" dirty="0" smtClean="0">
                <a:solidFill>
                  <a:srgbClr val="002060"/>
                </a:solidFill>
                <a:latin typeface="+mj-lt"/>
              </a:rPr>
            </a:br>
            <a:r>
              <a:rPr lang="en-US" sz="1200" b="1" dirty="0" smtClean="0">
                <a:solidFill>
                  <a:srgbClr val="002060"/>
                </a:solidFill>
                <a:latin typeface="+mj-lt"/>
              </a:rPr>
              <a:t>Management</a:t>
            </a:r>
          </a:p>
        </p:txBody>
      </p:sp>
      <p:cxnSp>
        <p:nvCxnSpPr>
          <p:cNvPr id="60" name="Straight Connector 59"/>
          <p:cNvCxnSpPr/>
          <p:nvPr/>
        </p:nvCxnSpPr>
        <p:spPr>
          <a:xfrm flipH="1">
            <a:off x="5213993" y="5361242"/>
            <a:ext cx="11587" cy="277319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Left-Right Arrow 36"/>
          <p:cNvSpPr/>
          <p:nvPr/>
        </p:nvSpPr>
        <p:spPr>
          <a:xfrm>
            <a:off x="1089870" y="2252417"/>
            <a:ext cx="4638717" cy="347488"/>
          </a:xfrm>
          <a:prstGeom prst="leftRightArrow">
            <a:avLst/>
          </a:prstGeom>
          <a:gradFill>
            <a:gsLst>
              <a:gs pos="0">
                <a:srgbClr val="92D050"/>
              </a:gs>
              <a:gs pos="100000">
                <a:schemeClr val="accent4">
                  <a:lumMod val="60000"/>
                  <a:lumOff val="40000"/>
                </a:schemeClr>
              </a:gs>
            </a:gsLst>
          </a:gra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Remote Communication (JMS, RMI)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39" name="Left-Right Arrow 38"/>
          <p:cNvSpPr/>
          <p:nvPr/>
        </p:nvSpPr>
        <p:spPr>
          <a:xfrm>
            <a:off x="1057968" y="3728647"/>
            <a:ext cx="4660079" cy="342658"/>
          </a:xfrm>
          <a:prstGeom prst="leftRightArrow">
            <a:avLst/>
          </a:prstGeom>
          <a:gradFill>
            <a:gsLst>
              <a:gs pos="98000">
                <a:srgbClr val="92D050"/>
              </a:gs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</a:gra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Controls </a:t>
            </a:r>
            <a:r>
              <a:rPr lang="en-US" sz="1400" b="1" dirty="0" err="1" smtClean="0">
                <a:solidFill>
                  <a:schemeClr val="tx1"/>
                </a:solidFill>
              </a:rPr>
              <a:t>MiddleWare</a:t>
            </a:r>
            <a:endParaRPr lang="en-US" sz="1400" b="1" dirty="0">
              <a:solidFill>
                <a:schemeClr val="tx1"/>
              </a:solidFill>
            </a:endParaRPr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968" y="731624"/>
            <a:ext cx="2071364" cy="1553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6" descr="trim-lhc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55511" y="729753"/>
            <a:ext cx="1840731" cy="157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33615" y="738302"/>
            <a:ext cx="1991075" cy="1585547"/>
          </a:xfrm>
          <a:prstGeom prst="rect">
            <a:avLst/>
          </a:prstGeom>
          <a:noFill/>
          <a:ln w="12700" cap="sq">
            <a:noFill/>
            <a:miter lim="800000"/>
            <a:headEnd/>
            <a:tailEnd type="none" w="lg" len="lg"/>
          </a:ln>
          <a:effectLst/>
        </p:spPr>
      </p:pic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1st Sep. 2017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Accelerators Control System - E. Hatziangeli, CERN Beam Controls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A62A-EEBA-6049-B7E6-6F59294FA44B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225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  <p:bldP spid="43" grpId="0" animBg="1"/>
      <p:bldP spid="4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itle 60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Controls SW Infrastructure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1st Sep. 2017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Accelerators Control System - E. Hatziangeli, CERN Beam Controls</a:t>
            </a:r>
            <a:endParaRPr lang="en-US" dirty="0"/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6723800" y="3052013"/>
            <a:ext cx="792952" cy="1275292"/>
            <a:chOff x="2133600" y="2133600"/>
            <a:chExt cx="1524000" cy="2743200"/>
          </a:xfrm>
        </p:grpSpPr>
        <p:sp>
          <p:nvSpPr>
            <p:cNvPr id="19473" name="Rectangle 78"/>
            <p:cNvSpPr>
              <a:spLocks noChangeArrowheads="1"/>
            </p:cNvSpPr>
            <p:nvPr/>
          </p:nvSpPr>
          <p:spPr bwMode="auto">
            <a:xfrm>
              <a:off x="2133600" y="2971800"/>
              <a:ext cx="1447800" cy="1905000"/>
            </a:xfrm>
            <a:prstGeom prst="rect">
              <a:avLst/>
            </a:prstGeom>
            <a:solidFill>
              <a:schemeClr val="accent1">
                <a:alpha val="10196"/>
              </a:schemeClr>
            </a:solidFill>
            <a:ln w="12700" cap="sq">
              <a:solidFill>
                <a:srgbClr val="FFFFCC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GB">
                <a:latin typeface="Calibri" pitchFamily="34" charset="0"/>
              </a:endParaRPr>
            </a:p>
          </p:txBody>
        </p:sp>
        <p:grpSp>
          <p:nvGrpSpPr>
            <p:cNvPr id="3" name="Group 79"/>
            <p:cNvGrpSpPr>
              <a:grpSpLocks/>
            </p:cNvGrpSpPr>
            <p:nvPr/>
          </p:nvGrpSpPr>
          <p:grpSpPr bwMode="auto">
            <a:xfrm>
              <a:off x="2286000" y="3048000"/>
              <a:ext cx="1143000" cy="1752600"/>
              <a:chOff x="2112" y="1344"/>
              <a:chExt cx="720" cy="1104"/>
            </a:xfrm>
          </p:grpSpPr>
          <p:sp>
            <p:nvSpPr>
              <p:cNvPr id="19479" name="Line 80"/>
              <p:cNvSpPr>
                <a:spLocks noChangeShapeType="1"/>
              </p:cNvSpPr>
              <p:nvPr/>
            </p:nvSpPr>
            <p:spPr bwMode="auto">
              <a:xfrm flipH="1">
                <a:off x="2688" y="1536"/>
                <a:ext cx="0" cy="192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80" name="Line 81"/>
              <p:cNvSpPr>
                <a:spLocks noChangeShapeType="1"/>
              </p:cNvSpPr>
              <p:nvPr/>
            </p:nvSpPr>
            <p:spPr bwMode="auto">
              <a:xfrm flipH="1">
                <a:off x="2256" y="1536"/>
                <a:ext cx="0" cy="192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4" name="Group 82"/>
              <p:cNvGrpSpPr>
                <a:grpSpLocks/>
              </p:cNvGrpSpPr>
              <p:nvPr/>
            </p:nvGrpSpPr>
            <p:grpSpPr bwMode="auto">
              <a:xfrm>
                <a:off x="2112" y="1680"/>
                <a:ext cx="288" cy="768"/>
                <a:chOff x="768" y="1680"/>
                <a:chExt cx="288" cy="768"/>
              </a:xfrm>
            </p:grpSpPr>
            <p:sp>
              <p:nvSpPr>
                <p:cNvPr id="19502" name="AutoShape 83"/>
                <p:cNvSpPr>
                  <a:spLocks noChangeArrowheads="1"/>
                </p:cNvSpPr>
                <p:nvPr/>
              </p:nvSpPr>
              <p:spPr bwMode="auto">
                <a:xfrm>
                  <a:off x="768" y="1680"/>
                  <a:ext cx="288" cy="96"/>
                </a:xfrm>
                <a:prstGeom prst="flowChartMagneticDisk">
                  <a:avLst/>
                </a:prstGeom>
                <a:gradFill rotWithShape="1">
                  <a:gsLst>
                    <a:gs pos="0">
                      <a:srgbClr val="595959"/>
                    </a:gs>
                    <a:gs pos="50000">
                      <a:srgbClr val="C0C0C0"/>
                    </a:gs>
                    <a:gs pos="100000">
                      <a:srgbClr val="595959"/>
                    </a:gs>
                  </a:gsLst>
                  <a:lin ang="5400000" scaled="1"/>
                </a:gradFill>
                <a:ln w="1270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GB">
                    <a:latin typeface="Calibri" pitchFamily="34" charset="0"/>
                  </a:endParaRPr>
                </a:p>
              </p:txBody>
            </p:sp>
            <p:sp>
              <p:nvSpPr>
                <p:cNvPr id="19503" name="AutoShape 84"/>
                <p:cNvSpPr>
                  <a:spLocks noChangeArrowheads="1"/>
                </p:cNvSpPr>
                <p:nvPr/>
              </p:nvSpPr>
              <p:spPr bwMode="auto">
                <a:xfrm>
                  <a:off x="768" y="1728"/>
                  <a:ext cx="288" cy="96"/>
                </a:xfrm>
                <a:prstGeom prst="flowChartMagneticDisk">
                  <a:avLst/>
                </a:prstGeom>
                <a:gradFill rotWithShape="1">
                  <a:gsLst>
                    <a:gs pos="0">
                      <a:srgbClr val="595959"/>
                    </a:gs>
                    <a:gs pos="50000">
                      <a:srgbClr val="C0C0C0"/>
                    </a:gs>
                    <a:gs pos="100000">
                      <a:srgbClr val="595959"/>
                    </a:gs>
                  </a:gsLst>
                  <a:lin ang="5400000" scaled="1"/>
                </a:gradFill>
                <a:ln w="1270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GB">
                    <a:latin typeface="Calibri" pitchFamily="34" charset="0"/>
                  </a:endParaRPr>
                </a:p>
              </p:txBody>
            </p:sp>
            <p:sp>
              <p:nvSpPr>
                <p:cNvPr id="19504" name="AutoShape 85"/>
                <p:cNvSpPr>
                  <a:spLocks noChangeArrowheads="1"/>
                </p:cNvSpPr>
                <p:nvPr/>
              </p:nvSpPr>
              <p:spPr bwMode="auto">
                <a:xfrm>
                  <a:off x="768" y="1776"/>
                  <a:ext cx="288" cy="96"/>
                </a:xfrm>
                <a:prstGeom prst="flowChartMagneticDisk">
                  <a:avLst/>
                </a:prstGeom>
                <a:gradFill rotWithShape="1">
                  <a:gsLst>
                    <a:gs pos="0">
                      <a:srgbClr val="595959"/>
                    </a:gs>
                    <a:gs pos="50000">
                      <a:srgbClr val="C0C0C0"/>
                    </a:gs>
                    <a:gs pos="100000">
                      <a:srgbClr val="595959"/>
                    </a:gs>
                  </a:gsLst>
                  <a:lin ang="5400000" scaled="1"/>
                </a:gradFill>
                <a:ln w="1270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GB">
                    <a:latin typeface="Calibri" pitchFamily="34" charset="0"/>
                  </a:endParaRPr>
                </a:p>
              </p:txBody>
            </p:sp>
            <p:sp>
              <p:nvSpPr>
                <p:cNvPr id="19505" name="AutoShape 86"/>
                <p:cNvSpPr>
                  <a:spLocks noChangeArrowheads="1"/>
                </p:cNvSpPr>
                <p:nvPr/>
              </p:nvSpPr>
              <p:spPr bwMode="auto">
                <a:xfrm>
                  <a:off x="768" y="1824"/>
                  <a:ext cx="288" cy="96"/>
                </a:xfrm>
                <a:prstGeom prst="flowChartMagneticDisk">
                  <a:avLst/>
                </a:prstGeom>
                <a:gradFill rotWithShape="1">
                  <a:gsLst>
                    <a:gs pos="0">
                      <a:srgbClr val="595959"/>
                    </a:gs>
                    <a:gs pos="50000">
                      <a:srgbClr val="C0C0C0"/>
                    </a:gs>
                    <a:gs pos="100000">
                      <a:srgbClr val="595959"/>
                    </a:gs>
                  </a:gsLst>
                  <a:lin ang="5400000" scaled="1"/>
                </a:gradFill>
                <a:ln w="1270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GB">
                    <a:latin typeface="Calibri" pitchFamily="34" charset="0"/>
                  </a:endParaRPr>
                </a:p>
              </p:txBody>
            </p:sp>
            <p:sp>
              <p:nvSpPr>
                <p:cNvPr id="19506" name="AutoShape 87"/>
                <p:cNvSpPr>
                  <a:spLocks noChangeArrowheads="1"/>
                </p:cNvSpPr>
                <p:nvPr/>
              </p:nvSpPr>
              <p:spPr bwMode="auto">
                <a:xfrm>
                  <a:off x="768" y="1872"/>
                  <a:ext cx="288" cy="96"/>
                </a:xfrm>
                <a:prstGeom prst="flowChartMagneticDisk">
                  <a:avLst/>
                </a:prstGeom>
                <a:gradFill rotWithShape="1">
                  <a:gsLst>
                    <a:gs pos="0">
                      <a:srgbClr val="595959"/>
                    </a:gs>
                    <a:gs pos="50000">
                      <a:srgbClr val="C0C0C0"/>
                    </a:gs>
                    <a:gs pos="100000">
                      <a:srgbClr val="595959"/>
                    </a:gs>
                  </a:gsLst>
                  <a:lin ang="5400000" scaled="1"/>
                </a:gradFill>
                <a:ln w="1270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GB">
                    <a:latin typeface="Calibri" pitchFamily="34" charset="0"/>
                  </a:endParaRPr>
                </a:p>
              </p:txBody>
            </p:sp>
            <p:sp>
              <p:nvSpPr>
                <p:cNvPr id="19507" name="AutoShape 88"/>
                <p:cNvSpPr>
                  <a:spLocks noChangeArrowheads="1"/>
                </p:cNvSpPr>
                <p:nvPr/>
              </p:nvSpPr>
              <p:spPr bwMode="auto">
                <a:xfrm>
                  <a:off x="768" y="1920"/>
                  <a:ext cx="288" cy="96"/>
                </a:xfrm>
                <a:prstGeom prst="flowChartMagneticDisk">
                  <a:avLst/>
                </a:prstGeom>
                <a:gradFill rotWithShape="1">
                  <a:gsLst>
                    <a:gs pos="0">
                      <a:srgbClr val="595959"/>
                    </a:gs>
                    <a:gs pos="50000">
                      <a:srgbClr val="C0C0C0"/>
                    </a:gs>
                    <a:gs pos="100000">
                      <a:srgbClr val="595959"/>
                    </a:gs>
                  </a:gsLst>
                  <a:lin ang="5400000" scaled="1"/>
                </a:gradFill>
                <a:ln w="1270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GB">
                    <a:latin typeface="Calibri" pitchFamily="34" charset="0"/>
                  </a:endParaRPr>
                </a:p>
              </p:txBody>
            </p:sp>
            <p:sp>
              <p:nvSpPr>
                <p:cNvPr id="19508" name="AutoShape 89"/>
                <p:cNvSpPr>
                  <a:spLocks noChangeArrowheads="1"/>
                </p:cNvSpPr>
                <p:nvPr/>
              </p:nvSpPr>
              <p:spPr bwMode="auto">
                <a:xfrm>
                  <a:off x="768" y="1968"/>
                  <a:ext cx="288" cy="96"/>
                </a:xfrm>
                <a:prstGeom prst="flowChartMagneticDisk">
                  <a:avLst/>
                </a:prstGeom>
                <a:gradFill rotWithShape="1">
                  <a:gsLst>
                    <a:gs pos="0">
                      <a:srgbClr val="595959"/>
                    </a:gs>
                    <a:gs pos="50000">
                      <a:srgbClr val="C0C0C0"/>
                    </a:gs>
                    <a:gs pos="100000">
                      <a:srgbClr val="595959"/>
                    </a:gs>
                  </a:gsLst>
                  <a:lin ang="5400000" scaled="1"/>
                </a:gradFill>
                <a:ln w="1270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GB">
                    <a:latin typeface="Calibri" pitchFamily="34" charset="0"/>
                  </a:endParaRPr>
                </a:p>
              </p:txBody>
            </p:sp>
            <p:sp>
              <p:nvSpPr>
                <p:cNvPr id="19509" name="AutoShape 90"/>
                <p:cNvSpPr>
                  <a:spLocks noChangeArrowheads="1"/>
                </p:cNvSpPr>
                <p:nvPr/>
              </p:nvSpPr>
              <p:spPr bwMode="auto">
                <a:xfrm>
                  <a:off x="768" y="2016"/>
                  <a:ext cx="288" cy="96"/>
                </a:xfrm>
                <a:prstGeom prst="flowChartMagneticDisk">
                  <a:avLst/>
                </a:prstGeom>
                <a:gradFill rotWithShape="1">
                  <a:gsLst>
                    <a:gs pos="0">
                      <a:srgbClr val="595959"/>
                    </a:gs>
                    <a:gs pos="50000">
                      <a:srgbClr val="C0C0C0"/>
                    </a:gs>
                    <a:gs pos="100000">
                      <a:srgbClr val="595959"/>
                    </a:gs>
                  </a:gsLst>
                  <a:lin ang="5400000" scaled="1"/>
                </a:gradFill>
                <a:ln w="1270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GB">
                    <a:latin typeface="Calibri" pitchFamily="34" charset="0"/>
                  </a:endParaRPr>
                </a:p>
              </p:txBody>
            </p:sp>
            <p:sp>
              <p:nvSpPr>
                <p:cNvPr id="19510" name="AutoShape 91"/>
                <p:cNvSpPr>
                  <a:spLocks noChangeArrowheads="1"/>
                </p:cNvSpPr>
                <p:nvPr/>
              </p:nvSpPr>
              <p:spPr bwMode="auto">
                <a:xfrm>
                  <a:off x="768" y="2064"/>
                  <a:ext cx="288" cy="96"/>
                </a:xfrm>
                <a:prstGeom prst="flowChartMagneticDisk">
                  <a:avLst/>
                </a:prstGeom>
                <a:gradFill rotWithShape="1">
                  <a:gsLst>
                    <a:gs pos="0">
                      <a:srgbClr val="595959"/>
                    </a:gs>
                    <a:gs pos="50000">
                      <a:srgbClr val="C0C0C0"/>
                    </a:gs>
                    <a:gs pos="100000">
                      <a:srgbClr val="595959"/>
                    </a:gs>
                  </a:gsLst>
                  <a:lin ang="5400000" scaled="1"/>
                </a:gradFill>
                <a:ln w="1270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GB">
                    <a:latin typeface="Calibri" pitchFamily="34" charset="0"/>
                  </a:endParaRPr>
                </a:p>
              </p:txBody>
            </p:sp>
            <p:sp>
              <p:nvSpPr>
                <p:cNvPr id="19511" name="AutoShape 92"/>
                <p:cNvSpPr>
                  <a:spLocks noChangeArrowheads="1"/>
                </p:cNvSpPr>
                <p:nvPr/>
              </p:nvSpPr>
              <p:spPr bwMode="auto">
                <a:xfrm>
                  <a:off x="768" y="2112"/>
                  <a:ext cx="288" cy="96"/>
                </a:xfrm>
                <a:prstGeom prst="flowChartMagneticDisk">
                  <a:avLst/>
                </a:prstGeom>
                <a:gradFill rotWithShape="1">
                  <a:gsLst>
                    <a:gs pos="0">
                      <a:srgbClr val="595959"/>
                    </a:gs>
                    <a:gs pos="50000">
                      <a:srgbClr val="C0C0C0"/>
                    </a:gs>
                    <a:gs pos="100000">
                      <a:srgbClr val="595959"/>
                    </a:gs>
                  </a:gsLst>
                  <a:lin ang="5400000" scaled="1"/>
                </a:gradFill>
                <a:ln w="1270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GB">
                    <a:latin typeface="Calibri" pitchFamily="34" charset="0"/>
                  </a:endParaRPr>
                </a:p>
              </p:txBody>
            </p:sp>
            <p:sp>
              <p:nvSpPr>
                <p:cNvPr id="19512" name="AutoShape 93"/>
                <p:cNvSpPr>
                  <a:spLocks noChangeArrowheads="1"/>
                </p:cNvSpPr>
                <p:nvPr/>
              </p:nvSpPr>
              <p:spPr bwMode="auto">
                <a:xfrm>
                  <a:off x="768" y="2160"/>
                  <a:ext cx="288" cy="96"/>
                </a:xfrm>
                <a:prstGeom prst="flowChartMagneticDisk">
                  <a:avLst/>
                </a:prstGeom>
                <a:gradFill rotWithShape="1">
                  <a:gsLst>
                    <a:gs pos="0">
                      <a:srgbClr val="595959"/>
                    </a:gs>
                    <a:gs pos="50000">
                      <a:srgbClr val="C0C0C0"/>
                    </a:gs>
                    <a:gs pos="100000">
                      <a:srgbClr val="595959"/>
                    </a:gs>
                  </a:gsLst>
                  <a:lin ang="5400000" scaled="1"/>
                </a:gradFill>
                <a:ln w="1270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GB">
                    <a:latin typeface="Calibri" pitchFamily="34" charset="0"/>
                  </a:endParaRPr>
                </a:p>
              </p:txBody>
            </p:sp>
            <p:sp>
              <p:nvSpPr>
                <p:cNvPr id="19513" name="AutoShape 94"/>
                <p:cNvSpPr>
                  <a:spLocks noChangeArrowheads="1"/>
                </p:cNvSpPr>
                <p:nvPr/>
              </p:nvSpPr>
              <p:spPr bwMode="auto">
                <a:xfrm>
                  <a:off x="768" y="2208"/>
                  <a:ext cx="288" cy="96"/>
                </a:xfrm>
                <a:prstGeom prst="flowChartMagneticDisk">
                  <a:avLst/>
                </a:prstGeom>
                <a:gradFill rotWithShape="1">
                  <a:gsLst>
                    <a:gs pos="0">
                      <a:srgbClr val="595959"/>
                    </a:gs>
                    <a:gs pos="50000">
                      <a:srgbClr val="C0C0C0"/>
                    </a:gs>
                    <a:gs pos="100000">
                      <a:srgbClr val="595959"/>
                    </a:gs>
                  </a:gsLst>
                  <a:lin ang="5400000" scaled="1"/>
                </a:gradFill>
                <a:ln w="1270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GB">
                    <a:latin typeface="Calibri" pitchFamily="34" charset="0"/>
                  </a:endParaRPr>
                </a:p>
              </p:txBody>
            </p:sp>
            <p:sp>
              <p:nvSpPr>
                <p:cNvPr id="19514" name="AutoShape 95"/>
                <p:cNvSpPr>
                  <a:spLocks noChangeArrowheads="1"/>
                </p:cNvSpPr>
                <p:nvPr/>
              </p:nvSpPr>
              <p:spPr bwMode="auto">
                <a:xfrm>
                  <a:off x="768" y="2256"/>
                  <a:ext cx="288" cy="96"/>
                </a:xfrm>
                <a:prstGeom prst="flowChartMagneticDisk">
                  <a:avLst/>
                </a:prstGeom>
                <a:gradFill rotWithShape="1">
                  <a:gsLst>
                    <a:gs pos="0">
                      <a:srgbClr val="595959"/>
                    </a:gs>
                    <a:gs pos="50000">
                      <a:srgbClr val="C0C0C0"/>
                    </a:gs>
                    <a:gs pos="100000">
                      <a:srgbClr val="595959"/>
                    </a:gs>
                  </a:gsLst>
                  <a:lin ang="5400000" scaled="1"/>
                </a:gradFill>
                <a:ln w="1270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GB">
                    <a:latin typeface="Calibri" pitchFamily="34" charset="0"/>
                  </a:endParaRPr>
                </a:p>
              </p:txBody>
            </p:sp>
            <p:sp>
              <p:nvSpPr>
                <p:cNvPr id="19515" name="AutoShape 96"/>
                <p:cNvSpPr>
                  <a:spLocks noChangeArrowheads="1"/>
                </p:cNvSpPr>
                <p:nvPr/>
              </p:nvSpPr>
              <p:spPr bwMode="auto">
                <a:xfrm>
                  <a:off x="768" y="2304"/>
                  <a:ext cx="288" cy="96"/>
                </a:xfrm>
                <a:prstGeom prst="flowChartMagneticDisk">
                  <a:avLst/>
                </a:prstGeom>
                <a:gradFill rotWithShape="1">
                  <a:gsLst>
                    <a:gs pos="0">
                      <a:srgbClr val="595959"/>
                    </a:gs>
                    <a:gs pos="50000">
                      <a:srgbClr val="C0C0C0"/>
                    </a:gs>
                    <a:gs pos="100000">
                      <a:srgbClr val="595959"/>
                    </a:gs>
                  </a:gsLst>
                  <a:lin ang="5400000" scaled="1"/>
                </a:gradFill>
                <a:ln w="1270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GB">
                    <a:latin typeface="Calibri" pitchFamily="34" charset="0"/>
                  </a:endParaRPr>
                </a:p>
              </p:txBody>
            </p:sp>
            <p:sp>
              <p:nvSpPr>
                <p:cNvPr id="19516" name="AutoShape 97"/>
                <p:cNvSpPr>
                  <a:spLocks noChangeArrowheads="1"/>
                </p:cNvSpPr>
                <p:nvPr/>
              </p:nvSpPr>
              <p:spPr bwMode="auto">
                <a:xfrm>
                  <a:off x="768" y="2352"/>
                  <a:ext cx="288" cy="96"/>
                </a:xfrm>
                <a:prstGeom prst="flowChartMagneticDisk">
                  <a:avLst/>
                </a:prstGeom>
                <a:gradFill rotWithShape="1">
                  <a:gsLst>
                    <a:gs pos="0">
                      <a:srgbClr val="595959"/>
                    </a:gs>
                    <a:gs pos="50000">
                      <a:srgbClr val="C0C0C0"/>
                    </a:gs>
                    <a:gs pos="100000">
                      <a:srgbClr val="595959"/>
                    </a:gs>
                  </a:gsLst>
                  <a:lin ang="5400000" scaled="1"/>
                </a:gradFill>
                <a:ln w="1270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GB">
                    <a:latin typeface="Calibri" pitchFamily="34" charset="0"/>
                  </a:endParaRPr>
                </a:p>
              </p:txBody>
            </p:sp>
          </p:grpSp>
          <p:grpSp>
            <p:nvGrpSpPr>
              <p:cNvPr id="5" name="Group 98"/>
              <p:cNvGrpSpPr>
                <a:grpSpLocks/>
              </p:cNvGrpSpPr>
              <p:nvPr/>
            </p:nvGrpSpPr>
            <p:grpSpPr bwMode="auto">
              <a:xfrm>
                <a:off x="2544" y="1680"/>
                <a:ext cx="288" cy="768"/>
                <a:chOff x="768" y="1680"/>
                <a:chExt cx="288" cy="768"/>
              </a:xfrm>
            </p:grpSpPr>
            <p:sp>
              <p:nvSpPr>
                <p:cNvPr id="19487" name="AutoShape 99"/>
                <p:cNvSpPr>
                  <a:spLocks noChangeArrowheads="1"/>
                </p:cNvSpPr>
                <p:nvPr/>
              </p:nvSpPr>
              <p:spPr bwMode="auto">
                <a:xfrm>
                  <a:off x="768" y="1680"/>
                  <a:ext cx="288" cy="96"/>
                </a:xfrm>
                <a:prstGeom prst="flowChartMagneticDisk">
                  <a:avLst/>
                </a:prstGeom>
                <a:gradFill rotWithShape="1">
                  <a:gsLst>
                    <a:gs pos="0">
                      <a:srgbClr val="595959"/>
                    </a:gs>
                    <a:gs pos="50000">
                      <a:srgbClr val="C0C0C0"/>
                    </a:gs>
                    <a:gs pos="100000">
                      <a:srgbClr val="595959"/>
                    </a:gs>
                  </a:gsLst>
                  <a:lin ang="5400000" scaled="1"/>
                </a:gradFill>
                <a:ln w="1270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GB">
                    <a:latin typeface="Calibri" pitchFamily="34" charset="0"/>
                  </a:endParaRPr>
                </a:p>
              </p:txBody>
            </p:sp>
            <p:sp>
              <p:nvSpPr>
                <p:cNvPr id="19488" name="AutoShape 100"/>
                <p:cNvSpPr>
                  <a:spLocks noChangeArrowheads="1"/>
                </p:cNvSpPr>
                <p:nvPr/>
              </p:nvSpPr>
              <p:spPr bwMode="auto">
                <a:xfrm>
                  <a:off x="768" y="1728"/>
                  <a:ext cx="288" cy="96"/>
                </a:xfrm>
                <a:prstGeom prst="flowChartMagneticDisk">
                  <a:avLst/>
                </a:prstGeom>
                <a:gradFill rotWithShape="1">
                  <a:gsLst>
                    <a:gs pos="0">
                      <a:srgbClr val="595959"/>
                    </a:gs>
                    <a:gs pos="50000">
                      <a:srgbClr val="C0C0C0"/>
                    </a:gs>
                    <a:gs pos="100000">
                      <a:srgbClr val="595959"/>
                    </a:gs>
                  </a:gsLst>
                  <a:lin ang="5400000" scaled="1"/>
                </a:gradFill>
                <a:ln w="1270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GB">
                    <a:latin typeface="Calibri" pitchFamily="34" charset="0"/>
                  </a:endParaRPr>
                </a:p>
              </p:txBody>
            </p:sp>
            <p:sp>
              <p:nvSpPr>
                <p:cNvPr id="19489" name="AutoShape 101"/>
                <p:cNvSpPr>
                  <a:spLocks noChangeArrowheads="1"/>
                </p:cNvSpPr>
                <p:nvPr/>
              </p:nvSpPr>
              <p:spPr bwMode="auto">
                <a:xfrm>
                  <a:off x="768" y="1776"/>
                  <a:ext cx="288" cy="96"/>
                </a:xfrm>
                <a:prstGeom prst="flowChartMagneticDisk">
                  <a:avLst/>
                </a:prstGeom>
                <a:gradFill rotWithShape="1">
                  <a:gsLst>
                    <a:gs pos="0">
                      <a:srgbClr val="595959"/>
                    </a:gs>
                    <a:gs pos="50000">
                      <a:srgbClr val="C0C0C0"/>
                    </a:gs>
                    <a:gs pos="100000">
                      <a:srgbClr val="595959"/>
                    </a:gs>
                  </a:gsLst>
                  <a:lin ang="5400000" scaled="1"/>
                </a:gradFill>
                <a:ln w="1270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GB">
                    <a:latin typeface="Calibri" pitchFamily="34" charset="0"/>
                  </a:endParaRPr>
                </a:p>
              </p:txBody>
            </p:sp>
            <p:sp>
              <p:nvSpPr>
                <p:cNvPr id="19490" name="AutoShape 102"/>
                <p:cNvSpPr>
                  <a:spLocks noChangeArrowheads="1"/>
                </p:cNvSpPr>
                <p:nvPr/>
              </p:nvSpPr>
              <p:spPr bwMode="auto">
                <a:xfrm>
                  <a:off x="768" y="1824"/>
                  <a:ext cx="288" cy="96"/>
                </a:xfrm>
                <a:prstGeom prst="flowChartMagneticDisk">
                  <a:avLst/>
                </a:prstGeom>
                <a:gradFill rotWithShape="1">
                  <a:gsLst>
                    <a:gs pos="0">
                      <a:srgbClr val="595959"/>
                    </a:gs>
                    <a:gs pos="50000">
                      <a:srgbClr val="C0C0C0"/>
                    </a:gs>
                    <a:gs pos="100000">
                      <a:srgbClr val="595959"/>
                    </a:gs>
                  </a:gsLst>
                  <a:lin ang="5400000" scaled="1"/>
                </a:gradFill>
                <a:ln w="1270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GB">
                    <a:latin typeface="Calibri" pitchFamily="34" charset="0"/>
                  </a:endParaRPr>
                </a:p>
              </p:txBody>
            </p:sp>
            <p:sp>
              <p:nvSpPr>
                <p:cNvPr id="19491" name="AutoShape 103"/>
                <p:cNvSpPr>
                  <a:spLocks noChangeArrowheads="1"/>
                </p:cNvSpPr>
                <p:nvPr/>
              </p:nvSpPr>
              <p:spPr bwMode="auto">
                <a:xfrm>
                  <a:off x="768" y="1872"/>
                  <a:ext cx="288" cy="96"/>
                </a:xfrm>
                <a:prstGeom prst="flowChartMagneticDisk">
                  <a:avLst/>
                </a:prstGeom>
                <a:gradFill rotWithShape="1">
                  <a:gsLst>
                    <a:gs pos="0">
                      <a:srgbClr val="595959"/>
                    </a:gs>
                    <a:gs pos="50000">
                      <a:srgbClr val="C0C0C0"/>
                    </a:gs>
                    <a:gs pos="100000">
                      <a:srgbClr val="595959"/>
                    </a:gs>
                  </a:gsLst>
                  <a:lin ang="5400000" scaled="1"/>
                </a:gradFill>
                <a:ln w="1270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GB">
                    <a:latin typeface="Calibri" pitchFamily="34" charset="0"/>
                  </a:endParaRPr>
                </a:p>
              </p:txBody>
            </p:sp>
            <p:sp>
              <p:nvSpPr>
                <p:cNvPr id="19492" name="AutoShape 104"/>
                <p:cNvSpPr>
                  <a:spLocks noChangeArrowheads="1"/>
                </p:cNvSpPr>
                <p:nvPr/>
              </p:nvSpPr>
              <p:spPr bwMode="auto">
                <a:xfrm>
                  <a:off x="768" y="1920"/>
                  <a:ext cx="288" cy="96"/>
                </a:xfrm>
                <a:prstGeom prst="flowChartMagneticDisk">
                  <a:avLst/>
                </a:prstGeom>
                <a:gradFill rotWithShape="1">
                  <a:gsLst>
                    <a:gs pos="0">
                      <a:srgbClr val="595959"/>
                    </a:gs>
                    <a:gs pos="50000">
                      <a:srgbClr val="C0C0C0"/>
                    </a:gs>
                    <a:gs pos="100000">
                      <a:srgbClr val="595959"/>
                    </a:gs>
                  </a:gsLst>
                  <a:lin ang="5400000" scaled="1"/>
                </a:gradFill>
                <a:ln w="1270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GB">
                    <a:latin typeface="Calibri" pitchFamily="34" charset="0"/>
                  </a:endParaRPr>
                </a:p>
              </p:txBody>
            </p:sp>
            <p:sp>
              <p:nvSpPr>
                <p:cNvPr id="19493" name="AutoShape 105"/>
                <p:cNvSpPr>
                  <a:spLocks noChangeArrowheads="1"/>
                </p:cNvSpPr>
                <p:nvPr/>
              </p:nvSpPr>
              <p:spPr bwMode="auto">
                <a:xfrm>
                  <a:off x="768" y="1968"/>
                  <a:ext cx="288" cy="96"/>
                </a:xfrm>
                <a:prstGeom prst="flowChartMagneticDisk">
                  <a:avLst/>
                </a:prstGeom>
                <a:gradFill rotWithShape="1">
                  <a:gsLst>
                    <a:gs pos="0">
                      <a:srgbClr val="595959"/>
                    </a:gs>
                    <a:gs pos="50000">
                      <a:srgbClr val="C0C0C0"/>
                    </a:gs>
                    <a:gs pos="100000">
                      <a:srgbClr val="595959"/>
                    </a:gs>
                  </a:gsLst>
                  <a:lin ang="5400000" scaled="1"/>
                </a:gradFill>
                <a:ln w="1270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GB">
                    <a:latin typeface="Calibri" pitchFamily="34" charset="0"/>
                  </a:endParaRPr>
                </a:p>
              </p:txBody>
            </p:sp>
            <p:sp>
              <p:nvSpPr>
                <p:cNvPr id="19494" name="AutoShape 106"/>
                <p:cNvSpPr>
                  <a:spLocks noChangeArrowheads="1"/>
                </p:cNvSpPr>
                <p:nvPr/>
              </p:nvSpPr>
              <p:spPr bwMode="auto">
                <a:xfrm>
                  <a:off x="768" y="2016"/>
                  <a:ext cx="288" cy="96"/>
                </a:xfrm>
                <a:prstGeom prst="flowChartMagneticDisk">
                  <a:avLst/>
                </a:prstGeom>
                <a:gradFill rotWithShape="1">
                  <a:gsLst>
                    <a:gs pos="0">
                      <a:srgbClr val="595959"/>
                    </a:gs>
                    <a:gs pos="50000">
                      <a:srgbClr val="C0C0C0"/>
                    </a:gs>
                    <a:gs pos="100000">
                      <a:srgbClr val="595959"/>
                    </a:gs>
                  </a:gsLst>
                  <a:lin ang="5400000" scaled="1"/>
                </a:gradFill>
                <a:ln w="1270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GB">
                    <a:latin typeface="Calibri" pitchFamily="34" charset="0"/>
                  </a:endParaRPr>
                </a:p>
              </p:txBody>
            </p:sp>
            <p:sp>
              <p:nvSpPr>
                <p:cNvPr id="19495" name="AutoShape 107"/>
                <p:cNvSpPr>
                  <a:spLocks noChangeArrowheads="1"/>
                </p:cNvSpPr>
                <p:nvPr/>
              </p:nvSpPr>
              <p:spPr bwMode="auto">
                <a:xfrm>
                  <a:off x="768" y="2064"/>
                  <a:ext cx="288" cy="96"/>
                </a:xfrm>
                <a:prstGeom prst="flowChartMagneticDisk">
                  <a:avLst/>
                </a:prstGeom>
                <a:gradFill rotWithShape="1">
                  <a:gsLst>
                    <a:gs pos="0">
                      <a:srgbClr val="595959"/>
                    </a:gs>
                    <a:gs pos="50000">
                      <a:srgbClr val="C0C0C0"/>
                    </a:gs>
                    <a:gs pos="100000">
                      <a:srgbClr val="595959"/>
                    </a:gs>
                  </a:gsLst>
                  <a:lin ang="5400000" scaled="1"/>
                </a:gradFill>
                <a:ln w="1270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GB">
                    <a:latin typeface="Calibri" pitchFamily="34" charset="0"/>
                  </a:endParaRPr>
                </a:p>
              </p:txBody>
            </p:sp>
            <p:sp>
              <p:nvSpPr>
                <p:cNvPr id="19496" name="AutoShape 108"/>
                <p:cNvSpPr>
                  <a:spLocks noChangeArrowheads="1"/>
                </p:cNvSpPr>
                <p:nvPr/>
              </p:nvSpPr>
              <p:spPr bwMode="auto">
                <a:xfrm>
                  <a:off x="768" y="2112"/>
                  <a:ext cx="288" cy="96"/>
                </a:xfrm>
                <a:prstGeom prst="flowChartMagneticDisk">
                  <a:avLst/>
                </a:prstGeom>
                <a:gradFill rotWithShape="1">
                  <a:gsLst>
                    <a:gs pos="0">
                      <a:srgbClr val="595959"/>
                    </a:gs>
                    <a:gs pos="50000">
                      <a:srgbClr val="C0C0C0"/>
                    </a:gs>
                    <a:gs pos="100000">
                      <a:srgbClr val="595959"/>
                    </a:gs>
                  </a:gsLst>
                  <a:lin ang="5400000" scaled="1"/>
                </a:gradFill>
                <a:ln w="1270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GB">
                    <a:latin typeface="Calibri" pitchFamily="34" charset="0"/>
                  </a:endParaRPr>
                </a:p>
              </p:txBody>
            </p:sp>
            <p:sp>
              <p:nvSpPr>
                <p:cNvPr id="19497" name="AutoShape 109"/>
                <p:cNvSpPr>
                  <a:spLocks noChangeArrowheads="1"/>
                </p:cNvSpPr>
                <p:nvPr/>
              </p:nvSpPr>
              <p:spPr bwMode="auto">
                <a:xfrm>
                  <a:off x="768" y="2160"/>
                  <a:ext cx="288" cy="96"/>
                </a:xfrm>
                <a:prstGeom prst="flowChartMagneticDisk">
                  <a:avLst/>
                </a:prstGeom>
                <a:gradFill rotWithShape="1">
                  <a:gsLst>
                    <a:gs pos="0">
                      <a:srgbClr val="595959"/>
                    </a:gs>
                    <a:gs pos="50000">
                      <a:srgbClr val="C0C0C0"/>
                    </a:gs>
                    <a:gs pos="100000">
                      <a:srgbClr val="595959"/>
                    </a:gs>
                  </a:gsLst>
                  <a:lin ang="5400000" scaled="1"/>
                </a:gradFill>
                <a:ln w="1270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GB">
                    <a:latin typeface="Calibri" pitchFamily="34" charset="0"/>
                  </a:endParaRPr>
                </a:p>
              </p:txBody>
            </p:sp>
            <p:sp>
              <p:nvSpPr>
                <p:cNvPr id="19498" name="AutoShape 110"/>
                <p:cNvSpPr>
                  <a:spLocks noChangeArrowheads="1"/>
                </p:cNvSpPr>
                <p:nvPr/>
              </p:nvSpPr>
              <p:spPr bwMode="auto">
                <a:xfrm>
                  <a:off x="768" y="2208"/>
                  <a:ext cx="288" cy="96"/>
                </a:xfrm>
                <a:prstGeom prst="flowChartMagneticDisk">
                  <a:avLst/>
                </a:prstGeom>
                <a:gradFill rotWithShape="1">
                  <a:gsLst>
                    <a:gs pos="0">
                      <a:srgbClr val="595959"/>
                    </a:gs>
                    <a:gs pos="50000">
                      <a:srgbClr val="C0C0C0"/>
                    </a:gs>
                    <a:gs pos="100000">
                      <a:srgbClr val="595959"/>
                    </a:gs>
                  </a:gsLst>
                  <a:lin ang="5400000" scaled="1"/>
                </a:gradFill>
                <a:ln w="1270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GB">
                    <a:latin typeface="Calibri" pitchFamily="34" charset="0"/>
                  </a:endParaRPr>
                </a:p>
              </p:txBody>
            </p:sp>
            <p:sp>
              <p:nvSpPr>
                <p:cNvPr id="19499" name="AutoShape 111"/>
                <p:cNvSpPr>
                  <a:spLocks noChangeArrowheads="1"/>
                </p:cNvSpPr>
                <p:nvPr/>
              </p:nvSpPr>
              <p:spPr bwMode="auto">
                <a:xfrm>
                  <a:off x="768" y="2256"/>
                  <a:ext cx="288" cy="96"/>
                </a:xfrm>
                <a:prstGeom prst="flowChartMagneticDisk">
                  <a:avLst/>
                </a:prstGeom>
                <a:gradFill rotWithShape="1">
                  <a:gsLst>
                    <a:gs pos="0">
                      <a:srgbClr val="595959"/>
                    </a:gs>
                    <a:gs pos="50000">
                      <a:srgbClr val="C0C0C0"/>
                    </a:gs>
                    <a:gs pos="100000">
                      <a:srgbClr val="595959"/>
                    </a:gs>
                  </a:gsLst>
                  <a:lin ang="5400000" scaled="1"/>
                </a:gradFill>
                <a:ln w="1270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GB">
                    <a:latin typeface="Calibri" pitchFamily="34" charset="0"/>
                  </a:endParaRPr>
                </a:p>
              </p:txBody>
            </p:sp>
            <p:sp>
              <p:nvSpPr>
                <p:cNvPr id="19500" name="AutoShape 112"/>
                <p:cNvSpPr>
                  <a:spLocks noChangeArrowheads="1"/>
                </p:cNvSpPr>
                <p:nvPr/>
              </p:nvSpPr>
              <p:spPr bwMode="auto">
                <a:xfrm>
                  <a:off x="768" y="2304"/>
                  <a:ext cx="288" cy="96"/>
                </a:xfrm>
                <a:prstGeom prst="flowChartMagneticDisk">
                  <a:avLst/>
                </a:prstGeom>
                <a:gradFill rotWithShape="1">
                  <a:gsLst>
                    <a:gs pos="0">
                      <a:srgbClr val="595959"/>
                    </a:gs>
                    <a:gs pos="50000">
                      <a:srgbClr val="C0C0C0"/>
                    </a:gs>
                    <a:gs pos="100000">
                      <a:srgbClr val="595959"/>
                    </a:gs>
                  </a:gsLst>
                  <a:lin ang="5400000" scaled="1"/>
                </a:gradFill>
                <a:ln w="1270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GB">
                    <a:latin typeface="Calibri" pitchFamily="34" charset="0"/>
                  </a:endParaRPr>
                </a:p>
              </p:txBody>
            </p:sp>
            <p:sp>
              <p:nvSpPr>
                <p:cNvPr id="19501" name="AutoShape 113"/>
                <p:cNvSpPr>
                  <a:spLocks noChangeArrowheads="1"/>
                </p:cNvSpPr>
                <p:nvPr/>
              </p:nvSpPr>
              <p:spPr bwMode="auto">
                <a:xfrm>
                  <a:off x="768" y="2352"/>
                  <a:ext cx="288" cy="96"/>
                </a:xfrm>
                <a:prstGeom prst="flowChartMagneticDisk">
                  <a:avLst/>
                </a:prstGeom>
                <a:gradFill rotWithShape="1">
                  <a:gsLst>
                    <a:gs pos="0">
                      <a:srgbClr val="595959"/>
                    </a:gs>
                    <a:gs pos="50000">
                      <a:srgbClr val="C0C0C0"/>
                    </a:gs>
                    <a:gs pos="100000">
                      <a:srgbClr val="595959"/>
                    </a:gs>
                  </a:gsLst>
                  <a:lin ang="5400000" scaled="1"/>
                </a:gradFill>
                <a:ln w="1270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GB">
                    <a:latin typeface="Calibri" pitchFamily="34" charset="0"/>
                  </a:endParaRPr>
                </a:p>
              </p:txBody>
            </p:sp>
          </p:grpSp>
          <p:sp>
            <p:nvSpPr>
              <p:cNvPr id="19483" name="Line 116"/>
              <p:cNvSpPr>
                <a:spLocks noChangeShapeType="1"/>
              </p:cNvSpPr>
              <p:nvPr/>
            </p:nvSpPr>
            <p:spPr bwMode="auto">
              <a:xfrm>
                <a:off x="2352" y="1536"/>
                <a:ext cx="288" cy="144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84" name="Line 117"/>
              <p:cNvSpPr>
                <a:spLocks noChangeShapeType="1"/>
              </p:cNvSpPr>
              <p:nvPr/>
            </p:nvSpPr>
            <p:spPr bwMode="auto">
              <a:xfrm flipH="1">
                <a:off x="2304" y="1536"/>
                <a:ext cx="288" cy="14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85" name="AutoShape 114"/>
              <p:cNvSpPr>
                <a:spLocks noChangeArrowheads="1"/>
              </p:cNvSpPr>
              <p:nvPr/>
            </p:nvSpPr>
            <p:spPr bwMode="auto">
              <a:xfrm>
                <a:off x="2112" y="1344"/>
                <a:ext cx="288" cy="192"/>
              </a:xfrm>
              <a:prstGeom prst="flowChartPreparation">
                <a:avLst/>
              </a:prstGeom>
              <a:solidFill>
                <a:srgbClr val="7030A0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algn="ctr"/>
                <a:r>
                  <a:rPr lang="en-US" sz="1000" b="1">
                    <a:latin typeface="Calibri" pitchFamily="34" charset="0"/>
                  </a:rPr>
                  <a:t>CTRL</a:t>
                </a:r>
              </a:p>
            </p:txBody>
          </p:sp>
          <p:sp>
            <p:nvSpPr>
              <p:cNvPr id="19486" name="AutoShape 115"/>
              <p:cNvSpPr>
                <a:spLocks noChangeArrowheads="1"/>
              </p:cNvSpPr>
              <p:nvPr/>
            </p:nvSpPr>
            <p:spPr bwMode="auto">
              <a:xfrm>
                <a:off x="2544" y="1344"/>
                <a:ext cx="288" cy="192"/>
              </a:xfrm>
              <a:prstGeom prst="flowChartPreparation">
                <a:avLst/>
              </a:prstGeom>
              <a:solidFill>
                <a:srgbClr val="7030A0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algn="ctr"/>
                <a:r>
                  <a:rPr lang="en-US" sz="1000" b="1" dirty="0">
                    <a:latin typeface="Calibri" pitchFamily="34" charset="0"/>
                  </a:rPr>
                  <a:t>CTRL</a:t>
                </a:r>
              </a:p>
            </p:txBody>
          </p:sp>
        </p:grpSp>
        <p:sp>
          <p:nvSpPr>
            <p:cNvPr id="19475" name="Line 126"/>
            <p:cNvSpPr>
              <a:spLocks noChangeShapeType="1"/>
            </p:cNvSpPr>
            <p:nvPr/>
          </p:nvSpPr>
          <p:spPr bwMode="auto">
            <a:xfrm>
              <a:off x="2514600" y="2667000"/>
              <a:ext cx="0" cy="30480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19476" name="Picture 129" descr="MCj04316160000[1]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133600" y="2133600"/>
              <a:ext cx="685800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477" name="Line 130"/>
            <p:cNvSpPr>
              <a:spLocks noChangeShapeType="1"/>
            </p:cNvSpPr>
            <p:nvPr/>
          </p:nvSpPr>
          <p:spPr bwMode="auto">
            <a:xfrm>
              <a:off x="3352800" y="2667000"/>
              <a:ext cx="0" cy="30480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19478" name="Picture 131" descr="MCj04316160000[1]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971800" y="2133600"/>
              <a:ext cx="685800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84" name="Line 6"/>
          <p:cNvSpPr>
            <a:spLocks noChangeShapeType="1"/>
          </p:cNvSpPr>
          <p:nvPr/>
        </p:nvSpPr>
        <p:spPr bwMode="auto">
          <a:xfrm>
            <a:off x="4811180" y="4198236"/>
            <a:ext cx="0" cy="17537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" name="Text Box 8"/>
          <p:cNvSpPr txBox="1">
            <a:spLocks noChangeArrowheads="1"/>
          </p:cNvSpPr>
          <p:nvPr/>
        </p:nvSpPr>
        <p:spPr bwMode="auto">
          <a:xfrm>
            <a:off x="5740202" y="4198236"/>
            <a:ext cx="151211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800" i="1"/>
              <a:t>TCP/IP communication services</a:t>
            </a:r>
          </a:p>
        </p:txBody>
      </p:sp>
      <p:sp>
        <p:nvSpPr>
          <p:cNvPr id="187" name="Text Box 9"/>
          <p:cNvSpPr txBox="1">
            <a:spLocks noChangeArrowheads="1"/>
          </p:cNvSpPr>
          <p:nvPr/>
        </p:nvSpPr>
        <p:spPr bwMode="auto">
          <a:xfrm>
            <a:off x="5740202" y="5433580"/>
            <a:ext cx="151211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800" i="1" dirty="0"/>
              <a:t>TCP/IP communication services</a:t>
            </a:r>
          </a:p>
        </p:txBody>
      </p:sp>
      <p:sp>
        <p:nvSpPr>
          <p:cNvPr id="188" name="Line 10"/>
          <p:cNvSpPr>
            <a:spLocks noChangeShapeType="1"/>
          </p:cNvSpPr>
          <p:nvPr/>
        </p:nvSpPr>
        <p:spPr bwMode="auto">
          <a:xfrm flipH="1">
            <a:off x="870650" y="1971390"/>
            <a:ext cx="51483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9" name="AutoShape 11"/>
          <p:cNvSpPr>
            <a:spLocks noChangeArrowheads="1"/>
          </p:cNvSpPr>
          <p:nvPr/>
        </p:nvSpPr>
        <p:spPr bwMode="auto">
          <a:xfrm>
            <a:off x="1351936" y="1850271"/>
            <a:ext cx="257997" cy="229621"/>
          </a:xfrm>
          <a:prstGeom prst="diamond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0" name="Text Box 12"/>
          <p:cNvSpPr txBox="1">
            <a:spLocks noChangeArrowheads="1"/>
          </p:cNvSpPr>
          <p:nvPr/>
        </p:nvSpPr>
        <p:spPr bwMode="auto">
          <a:xfrm>
            <a:off x="639262" y="1534857"/>
            <a:ext cx="658299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r"/>
            <a:r>
              <a:rPr lang="en-US" sz="700" i="1" dirty="0"/>
              <a:t>PUBLIC ETHERNET NETWORK</a:t>
            </a:r>
          </a:p>
        </p:txBody>
      </p:sp>
      <p:pic>
        <p:nvPicPr>
          <p:cNvPr id="191" name="Picture 13" descr="VME 5021 crate (CERN spec.)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61784" y="4334495"/>
            <a:ext cx="616648" cy="263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2" name="Text Box 14"/>
          <p:cNvSpPr txBox="1">
            <a:spLocks noChangeArrowheads="1"/>
          </p:cNvSpPr>
          <p:nvPr/>
        </p:nvSpPr>
        <p:spPr bwMode="auto">
          <a:xfrm>
            <a:off x="3551275" y="4369822"/>
            <a:ext cx="99728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700" i="1"/>
              <a:t>TIMING GENERATION</a:t>
            </a:r>
          </a:p>
        </p:txBody>
      </p:sp>
      <p:sp>
        <p:nvSpPr>
          <p:cNvPr id="193" name="Line 15"/>
          <p:cNvSpPr>
            <a:spLocks noChangeShapeType="1"/>
          </p:cNvSpPr>
          <p:nvPr/>
        </p:nvSpPr>
        <p:spPr bwMode="auto">
          <a:xfrm>
            <a:off x="4564752" y="4598181"/>
            <a:ext cx="0" cy="17158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stealth" w="med" len="lg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" name="Line 16"/>
          <p:cNvSpPr>
            <a:spLocks noChangeShapeType="1"/>
          </p:cNvSpPr>
          <p:nvPr/>
        </p:nvSpPr>
        <p:spPr bwMode="auto">
          <a:xfrm>
            <a:off x="4718625" y="4598181"/>
            <a:ext cx="0" cy="17158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stealth" w="med" len="lg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5" name="Line 17"/>
          <p:cNvSpPr>
            <a:spLocks noChangeShapeType="1"/>
          </p:cNvSpPr>
          <p:nvPr/>
        </p:nvSpPr>
        <p:spPr bwMode="auto">
          <a:xfrm>
            <a:off x="4874812" y="4598181"/>
            <a:ext cx="0" cy="17158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stealth" w="med" len="lg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6" name="Line 18"/>
          <p:cNvSpPr>
            <a:spLocks noChangeShapeType="1"/>
          </p:cNvSpPr>
          <p:nvPr/>
        </p:nvSpPr>
        <p:spPr bwMode="auto">
          <a:xfrm>
            <a:off x="5028684" y="4598181"/>
            <a:ext cx="0" cy="17158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stealth" w="med" len="lg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7" name="Line 19"/>
          <p:cNvSpPr>
            <a:spLocks noChangeShapeType="1"/>
          </p:cNvSpPr>
          <p:nvPr/>
        </p:nvSpPr>
        <p:spPr bwMode="auto">
          <a:xfrm>
            <a:off x="4473354" y="6028156"/>
            <a:ext cx="0" cy="17158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stealth" w="med" len="lg"/>
            <a:tailEnd type="none" w="med" len="lg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8" name="Text Box 20"/>
          <p:cNvSpPr txBox="1">
            <a:spLocks noChangeArrowheads="1"/>
          </p:cNvSpPr>
          <p:nvPr/>
        </p:nvSpPr>
        <p:spPr bwMode="auto">
          <a:xfrm>
            <a:off x="4386584" y="6168200"/>
            <a:ext cx="162619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500"/>
              <a:t>T</a:t>
            </a:r>
          </a:p>
        </p:txBody>
      </p:sp>
      <p:sp>
        <p:nvSpPr>
          <p:cNvPr id="199" name="Line 21"/>
          <p:cNvSpPr>
            <a:spLocks noChangeShapeType="1"/>
          </p:cNvSpPr>
          <p:nvPr/>
        </p:nvSpPr>
        <p:spPr bwMode="auto">
          <a:xfrm>
            <a:off x="3952732" y="5937317"/>
            <a:ext cx="0" cy="17158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stealth" w="med" len="lg"/>
            <a:tailEnd type="none" w="med" len="lg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0" name="Text Box 22"/>
          <p:cNvSpPr txBox="1">
            <a:spLocks noChangeArrowheads="1"/>
          </p:cNvSpPr>
          <p:nvPr/>
        </p:nvSpPr>
        <p:spPr bwMode="auto">
          <a:xfrm>
            <a:off x="3865963" y="6077360"/>
            <a:ext cx="162619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500"/>
              <a:t>T</a:t>
            </a:r>
          </a:p>
        </p:txBody>
      </p:sp>
      <p:sp>
        <p:nvSpPr>
          <p:cNvPr id="201" name="Line 23"/>
          <p:cNvSpPr>
            <a:spLocks noChangeShapeType="1"/>
          </p:cNvSpPr>
          <p:nvPr/>
        </p:nvSpPr>
        <p:spPr bwMode="auto">
          <a:xfrm>
            <a:off x="3170642" y="5856571"/>
            <a:ext cx="0" cy="17158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stealth" w="med" len="lg"/>
            <a:tailEnd type="none" w="med" len="lg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2" name="Text Box 24"/>
          <p:cNvSpPr txBox="1">
            <a:spLocks noChangeArrowheads="1"/>
          </p:cNvSpPr>
          <p:nvPr/>
        </p:nvSpPr>
        <p:spPr bwMode="auto">
          <a:xfrm>
            <a:off x="3083871" y="5996615"/>
            <a:ext cx="162619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500"/>
              <a:t>T</a:t>
            </a:r>
          </a:p>
        </p:txBody>
      </p:sp>
      <p:sp>
        <p:nvSpPr>
          <p:cNvPr id="203" name="Line 25"/>
          <p:cNvSpPr>
            <a:spLocks noChangeShapeType="1"/>
          </p:cNvSpPr>
          <p:nvPr/>
        </p:nvSpPr>
        <p:spPr bwMode="auto">
          <a:xfrm>
            <a:off x="2758772" y="6146752"/>
            <a:ext cx="0" cy="17158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stealth" w="med" len="lg"/>
            <a:tailEnd type="none" w="med" len="lg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" name="Text Box 26"/>
          <p:cNvSpPr txBox="1">
            <a:spLocks noChangeArrowheads="1"/>
          </p:cNvSpPr>
          <p:nvPr/>
        </p:nvSpPr>
        <p:spPr bwMode="auto">
          <a:xfrm>
            <a:off x="2672003" y="6286796"/>
            <a:ext cx="162619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500"/>
              <a:t>T</a:t>
            </a:r>
          </a:p>
        </p:txBody>
      </p:sp>
      <p:sp>
        <p:nvSpPr>
          <p:cNvPr id="205" name="Line 27"/>
          <p:cNvSpPr>
            <a:spLocks noChangeShapeType="1"/>
          </p:cNvSpPr>
          <p:nvPr/>
        </p:nvSpPr>
        <p:spPr bwMode="auto">
          <a:xfrm>
            <a:off x="2252033" y="5973905"/>
            <a:ext cx="0" cy="17158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stealth" w="med" len="lg"/>
            <a:tailEnd type="none" w="med" len="lg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" name="Text Box 28"/>
          <p:cNvSpPr txBox="1">
            <a:spLocks noChangeArrowheads="1"/>
          </p:cNvSpPr>
          <p:nvPr/>
        </p:nvSpPr>
        <p:spPr bwMode="auto">
          <a:xfrm>
            <a:off x="2165263" y="6113949"/>
            <a:ext cx="162619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500"/>
              <a:t>T</a:t>
            </a:r>
          </a:p>
        </p:txBody>
      </p:sp>
      <p:sp>
        <p:nvSpPr>
          <p:cNvPr id="208" name="Text Box 32"/>
          <p:cNvSpPr txBox="1">
            <a:spLocks noChangeArrowheads="1"/>
          </p:cNvSpPr>
          <p:nvPr/>
        </p:nvSpPr>
        <p:spPr bwMode="auto">
          <a:xfrm>
            <a:off x="4479139" y="4728132"/>
            <a:ext cx="162619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500"/>
              <a:t>T</a:t>
            </a:r>
          </a:p>
        </p:txBody>
      </p:sp>
      <p:sp>
        <p:nvSpPr>
          <p:cNvPr id="209" name="Text Box 33"/>
          <p:cNvSpPr txBox="1">
            <a:spLocks noChangeArrowheads="1"/>
          </p:cNvSpPr>
          <p:nvPr/>
        </p:nvSpPr>
        <p:spPr bwMode="auto">
          <a:xfrm>
            <a:off x="4634169" y="4733179"/>
            <a:ext cx="162619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500"/>
              <a:t>T</a:t>
            </a:r>
          </a:p>
        </p:txBody>
      </p:sp>
      <p:sp>
        <p:nvSpPr>
          <p:cNvPr id="210" name="Text Box 34"/>
          <p:cNvSpPr txBox="1">
            <a:spLocks noChangeArrowheads="1"/>
          </p:cNvSpPr>
          <p:nvPr/>
        </p:nvSpPr>
        <p:spPr bwMode="auto">
          <a:xfrm>
            <a:off x="4783412" y="4724346"/>
            <a:ext cx="162619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500"/>
              <a:t>T</a:t>
            </a:r>
          </a:p>
        </p:txBody>
      </p:sp>
      <p:sp>
        <p:nvSpPr>
          <p:cNvPr id="211" name="Text Box 35"/>
          <p:cNvSpPr txBox="1">
            <a:spLocks noChangeArrowheads="1"/>
          </p:cNvSpPr>
          <p:nvPr/>
        </p:nvSpPr>
        <p:spPr bwMode="auto">
          <a:xfrm>
            <a:off x="4940757" y="4728132"/>
            <a:ext cx="162619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500"/>
              <a:t>T</a:t>
            </a:r>
          </a:p>
        </p:txBody>
      </p:sp>
      <p:pic>
        <p:nvPicPr>
          <p:cNvPr id="212" name="Picture 36" descr="VME 5021 crate (CERN spec.)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07566" y="5904514"/>
            <a:ext cx="616648" cy="264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3" name="Picture 37" descr="VME 5021 crate (CERN spec.)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96854" y="5730406"/>
            <a:ext cx="616648" cy="26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4" name="Picture 38" descr="home_icon2u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31306" y="5640828"/>
            <a:ext cx="544918" cy="228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" name="Picture 39" descr="mac0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830908" y="2201011"/>
            <a:ext cx="343611" cy="326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6" name="Line 40"/>
          <p:cNvSpPr>
            <a:spLocks noChangeShapeType="1"/>
          </p:cNvSpPr>
          <p:nvPr/>
        </p:nvSpPr>
        <p:spPr bwMode="auto">
          <a:xfrm>
            <a:off x="1505809" y="2658992"/>
            <a:ext cx="487186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7" name="Line 41"/>
          <p:cNvSpPr>
            <a:spLocks noChangeShapeType="1"/>
          </p:cNvSpPr>
          <p:nvPr/>
        </p:nvSpPr>
        <p:spPr bwMode="auto">
          <a:xfrm>
            <a:off x="2036843" y="2527780"/>
            <a:ext cx="0" cy="13247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18" name="Picture 42" descr="graph0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204193" y="2257786"/>
            <a:ext cx="341297" cy="269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" name="Line 43"/>
          <p:cNvSpPr>
            <a:spLocks noChangeShapeType="1"/>
          </p:cNvSpPr>
          <p:nvPr/>
        </p:nvSpPr>
        <p:spPr bwMode="auto">
          <a:xfrm>
            <a:off x="3339555" y="2527780"/>
            <a:ext cx="0" cy="13247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20" name="Picture 44" descr="graph0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958517" y="2257786"/>
            <a:ext cx="341297" cy="269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1" name="Line 45"/>
          <p:cNvSpPr>
            <a:spLocks noChangeShapeType="1"/>
          </p:cNvSpPr>
          <p:nvPr/>
        </p:nvSpPr>
        <p:spPr bwMode="auto">
          <a:xfrm>
            <a:off x="4093878" y="2527780"/>
            <a:ext cx="0" cy="13247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22" name="Picture 46" descr="mac0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18129" y="2201011"/>
            <a:ext cx="342454" cy="326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3" name="Line 47"/>
          <p:cNvSpPr>
            <a:spLocks noChangeShapeType="1"/>
          </p:cNvSpPr>
          <p:nvPr/>
        </p:nvSpPr>
        <p:spPr bwMode="auto">
          <a:xfrm>
            <a:off x="2724064" y="2527780"/>
            <a:ext cx="0" cy="13247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24" name="Picture 48" descr="mac0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12840" y="2201011"/>
            <a:ext cx="343611" cy="326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" name="Line 49"/>
          <p:cNvSpPr>
            <a:spLocks noChangeShapeType="1"/>
          </p:cNvSpPr>
          <p:nvPr/>
        </p:nvSpPr>
        <p:spPr bwMode="auto">
          <a:xfrm>
            <a:off x="4919932" y="2527780"/>
            <a:ext cx="0" cy="13247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26" name="Picture 50" descr="mac0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37737" y="2201011"/>
            <a:ext cx="344767" cy="326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7" name="Line 51"/>
          <p:cNvSpPr>
            <a:spLocks noChangeShapeType="1"/>
          </p:cNvSpPr>
          <p:nvPr/>
        </p:nvSpPr>
        <p:spPr bwMode="auto">
          <a:xfrm>
            <a:off x="5742515" y="2527780"/>
            <a:ext cx="0" cy="13247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8" name="Text Box 52"/>
          <p:cNvSpPr txBox="1">
            <a:spLocks noChangeArrowheads="1"/>
          </p:cNvSpPr>
          <p:nvPr/>
        </p:nvSpPr>
        <p:spPr bwMode="auto">
          <a:xfrm>
            <a:off x="1735864" y="1845226"/>
            <a:ext cx="77490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800" i="1" dirty="0"/>
              <a:t>OPERATOR</a:t>
            </a:r>
          </a:p>
          <a:p>
            <a:r>
              <a:rPr lang="en-US" sz="800" i="1" dirty="0"/>
              <a:t>CONSOLES</a:t>
            </a:r>
          </a:p>
        </p:txBody>
      </p:sp>
      <p:sp>
        <p:nvSpPr>
          <p:cNvPr id="229" name="Text Box 53"/>
          <p:cNvSpPr txBox="1">
            <a:spLocks noChangeArrowheads="1"/>
          </p:cNvSpPr>
          <p:nvPr/>
        </p:nvSpPr>
        <p:spPr bwMode="auto">
          <a:xfrm>
            <a:off x="5091159" y="1864062"/>
            <a:ext cx="86240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800" i="1" dirty="0"/>
              <a:t>OPERATOR</a:t>
            </a:r>
          </a:p>
          <a:p>
            <a:r>
              <a:rPr lang="en-US" sz="800" i="1" dirty="0"/>
              <a:t>CONSOLES</a:t>
            </a:r>
          </a:p>
        </p:txBody>
      </p:sp>
      <p:sp>
        <p:nvSpPr>
          <p:cNvPr id="230" name="Text Box 54"/>
          <p:cNvSpPr txBox="1">
            <a:spLocks noChangeArrowheads="1"/>
          </p:cNvSpPr>
          <p:nvPr/>
        </p:nvSpPr>
        <p:spPr bwMode="auto">
          <a:xfrm>
            <a:off x="3169880" y="1864062"/>
            <a:ext cx="74783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800" i="1" dirty="0"/>
              <a:t>FIXED</a:t>
            </a:r>
          </a:p>
          <a:p>
            <a:r>
              <a:rPr lang="en-US" sz="800" i="1" dirty="0"/>
              <a:t>DISPLAYS</a:t>
            </a:r>
          </a:p>
        </p:txBody>
      </p:sp>
      <p:sp>
        <p:nvSpPr>
          <p:cNvPr id="231" name="Text Box 55"/>
          <p:cNvSpPr txBox="1">
            <a:spLocks noChangeArrowheads="1"/>
          </p:cNvSpPr>
          <p:nvPr/>
        </p:nvSpPr>
        <p:spPr bwMode="auto">
          <a:xfrm rot="16200000">
            <a:off x="615703" y="3489827"/>
            <a:ext cx="149329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700" i="1"/>
              <a:t>CERN  GIGABIT  ETHERNET  TECHNICAL  NETWORK</a:t>
            </a:r>
          </a:p>
        </p:txBody>
      </p:sp>
      <p:sp>
        <p:nvSpPr>
          <p:cNvPr id="232" name="Line 56"/>
          <p:cNvSpPr>
            <a:spLocks noChangeShapeType="1"/>
          </p:cNvSpPr>
          <p:nvPr/>
        </p:nvSpPr>
        <p:spPr bwMode="auto">
          <a:xfrm flipV="1">
            <a:off x="1505808" y="4183094"/>
            <a:ext cx="5892001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3" name="Line 57"/>
          <p:cNvSpPr>
            <a:spLocks noChangeShapeType="1"/>
          </p:cNvSpPr>
          <p:nvPr/>
        </p:nvSpPr>
        <p:spPr bwMode="auto">
          <a:xfrm>
            <a:off x="2106259" y="4006464"/>
            <a:ext cx="0" cy="17663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34" name="Picture 58" descr="tower0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901481" y="3682219"/>
            <a:ext cx="403772" cy="368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" name="Text Box 59"/>
          <p:cNvSpPr txBox="1">
            <a:spLocks noChangeArrowheads="1"/>
          </p:cNvSpPr>
          <p:nvPr/>
        </p:nvSpPr>
        <p:spPr bwMode="auto">
          <a:xfrm>
            <a:off x="1951230" y="3305622"/>
            <a:ext cx="62817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700" i="1" dirty="0"/>
              <a:t>FILE SERVERS</a:t>
            </a:r>
          </a:p>
        </p:txBody>
      </p:sp>
      <p:sp>
        <p:nvSpPr>
          <p:cNvPr id="236" name="Line 60"/>
          <p:cNvSpPr>
            <a:spLocks noChangeShapeType="1"/>
          </p:cNvSpPr>
          <p:nvPr/>
        </p:nvSpPr>
        <p:spPr bwMode="auto">
          <a:xfrm>
            <a:off x="2654648" y="4006464"/>
            <a:ext cx="0" cy="17663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37" name="Picture 61" descr="tower0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447556" y="3682219"/>
            <a:ext cx="403772" cy="368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8" name="Line 62"/>
          <p:cNvSpPr>
            <a:spLocks noChangeShapeType="1"/>
          </p:cNvSpPr>
          <p:nvPr/>
        </p:nvSpPr>
        <p:spPr bwMode="auto">
          <a:xfrm>
            <a:off x="3408971" y="4006464"/>
            <a:ext cx="0" cy="17663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39" name="Picture 63" descr="server0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204193" y="3682219"/>
            <a:ext cx="403772" cy="363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0" name="Line 64"/>
          <p:cNvSpPr>
            <a:spLocks noChangeShapeType="1"/>
          </p:cNvSpPr>
          <p:nvPr/>
        </p:nvSpPr>
        <p:spPr bwMode="auto">
          <a:xfrm flipH="1">
            <a:off x="4235025" y="4050622"/>
            <a:ext cx="0" cy="13247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41" name="Picture 65" descr="server0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027933" y="3682219"/>
            <a:ext cx="403772" cy="363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2" name="Text Box 66"/>
          <p:cNvSpPr txBox="1">
            <a:spLocks noChangeArrowheads="1"/>
          </p:cNvSpPr>
          <p:nvPr/>
        </p:nvSpPr>
        <p:spPr bwMode="auto">
          <a:xfrm>
            <a:off x="3391618" y="3305622"/>
            <a:ext cx="76589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700" i="1" dirty="0"/>
              <a:t>APPLICATION SERVERS</a:t>
            </a:r>
          </a:p>
        </p:txBody>
      </p:sp>
      <p:sp>
        <p:nvSpPr>
          <p:cNvPr id="243" name="Line 67"/>
          <p:cNvSpPr>
            <a:spLocks noChangeShapeType="1"/>
          </p:cNvSpPr>
          <p:nvPr/>
        </p:nvSpPr>
        <p:spPr bwMode="auto">
          <a:xfrm>
            <a:off x="5194126" y="4006464"/>
            <a:ext cx="0" cy="17663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44" name="Picture 68" descr="server02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988191" y="3682219"/>
            <a:ext cx="403772" cy="363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" name="Text Box 69"/>
          <p:cNvSpPr txBox="1">
            <a:spLocks noChangeArrowheads="1"/>
          </p:cNvSpPr>
          <p:nvPr/>
        </p:nvSpPr>
        <p:spPr bwMode="auto">
          <a:xfrm>
            <a:off x="5142065" y="3305622"/>
            <a:ext cx="54071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700" i="1" dirty="0"/>
              <a:t>SCADA SERVERS</a:t>
            </a:r>
          </a:p>
        </p:txBody>
      </p:sp>
      <p:sp>
        <p:nvSpPr>
          <p:cNvPr id="246" name="Line 70"/>
          <p:cNvSpPr>
            <a:spLocks noChangeShapeType="1"/>
          </p:cNvSpPr>
          <p:nvPr/>
        </p:nvSpPr>
        <p:spPr bwMode="auto">
          <a:xfrm>
            <a:off x="5879034" y="4006464"/>
            <a:ext cx="0" cy="17663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47" name="Picture 71" descr="server02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674255" y="3682219"/>
            <a:ext cx="403772" cy="363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8" name="Line 72"/>
          <p:cNvSpPr>
            <a:spLocks noChangeShapeType="1"/>
          </p:cNvSpPr>
          <p:nvPr/>
        </p:nvSpPr>
        <p:spPr bwMode="auto">
          <a:xfrm>
            <a:off x="1501181" y="5465458"/>
            <a:ext cx="487186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9" name="Text Box 73"/>
          <p:cNvSpPr txBox="1">
            <a:spLocks noChangeArrowheads="1"/>
          </p:cNvSpPr>
          <p:nvPr/>
        </p:nvSpPr>
        <p:spPr bwMode="auto">
          <a:xfrm>
            <a:off x="1693233" y="5183770"/>
            <a:ext cx="88617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700" i="1" dirty="0"/>
              <a:t>RT Lynx/OS</a:t>
            </a:r>
          </a:p>
          <a:p>
            <a:r>
              <a:rPr lang="en-US" sz="700" i="1" dirty="0"/>
              <a:t>VME Front Ends</a:t>
            </a:r>
          </a:p>
        </p:txBody>
      </p:sp>
      <p:sp>
        <p:nvSpPr>
          <p:cNvPr id="250" name="Text Box 74"/>
          <p:cNvSpPr txBox="1">
            <a:spLocks noChangeArrowheads="1"/>
          </p:cNvSpPr>
          <p:nvPr/>
        </p:nvSpPr>
        <p:spPr bwMode="auto">
          <a:xfrm>
            <a:off x="3546646" y="5183770"/>
            <a:ext cx="80418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700" i="1" dirty="0"/>
              <a:t>WORLDFIP</a:t>
            </a:r>
          </a:p>
          <a:p>
            <a:r>
              <a:rPr lang="en-US" sz="700" i="1" dirty="0"/>
              <a:t>Front Ends</a:t>
            </a:r>
          </a:p>
        </p:txBody>
      </p:sp>
      <p:sp>
        <p:nvSpPr>
          <p:cNvPr id="251" name="Text Box 75"/>
          <p:cNvSpPr txBox="1">
            <a:spLocks noChangeArrowheads="1"/>
          </p:cNvSpPr>
          <p:nvPr/>
        </p:nvSpPr>
        <p:spPr bwMode="auto">
          <a:xfrm>
            <a:off x="5700499" y="5236710"/>
            <a:ext cx="5209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700" i="1" dirty="0" smtClean="0"/>
              <a:t>PLC</a:t>
            </a:r>
            <a:endParaRPr lang="en-US" sz="700" i="1" dirty="0"/>
          </a:p>
        </p:txBody>
      </p:sp>
      <p:pic>
        <p:nvPicPr>
          <p:cNvPr id="252" name="Picture 76" descr="5000014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051823" y="5948672"/>
            <a:ext cx="481286" cy="230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3" name="Picture 77" descr="5000014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601368" y="5597932"/>
            <a:ext cx="481286" cy="230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4" name="Picture 78" descr="5000014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150914" y="5948672"/>
            <a:ext cx="480130" cy="230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5" name="Picture 79" descr="5000014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601368" y="5948672"/>
            <a:ext cx="481286" cy="230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" name="Picture 80" descr="home_icon2u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90408" y="5817460"/>
            <a:ext cx="548389" cy="227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7" name="Picture 81" descr="home_icon2u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12592" y="5730406"/>
            <a:ext cx="544918" cy="227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8" name="Line 82"/>
          <p:cNvSpPr>
            <a:spLocks noChangeShapeType="1"/>
          </p:cNvSpPr>
          <p:nvPr/>
        </p:nvSpPr>
        <p:spPr bwMode="auto">
          <a:xfrm>
            <a:off x="5806146" y="5465458"/>
            <a:ext cx="0" cy="13247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9" name="Line 83"/>
          <p:cNvSpPr>
            <a:spLocks noChangeShapeType="1"/>
          </p:cNvSpPr>
          <p:nvPr/>
        </p:nvSpPr>
        <p:spPr bwMode="auto">
          <a:xfrm>
            <a:off x="5328331" y="5904514"/>
            <a:ext cx="109562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0" name="Line 84"/>
          <p:cNvSpPr>
            <a:spLocks noChangeShapeType="1"/>
          </p:cNvSpPr>
          <p:nvPr/>
        </p:nvSpPr>
        <p:spPr bwMode="auto">
          <a:xfrm>
            <a:off x="5328331" y="5904514"/>
            <a:ext cx="0" cy="4415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1" name="Line 85"/>
          <p:cNvSpPr>
            <a:spLocks noChangeShapeType="1"/>
          </p:cNvSpPr>
          <p:nvPr/>
        </p:nvSpPr>
        <p:spPr bwMode="auto">
          <a:xfrm>
            <a:off x="5806146" y="5904514"/>
            <a:ext cx="0" cy="4415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2" name="Line 86"/>
          <p:cNvSpPr>
            <a:spLocks noChangeShapeType="1"/>
          </p:cNvSpPr>
          <p:nvPr/>
        </p:nvSpPr>
        <p:spPr bwMode="auto">
          <a:xfrm>
            <a:off x="6423951" y="5904514"/>
            <a:ext cx="0" cy="4415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3" name="Line 87"/>
          <p:cNvSpPr>
            <a:spLocks noChangeShapeType="1"/>
          </p:cNvSpPr>
          <p:nvPr/>
        </p:nvSpPr>
        <p:spPr bwMode="auto">
          <a:xfrm>
            <a:off x="5806146" y="5817460"/>
            <a:ext cx="0" cy="8705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64" name="Picture 88" descr="VME 5021 crate (CERN spec.)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83827" y="5640828"/>
            <a:ext cx="616648" cy="263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5" name="Line 89"/>
          <p:cNvSpPr>
            <a:spLocks noChangeShapeType="1"/>
          </p:cNvSpPr>
          <p:nvPr/>
        </p:nvSpPr>
        <p:spPr bwMode="auto">
          <a:xfrm>
            <a:off x="1826280" y="5465458"/>
            <a:ext cx="0" cy="17537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6" name="Line 90"/>
          <p:cNvSpPr>
            <a:spLocks noChangeShapeType="1"/>
          </p:cNvSpPr>
          <p:nvPr/>
        </p:nvSpPr>
        <p:spPr bwMode="auto">
          <a:xfrm>
            <a:off x="2238150" y="5465458"/>
            <a:ext cx="0" cy="26494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7" name="Line 91"/>
          <p:cNvSpPr>
            <a:spLocks noChangeShapeType="1"/>
          </p:cNvSpPr>
          <p:nvPr/>
        </p:nvSpPr>
        <p:spPr bwMode="auto">
          <a:xfrm>
            <a:off x="2651177" y="5465458"/>
            <a:ext cx="0" cy="43905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8" name="Line 92"/>
          <p:cNvSpPr>
            <a:spLocks noChangeShapeType="1"/>
          </p:cNvSpPr>
          <p:nvPr/>
        </p:nvSpPr>
        <p:spPr bwMode="auto">
          <a:xfrm>
            <a:off x="3199566" y="5465458"/>
            <a:ext cx="0" cy="21952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9" name="Line 93"/>
          <p:cNvSpPr>
            <a:spLocks noChangeShapeType="1"/>
          </p:cNvSpPr>
          <p:nvPr/>
        </p:nvSpPr>
        <p:spPr bwMode="auto">
          <a:xfrm>
            <a:off x="3679694" y="5465458"/>
            <a:ext cx="0" cy="30784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0" name="Line 94"/>
          <p:cNvSpPr>
            <a:spLocks noChangeShapeType="1"/>
          </p:cNvSpPr>
          <p:nvPr/>
        </p:nvSpPr>
        <p:spPr bwMode="auto">
          <a:xfrm>
            <a:off x="4230397" y="5465458"/>
            <a:ext cx="0" cy="39615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9" name="Line 113"/>
          <p:cNvSpPr>
            <a:spLocks noChangeShapeType="1"/>
          </p:cNvSpPr>
          <p:nvPr/>
        </p:nvSpPr>
        <p:spPr bwMode="auto">
          <a:xfrm flipH="1">
            <a:off x="1488454" y="1686255"/>
            <a:ext cx="0" cy="39331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0" name="Text Box 114"/>
          <p:cNvSpPr txBox="1">
            <a:spLocks noChangeArrowheads="1"/>
          </p:cNvSpPr>
          <p:nvPr/>
        </p:nvSpPr>
        <p:spPr bwMode="auto">
          <a:xfrm>
            <a:off x="5792263" y="2658992"/>
            <a:ext cx="1510961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800" i="1" dirty="0"/>
              <a:t>TCP/IP communication services</a:t>
            </a:r>
          </a:p>
        </p:txBody>
      </p:sp>
      <p:sp>
        <p:nvSpPr>
          <p:cNvPr id="164" name="Text Box 7"/>
          <p:cNvSpPr txBox="1">
            <a:spLocks noChangeArrowheads="1"/>
          </p:cNvSpPr>
          <p:nvPr/>
        </p:nvSpPr>
        <p:spPr bwMode="auto">
          <a:xfrm>
            <a:off x="214164" y="1534857"/>
            <a:ext cx="8724094" cy="1127937"/>
          </a:xfrm>
          <a:prstGeom prst="rect">
            <a:avLst/>
          </a:prstGeom>
          <a:solidFill>
            <a:schemeClr val="accent4">
              <a:lumMod val="40000"/>
              <a:lumOff val="60000"/>
              <a:alpha val="50000"/>
            </a:schemeClr>
          </a:solidFill>
          <a:ln w="12700">
            <a:solidFill>
              <a:schemeClr val="accent4">
                <a:lumMod val="50000"/>
              </a:schemeClr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 lIns="0" tIns="36000" rIns="36000" bIns="0" anchor="t">
            <a:noAutofit/>
          </a:bodyPr>
          <a:lstStyle>
            <a:defPPr>
              <a:defRPr lang="en-US"/>
            </a:defPPr>
            <a:lvl1pPr algn="r" fontAlgn="auto">
              <a:lnSpc>
                <a:spcPts val="0"/>
              </a:lnSpc>
              <a:spcBef>
                <a:spcPts val="1200"/>
              </a:spcBef>
              <a:spcAft>
                <a:spcPts val="0"/>
              </a:spcAft>
              <a:defRPr sz="2000" b="1">
                <a:solidFill>
                  <a:srgbClr val="663300"/>
                </a:solidFill>
              </a:defRPr>
            </a:lvl1pPr>
          </a:lstStyle>
          <a:p>
            <a:endParaRPr lang="en-US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65" name="Text Box 8"/>
          <p:cNvSpPr txBox="1">
            <a:spLocks noChangeArrowheads="1"/>
          </p:cNvSpPr>
          <p:nvPr/>
        </p:nvSpPr>
        <p:spPr bwMode="auto">
          <a:xfrm>
            <a:off x="211014" y="3052012"/>
            <a:ext cx="8727246" cy="2063173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 w="12700">
            <a:solidFill>
              <a:srgbClr val="00206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 lIns="0" tIns="36000" rIns="36000" bIns="0" anchor="t">
            <a:noAutofit/>
          </a:bodyPr>
          <a:lstStyle>
            <a:defPPr>
              <a:defRPr lang="en-US"/>
            </a:defPPr>
            <a:lvl1pPr algn="ctr" fontAlgn="auto">
              <a:spcBef>
                <a:spcPct val="50000"/>
              </a:spcBef>
              <a:spcAft>
                <a:spcPts val="0"/>
              </a:spcAft>
              <a:defRPr sz="2400" b="1">
                <a:solidFill>
                  <a:srgbClr val="002060"/>
                </a:solidFill>
              </a:defRPr>
            </a:lvl1pPr>
          </a:lstStyle>
          <a:p>
            <a:pPr algn="r">
              <a:lnSpc>
                <a:spcPts val="0"/>
              </a:lnSpc>
            </a:pPr>
            <a:endParaRPr lang="en-US" dirty="0"/>
          </a:p>
        </p:txBody>
      </p:sp>
      <p:sp>
        <p:nvSpPr>
          <p:cNvPr id="167" name="Text Box 9"/>
          <p:cNvSpPr txBox="1">
            <a:spLocks noChangeArrowheads="1"/>
          </p:cNvSpPr>
          <p:nvPr/>
        </p:nvSpPr>
        <p:spPr bwMode="auto">
          <a:xfrm>
            <a:off x="211014" y="5491547"/>
            <a:ext cx="8727245" cy="1038298"/>
          </a:xfrm>
          <a:prstGeom prst="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  <a:ln w="12700">
            <a:solidFill>
              <a:schemeClr val="folHlink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 lIns="0" tIns="36000" rIns="36000" bIns="0" anchor="t">
            <a:noAutofit/>
          </a:bodyPr>
          <a:lstStyle>
            <a:defPPr>
              <a:defRPr lang="en-US"/>
            </a:defPPr>
            <a:lvl1pPr algn="r" fontAlgn="auto">
              <a:lnSpc>
                <a:spcPts val="0"/>
              </a:lnSpc>
              <a:spcBef>
                <a:spcPts val="1200"/>
              </a:spcBef>
              <a:spcAft>
                <a:spcPts val="0"/>
              </a:spcAft>
              <a:defRPr sz="2000" b="1">
                <a:solidFill>
                  <a:srgbClr val="663300"/>
                </a:solidFill>
              </a:defRPr>
            </a:lvl1pPr>
          </a:lstStyle>
          <a:p>
            <a:endParaRPr lang="en-US" dirty="0"/>
          </a:p>
          <a:p>
            <a:endParaRPr lang="en-US" dirty="0" smtClean="0"/>
          </a:p>
        </p:txBody>
      </p:sp>
      <p:sp>
        <p:nvSpPr>
          <p:cNvPr id="169" name="Left-Right Arrow 168"/>
          <p:cNvSpPr/>
          <p:nvPr/>
        </p:nvSpPr>
        <p:spPr>
          <a:xfrm>
            <a:off x="211015" y="2678658"/>
            <a:ext cx="8727243" cy="347488"/>
          </a:xfrm>
          <a:prstGeom prst="leftRightArrow">
            <a:avLst/>
          </a:prstGeom>
          <a:gradFill>
            <a:gsLst>
              <a:gs pos="96000">
                <a:srgbClr val="92D050"/>
              </a:gs>
              <a:gs pos="100000">
                <a:schemeClr val="accent4">
                  <a:lumMod val="60000"/>
                  <a:lumOff val="40000"/>
                </a:schemeClr>
              </a:gs>
            </a:gsLst>
          </a:gra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Remote communication (Java RMI, </a:t>
            </a:r>
            <a:r>
              <a:rPr lang="en-US" b="1" dirty="0" smtClean="0">
                <a:solidFill>
                  <a:schemeClr val="tx1"/>
                </a:solidFill>
              </a:rPr>
              <a:t>JMS</a:t>
            </a:r>
            <a:r>
              <a:rPr lang="en-US" b="1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66" name="Left-Right Arrow 165"/>
          <p:cNvSpPr/>
          <p:nvPr/>
        </p:nvSpPr>
        <p:spPr>
          <a:xfrm>
            <a:off x="1609932" y="5115186"/>
            <a:ext cx="7328326" cy="342658"/>
          </a:xfrm>
          <a:prstGeom prst="leftRightArrow">
            <a:avLst/>
          </a:prstGeom>
          <a:gradFill>
            <a:gsLst>
              <a:gs pos="100000">
                <a:srgbClr val="92D050"/>
              </a:gs>
              <a:gs pos="100000">
                <a:schemeClr val="accent2">
                  <a:lumMod val="60000"/>
                  <a:lumOff val="40000"/>
                </a:schemeClr>
              </a:gs>
            </a:gsLst>
          </a:gra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Controls </a:t>
            </a:r>
            <a:r>
              <a:rPr lang="en-US" b="1" dirty="0" err="1" smtClean="0">
                <a:solidFill>
                  <a:schemeClr val="tx1"/>
                </a:solidFill>
              </a:rPr>
              <a:t>MiddleWare</a:t>
            </a:r>
            <a:endParaRPr lang="en-US" b="1" dirty="0">
              <a:solidFill>
                <a:schemeClr val="tx1"/>
              </a:solidFill>
            </a:endParaRPr>
          </a:p>
        </p:txBody>
      </p:sp>
      <p:grpSp>
        <p:nvGrpSpPr>
          <p:cNvPr id="174" name="Group 173"/>
          <p:cNvGrpSpPr/>
          <p:nvPr/>
        </p:nvGrpSpPr>
        <p:grpSpPr>
          <a:xfrm>
            <a:off x="4594705" y="5718533"/>
            <a:ext cx="2662814" cy="767954"/>
            <a:chOff x="3878665" y="4675567"/>
            <a:chExt cx="2662814" cy="767954"/>
          </a:xfrm>
        </p:grpSpPr>
        <p:sp>
          <p:nvSpPr>
            <p:cNvPr id="175" name="AutoShape 22"/>
            <p:cNvSpPr>
              <a:spLocks noChangeArrowheads="1"/>
            </p:cNvSpPr>
            <p:nvPr/>
          </p:nvSpPr>
          <p:spPr bwMode="auto">
            <a:xfrm>
              <a:off x="3878665" y="4675567"/>
              <a:ext cx="2358014" cy="463154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rgbClr val="FFDB81"/>
                </a:gs>
                <a:gs pos="100000">
                  <a:srgbClr val="FFB601"/>
                </a:gs>
              </a:gsLst>
            </a:gradFill>
            <a:ln>
              <a:solidFill>
                <a:srgbClr val="680000"/>
              </a:solidFill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en-US" b="1" dirty="0">
                  <a:solidFill>
                    <a:srgbClr val="663300"/>
                  </a:solidFill>
                  <a:latin typeface="+mj-lt"/>
                </a:rPr>
                <a:t>PVSS</a:t>
              </a:r>
            </a:p>
          </p:txBody>
        </p:sp>
        <p:sp>
          <p:nvSpPr>
            <p:cNvPr id="176" name="AutoShape 22"/>
            <p:cNvSpPr>
              <a:spLocks noChangeArrowheads="1"/>
            </p:cNvSpPr>
            <p:nvPr/>
          </p:nvSpPr>
          <p:spPr bwMode="auto">
            <a:xfrm>
              <a:off x="4031065" y="4827967"/>
              <a:ext cx="2358014" cy="463154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rgbClr val="FFDB81"/>
                </a:gs>
                <a:gs pos="100000">
                  <a:srgbClr val="FFB601"/>
                </a:gs>
              </a:gsLst>
            </a:gradFill>
            <a:ln>
              <a:solidFill>
                <a:srgbClr val="680000"/>
              </a:solidFill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en-US" b="1" dirty="0">
                  <a:solidFill>
                    <a:srgbClr val="663300"/>
                  </a:solidFill>
                  <a:latin typeface="+mj-lt"/>
                </a:rPr>
                <a:t>PVSS</a:t>
              </a:r>
            </a:p>
          </p:txBody>
        </p:sp>
        <p:sp>
          <p:nvSpPr>
            <p:cNvPr id="177" name="AutoShape 22"/>
            <p:cNvSpPr>
              <a:spLocks noChangeArrowheads="1"/>
            </p:cNvSpPr>
            <p:nvPr/>
          </p:nvSpPr>
          <p:spPr bwMode="auto">
            <a:xfrm>
              <a:off x="4183465" y="4980367"/>
              <a:ext cx="2358014" cy="463154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rgbClr val="FFDB81"/>
                </a:gs>
                <a:gs pos="100000">
                  <a:srgbClr val="FFB601"/>
                </a:gs>
              </a:gsLst>
            </a:gradFill>
            <a:ln>
              <a:solidFill>
                <a:srgbClr val="680000"/>
              </a:solidFill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en-US" b="1" dirty="0" smtClean="0">
                  <a:solidFill>
                    <a:srgbClr val="663300"/>
                  </a:solidFill>
                  <a:latin typeface="+mj-lt"/>
                </a:rPr>
                <a:t>SCADA</a:t>
              </a:r>
              <a:endParaRPr lang="en-US" b="1" dirty="0">
                <a:solidFill>
                  <a:srgbClr val="663300"/>
                </a:solidFill>
                <a:latin typeface="+mj-lt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264704" y="3277526"/>
            <a:ext cx="1296000" cy="1579977"/>
            <a:chOff x="264704" y="3277526"/>
            <a:chExt cx="1296000" cy="1579977"/>
          </a:xfrm>
        </p:grpSpPr>
        <p:sp>
          <p:nvSpPr>
            <p:cNvPr id="178" name="AutoShape 22"/>
            <p:cNvSpPr>
              <a:spLocks noChangeArrowheads="1"/>
            </p:cNvSpPr>
            <p:nvPr/>
          </p:nvSpPr>
          <p:spPr bwMode="auto">
            <a:xfrm>
              <a:off x="264704" y="3277526"/>
              <a:ext cx="1296000" cy="1579977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</a:gradFill>
            <a:ln>
              <a:solidFill>
                <a:srgbClr val="002060"/>
              </a:solidFill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en-US" b="1" dirty="0">
                  <a:solidFill>
                    <a:srgbClr val="002060"/>
                  </a:solidFill>
                  <a:latin typeface="+mj-lt"/>
                </a:rPr>
                <a:t>LHC</a:t>
              </a:r>
            </a:p>
            <a:p>
              <a:pPr algn="ctr"/>
              <a:r>
                <a:rPr lang="en-US" b="1" dirty="0">
                  <a:solidFill>
                    <a:srgbClr val="002060"/>
                  </a:solidFill>
                  <a:latin typeface="+mj-lt"/>
                </a:rPr>
                <a:t>Software</a:t>
              </a:r>
            </a:p>
            <a:p>
              <a:pPr algn="ctr"/>
              <a:r>
                <a:rPr lang="en-US" b="1" dirty="0">
                  <a:solidFill>
                    <a:srgbClr val="002060"/>
                  </a:solidFill>
                  <a:latin typeface="+mj-lt"/>
                </a:rPr>
                <a:t>Architecture</a:t>
              </a: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22813" y="4428733"/>
              <a:ext cx="324772" cy="392067"/>
            </a:xfrm>
            <a:prstGeom prst="rect">
              <a:avLst/>
            </a:prstGeom>
          </p:spPr>
        </p:pic>
      </p:grpSp>
      <p:grpSp>
        <p:nvGrpSpPr>
          <p:cNvPr id="22" name="Group 21"/>
          <p:cNvGrpSpPr/>
          <p:nvPr/>
        </p:nvGrpSpPr>
        <p:grpSpPr>
          <a:xfrm>
            <a:off x="1647226" y="3277526"/>
            <a:ext cx="1270818" cy="695531"/>
            <a:chOff x="1647226" y="3277526"/>
            <a:chExt cx="1270818" cy="695531"/>
          </a:xfrm>
        </p:grpSpPr>
        <p:sp>
          <p:nvSpPr>
            <p:cNvPr id="182" name="AutoShape 22"/>
            <p:cNvSpPr>
              <a:spLocks noChangeArrowheads="1"/>
            </p:cNvSpPr>
            <p:nvPr/>
          </p:nvSpPr>
          <p:spPr bwMode="auto">
            <a:xfrm>
              <a:off x="1647226" y="3277526"/>
              <a:ext cx="1260000" cy="695531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</a:gradFill>
            <a:ln>
              <a:solidFill>
                <a:srgbClr val="002060"/>
              </a:solidFill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en-US" b="1" dirty="0">
                  <a:solidFill>
                    <a:srgbClr val="002060"/>
                  </a:solidFill>
                  <a:latin typeface="+mj-lt"/>
                </a:rPr>
                <a:t>Sequencer</a:t>
              </a:r>
            </a:p>
          </p:txBody>
        </p:sp>
        <p:pic>
          <p:nvPicPr>
            <p:cNvPr id="185" name="Picture 184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3272" y="3580415"/>
              <a:ext cx="324772" cy="392067"/>
            </a:xfrm>
            <a:prstGeom prst="rect">
              <a:avLst/>
            </a:prstGeom>
          </p:spPr>
        </p:pic>
      </p:grpSp>
      <p:grpSp>
        <p:nvGrpSpPr>
          <p:cNvPr id="26" name="Group 25"/>
          <p:cNvGrpSpPr/>
          <p:nvPr/>
        </p:nvGrpSpPr>
        <p:grpSpPr>
          <a:xfrm>
            <a:off x="1647226" y="4008484"/>
            <a:ext cx="1270818" cy="1015208"/>
            <a:chOff x="1647226" y="4046735"/>
            <a:chExt cx="1270818" cy="976957"/>
          </a:xfrm>
        </p:grpSpPr>
        <p:sp>
          <p:nvSpPr>
            <p:cNvPr id="183" name="AutoShape 22"/>
            <p:cNvSpPr>
              <a:spLocks noChangeArrowheads="1"/>
            </p:cNvSpPr>
            <p:nvPr/>
          </p:nvSpPr>
          <p:spPr bwMode="auto">
            <a:xfrm>
              <a:off x="1647226" y="4046735"/>
              <a:ext cx="1260000" cy="976957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</a:gradFill>
            <a:ln>
              <a:solidFill>
                <a:srgbClr val="002060"/>
              </a:solidFill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en-US" b="1" dirty="0" smtClean="0">
                  <a:solidFill>
                    <a:srgbClr val="002060"/>
                  </a:solidFill>
                  <a:latin typeface="+mj-lt"/>
                </a:rPr>
                <a:t>Analogue </a:t>
              </a:r>
            </a:p>
            <a:p>
              <a:pPr algn="ctr"/>
              <a:r>
                <a:rPr lang="en-US" b="1" dirty="0" smtClean="0">
                  <a:solidFill>
                    <a:srgbClr val="002060"/>
                  </a:solidFill>
                  <a:latin typeface="+mj-lt"/>
                </a:rPr>
                <a:t>Signals </a:t>
              </a:r>
            </a:p>
            <a:p>
              <a:pPr algn="ctr"/>
              <a:r>
                <a:rPr lang="en-US" b="1" dirty="0" smtClean="0">
                  <a:solidFill>
                    <a:srgbClr val="002060"/>
                  </a:solidFill>
                  <a:latin typeface="+mj-lt"/>
                </a:rPr>
                <a:t>Observation</a:t>
              </a:r>
              <a:endParaRPr lang="en-US" b="1" dirty="0">
                <a:solidFill>
                  <a:srgbClr val="002060"/>
                </a:solidFill>
                <a:latin typeface="+mj-lt"/>
              </a:endParaRPr>
            </a:p>
          </p:txBody>
        </p:sp>
        <p:pic>
          <p:nvPicPr>
            <p:cNvPr id="271" name="Picture 270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3272" y="4616736"/>
              <a:ext cx="324772" cy="392067"/>
            </a:xfrm>
            <a:prstGeom prst="rect">
              <a:avLst/>
            </a:prstGeom>
          </p:spPr>
        </p:pic>
      </p:grpSp>
      <p:grpSp>
        <p:nvGrpSpPr>
          <p:cNvPr id="23" name="Group 22"/>
          <p:cNvGrpSpPr/>
          <p:nvPr/>
        </p:nvGrpSpPr>
        <p:grpSpPr>
          <a:xfrm>
            <a:off x="2976352" y="3277526"/>
            <a:ext cx="1440000" cy="1746164"/>
            <a:chOff x="2976352" y="3277526"/>
            <a:chExt cx="1440000" cy="1746164"/>
          </a:xfrm>
        </p:grpSpPr>
        <p:sp>
          <p:nvSpPr>
            <p:cNvPr id="207" name="AutoShape 22"/>
            <p:cNvSpPr>
              <a:spLocks noChangeArrowheads="1"/>
            </p:cNvSpPr>
            <p:nvPr/>
          </p:nvSpPr>
          <p:spPr bwMode="auto">
            <a:xfrm>
              <a:off x="2976352" y="3277526"/>
              <a:ext cx="1440000" cy="1746164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</a:gradFill>
            <a:ln>
              <a:solidFill>
                <a:srgbClr val="002060"/>
              </a:solidFill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en-US" b="1" dirty="0">
                  <a:solidFill>
                    <a:srgbClr val="002060"/>
                  </a:solidFill>
                </a:rPr>
                <a:t>Diagnostics</a:t>
              </a:r>
            </a:p>
            <a:p>
              <a:pPr algn="ctr"/>
              <a:r>
                <a:rPr lang="en-US" b="1" dirty="0">
                  <a:solidFill>
                    <a:srgbClr val="002060"/>
                  </a:solidFill>
                </a:rPr>
                <a:t>Monitoring</a:t>
              </a:r>
            </a:p>
            <a:p>
              <a:pPr algn="ctr"/>
              <a:r>
                <a:rPr lang="en-US" b="1" dirty="0" smtClean="0">
                  <a:solidFill>
                    <a:srgbClr val="002060"/>
                  </a:solidFill>
                  <a:latin typeface="+mj-lt"/>
                </a:rPr>
                <a:t>&amp;</a:t>
              </a:r>
            </a:p>
            <a:p>
              <a:pPr algn="ctr"/>
              <a:r>
                <a:rPr lang="en-US" b="1" dirty="0" smtClean="0">
                  <a:solidFill>
                    <a:srgbClr val="002060"/>
                  </a:solidFill>
                  <a:latin typeface="+mj-lt"/>
                </a:rPr>
                <a:t>Alarms</a:t>
              </a:r>
              <a:endParaRPr lang="en-US" b="1" dirty="0">
                <a:solidFill>
                  <a:srgbClr val="002060"/>
                </a:solidFill>
                <a:latin typeface="+mj-lt"/>
              </a:endParaRPr>
            </a:p>
          </p:txBody>
        </p:sp>
        <p:pic>
          <p:nvPicPr>
            <p:cNvPr id="272" name="Picture 271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70432" y="4616736"/>
              <a:ext cx="324772" cy="392067"/>
            </a:xfrm>
            <a:prstGeom prst="rect">
              <a:avLst/>
            </a:prstGeom>
          </p:spPr>
        </p:pic>
      </p:grpSp>
      <p:grpSp>
        <p:nvGrpSpPr>
          <p:cNvPr id="24" name="Group 23"/>
          <p:cNvGrpSpPr/>
          <p:nvPr/>
        </p:nvGrpSpPr>
        <p:grpSpPr>
          <a:xfrm>
            <a:off x="4494176" y="3277525"/>
            <a:ext cx="1261759" cy="840597"/>
            <a:chOff x="4494176" y="3277525"/>
            <a:chExt cx="1261759" cy="840597"/>
          </a:xfrm>
        </p:grpSpPr>
        <p:sp>
          <p:nvSpPr>
            <p:cNvPr id="181" name="AutoShape 22"/>
            <p:cNvSpPr>
              <a:spLocks noChangeArrowheads="1"/>
            </p:cNvSpPr>
            <p:nvPr/>
          </p:nvSpPr>
          <p:spPr bwMode="auto">
            <a:xfrm>
              <a:off x="4494176" y="3277525"/>
              <a:ext cx="1260000" cy="840597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</a:gradFill>
            <a:ln>
              <a:solidFill>
                <a:srgbClr val="002060"/>
              </a:solidFill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en-US" b="1" dirty="0" smtClean="0">
                  <a:solidFill>
                    <a:srgbClr val="002060"/>
                  </a:solidFill>
                  <a:latin typeface="+mj-lt"/>
                </a:rPr>
                <a:t>Software</a:t>
              </a:r>
            </a:p>
            <a:p>
              <a:pPr algn="ctr"/>
              <a:r>
                <a:rPr lang="en-US" b="1" dirty="0">
                  <a:solidFill>
                    <a:srgbClr val="002060"/>
                  </a:solidFill>
                  <a:latin typeface="+mj-lt"/>
                </a:rPr>
                <a:t>Interlock</a:t>
              </a:r>
            </a:p>
            <a:p>
              <a:pPr algn="ctr"/>
              <a:r>
                <a:rPr lang="en-US" b="1" dirty="0" smtClean="0">
                  <a:solidFill>
                    <a:srgbClr val="002060"/>
                  </a:solidFill>
                  <a:latin typeface="+mj-lt"/>
                </a:rPr>
                <a:t>System</a:t>
              </a:r>
              <a:endParaRPr lang="en-US" b="1" dirty="0">
                <a:solidFill>
                  <a:srgbClr val="002060"/>
                </a:solidFill>
                <a:latin typeface="+mj-lt"/>
              </a:endParaRPr>
            </a:p>
          </p:txBody>
        </p:sp>
        <p:pic>
          <p:nvPicPr>
            <p:cNvPr id="273" name="Picture 272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31163" y="3713630"/>
              <a:ext cx="324772" cy="392067"/>
            </a:xfrm>
            <a:prstGeom prst="rect">
              <a:avLst/>
            </a:prstGeom>
          </p:spPr>
        </p:pic>
      </p:grpSp>
      <p:grpSp>
        <p:nvGrpSpPr>
          <p:cNvPr id="25" name="Group 24"/>
          <p:cNvGrpSpPr/>
          <p:nvPr/>
        </p:nvGrpSpPr>
        <p:grpSpPr>
          <a:xfrm>
            <a:off x="4495503" y="4196432"/>
            <a:ext cx="1260432" cy="834600"/>
            <a:chOff x="4495503" y="4196432"/>
            <a:chExt cx="1260432" cy="834600"/>
          </a:xfrm>
        </p:grpSpPr>
        <p:sp>
          <p:nvSpPr>
            <p:cNvPr id="179" name="AutoShape 22"/>
            <p:cNvSpPr>
              <a:spLocks noChangeArrowheads="1"/>
            </p:cNvSpPr>
            <p:nvPr/>
          </p:nvSpPr>
          <p:spPr bwMode="auto">
            <a:xfrm>
              <a:off x="4495503" y="4196432"/>
              <a:ext cx="1258673" cy="834600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</a:gradFill>
            <a:ln>
              <a:solidFill>
                <a:srgbClr val="002060"/>
              </a:solidFill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en-US" b="1" dirty="0">
                  <a:solidFill>
                    <a:srgbClr val="002060"/>
                  </a:solidFill>
                  <a:latin typeface="+mj-lt"/>
                </a:rPr>
                <a:t>Post</a:t>
              </a:r>
            </a:p>
            <a:p>
              <a:pPr algn="ctr"/>
              <a:r>
                <a:rPr lang="en-US" b="1" dirty="0">
                  <a:solidFill>
                    <a:srgbClr val="002060"/>
                  </a:solidFill>
                  <a:latin typeface="+mj-lt"/>
                </a:rPr>
                <a:t>Mortem</a:t>
              </a:r>
            </a:p>
          </p:txBody>
        </p:sp>
        <p:pic>
          <p:nvPicPr>
            <p:cNvPr id="274" name="Picture 273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31163" y="4616736"/>
              <a:ext cx="324772" cy="392067"/>
            </a:xfrm>
            <a:prstGeom prst="rect">
              <a:avLst/>
            </a:prstGeom>
          </p:spPr>
        </p:pic>
      </p:grpSp>
      <p:grpSp>
        <p:nvGrpSpPr>
          <p:cNvPr id="29" name="Group 28"/>
          <p:cNvGrpSpPr/>
          <p:nvPr/>
        </p:nvGrpSpPr>
        <p:grpSpPr>
          <a:xfrm>
            <a:off x="7382625" y="3277526"/>
            <a:ext cx="1450375" cy="1753506"/>
            <a:chOff x="7382625" y="3277526"/>
            <a:chExt cx="1450375" cy="1753506"/>
          </a:xfrm>
        </p:grpSpPr>
        <p:grpSp>
          <p:nvGrpSpPr>
            <p:cNvPr id="7" name="Group 6"/>
            <p:cNvGrpSpPr/>
            <p:nvPr/>
          </p:nvGrpSpPr>
          <p:grpSpPr>
            <a:xfrm>
              <a:off x="7382625" y="3277526"/>
              <a:ext cx="1450375" cy="1753506"/>
              <a:chOff x="7382625" y="3277526"/>
              <a:chExt cx="1450375" cy="1753506"/>
            </a:xfrm>
          </p:grpSpPr>
          <p:sp>
            <p:nvSpPr>
              <p:cNvPr id="297" name="Can 296"/>
              <p:cNvSpPr/>
              <p:nvPr/>
            </p:nvSpPr>
            <p:spPr>
              <a:xfrm>
                <a:off x="7382625" y="3277526"/>
                <a:ext cx="1145575" cy="1406447"/>
              </a:xfrm>
              <a:prstGeom prst="can">
                <a:avLst/>
              </a:prstGeom>
              <a:gradFill>
                <a:gsLst>
                  <a:gs pos="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</a:gradFill>
              <a:ln>
                <a:solidFill>
                  <a:srgbClr val="002060"/>
                </a:solidFill>
                <a:headEnd/>
                <a:tailEnd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/>
                <a:endParaRPr lang="en-US" b="1" dirty="0">
                  <a:solidFill>
                    <a:srgbClr val="002060"/>
                  </a:solidFill>
                  <a:latin typeface="+mj-lt"/>
                </a:endParaRPr>
              </a:p>
            </p:txBody>
          </p:sp>
          <p:sp>
            <p:nvSpPr>
              <p:cNvPr id="305" name="Can 304"/>
              <p:cNvSpPr/>
              <p:nvPr/>
            </p:nvSpPr>
            <p:spPr>
              <a:xfrm>
                <a:off x="7535025" y="3451056"/>
                <a:ext cx="1145575" cy="1406447"/>
              </a:xfrm>
              <a:prstGeom prst="can">
                <a:avLst/>
              </a:prstGeom>
              <a:gradFill>
                <a:gsLst>
                  <a:gs pos="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</a:gradFill>
              <a:ln>
                <a:solidFill>
                  <a:srgbClr val="002060"/>
                </a:solidFill>
                <a:headEnd/>
                <a:tailEnd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/>
                <a:endParaRPr lang="en-US" b="1" dirty="0">
                  <a:solidFill>
                    <a:srgbClr val="002060"/>
                  </a:solidFill>
                  <a:latin typeface="+mj-lt"/>
                </a:endParaRPr>
              </a:p>
            </p:txBody>
          </p:sp>
          <p:sp>
            <p:nvSpPr>
              <p:cNvPr id="306" name="Can 305"/>
              <p:cNvSpPr/>
              <p:nvPr/>
            </p:nvSpPr>
            <p:spPr>
              <a:xfrm>
                <a:off x="7687425" y="3624585"/>
                <a:ext cx="1145575" cy="1406447"/>
              </a:xfrm>
              <a:prstGeom prst="can">
                <a:avLst/>
              </a:prstGeom>
              <a:gradFill>
                <a:gsLst>
                  <a:gs pos="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</a:gradFill>
              <a:ln>
                <a:solidFill>
                  <a:srgbClr val="002060"/>
                </a:solidFill>
                <a:headEnd/>
                <a:tailEnd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/>
                <a:r>
                  <a:rPr lang="en-US" b="1" dirty="0" smtClean="0">
                    <a:solidFill>
                      <a:srgbClr val="002060"/>
                    </a:solidFill>
                    <a:latin typeface="+mj-lt"/>
                  </a:rPr>
                  <a:t>Configs</a:t>
                </a:r>
              </a:p>
              <a:p>
                <a:pPr algn="ctr"/>
                <a:r>
                  <a:rPr lang="en-US" b="1" dirty="0" smtClean="0">
                    <a:solidFill>
                      <a:srgbClr val="002060"/>
                    </a:solidFill>
                    <a:latin typeface="+mj-lt"/>
                  </a:rPr>
                  <a:t>Settings</a:t>
                </a:r>
              </a:p>
              <a:p>
                <a:pPr algn="ctr"/>
                <a:r>
                  <a:rPr lang="en-US" b="1" dirty="0" smtClean="0">
                    <a:solidFill>
                      <a:srgbClr val="002060"/>
                    </a:solidFill>
                    <a:latin typeface="+mj-lt"/>
                  </a:rPr>
                  <a:t>Logging</a:t>
                </a:r>
              </a:p>
              <a:p>
                <a:pPr algn="ctr"/>
                <a:endParaRPr lang="en-US" sz="1000" b="1" dirty="0">
                  <a:solidFill>
                    <a:srgbClr val="002060"/>
                  </a:solidFill>
                  <a:latin typeface="+mj-lt"/>
                </a:endParaRPr>
              </a:p>
            </p:txBody>
          </p:sp>
        </p:grp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73301" y="4804934"/>
              <a:ext cx="783852" cy="154183"/>
            </a:xfrm>
            <a:prstGeom prst="rect">
              <a:avLst/>
            </a:prstGeom>
          </p:spPr>
        </p:pic>
      </p:grpSp>
      <p:grpSp>
        <p:nvGrpSpPr>
          <p:cNvPr id="20" name="Group 19"/>
          <p:cNvGrpSpPr/>
          <p:nvPr/>
        </p:nvGrpSpPr>
        <p:grpSpPr>
          <a:xfrm>
            <a:off x="1686744" y="5727427"/>
            <a:ext cx="2721429" cy="851094"/>
            <a:chOff x="1686744" y="5727427"/>
            <a:chExt cx="2721429" cy="851094"/>
          </a:xfrm>
        </p:grpSpPr>
        <p:grpSp>
          <p:nvGrpSpPr>
            <p:cNvPr id="170" name="Group 169"/>
            <p:cNvGrpSpPr/>
            <p:nvPr/>
          </p:nvGrpSpPr>
          <p:grpSpPr>
            <a:xfrm>
              <a:off x="1686744" y="5727427"/>
              <a:ext cx="2662814" cy="767954"/>
              <a:chOff x="1008742" y="4659915"/>
              <a:chExt cx="2662814" cy="767954"/>
            </a:xfrm>
          </p:grpSpPr>
          <p:sp>
            <p:nvSpPr>
              <p:cNvPr id="171" name="AutoShape 22"/>
              <p:cNvSpPr>
                <a:spLocks noChangeArrowheads="1"/>
              </p:cNvSpPr>
              <p:nvPr/>
            </p:nvSpPr>
            <p:spPr bwMode="auto">
              <a:xfrm>
                <a:off x="1008742" y="4659915"/>
                <a:ext cx="2358014" cy="463154"/>
              </a:xfrm>
              <a:prstGeom prst="roundRect">
                <a:avLst>
                  <a:gd name="adj" fmla="val 16667"/>
                </a:avLst>
              </a:prstGeom>
              <a:gradFill>
                <a:gsLst>
                  <a:gs pos="0">
                    <a:srgbClr val="FFDB81"/>
                  </a:gs>
                  <a:gs pos="100000">
                    <a:srgbClr val="FFB601"/>
                  </a:gs>
                </a:gsLst>
              </a:gradFill>
              <a:ln>
                <a:solidFill>
                  <a:srgbClr val="680000"/>
                </a:solidFill>
                <a:headEnd/>
                <a:tailEnd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/>
                <a:r>
                  <a:rPr lang="en-US" sz="2000" b="1" dirty="0" smtClean="0">
                    <a:solidFill>
                      <a:srgbClr val="663300"/>
                    </a:solidFill>
                    <a:latin typeface="+mj-lt"/>
                  </a:rPr>
                  <a:t>FESA servers</a:t>
                </a:r>
                <a:endParaRPr lang="en-US" sz="2000" b="1" dirty="0">
                  <a:solidFill>
                    <a:srgbClr val="663300"/>
                  </a:solidFill>
                  <a:latin typeface="+mj-lt"/>
                </a:endParaRPr>
              </a:p>
            </p:txBody>
          </p:sp>
          <p:sp>
            <p:nvSpPr>
              <p:cNvPr id="172" name="AutoShape 22"/>
              <p:cNvSpPr>
                <a:spLocks noChangeArrowheads="1"/>
              </p:cNvSpPr>
              <p:nvPr/>
            </p:nvSpPr>
            <p:spPr bwMode="auto">
              <a:xfrm>
                <a:off x="1161142" y="4812315"/>
                <a:ext cx="2358014" cy="463154"/>
              </a:xfrm>
              <a:prstGeom prst="roundRect">
                <a:avLst>
                  <a:gd name="adj" fmla="val 16667"/>
                </a:avLst>
              </a:prstGeom>
              <a:gradFill>
                <a:gsLst>
                  <a:gs pos="0">
                    <a:srgbClr val="FFDB81"/>
                  </a:gs>
                  <a:gs pos="100000">
                    <a:srgbClr val="FFB601"/>
                  </a:gs>
                </a:gsLst>
              </a:gradFill>
              <a:ln>
                <a:solidFill>
                  <a:srgbClr val="680000"/>
                </a:solidFill>
                <a:headEnd/>
                <a:tailEnd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/>
                <a:r>
                  <a:rPr lang="en-US" sz="2000" b="1" dirty="0" smtClean="0">
                    <a:solidFill>
                      <a:srgbClr val="663300"/>
                    </a:solidFill>
                    <a:latin typeface="+mj-lt"/>
                  </a:rPr>
                  <a:t>FESA servers</a:t>
                </a:r>
                <a:endParaRPr lang="en-US" sz="2000" b="1" dirty="0">
                  <a:solidFill>
                    <a:srgbClr val="663300"/>
                  </a:solidFill>
                  <a:latin typeface="+mj-lt"/>
                </a:endParaRPr>
              </a:p>
            </p:txBody>
          </p:sp>
          <p:sp>
            <p:nvSpPr>
              <p:cNvPr id="173" name="AutoShape 22"/>
              <p:cNvSpPr>
                <a:spLocks noChangeArrowheads="1"/>
              </p:cNvSpPr>
              <p:nvPr/>
            </p:nvSpPr>
            <p:spPr bwMode="auto">
              <a:xfrm>
                <a:off x="1313542" y="4964715"/>
                <a:ext cx="2358014" cy="463154"/>
              </a:xfrm>
              <a:prstGeom prst="roundRect">
                <a:avLst>
                  <a:gd name="adj" fmla="val 16667"/>
                </a:avLst>
              </a:prstGeom>
              <a:gradFill>
                <a:gsLst>
                  <a:gs pos="0">
                    <a:srgbClr val="FFDB81"/>
                  </a:gs>
                  <a:gs pos="100000">
                    <a:srgbClr val="FFB601"/>
                  </a:gs>
                </a:gsLst>
              </a:gradFill>
              <a:ln>
                <a:solidFill>
                  <a:srgbClr val="680000"/>
                </a:solidFill>
                <a:headEnd/>
                <a:tailEnd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/>
                <a:r>
                  <a:rPr lang="en-US" b="1" dirty="0" smtClean="0">
                    <a:solidFill>
                      <a:srgbClr val="663300"/>
                    </a:solidFill>
                    <a:latin typeface="+mj-lt"/>
                  </a:rPr>
                  <a:t>Equipment Servers</a:t>
                </a:r>
                <a:endParaRPr lang="en-US" b="1" dirty="0">
                  <a:solidFill>
                    <a:srgbClr val="663300"/>
                  </a:solidFill>
                  <a:latin typeface="+mj-lt"/>
                </a:endParaRPr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3833179" y="6209189"/>
              <a:ext cx="574994" cy="369332"/>
            </a:xfrm>
            <a:prstGeom prst="rect">
              <a:avLst/>
            </a:prstGeom>
            <a:noFill/>
            <a:ln>
              <a:noFill/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>
              <a:defPPr>
                <a:defRPr lang="en-US"/>
              </a:defPPr>
              <a:lvl1pPr algn="ctr">
                <a:defRPr b="1">
                  <a:solidFill>
                    <a:srgbClr val="663300"/>
                  </a:solidFill>
                  <a:latin typeface="+mj-lt"/>
                </a:defRPr>
              </a:lvl1pPr>
              <a:lvl2pPr>
                <a:defRPr>
                  <a:solidFill>
                    <a:schemeClr val="dk1"/>
                  </a:solidFill>
                </a:defRPr>
              </a:lvl2pPr>
              <a:lvl3pPr>
                <a:defRPr>
                  <a:solidFill>
                    <a:schemeClr val="dk1"/>
                  </a:solidFill>
                </a:defRPr>
              </a:lvl3pPr>
              <a:lvl4pPr>
                <a:defRPr>
                  <a:solidFill>
                    <a:schemeClr val="dk1"/>
                  </a:solidFill>
                </a:defRPr>
              </a:lvl4pPr>
              <a:lvl5pPr>
                <a:defRPr>
                  <a:solidFill>
                    <a:schemeClr val="dk1"/>
                  </a:solidFill>
                </a:defRPr>
              </a:lvl5pPr>
              <a:lvl6pPr>
                <a:defRPr>
                  <a:solidFill>
                    <a:schemeClr val="dk1"/>
                  </a:solidFill>
                </a:defRPr>
              </a:lvl6pPr>
              <a:lvl7pPr>
                <a:defRPr>
                  <a:solidFill>
                    <a:schemeClr val="dk1"/>
                  </a:solidFill>
                </a:defRPr>
              </a:lvl7pPr>
              <a:lvl8pPr>
                <a:defRPr>
                  <a:solidFill>
                    <a:schemeClr val="dk1"/>
                  </a:solidFill>
                </a:defRPr>
              </a:lvl8pPr>
              <a:lvl9pPr>
                <a:defRPr>
                  <a:solidFill>
                    <a:schemeClr val="dk1"/>
                  </a:solidFill>
                </a:defRPr>
              </a:lvl9pPr>
            </a:lstStyle>
            <a:p>
              <a:r>
                <a:rPr lang="en-US" dirty="0">
                  <a:solidFill>
                    <a:schemeClr val="tx1"/>
                  </a:solidFill>
                </a:rPr>
                <a:t>C++</a:t>
              </a:r>
              <a:endParaRPr lang="en-GB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64704" y="4893623"/>
            <a:ext cx="1296000" cy="869066"/>
            <a:chOff x="264704" y="4893623"/>
            <a:chExt cx="1296000" cy="869066"/>
          </a:xfrm>
        </p:grpSpPr>
        <p:sp>
          <p:nvSpPr>
            <p:cNvPr id="296" name="AutoShape 22"/>
            <p:cNvSpPr>
              <a:spLocks noChangeArrowheads="1"/>
            </p:cNvSpPr>
            <p:nvPr/>
          </p:nvSpPr>
          <p:spPr bwMode="auto">
            <a:xfrm>
              <a:off x="264704" y="4893623"/>
              <a:ext cx="1296000" cy="791364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</a:gradFill>
            <a:ln>
              <a:solidFill>
                <a:srgbClr val="680000"/>
              </a:solidFill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en-US" b="1" dirty="0" smtClean="0">
                  <a:latin typeface="+mj-lt"/>
                </a:rPr>
                <a:t>Timing</a:t>
              </a:r>
            </a:p>
            <a:p>
              <a:pPr algn="ctr"/>
              <a:r>
                <a:rPr lang="en-US" b="1" dirty="0" smtClean="0">
                  <a:latin typeface="+mj-lt"/>
                </a:rPr>
                <a:t>System</a:t>
              </a:r>
            </a:p>
            <a:p>
              <a:pPr algn="ctr"/>
              <a:endParaRPr lang="en-US" b="1" dirty="0">
                <a:latin typeface="+mj-lt"/>
              </a:endParaRPr>
            </a:p>
          </p:txBody>
        </p:sp>
        <p:sp>
          <p:nvSpPr>
            <p:cNvPr id="280" name="TextBox 279"/>
            <p:cNvSpPr txBox="1"/>
            <p:nvPr/>
          </p:nvSpPr>
          <p:spPr>
            <a:xfrm>
              <a:off x="728433" y="5393357"/>
              <a:ext cx="574994" cy="369332"/>
            </a:xfrm>
            <a:prstGeom prst="rect">
              <a:avLst/>
            </a:prstGeom>
            <a:noFill/>
            <a:ln>
              <a:noFill/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>
              <a:defPPr>
                <a:defRPr lang="en-US"/>
              </a:defPPr>
              <a:lvl1pPr algn="ctr">
                <a:defRPr b="1">
                  <a:solidFill>
                    <a:srgbClr val="663300"/>
                  </a:solidFill>
                  <a:latin typeface="+mj-lt"/>
                </a:defRPr>
              </a:lvl1pPr>
              <a:lvl2pPr>
                <a:defRPr>
                  <a:solidFill>
                    <a:schemeClr val="dk1"/>
                  </a:solidFill>
                </a:defRPr>
              </a:lvl2pPr>
              <a:lvl3pPr>
                <a:defRPr>
                  <a:solidFill>
                    <a:schemeClr val="dk1"/>
                  </a:solidFill>
                </a:defRPr>
              </a:lvl3pPr>
              <a:lvl4pPr>
                <a:defRPr>
                  <a:solidFill>
                    <a:schemeClr val="dk1"/>
                  </a:solidFill>
                </a:defRPr>
              </a:lvl4pPr>
              <a:lvl5pPr>
                <a:defRPr>
                  <a:solidFill>
                    <a:schemeClr val="dk1"/>
                  </a:solidFill>
                </a:defRPr>
              </a:lvl5pPr>
              <a:lvl6pPr>
                <a:defRPr>
                  <a:solidFill>
                    <a:schemeClr val="dk1"/>
                  </a:solidFill>
                </a:defRPr>
              </a:lvl6pPr>
              <a:lvl7pPr>
                <a:defRPr>
                  <a:solidFill>
                    <a:schemeClr val="dk1"/>
                  </a:solidFill>
                </a:defRPr>
              </a:lvl7pPr>
              <a:lvl8pPr>
                <a:defRPr>
                  <a:solidFill>
                    <a:schemeClr val="dk1"/>
                  </a:solidFill>
                </a:defRPr>
              </a:lvl8pPr>
              <a:lvl9pPr>
                <a:defRPr>
                  <a:solidFill>
                    <a:schemeClr val="dk1"/>
                  </a:solidFill>
                </a:defRPr>
              </a:lvl9pPr>
            </a:lstStyle>
            <a:p>
              <a:r>
                <a:rPr lang="en-US" dirty="0">
                  <a:solidFill>
                    <a:schemeClr val="tx1"/>
                  </a:solidFill>
                </a:rPr>
                <a:t>C++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pic>
          <p:nvPicPr>
            <p:cNvPr id="281" name="Picture 280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31906" y="5284327"/>
              <a:ext cx="324772" cy="392067"/>
            </a:xfrm>
            <a:prstGeom prst="rect">
              <a:avLst/>
            </a:prstGeom>
          </p:spPr>
        </p:pic>
      </p:grpSp>
      <p:sp>
        <p:nvSpPr>
          <p:cNvPr id="282" name="TextBox 281"/>
          <p:cNvSpPr txBox="1"/>
          <p:nvPr/>
        </p:nvSpPr>
        <p:spPr>
          <a:xfrm>
            <a:off x="6963751" y="5112690"/>
            <a:ext cx="574994" cy="369332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>
            <a:defPPr>
              <a:defRPr lang="en-US"/>
            </a:defPPr>
            <a:lvl1pPr algn="ctr">
              <a:defRPr b="1">
                <a:solidFill>
                  <a:srgbClr val="663300"/>
                </a:solidFill>
                <a:latin typeface="+mj-lt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US" dirty="0">
                <a:solidFill>
                  <a:schemeClr val="tx1"/>
                </a:solidFill>
              </a:rPr>
              <a:t>C++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283" name="Picture 282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224" y="5003660"/>
            <a:ext cx="324772" cy="392067"/>
          </a:xfrm>
          <a:prstGeom prst="rect">
            <a:avLst/>
          </a:prstGeom>
        </p:spPr>
      </p:pic>
      <p:grpSp>
        <p:nvGrpSpPr>
          <p:cNvPr id="19519" name="Group 19518"/>
          <p:cNvGrpSpPr/>
          <p:nvPr/>
        </p:nvGrpSpPr>
        <p:grpSpPr>
          <a:xfrm>
            <a:off x="1830908" y="5264112"/>
            <a:ext cx="6933710" cy="478362"/>
            <a:chOff x="1830908" y="5264112"/>
            <a:chExt cx="6933710" cy="478362"/>
          </a:xfrm>
        </p:grpSpPr>
        <p:sp>
          <p:nvSpPr>
            <p:cNvPr id="319" name="AutoShape 22"/>
            <p:cNvSpPr>
              <a:spLocks noChangeArrowheads="1"/>
            </p:cNvSpPr>
            <p:nvPr/>
          </p:nvSpPr>
          <p:spPr bwMode="auto">
            <a:xfrm>
              <a:off x="1830908" y="5399744"/>
              <a:ext cx="6912000" cy="252000"/>
            </a:xfrm>
            <a:prstGeom prst="roundRect">
              <a:avLst>
                <a:gd name="adj" fmla="val 16667"/>
              </a:avLst>
            </a:prstGeom>
            <a:gradFill>
              <a:gsLst>
                <a:gs pos="100000">
                  <a:srgbClr val="DB4332"/>
                </a:gs>
                <a:gs pos="100000">
                  <a:srgbClr val="FFB601"/>
                </a:gs>
              </a:gsLst>
            </a:gradFill>
            <a:ln w="25400"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en-US" b="1" dirty="0" smtClean="0">
                  <a:latin typeface="+mj-lt"/>
                </a:rPr>
                <a:t>Role Based Access– Critical Settings Management           </a:t>
              </a:r>
              <a:endParaRPr lang="en-US" b="1" dirty="0">
                <a:latin typeface="+mj-lt"/>
              </a:endParaRPr>
            </a:p>
          </p:txBody>
        </p:sp>
        <p:sp>
          <p:nvSpPr>
            <p:cNvPr id="284" name="TextBox 283"/>
            <p:cNvSpPr txBox="1"/>
            <p:nvPr/>
          </p:nvSpPr>
          <p:spPr>
            <a:xfrm>
              <a:off x="7936373" y="5373142"/>
              <a:ext cx="574994" cy="369332"/>
            </a:xfrm>
            <a:prstGeom prst="rect">
              <a:avLst/>
            </a:prstGeom>
            <a:noFill/>
            <a:ln>
              <a:noFill/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>
              <a:defPPr>
                <a:defRPr lang="en-US"/>
              </a:defPPr>
              <a:lvl1pPr algn="ctr">
                <a:defRPr b="1">
                  <a:solidFill>
                    <a:srgbClr val="663300"/>
                  </a:solidFill>
                  <a:latin typeface="+mj-lt"/>
                </a:defRPr>
              </a:lvl1pPr>
              <a:lvl2pPr>
                <a:defRPr>
                  <a:solidFill>
                    <a:schemeClr val="dk1"/>
                  </a:solidFill>
                </a:defRPr>
              </a:lvl2pPr>
              <a:lvl3pPr>
                <a:defRPr>
                  <a:solidFill>
                    <a:schemeClr val="dk1"/>
                  </a:solidFill>
                </a:defRPr>
              </a:lvl3pPr>
              <a:lvl4pPr>
                <a:defRPr>
                  <a:solidFill>
                    <a:schemeClr val="dk1"/>
                  </a:solidFill>
                </a:defRPr>
              </a:lvl4pPr>
              <a:lvl5pPr>
                <a:defRPr>
                  <a:solidFill>
                    <a:schemeClr val="dk1"/>
                  </a:solidFill>
                </a:defRPr>
              </a:lvl5pPr>
              <a:lvl6pPr>
                <a:defRPr>
                  <a:solidFill>
                    <a:schemeClr val="dk1"/>
                  </a:solidFill>
                </a:defRPr>
              </a:lvl6pPr>
              <a:lvl7pPr>
                <a:defRPr>
                  <a:solidFill>
                    <a:schemeClr val="dk1"/>
                  </a:solidFill>
                </a:defRPr>
              </a:lvl7pPr>
              <a:lvl8pPr>
                <a:defRPr>
                  <a:solidFill>
                    <a:schemeClr val="dk1"/>
                  </a:solidFill>
                </a:defRPr>
              </a:lvl8pPr>
              <a:lvl9pPr>
                <a:defRPr>
                  <a:solidFill>
                    <a:schemeClr val="dk1"/>
                  </a:solidFill>
                </a:defRPr>
              </a:lvl9pPr>
            </a:lstStyle>
            <a:p>
              <a:r>
                <a:rPr lang="en-US" dirty="0">
                  <a:solidFill>
                    <a:schemeClr val="tx1"/>
                  </a:solidFill>
                </a:rPr>
                <a:t>C++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pic>
          <p:nvPicPr>
            <p:cNvPr id="285" name="Picture 284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39846" y="5264112"/>
              <a:ext cx="324772" cy="392067"/>
            </a:xfrm>
            <a:prstGeom prst="rect">
              <a:avLst/>
            </a:prstGeom>
          </p:spPr>
        </p:pic>
      </p:grpSp>
      <p:grpSp>
        <p:nvGrpSpPr>
          <p:cNvPr id="19518" name="Group 19517"/>
          <p:cNvGrpSpPr/>
          <p:nvPr/>
        </p:nvGrpSpPr>
        <p:grpSpPr>
          <a:xfrm>
            <a:off x="456562" y="2846367"/>
            <a:ext cx="8247484" cy="398107"/>
            <a:chOff x="456562" y="2846367"/>
            <a:chExt cx="8247484" cy="398107"/>
          </a:xfrm>
        </p:grpSpPr>
        <p:sp>
          <p:nvSpPr>
            <p:cNvPr id="320" name="AutoShape 22"/>
            <p:cNvSpPr>
              <a:spLocks noChangeArrowheads="1"/>
            </p:cNvSpPr>
            <p:nvPr/>
          </p:nvSpPr>
          <p:spPr bwMode="auto">
            <a:xfrm>
              <a:off x="456562" y="2969753"/>
              <a:ext cx="8224038" cy="274721"/>
            </a:xfrm>
            <a:prstGeom prst="roundRect">
              <a:avLst>
                <a:gd name="adj" fmla="val 16667"/>
              </a:avLst>
            </a:prstGeom>
            <a:solidFill>
              <a:srgbClr val="DB4332"/>
            </a:solidFill>
            <a:ln w="25400"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en-US" b="1" dirty="0">
                  <a:solidFill>
                    <a:srgbClr val="002060"/>
                  </a:solidFill>
                  <a:latin typeface="+mj-lt"/>
                </a:rPr>
                <a:t>Role Based </a:t>
              </a:r>
              <a:r>
                <a:rPr lang="en-US" b="1" dirty="0" smtClean="0">
                  <a:solidFill>
                    <a:srgbClr val="002060"/>
                  </a:solidFill>
                  <a:latin typeface="+mj-lt"/>
                </a:rPr>
                <a:t>Access</a:t>
              </a:r>
              <a:endParaRPr lang="en-US" b="1" dirty="0">
                <a:solidFill>
                  <a:srgbClr val="002060"/>
                </a:solidFill>
                <a:latin typeface="+mj-lt"/>
              </a:endParaRPr>
            </a:p>
          </p:txBody>
        </p:sp>
        <p:pic>
          <p:nvPicPr>
            <p:cNvPr id="286" name="Picture 285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79274" y="2846367"/>
              <a:ext cx="324772" cy="392067"/>
            </a:xfrm>
            <a:prstGeom prst="rect">
              <a:avLst/>
            </a:prstGeom>
          </p:spPr>
        </p:pic>
      </p:grpSp>
      <p:grpSp>
        <p:nvGrpSpPr>
          <p:cNvPr id="279" name="Group 278"/>
          <p:cNvGrpSpPr/>
          <p:nvPr/>
        </p:nvGrpSpPr>
        <p:grpSpPr>
          <a:xfrm>
            <a:off x="5832000" y="3277524"/>
            <a:ext cx="1442842" cy="1746165"/>
            <a:chOff x="5832000" y="3277525"/>
            <a:chExt cx="1442842" cy="845426"/>
          </a:xfrm>
        </p:grpSpPr>
        <p:sp>
          <p:nvSpPr>
            <p:cNvPr id="287" name="AutoShape 22"/>
            <p:cNvSpPr>
              <a:spLocks noChangeArrowheads="1"/>
            </p:cNvSpPr>
            <p:nvPr/>
          </p:nvSpPr>
          <p:spPr bwMode="auto">
            <a:xfrm>
              <a:off x="5832000" y="3277525"/>
              <a:ext cx="1440000" cy="845426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</a:gradFill>
            <a:ln>
              <a:solidFill>
                <a:srgbClr val="002060"/>
              </a:solidFill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en-US" b="1" dirty="0" smtClean="0">
                  <a:solidFill>
                    <a:srgbClr val="002060"/>
                  </a:solidFill>
                  <a:latin typeface="+mj-lt"/>
                </a:rPr>
                <a:t>Logging</a:t>
              </a:r>
            </a:p>
            <a:p>
              <a:pPr algn="ctr"/>
              <a:r>
                <a:rPr lang="en-US" b="1" dirty="0" smtClean="0">
                  <a:solidFill>
                    <a:srgbClr val="002060"/>
                  </a:solidFill>
                  <a:latin typeface="+mj-lt"/>
                </a:rPr>
                <a:t>Measurements</a:t>
              </a:r>
              <a:endParaRPr lang="en-US" b="1" dirty="0">
                <a:solidFill>
                  <a:srgbClr val="002060"/>
                </a:solidFill>
                <a:latin typeface="+mj-lt"/>
              </a:endParaRPr>
            </a:p>
          </p:txBody>
        </p:sp>
        <p:pic>
          <p:nvPicPr>
            <p:cNvPr id="288" name="Picture 287"/>
            <p:cNvPicPr>
              <a:picLocks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50842" y="3925920"/>
              <a:ext cx="324000" cy="189985"/>
            </a:xfrm>
            <a:prstGeom prst="rect">
              <a:avLst/>
            </a:prstGeom>
          </p:spPr>
        </p:pic>
      </p:grpSp>
      <p:grpSp>
        <p:nvGrpSpPr>
          <p:cNvPr id="304" name="Group 303"/>
          <p:cNvGrpSpPr/>
          <p:nvPr/>
        </p:nvGrpSpPr>
        <p:grpSpPr>
          <a:xfrm>
            <a:off x="3412529" y="1549308"/>
            <a:ext cx="2328520" cy="1027819"/>
            <a:chOff x="304162" y="1571052"/>
            <a:chExt cx="2328520" cy="1027819"/>
          </a:xfrm>
        </p:grpSpPr>
        <p:sp>
          <p:nvSpPr>
            <p:cNvPr id="310" name="AutoShape 22"/>
            <p:cNvSpPr>
              <a:spLocks noChangeArrowheads="1"/>
            </p:cNvSpPr>
            <p:nvPr/>
          </p:nvSpPr>
          <p:spPr bwMode="auto">
            <a:xfrm>
              <a:off x="304162" y="1571052"/>
              <a:ext cx="2023720" cy="723019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chemeClr val="accent4">
                    <a:lumMod val="40000"/>
                    <a:lumOff val="6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</a:gradFill>
            <a:ln>
              <a:solidFill>
                <a:schemeClr val="accent4">
                  <a:lumMod val="50000"/>
                </a:schemeClr>
              </a:solidFill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en-US" b="1" dirty="0">
                  <a:solidFill>
                    <a:schemeClr val="accent4">
                      <a:lumMod val="50000"/>
                    </a:schemeClr>
                  </a:solidFill>
                  <a:latin typeface="+mj-lt"/>
                </a:rPr>
                <a:t>Core Control GUIs</a:t>
              </a:r>
            </a:p>
          </p:txBody>
        </p:sp>
        <p:sp>
          <p:nvSpPr>
            <p:cNvPr id="311" name="AutoShape 22"/>
            <p:cNvSpPr>
              <a:spLocks noChangeArrowheads="1"/>
            </p:cNvSpPr>
            <p:nvPr/>
          </p:nvSpPr>
          <p:spPr bwMode="auto">
            <a:xfrm>
              <a:off x="456562" y="1723452"/>
              <a:ext cx="2023720" cy="723019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chemeClr val="accent4">
                    <a:lumMod val="40000"/>
                    <a:lumOff val="6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</a:gradFill>
            <a:ln>
              <a:solidFill>
                <a:schemeClr val="accent4">
                  <a:lumMod val="50000"/>
                </a:schemeClr>
              </a:solidFill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en-US" b="1" dirty="0">
                  <a:solidFill>
                    <a:schemeClr val="accent4">
                      <a:lumMod val="50000"/>
                    </a:schemeClr>
                  </a:solidFill>
                  <a:latin typeface="+mj-lt"/>
                </a:rPr>
                <a:t>Core Control GUIs</a:t>
              </a:r>
            </a:p>
          </p:txBody>
        </p:sp>
        <p:sp>
          <p:nvSpPr>
            <p:cNvPr id="312" name="AutoShape 22"/>
            <p:cNvSpPr>
              <a:spLocks noChangeArrowheads="1"/>
            </p:cNvSpPr>
            <p:nvPr/>
          </p:nvSpPr>
          <p:spPr bwMode="auto">
            <a:xfrm>
              <a:off x="608962" y="1875852"/>
              <a:ext cx="2023720" cy="723019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chemeClr val="accent4">
                    <a:lumMod val="40000"/>
                    <a:lumOff val="6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</a:gradFill>
            <a:ln>
              <a:solidFill>
                <a:schemeClr val="accent4">
                  <a:lumMod val="50000"/>
                </a:schemeClr>
              </a:solidFill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en-US" b="1" dirty="0" smtClean="0">
                  <a:solidFill>
                    <a:schemeClr val="accent4">
                      <a:lumMod val="50000"/>
                    </a:schemeClr>
                  </a:solidFill>
                  <a:latin typeface="+mj-lt"/>
                </a:rPr>
                <a:t>Core Control GUIs</a:t>
              </a:r>
              <a:endParaRPr lang="en-US" b="1" dirty="0">
                <a:solidFill>
                  <a:schemeClr val="accent4">
                    <a:lumMod val="5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313" name="Group 312"/>
          <p:cNvGrpSpPr/>
          <p:nvPr/>
        </p:nvGrpSpPr>
        <p:grpSpPr>
          <a:xfrm>
            <a:off x="761212" y="1540079"/>
            <a:ext cx="2328520" cy="1068459"/>
            <a:chOff x="2852683" y="1571052"/>
            <a:chExt cx="2328520" cy="1068459"/>
          </a:xfrm>
        </p:grpSpPr>
        <p:sp>
          <p:nvSpPr>
            <p:cNvPr id="316" name="AutoShape 22"/>
            <p:cNvSpPr>
              <a:spLocks noChangeArrowheads="1"/>
            </p:cNvSpPr>
            <p:nvPr/>
          </p:nvSpPr>
          <p:spPr bwMode="auto">
            <a:xfrm>
              <a:off x="2852683" y="1571052"/>
              <a:ext cx="2023720" cy="723019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chemeClr val="accent4">
                    <a:lumMod val="40000"/>
                    <a:lumOff val="6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</a:gradFill>
            <a:ln>
              <a:solidFill>
                <a:schemeClr val="accent4">
                  <a:lumMod val="50000"/>
                </a:schemeClr>
              </a:solidFill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en-US" b="1" dirty="0">
                  <a:solidFill>
                    <a:schemeClr val="accent4">
                      <a:lumMod val="50000"/>
                    </a:schemeClr>
                  </a:solidFill>
                  <a:latin typeface="+mj-lt"/>
                </a:rPr>
                <a:t>Fixed Displays</a:t>
              </a:r>
            </a:p>
          </p:txBody>
        </p:sp>
        <p:sp>
          <p:nvSpPr>
            <p:cNvPr id="317" name="AutoShape 22"/>
            <p:cNvSpPr>
              <a:spLocks noChangeArrowheads="1"/>
            </p:cNvSpPr>
            <p:nvPr/>
          </p:nvSpPr>
          <p:spPr bwMode="auto">
            <a:xfrm>
              <a:off x="3005083" y="1723452"/>
              <a:ext cx="2023720" cy="723019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chemeClr val="accent4">
                    <a:lumMod val="40000"/>
                    <a:lumOff val="6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</a:gradFill>
            <a:ln>
              <a:solidFill>
                <a:schemeClr val="accent4">
                  <a:lumMod val="50000"/>
                </a:schemeClr>
              </a:solidFill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en-US" b="1" dirty="0">
                  <a:solidFill>
                    <a:schemeClr val="accent4">
                      <a:lumMod val="50000"/>
                    </a:schemeClr>
                  </a:solidFill>
                  <a:latin typeface="+mj-lt"/>
                </a:rPr>
                <a:t>Fixed Displays</a:t>
              </a:r>
            </a:p>
          </p:txBody>
        </p:sp>
        <p:sp>
          <p:nvSpPr>
            <p:cNvPr id="318" name="AutoShape 22"/>
            <p:cNvSpPr>
              <a:spLocks noChangeArrowheads="1"/>
            </p:cNvSpPr>
            <p:nvPr/>
          </p:nvSpPr>
          <p:spPr bwMode="auto">
            <a:xfrm>
              <a:off x="3157483" y="1916492"/>
              <a:ext cx="2023720" cy="723019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chemeClr val="accent4">
                    <a:lumMod val="40000"/>
                    <a:lumOff val="6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</a:gradFill>
            <a:ln>
              <a:solidFill>
                <a:schemeClr val="accent4">
                  <a:lumMod val="50000"/>
                </a:schemeClr>
              </a:solidFill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en-US" b="1" dirty="0">
                  <a:solidFill>
                    <a:schemeClr val="accent4">
                      <a:lumMod val="50000"/>
                    </a:schemeClr>
                  </a:solidFill>
                  <a:latin typeface="+mj-lt"/>
                </a:rPr>
                <a:t>Fixed Displays</a:t>
              </a:r>
            </a:p>
          </p:txBody>
        </p:sp>
      </p:grpSp>
      <p:grpSp>
        <p:nvGrpSpPr>
          <p:cNvPr id="321" name="Group 320"/>
          <p:cNvGrpSpPr/>
          <p:nvPr/>
        </p:nvGrpSpPr>
        <p:grpSpPr>
          <a:xfrm>
            <a:off x="6199680" y="1552105"/>
            <a:ext cx="2328520" cy="1027819"/>
            <a:chOff x="304162" y="1571052"/>
            <a:chExt cx="2328520" cy="1027819"/>
          </a:xfrm>
        </p:grpSpPr>
        <p:sp>
          <p:nvSpPr>
            <p:cNvPr id="322" name="AutoShape 22"/>
            <p:cNvSpPr>
              <a:spLocks noChangeArrowheads="1"/>
            </p:cNvSpPr>
            <p:nvPr/>
          </p:nvSpPr>
          <p:spPr bwMode="auto">
            <a:xfrm>
              <a:off x="304162" y="1571052"/>
              <a:ext cx="2023720" cy="723019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chemeClr val="accent4">
                    <a:lumMod val="40000"/>
                    <a:lumOff val="6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</a:gradFill>
            <a:ln>
              <a:solidFill>
                <a:schemeClr val="accent4">
                  <a:lumMod val="50000"/>
                </a:schemeClr>
              </a:solidFill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en-US" b="1" dirty="0">
                  <a:solidFill>
                    <a:schemeClr val="accent4">
                      <a:lumMod val="50000"/>
                    </a:schemeClr>
                  </a:solidFill>
                  <a:latin typeface="+mj-lt"/>
                </a:rPr>
                <a:t>Core Control GUIs</a:t>
              </a:r>
            </a:p>
          </p:txBody>
        </p:sp>
        <p:sp>
          <p:nvSpPr>
            <p:cNvPr id="323" name="AutoShape 22"/>
            <p:cNvSpPr>
              <a:spLocks noChangeArrowheads="1"/>
            </p:cNvSpPr>
            <p:nvPr/>
          </p:nvSpPr>
          <p:spPr bwMode="auto">
            <a:xfrm>
              <a:off x="456562" y="1723452"/>
              <a:ext cx="2023720" cy="723019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chemeClr val="accent4">
                    <a:lumMod val="40000"/>
                    <a:lumOff val="6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</a:gradFill>
            <a:ln>
              <a:solidFill>
                <a:schemeClr val="accent4">
                  <a:lumMod val="50000"/>
                </a:schemeClr>
              </a:solidFill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en-US" b="1" dirty="0">
                  <a:solidFill>
                    <a:schemeClr val="accent4">
                      <a:lumMod val="50000"/>
                    </a:schemeClr>
                  </a:solidFill>
                  <a:latin typeface="+mj-lt"/>
                </a:rPr>
                <a:t>Core Control GUIs</a:t>
              </a:r>
            </a:p>
          </p:txBody>
        </p:sp>
        <p:sp>
          <p:nvSpPr>
            <p:cNvPr id="324" name="AutoShape 22"/>
            <p:cNvSpPr>
              <a:spLocks noChangeArrowheads="1"/>
            </p:cNvSpPr>
            <p:nvPr/>
          </p:nvSpPr>
          <p:spPr bwMode="auto">
            <a:xfrm>
              <a:off x="608962" y="1875852"/>
              <a:ext cx="2023720" cy="723019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chemeClr val="accent4">
                    <a:lumMod val="40000"/>
                    <a:lumOff val="6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</a:gradFill>
            <a:ln>
              <a:solidFill>
                <a:schemeClr val="accent4">
                  <a:lumMod val="50000"/>
                </a:schemeClr>
              </a:solidFill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en-US" b="1" dirty="0" smtClean="0">
                  <a:solidFill>
                    <a:schemeClr val="accent4">
                      <a:lumMod val="50000"/>
                    </a:schemeClr>
                  </a:solidFill>
                  <a:latin typeface="+mj-lt"/>
                </a:rPr>
                <a:t>Expert GUIs</a:t>
              </a:r>
              <a:endParaRPr lang="en-US" b="1" dirty="0">
                <a:solidFill>
                  <a:schemeClr val="accent4">
                    <a:lumMod val="50000"/>
                  </a:schemeClr>
                </a:solidFill>
                <a:latin typeface="+mj-lt"/>
              </a:endParaRPr>
            </a:p>
          </p:txBody>
        </p:sp>
      </p:grpSp>
      <p:pic>
        <p:nvPicPr>
          <p:cNvPr id="325" name="Picture 3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7826" y="2590558"/>
            <a:ext cx="324772" cy="392067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A62A-EEBA-6049-B7E6-6F59294FA44B}" type="slidenum">
              <a:rPr lang="en-US" smtClean="0"/>
              <a:t>25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5456607"/>
      </p:ext>
    </p:extLst>
  </p:cSld>
  <p:clrMapOvr>
    <a:masterClrMapping/>
  </p:clrMapOvr>
  <p:transition xmlns:p14="http://schemas.microsoft.com/office/powerpoint/2010/main" advTm="80211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Geneva"/>
                <a:cs typeface="Geneva"/>
              </a:rPr>
              <a:t>Industrial </a:t>
            </a:r>
            <a:r>
              <a:rPr lang="en-US" sz="3600" smtClean="0">
                <a:latin typeface="Geneva"/>
                <a:cs typeface="Geneva"/>
              </a:rPr>
              <a:t>Process Control System</a:t>
            </a:r>
            <a:endParaRPr lang="en-US" sz="3600" dirty="0">
              <a:latin typeface="Geneva"/>
              <a:cs typeface="Genev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723" y="1083163"/>
            <a:ext cx="3850998" cy="5122845"/>
          </a:xfrm>
        </p:spPr>
        <p:txBody>
          <a:bodyPr>
            <a:normAutofit/>
          </a:bodyPr>
          <a:lstStyle/>
          <a:p>
            <a:r>
              <a:rPr lang="en-US" sz="1761" dirty="0" smtClean="0">
                <a:latin typeface="Geneva"/>
                <a:cs typeface="Geneva"/>
              </a:rPr>
              <a:t>Process </a:t>
            </a:r>
            <a:r>
              <a:rPr lang="en-US" sz="1761" dirty="0">
                <a:latin typeface="Geneva"/>
                <a:cs typeface="Geneva"/>
              </a:rPr>
              <a:t>Control </a:t>
            </a:r>
            <a:r>
              <a:rPr lang="en-US" sz="1761" dirty="0" smtClean="0">
                <a:latin typeface="Geneva"/>
                <a:cs typeface="Geneva"/>
              </a:rPr>
              <a:t>application framework </a:t>
            </a:r>
            <a:r>
              <a:rPr lang="en-US" sz="1761" b="1" dirty="0" smtClean="0">
                <a:solidFill>
                  <a:srgbClr val="0000FF"/>
                </a:solidFill>
                <a:latin typeface="Geneva"/>
                <a:cs typeface="Geneva"/>
              </a:rPr>
              <a:t>UNICOS</a:t>
            </a:r>
            <a:endParaRPr lang="en-US" sz="1761" dirty="0">
              <a:solidFill>
                <a:srgbClr val="0000FF"/>
              </a:solidFill>
              <a:latin typeface="Geneva"/>
              <a:cs typeface="Geneva"/>
            </a:endParaRPr>
          </a:p>
          <a:p>
            <a:pPr lvl="1">
              <a:buFont typeface="Arial"/>
              <a:buChar char="•"/>
            </a:pPr>
            <a:r>
              <a:rPr lang="en-US" sz="1361" dirty="0">
                <a:latin typeface="Geneva"/>
                <a:cs typeface="Geneva"/>
              </a:rPr>
              <a:t>PLC or PAC-based </a:t>
            </a:r>
            <a:r>
              <a:rPr lang="en-US" sz="1361" dirty="0" smtClean="0">
                <a:latin typeface="Geneva"/>
                <a:cs typeface="Geneva"/>
              </a:rPr>
              <a:t>applications</a:t>
            </a:r>
          </a:p>
          <a:p>
            <a:pPr lvl="1">
              <a:buFont typeface="Arial"/>
              <a:buChar char="•"/>
            </a:pPr>
            <a:r>
              <a:rPr lang="en-US" sz="1361" dirty="0">
                <a:latin typeface="Geneva"/>
                <a:cs typeface="Geneva"/>
              </a:rPr>
              <a:t>UNICOS proposes a method to design and develop the control application which will run in commercial off-the-shelf </a:t>
            </a:r>
            <a:r>
              <a:rPr lang="en-US" sz="1361" dirty="0" smtClean="0">
                <a:latin typeface="Geneva"/>
                <a:cs typeface="Geneva"/>
              </a:rPr>
              <a:t>products</a:t>
            </a:r>
          </a:p>
          <a:p>
            <a:endParaRPr lang="en-US" sz="1761" dirty="0" smtClean="0">
              <a:latin typeface="Geneva"/>
              <a:cs typeface="Geneva"/>
            </a:endParaRPr>
          </a:p>
          <a:p>
            <a:r>
              <a:rPr lang="en-US" sz="1761" dirty="0" smtClean="0">
                <a:latin typeface="Geneva"/>
                <a:cs typeface="Geneva"/>
              </a:rPr>
              <a:t>JCOP FRAMEWORK</a:t>
            </a:r>
            <a:endParaRPr lang="en-US" sz="1761" dirty="0">
              <a:latin typeface="Geneva"/>
              <a:cs typeface="Geneva"/>
            </a:endParaRPr>
          </a:p>
          <a:p>
            <a:pPr lvl="1">
              <a:buFont typeface="Arial"/>
              <a:buChar char="•"/>
            </a:pPr>
            <a:r>
              <a:rPr lang="en-US" sz="1361" dirty="0" smtClean="0">
                <a:latin typeface="Geneva"/>
                <a:cs typeface="Geneva"/>
              </a:rPr>
              <a:t>Common </a:t>
            </a:r>
            <a:r>
              <a:rPr lang="en-US" sz="1361" dirty="0">
                <a:latin typeface="Geneva"/>
                <a:cs typeface="Geneva"/>
              </a:rPr>
              <a:t>Framework of </a:t>
            </a:r>
            <a:r>
              <a:rPr lang="en-US" sz="1361" dirty="0" smtClean="0">
                <a:latin typeface="Geneva"/>
                <a:cs typeface="Geneva"/>
              </a:rPr>
              <a:t>tools and core </a:t>
            </a:r>
            <a:r>
              <a:rPr lang="en-US" sz="1361" dirty="0">
                <a:latin typeface="Geneva"/>
                <a:cs typeface="Geneva"/>
              </a:rPr>
              <a:t>components </a:t>
            </a:r>
            <a:endParaRPr lang="en-US" sz="1361" dirty="0" smtClean="0">
              <a:latin typeface="Geneva"/>
              <a:cs typeface="Geneva"/>
            </a:endParaRPr>
          </a:p>
          <a:p>
            <a:pPr lvl="1">
              <a:buFont typeface="Arial"/>
              <a:buChar char="•"/>
            </a:pPr>
            <a:r>
              <a:rPr lang="en-US" sz="1361" dirty="0" smtClean="0">
                <a:latin typeface="Geneva"/>
                <a:cs typeface="Geneva"/>
              </a:rPr>
              <a:t>Device </a:t>
            </a:r>
            <a:r>
              <a:rPr lang="en-US" sz="1361" dirty="0">
                <a:latin typeface="Geneva"/>
                <a:cs typeface="Geneva"/>
              </a:rPr>
              <a:t>modelling, configuration, </a:t>
            </a:r>
            <a:r>
              <a:rPr lang="en-US" sz="1361" dirty="0" smtClean="0">
                <a:latin typeface="Geneva"/>
                <a:cs typeface="Geneva"/>
              </a:rPr>
              <a:t>monitoring, alarms</a:t>
            </a:r>
            <a:r>
              <a:rPr lang="en-US" sz="1361" dirty="0">
                <a:latin typeface="Geneva"/>
                <a:cs typeface="Geneva"/>
              </a:rPr>
              <a:t>, </a:t>
            </a:r>
            <a:r>
              <a:rPr lang="en-US" sz="1361" dirty="0" err="1">
                <a:latin typeface="Geneva"/>
                <a:cs typeface="Geneva"/>
              </a:rPr>
              <a:t>etc</a:t>
            </a:r>
            <a:endParaRPr lang="en-US" sz="1361" dirty="0">
              <a:latin typeface="Geneva"/>
              <a:cs typeface="Geneva"/>
            </a:endParaRPr>
          </a:p>
          <a:p>
            <a:pPr lvl="1">
              <a:buFont typeface="Arial"/>
              <a:buChar char="•"/>
            </a:pPr>
            <a:r>
              <a:rPr lang="en-US" sz="1361" dirty="0">
                <a:latin typeface="Geneva"/>
                <a:cs typeface="Geneva"/>
              </a:rPr>
              <a:t>Main users are software </a:t>
            </a:r>
            <a:r>
              <a:rPr lang="en-US" sz="1361" dirty="0" smtClean="0">
                <a:latin typeface="Geneva"/>
                <a:cs typeface="Geneva"/>
              </a:rPr>
              <a:t>developers and LHC experiments</a:t>
            </a:r>
          </a:p>
          <a:p>
            <a:pPr lvl="1">
              <a:buFont typeface="Arial"/>
              <a:buChar char="•"/>
            </a:pPr>
            <a:endParaRPr lang="en-US" sz="1361" dirty="0">
              <a:latin typeface="Geneva"/>
              <a:cs typeface="Geneva"/>
            </a:endParaRPr>
          </a:p>
          <a:p>
            <a:pPr lvl="1">
              <a:buFont typeface="Arial"/>
              <a:buChar char="•"/>
            </a:pPr>
            <a:r>
              <a:rPr lang="en-US" sz="1361" dirty="0">
                <a:latin typeface="Geneva"/>
                <a:cs typeface="Geneva"/>
              </a:rPr>
              <a:t>Large software </a:t>
            </a:r>
            <a:r>
              <a:rPr lang="en-US" sz="1361" dirty="0" smtClean="0">
                <a:latin typeface="Geneva"/>
                <a:cs typeface="Geneva"/>
              </a:rPr>
              <a:t>system</a:t>
            </a:r>
            <a:endParaRPr lang="en-US" sz="1361" dirty="0">
              <a:latin typeface="Geneva"/>
              <a:cs typeface="Geneva"/>
            </a:endParaRPr>
          </a:p>
          <a:p>
            <a:pPr lvl="1">
              <a:buFont typeface="Arial"/>
              <a:buChar char="•"/>
            </a:pPr>
            <a:r>
              <a:rPr lang="en-US" sz="1361" dirty="0" smtClean="0">
                <a:latin typeface="Geneva"/>
                <a:cs typeface="Geneva"/>
              </a:rPr>
              <a:t>Users </a:t>
            </a:r>
            <a:r>
              <a:rPr lang="en-US" sz="1361" dirty="0">
                <a:latin typeface="Geneva"/>
                <a:cs typeface="Geneva"/>
              </a:rPr>
              <a:t>&gt;</a:t>
            </a:r>
            <a:r>
              <a:rPr lang="en-US" sz="1361" dirty="0" smtClean="0">
                <a:latin typeface="Geneva"/>
                <a:cs typeface="Geneva"/>
              </a:rPr>
              <a:t>750 </a:t>
            </a:r>
            <a:r>
              <a:rPr lang="en-US" sz="1361" dirty="0">
                <a:latin typeface="Geneva"/>
                <a:cs typeface="Geneva"/>
              </a:rPr>
              <a:t>History: 14 </a:t>
            </a:r>
            <a:r>
              <a:rPr lang="en-US" sz="1361" dirty="0" smtClean="0">
                <a:latin typeface="Geneva"/>
                <a:cs typeface="Geneva"/>
              </a:rPr>
              <a:t>years</a:t>
            </a:r>
          </a:p>
          <a:p>
            <a:pPr lvl="1">
              <a:buFont typeface="Arial"/>
              <a:buChar char="•"/>
            </a:pPr>
            <a:r>
              <a:rPr lang="en-US" sz="1361" dirty="0">
                <a:latin typeface="Geneva"/>
                <a:cs typeface="Geneva"/>
              </a:rPr>
              <a:t>M</a:t>
            </a:r>
            <a:r>
              <a:rPr lang="en-US" sz="1361" dirty="0" smtClean="0">
                <a:latin typeface="Geneva"/>
                <a:cs typeface="Geneva"/>
              </a:rPr>
              <a:t>any </a:t>
            </a:r>
            <a:r>
              <a:rPr lang="en-US" sz="1361" dirty="0">
                <a:latin typeface="Geneva"/>
                <a:cs typeface="Geneva"/>
              </a:rPr>
              <a:t>external contributions: e.g. experiments</a:t>
            </a:r>
          </a:p>
          <a:p>
            <a:pPr lvl="5">
              <a:buFont typeface="Arial"/>
              <a:buChar char="•"/>
            </a:pPr>
            <a:endParaRPr lang="en-US" sz="748" dirty="0">
              <a:latin typeface="Geneva"/>
              <a:cs typeface="Geneva"/>
            </a:endParaRPr>
          </a:p>
          <a:p>
            <a:pPr lvl="2">
              <a:buFont typeface="Arial"/>
              <a:buChar char="•"/>
            </a:pPr>
            <a:endParaRPr lang="en-US" sz="272" b="1" dirty="0">
              <a:solidFill>
                <a:srgbClr val="0000FF"/>
              </a:solidFill>
              <a:latin typeface="Geneva"/>
              <a:cs typeface="Genev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Accelerators Control System - E. Hatziangeli, CERN Beam Controls</a:t>
            </a:r>
            <a:endParaRPr lang="en-US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2456" y="853943"/>
            <a:ext cx="4884756" cy="2972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" name="Group 12"/>
          <p:cNvGrpSpPr/>
          <p:nvPr/>
        </p:nvGrpSpPr>
        <p:grpSpPr>
          <a:xfrm>
            <a:off x="7076048" y="3713871"/>
            <a:ext cx="1807979" cy="1469656"/>
            <a:chOff x="5668523" y="356519"/>
            <a:chExt cx="2294071" cy="1880977"/>
          </a:xfrm>
        </p:grpSpPr>
        <p:pic>
          <p:nvPicPr>
            <p:cNvPr id="14" name="Picture 23" descr="IMG_710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668523" y="561952"/>
              <a:ext cx="2166070" cy="14429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TextBox 14"/>
            <p:cNvSpPr txBox="1"/>
            <p:nvPr/>
          </p:nvSpPr>
          <p:spPr>
            <a:xfrm>
              <a:off x="6008213" y="1937414"/>
              <a:ext cx="1954381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/>
                <a:t>LHC Magnet alignment</a:t>
              </a:r>
            </a:p>
          </p:txBody>
        </p:sp>
        <p:pic>
          <p:nvPicPr>
            <p:cNvPr id="16" name="Picture 15"/>
            <p:cNvPicPr>
              <a:picLocks noChangeAspect="1" noChangeArrowheads="1"/>
            </p:cNvPicPr>
            <p:nvPr/>
          </p:nvPicPr>
          <p:blipFill rotWithShape="1">
            <a:blip r:embed="rId5" cstate="print"/>
            <a:srcRect l="48454"/>
            <a:stretch/>
          </p:blipFill>
          <p:spPr bwMode="auto">
            <a:xfrm>
              <a:off x="5768316" y="356519"/>
              <a:ext cx="1172015" cy="7620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7" name="Group 16"/>
          <p:cNvGrpSpPr/>
          <p:nvPr/>
        </p:nvGrpSpPr>
        <p:grpSpPr>
          <a:xfrm>
            <a:off x="5408809" y="3834783"/>
            <a:ext cx="1479986" cy="1703376"/>
            <a:chOff x="5938417" y="2313089"/>
            <a:chExt cx="1954214" cy="2217538"/>
          </a:xfrm>
        </p:grpSpPr>
        <p:pic>
          <p:nvPicPr>
            <p:cNvPr id="18" name="Picture 6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8417" y="3376612"/>
              <a:ext cx="1263350" cy="900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TextBox 18"/>
            <p:cNvSpPr txBox="1"/>
            <p:nvPr/>
          </p:nvSpPr>
          <p:spPr>
            <a:xfrm>
              <a:off x="6448005" y="4230545"/>
              <a:ext cx="1444626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/>
                <a:t>LHC Cryogenics</a:t>
              </a:r>
            </a:p>
          </p:txBody>
        </p:sp>
        <p:pic>
          <p:nvPicPr>
            <p:cNvPr id="20" name="Picture 7" descr="0202045_01"/>
            <p:cNvPicPr>
              <a:picLocks noChangeAspect="1" noChangeArrowheads="1"/>
            </p:cNvPicPr>
            <p:nvPr/>
          </p:nvPicPr>
          <p:blipFill rotWithShape="1">
            <a:blip r:embed="rId7" cstate="print"/>
            <a:srcRect t="21768"/>
            <a:stretch/>
          </p:blipFill>
          <p:spPr bwMode="auto">
            <a:xfrm>
              <a:off x="6523582" y="2313089"/>
              <a:ext cx="1356371" cy="1421146"/>
            </a:xfrm>
            <a:prstGeom prst="rect">
              <a:avLst/>
            </a:prstGeom>
            <a:noFill/>
            <a:effectLst>
              <a:outerShdw blurRad="50800" dist="152400" dir="8100000" algn="t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21" name="Group 20"/>
          <p:cNvGrpSpPr/>
          <p:nvPr/>
        </p:nvGrpSpPr>
        <p:grpSpPr>
          <a:xfrm>
            <a:off x="4021336" y="3746872"/>
            <a:ext cx="1297411" cy="1777283"/>
            <a:chOff x="1162170" y="2043095"/>
            <a:chExt cx="2035328" cy="2487532"/>
          </a:xfrm>
        </p:grpSpPr>
        <p:pic>
          <p:nvPicPr>
            <p:cNvPr id="22" name="Picture 104"/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777"/>
            <a:stretch/>
          </p:blipFill>
          <p:spPr bwMode="auto">
            <a:xfrm>
              <a:off x="1162170" y="2043095"/>
              <a:ext cx="2035328" cy="1498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22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1061" y="3053829"/>
              <a:ext cx="1884101" cy="12363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TextBox 23"/>
            <p:cNvSpPr txBox="1"/>
            <p:nvPr/>
          </p:nvSpPr>
          <p:spPr>
            <a:xfrm>
              <a:off x="1237950" y="4230545"/>
              <a:ext cx="1781321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/>
                <a:t>Cooling &amp; Ventilation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7076048" y="5392108"/>
            <a:ext cx="1782738" cy="813901"/>
            <a:chOff x="3370002" y="2070254"/>
            <a:chExt cx="2684743" cy="1425503"/>
          </a:xfrm>
        </p:grpSpPr>
        <p:pic>
          <p:nvPicPr>
            <p:cNvPr id="26" name="Picture 25" descr="Screen Shot 2016-05-13 at 14.07.05.png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70002" y="2070254"/>
              <a:ext cx="2684743" cy="1060097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3614812" y="3195675"/>
              <a:ext cx="1906291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/>
                <a:t>HTS Winding machine</a:t>
              </a:r>
            </a:p>
          </p:txBody>
        </p: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1st Sep.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A62A-EEBA-6049-B7E6-6F59294FA44B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752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1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1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1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1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1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24506"/>
            <a:ext cx="8229600" cy="1093759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Front End </a:t>
            </a:r>
            <a:r>
              <a:rPr lang="en-US" smtClean="0"/>
              <a:t>Software Framework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40472" y="1500534"/>
            <a:ext cx="8229600" cy="4558352"/>
          </a:xfrm>
        </p:spPr>
        <p:txBody>
          <a:bodyPr>
            <a:normAutofit/>
          </a:bodyPr>
          <a:lstStyle/>
          <a:p>
            <a:r>
              <a:rPr lang="en-GB" sz="2400" b="1" dirty="0">
                <a:solidFill>
                  <a:srgbClr val="008000"/>
                </a:solidFill>
              </a:rPr>
              <a:t>Standard</a:t>
            </a:r>
            <a:r>
              <a:rPr lang="en-GB" sz="2400" dirty="0"/>
              <a:t> </a:t>
            </a:r>
            <a:r>
              <a:rPr lang="en-GB" sz="2400" dirty="0" smtClean="0"/>
              <a:t>software framework to </a:t>
            </a:r>
            <a:r>
              <a:rPr lang="en-GB" sz="2400" dirty="0"/>
              <a:t>develop </a:t>
            </a:r>
            <a:r>
              <a:rPr lang="en-GB" sz="2400" b="1" dirty="0">
                <a:solidFill>
                  <a:srgbClr val="008000"/>
                </a:solidFill>
              </a:rPr>
              <a:t>real-time </a:t>
            </a:r>
            <a:r>
              <a:rPr lang="en-GB" sz="2400" dirty="0" smtClean="0"/>
              <a:t>Front-End </a:t>
            </a:r>
            <a:r>
              <a:rPr lang="en-GB" sz="2400" dirty="0"/>
              <a:t>Software to </a:t>
            </a:r>
            <a:r>
              <a:rPr lang="en-GB" sz="2400" dirty="0" smtClean="0"/>
              <a:t>control </a:t>
            </a:r>
            <a:r>
              <a:rPr lang="en-GB" sz="2400" b="1" dirty="0" smtClean="0">
                <a:solidFill>
                  <a:srgbClr val="008000"/>
                </a:solidFill>
              </a:rPr>
              <a:t>all accelerators </a:t>
            </a:r>
            <a:r>
              <a:rPr lang="en-GB" sz="2400" dirty="0"/>
              <a:t>equipment</a:t>
            </a:r>
            <a:endParaRPr lang="en-GB" sz="2400" b="1" dirty="0">
              <a:solidFill>
                <a:srgbClr val="008000"/>
              </a:solidFill>
            </a:endParaRPr>
          </a:p>
          <a:p>
            <a:r>
              <a:rPr lang="en-GB" sz="2400" dirty="0"/>
              <a:t>H</a:t>
            </a:r>
            <a:r>
              <a:rPr lang="en-GB" sz="2400" dirty="0" smtClean="0"/>
              <a:t>ides </a:t>
            </a:r>
            <a:r>
              <a:rPr lang="en-GB" sz="2400" dirty="0"/>
              <a:t>the complexity of the controls </a:t>
            </a:r>
            <a:r>
              <a:rPr lang="en-GB" sz="2400" dirty="0" smtClean="0"/>
              <a:t>infrastructure, </a:t>
            </a:r>
            <a:r>
              <a:rPr lang="en-GB" sz="2400" b="1" dirty="0">
                <a:solidFill>
                  <a:srgbClr val="008000"/>
                </a:solidFill>
              </a:rPr>
              <a:t>s</a:t>
            </a:r>
            <a:r>
              <a:rPr lang="en-GB" sz="2400" b="1" dirty="0" smtClean="0">
                <a:solidFill>
                  <a:srgbClr val="008000"/>
                </a:solidFill>
              </a:rPr>
              <a:t>implifies</a:t>
            </a:r>
            <a:r>
              <a:rPr lang="en-GB" sz="2400" dirty="0" smtClean="0"/>
              <a:t> </a:t>
            </a:r>
            <a:r>
              <a:rPr lang="en-GB" sz="2400" dirty="0"/>
              <a:t>the </a:t>
            </a:r>
            <a:r>
              <a:rPr lang="en-GB" sz="2400" dirty="0" smtClean="0"/>
              <a:t>development, allows equipment experts to </a:t>
            </a:r>
            <a:r>
              <a:rPr lang="en-GB" sz="2400" b="1" dirty="0" smtClean="0">
                <a:solidFill>
                  <a:srgbClr val="008000"/>
                </a:solidFill>
              </a:rPr>
              <a:t>focus on their HW-specific logic</a:t>
            </a:r>
          </a:p>
          <a:p>
            <a:endParaRPr lang="en-GB" sz="2400" b="1" dirty="0" smtClean="0">
              <a:solidFill>
                <a:srgbClr val="008000"/>
              </a:solidFill>
            </a:endParaRPr>
          </a:p>
          <a:p>
            <a:r>
              <a:rPr lang="en-GB" sz="2000" b="1" dirty="0">
                <a:solidFill>
                  <a:srgbClr val="008000"/>
                </a:solidFill>
              </a:rPr>
              <a:t>~100 developers </a:t>
            </a:r>
            <a:r>
              <a:rPr lang="en-GB" sz="2000" dirty="0"/>
              <a:t>from 16 equipment groups</a:t>
            </a:r>
          </a:p>
          <a:p>
            <a:r>
              <a:rPr lang="en-GB" sz="2000" b="1" dirty="0" smtClean="0">
                <a:solidFill>
                  <a:srgbClr val="008000"/>
                </a:solidFill>
              </a:rPr>
              <a:t>~700</a:t>
            </a:r>
            <a:r>
              <a:rPr lang="en-GB" sz="2000" dirty="0" smtClean="0"/>
              <a:t> </a:t>
            </a:r>
            <a:r>
              <a:rPr lang="en-GB" sz="2000" b="1" dirty="0">
                <a:solidFill>
                  <a:srgbClr val="008000"/>
                </a:solidFill>
              </a:rPr>
              <a:t>hardware </a:t>
            </a:r>
            <a:r>
              <a:rPr lang="en-GB" sz="2000" b="1" dirty="0" smtClean="0">
                <a:solidFill>
                  <a:srgbClr val="008000"/>
                </a:solidFill>
              </a:rPr>
              <a:t>device </a:t>
            </a:r>
            <a:r>
              <a:rPr lang="en-GB" sz="2000" b="1" dirty="0">
                <a:solidFill>
                  <a:srgbClr val="008000"/>
                </a:solidFill>
              </a:rPr>
              <a:t>types </a:t>
            </a:r>
            <a:r>
              <a:rPr lang="en-GB" sz="2000" dirty="0"/>
              <a:t>(~200 in LHC)</a:t>
            </a:r>
            <a:endParaRPr lang="en-GB" sz="2000" b="1" dirty="0">
              <a:solidFill>
                <a:srgbClr val="008000"/>
              </a:solidFill>
            </a:endParaRPr>
          </a:p>
          <a:p>
            <a:r>
              <a:rPr lang="en-GB" sz="2000" b="1" dirty="0" smtClean="0">
                <a:solidFill>
                  <a:srgbClr val="008000"/>
                </a:solidFill>
              </a:rPr>
              <a:t>~70000 </a:t>
            </a:r>
            <a:r>
              <a:rPr lang="en-GB" sz="2000" b="1" dirty="0">
                <a:solidFill>
                  <a:srgbClr val="008000"/>
                </a:solidFill>
              </a:rPr>
              <a:t>devices </a:t>
            </a:r>
            <a:r>
              <a:rPr lang="en-GB" sz="2000" dirty="0"/>
              <a:t>(~25000 in LHC)</a:t>
            </a:r>
            <a:endParaRPr lang="en-GB" sz="2000" b="1" dirty="0">
              <a:solidFill>
                <a:srgbClr val="008000"/>
              </a:solidFill>
            </a:endParaRPr>
          </a:p>
          <a:p>
            <a:r>
              <a:rPr lang="en-GB" sz="2000" b="1" dirty="0" smtClean="0">
                <a:solidFill>
                  <a:srgbClr val="008000"/>
                </a:solidFill>
              </a:rPr>
              <a:t>~</a:t>
            </a:r>
            <a:r>
              <a:rPr lang="en-GB" sz="2000" b="1" dirty="0">
                <a:solidFill>
                  <a:srgbClr val="008000"/>
                </a:solidFill>
              </a:rPr>
              <a:t>1</a:t>
            </a:r>
            <a:r>
              <a:rPr lang="en-GB" sz="2000" b="1" dirty="0" smtClean="0">
                <a:solidFill>
                  <a:srgbClr val="008000"/>
                </a:solidFill>
              </a:rPr>
              <a:t>000 </a:t>
            </a:r>
            <a:r>
              <a:rPr lang="en-GB" sz="2000" b="1" dirty="0">
                <a:solidFill>
                  <a:srgbClr val="008000"/>
                </a:solidFill>
              </a:rPr>
              <a:t>Front-Ends </a:t>
            </a:r>
            <a:r>
              <a:rPr lang="en-GB" sz="2000" b="1" dirty="0" smtClean="0">
                <a:solidFill>
                  <a:srgbClr val="008000"/>
                </a:solidFill>
              </a:rPr>
              <a:t>machines </a:t>
            </a:r>
            <a:r>
              <a:rPr lang="en-GB" sz="2000" dirty="0" smtClean="0"/>
              <a:t>(~</a:t>
            </a:r>
            <a:r>
              <a:rPr lang="en-GB" sz="2000" dirty="0"/>
              <a:t>500 in LHC)</a:t>
            </a:r>
            <a:endParaRPr lang="en-GB" sz="2000" b="1" dirty="0">
              <a:solidFill>
                <a:srgbClr val="008000"/>
              </a:solidFill>
            </a:endParaRPr>
          </a:p>
          <a:p>
            <a:r>
              <a:rPr lang="en-GB" sz="2000" b="1" dirty="0">
                <a:solidFill>
                  <a:srgbClr val="008000"/>
                </a:solidFill>
              </a:rPr>
              <a:t>Exportable</a:t>
            </a:r>
            <a:r>
              <a:rPr lang="en-GB" sz="2000" dirty="0"/>
              <a:t>: used in GSI (</a:t>
            </a:r>
            <a:r>
              <a:rPr lang="en-GB" sz="2000" dirty="0" smtClean="0"/>
              <a:t>Darmstadt)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1st Sep.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Accelerators Control System - E. Hatziangeli, CERN Beam Controls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6971" y="4573"/>
            <a:ext cx="1937029" cy="1291964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A62A-EEBA-6049-B7E6-6F59294FA44B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9663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l-PL" dirty="0" smtClean="0"/>
              <a:t>Co</a:t>
            </a:r>
            <a:r>
              <a:rPr lang="en-GB" dirty="0" err="1" smtClean="0"/>
              <a:t>ntrols</a:t>
            </a:r>
            <a:r>
              <a:rPr lang="pl-PL" dirty="0" smtClean="0"/>
              <a:t> Middle</a:t>
            </a:r>
            <a:r>
              <a:rPr lang="en-GB" dirty="0" smtClean="0"/>
              <a:t>W</a:t>
            </a:r>
            <a:r>
              <a:rPr lang="pl-PL" dirty="0" err="1" smtClean="0"/>
              <a:t>are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746" y="1488565"/>
            <a:ext cx="8229600" cy="4659751"/>
          </a:xfrm>
        </p:spPr>
        <p:txBody>
          <a:bodyPr>
            <a:noAutofit/>
          </a:bodyPr>
          <a:lstStyle/>
          <a:p>
            <a:r>
              <a:rPr lang="en-GB" sz="2000" dirty="0" smtClean="0"/>
              <a:t>Reliable decentralised core  </a:t>
            </a:r>
            <a:r>
              <a:rPr lang="en-GB" sz="2000" b="1" dirty="0" smtClean="0">
                <a:solidFill>
                  <a:srgbClr val="008000"/>
                </a:solidFill>
              </a:rPr>
              <a:t>communication</a:t>
            </a:r>
            <a:r>
              <a:rPr lang="en-GB" sz="2000" dirty="0" smtClean="0">
                <a:solidFill>
                  <a:srgbClr val="008000"/>
                </a:solidFill>
              </a:rPr>
              <a:t> </a:t>
            </a:r>
            <a:r>
              <a:rPr lang="en-GB" sz="2000" dirty="0" smtClean="0"/>
              <a:t>layer</a:t>
            </a:r>
            <a:r>
              <a:rPr lang="en-GB" sz="2000" dirty="0" smtClean="0">
                <a:solidFill>
                  <a:srgbClr val="008000"/>
                </a:solidFill>
              </a:rPr>
              <a:t> </a:t>
            </a:r>
            <a:r>
              <a:rPr lang="en-GB" sz="2000" dirty="0" smtClean="0"/>
              <a:t>based </a:t>
            </a:r>
            <a:r>
              <a:rPr lang="en-GB" sz="2000" dirty="0"/>
              <a:t>on </a:t>
            </a:r>
            <a:r>
              <a:rPr lang="en-GB" sz="2000" dirty="0" err="1" smtClean="0"/>
              <a:t>ZeroMQ</a:t>
            </a:r>
            <a:endParaRPr lang="en-GB" sz="2000" dirty="0" smtClean="0"/>
          </a:p>
          <a:p>
            <a:r>
              <a:rPr lang="en-GB" sz="2000" dirty="0" smtClean="0"/>
              <a:t>Collection of software </a:t>
            </a:r>
            <a:r>
              <a:rPr lang="en-GB" sz="2000" b="1" dirty="0">
                <a:solidFill>
                  <a:srgbClr val="008000"/>
                </a:solidFill>
              </a:rPr>
              <a:t>components</a:t>
            </a:r>
            <a:r>
              <a:rPr lang="en-GB" sz="2000" dirty="0"/>
              <a:t> &amp; </a:t>
            </a:r>
            <a:r>
              <a:rPr lang="en-GB" sz="2000" b="1" dirty="0" smtClean="0">
                <a:solidFill>
                  <a:srgbClr val="008000"/>
                </a:solidFill>
              </a:rPr>
              <a:t>services</a:t>
            </a:r>
            <a:endParaRPr lang="en-GB" sz="1400" dirty="0"/>
          </a:p>
          <a:p>
            <a:r>
              <a:rPr lang="en-GB" sz="2000" dirty="0" smtClean="0"/>
              <a:t>Operations</a:t>
            </a:r>
            <a:r>
              <a:rPr lang="en-GB" sz="2000" dirty="0"/>
              <a:t>: </a:t>
            </a:r>
            <a:r>
              <a:rPr lang="en-GB" sz="2000" b="1" dirty="0">
                <a:solidFill>
                  <a:srgbClr val="008000"/>
                </a:solidFill>
              </a:rPr>
              <a:t>GET</a:t>
            </a:r>
            <a:r>
              <a:rPr lang="en-GB" sz="2000" dirty="0"/>
              <a:t>,</a:t>
            </a:r>
            <a:r>
              <a:rPr lang="en-GB" sz="2000" dirty="0">
                <a:solidFill>
                  <a:srgbClr val="008000"/>
                </a:solidFill>
              </a:rPr>
              <a:t> </a:t>
            </a:r>
            <a:r>
              <a:rPr lang="en-GB" sz="2000" b="1" dirty="0">
                <a:solidFill>
                  <a:srgbClr val="008000"/>
                </a:solidFill>
              </a:rPr>
              <a:t>SET</a:t>
            </a:r>
            <a:r>
              <a:rPr lang="en-GB" sz="2000" dirty="0"/>
              <a:t>,</a:t>
            </a:r>
            <a:r>
              <a:rPr lang="en-GB" sz="2000" dirty="0">
                <a:solidFill>
                  <a:srgbClr val="008000"/>
                </a:solidFill>
              </a:rPr>
              <a:t> </a:t>
            </a:r>
            <a:r>
              <a:rPr lang="en-GB" sz="2000" b="1" dirty="0" smtClean="0">
                <a:solidFill>
                  <a:srgbClr val="008000"/>
                </a:solidFill>
              </a:rPr>
              <a:t>SUBSCRIPTION</a:t>
            </a:r>
            <a:endParaRPr lang="en-GB" sz="1400" dirty="0"/>
          </a:p>
          <a:p>
            <a:r>
              <a:rPr lang="en-GB" sz="2000" dirty="0" smtClean="0"/>
              <a:t>Widely deployed for </a:t>
            </a:r>
            <a:r>
              <a:rPr lang="en-GB" sz="2000" b="1" dirty="0">
                <a:solidFill>
                  <a:srgbClr val="008000"/>
                </a:solidFill>
              </a:rPr>
              <a:t>all CERN </a:t>
            </a:r>
            <a:r>
              <a:rPr lang="en-GB" sz="2000" b="1" dirty="0" smtClean="0">
                <a:solidFill>
                  <a:srgbClr val="008000"/>
                </a:solidFill>
              </a:rPr>
              <a:t>accelerators</a:t>
            </a:r>
          </a:p>
          <a:p>
            <a:r>
              <a:rPr lang="en-GB" sz="2000" dirty="0" smtClean="0"/>
              <a:t>Provides </a:t>
            </a:r>
            <a:r>
              <a:rPr lang="en-GB" sz="2000" b="1" dirty="0">
                <a:solidFill>
                  <a:srgbClr val="008000"/>
                </a:solidFill>
              </a:rPr>
              <a:t>comprehensive </a:t>
            </a:r>
            <a:r>
              <a:rPr lang="en-GB" sz="2000" b="1" dirty="0" smtClean="0">
                <a:solidFill>
                  <a:srgbClr val="008000"/>
                </a:solidFill>
              </a:rPr>
              <a:t>diagnostics</a:t>
            </a:r>
          </a:p>
          <a:p>
            <a:endParaRPr lang="en-GB" sz="2000" b="1" dirty="0">
              <a:solidFill>
                <a:srgbClr val="008000"/>
              </a:solidFill>
            </a:endParaRPr>
          </a:p>
          <a:p>
            <a:r>
              <a:rPr lang="en-GB" sz="2000" b="1" dirty="0" smtClean="0">
                <a:solidFill>
                  <a:srgbClr val="008000"/>
                </a:solidFill>
              </a:rPr>
              <a:t>4’200 </a:t>
            </a:r>
            <a:r>
              <a:rPr lang="en-GB" sz="2000" b="1" dirty="0">
                <a:solidFill>
                  <a:srgbClr val="008000"/>
                </a:solidFill>
              </a:rPr>
              <a:t>Front-End servers </a:t>
            </a:r>
            <a:r>
              <a:rPr lang="en-GB" sz="2000" dirty="0" smtClean="0"/>
              <a:t>processes</a:t>
            </a:r>
            <a:endParaRPr lang="en-GB" sz="2000" dirty="0"/>
          </a:p>
          <a:p>
            <a:r>
              <a:rPr lang="en-GB" sz="2000" b="1" dirty="0">
                <a:solidFill>
                  <a:srgbClr val="008000"/>
                </a:solidFill>
              </a:rPr>
              <a:t>85’000 </a:t>
            </a:r>
            <a:r>
              <a:rPr lang="en-GB" sz="2000" dirty="0"/>
              <a:t>(incl. SCADA) </a:t>
            </a:r>
            <a:r>
              <a:rPr lang="en-GB" sz="2000" b="1" dirty="0">
                <a:solidFill>
                  <a:srgbClr val="008000"/>
                </a:solidFill>
              </a:rPr>
              <a:t>devices</a:t>
            </a:r>
          </a:p>
          <a:p>
            <a:pPr lvl="1"/>
            <a:r>
              <a:rPr lang="en-GB" sz="1800" b="1" dirty="0" smtClean="0">
                <a:solidFill>
                  <a:srgbClr val="008000"/>
                </a:solidFill>
              </a:rPr>
              <a:t>85’000  devices </a:t>
            </a:r>
          </a:p>
          <a:p>
            <a:pPr lvl="1"/>
            <a:r>
              <a:rPr lang="en-GB" sz="1800" b="1" dirty="0" smtClean="0">
                <a:solidFill>
                  <a:srgbClr val="008000"/>
                </a:solidFill>
              </a:rPr>
              <a:t>2’000’000 </a:t>
            </a:r>
            <a:r>
              <a:rPr lang="en-GB" sz="1800" b="1" dirty="0">
                <a:solidFill>
                  <a:srgbClr val="008000"/>
                </a:solidFill>
              </a:rPr>
              <a:t>equipment controllable properties</a:t>
            </a:r>
            <a:endParaRPr lang="en-GB" sz="1800" dirty="0"/>
          </a:p>
          <a:p>
            <a:r>
              <a:rPr lang="en-GB" sz="2000" dirty="0"/>
              <a:t>2 Directory Servers </a:t>
            </a:r>
            <a:r>
              <a:rPr lang="en-GB" sz="2000" dirty="0" smtClean="0"/>
              <a:t>for device information how </a:t>
            </a:r>
            <a:r>
              <a:rPr lang="en-GB" sz="2000" dirty="0"/>
              <a:t>to </a:t>
            </a:r>
            <a:r>
              <a:rPr lang="en-GB" sz="2000" dirty="0" smtClean="0"/>
              <a:t>connect</a:t>
            </a:r>
          </a:p>
          <a:p>
            <a:r>
              <a:rPr lang="en-GB" sz="2000" b="1" dirty="0" smtClean="0">
                <a:solidFill>
                  <a:srgbClr val="008000"/>
                </a:solidFill>
              </a:rPr>
              <a:t>Exportable</a:t>
            </a:r>
            <a:r>
              <a:rPr lang="en-GB" sz="2000" dirty="0"/>
              <a:t>: used in GSI (Darmstadt)</a:t>
            </a:r>
          </a:p>
          <a:p>
            <a:endParaRPr lang="en-GB" sz="2000" dirty="0"/>
          </a:p>
          <a:p>
            <a:endParaRPr lang="en-GB" sz="2000" b="1" dirty="0">
              <a:solidFill>
                <a:srgbClr val="008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1st Sep. 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Accelerators Control System - E. Hatziangeli, CERN Beam Controls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4824" y="4575"/>
            <a:ext cx="2163170" cy="144755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A62A-EEBA-6049-B7E6-6F59294FA44B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367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LHC Setting Management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35511" y="861075"/>
            <a:ext cx="8340936" cy="3036738"/>
          </a:xfrm>
        </p:spPr>
        <p:txBody>
          <a:bodyPr>
            <a:normAutofit/>
          </a:bodyPr>
          <a:lstStyle/>
          <a:p>
            <a:r>
              <a:rPr lang="en-US" sz="2000" dirty="0" smtClean="0"/>
              <a:t>Generation </a:t>
            </a:r>
            <a:r>
              <a:rPr lang="en-US" sz="2000" dirty="0"/>
              <a:t>of initial settings based on optics</a:t>
            </a:r>
          </a:p>
          <a:p>
            <a:r>
              <a:rPr lang="en-US" sz="2000" dirty="0"/>
              <a:t>Storage/modification of settings for all devices</a:t>
            </a:r>
          </a:p>
          <a:p>
            <a:r>
              <a:rPr lang="en-US" sz="2000" dirty="0"/>
              <a:t>Coherent modifications of settings</a:t>
            </a:r>
          </a:p>
          <a:p>
            <a:r>
              <a:rPr lang="en-US" sz="2000" dirty="0"/>
              <a:t>Settings versioning</a:t>
            </a:r>
          </a:p>
          <a:p>
            <a:r>
              <a:rPr lang="en-US" sz="2000" dirty="0"/>
              <a:t>History of changes and rollback</a:t>
            </a:r>
          </a:p>
          <a:p>
            <a:r>
              <a:rPr lang="en-US" sz="2000" dirty="0"/>
              <a:t>Communication with </a:t>
            </a:r>
            <a:r>
              <a:rPr lang="en-US" sz="2000" dirty="0" smtClean="0"/>
              <a:t>the hardware</a:t>
            </a:r>
            <a:endParaRPr lang="en-US" sz="2000" dirty="0"/>
          </a:p>
          <a:p>
            <a:r>
              <a:rPr lang="en-GB" sz="2000" b="1" dirty="0" smtClean="0">
                <a:solidFill>
                  <a:srgbClr val="008000"/>
                </a:solidFill>
              </a:rPr>
              <a:t>Translation</a:t>
            </a:r>
            <a:r>
              <a:rPr lang="en-GB" sz="2000" dirty="0" smtClean="0"/>
              <a:t> </a:t>
            </a:r>
            <a:r>
              <a:rPr lang="en-GB" sz="2000" dirty="0"/>
              <a:t>of high-level accelerator parameters to low-level device properties</a:t>
            </a:r>
          </a:p>
          <a:p>
            <a:endParaRPr lang="en-US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1st Sep. 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Accelerators Control System - E. Hatziangeli, CERN Beam Controls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595684" y="3890682"/>
            <a:ext cx="4904142" cy="2152853"/>
            <a:chOff x="268888" y="2153162"/>
            <a:chExt cx="8669372" cy="3712579"/>
          </a:xfrm>
        </p:grpSpPr>
        <p:sp>
          <p:nvSpPr>
            <p:cNvPr id="8" name="AutoShape 22"/>
            <p:cNvSpPr>
              <a:spLocks noChangeArrowheads="1"/>
            </p:cNvSpPr>
            <p:nvPr/>
          </p:nvSpPr>
          <p:spPr bwMode="auto">
            <a:xfrm>
              <a:off x="3509740" y="2153162"/>
              <a:ext cx="2124520" cy="752354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</a:gradFill>
            <a:ln>
              <a:solidFill>
                <a:srgbClr val="002060"/>
              </a:solidFill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en-US" sz="1000" b="1" dirty="0" smtClean="0">
                  <a:solidFill>
                    <a:srgbClr val="002060"/>
                  </a:solidFill>
                  <a:latin typeface="+mj-lt"/>
                </a:rPr>
                <a:t>Horizontal</a:t>
              </a:r>
            </a:p>
            <a:p>
              <a:pPr algn="ctr"/>
              <a:r>
                <a:rPr lang="en-US" sz="1000" b="1" dirty="0" smtClean="0">
                  <a:solidFill>
                    <a:srgbClr val="002060"/>
                  </a:solidFill>
                  <a:latin typeface="+mj-lt"/>
                </a:rPr>
                <a:t>Tune</a:t>
              </a:r>
              <a:endParaRPr lang="en-US" sz="1000" b="1" dirty="0">
                <a:solidFill>
                  <a:srgbClr val="002060"/>
                </a:solidFill>
                <a:latin typeface="+mj-lt"/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268888" y="2905516"/>
              <a:ext cx="8669372" cy="1480113"/>
              <a:chOff x="268888" y="3536067"/>
              <a:chExt cx="8669372" cy="1480113"/>
            </a:xfrm>
          </p:grpSpPr>
          <p:sp>
            <p:nvSpPr>
              <p:cNvPr id="18" name="AutoShape 22"/>
              <p:cNvSpPr>
                <a:spLocks noChangeArrowheads="1"/>
              </p:cNvSpPr>
              <p:nvPr/>
            </p:nvSpPr>
            <p:spPr bwMode="auto">
              <a:xfrm>
                <a:off x="268888" y="4263826"/>
                <a:ext cx="2124520" cy="752354"/>
              </a:xfrm>
              <a:prstGeom prst="roundRect">
                <a:avLst>
                  <a:gd name="adj" fmla="val 16667"/>
                </a:avLst>
              </a:prstGeom>
              <a:gradFill>
                <a:gsLst>
                  <a:gs pos="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</a:gradFill>
              <a:ln>
                <a:solidFill>
                  <a:srgbClr val="002060"/>
                </a:solidFill>
                <a:headEnd/>
                <a:tailEnd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/>
                <a:r>
                  <a:rPr lang="en-US" sz="1000" b="1" dirty="0" err="1" smtClean="0">
                    <a:solidFill>
                      <a:srgbClr val="002060"/>
                    </a:solidFill>
                    <a:latin typeface="+mj-lt"/>
                  </a:rPr>
                  <a:t>Quadrupole</a:t>
                </a:r>
                <a:r>
                  <a:rPr lang="en-US" sz="1000" b="1" dirty="0" smtClean="0">
                    <a:solidFill>
                      <a:srgbClr val="002060"/>
                    </a:solidFill>
                    <a:latin typeface="+mj-lt"/>
                  </a:rPr>
                  <a:t> 1</a:t>
                </a:r>
              </a:p>
              <a:p>
                <a:pPr algn="ctr"/>
                <a:r>
                  <a:rPr lang="en-US" sz="1000" b="1" dirty="0" smtClean="0">
                    <a:solidFill>
                      <a:srgbClr val="002060"/>
                    </a:solidFill>
                    <a:latin typeface="+mj-lt"/>
                  </a:rPr>
                  <a:t>FIELD</a:t>
                </a:r>
                <a:endParaRPr lang="en-US" sz="1000" b="1" dirty="0">
                  <a:solidFill>
                    <a:srgbClr val="002060"/>
                  </a:solidFill>
                  <a:latin typeface="+mj-lt"/>
                </a:endParaRPr>
              </a:p>
            </p:txBody>
          </p:sp>
          <p:sp>
            <p:nvSpPr>
              <p:cNvPr id="19" name="AutoShape 22"/>
              <p:cNvSpPr>
                <a:spLocks noChangeArrowheads="1"/>
              </p:cNvSpPr>
              <p:nvPr/>
            </p:nvSpPr>
            <p:spPr bwMode="auto">
              <a:xfrm>
                <a:off x="2640596" y="4263826"/>
                <a:ext cx="2124520" cy="752354"/>
              </a:xfrm>
              <a:prstGeom prst="roundRect">
                <a:avLst>
                  <a:gd name="adj" fmla="val 16667"/>
                </a:avLst>
              </a:prstGeom>
              <a:gradFill>
                <a:gsLst>
                  <a:gs pos="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</a:gradFill>
              <a:ln>
                <a:solidFill>
                  <a:srgbClr val="002060"/>
                </a:solidFill>
                <a:headEnd/>
                <a:tailEnd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/>
                <a:r>
                  <a:rPr lang="en-US" sz="1000" b="1" dirty="0" err="1" smtClean="0">
                    <a:solidFill>
                      <a:srgbClr val="002060"/>
                    </a:solidFill>
                    <a:latin typeface="+mj-lt"/>
                  </a:rPr>
                  <a:t>Quadrupole</a:t>
                </a:r>
                <a:r>
                  <a:rPr lang="en-US" sz="1000" b="1" dirty="0" smtClean="0">
                    <a:solidFill>
                      <a:srgbClr val="002060"/>
                    </a:solidFill>
                    <a:latin typeface="+mj-lt"/>
                  </a:rPr>
                  <a:t> 2</a:t>
                </a:r>
              </a:p>
              <a:p>
                <a:pPr algn="ctr"/>
                <a:r>
                  <a:rPr lang="en-US" sz="1000" b="1" dirty="0" smtClean="0">
                    <a:solidFill>
                      <a:srgbClr val="002060"/>
                    </a:solidFill>
                    <a:latin typeface="+mj-lt"/>
                  </a:rPr>
                  <a:t>FIELD</a:t>
                </a:r>
                <a:endParaRPr lang="en-US" sz="1000" b="1" dirty="0">
                  <a:solidFill>
                    <a:srgbClr val="002060"/>
                  </a:solidFill>
                  <a:latin typeface="+mj-lt"/>
                </a:endParaRPr>
              </a:p>
            </p:txBody>
          </p:sp>
          <p:sp>
            <p:nvSpPr>
              <p:cNvPr id="20" name="AutoShape 22"/>
              <p:cNvSpPr>
                <a:spLocks noChangeArrowheads="1"/>
              </p:cNvSpPr>
              <p:nvPr/>
            </p:nvSpPr>
            <p:spPr bwMode="auto">
              <a:xfrm>
                <a:off x="6813740" y="4263826"/>
                <a:ext cx="2124520" cy="752354"/>
              </a:xfrm>
              <a:prstGeom prst="roundRect">
                <a:avLst>
                  <a:gd name="adj" fmla="val 16667"/>
                </a:avLst>
              </a:prstGeom>
              <a:gradFill>
                <a:gsLst>
                  <a:gs pos="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</a:gradFill>
              <a:ln>
                <a:solidFill>
                  <a:srgbClr val="002060"/>
                </a:solidFill>
                <a:headEnd/>
                <a:tailEnd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/>
                <a:r>
                  <a:rPr lang="en-US" sz="1000" b="1" dirty="0" err="1" smtClean="0">
                    <a:solidFill>
                      <a:srgbClr val="002060"/>
                    </a:solidFill>
                    <a:latin typeface="+mj-lt"/>
                  </a:rPr>
                  <a:t>Quadrupole</a:t>
                </a:r>
                <a:r>
                  <a:rPr lang="en-US" sz="1000" b="1" dirty="0" smtClean="0">
                    <a:solidFill>
                      <a:srgbClr val="002060"/>
                    </a:solidFill>
                    <a:latin typeface="+mj-lt"/>
                  </a:rPr>
                  <a:t> N</a:t>
                </a:r>
              </a:p>
              <a:p>
                <a:pPr algn="ctr"/>
                <a:r>
                  <a:rPr lang="en-US" sz="1000" b="1" dirty="0" smtClean="0">
                    <a:solidFill>
                      <a:srgbClr val="002060"/>
                    </a:solidFill>
                    <a:latin typeface="+mj-lt"/>
                  </a:rPr>
                  <a:t>FIELD</a:t>
                </a:r>
                <a:endParaRPr lang="en-US" sz="1000" b="1" dirty="0">
                  <a:solidFill>
                    <a:srgbClr val="002060"/>
                  </a:solidFill>
                  <a:latin typeface="+mj-lt"/>
                </a:endParaRPr>
              </a:p>
            </p:txBody>
          </p:sp>
          <p:sp>
            <p:nvSpPr>
              <p:cNvPr id="21" name="Content Placeholder 1"/>
              <p:cNvSpPr txBox="1">
                <a:spLocks/>
              </p:cNvSpPr>
              <p:nvPr/>
            </p:nvSpPr>
            <p:spPr>
              <a:xfrm>
                <a:off x="4946989" y="4263826"/>
                <a:ext cx="1743178" cy="752354"/>
              </a:xfrm>
              <a:prstGeom prst="rect">
                <a:avLst/>
              </a:prstGeom>
            </p:spPr>
            <p:txBody>
              <a:bodyPr/>
              <a:lstStyle>
                <a:lvl1pPr marL="438912" indent="-320040" algn="l" rtl="0" eaLnBrk="1" latinLnBrk="0" hangingPunct="1">
                  <a:spcBef>
                    <a:spcPts val="0"/>
                  </a:spcBef>
                  <a:buClr>
                    <a:schemeClr val="accent1"/>
                  </a:buClr>
                  <a:buSzPct val="80000"/>
                  <a:buFont typeface="Wingdings 2"/>
                  <a:buChar char=""/>
                  <a:defRPr kumimoji="0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31520" indent="-274320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90000"/>
                  <a:buFont typeface="Wingdings"/>
                  <a:buChar char=""/>
                  <a:defRPr kumimoji="0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96696" indent="-228600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Font typeface="Arial"/>
                  <a:buChar char="▪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16152" indent="-182880" algn="l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Font typeface="Arial"/>
                  <a:buChar char="▪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2646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Wingdings 3"/>
                  <a:buChar char=""/>
                  <a:defRPr kumimoji="0" lang="en-US" sz="20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627632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Wingdings 2"/>
                  <a:buChar char="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828800" indent="-18288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Wingdings 2"/>
                  <a:buChar char="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029968" indent="-182880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Font typeface="Wingdings 2" pitchFamily="18" charset="2"/>
                  <a:buChar char="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231136" indent="-182880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Font typeface="Wingdings 2" pitchFamily="18" charset="2"/>
                  <a:buChar char="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  <a:extLst/>
              </a:lstStyle>
              <a:p>
                <a:pPr marL="118872" indent="0" defTabSz="914400">
                  <a:buNone/>
                </a:pPr>
                <a:r>
                  <a:rPr lang="en-GB" sz="2000" dirty="0" smtClean="0"/>
                  <a:t>…….</a:t>
                </a:r>
                <a:endParaRPr lang="en-GB" sz="2000" dirty="0"/>
              </a:p>
            </p:txBody>
          </p:sp>
          <p:cxnSp>
            <p:nvCxnSpPr>
              <p:cNvPr id="22" name="Straight Arrow Connector 21"/>
              <p:cNvCxnSpPr/>
              <p:nvPr/>
            </p:nvCxnSpPr>
            <p:spPr>
              <a:xfrm flipH="1">
                <a:off x="1608881" y="3536067"/>
                <a:ext cx="1900860" cy="642394"/>
              </a:xfrm>
              <a:prstGeom prst="straightConnector1">
                <a:avLst/>
              </a:prstGeom>
              <a:ln w="38100" cap="rnd" cmpd="sng">
                <a:solidFill>
                  <a:schemeClr val="tx1"/>
                </a:solidFill>
                <a:round/>
                <a:headEnd type="non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/>
              <p:cNvCxnSpPr/>
              <p:nvPr/>
            </p:nvCxnSpPr>
            <p:spPr>
              <a:xfrm>
                <a:off x="5634261" y="3536067"/>
                <a:ext cx="1704088" cy="642394"/>
              </a:xfrm>
              <a:prstGeom prst="straightConnector1">
                <a:avLst/>
              </a:prstGeom>
              <a:ln w="38100" cap="rnd" cmpd="sng">
                <a:solidFill>
                  <a:schemeClr val="tx1"/>
                </a:solidFill>
                <a:round/>
                <a:headEnd type="non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/>
              <p:cNvCxnSpPr/>
              <p:nvPr/>
            </p:nvCxnSpPr>
            <p:spPr>
              <a:xfrm flipH="1">
                <a:off x="3509741" y="3646025"/>
                <a:ext cx="448802" cy="532436"/>
              </a:xfrm>
              <a:prstGeom prst="straightConnector1">
                <a:avLst/>
              </a:prstGeom>
              <a:ln w="38100" cap="rnd" cmpd="sng">
                <a:solidFill>
                  <a:schemeClr val="tx1"/>
                </a:solidFill>
                <a:round/>
                <a:headEnd type="non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oup 9"/>
            <p:cNvGrpSpPr/>
            <p:nvPr/>
          </p:nvGrpSpPr>
          <p:grpSpPr>
            <a:xfrm>
              <a:off x="268888" y="4437236"/>
              <a:ext cx="8669372" cy="1428505"/>
              <a:chOff x="268888" y="5067787"/>
              <a:chExt cx="8669372" cy="1428505"/>
            </a:xfrm>
          </p:grpSpPr>
          <p:sp>
            <p:nvSpPr>
              <p:cNvPr id="11" name="AutoShape 22"/>
              <p:cNvSpPr>
                <a:spLocks noChangeArrowheads="1"/>
              </p:cNvSpPr>
              <p:nvPr/>
            </p:nvSpPr>
            <p:spPr bwMode="auto">
              <a:xfrm>
                <a:off x="268888" y="5743938"/>
                <a:ext cx="2124520" cy="752354"/>
              </a:xfrm>
              <a:prstGeom prst="roundRect">
                <a:avLst>
                  <a:gd name="adj" fmla="val 16667"/>
                </a:avLst>
              </a:prstGeom>
              <a:gradFill>
                <a:gsLst>
                  <a:gs pos="0">
                    <a:srgbClr val="FFDB81"/>
                  </a:gs>
                  <a:gs pos="100000">
                    <a:srgbClr val="FFB601"/>
                  </a:gs>
                </a:gsLst>
              </a:gradFill>
              <a:ln>
                <a:solidFill>
                  <a:srgbClr val="680000"/>
                </a:solidFill>
                <a:headEnd/>
                <a:tailEnd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/>
                <a:r>
                  <a:rPr lang="en-US" sz="1000" b="1" dirty="0" err="1" smtClean="0">
                    <a:solidFill>
                      <a:srgbClr val="663300"/>
                    </a:solidFill>
                    <a:latin typeface="+mj-lt"/>
                  </a:rPr>
                  <a:t>Quadrupole</a:t>
                </a:r>
                <a:r>
                  <a:rPr lang="en-US" sz="1000" b="1" dirty="0" smtClean="0">
                    <a:solidFill>
                      <a:srgbClr val="663300"/>
                    </a:solidFill>
                    <a:latin typeface="+mj-lt"/>
                  </a:rPr>
                  <a:t> 1</a:t>
                </a:r>
              </a:p>
              <a:p>
                <a:pPr algn="ctr"/>
                <a:r>
                  <a:rPr lang="en-US" sz="1000" b="1" dirty="0" smtClean="0">
                    <a:solidFill>
                      <a:srgbClr val="663300"/>
                    </a:solidFill>
                    <a:latin typeface="+mj-lt"/>
                  </a:rPr>
                  <a:t>CURRENT</a:t>
                </a:r>
                <a:endParaRPr lang="en-US" sz="1000" b="1" dirty="0">
                  <a:solidFill>
                    <a:srgbClr val="663300"/>
                  </a:solidFill>
                  <a:latin typeface="+mj-lt"/>
                </a:endParaRPr>
              </a:p>
            </p:txBody>
          </p:sp>
          <p:sp>
            <p:nvSpPr>
              <p:cNvPr id="12" name="AutoShape 22"/>
              <p:cNvSpPr>
                <a:spLocks noChangeArrowheads="1"/>
              </p:cNvSpPr>
              <p:nvPr/>
            </p:nvSpPr>
            <p:spPr bwMode="auto">
              <a:xfrm>
                <a:off x="2640596" y="5743938"/>
                <a:ext cx="2124520" cy="752354"/>
              </a:xfrm>
              <a:prstGeom prst="roundRect">
                <a:avLst>
                  <a:gd name="adj" fmla="val 16667"/>
                </a:avLst>
              </a:prstGeom>
              <a:gradFill>
                <a:gsLst>
                  <a:gs pos="0">
                    <a:srgbClr val="FFDB81"/>
                  </a:gs>
                  <a:gs pos="100000">
                    <a:srgbClr val="FFB601"/>
                  </a:gs>
                </a:gsLst>
              </a:gradFill>
              <a:ln>
                <a:solidFill>
                  <a:srgbClr val="680000"/>
                </a:solidFill>
                <a:headEnd/>
                <a:tailEnd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/>
                <a:r>
                  <a:rPr lang="en-US" sz="1000" b="1" dirty="0" err="1">
                    <a:solidFill>
                      <a:srgbClr val="663300"/>
                    </a:solidFill>
                  </a:rPr>
                  <a:t>Quadrupole</a:t>
                </a:r>
                <a:r>
                  <a:rPr lang="en-US" sz="1000" b="1" dirty="0">
                    <a:solidFill>
                      <a:srgbClr val="663300"/>
                    </a:solidFill>
                  </a:rPr>
                  <a:t> </a:t>
                </a:r>
                <a:r>
                  <a:rPr lang="en-US" sz="1000" b="1" dirty="0" smtClean="0">
                    <a:solidFill>
                      <a:srgbClr val="663300"/>
                    </a:solidFill>
                  </a:rPr>
                  <a:t>2</a:t>
                </a:r>
                <a:endParaRPr lang="en-US" sz="1000" b="1" dirty="0">
                  <a:solidFill>
                    <a:srgbClr val="663300"/>
                  </a:solidFill>
                </a:endParaRPr>
              </a:p>
              <a:p>
                <a:pPr algn="ctr"/>
                <a:r>
                  <a:rPr lang="en-US" sz="1000" b="1" dirty="0">
                    <a:solidFill>
                      <a:srgbClr val="663300"/>
                    </a:solidFill>
                  </a:rPr>
                  <a:t>CURRENT</a:t>
                </a:r>
              </a:p>
            </p:txBody>
          </p:sp>
          <p:sp>
            <p:nvSpPr>
              <p:cNvPr id="13" name="AutoShape 22"/>
              <p:cNvSpPr>
                <a:spLocks noChangeArrowheads="1"/>
              </p:cNvSpPr>
              <p:nvPr/>
            </p:nvSpPr>
            <p:spPr bwMode="auto">
              <a:xfrm>
                <a:off x="6813740" y="5743938"/>
                <a:ext cx="2124520" cy="752354"/>
              </a:xfrm>
              <a:prstGeom prst="roundRect">
                <a:avLst>
                  <a:gd name="adj" fmla="val 16667"/>
                </a:avLst>
              </a:prstGeom>
              <a:gradFill>
                <a:gsLst>
                  <a:gs pos="0">
                    <a:srgbClr val="FFDB81"/>
                  </a:gs>
                  <a:gs pos="100000">
                    <a:srgbClr val="FFB601"/>
                  </a:gs>
                </a:gsLst>
              </a:gradFill>
              <a:ln>
                <a:solidFill>
                  <a:srgbClr val="680000"/>
                </a:solidFill>
                <a:headEnd/>
                <a:tailEnd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/>
                <a:r>
                  <a:rPr lang="en-US" sz="1000" b="1" dirty="0" err="1">
                    <a:solidFill>
                      <a:srgbClr val="663300"/>
                    </a:solidFill>
                  </a:rPr>
                  <a:t>Quadrupole</a:t>
                </a:r>
                <a:r>
                  <a:rPr lang="en-US" sz="1000" b="1" dirty="0">
                    <a:solidFill>
                      <a:srgbClr val="663300"/>
                    </a:solidFill>
                  </a:rPr>
                  <a:t> </a:t>
                </a:r>
                <a:r>
                  <a:rPr lang="en-US" sz="1000" b="1" dirty="0" smtClean="0">
                    <a:solidFill>
                      <a:srgbClr val="663300"/>
                    </a:solidFill>
                  </a:rPr>
                  <a:t>N</a:t>
                </a:r>
                <a:endParaRPr lang="en-US" sz="1000" b="1" dirty="0">
                  <a:solidFill>
                    <a:srgbClr val="663300"/>
                  </a:solidFill>
                </a:endParaRPr>
              </a:p>
              <a:p>
                <a:pPr algn="ctr"/>
                <a:r>
                  <a:rPr lang="en-US" sz="1000" b="1" dirty="0">
                    <a:solidFill>
                      <a:srgbClr val="663300"/>
                    </a:solidFill>
                  </a:rPr>
                  <a:t>CURRENT</a:t>
                </a:r>
              </a:p>
            </p:txBody>
          </p:sp>
          <p:sp>
            <p:nvSpPr>
              <p:cNvPr id="14" name="Content Placeholder 1"/>
              <p:cNvSpPr txBox="1">
                <a:spLocks/>
              </p:cNvSpPr>
              <p:nvPr/>
            </p:nvSpPr>
            <p:spPr>
              <a:xfrm>
                <a:off x="4946989" y="5724645"/>
                <a:ext cx="1743178" cy="752354"/>
              </a:xfrm>
              <a:prstGeom prst="rect">
                <a:avLst/>
              </a:prstGeom>
            </p:spPr>
            <p:txBody>
              <a:bodyPr/>
              <a:lstStyle>
                <a:lvl1pPr marL="438912" indent="-320040" algn="l" rtl="0" eaLnBrk="1" latinLnBrk="0" hangingPunct="1">
                  <a:spcBef>
                    <a:spcPts val="0"/>
                  </a:spcBef>
                  <a:buClr>
                    <a:schemeClr val="accent1"/>
                  </a:buClr>
                  <a:buSzPct val="80000"/>
                  <a:buFont typeface="Wingdings 2"/>
                  <a:buChar char=""/>
                  <a:defRPr kumimoji="0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31520" indent="-274320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90000"/>
                  <a:buFont typeface="Wingdings"/>
                  <a:buChar char=""/>
                  <a:defRPr kumimoji="0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96696" indent="-228600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Font typeface="Arial"/>
                  <a:buChar char="▪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16152" indent="-182880" algn="l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Font typeface="Arial"/>
                  <a:buChar char="▪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2646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Wingdings 3"/>
                  <a:buChar char=""/>
                  <a:defRPr kumimoji="0" lang="en-US" sz="20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627632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Wingdings 2"/>
                  <a:buChar char="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828800" indent="-18288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Wingdings 2"/>
                  <a:buChar char="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029968" indent="-182880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Font typeface="Wingdings 2" pitchFamily="18" charset="2"/>
                  <a:buChar char="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231136" indent="-182880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Font typeface="Wingdings 2" pitchFamily="18" charset="2"/>
                  <a:buChar char="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  <a:extLst/>
              </a:lstStyle>
              <a:p>
                <a:pPr marL="118872" indent="0" defTabSz="914400">
                  <a:buNone/>
                </a:pPr>
                <a:r>
                  <a:rPr lang="en-GB" sz="2000" dirty="0" smtClean="0"/>
                  <a:t>…….</a:t>
                </a:r>
                <a:endParaRPr lang="en-GB" sz="2000" dirty="0"/>
              </a:p>
            </p:txBody>
          </p:sp>
          <p:cxnSp>
            <p:nvCxnSpPr>
              <p:cNvPr id="15" name="Straight Arrow Connector 14"/>
              <p:cNvCxnSpPr/>
              <p:nvPr/>
            </p:nvCxnSpPr>
            <p:spPr>
              <a:xfrm>
                <a:off x="1331148" y="5067787"/>
                <a:ext cx="0" cy="623101"/>
              </a:xfrm>
              <a:prstGeom prst="straightConnector1">
                <a:avLst/>
              </a:prstGeom>
              <a:ln w="38100" cap="rnd" cmpd="sng">
                <a:solidFill>
                  <a:schemeClr val="tx1"/>
                </a:solidFill>
                <a:round/>
                <a:headEnd type="non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/>
              <p:nvPr/>
            </p:nvCxnSpPr>
            <p:spPr>
              <a:xfrm>
                <a:off x="3702856" y="5067787"/>
                <a:ext cx="0" cy="623101"/>
              </a:xfrm>
              <a:prstGeom prst="straightConnector1">
                <a:avLst/>
              </a:prstGeom>
              <a:ln w="38100" cap="rnd" cmpd="sng">
                <a:solidFill>
                  <a:schemeClr val="tx1"/>
                </a:solidFill>
                <a:round/>
                <a:headEnd type="non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/>
              <p:cNvCxnSpPr/>
              <p:nvPr/>
            </p:nvCxnSpPr>
            <p:spPr>
              <a:xfrm>
                <a:off x="7889563" y="5067787"/>
                <a:ext cx="0" cy="623101"/>
              </a:xfrm>
              <a:prstGeom prst="straightConnector1">
                <a:avLst/>
              </a:prstGeom>
              <a:ln w="38100" cap="rnd" cmpd="sng">
                <a:solidFill>
                  <a:schemeClr val="tx1"/>
                </a:solidFill>
                <a:round/>
                <a:headEnd type="non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5" name="Content Placeholder 1"/>
          <p:cNvSpPr txBox="1">
            <a:spLocks/>
          </p:cNvSpPr>
          <p:nvPr/>
        </p:nvSpPr>
        <p:spPr>
          <a:xfrm>
            <a:off x="5796590" y="4215691"/>
            <a:ext cx="3193011" cy="186421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/>
              <a:t>6 accelerators: </a:t>
            </a:r>
          </a:p>
          <a:p>
            <a:pPr lvl="1"/>
            <a:r>
              <a:rPr lang="en-GB" sz="1400" dirty="0" smtClean="0"/>
              <a:t>LHC, SPS, LEIR, PS, PSB, ISOLDE</a:t>
            </a:r>
          </a:p>
          <a:p>
            <a:pPr lvl="1"/>
            <a:r>
              <a:rPr lang="en-GB" sz="1400" b="1" dirty="0" smtClean="0">
                <a:solidFill>
                  <a:srgbClr val="008000"/>
                </a:solidFill>
              </a:rPr>
              <a:t>Exportable</a:t>
            </a:r>
            <a:r>
              <a:rPr lang="en-GB" sz="1400" dirty="0" smtClean="0"/>
              <a:t>: used in GSI</a:t>
            </a:r>
          </a:p>
          <a:p>
            <a:r>
              <a:rPr lang="en-GB" sz="1600" dirty="0" smtClean="0"/>
              <a:t>&gt; 200 HW types</a:t>
            </a:r>
          </a:p>
          <a:p>
            <a:r>
              <a:rPr lang="en-GB" sz="1600" dirty="0" smtClean="0"/>
              <a:t>&gt; 150 M of settings</a:t>
            </a:r>
          </a:p>
          <a:p>
            <a:r>
              <a:rPr lang="en-GB" sz="1600" dirty="0" smtClean="0"/>
              <a:t>~ 200 client applications</a:t>
            </a:r>
          </a:p>
          <a:p>
            <a:r>
              <a:rPr lang="en-GB" sz="1600" dirty="0" smtClean="0"/>
              <a:t>~ 1M lines </a:t>
            </a:r>
            <a:r>
              <a:rPr lang="en-GB" sz="1600" dirty="0"/>
              <a:t>of code</a:t>
            </a:r>
            <a:endParaRPr lang="en-GB" sz="1600" dirty="0" smtClean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1452" y="64229"/>
            <a:ext cx="2012754" cy="1311340"/>
          </a:xfrm>
          <a:prstGeom prst="rect">
            <a:avLst/>
          </a:prstGeom>
        </p:spPr>
      </p:pic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A62A-EEBA-6049-B7E6-6F59294FA44B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8684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200" dirty="0"/>
              <a:t>The C</a:t>
            </a:r>
            <a:r>
              <a:rPr lang="en-US" sz="3200" dirty="0" smtClean="0"/>
              <a:t>ontrols</a:t>
            </a:r>
            <a:r>
              <a:rPr lang="en-US" sz="3200" dirty="0" smtClean="0">
                <a:latin typeface="Arial"/>
              </a:rPr>
              <a:t>’ </a:t>
            </a:r>
            <a:r>
              <a:rPr lang="en-US" sz="3200" dirty="0"/>
              <a:t>C</a:t>
            </a:r>
            <a:r>
              <a:rPr lang="en-US" sz="3200" dirty="0" smtClean="0"/>
              <a:t>hallenge</a:t>
            </a:r>
            <a:endParaRPr lang="en-US" sz="3200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1st Sep. 2017</a:t>
            </a: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Accelerators Control System - E. Hatziangeli, CERN Beam Controls</a:t>
            </a:r>
            <a:endParaRPr lang="en-US"/>
          </a:p>
        </p:txBody>
      </p:sp>
      <p:sp>
        <p:nvSpPr>
          <p:cNvPr id="2867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66220" y="1802382"/>
            <a:ext cx="4775981" cy="4323813"/>
          </a:xfrm>
          <a:prstGeom prst="rect">
            <a:avLst/>
          </a:prstGeom>
          <a:noFill/>
          <a:ln>
            <a:solidFill>
              <a:schemeClr val="tx2"/>
            </a:solidFill>
            <a:miter lim="800000"/>
            <a:headEnd/>
            <a:tailEnd/>
          </a:ln>
        </p:spPr>
        <p:txBody>
          <a:bodyPr>
            <a:normAutofit lnSpcReduction="10000"/>
          </a:bodyPr>
          <a:lstStyle/>
          <a:p>
            <a:pPr marL="342900" indent="-342900">
              <a:lnSpc>
                <a:spcPct val="80000"/>
              </a:lnSpc>
            </a:pPr>
            <a:r>
              <a:rPr lang="en-US" sz="1800" dirty="0"/>
              <a:t>EQUIPMENT </a:t>
            </a:r>
          </a:p>
          <a:p>
            <a:pPr marL="742950" lvl="1">
              <a:lnSpc>
                <a:spcPct val="80000"/>
              </a:lnSpc>
            </a:pPr>
            <a:r>
              <a:rPr lang="en-US" sz="1600" dirty="0"/>
              <a:t>Collimators/TDI/TCDQ etc. </a:t>
            </a:r>
          </a:p>
          <a:p>
            <a:pPr marL="742950" lvl="1">
              <a:lnSpc>
                <a:spcPct val="80000"/>
              </a:lnSpc>
            </a:pPr>
            <a:r>
              <a:rPr lang="en-US" sz="1600" dirty="0"/>
              <a:t>Beam Dump</a:t>
            </a:r>
          </a:p>
          <a:p>
            <a:pPr marL="742950" lvl="1">
              <a:lnSpc>
                <a:spcPct val="80000"/>
              </a:lnSpc>
            </a:pPr>
            <a:r>
              <a:rPr lang="en-US" sz="1600" dirty="0"/>
              <a:t>Power converters, </a:t>
            </a:r>
          </a:p>
          <a:p>
            <a:pPr marL="742950" lvl="1">
              <a:lnSpc>
                <a:spcPct val="80000"/>
              </a:lnSpc>
            </a:pPr>
            <a:r>
              <a:rPr lang="en-US" sz="1600" dirty="0"/>
              <a:t>Kickers</a:t>
            </a:r>
          </a:p>
          <a:p>
            <a:pPr marL="742950" lvl="1">
              <a:lnSpc>
                <a:spcPct val="80000"/>
              </a:lnSpc>
            </a:pPr>
            <a:r>
              <a:rPr lang="en-US" sz="1600" dirty="0"/>
              <a:t>RF, TFB, LFB</a:t>
            </a:r>
          </a:p>
          <a:p>
            <a:pPr marL="742950" lvl="1">
              <a:lnSpc>
                <a:spcPct val="80000"/>
              </a:lnSpc>
            </a:pPr>
            <a:r>
              <a:rPr lang="en-US" sz="1600" dirty="0"/>
              <a:t>Spectrometers &amp; compensation</a:t>
            </a:r>
          </a:p>
          <a:p>
            <a:pPr marL="342900" indent="-342900">
              <a:lnSpc>
                <a:spcPct val="80000"/>
              </a:lnSpc>
            </a:pPr>
            <a:r>
              <a:rPr lang="en-US" sz="1800" dirty="0"/>
              <a:t>INSTRUMENTATION</a:t>
            </a:r>
          </a:p>
          <a:p>
            <a:pPr marL="742950" lvl="1">
              <a:lnSpc>
                <a:spcPct val="80000"/>
              </a:lnSpc>
            </a:pPr>
            <a:r>
              <a:rPr lang="en-US" sz="1600" dirty="0"/>
              <a:t>Distributed systems: </a:t>
            </a:r>
          </a:p>
          <a:p>
            <a:pPr marL="1143000" lvl="2">
              <a:lnSpc>
                <a:spcPct val="80000"/>
              </a:lnSpc>
            </a:pPr>
            <a:r>
              <a:rPr lang="en-US" sz="1400" dirty="0"/>
              <a:t>BLMs, BPMs,</a:t>
            </a:r>
          </a:p>
          <a:p>
            <a:pPr marL="742950" lvl="1">
              <a:lnSpc>
                <a:spcPct val="80000"/>
              </a:lnSpc>
            </a:pPr>
            <a:r>
              <a:rPr lang="en-US" sz="1600" dirty="0"/>
              <a:t>Standalone: </a:t>
            </a:r>
          </a:p>
          <a:p>
            <a:pPr marL="1143000" lvl="2">
              <a:lnSpc>
                <a:spcPct val="80000"/>
              </a:lnSpc>
            </a:pPr>
            <a:r>
              <a:rPr lang="en-US" sz="1400" dirty="0"/>
              <a:t>BCT, BTV, AGM, BIPM, BWS, </a:t>
            </a:r>
            <a:r>
              <a:rPr lang="en-US" sz="1400" dirty="0" err="1"/>
              <a:t>Schottky</a:t>
            </a:r>
            <a:r>
              <a:rPr lang="en-US" sz="1400" dirty="0"/>
              <a:t>..</a:t>
            </a:r>
          </a:p>
          <a:p>
            <a:pPr marL="742950" lvl="1">
              <a:lnSpc>
                <a:spcPct val="80000"/>
              </a:lnSpc>
            </a:pPr>
            <a:r>
              <a:rPr lang="en-US" sz="1600" dirty="0"/>
              <a:t>Tune, Chromaticity, Coupling</a:t>
            </a:r>
          </a:p>
          <a:p>
            <a:pPr marL="742950" lvl="1">
              <a:lnSpc>
                <a:spcPct val="80000"/>
              </a:lnSpc>
            </a:pPr>
            <a:r>
              <a:rPr lang="en-US" sz="1600" dirty="0"/>
              <a:t>Luminosity monitors</a:t>
            </a:r>
          </a:p>
          <a:p>
            <a:pPr marL="742950" lvl="1">
              <a:lnSpc>
                <a:spcPct val="80000"/>
              </a:lnSpc>
            </a:pPr>
            <a:r>
              <a:rPr lang="en-US" sz="1600" dirty="0"/>
              <a:t>Radiation Monitors</a:t>
            </a:r>
          </a:p>
          <a:p>
            <a:pPr marL="342900" indent="-342900">
              <a:lnSpc>
                <a:spcPct val="80000"/>
              </a:lnSpc>
            </a:pPr>
            <a:r>
              <a:rPr lang="en-US" sz="1800" dirty="0"/>
              <a:t>MAGNETS – RMS, errors</a:t>
            </a:r>
          </a:p>
          <a:p>
            <a:pPr marL="342900" indent="-342900">
              <a:lnSpc>
                <a:spcPct val="80000"/>
              </a:lnSpc>
            </a:pPr>
            <a:r>
              <a:rPr lang="en-US" sz="1800" dirty="0"/>
              <a:t>MACHINE PROTECTION</a:t>
            </a:r>
          </a:p>
          <a:p>
            <a:pPr marL="342900" indent="-342900">
              <a:lnSpc>
                <a:spcPct val="80000"/>
              </a:lnSpc>
            </a:pPr>
            <a:r>
              <a:rPr lang="en-US" sz="1800" dirty="0"/>
              <a:t>VACUUM, CRYOGENICS, QPS, EE</a:t>
            </a:r>
          </a:p>
          <a:p>
            <a:pPr marL="342900" indent="-342900">
              <a:lnSpc>
                <a:spcPct val="80000"/>
              </a:lnSpc>
            </a:pPr>
            <a:r>
              <a:rPr lang="en-US" sz="1800" dirty="0"/>
              <a:t>EXPERIMENTS</a:t>
            </a:r>
          </a:p>
        </p:txBody>
      </p:sp>
      <p:sp>
        <p:nvSpPr>
          <p:cNvPr id="286726" name="Text Box 6"/>
          <p:cNvSpPr txBox="1">
            <a:spLocks noChangeArrowheads="1"/>
          </p:cNvSpPr>
          <p:nvPr/>
        </p:nvSpPr>
        <p:spPr bwMode="auto">
          <a:xfrm>
            <a:off x="5632522" y="2789480"/>
            <a:ext cx="2982975" cy="1077218"/>
          </a:xfrm>
          <a:prstGeom prst="rect">
            <a:avLst/>
          </a:prstGeom>
          <a:noFill/>
          <a:ln w="12700">
            <a:solidFill>
              <a:srgbClr val="66FF3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Settings, functions, monitoring, display, post mortem, control, acquisition, concentration, archiving, alarms, interlocks</a:t>
            </a:r>
          </a:p>
        </p:txBody>
      </p:sp>
      <p:sp>
        <p:nvSpPr>
          <p:cNvPr id="286728" name="Rectangle 8"/>
          <p:cNvSpPr>
            <a:spLocks noChangeArrowheads="1"/>
          </p:cNvSpPr>
          <p:nvPr/>
        </p:nvSpPr>
        <p:spPr bwMode="auto">
          <a:xfrm>
            <a:off x="5142201" y="3232231"/>
            <a:ext cx="548915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mtClean="0">
                <a:sym typeface="Symbol" charset="0"/>
              </a:rPr>
              <a:t>  </a:t>
            </a:r>
            <a:endParaRPr lang="en-US" dirty="0">
              <a:sym typeface="Symbol" charset="0"/>
            </a:endParaRPr>
          </a:p>
        </p:txBody>
      </p:sp>
      <p:sp>
        <p:nvSpPr>
          <p:cNvPr id="286733" name="Text Box 13"/>
          <p:cNvSpPr txBox="1">
            <a:spLocks noChangeArrowheads="1"/>
          </p:cNvSpPr>
          <p:nvPr/>
        </p:nvSpPr>
        <p:spPr bwMode="auto">
          <a:xfrm>
            <a:off x="5797956" y="4150690"/>
            <a:ext cx="2730900" cy="2000548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chemeClr val="tx2"/>
                </a:solidFill>
              </a:rPr>
              <a:t>Driving the machine through the cycle</a:t>
            </a:r>
          </a:p>
          <a:p>
            <a:pPr>
              <a:spcBef>
                <a:spcPct val="50000"/>
              </a:spcBef>
            </a:pPr>
            <a:r>
              <a:rPr lang="en-US" sz="1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Magnet errors, crossing angles, snapback,</a:t>
            </a:r>
            <a:r>
              <a:rPr lang="en-US" dirty="0"/>
              <a:t> </a:t>
            </a:r>
            <a:r>
              <a:rPr lang="en-US" sz="1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ramping, squeezing, colliding, orbit, parameter control, optimisation etc. etc.</a:t>
            </a:r>
            <a:endParaRPr lang="en-US" sz="1400" dirty="0">
              <a:solidFill>
                <a:schemeClr val="tx2"/>
              </a:solidFill>
            </a:endParaRPr>
          </a:p>
          <a:p>
            <a:pPr>
              <a:spcBef>
                <a:spcPct val="50000"/>
              </a:spcBef>
            </a:pPr>
            <a:endParaRPr lang="en-US" sz="1400" dirty="0"/>
          </a:p>
        </p:txBody>
      </p:sp>
      <p:sp>
        <p:nvSpPr>
          <p:cNvPr id="286735" name="Rectangle 15"/>
          <p:cNvSpPr>
            <a:spLocks noChangeArrowheads="1"/>
          </p:cNvSpPr>
          <p:nvPr/>
        </p:nvSpPr>
        <p:spPr bwMode="auto">
          <a:xfrm>
            <a:off x="6956071" y="3818194"/>
            <a:ext cx="335875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dirty="0">
                <a:sym typeface="Symbol" charset="0"/>
              </a:rPr>
              <a:t></a:t>
            </a:r>
          </a:p>
        </p:txBody>
      </p:sp>
      <p:pic>
        <p:nvPicPr>
          <p:cNvPr id="12" name="Picture 8" descr="Lhc-controls-context-diagra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2155" y="51905"/>
            <a:ext cx="3539603" cy="261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A62A-EEBA-6049-B7E6-6F59294FA44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060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23" grpId="0" build="p" animBg="1"/>
      <p:bldP spid="286726" grpId="0" animBg="1"/>
      <p:bldP spid="286728" grpId="0" animBg="1"/>
      <p:bldP spid="286733" grpId="0" animBg="1"/>
      <p:bldP spid="28673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LSA Parameter Hierarchy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1st Sep.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Accelerators Control System - E. Hatziangeli, CERN Beam Controls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352" y="743803"/>
            <a:ext cx="7709951" cy="559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AutoShape 2" descr="saAppSuiteLhcParameterHierarchy.pn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A62A-EEBA-6049-B7E6-6F59294FA44B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8673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40472" y="742184"/>
            <a:ext cx="8229600" cy="5433482"/>
          </a:xfrm>
        </p:spPr>
        <p:txBody>
          <a:bodyPr>
            <a:normAutofit/>
          </a:bodyPr>
          <a:lstStyle/>
          <a:p>
            <a:r>
              <a:rPr lang="en-GB" sz="2000" b="1" dirty="0" smtClean="0">
                <a:solidFill>
                  <a:srgbClr val="008000"/>
                </a:solidFill>
              </a:rPr>
              <a:t>Monitors</a:t>
            </a:r>
            <a:r>
              <a:rPr lang="en-GB" sz="2000" dirty="0" smtClean="0"/>
              <a:t> controls infrastructure</a:t>
            </a:r>
          </a:p>
          <a:p>
            <a:pPr lvl="1"/>
            <a:r>
              <a:rPr lang="en-GB" sz="1800" dirty="0" smtClean="0"/>
              <a:t>Computers (front-ends, servers, consoles)</a:t>
            </a:r>
          </a:p>
          <a:p>
            <a:pPr lvl="1"/>
            <a:r>
              <a:rPr lang="en-GB" sz="1800" dirty="0" smtClean="0"/>
              <a:t>Network</a:t>
            </a:r>
          </a:p>
          <a:p>
            <a:pPr lvl="1"/>
            <a:r>
              <a:rPr lang="en-GB" sz="1800" dirty="0" smtClean="0"/>
              <a:t>Software applications</a:t>
            </a:r>
          </a:p>
          <a:p>
            <a:r>
              <a:rPr lang="en-GB" sz="2000" dirty="0" smtClean="0"/>
              <a:t>Provides </a:t>
            </a:r>
            <a:r>
              <a:rPr lang="en-GB" sz="2000" b="1" dirty="0" smtClean="0">
                <a:solidFill>
                  <a:srgbClr val="008000"/>
                </a:solidFill>
              </a:rPr>
              <a:t>overview</a:t>
            </a:r>
            <a:r>
              <a:rPr lang="en-GB" sz="2000" dirty="0" smtClean="0"/>
              <a:t> of infrastructure state</a:t>
            </a:r>
          </a:p>
          <a:p>
            <a:r>
              <a:rPr lang="en-GB" sz="2000" dirty="0"/>
              <a:t>Helps finding the </a:t>
            </a:r>
            <a:r>
              <a:rPr lang="en-GB" sz="2000" b="1" dirty="0">
                <a:solidFill>
                  <a:srgbClr val="008000"/>
                </a:solidFill>
              </a:rPr>
              <a:t>root cause</a:t>
            </a:r>
            <a:r>
              <a:rPr lang="en-GB" sz="2000" dirty="0"/>
              <a:t> of the </a:t>
            </a:r>
            <a:r>
              <a:rPr lang="en-GB" sz="2000" dirty="0" smtClean="0"/>
              <a:t>problem</a:t>
            </a:r>
            <a:endParaRPr lang="en-GB" sz="2000" dirty="0"/>
          </a:p>
          <a:p>
            <a:r>
              <a:rPr lang="en-GB" sz="2000" dirty="0"/>
              <a:t>Provides </a:t>
            </a:r>
            <a:r>
              <a:rPr lang="en-GB" sz="2000" b="1" dirty="0">
                <a:solidFill>
                  <a:srgbClr val="008000"/>
                </a:solidFill>
              </a:rPr>
              <a:t>evolution </a:t>
            </a:r>
            <a:r>
              <a:rPr lang="en-GB" sz="2000" b="1" dirty="0" smtClean="0">
                <a:solidFill>
                  <a:srgbClr val="008000"/>
                </a:solidFill>
              </a:rPr>
              <a:t>history</a:t>
            </a:r>
            <a:endParaRPr lang="en-GB" sz="2000" b="1" dirty="0">
              <a:solidFill>
                <a:srgbClr val="008000"/>
              </a:solidFill>
            </a:endParaRPr>
          </a:p>
          <a:p>
            <a:r>
              <a:rPr lang="en-GB" sz="2000" dirty="0"/>
              <a:t>Allows certain </a:t>
            </a:r>
            <a:r>
              <a:rPr lang="en-GB" sz="2000" b="1" dirty="0">
                <a:solidFill>
                  <a:srgbClr val="008000"/>
                </a:solidFill>
              </a:rPr>
              <a:t>actions</a:t>
            </a:r>
          </a:p>
          <a:p>
            <a:pPr lvl="1"/>
            <a:r>
              <a:rPr lang="en-GB" sz="1800" dirty="0"/>
              <a:t>restart system</a:t>
            </a:r>
          </a:p>
          <a:p>
            <a:pPr lvl="1"/>
            <a:r>
              <a:rPr lang="en-GB" sz="1800" dirty="0"/>
              <a:t>restart </a:t>
            </a:r>
            <a:r>
              <a:rPr lang="en-GB" sz="1800" dirty="0" smtClean="0"/>
              <a:t>process</a:t>
            </a:r>
          </a:p>
          <a:p>
            <a:pPr lvl="1"/>
            <a:endParaRPr lang="en-GB" sz="1800" dirty="0"/>
          </a:p>
          <a:p>
            <a:pPr lvl="1"/>
            <a:endParaRPr lang="en-GB" sz="1800" dirty="0"/>
          </a:p>
          <a:p>
            <a:r>
              <a:rPr lang="en-GB" sz="2000" dirty="0" smtClean="0"/>
              <a:t>Metrics </a:t>
            </a:r>
            <a:r>
              <a:rPr lang="en-GB" sz="2000" dirty="0"/>
              <a:t>from &gt;2000 computers</a:t>
            </a:r>
          </a:p>
          <a:p>
            <a:r>
              <a:rPr lang="en-GB" sz="2000" dirty="0"/>
              <a:t>~10 M updates / </a:t>
            </a:r>
            <a:r>
              <a:rPr lang="en-GB" sz="2000" dirty="0" smtClean="0"/>
              <a:t>day</a:t>
            </a:r>
            <a:endParaRPr lang="en-GB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Diagnostic Monitoring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1st Sep. 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Accelerators Control System - E. Hatziangeli, CERN Beam Controls</a:t>
            </a:r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4373" y="2991946"/>
            <a:ext cx="5009833" cy="3183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4531" y="121293"/>
            <a:ext cx="1929675" cy="1241782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A62A-EEBA-6049-B7E6-6F59294FA44B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85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1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1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1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1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1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9894" y="853943"/>
            <a:ext cx="8727245" cy="5333497"/>
          </a:xfrm>
        </p:spPr>
        <p:txBody>
          <a:bodyPr>
            <a:noAutofit/>
          </a:bodyPr>
          <a:lstStyle/>
          <a:p>
            <a:r>
              <a:rPr lang="en-GB" sz="2000" b="1" dirty="0" smtClean="0">
                <a:solidFill>
                  <a:srgbClr val="008000"/>
                </a:solidFill>
              </a:rPr>
              <a:t>Software alarms system</a:t>
            </a:r>
          </a:p>
          <a:p>
            <a:pPr lvl="1"/>
            <a:r>
              <a:rPr lang="en-US" sz="1800" dirty="0"/>
              <a:t>Problem =&gt; </a:t>
            </a:r>
            <a:r>
              <a:rPr lang="en-US" sz="1800" dirty="0" smtClean="0"/>
              <a:t>notification</a:t>
            </a:r>
            <a:endParaRPr lang="en-GB" sz="1800" dirty="0" smtClean="0"/>
          </a:p>
          <a:p>
            <a:r>
              <a:rPr lang="en-GB" sz="2000" dirty="0" smtClean="0"/>
              <a:t>Does not deal with human/equipment safety</a:t>
            </a:r>
            <a:endParaRPr lang="en-GB" sz="2000" dirty="0"/>
          </a:p>
          <a:p>
            <a:r>
              <a:rPr lang="en-GB" sz="2000" dirty="0" smtClean="0"/>
              <a:t>Notifies about problems requiring </a:t>
            </a:r>
            <a:r>
              <a:rPr lang="en-GB" sz="2000" b="1" dirty="0" smtClean="0">
                <a:solidFill>
                  <a:srgbClr val="008000"/>
                </a:solidFill>
              </a:rPr>
              <a:t>human intervention</a:t>
            </a:r>
          </a:p>
          <a:p>
            <a:r>
              <a:rPr lang="en-GB" sz="2000" b="1" dirty="0">
                <a:solidFill>
                  <a:srgbClr val="008000"/>
                </a:solidFill>
              </a:rPr>
              <a:t>Maps</a:t>
            </a:r>
            <a:r>
              <a:rPr lang="en-GB" sz="2000" dirty="0"/>
              <a:t> alarms </a:t>
            </a:r>
            <a:r>
              <a:rPr lang="en-GB" sz="2000" b="1" dirty="0">
                <a:solidFill>
                  <a:srgbClr val="008000"/>
                </a:solidFill>
              </a:rPr>
              <a:t>to people </a:t>
            </a:r>
            <a:r>
              <a:rPr lang="en-GB" sz="2000" dirty="0"/>
              <a:t>and </a:t>
            </a:r>
            <a:r>
              <a:rPr lang="en-GB" sz="2000" b="1" dirty="0">
                <a:solidFill>
                  <a:srgbClr val="008000"/>
                </a:solidFill>
              </a:rPr>
              <a:t>possible </a:t>
            </a:r>
            <a:r>
              <a:rPr lang="en-GB" sz="2000" b="1" dirty="0" smtClean="0">
                <a:solidFill>
                  <a:srgbClr val="008000"/>
                </a:solidFill>
              </a:rPr>
              <a:t>actions</a:t>
            </a:r>
          </a:p>
          <a:p>
            <a:r>
              <a:rPr lang="en-GB" sz="2000" b="1" dirty="0" smtClean="0">
                <a:solidFill>
                  <a:srgbClr val="008000"/>
                </a:solidFill>
              </a:rPr>
              <a:t>Relevant</a:t>
            </a:r>
            <a:r>
              <a:rPr lang="en-GB" sz="2000" dirty="0" smtClean="0">
                <a:solidFill>
                  <a:srgbClr val="008000"/>
                </a:solidFill>
              </a:rPr>
              <a:t> </a:t>
            </a:r>
            <a:r>
              <a:rPr lang="en-GB" sz="2000" dirty="0"/>
              <a:t>alarms </a:t>
            </a:r>
            <a:r>
              <a:rPr lang="en-GB" sz="2000" dirty="0" smtClean="0"/>
              <a:t>only</a:t>
            </a:r>
          </a:p>
          <a:p>
            <a:pPr lvl="1"/>
            <a:r>
              <a:rPr lang="en-GB" sz="1800" dirty="0" smtClean="0"/>
              <a:t>Depends </a:t>
            </a:r>
            <a:r>
              <a:rPr lang="en-GB" sz="1800" dirty="0"/>
              <a:t>on </a:t>
            </a:r>
            <a:r>
              <a:rPr lang="en-GB" sz="1800" dirty="0" smtClean="0"/>
              <a:t>accelerators</a:t>
            </a:r>
            <a:endParaRPr lang="en-GB" sz="1800" dirty="0"/>
          </a:p>
          <a:p>
            <a:r>
              <a:rPr lang="en-GB" sz="2000" dirty="0" smtClean="0"/>
              <a:t>Alarms </a:t>
            </a:r>
            <a:r>
              <a:rPr lang="en-GB" sz="2000" b="1" dirty="0" smtClean="0">
                <a:solidFill>
                  <a:srgbClr val="008000"/>
                </a:solidFill>
              </a:rPr>
              <a:t>history</a:t>
            </a:r>
            <a:endParaRPr lang="en-GB" sz="1200" b="1" dirty="0">
              <a:solidFill>
                <a:srgbClr val="008000"/>
              </a:solidFill>
            </a:endParaRPr>
          </a:p>
          <a:p>
            <a:r>
              <a:rPr lang="en-GB" sz="2000" dirty="0"/>
              <a:t>Alarms </a:t>
            </a:r>
            <a:r>
              <a:rPr lang="en-GB" sz="2000" b="1" dirty="0" smtClean="0">
                <a:solidFill>
                  <a:srgbClr val="008000"/>
                </a:solidFill>
              </a:rPr>
              <a:t>priority</a:t>
            </a:r>
          </a:p>
          <a:p>
            <a:endParaRPr lang="en-GB" sz="2000" b="1" dirty="0" smtClean="0">
              <a:solidFill>
                <a:srgbClr val="008000"/>
              </a:solidFill>
            </a:endParaRPr>
          </a:p>
          <a:p>
            <a:r>
              <a:rPr lang="en-GB" sz="2000" b="1" dirty="0">
                <a:solidFill>
                  <a:srgbClr val="008000"/>
                </a:solidFill>
              </a:rPr>
              <a:t>~200 K alarm </a:t>
            </a:r>
            <a:r>
              <a:rPr lang="en-GB" sz="2000" b="1" dirty="0" smtClean="0">
                <a:solidFill>
                  <a:srgbClr val="008000"/>
                </a:solidFill>
              </a:rPr>
              <a:t>definitions</a:t>
            </a:r>
          </a:p>
          <a:p>
            <a:pPr lvl="1"/>
            <a:r>
              <a:rPr lang="en-GB" sz="1800" b="1" dirty="0" smtClean="0">
                <a:solidFill>
                  <a:srgbClr val="008000"/>
                </a:solidFill>
              </a:rPr>
              <a:t>80’000 </a:t>
            </a:r>
            <a:r>
              <a:rPr lang="en-GB" sz="1800" b="1" dirty="0">
                <a:solidFill>
                  <a:srgbClr val="008000"/>
                </a:solidFill>
              </a:rPr>
              <a:t>for </a:t>
            </a:r>
            <a:r>
              <a:rPr lang="en-GB" sz="1800" b="1" dirty="0" smtClean="0">
                <a:solidFill>
                  <a:srgbClr val="008000"/>
                </a:solidFill>
              </a:rPr>
              <a:t>LHC</a:t>
            </a:r>
            <a:endParaRPr lang="en-GB" sz="1800" b="1" dirty="0">
              <a:solidFill>
                <a:srgbClr val="008000"/>
              </a:solidFill>
            </a:endParaRPr>
          </a:p>
          <a:p>
            <a:r>
              <a:rPr lang="en-GB" sz="2000" b="1" dirty="0">
                <a:solidFill>
                  <a:srgbClr val="008000"/>
                </a:solidFill>
              </a:rPr>
              <a:t>~150 alarm </a:t>
            </a:r>
            <a:r>
              <a:rPr lang="en-GB" sz="2000" b="1" dirty="0" smtClean="0">
                <a:solidFill>
                  <a:srgbClr val="008000"/>
                </a:solidFill>
              </a:rPr>
              <a:t>events/min</a:t>
            </a:r>
            <a:endParaRPr lang="en-GB" sz="2000" b="1" dirty="0">
              <a:solidFill>
                <a:srgbClr val="008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Alarms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1st Sep. 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Accelerators Control System - E. Hatziangeli, CERN Beam Controls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1448" y="3012646"/>
            <a:ext cx="5452552" cy="301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8196" y="4575"/>
            <a:ext cx="1625910" cy="1046303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A62A-EEBA-6049-B7E6-6F59294FA44B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88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Sequencer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b="1" dirty="0" smtClean="0">
                <a:solidFill>
                  <a:srgbClr val="008000"/>
                </a:solidFill>
              </a:rPr>
              <a:t>Automates</a:t>
            </a:r>
            <a:r>
              <a:rPr lang="en-GB" dirty="0" smtClean="0">
                <a:solidFill>
                  <a:srgbClr val="008000"/>
                </a:solidFill>
              </a:rPr>
              <a:t> </a:t>
            </a:r>
            <a:r>
              <a:rPr lang="en-GB" dirty="0" smtClean="0"/>
              <a:t>execution of </a:t>
            </a:r>
            <a:r>
              <a:rPr lang="en-GB" b="1" dirty="0" smtClean="0">
                <a:solidFill>
                  <a:srgbClr val="008000"/>
                </a:solidFill>
              </a:rPr>
              <a:t>sequences of tasks</a:t>
            </a:r>
          </a:p>
          <a:p>
            <a:pPr lvl="1"/>
            <a:r>
              <a:rPr lang="en-GB" dirty="0" smtClean="0"/>
              <a:t>Check the values of devices </a:t>
            </a:r>
          </a:p>
          <a:p>
            <a:pPr lvl="1"/>
            <a:r>
              <a:rPr lang="en-GB" dirty="0" smtClean="0"/>
              <a:t>Ask the control system to load the settings</a:t>
            </a:r>
          </a:p>
          <a:p>
            <a:pPr lvl="1"/>
            <a:r>
              <a:rPr lang="en-US" dirty="0" smtClean="0"/>
              <a:t>Wait for the equipment to be ready</a:t>
            </a:r>
            <a:endParaRPr lang="en-GB" dirty="0" smtClean="0"/>
          </a:p>
          <a:p>
            <a:r>
              <a:rPr lang="en-GB" b="1" dirty="0" smtClean="0">
                <a:solidFill>
                  <a:srgbClr val="008000"/>
                </a:solidFill>
              </a:rPr>
              <a:t>Operators</a:t>
            </a:r>
            <a:r>
              <a:rPr lang="en-GB" dirty="0"/>
              <a:t> </a:t>
            </a:r>
            <a:r>
              <a:rPr lang="en-GB" dirty="0" smtClean="0"/>
              <a:t>memory</a:t>
            </a:r>
          </a:p>
          <a:p>
            <a:pPr>
              <a:lnSpc>
                <a:spcPct val="90000"/>
              </a:lnSpc>
            </a:pPr>
            <a:r>
              <a:rPr lang="en-GB" b="1" dirty="0">
                <a:solidFill>
                  <a:srgbClr val="008000"/>
                </a:solidFill>
              </a:rPr>
              <a:t>Reliable</a:t>
            </a:r>
            <a:r>
              <a:rPr lang="en-GB" dirty="0"/>
              <a:t> execution and error reporting</a:t>
            </a:r>
          </a:p>
          <a:p>
            <a:pPr>
              <a:lnSpc>
                <a:spcPct val="90000"/>
              </a:lnSpc>
            </a:pPr>
            <a:r>
              <a:rPr lang="en-GB" b="1" dirty="0">
                <a:solidFill>
                  <a:srgbClr val="008000"/>
                </a:solidFill>
              </a:rPr>
              <a:t>Safe </a:t>
            </a:r>
            <a:r>
              <a:rPr lang="en-GB" dirty="0"/>
              <a:t>mode </a:t>
            </a:r>
          </a:p>
          <a:p>
            <a:pPr lvl="1">
              <a:lnSpc>
                <a:spcPct val="90000"/>
              </a:lnSpc>
            </a:pPr>
            <a:r>
              <a:rPr lang="en-GB" dirty="0"/>
              <a:t>run-through automatically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run until task</a:t>
            </a:r>
            <a:endParaRPr lang="en-GB" dirty="0"/>
          </a:p>
          <a:p>
            <a:pPr lvl="1">
              <a:lnSpc>
                <a:spcPct val="90000"/>
              </a:lnSpc>
            </a:pPr>
            <a:r>
              <a:rPr lang="en-US" dirty="0"/>
              <a:t>step task-by-task</a:t>
            </a:r>
            <a:endParaRPr lang="en-GB" dirty="0"/>
          </a:p>
          <a:p>
            <a:pPr>
              <a:lnSpc>
                <a:spcPct val="90000"/>
              </a:lnSpc>
            </a:pPr>
            <a:r>
              <a:rPr lang="en-US" b="1" dirty="0">
                <a:solidFill>
                  <a:srgbClr val="008000"/>
                </a:solidFill>
              </a:rPr>
              <a:t>Expert</a:t>
            </a:r>
            <a:r>
              <a:rPr lang="en-US" dirty="0"/>
              <a:t> mode</a:t>
            </a:r>
            <a:endParaRPr lang="en-GB" dirty="0"/>
          </a:p>
          <a:p>
            <a:pPr lvl="1">
              <a:lnSpc>
                <a:spcPct val="90000"/>
              </a:lnSpc>
            </a:pPr>
            <a:r>
              <a:rPr lang="en-GB" dirty="0"/>
              <a:t>skip task</a:t>
            </a:r>
          </a:p>
          <a:p>
            <a:pPr lvl="1">
              <a:lnSpc>
                <a:spcPct val="90000"/>
              </a:lnSpc>
            </a:pPr>
            <a:r>
              <a:rPr lang="en-GB" dirty="0"/>
              <a:t>jump to task</a:t>
            </a:r>
          </a:p>
          <a:p>
            <a:pPr>
              <a:lnSpc>
                <a:spcPct val="90000"/>
              </a:lnSpc>
            </a:pPr>
            <a:r>
              <a:rPr lang="en-GB" dirty="0"/>
              <a:t>Parallel task execution</a:t>
            </a:r>
          </a:p>
          <a:p>
            <a:pPr>
              <a:lnSpc>
                <a:spcPct val="90000"/>
              </a:lnSpc>
            </a:pPr>
            <a:r>
              <a:rPr lang="en-GB" dirty="0"/>
              <a:t>Sequence editing</a:t>
            </a:r>
          </a:p>
          <a:p>
            <a:endParaRPr lang="en-GB" dirty="0"/>
          </a:p>
          <a:p>
            <a:r>
              <a:rPr lang="en-GB" dirty="0" smtClean="0"/>
              <a:t>~ </a:t>
            </a:r>
            <a:r>
              <a:rPr lang="en-GB" dirty="0"/>
              <a:t>1250 sequences for LHC Beam Operation</a:t>
            </a:r>
          </a:p>
          <a:p>
            <a:r>
              <a:rPr lang="en-GB" dirty="0"/>
              <a:t>~ 350 tasks types</a:t>
            </a:r>
          </a:p>
          <a:p>
            <a:r>
              <a:rPr lang="en-GB" dirty="0"/>
              <a:t>LHC main sequence: ~1100 tasks in total</a:t>
            </a:r>
          </a:p>
          <a:p>
            <a:endParaRPr lang="en-GB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1st Sep. 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Accelerators Control System - E. Hatziangeli, CERN Beam Controls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1301" y="57743"/>
            <a:ext cx="2142699" cy="1380315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5025789" y="1815152"/>
            <a:ext cx="1051163" cy="3220187"/>
            <a:chOff x="69497" y="1584135"/>
            <a:chExt cx="2172960" cy="4892863"/>
          </a:xfrm>
        </p:grpSpPr>
        <p:sp>
          <p:nvSpPr>
            <p:cNvPr id="30" name="AutoShape 22"/>
            <p:cNvSpPr>
              <a:spLocks noChangeArrowheads="1"/>
            </p:cNvSpPr>
            <p:nvPr/>
          </p:nvSpPr>
          <p:spPr bwMode="auto">
            <a:xfrm>
              <a:off x="69497" y="1584135"/>
              <a:ext cx="2172960" cy="4892863"/>
            </a:xfrm>
            <a:prstGeom prst="roundRect">
              <a:avLst>
                <a:gd name="adj" fmla="val 8626"/>
              </a:avLst>
            </a:prstGeom>
            <a:gradFill>
              <a:gsLst>
                <a:gs pos="0">
                  <a:schemeClr val="accent4">
                    <a:lumMod val="20000"/>
                    <a:lumOff val="80000"/>
                  </a:schemeClr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</a:gradFill>
            <a:ln>
              <a:solidFill>
                <a:srgbClr val="008000"/>
              </a:solidFill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t"/>
            <a:lstStyle/>
            <a:p>
              <a:r>
                <a:rPr lang="en-US" sz="1600" b="1" dirty="0" smtClean="0">
                  <a:solidFill>
                    <a:schemeClr val="accent4">
                      <a:lumMod val="50000"/>
                    </a:schemeClr>
                  </a:solidFill>
                  <a:latin typeface="+mj-lt"/>
                </a:rPr>
                <a:t>Tasks</a:t>
              </a:r>
            </a:p>
          </p:txBody>
        </p:sp>
        <p:sp>
          <p:nvSpPr>
            <p:cNvPr id="31" name="AutoShape 22"/>
            <p:cNvSpPr>
              <a:spLocks noChangeArrowheads="1"/>
            </p:cNvSpPr>
            <p:nvPr/>
          </p:nvSpPr>
          <p:spPr bwMode="auto">
            <a:xfrm>
              <a:off x="137513" y="2305201"/>
              <a:ext cx="2042330" cy="721574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chemeClr val="accent4">
                    <a:lumMod val="40000"/>
                    <a:lumOff val="6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</a:gradFill>
            <a:ln>
              <a:solidFill>
                <a:srgbClr val="008000"/>
              </a:solidFill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t"/>
            <a:lstStyle/>
            <a:p>
              <a:pPr algn="ctr">
                <a:lnSpc>
                  <a:spcPts val="2000"/>
                </a:lnSpc>
              </a:pPr>
              <a:r>
                <a:rPr lang="en-US" sz="1400" b="1" dirty="0" smtClean="0">
                  <a:solidFill>
                    <a:schemeClr val="accent4">
                      <a:lumMod val="50000"/>
                    </a:schemeClr>
                  </a:solidFill>
                  <a:latin typeface="+mj-lt"/>
                </a:rPr>
                <a:t>LSA</a:t>
              </a:r>
            </a:p>
          </p:txBody>
        </p:sp>
        <p:sp>
          <p:nvSpPr>
            <p:cNvPr id="32" name="AutoShape 22"/>
            <p:cNvSpPr>
              <a:spLocks noChangeArrowheads="1"/>
            </p:cNvSpPr>
            <p:nvPr/>
          </p:nvSpPr>
          <p:spPr bwMode="auto">
            <a:xfrm>
              <a:off x="134813" y="2665988"/>
              <a:ext cx="2042330" cy="1515789"/>
            </a:xfrm>
            <a:prstGeom prst="roundRect">
              <a:avLst>
                <a:gd name="adj" fmla="val 10922"/>
              </a:avLst>
            </a:prstGeom>
            <a:gradFill>
              <a:gsLst>
                <a:gs pos="0">
                  <a:schemeClr val="accent4">
                    <a:lumMod val="40000"/>
                    <a:lumOff val="6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</a:gradFill>
            <a:ln>
              <a:solidFill>
                <a:srgbClr val="008000"/>
              </a:solidFill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t"/>
            <a:lstStyle/>
            <a:p>
              <a:pPr algn="ctr">
                <a:lnSpc>
                  <a:spcPts val="2000"/>
                </a:lnSpc>
              </a:pPr>
              <a:r>
                <a:rPr lang="en-US" sz="1400" b="1" dirty="0" smtClean="0">
                  <a:solidFill>
                    <a:schemeClr val="accent4">
                      <a:lumMod val="50000"/>
                    </a:schemeClr>
                  </a:solidFill>
                  <a:latin typeface="+mj-lt"/>
                </a:rPr>
                <a:t>Timing</a:t>
              </a:r>
            </a:p>
            <a:p>
              <a:pPr>
                <a:lnSpc>
                  <a:spcPts val="2000"/>
                </a:lnSpc>
              </a:pPr>
              <a:r>
                <a:rPr lang="en-US" sz="1200" dirty="0" smtClean="0">
                  <a:solidFill>
                    <a:schemeClr val="accent4">
                      <a:lumMod val="50000"/>
                    </a:schemeClr>
                  </a:solidFill>
                  <a:latin typeface="+mj-lt"/>
                </a:rPr>
                <a:t>send event</a:t>
              </a:r>
            </a:p>
            <a:p>
              <a:pPr marL="174625" indent="-174625">
                <a:lnSpc>
                  <a:spcPts val="2000"/>
                </a:lnSpc>
                <a:buFontTx/>
                <a:buChar char="-"/>
              </a:pPr>
              <a:r>
                <a:rPr lang="en-US" sz="1200" dirty="0" smtClean="0">
                  <a:solidFill>
                    <a:schemeClr val="accent4">
                      <a:lumMod val="50000"/>
                    </a:schemeClr>
                  </a:solidFill>
                  <a:latin typeface="+mj-lt"/>
                </a:rPr>
                <a:t>set state</a:t>
              </a:r>
            </a:p>
            <a:p>
              <a:pPr marL="174625" indent="-174625">
                <a:lnSpc>
                  <a:spcPts val="2000"/>
                </a:lnSpc>
                <a:buFontTx/>
                <a:buChar char="-"/>
              </a:pPr>
              <a:r>
                <a:rPr lang="en-US" sz="1200" dirty="0" smtClean="0">
                  <a:solidFill>
                    <a:schemeClr val="accent4">
                      <a:lumMod val="50000"/>
                    </a:schemeClr>
                  </a:solidFill>
                  <a:latin typeface="+mj-lt"/>
                </a:rPr>
                <a:t>start ramp</a:t>
              </a:r>
            </a:p>
          </p:txBody>
        </p:sp>
        <p:sp>
          <p:nvSpPr>
            <p:cNvPr id="33" name="AutoShape 22"/>
            <p:cNvSpPr>
              <a:spLocks noChangeArrowheads="1"/>
            </p:cNvSpPr>
            <p:nvPr/>
          </p:nvSpPr>
          <p:spPr bwMode="auto">
            <a:xfrm>
              <a:off x="134813" y="3299930"/>
              <a:ext cx="2042330" cy="1515789"/>
            </a:xfrm>
            <a:prstGeom prst="roundRect">
              <a:avLst>
                <a:gd name="adj" fmla="val 10203"/>
              </a:avLst>
            </a:prstGeom>
            <a:gradFill>
              <a:gsLst>
                <a:gs pos="0">
                  <a:schemeClr val="accent4">
                    <a:lumMod val="40000"/>
                    <a:lumOff val="6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</a:gradFill>
            <a:ln>
              <a:solidFill>
                <a:srgbClr val="008000"/>
              </a:solidFill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t"/>
            <a:lstStyle/>
            <a:p>
              <a:pPr algn="ctr">
                <a:lnSpc>
                  <a:spcPts val="2000"/>
                </a:lnSpc>
              </a:pPr>
              <a:r>
                <a:rPr lang="en-US" sz="1400" b="1" dirty="0" smtClean="0">
                  <a:solidFill>
                    <a:schemeClr val="accent4">
                      <a:lumMod val="50000"/>
                    </a:schemeClr>
                  </a:solidFill>
                  <a:latin typeface="+mj-lt"/>
                </a:rPr>
                <a:t>Magnets</a:t>
              </a:r>
            </a:p>
            <a:p>
              <a:pPr>
                <a:lnSpc>
                  <a:spcPts val="2000"/>
                </a:lnSpc>
              </a:pPr>
              <a:r>
                <a:rPr lang="en-US" sz="1200" dirty="0" smtClean="0">
                  <a:solidFill>
                    <a:schemeClr val="accent4">
                      <a:lumMod val="50000"/>
                    </a:schemeClr>
                  </a:solidFill>
                  <a:latin typeface="+mj-lt"/>
                </a:rPr>
                <a:t>reset faults</a:t>
              </a:r>
            </a:p>
            <a:p>
              <a:pPr>
                <a:lnSpc>
                  <a:spcPts val="2000"/>
                </a:lnSpc>
              </a:pPr>
              <a:r>
                <a:rPr lang="en-US" sz="1200" dirty="0" smtClean="0">
                  <a:solidFill>
                    <a:schemeClr val="accent4">
                      <a:lumMod val="50000"/>
                    </a:schemeClr>
                  </a:solidFill>
                  <a:latin typeface="+mj-lt"/>
                </a:rPr>
                <a:t>check state</a:t>
              </a:r>
            </a:p>
            <a:p>
              <a:pPr>
                <a:lnSpc>
                  <a:spcPts val="2000"/>
                </a:lnSpc>
              </a:pPr>
              <a:r>
                <a:rPr lang="en-US" sz="1200" dirty="0" smtClean="0">
                  <a:solidFill>
                    <a:schemeClr val="accent4">
                      <a:lumMod val="50000"/>
                    </a:schemeClr>
                  </a:solidFill>
                  <a:latin typeface="+mj-lt"/>
                </a:rPr>
                <a:t>set state</a:t>
              </a:r>
            </a:p>
          </p:txBody>
        </p:sp>
        <p:sp>
          <p:nvSpPr>
            <p:cNvPr id="34" name="AutoShape 22"/>
            <p:cNvSpPr>
              <a:spLocks noChangeArrowheads="1"/>
            </p:cNvSpPr>
            <p:nvPr/>
          </p:nvSpPr>
          <p:spPr bwMode="auto">
            <a:xfrm>
              <a:off x="134813" y="4448913"/>
              <a:ext cx="2042330" cy="828827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chemeClr val="accent4">
                    <a:lumMod val="40000"/>
                    <a:lumOff val="6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</a:gradFill>
            <a:ln>
              <a:solidFill>
                <a:srgbClr val="008000"/>
              </a:solidFill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t"/>
            <a:lstStyle/>
            <a:p>
              <a:pPr algn="ctr">
                <a:lnSpc>
                  <a:spcPts val="2000"/>
                </a:lnSpc>
              </a:pPr>
              <a:r>
                <a:rPr lang="en-US" sz="1400" b="1" dirty="0" smtClean="0">
                  <a:solidFill>
                    <a:schemeClr val="accent4">
                      <a:lumMod val="50000"/>
                    </a:schemeClr>
                  </a:solidFill>
                  <a:latin typeface="+mj-lt"/>
                </a:rPr>
                <a:t>Beam dump</a:t>
              </a:r>
            </a:p>
            <a:p>
              <a:pPr>
                <a:lnSpc>
                  <a:spcPts val="2000"/>
                </a:lnSpc>
              </a:pPr>
              <a:r>
                <a:rPr lang="en-US" sz="1200" dirty="0" smtClean="0">
                  <a:solidFill>
                    <a:schemeClr val="accent4">
                      <a:lumMod val="50000"/>
                    </a:schemeClr>
                  </a:solidFill>
                  <a:latin typeface="+mj-lt"/>
                </a:rPr>
                <a:t>check ready</a:t>
              </a:r>
            </a:p>
          </p:txBody>
        </p:sp>
        <p:sp>
          <p:nvSpPr>
            <p:cNvPr id="35" name="AutoShape 22"/>
            <p:cNvSpPr>
              <a:spLocks noChangeArrowheads="1"/>
            </p:cNvSpPr>
            <p:nvPr/>
          </p:nvSpPr>
          <p:spPr bwMode="auto">
            <a:xfrm>
              <a:off x="134812" y="5080525"/>
              <a:ext cx="2042330" cy="721574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chemeClr val="accent4">
                    <a:lumMod val="40000"/>
                    <a:lumOff val="6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</a:gradFill>
            <a:ln>
              <a:solidFill>
                <a:srgbClr val="008000"/>
              </a:solidFill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t"/>
            <a:lstStyle/>
            <a:p>
              <a:pPr algn="ctr">
                <a:lnSpc>
                  <a:spcPts val="2000"/>
                </a:lnSpc>
              </a:pPr>
              <a:r>
                <a:rPr lang="en-US" sz="1400" b="1" dirty="0" smtClean="0">
                  <a:solidFill>
                    <a:schemeClr val="accent4">
                      <a:lumMod val="50000"/>
                    </a:schemeClr>
                  </a:solidFill>
                  <a:latin typeface="+mj-lt"/>
                </a:rPr>
                <a:t>Collimators</a:t>
              </a:r>
            </a:p>
          </p:txBody>
        </p:sp>
        <p:sp>
          <p:nvSpPr>
            <p:cNvPr id="36" name="AutoShape 22"/>
            <p:cNvSpPr>
              <a:spLocks noChangeArrowheads="1"/>
            </p:cNvSpPr>
            <p:nvPr/>
          </p:nvSpPr>
          <p:spPr bwMode="auto">
            <a:xfrm>
              <a:off x="134811" y="5441312"/>
              <a:ext cx="2042330" cy="721574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chemeClr val="accent4">
                    <a:lumMod val="40000"/>
                    <a:lumOff val="6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</a:gradFill>
            <a:ln>
              <a:solidFill>
                <a:srgbClr val="008000"/>
              </a:solidFill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t"/>
            <a:lstStyle/>
            <a:p>
              <a:pPr algn="ctr">
                <a:lnSpc>
                  <a:spcPts val="2000"/>
                </a:lnSpc>
              </a:pPr>
              <a:r>
                <a:rPr lang="en-US" sz="1400" b="1" dirty="0" smtClean="0">
                  <a:solidFill>
                    <a:schemeClr val="accent4">
                      <a:lumMod val="50000"/>
                    </a:schemeClr>
                  </a:solidFill>
                  <a:latin typeface="+mj-lt"/>
                </a:rPr>
                <a:t>RF</a:t>
              </a:r>
            </a:p>
          </p:txBody>
        </p:sp>
        <p:sp>
          <p:nvSpPr>
            <p:cNvPr id="37" name="AutoShape 22"/>
            <p:cNvSpPr>
              <a:spLocks noChangeArrowheads="1"/>
            </p:cNvSpPr>
            <p:nvPr/>
          </p:nvSpPr>
          <p:spPr bwMode="auto">
            <a:xfrm>
              <a:off x="126627" y="5802100"/>
              <a:ext cx="2051601" cy="620474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chemeClr val="accent4">
                    <a:lumMod val="40000"/>
                    <a:lumOff val="6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</a:gradFill>
            <a:ln>
              <a:solidFill>
                <a:srgbClr val="008000"/>
              </a:solidFill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>
                <a:lnSpc>
                  <a:spcPts val="2000"/>
                </a:lnSpc>
              </a:pPr>
              <a:r>
                <a:rPr lang="en-US" sz="1400" b="1" dirty="0" smtClean="0">
                  <a:solidFill>
                    <a:schemeClr val="accent4">
                      <a:lumMod val="50000"/>
                    </a:schemeClr>
                  </a:solidFill>
                  <a:latin typeface="+mj-lt"/>
                </a:rPr>
                <a:t>…~350…..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169144" y="2057008"/>
            <a:ext cx="1466850" cy="1661931"/>
            <a:chOff x="1038450" y="4087860"/>
            <a:chExt cx="1976532" cy="1548396"/>
          </a:xfrm>
        </p:grpSpPr>
        <p:pic>
          <p:nvPicPr>
            <p:cNvPr id="28" name="Picture 4" descr="document, file, page, paper icon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038450" y="4087860"/>
              <a:ext cx="1976532" cy="15483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TextBox 28"/>
            <p:cNvSpPr txBox="1"/>
            <p:nvPr/>
          </p:nvSpPr>
          <p:spPr>
            <a:xfrm>
              <a:off x="1762267" y="4130757"/>
              <a:ext cx="1039940" cy="1956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rgbClr val="0070C0"/>
                  </a:solidFill>
                </a:rPr>
                <a:t>Prepare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190209" y="4148956"/>
            <a:ext cx="1447435" cy="473860"/>
            <a:chOff x="1038450" y="4130754"/>
            <a:chExt cx="1976532" cy="1548396"/>
          </a:xfrm>
          <a:noFill/>
        </p:grpSpPr>
        <p:pic>
          <p:nvPicPr>
            <p:cNvPr id="26" name="Picture 4" descr="document, file, page, paper icon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038450" y="4130754"/>
              <a:ext cx="1976532" cy="1548396"/>
            </a:xfrm>
            <a:prstGeom prst="rect">
              <a:avLst/>
            </a:prstGeom>
            <a:grpFill/>
            <a:extLst/>
          </p:spPr>
        </p:pic>
        <p:sp>
          <p:nvSpPr>
            <p:cNvPr id="27" name="TextBox 26"/>
            <p:cNvSpPr txBox="1"/>
            <p:nvPr/>
          </p:nvSpPr>
          <p:spPr>
            <a:xfrm>
              <a:off x="1762267" y="4130758"/>
              <a:ext cx="1252715" cy="68625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rgbClr val="0070C0"/>
                  </a:solidFill>
                </a:rPr>
                <a:t>Accelerate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7190209" y="3678241"/>
            <a:ext cx="1445785" cy="473860"/>
            <a:chOff x="1038450" y="4130754"/>
            <a:chExt cx="1976532" cy="1548396"/>
          </a:xfrm>
          <a:noFill/>
        </p:grpSpPr>
        <p:pic>
          <p:nvPicPr>
            <p:cNvPr id="24" name="Picture 4" descr="document, file, page, paper icon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038450" y="4130754"/>
              <a:ext cx="1976532" cy="1548396"/>
            </a:xfrm>
            <a:prstGeom prst="rect">
              <a:avLst/>
            </a:prstGeom>
            <a:grpFill/>
            <a:extLst/>
          </p:spPr>
        </p:pic>
        <p:sp>
          <p:nvSpPr>
            <p:cNvPr id="25" name="TextBox 24"/>
            <p:cNvSpPr txBox="1"/>
            <p:nvPr/>
          </p:nvSpPr>
          <p:spPr>
            <a:xfrm>
              <a:off x="1762267" y="4130758"/>
              <a:ext cx="1039940" cy="68625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rgbClr val="0070C0"/>
                  </a:solidFill>
                </a:rPr>
                <a:t>Inject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7190209" y="4622000"/>
            <a:ext cx="1445785" cy="473860"/>
            <a:chOff x="1038450" y="4130754"/>
            <a:chExt cx="1976532" cy="1548396"/>
          </a:xfrm>
          <a:noFill/>
        </p:grpSpPr>
        <p:pic>
          <p:nvPicPr>
            <p:cNvPr id="22" name="Picture 4" descr="document, file, page, paper icon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038450" y="4130754"/>
              <a:ext cx="1976532" cy="1548396"/>
            </a:xfrm>
            <a:prstGeom prst="rect">
              <a:avLst/>
            </a:prstGeom>
            <a:grpFill/>
            <a:extLst/>
          </p:spPr>
        </p:pic>
        <p:sp>
          <p:nvSpPr>
            <p:cNvPr id="23" name="TextBox 22"/>
            <p:cNvSpPr txBox="1"/>
            <p:nvPr/>
          </p:nvSpPr>
          <p:spPr>
            <a:xfrm>
              <a:off x="1762267" y="4130755"/>
              <a:ext cx="1039940" cy="68625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rgbClr val="0070C0"/>
                  </a:solidFill>
                </a:rPr>
                <a:t>………….</a:t>
              </a:r>
            </a:p>
          </p:txBody>
        </p:sp>
      </p:grpSp>
      <p:sp>
        <p:nvSpPr>
          <p:cNvPr id="15" name="AutoShape 22"/>
          <p:cNvSpPr>
            <a:spLocks noChangeArrowheads="1"/>
          </p:cNvSpPr>
          <p:nvPr/>
        </p:nvSpPr>
        <p:spPr bwMode="auto">
          <a:xfrm>
            <a:off x="7503718" y="2559577"/>
            <a:ext cx="1411681" cy="194656"/>
          </a:xfrm>
          <a:prstGeom prst="roundRect">
            <a:avLst>
              <a:gd name="adj" fmla="val 1666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</a:gradFill>
          <a:ln>
            <a:solidFill>
              <a:srgbClr val="008000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lnSpc>
                <a:spcPts val="2000"/>
              </a:lnSpc>
            </a:pPr>
            <a:r>
              <a:rPr lang="en-US" sz="900" dirty="0" smtClean="0">
                <a:solidFill>
                  <a:schemeClr val="accent4">
                    <a:lumMod val="50000"/>
                  </a:schemeClr>
                </a:solidFill>
                <a:latin typeface="+mj-lt"/>
              </a:rPr>
              <a:t>reset magnet faults</a:t>
            </a:r>
          </a:p>
        </p:txBody>
      </p:sp>
      <p:sp>
        <p:nvSpPr>
          <p:cNvPr id="16" name="AutoShape 22"/>
          <p:cNvSpPr>
            <a:spLocks noChangeArrowheads="1"/>
          </p:cNvSpPr>
          <p:nvPr/>
        </p:nvSpPr>
        <p:spPr bwMode="auto">
          <a:xfrm>
            <a:off x="7503718" y="2797444"/>
            <a:ext cx="1411681" cy="194656"/>
          </a:xfrm>
          <a:prstGeom prst="roundRect">
            <a:avLst>
              <a:gd name="adj" fmla="val 1666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</a:gradFill>
          <a:ln>
            <a:solidFill>
              <a:srgbClr val="008000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lnSpc>
                <a:spcPts val="2000"/>
              </a:lnSpc>
            </a:pPr>
            <a:r>
              <a:rPr lang="en-US" sz="900" dirty="0" smtClean="0">
                <a:solidFill>
                  <a:schemeClr val="accent4">
                    <a:lumMod val="50000"/>
                  </a:schemeClr>
                </a:solidFill>
              </a:rPr>
              <a:t>switch magnets to STANDBY</a:t>
            </a:r>
            <a:endParaRPr lang="en-US" sz="900" dirty="0" smtClean="0">
              <a:solidFill>
                <a:schemeClr val="accent4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7" name="AutoShape 22"/>
          <p:cNvSpPr>
            <a:spLocks noChangeArrowheads="1"/>
          </p:cNvSpPr>
          <p:nvPr/>
        </p:nvSpPr>
        <p:spPr bwMode="auto">
          <a:xfrm>
            <a:off x="7503718" y="3042209"/>
            <a:ext cx="1411681" cy="194656"/>
          </a:xfrm>
          <a:prstGeom prst="roundRect">
            <a:avLst>
              <a:gd name="adj" fmla="val 1666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</a:gradFill>
          <a:ln>
            <a:solidFill>
              <a:srgbClr val="008000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lnSpc>
                <a:spcPts val="2000"/>
              </a:lnSpc>
            </a:pPr>
            <a:r>
              <a:rPr lang="en-US" sz="900" dirty="0" smtClean="0">
                <a:solidFill>
                  <a:schemeClr val="accent4">
                    <a:lumMod val="50000"/>
                  </a:schemeClr>
                </a:solidFill>
              </a:rPr>
              <a:t>check beam dump ready</a:t>
            </a:r>
            <a:endParaRPr lang="en-US" sz="900" dirty="0" smtClean="0">
              <a:solidFill>
                <a:schemeClr val="accent4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8" name="AutoShape 22"/>
          <p:cNvSpPr>
            <a:spLocks noChangeArrowheads="1"/>
          </p:cNvSpPr>
          <p:nvPr/>
        </p:nvSpPr>
        <p:spPr bwMode="auto">
          <a:xfrm>
            <a:off x="7507019" y="3271607"/>
            <a:ext cx="1408381" cy="194656"/>
          </a:xfrm>
          <a:prstGeom prst="roundRect">
            <a:avLst>
              <a:gd name="adj" fmla="val 1666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</a:gradFill>
          <a:ln>
            <a:solidFill>
              <a:srgbClr val="008000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lnSpc>
                <a:spcPts val="2000"/>
              </a:lnSpc>
            </a:pPr>
            <a:r>
              <a:rPr lang="en-GB" sz="1200" dirty="0" smtClean="0">
                <a:solidFill>
                  <a:schemeClr val="accent4">
                    <a:lumMod val="50000"/>
                  </a:schemeClr>
                </a:solidFill>
                <a:latin typeface="+mj-lt"/>
              </a:rPr>
              <a:t>………….</a:t>
            </a:r>
            <a:endParaRPr lang="en-GB" sz="1200" dirty="0">
              <a:solidFill>
                <a:schemeClr val="accent4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5918965" y="1854769"/>
            <a:ext cx="1500803" cy="3180570"/>
            <a:chOff x="1915866" y="1644331"/>
            <a:chExt cx="3102454" cy="4832668"/>
          </a:xfrm>
        </p:grpSpPr>
        <p:pic>
          <p:nvPicPr>
            <p:cNvPr id="20" name="Picture 4" descr="document, file, page, paper icon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915866" y="1644331"/>
              <a:ext cx="3102454" cy="48326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TextBox 20"/>
            <p:cNvSpPr txBox="1"/>
            <p:nvPr/>
          </p:nvSpPr>
          <p:spPr>
            <a:xfrm>
              <a:off x="3187857" y="1831615"/>
              <a:ext cx="1436514" cy="38295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lang="en-GB" sz="1200" b="1" dirty="0" smtClean="0">
                  <a:solidFill>
                    <a:srgbClr val="0070C0"/>
                  </a:solidFill>
                </a:rPr>
                <a:t>Run LHC</a:t>
              </a:r>
            </a:p>
          </p:txBody>
        </p:sp>
      </p:grpSp>
      <p:sp>
        <p:nvSpPr>
          <p:cNvPr id="38" name="Slide Number Placeholder 3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A62A-EEBA-6049-B7E6-6F59294FA44B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628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9327" y="1999206"/>
            <a:ext cx="3354673" cy="4572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1st Sep. 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Accelerators Control System - E. Hatziangeli, CERN Beam Controls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 idx="4294967295"/>
          </p:nvPr>
        </p:nvSpPr>
        <p:spPr>
          <a:xfrm>
            <a:off x="377719" y="-85461"/>
            <a:ext cx="8726487" cy="846966"/>
          </a:xfrm>
        </p:spPr>
        <p:txBody>
          <a:bodyPr/>
          <a:lstStyle/>
          <a:p>
            <a:r>
              <a:rPr lang="en-GB"/>
              <a:t>Sequencer Implementation</a:t>
            </a:r>
            <a:endParaRPr lang="en-GB" dirty="0"/>
          </a:p>
        </p:txBody>
      </p:sp>
      <p:pic>
        <p:nvPicPr>
          <p:cNvPr id="8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11098"/>
            <a:ext cx="2917476" cy="4466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50" y="819880"/>
            <a:ext cx="4381500" cy="603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A62A-EEBA-6049-B7E6-6F59294FA44B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532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015" y="161875"/>
            <a:ext cx="8727245" cy="1252728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Software Interlock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105" y="1108325"/>
            <a:ext cx="4353528" cy="5368674"/>
          </a:xfrm>
        </p:spPr>
        <p:txBody>
          <a:bodyPr>
            <a:noAutofit/>
          </a:bodyPr>
          <a:lstStyle/>
          <a:p>
            <a:r>
              <a:rPr lang="en-US" sz="1600" dirty="0"/>
              <a:t>Part of overall </a:t>
            </a:r>
            <a:r>
              <a:rPr lang="en-US" sz="1600" b="1" dirty="0">
                <a:solidFill>
                  <a:srgbClr val="008000"/>
                </a:solidFill>
              </a:rPr>
              <a:t>Machine Protection</a:t>
            </a:r>
          </a:p>
          <a:p>
            <a:endParaRPr lang="en-US" sz="1600" b="1" dirty="0" smtClean="0">
              <a:solidFill>
                <a:srgbClr val="008000"/>
              </a:solidFill>
            </a:endParaRPr>
          </a:p>
          <a:p>
            <a:r>
              <a:rPr lang="en-US" sz="1600" b="1" dirty="0" smtClean="0">
                <a:solidFill>
                  <a:srgbClr val="008000"/>
                </a:solidFill>
              </a:rPr>
              <a:t>Surveys</a:t>
            </a:r>
            <a:r>
              <a:rPr lang="en-US" sz="1600" dirty="0" smtClean="0"/>
              <a:t> the state of key LHC components using</a:t>
            </a:r>
            <a:r>
              <a:rPr lang="en-US" sz="1600" dirty="0"/>
              <a:t> </a:t>
            </a:r>
            <a:r>
              <a:rPr lang="en-US" sz="1600" b="1" dirty="0">
                <a:solidFill>
                  <a:srgbClr val="008000"/>
                </a:solidFill>
              </a:rPr>
              <a:t>c</a:t>
            </a:r>
            <a:r>
              <a:rPr lang="en-US" sz="1600" b="1" dirty="0" smtClean="0">
                <a:solidFill>
                  <a:srgbClr val="008000"/>
                </a:solidFill>
              </a:rPr>
              <a:t>omplex</a:t>
            </a:r>
            <a:r>
              <a:rPr lang="en-US" sz="1600" dirty="0" smtClean="0"/>
              <a:t> </a:t>
            </a:r>
            <a:r>
              <a:rPr lang="en-US" sz="1600" dirty="0"/>
              <a:t>condition </a:t>
            </a:r>
            <a:r>
              <a:rPr lang="en-US" sz="1600" b="1" dirty="0" smtClean="0">
                <a:solidFill>
                  <a:srgbClr val="008000"/>
                </a:solidFill>
              </a:rPr>
              <a:t>logic</a:t>
            </a:r>
            <a:endParaRPr lang="en-US" sz="1600" dirty="0"/>
          </a:p>
          <a:p>
            <a:r>
              <a:rPr lang="en-US" sz="1600" dirty="0"/>
              <a:t>Provides the operations with condition calculation </a:t>
            </a:r>
            <a:r>
              <a:rPr lang="en-US" sz="1600" b="1" dirty="0" smtClean="0">
                <a:solidFill>
                  <a:srgbClr val="008000"/>
                </a:solidFill>
              </a:rPr>
              <a:t>diagnostics</a:t>
            </a:r>
            <a:endParaRPr lang="en-US" sz="1600" dirty="0" smtClean="0"/>
          </a:p>
          <a:p>
            <a:r>
              <a:rPr lang="en-US" sz="1600" dirty="0" smtClean="0"/>
              <a:t>Extendable - </a:t>
            </a:r>
            <a:r>
              <a:rPr lang="en-US" sz="1600" dirty="0"/>
              <a:t>add/modify/remove </a:t>
            </a:r>
            <a:r>
              <a:rPr lang="en-US" sz="1600" dirty="0" smtClean="0"/>
              <a:t>conditions/reactions </a:t>
            </a:r>
            <a:endParaRPr lang="en-US" sz="1600" dirty="0"/>
          </a:p>
          <a:p>
            <a:r>
              <a:rPr lang="en-US" sz="1600" b="1" dirty="0">
                <a:solidFill>
                  <a:srgbClr val="008000"/>
                </a:solidFill>
              </a:rPr>
              <a:t>Deterministic</a:t>
            </a:r>
            <a:r>
              <a:rPr lang="en-US" sz="1600" dirty="0"/>
              <a:t> and highly </a:t>
            </a:r>
            <a:r>
              <a:rPr lang="en-US" sz="1600" b="1" dirty="0" smtClean="0">
                <a:solidFill>
                  <a:srgbClr val="008000"/>
                </a:solidFill>
              </a:rPr>
              <a:t>reliable </a:t>
            </a:r>
            <a:r>
              <a:rPr lang="en-US" sz="1600" dirty="0" smtClean="0"/>
              <a:t>system</a:t>
            </a:r>
            <a:endParaRPr lang="en-US" sz="1600" dirty="0"/>
          </a:p>
          <a:p>
            <a:endParaRPr lang="en-US" sz="1600" dirty="0" smtClean="0"/>
          </a:p>
          <a:p>
            <a:r>
              <a:rPr lang="en-US" sz="1600" b="1" dirty="0" smtClean="0">
                <a:solidFill>
                  <a:srgbClr val="008000"/>
                </a:solidFill>
              </a:rPr>
              <a:t>Acts</a:t>
            </a:r>
            <a:r>
              <a:rPr lang="en-US" sz="1600" dirty="0" smtClean="0">
                <a:solidFill>
                  <a:srgbClr val="008000"/>
                </a:solidFill>
              </a:rPr>
              <a:t> </a:t>
            </a:r>
            <a:r>
              <a:rPr lang="en-US" sz="1600" dirty="0" smtClean="0"/>
              <a:t>if necessary</a:t>
            </a:r>
          </a:p>
          <a:p>
            <a:pPr lvl="1"/>
            <a:r>
              <a:rPr lang="en-US" sz="1400" dirty="0" smtClean="0">
                <a:solidFill>
                  <a:srgbClr val="FF0000"/>
                </a:solidFill>
              </a:rPr>
              <a:t>abnormal situation </a:t>
            </a:r>
            <a:r>
              <a:rPr lang="en-US" sz="1400" dirty="0" smtClean="0">
                <a:sym typeface="Symbol"/>
              </a:rPr>
              <a:t> </a:t>
            </a:r>
            <a:r>
              <a:rPr lang="en-US" sz="1400" dirty="0" smtClean="0">
                <a:solidFill>
                  <a:srgbClr val="008000"/>
                </a:solidFill>
                <a:sym typeface="Symbol"/>
              </a:rPr>
              <a:t>beam dump</a:t>
            </a:r>
          </a:p>
          <a:p>
            <a:pPr lvl="1"/>
            <a:endParaRPr lang="en-US" sz="1600" dirty="0" smtClean="0"/>
          </a:p>
          <a:p>
            <a:r>
              <a:rPr lang="en-US" sz="1600" dirty="0" smtClean="0"/>
              <a:t>Deployed </a:t>
            </a:r>
            <a:r>
              <a:rPr lang="en-US" sz="1600" dirty="0"/>
              <a:t>practically for all </a:t>
            </a:r>
            <a:r>
              <a:rPr lang="en-US" sz="1600" dirty="0" smtClean="0"/>
              <a:t>accelerators</a:t>
            </a:r>
            <a:endParaRPr lang="en-US" sz="1600" dirty="0"/>
          </a:p>
          <a:p>
            <a:r>
              <a:rPr lang="en-US" sz="1600" dirty="0" smtClean="0"/>
              <a:t>LHC </a:t>
            </a:r>
            <a:r>
              <a:rPr lang="en-US" sz="1600" dirty="0"/>
              <a:t>has</a:t>
            </a:r>
          </a:p>
          <a:p>
            <a:pPr lvl="1"/>
            <a:r>
              <a:rPr lang="en-US" sz="1400" dirty="0"/>
              <a:t>~2700 subscriptions</a:t>
            </a:r>
          </a:p>
          <a:p>
            <a:pPr lvl="1"/>
            <a:r>
              <a:rPr lang="en-US" sz="1400" dirty="0"/>
              <a:t>~5200 elementary </a:t>
            </a:r>
            <a:r>
              <a:rPr lang="en-US" sz="1400" dirty="0" smtClean="0"/>
              <a:t>values</a:t>
            </a:r>
          </a:p>
          <a:p>
            <a:pPr lvl="1"/>
            <a:r>
              <a:rPr lang="en-US" sz="1400" dirty="0" smtClean="0"/>
              <a:t>~</a:t>
            </a:r>
            <a:r>
              <a:rPr lang="en-US" sz="1400" dirty="0"/>
              <a:t>800 </a:t>
            </a:r>
            <a:r>
              <a:rPr lang="en-US" sz="1400" dirty="0" smtClean="0"/>
              <a:t>logical channels</a:t>
            </a:r>
          </a:p>
          <a:p>
            <a:pPr lvl="1"/>
            <a:r>
              <a:rPr lang="en-US" sz="1400" dirty="0" smtClean="0"/>
              <a:t> </a:t>
            </a:r>
            <a:r>
              <a:rPr lang="en-US" sz="1400" dirty="0"/>
              <a:t>8 </a:t>
            </a:r>
            <a:r>
              <a:rPr lang="en-US" sz="1400" dirty="0" smtClean="0"/>
              <a:t>permits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11015" y="6476999"/>
            <a:ext cx="2379785" cy="274320"/>
          </a:xfrm>
        </p:spPr>
        <p:txBody>
          <a:bodyPr/>
          <a:lstStyle/>
          <a:p>
            <a:pPr>
              <a:defRPr/>
            </a:pPr>
            <a:r>
              <a:rPr lang="fr-FR" smtClean="0"/>
              <a:t>1st Sep.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6" y="6476999"/>
            <a:ext cx="5507719" cy="274320"/>
          </a:xfrm>
        </p:spPr>
        <p:txBody>
          <a:bodyPr/>
          <a:lstStyle/>
          <a:p>
            <a:pPr>
              <a:defRPr/>
            </a:pPr>
            <a:r>
              <a:rPr lang="en-US" smtClean="0"/>
              <a:t>Accelerators Control System - E. Hatziangeli, CERN Beam Controls</a:t>
            </a:r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4159459" y="2425494"/>
            <a:ext cx="4930531" cy="3453743"/>
            <a:chOff x="125961" y="1571625"/>
            <a:chExt cx="8777129" cy="4625318"/>
          </a:xfrm>
        </p:grpSpPr>
        <p:sp>
          <p:nvSpPr>
            <p:cNvPr id="8" name="Text Box 9"/>
            <p:cNvSpPr txBox="1">
              <a:spLocks noChangeArrowheads="1"/>
            </p:cNvSpPr>
            <p:nvPr/>
          </p:nvSpPr>
          <p:spPr bwMode="auto">
            <a:xfrm>
              <a:off x="500358" y="5713614"/>
              <a:ext cx="7221242" cy="48332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 w="12700">
              <a:solidFill>
                <a:schemeClr val="folHlink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square" lIns="0" tIns="36000" rIns="36000" bIns="0" anchor="t">
              <a:noAutofit/>
            </a:bodyPr>
            <a:lstStyle>
              <a:defPPr>
                <a:defRPr lang="en-US"/>
              </a:defPPr>
              <a:lvl1pPr algn="r" fontAlgn="auto">
                <a:lnSpc>
                  <a:spcPts val="0"/>
                </a:lnSpc>
                <a:spcBef>
                  <a:spcPts val="1200"/>
                </a:spcBef>
                <a:spcAft>
                  <a:spcPts val="0"/>
                </a:spcAft>
                <a:defRPr sz="2000" b="1">
                  <a:solidFill>
                    <a:srgbClr val="663300"/>
                  </a:solidFill>
                </a:defRPr>
              </a:lvl1pPr>
            </a:lstStyle>
            <a:p>
              <a:endParaRPr lang="en-US" sz="1100" dirty="0"/>
            </a:p>
            <a:p>
              <a:endParaRPr lang="en-US" sz="1100" dirty="0" smtClean="0"/>
            </a:p>
            <a:p>
              <a:r>
                <a:rPr lang="en-US" sz="1200" dirty="0" smtClean="0"/>
                <a:t>Equipment</a:t>
              </a:r>
              <a:endParaRPr lang="en-US" sz="1100" dirty="0"/>
            </a:p>
          </p:txBody>
        </p:sp>
        <p:sp>
          <p:nvSpPr>
            <p:cNvPr id="9" name="Left-Right Arrow 8"/>
            <p:cNvSpPr/>
            <p:nvPr/>
          </p:nvSpPr>
          <p:spPr>
            <a:xfrm>
              <a:off x="557112" y="4879939"/>
              <a:ext cx="5798638" cy="801504"/>
            </a:xfrm>
            <a:prstGeom prst="leftRightArrow">
              <a:avLst/>
            </a:pr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b="1" dirty="0">
                  <a:solidFill>
                    <a:schemeClr val="tx1"/>
                  </a:solidFill>
                </a:rPr>
                <a:t>Controls MiddleWare</a:t>
              </a: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557112" y="1571625"/>
              <a:ext cx="8345978" cy="3000375"/>
              <a:chOff x="592281" y="1571625"/>
              <a:chExt cx="8345978" cy="3000375"/>
            </a:xfrm>
          </p:grpSpPr>
          <p:sp>
            <p:nvSpPr>
              <p:cNvPr id="47" name="Rounded Rectangle 46"/>
              <p:cNvSpPr/>
              <p:nvPr/>
            </p:nvSpPr>
            <p:spPr>
              <a:xfrm>
                <a:off x="592281" y="3444737"/>
                <a:ext cx="5771478" cy="1127263"/>
              </a:xfrm>
              <a:prstGeom prst="roundRect">
                <a:avLst>
                  <a:gd name="adj" fmla="val 9988"/>
                </a:avLst>
              </a:prstGeom>
              <a:gradFill>
                <a:gsLst>
                  <a:gs pos="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</a:gradFill>
              <a:ln>
                <a:solidFill>
                  <a:srgbClr val="002060"/>
                </a:solidFill>
                <a:headEnd/>
                <a:tailEnd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/>
                <a:r>
                  <a:rPr lang="en-US" b="1" dirty="0" smtClean="0">
                    <a:solidFill>
                      <a:srgbClr val="002060"/>
                    </a:solidFill>
                  </a:rPr>
                  <a:t>Data Acquisition</a:t>
                </a:r>
                <a:endParaRPr lang="en-US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48" name="Rounded Rectangle 47"/>
              <p:cNvSpPr/>
              <p:nvPr/>
            </p:nvSpPr>
            <p:spPr>
              <a:xfrm>
                <a:off x="592281" y="1571626"/>
                <a:ext cx="5771478" cy="1876364"/>
              </a:xfrm>
              <a:prstGeom prst="roundRect">
                <a:avLst>
                  <a:gd name="adj" fmla="val 9988"/>
                </a:avLst>
              </a:prstGeom>
              <a:gradFill>
                <a:gsLst>
                  <a:gs pos="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</a:gradFill>
              <a:ln>
                <a:solidFill>
                  <a:srgbClr val="002060"/>
                </a:solidFill>
                <a:headEnd/>
                <a:tailEnd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/>
                <a:r>
                  <a:rPr lang="en-US" b="1" dirty="0" smtClean="0">
                    <a:solidFill>
                      <a:srgbClr val="002060"/>
                    </a:solidFill>
                  </a:rPr>
                  <a:t>Data Processing</a:t>
                </a:r>
              </a:p>
              <a:p>
                <a:pPr algn="ctr"/>
                <a:endParaRPr lang="en-US" b="1" dirty="0" smtClean="0">
                  <a:solidFill>
                    <a:srgbClr val="002060"/>
                  </a:solidFill>
                </a:endParaRPr>
              </a:p>
              <a:p>
                <a:pPr algn="ctr"/>
                <a:endParaRPr lang="en-US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49" name="Rounded Rectangle 48"/>
              <p:cNvSpPr/>
              <p:nvPr/>
            </p:nvSpPr>
            <p:spPr>
              <a:xfrm>
                <a:off x="6390918" y="1571625"/>
                <a:ext cx="2547341" cy="3000375"/>
              </a:xfrm>
              <a:prstGeom prst="roundRect">
                <a:avLst>
                  <a:gd name="adj" fmla="val 12142"/>
                </a:avLst>
              </a:prstGeom>
              <a:gradFill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</a:gradFill>
              <a:ln>
                <a:solidFill>
                  <a:schemeClr val="accent4">
                    <a:lumMod val="50000"/>
                  </a:schemeClr>
                </a:solidFill>
                <a:headEnd/>
                <a:tailEnd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/>
                <a:r>
                  <a:rPr lang="en-US" b="1" dirty="0" smtClean="0">
                    <a:solidFill>
                      <a:schemeClr val="accent4">
                        <a:lumMod val="50000"/>
                      </a:schemeClr>
                    </a:solidFill>
                    <a:latin typeface="+mj-lt"/>
                  </a:rPr>
                  <a:t>External</a:t>
                </a:r>
              </a:p>
              <a:p>
                <a:pPr algn="ctr"/>
                <a:r>
                  <a:rPr lang="en-US" b="1" dirty="0" smtClean="0">
                    <a:solidFill>
                      <a:schemeClr val="accent4">
                        <a:lumMod val="50000"/>
                      </a:schemeClr>
                    </a:solidFill>
                    <a:latin typeface="+mj-lt"/>
                  </a:rPr>
                  <a:t>Systems</a:t>
                </a:r>
              </a:p>
              <a:p>
                <a:pPr algn="ctr"/>
                <a:endParaRPr lang="en-US" sz="1200" b="1" dirty="0" smtClean="0">
                  <a:solidFill>
                    <a:schemeClr val="accent4">
                      <a:lumMod val="50000"/>
                    </a:schemeClr>
                  </a:solidFill>
                  <a:latin typeface="+mj-lt"/>
                </a:endParaRPr>
              </a:p>
              <a:p>
                <a:pPr algn="ctr"/>
                <a:r>
                  <a:rPr lang="en-US" sz="1200" b="1" dirty="0" smtClean="0">
                    <a:solidFill>
                      <a:schemeClr val="accent4">
                        <a:lumMod val="50000"/>
                      </a:schemeClr>
                    </a:solidFill>
                    <a:latin typeface="+mj-lt"/>
                  </a:rPr>
                  <a:t>Beam Interlock</a:t>
                </a:r>
              </a:p>
              <a:p>
                <a:pPr algn="ctr"/>
                <a:r>
                  <a:rPr lang="en-US" sz="1200" b="1" dirty="0" smtClean="0">
                    <a:solidFill>
                      <a:schemeClr val="accent4">
                        <a:lumMod val="50000"/>
                      </a:schemeClr>
                    </a:solidFill>
                    <a:latin typeface="+mj-lt"/>
                  </a:rPr>
                  <a:t>Timing</a:t>
                </a:r>
              </a:p>
              <a:p>
                <a:pPr algn="ctr"/>
                <a:r>
                  <a:rPr lang="en-US" sz="1200" b="1" dirty="0" smtClean="0">
                    <a:solidFill>
                      <a:schemeClr val="accent4">
                        <a:lumMod val="50000"/>
                      </a:schemeClr>
                    </a:solidFill>
                    <a:latin typeface="+mj-lt"/>
                  </a:rPr>
                  <a:t>Alarms</a:t>
                </a:r>
              </a:p>
              <a:p>
                <a:pPr algn="ctr"/>
                <a:r>
                  <a:rPr lang="en-US" sz="1200" b="1" dirty="0" smtClean="0">
                    <a:solidFill>
                      <a:schemeClr val="accent4">
                        <a:lumMod val="50000"/>
                      </a:schemeClr>
                    </a:solidFill>
                    <a:latin typeface="+mj-lt"/>
                  </a:rPr>
                  <a:t>etc.</a:t>
                </a:r>
                <a:endParaRPr lang="en-US" sz="1200" b="1" dirty="0">
                  <a:solidFill>
                    <a:schemeClr val="accent4">
                      <a:lumMod val="50000"/>
                    </a:schemeClr>
                  </a:solidFill>
                  <a:latin typeface="+mj-lt"/>
                </a:endParaRPr>
              </a:p>
            </p:txBody>
          </p:sp>
        </p:grpSp>
        <p:sp>
          <p:nvSpPr>
            <p:cNvPr id="11" name="Up Arrow 10"/>
            <p:cNvSpPr/>
            <p:nvPr/>
          </p:nvSpPr>
          <p:spPr>
            <a:xfrm>
              <a:off x="4896711" y="4429648"/>
              <a:ext cx="543130" cy="502770"/>
            </a:xfrm>
            <a:prstGeom prst="upArrow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12" name="Up Arrow 11"/>
            <p:cNvSpPr/>
            <p:nvPr/>
          </p:nvSpPr>
          <p:spPr>
            <a:xfrm rot="10800000">
              <a:off x="1138797" y="3221334"/>
              <a:ext cx="636085" cy="726927"/>
            </a:xfrm>
            <a:prstGeom prst="upArrow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13" name="Up Arrow 12"/>
            <p:cNvSpPr/>
            <p:nvPr/>
          </p:nvSpPr>
          <p:spPr>
            <a:xfrm rot="5400000">
              <a:off x="5869242" y="1611202"/>
              <a:ext cx="762000" cy="1006947"/>
            </a:xfrm>
            <a:prstGeom prst="upArrow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2622528" y="2270158"/>
              <a:ext cx="1640646" cy="1116056"/>
              <a:chOff x="3244885" y="2360569"/>
              <a:chExt cx="1640646" cy="1116056"/>
            </a:xfrm>
          </p:grpSpPr>
          <p:sp>
            <p:nvSpPr>
              <p:cNvPr id="45" name="Curved Left Arrow 44"/>
              <p:cNvSpPr/>
              <p:nvPr/>
            </p:nvSpPr>
            <p:spPr>
              <a:xfrm>
                <a:off x="4123531" y="2486025"/>
                <a:ext cx="762000" cy="990600"/>
              </a:xfrm>
              <a:prstGeom prst="curvedLeftArrow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46" name="Curved Left Arrow 45"/>
              <p:cNvSpPr/>
              <p:nvPr/>
            </p:nvSpPr>
            <p:spPr>
              <a:xfrm rot="11055708">
                <a:off x="3244885" y="2360569"/>
                <a:ext cx="762000" cy="990600"/>
              </a:xfrm>
              <a:prstGeom prst="curvedLeftArrow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</p:grpSp>
        <p:sp>
          <p:nvSpPr>
            <p:cNvPr id="15" name="Up Arrow 14"/>
            <p:cNvSpPr/>
            <p:nvPr/>
          </p:nvSpPr>
          <p:spPr>
            <a:xfrm rot="5400000">
              <a:off x="470509" y="1389126"/>
              <a:ext cx="761999" cy="1451095"/>
            </a:xfrm>
            <a:prstGeom prst="upArrow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1050" b="1" smtClean="0">
                  <a:solidFill>
                    <a:schemeClr val="tx1"/>
                  </a:solidFill>
                </a:rPr>
                <a:t>Trigger 1Hz</a:t>
              </a:r>
              <a:endParaRPr lang="en-US" sz="1050" b="1" dirty="0">
                <a:solidFill>
                  <a:schemeClr val="tx1"/>
                </a:solidFill>
              </a:endParaRPr>
            </a:p>
          </p:txBody>
        </p:sp>
        <p:sp>
          <p:nvSpPr>
            <p:cNvPr id="16" name="Up Arrow 15"/>
            <p:cNvSpPr/>
            <p:nvPr/>
          </p:nvSpPr>
          <p:spPr>
            <a:xfrm>
              <a:off x="3061851" y="4397834"/>
              <a:ext cx="543130" cy="534581"/>
            </a:xfrm>
            <a:prstGeom prst="upArrow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17" name="Up Arrow 16"/>
            <p:cNvSpPr/>
            <p:nvPr/>
          </p:nvSpPr>
          <p:spPr>
            <a:xfrm>
              <a:off x="1138797" y="4397834"/>
              <a:ext cx="543130" cy="534581"/>
            </a:xfrm>
            <a:prstGeom prst="upArrow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4612709" y="2015283"/>
              <a:ext cx="1483360" cy="1206052"/>
              <a:chOff x="2723744" y="1878374"/>
              <a:chExt cx="3810000" cy="4047861"/>
            </a:xfrm>
          </p:grpSpPr>
          <p:sp>
            <p:nvSpPr>
              <p:cNvPr id="28" name="AutoShape 6"/>
              <p:cNvSpPr>
                <a:spLocks noChangeArrowheads="1"/>
              </p:cNvSpPr>
              <p:nvPr/>
            </p:nvSpPr>
            <p:spPr bwMode="auto">
              <a:xfrm>
                <a:off x="2723744" y="1878374"/>
                <a:ext cx="3810000" cy="4047861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</a:gradFill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lIns="91424" tIns="45713" rIns="91424" bIns="45713" anchor="ctr"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400">
                  <a:latin typeface="Arial" charset="0"/>
                </a:endParaRPr>
              </a:p>
            </p:txBody>
          </p:sp>
          <p:sp>
            <p:nvSpPr>
              <p:cNvPr id="29" name="Oval 7"/>
              <p:cNvSpPr>
                <a:spLocks noChangeArrowheads="1"/>
              </p:cNvSpPr>
              <p:nvPr/>
            </p:nvSpPr>
            <p:spPr bwMode="auto">
              <a:xfrm>
                <a:off x="3747157" y="3888900"/>
                <a:ext cx="381000" cy="3429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</a:gradFill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lIns="91424" tIns="45713" rIns="91424" bIns="45713" anchor="ctr"/>
              <a:lstStyle/>
              <a:p>
                <a:pPr algn="ctr"/>
                <a:r>
                  <a:rPr lang="en-US" sz="400" b="1" dirty="0">
                    <a:solidFill>
                      <a:srgbClr val="00CC00"/>
                    </a:solidFill>
                    <a:latin typeface="Arial" charset="0"/>
                  </a:rPr>
                  <a:t>E</a:t>
                </a:r>
              </a:p>
            </p:txBody>
          </p:sp>
          <p:sp>
            <p:nvSpPr>
              <p:cNvPr id="30" name="Oval 8"/>
              <p:cNvSpPr>
                <a:spLocks noChangeArrowheads="1"/>
              </p:cNvSpPr>
              <p:nvPr/>
            </p:nvSpPr>
            <p:spPr bwMode="auto">
              <a:xfrm>
                <a:off x="4467225" y="2373350"/>
                <a:ext cx="381000" cy="3429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</a:gradFill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lIns="91424" tIns="45713" rIns="91424" bIns="45713" anchor="ctr"/>
              <a:lstStyle/>
              <a:p>
                <a:pPr algn="ctr"/>
                <a:r>
                  <a:rPr lang="en-US" sz="400" b="1" dirty="0">
                    <a:solidFill>
                      <a:srgbClr val="FF0000"/>
                    </a:solidFill>
                    <a:latin typeface="Arial" charset="0"/>
                  </a:rPr>
                  <a:t>G</a:t>
                </a:r>
              </a:p>
            </p:txBody>
          </p:sp>
          <p:sp>
            <p:nvSpPr>
              <p:cNvPr id="31" name="Oval 9"/>
              <p:cNvSpPr>
                <a:spLocks noChangeArrowheads="1"/>
              </p:cNvSpPr>
              <p:nvPr/>
            </p:nvSpPr>
            <p:spPr bwMode="auto">
              <a:xfrm>
                <a:off x="5187950" y="3888900"/>
                <a:ext cx="381000" cy="3429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</a:gradFill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lIns="91424" tIns="45713" rIns="91424" bIns="45713" anchor="ctr"/>
              <a:lstStyle/>
              <a:p>
                <a:pPr algn="ctr"/>
                <a:r>
                  <a:rPr lang="en-US" sz="400" b="1" dirty="0">
                    <a:solidFill>
                      <a:srgbClr val="FF0000"/>
                    </a:solidFill>
                    <a:latin typeface="Arial" charset="0"/>
                  </a:rPr>
                  <a:t>F</a:t>
                </a:r>
              </a:p>
            </p:txBody>
          </p:sp>
          <p:sp>
            <p:nvSpPr>
              <p:cNvPr id="32" name="Oval 10"/>
              <p:cNvSpPr>
                <a:spLocks noChangeArrowheads="1"/>
              </p:cNvSpPr>
              <p:nvPr/>
            </p:nvSpPr>
            <p:spPr bwMode="auto">
              <a:xfrm>
                <a:off x="5842399" y="5381625"/>
                <a:ext cx="381000" cy="3429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</a:gradFill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lIns="91424" tIns="45713" rIns="91424" bIns="45713" anchor="ctr"/>
              <a:lstStyle/>
              <a:p>
                <a:pPr algn="ctr"/>
                <a:r>
                  <a:rPr lang="en-US" sz="400" b="1" dirty="0">
                    <a:solidFill>
                      <a:srgbClr val="FF0000"/>
                    </a:solidFill>
                    <a:latin typeface="Arial" charset="0"/>
                  </a:rPr>
                  <a:t>D</a:t>
                </a:r>
              </a:p>
            </p:txBody>
          </p:sp>
          <p:sp>
            <p:nvSpPr>
              <p:cNvPr id="33" name="Oval 12"/>
              <p:cNvSpPr>
                <a:spLocks noChangeArrowheads="1"/>
              </p:cNvSpPr>
              <p:nvPr/>
            </p:nvSpPr>
            <p:spPr bwMode="auto">
              <a:xfrm>
                <a:off x="3057527" y="5381625"/>
                <a:ext cx="381000" cy="3429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</a:gradFill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lIns="91424" tIns="45713" rIns="91424" bIns="45713" anchor="ctr"/>
              <a:lstStyle/>
              <a:p>
                <a:pPr algn="ctr"/>
                <a:r>
                  <a:rPr lang="en-US" sz="400" b="1" dirty="0">
                    <a:solidFill>
                      <a:srgbClr val="00CC00"/>
                    </a:solidFill>
                    <a:latin typeface="Arial" charset="0"/>
                  </a:rPr>
                  <a:t>A</a:t>
                </a:r>
              </a:p>
            </p:txBody>
          </p:sp>
          <p:sp>
            <p:nvSpPr>
              <p:cNvPr id="34" name="Line 13"/>
              <p:cNvSpPr>
                <a:spLocks noChangeShapeType="1"/>
              </p:cNvSpPr>
              <p:nvPr/>
            </p:nvSpPr>
            <p:spPr bwMode="auto">
              <a:xfrm flipV="1">
                <a:off x="3286125" y="4231799"/>
                <a:ext cx="576591" cy="114982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lIns="91424" tIns="45713" rIns="91424" bIns="45713"/>
              <a:lstStyle/>
              <a:p>
                <a:endParaRPr lang="en-US" sz="200"/>
              </a:p>
            </p:txBody>
          </p:sp>
          <p:sp>
            <p:nvSpPr>
              <p:cNvPr id="35" name="Line 14"/>
              <p:cNvSpPr>
                <a:spLocks noChangeShapeType="1"/>
              </p:cNvSpPr>
              <p:nvPr/>
            </p:nvSpPr>
            <p:spPr bwMode="auto">
              <a:xfrm flipV="1">
                <a:off x="4942559" y="4231798"/>
                <a:ext cx="324768" cy="115042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lIns="91424" tIns="45713" rIns="91424" bIns="45713"/>
              <a:lstStyle/>
              <a:p>
                <a:endParaRPr lang="en-US" sz="200"/>
              </a:p>
            </p:txBody>
          </p:sp>
          <p:sp>
            <p:nvSpPr>
              <p:cNvPr id="36" name="Line 15"/>
              <p:cNvSpPr>
                <a:spLocks noChangeShapeType="1"/>
              </p:cNvSpPr>
              <p:nvPr/>
            </p:nvSpPr>
            <p:spPr bwMode="auto">
              <a:xfrm flipH="1" flipV="1">
                <a:off x="5411785" y="4231798"/>
                <a:ext cx="583899" cy="1150429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lIns="91424" tIns="45713" rIns="91424" bIns="45713"/>
              <a:lstStyle/>
              <a:p>
                <a:endParaRPr lang="en-US" sz="200"/>
              </a:p>
            </p:txBody>
          </p:sp>
          <p:sp>
            <p:nvSpPr>
              <p:cNvPr id="37" name="Line 16"/>
              <p:cNvSpPr>
                <a:spLocks noChangeShapeType="1"/>
              </p:cNvSpPr>
              <p:nvPr/>
            </p:nvSpPr>
            <p:spPr bwMode="auto">
              <a:xfrm flipV="1">
                <a:off x="3937657" y="2716250"/>
                <a:ext cx="614361" cy="11726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lIns="91424" tIns="45713" rIns="91424" bIns="45713"/>
              <a:lstStyle/>
              <a:p>
                <a:endParaRPr lang="en-US" sz="200"/>
              </a:p>
            </p:txBody>
          </p:sp>
          <p:sp>
            <p:nvSpPr>
              <p:cNvPr id="38" name="Line 17"/>
              <p:cNvSpPr>
                <a:spLocks noChangeShapeType="1"/>
              </p:cNvSpPr>
              <p:nvPr/>
            </p:nvSpPr>
            <p:spPr bwMode="auto">
              <a:xfrm flipH="1" flipV="1">
                <a:off x="4752059" y="2716249"/>
                <a:ext cx="626390" cy="118605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lIns="91424" tIns="45713" rIns="91424" bIns="45713"/>
              <a:lstStyle/>
              <a:p>
                <a:endParaRPr lang="en-US" sz="200"/>
              </a:p>
            </p:txBody>
          </p:sp>
          <p:sp>
            <p:nvSpPr>
              <p:cNvPr id="39" name="Text Box 22"/>
              <p:cNvSpPr txBox="1">
                <a:spLocks noChangeArrowheads="1"/>
              </p:cNvSpPr>
              <p:nvPr/>
            </p:nvSpPr>
            <p:spPr bwMode="auto">
              <a:xfrm>
                <a:off x="5061876" y="4641188"/>
                <a:ext cx="1108067" cy="5532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424" tIns="45713" rIns="91424" bIns="45713">
                <a:spAutoFit/>
              </a:bodyPr>
              <a:lstStyle/>
              <a:p>
                <a:r>
                  <a:rPr lang="en-US" sz="200" b="1" dirty="0">
                    <a:solidFill>
                      <a:schemeClr val="tx1"/>
                    </a:solidFill>
                    <a:latin typeface="Arial" charset="0"/>
                  </a:rPr>
                  <a:t>AND</a:t>
                </a:r>
              </a:p>
            </p:txBody>
          </p:sp>
          <p:sp>
            <p:nvSpPr>
              <p:cNvPr id="40" name="Text Box 23"/>
              <p:cNvSpPr txBox="1">
                <a:spLocks noChangeArrowheads="1"/>
              </p:cNvSpPr>
              <p:nvPr/>
            </p:nvSpPr>
            <p:spPr bwMode="auto">
              <a:xfrm>
                <a:off x="3619513" y="4622355"/>
                <a:ext cx="1020113" cy="5532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424" tIns="45713" rIns="91424" bIns="45713">
                <a:spAutoFit/>
              </a:bodyPr>
              <a:lstStyle/>
              <a:p>
                <a:r>
                  <a:rPr lang="en-US" sz="200" b="1" dirty="0" smtClean="0">
                    <a:solidFill>
                      <a:schemeClr val="tx1"/>
                    </a:solidFill>
                    <a:latin typeface="Arial" charset="0"/>
                  </a:rPr>
                  <a:t>OR</a:t>
                </a:r>
                <a:endParaRPr lang="en-US" sz="200" b="1" dirty="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41" name="Text Box 24"/>
              <p:cNvSpPr txBox="1">
                <a:spLocks noChangeArrowheads="1"/>
              </p:cNvSpPr>
              <p:nvPr/>
            </p:nvSpPr>
            <p:spPr bwMode="auto">
              <a:xfrm>
                <a:off x="4318000" y="2896313"/>
                <a:ext cx="1108067" cy="5532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424" tIns="45713" rIns="91424" bIns="45713">
                <a:spAutoFit/>
              </a:bodyPr>
              <a:lstStyle/>
              <a:p>
                <a:r>
                  <a:rPr lang="en-US" sz="200" b="1" dirty="0">
                    <a:solidFill>
                      <a:schemeClr val="tx1"/>
                    </a:solidFill>
                    <a:latin typeface="Arial" charset="0"/>
                  </a:rPr>
                  <a:t>AND</a:t>
                </a:r>
              </a:p>
            </p:txBody>
          </p:sp>
          <p:sp>
            <p:nvSpPr>
              <p:cNvPr id="42" name="Line 26"/>
              <p:cNvSpPr>
                <a:spLocks noChangeShapeType="1"/>
              </p:cNvSpPr>
              <p:nvPr/>
            </p:nvSpPr>
            <p:spPr bwMode="auto">
              <a:xfrm flipH="1" flipV="1">
                <a:off x="4054472" y="4231799"/>
                <a:ext cx="263527" cy="115042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lIns="91424" tIns="45713" rIns="91424" bIns="45713"/>
              <a:lstStyle/>
              <a:p>
                <a:endParaRPr lang="en-US" sz="200"/>
              </a:p>
            </p:txBody>
          </p:sp>
          <p:sp>
            <p:nvSpPr>
              <p:cNvPr id="43" name="Oval 38"/>
              <p:cNvSpPr>
                <a:spLocks noChangeArrowheads="1"/>
              </p:cNvSpPr>
              <p:nvPr/>
            </p:nvSpPr>
            <p:spPr bwMode="auto">
              <a:xfrm>
                <a:off x="4752059" y="5381625"/>
                <a:ext cx="381000" cy="3429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</a:gradFill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lIns="91424" tIns="45713" rIns="91424" bIns="45713" anchor="ctr"/>
              <a:lstStyle/>
              <a:p>
                <a:pPr algn="ctr"/>
                <a:r>
                  <a:rPr lang="en-US" sz="400" b="1" dirty="0">
                    <a:solidFill>
                      <a:srgbClr val="00CC00"/>
                    </a:solidFill>
                    <a:latin typeface="Arial" charset="0"/>
                  </a:rPr>
                  <a:t>C</a:t>
                </a:r>
              </a:p>
            </p:txBody>
          </p:sp>
          <p:sp>
            <p:nvSpPr>
              <p:cNvPr id="44" name="Oval 39"/>
              <p:cNvSpPr>
                <a:spLocks noChangeArrowheads="1"/>
              </p:cNvSpPr>
              <p:nvPr/>
            </p:nvSpPr>
            <p:spPr bwMode="auto">
              <a:xfrm>
                <a:off x="4171018" y="5381625"/>
                <a:ext cx="381000" cy="3429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</a:gradFill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lIns="91424" tIns="45713" rIns="91424" bIns="45713" anchor="ctr"/>
              <a:lstStyle/>
              <a:p>
                <a:pPr algn="ctr"/>
                <a:r>
                  <a:rPr lang="en-US" sz="400" b="1" dirty="0">
                    <a:solidFill>
                      <a:srgbClr val="00CC00"/>
                    </a:solidFill>
                    <a:latin typeface="Arial" charset="0"/>
                  </a:rPr>
                  <a:t>B</a:t>
                </a:r>
              </a:p>
            </p:txBody>
          </p:sp>
        </p:grpSp>
        <p:pic>
          <p:nvPicPr>
            <p:cNvPr id="19" name="Picture 36" descr="VME 5021 crate (CERN spec.)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838072" y="5837978"/>
              <a:ext cx="606355" cy="2506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38" descr="home_icon2u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742614" y="5844809"/>
              <a:ext cx="535822" cy="2160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76" descr="500001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041085" y="5841826"/>
              <a:ext cx="473252" cy="2183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77" descr="500001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603011" y="5836248"/>
              <a:ext cx="473252" cy="2183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79" descr="500001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508574" y="5827359"/>
              <a:ext cx="473252" cy="2183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Picture 80" descr="home_icon2u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638933" y="5833821"/>
              <a:ext cx="554316" cy="220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81" descr="home_icon2u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177163" y="5873781"/>
              <a:ext cx="535822" cy="2148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88" descr="VME 5021 crate (CERN spec.)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68527" y="5856475"/>
              <a:ext cx="606355" cy="249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50" name="Picture 4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0761" y="118874"/>
            <a:ext cx="1687499" cy="1095778"/>
          </a:xfrm>
          <a:prstGeom prst="rect">
            <a:avLst/>
          </a:prstGeom>
        </p:spPr>
      </p:pic>
      <p:sp>
        <p:nvSpPr>
          <p:cNvPr id="51" name="Slide Number Placeholder 5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A62A-EEBA-6049-B7E6-6F59294FA44B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091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3081" y="1001748"/>
            <a:ext cx="8229600" cy="5433482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008000"/>
                </a:solidFill>
              </a:rPr>
              <a:t>Protects the value</a:t>
            </a:r>
            <a:r>
              <a:rPr lang="en-US" sz="2800" dirty="0" smtClean="0"/>
              <a:t>, not the action, ex.</a:t>
            </a:r>
          </a:p>
          <a:p>
            <a:pPr lvl="1"/>
            <a:r>
              <a:rPr lang="en-US" sz="2400" dirty="0"/>
              <a:t>BLM, BPM thresholds</a:t>
            </a:r>
          </a:p>
          <a:p>
            <a:pPr lvl="1"/>
            <a:r>
              <a:rPr lang="en-US" sz="2400" dirty="0"/>
              <a:t>Collimator thresholds</a:t>
            </a:r>
          </a:p>
          <a:p>
            <a:pPr lvl="1"/>
            <a:r>
              <a:rPr lang="is-IS" sz="2400" dirty="0" smtClean="0"/>
              <a:t>…</a:t>
            </a:r>
            <a:endParaRPr lang="en-US" sz="2400" dirty="0" smtClean="0"/>
          </a:p>
          <a:p>
            <a:endParaRPr lang="en-US" sz="1100" dirty="0"/>
          </a:p>
          <a:p>
            <a:r>
              <a:rPr lang="en-US" sz="2800" dirty="0" smtClean="0"/>
              <a:t>Only experts can modify the value</a:t>
            </a:r>
          </a:p>
          <a:p>
            <a:endParaRPr lang="en-US" sz="1100" dirty="0"/>
          </a:p>
          <a:p>
            <a:r>
              <a:rPr lang="en-US" sz="2800" dirty="0" smtClean="0"/>
              <a:t>All the operators can use this value</a:t>
            </a:r>
          </a:p>
          <a:p>
            <a:endParaRPr lang="en-US" sz="1100" dirty="0"/>
          </a:p>
          <a:p>
            <a:r>
              <a:rPr lang="en-US" sz="2800" dirty="0" smtClean="0"/>
              <a:t>Digitally signed values</a:t>
            </a:r>
          </a:p>
          <a:p>
            <a:endParaRPr lang="en-US" sz="1100" dirty="0" smtClean="0"/>
          </a:p>
          <a:p>
            <a:r>
              <a:rPr lang="en-US" sz="2800" dirty="0" smtClean="0"/>
              <a:t>100 </a:t>
            </a:r>
            <a:r>
              <a:rPr lang="en-US" sz="2800" dirty="0"/>
              <a:t>critical value types =&gt; 1500 properties</a:t>
            </a:r>
            <a:endParaRPr lang="en-GB" sz="2800" dirty="0"/>
          </a:p>
          <a:p>
            <a:endParaRPr lang="en-US" sz="2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472" y="46844"/>
            <a:ext cx="8229600" cy="849368"/>
          </a:xfrm>
        </p:spPr>
        <p:txBody>
          <a:bodyPr>
            <a:normAutofit/>
          </a:bodyPr>
          <a:lstStyle/>
          <a:p>
            <a:pPr algn="l"/>
            <a:r>
              <a:rPr lang="en-US" sz="4300" dirty="0" smtClean="0"/>
              <a:t>Management of Critical Settings</a:t>
            </a:r>
            <a:endParaRPr lang="en-GB" sz="43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1st Sep.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Accelerators Control System - E. Hatziangeli, CERN Beam Controls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3619" y="194648"/>
            <a:ext cx="1854873" cy="1200822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A62A-EEBA-6049-B7E6-6F59294FA44B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6288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Logging: daily extraction requests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1st Sep. 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Accelerators Control System - E. Hatziangeli, CERN Beam Controls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85" y="1697678"/>
            <a:ext cx="9164930" cy="4118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454400" y="3086100"/>
            <a:ext cx="698500" cy="584775"/>
          </a:xfrm>
          <a:prstGeom prst="rect">
            <a:avLst/>
          </a:prstGeom>
          <a:solidFill>
            <a:schemeClr val="bg1"/>
          </a:solidFill>
          <a:ln w="25400"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rgbClr val="008000"/>
                </a:solidFill>
              </a:rPr>
              <a:t>TS</a:t>
            </a:r>
            <a:endParaRPr lang="en-GB" sz="3200" b="1" dirty="0">
              <a:solidFill>
                <a:srgbClr val="008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4152900" y="2654300"/>
            <a:ext cx="939800" cy="431800"/>
          </a:xfrm>
          <a:prstGeom prst="straightConnector1">
            <a:avLst/>
          </a:prstGeom>
          <a:solidFill>
            <a:schemeClr val="bg1"/>
          </a:solidFill>
          <a:ln w="25400">
            <a:solidFill>
              <a:srgbClr val="008000"/>
            </a:solidFill>
            <a:tailEnd type="triangle" w="lg" len="med"/>
          </a:ln>
        </p:spPr>
      </p:cxnSp>
      <p:cxnSp>
        <p:nvCxnSpPr>
          <p:cNvPr id="16" name="Straight Arrow Connector 15"/>
          <p:cNvCxnSpPr>
            <a:stCxn id="12" idx="0"/>
          </p:cNvCxnSpPr>
          <p:nvPr/>
        </p:nvCxnSpPr>
        <p:spPr>
          <a:xfrm flipV="1">
            <a:off x="3803650" y="2654300"/>
            <a:ext cx="0" cy="431800"/>
          </a:xfrm>
          <a:prstGeom prst="straightConnector1">
            <a:avLst/>
          </a:prstGeom>
          <a:solidFill>
            <a:schemeClr val="bg1"/>
          </a:solidFill>
          <a:ln w="25400">
            <a:solidFill>
              <a:srgbClr val="008000"/>
            </a:solidFill>
            <a:tailEnd type="triangle" w="lg" len="med"/>
          </a:ln>
        </p:spPr>
      </p:cxnSp>
      <p:cxnSp>
        <p:nvCxnSpPr>
          <p:cNvPr id="19" name="Straight Arrow Connector 18"/>
          <p:cNvCxnSpPr/>
          <p:nvPr/>
        </p:nvCxnSpPr>
        <p:spPr>
          <a:xfrm flipH="1" flipV="1">
            <a:off x="2438400" y="2501900"/>
            <a:ext cx="1016000" cy="584200"/>
          </a:xfrm>
          <a:prstGeom prst="straightConnector1">
            <a:avLst/>
          </a:prstGeom>
          <a:solidFill>
            <a:schemeClr val="bg1"/>
          </a:solidFill>
          <a:ln w="25400">
            <a:solidFill>
              <a:srgbClr val="008000"/>
            </a:solidFill>
            <a:tailEnd type="triangle" w="lg" len="med"/>
          </a:ln>
        </p:spPr>
      </p:cxnSp>
      <p:sp>
        <p:nvSpPr>
          <p:cNvPr id="22" name="TextBox 21"/>
          <p:cNvSpPr txBox="1"/>
          <p:nvPr/>
        </p:nvSpPr>
        <p:spPr>
          <a:xfrm>
            <a:off x="5842000" y="3441700"/>
            <a:ext cx="2006600" cy="584775"/>
          </a:xfrm>
          <a:prstGeom prst="rect">
            <a:avLst/>
          </a:prstGeom>
          <a:solidFill>
            <a:schemeClr val="bg1"/>
          </a:solidFill>
          <a:ln w="25400">
            <a:solidFill>
              <a:srgbClr val="FF3399"/>
            </a:solidFill>
          </a:ln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rgbClr val="FF3399"/>
                </a:solidFill>
              </a:rPr>
              <a:t>Christmas</a:t>
            </a:r>
            <a:endParaRPr lang="en-GB" sz="3200" b="1" dirty="0">
              <a:solidFill>
                <a:srgbClr val="FF3399"/>
              </a:solidFill>
            </a:endParaRPr>
          </a:p>
        </p:txBody>
      </p:sp>
      <p:cxnSp>
        <p:nvCxnSpPr>
          <p:cNvPr id="23" name="Straight Arrow Connector 22"/>
          <p:cNvCxnSpPr>
            <a:stCxn id="22" idx="0"/>
          </p:cNvCxnSpPr>
          <p:nvPr/>
        </p:nvCxnSpPr>
        <p:spPr>
          <a:xfrm flipV="1">
            <a:off x="6845300" y="2654300"/>
            <a:ext cx="0" cy="787400"/>
          </a:xfrm>
          <a:prstGeom prst="straightConnector1">
            <a:avLst/>
          </a:prstGeom>
          <a:solidFill>
            <a:schemeClr val="bg1"/>
          </a:solidFill>
          <a:ln w="25400">
            <a:solidFill>
              <a:srgbClr val="FF3399"/>
            </a:solidFill>
            <a:tailEnd type="triangle" w="lg" len="med"/>
          </a:ln>
        </p:spPr>
      </p:cxnSp>
      <p:sp>
        <p:nvSpPr>
          <p:cNvPr id="31" name="TextBox 30"/>
          <p:cNvSpPr txBox="1"/>
          <p:nvPr/>
        </p:nvSpPr>
        <p:spPr>
          <a:xfrm>
            <a:off x="2867024" y="1556138"/>
            <a:ext cx="2802755" cy="584775"/>
          </a:xfrm>
          <a:prstGeom prst="rect">
            <a:avLst/>
          </a:prstGeom>
          <a:solidFill>
            <a:schemeClr val="bg1"/>
          </a:solidFill>
          <a:ln w="25400">
            <a:solidFill>
              <a:srgbClr val="C89800"/>
            </a:solidFill>
          </a:ln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rgbClr val="C89800"/>
                </a:solidFill>
              </a:rPr>
              <a:t>LHC Workshop</a:t>
            </a:r>
            <a:endParaRPr lang="en-GB" sz="3200" b="1" dirty="0">
              <a:solidFill>
                <a:srgbClr val="C89800"/>
              </a:solidFill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5669780" y="2140914"/>
            <a:ext cx="642120" cy="119686"/>
          </a:xfrm>
          <a:prstGeom prst="straightConnector1">
            <a:avLst/>
          </a:prstGeom>
          <a:solidFill>
            <a:schemeClr val="bg1"/>
          </a:solidFill>
          <a:ln w="25400">
            <a:solidFill>
              <a:srgbClr val="C89800"/>
            </a:solidFill>
            <a:tailEnd type="triangle" w="lg" len="med"/>
          </a:ln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A62A-EEBA-6049-B7E6-6F59294FA44B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303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2" grpId="0" animBg="1"/>
      <p:bldP spid="31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LHC’s Figure of MERIT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7"/>
            <a:ext cx="8226854" cy="3390412"/>
          </a:xfr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Peak luminosity is important</a:t>
            </a:r>
          </a:p>
          <a:p>
            <a:pPr lvl="1">
              <a:lnSpc>
                <a:spcPct val="120000"/>
              </a:lnSpc>
            </a:pPr>
            <a:endParaRPr lang="en-US" sz="2000" dirty="0" smtClean="0"/>
          </a:p>
          <a:p>
            <a:pPr>
              <a:lnSpc>
                <a:spcPct val="120000"/>
              </a:lnSpc>
            </a:pPr>
            <a:endParaRPr lang="en-US" sz="2400" dirty="0" smtClean="0"/>
          </a:p>
          <a:p>
            <a:pPr>
              <a:lnSpc>
                <a:spcPct val="120000"/>
              </a:lnSpc>
            </a:pPr>
            <a:endParaRPr lang="en-US" sz="2400" dirty="0" smtClean="0"/>
          </a:p>
          <a:p>
            <a:pPr>
              <a:lnSpc>
                <a:spcPct val="120000"/>
              </a:lnSpc>
            </a:pPr>
            <a:r>
              <a:rPr lang="en-US" dirty="0" smtClean="0"/>
              <a:t>Integrated Luminosity, hence machine/beam availability is key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1st Sep.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Accelerators Control System - E. Hatziangeli, CERN Beam Controls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/>
          </p:nvPr>
        </p:nvGraphicFramePr>
        <p:xfrm>
          <a:off x="1728216" y="2069678"/>
          <a:ext cx="6167260" cy="12384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name="Equation" r:id="rId4" imgW="2489200" imgH="508000" progId="Equation.3">
                  <p:embed/>
                </p:oleObj>
              </mc:Choice>
              <mc:Fallback>
                <p:oleObj name="Equation" r:id="rId4" imgW="2489200" imgH="508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728216" y="2069678"/>
                        <a:ext cx="6167260" cy="1238482"/>
                      </a:xfrm>
                      <a:prstGeom prst="rect">
                        <a:avLst/>
                      </a:prstGeom>
                      <a:solidFill>
                        <a:srgbClr val="C6D9F1"/>
                      </a:solidFill>
                      <a:ln>
                        <a:solidFill>
                          <a:srgbClr val="1F497D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02908" y="4647713"/>
            <a:ext cx="2817876" cy="127787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A62A-EEBA-6049-B7E6-6F59294FA44B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8218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Future Timing System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84310"/>
            <a:ext cx="8229600" cy="543348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Move to </a:t>
            </a:r>
            <a:r>
              <a:rPr lang="en-US" sz="2800" dirty="0" err="1" smtClean="0"/>
              <a:t>WhiteRabbit</a:t>
            </a:r>
            <a:r>
              <a:rPr lang="en-US" sz="2800" dirty="0" smtClean="0"/>
              <a:t> </a:t>
            </a:r>
            <a:r>
              <a:rPr lang="en-GB" sz="2800" dirty="0"/>
              <a:t>technology</a:t>
            </a:r>
            <a:endParaRPr lang="en-US" sz="2800" dirty="0" smtClean="0"/>
          </a:p>
          <a:p>
            <a:pPr lvl="1"/>
            <a:r>
              <a:rPr lang="en-US" sz="2400" dirty="0" smtClean="0"/>
              <a:t>Time-based timing system</a:t>
            </a:r>
          </a:p>
          <a:p>
            <a:pPr lvl="1"/>
            <a:r>
              <a:rPr lang="en-US" sz="2400" dirty="0" smtClean="0"/>
              <a:t>Automatically synchronized “common time”</a:t>
            </a:r>
          </a:p>
          <a:p>
            <a:pPr lvl="1"/>
            <a:r>
              <a:rPr lang="en-US" sz="2400" dirty="0" smtClean="0"/>
              <a:t>Ethernet-based </a:t>
            </a:r>
            <a:r>
              <a:rPr lang="en-US" sz="2400" dirty="0"/>
              <a:t>deterministic solution for ~0.5 ns accuracy and &lt; 10 </a:t>
            </a:r>
            <a:r>
              <a:rPr lang="en-US" sz="2400" dirty="0" err="1"/>
              <a:t>ps</a:t>
            </a:r>
            <a:r>
              <a:rPr lang="en-US" sz="2400" dirty="0"/>
              <a:t> precision </a:t>
            </a:r>
            <a:r>
              <a:rPr lang="en-US" sz="2400" dirty="0" smtClean="0"/>
              <a:t>reliable </a:t>
            </a:r>
            <a:r>
              <a:rPr lang="en-US" sz="2400" dirty="0"/>
              <a:t>data delivery among a few thousand nodes over large distances (tens of kilometers</a:t>
            </a:r>
            <a:r>
              <a:rPr lang="en-US" sz="2400" dirty="0" smtClean="0"/>
              <a:t>)</a:t>
            </a:r>
          </a:p>
          <a:p>
            <a:pPr lvl="1"/>
            <a:r>
              <a:rPr lang="en-US" sz="2400" dirty="0" smtClean="0"/>
              <a:t>Reliable: redundant both for topology and data</a:t>
            </a:r>
          </a:p>
          <a:p>
            <a:pPr lvl="1"/>
            <a:r>
              <a:rPr lang="en-US" sz="2400" dirty="0" smtClean="0"/>
              <a:t>Initiated and developed in the Controls group</a:t>
            </a:r>
          </a:p>
          <a:p>
            <a:pPr lvl="1"/>
            <a:r>
              <a:rPr lang="en-GB" sz="2400" dirty="0" smtClean="0"/>
              <a:t>Open </a:t>
            </a:r>
            <a:r>
              <a:rPr lang="en-GB" sz="2400" dirty="0"/>
              <a:t>Source </a:t>
            </a:r>
            <a:r>
              <a:rPr lang="en-GB" sz="2400" dirty="0" smtClean="0"/>
              <a:t>Hardware and Software</a:t>
            </a:r>
            <a:endParaRPr lang="en-US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1st Sep.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Accelerators Control System - E. Hatziangeli, CERN Beam Controls</a:t>
            </a:r>
            <a:endParaRPr lang="en-US" dirty="0"/>
          </a:p>
        </p:txBody>
      </p:sp>
      <p:pic>
        <p:nvPicPr>
          <p:cNvPr id="9" name="gráficos1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7484013" y="110827"/>
            <a:ext cx="1202788" cy="1087321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A62A-EEBA-6049-B7E6-6F59294FA44B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0418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0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US" sz="3600" dirty="0" smtClean="0">
                <a:ea typeface="+mj-ea"/>
                <a:cs typeface="+mj-cs"/>
              </a:rPr>
              <a:t>High Level Control System Requirements</a:t>
            </a:r>
            <a:endParaRPr lang="en-US" sz="3600" dirty="0">
              <a:ea typeface="+mj-ea"/>
              <a:cs typeface="+mj-cs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1st Sep.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Accelerators Control System - E. Hatziangeli, CERN Beam Controls</a:t>
            </a:r>
            <a:endParaRPr lang="en-US" dirty="0"/>
          </a:p>
        </p:txBody>
      </p:sp>
      <p:sp>
        <p:nvSpPr>
          <p:cNvPr id="473091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4611479" y="876786"/>
            <a:ext cx="4284663" cy="2011362"/>
          </a:xfrm>
          <a:solidFill>
            <a:schemeClr val="accent4">
              <a:lumMod val="20000"/>
              <a:lumOff val="80000"/>
            </a:schemeClr>
          </a:solidFill>
          <a:ln w="3175">
            <a:solidFill>
              <a:schemeClr val="tx1"/>
            </a:solidFill>
            <a:prstDash val="sysDot"/>
          </a:ln>
        </p:spPr>
        <p:txBody>
          <a:bodyPr>
            <a:no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000000"/>
                </a:solidFill>
              </a:rPr>
              <a:t>Display </a:t>
            </a:r>
            <a:r>
              <a:rPr lang="en-US" sz="2000" dirty="0">
                <a:solidFill>
                  <a:srgbClr val="000000"/>
                </a:solidFill>
              </a:rPr>
              <a:t>of operator information regarding the accelerator status and beam </a:t>
            </a:r>
            <a:r>
              <a:rPr lang="en-US" sz="2000" dirty="0" smtClean="0">
                <a:solidFill>
                  <a:srgbClr val="000000"/>
                </a:solidFill>
              </a:rPr>
              <a:t>parameters</a:t>
            </a:r>
          </a:p>
          <a:p>
            <a:pPr>
              <a:defRPr/>
            </a:pPr>
            <a:r>
              <a:rPr lang="en-US" sz="2000" b="1" dirty="0" smtClean="0">
                <a:solidFill>
                  <a:srgbClr val="000000"/>
                </a:solidFill>
              </a:rPr>
              <a:t>Monitoring</a:t>
            </a:r>
            <a:r>
              <a:rPr lang="en-US" sz="2000" b="1" dirty="0">
                <a:solidFill>
                  <a:srgbClr val="000000"/>
                </a:solidFill>
              </a:rPr>
              <a:t>, recording and logging </a:t>
            </a:r>
            <a:r>
              <a:rPr lang="en-US" sz="2000" dirty="0">
                <a:solidFill>
                  <a:srgbClr val="000000"/>
                </a:solidFill>
              </a:rPr>
              <a:t>of accelerator status and process </a:t>
            </a:r>
            <a:r>
              <a:rPr lang="en-US" sz="2000" dirty="0" smtClean="0">
                <a:solidFill>
                  <a:srgbClr val="000000"/>
                </a:solidFill>
              </a:rPr>
              <a:t>parameters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206374" y="876786"/>
            <a:ext cx="4289425" cy="2011362"/>
          </a:xfrm>
          <a:solidFill>
            <a:schemeClr val="accent2">
              <a:lumMod val="20000"/>
              <a:lumOff val="80000"/>
            </a:schemeClr>
          </a:solidFill>
          <a:ln w="3175">
            <a:solidFill>
              <a:schemeClr val="tx1"/>
            </a:solidFill>
            <a:prstDash val="sysDot"/>
          </a:ln>
        </p:spPr>
        <p:txBody>
          <a:bodyPr>
            <a:normAutofit/>
          </a:bodyPr>
          <a:lstStyle/>
          <a:p>
            <a:r>
              <a:rPr lang="en-US" sz="2000" dirty="0">
                <a:solidFill>
                  <a:srgbClr val="000000"/>
                </a:solidFill>
              </a:rPr>
              <a:t>Provide </a:t>
            </a:r>
            <a:r>
              <a:rPr lang="en-US" sz="2000" b="1" dirty="0" smtClean="0">
                <a:solidFill>
                  <a:srgbClr val="000000"/>
                </a:solidFill>
              </a:rPr>
              <a:t>controls </a:t>
            </a:r>
            <a:r>
              <a:rPr lang="en-US" sz="2000" dirty="0" smtClean="0">
                <a:solidFill>
                  <a:srgbClr val="000000"/>
                </a:solidFill>
              </a:rPr>
              <a:t>to operators </a:t>
            </a:r>
            <a:r>
              <a:rPr lang="en-US" sz="2000" b="1" dirty="0">
                <a:solidFill>
                  <a:srgbClr val="000000"/>
                </a:solidFill>
              </a:rPr>
              <a:t>to act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</a:rPr>
              <a:t>and affect changes </a:t>
            </a:r>
            <a:r>
              <a:rPr lang="en-US" sz="2000" dirty="0" smtClean="0">
                <a:solidFill>
                  <a:srgbClr val="000000"/>
                </a:solidFill>
              </a:rPr>
              <a:t>to the accelerator (settings management, measurements, acquisitions, ..)</a:t>
            </a:r>
            <a:endParaRPr lang="en-US" sz="2000" dirty="0">
              <a:solidFill>
                <a:srgbClr val="000000"/>
              </a:solidFill>
            </a:endParaRPr>
          </a:p>
          <a:p>
            <a:r>
              <a:rPr lang="en-US" sz="2000" b="1" dirty="0">
                <a:solidFill>
                  <a:srgbClr val="000000"/>
                </a:solidFill>
              </a:rPr>
              <a:t>Automatic process control, </a:t>
            </a:r>
            <a:r>
              <a:rPr lang="en-US" sz="2000" b="1" dirty="0" smtClean="0">
                <a:solidFill>
                  <a:srgbClr val="000000"/>
                </a:solidFill>
              </a:rPr>
              <a:t>feedback </a:t>
            </a:r>
            <a:r>
              <a:rPr lang="en-US" sz="2000" dirty="0" smtClean="0">
                <a:solidFill>
                  <a:srgbClr val="000000"/>
                </a:solidFill>
              </a:rPr>
              <a:t>and</a:t>
            </a:r>
            <a:r>
              <a:rPr lang="en-US" sz="2000" b="1" dirty="0" smtClean="0">
                <a:solidFill>
                  <a:srgbClr val="000000"/>
                </a:solidFill>
              </a:rPr>
              <a:t> sequence </a:t>
            </a:r>
            <a:r>
              <a:rPr lang="en-US" sz="2000" b="1" dirty="0">
                <a:solidFill>
                  <a:srgbClr val="000000"/>
                </a:solidFill>
              </a:rPr>
              <a:t>control </a:t>
            </a:r>
          </a:p>
          <a:p>
            <a:endParaRPr lang="en-GB" sz="2000" dirty="0"/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205739" y="3295296"/>
            <a:ext cx="4290060" cy="13751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tx1"/>
            </a:solidFill>
            <a:prstDash val="sysDot"/>
          </a:ln>
        </p:spPr>
        <p:txBody>
          <a:bodyPr/>
          <a:lstStyle>
            <a:lvl1pPr marL="438912" indent="-320040" algn="l" rtl="0" eaLnBrk="1" latinLnBrk="0" hangingPunct="1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/>
              <a:buChar char="▪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61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/>
              <a:buChar char="▪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646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3"/>
              <a:buChar char=""/>
              <a:defRPr kumimoji="0"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2763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31136" indent="-18288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 pitchFamily="18" charset="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defRPr/>
            </a:pPr>
            <a:r>
              <a:rPr lang="en-US" sz="2000" b="1" dirty="0">
                <a:solidFill>
                  <a:srgbClr val="000000"/>
                </a:solidFill>
              </a:rPr>
              <a:t>Prevention of automatic or manual control actions which might initiate a </a:t>
            </a:r>
            <a:r>
              <a:rPr lang="en-US" sz="2000" b="1" dirty="0" smtClean="0">
                <a:solidFill>
                  <a:srgbClr val="000000"/>
                </a:solidFill>
              </a:rPr>
              <a:t>hazard</a:t>
            </a:r>
          </a:p>
          <a:p>
            <a:pPr>
              <a:defRPr/>
            </a:pPr>
            <a:r>
              <a:rPr lang="en-US" sz="2000" b="1" dirty="0">
                <a:solidFill>
                  <a:srgbClr val="000000"/>
                </a:solidFill>
              </a:rPr>
              <a:t>Fault diagnostics and recovery</a:t>
            </a:r>
            <a:endParaRPr lang="en-US" sz="300" dirty="0">
              <a:solidFill>
                <a:srgbClr val="000000"/>
              </a:solidFill>
            </a:endParaRPr>
          </a:p>
          <a:p>
            <a:pPr marL="118872" indent="0">
              <a:buNone/>
              <a:defRPr/>
            </a:pPr>
            <a:endParaRPr lang="en-US" sz="2000" b="1" dirty="0">
              <a:solidFill>
                <a:srgbClr val="000000"/>
              </a:solidFill>
            </a:endParaRPr>
          </a:p>
        </p:txBody>
      </p:sp>
      <p:sp>
        <p:nvSpPr>
          <p:cNvPr id="12" name="Content Placeholder 3"/>
          <p:cNvSpPr txBox="1">
            <a:spLocks/>
          </p:cNvSpPr>
          <p:nvPr/>
        </p:nvSpPr>
        <p:spPr>
          <a:xfrm>
            <a:off x="4648200" y="3300140"/>
            <a:ext cx="4211222" cy="1404328"/>
          </a:xfrm>
          <a:prstGeom prst="rect">
            <a:avLst/>
          </a:prstGeom>
          <a:solidFill>
            <a:srgbClr val="FFCCFF"/>
          </a:solidFill>
          <a:ln w="3175">
            <a:solidFill>
              <a:schemeClr val="tx1"/>
            </a:solidFill>
            <a:prstDash val="sysDot"/>
          </a:ln>
        </p:spPr>
        <p:txBody>
          <a:bodyPr/>
          <a:lstStyle>
            <a:lvl1pPr marL="438912" indent="-320040" algn="l" rtl="0" eaLnBrk="1" latinLnBrk="0" hangingPunct="1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/>
              <a:buChar char="▪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61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/>
              <a:buChar char="▪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646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3"/>
              <a:buChar char=""/>
              <a:defRPr kumimoji="0"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2763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31136" indent="-18288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 pitchFamily="18" charset="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defRPr/>
            </a:pPr>
            <a:r>
              <a:rPr lang="en-US" sz="1800" b="1" dirty="0">
                <a:solidFill>
                  <a:srgbClr val="000000"/>
                </a:solidFill>
              </a:rPr>
              <a:t>Machine </a:t>
            </a:r>
            <a:r>
              <a:rPr lang="en-US" sz="1800" b="1" dirty="0" smtClean="0">
                <a:solidFill>
                  <a:srgbClr val="000000"/>
                </a:solidFill>
              </a:rPr>
              <a:t>protection - </a:t>
            </a:r>
            <a:r>
              <a:rPr lang="en-US" sz="1800" b="1" dirty="0">
                <a:solidFill>
                  <a:srgbClr val="000000"/>
                </a:solidFill>
              </a:rPr>
              <a:t>Detection of onset of hazard and automatic hazard termination (i.e. dump the beam ), or mitigation (i.e. control within safe operating limits)</a:t>
            </a:r>
          </a:p>
          <a:p>
            <a:pPr>
              <a:defRPr/>
            </a:pP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13" name="Content Placeholder 3"/>
          <p:cNvSpPr txBox="1">
            <a:spLocks/>
          </p:cNvSpPr>
          <p:nvPr/>
        </p:nvSpPr>
        <p:spPr>
          <a:xfrm>
            <a:off x="132177" y="4833626"/>
            <a:ext cx="8727245" cy="1286086"/>
          </a:xfrm>
          <a:prstGeom prst="rect">
            <a:avLst/>
          </a:prstGeom>
          <a:noFill/>
          <a:ln w="38100" cap="sq">
            <a:solidFill>
              <a:schemeClr val="tx1"/>
            </a:solidFill>
            <a:prstDash val="lgDash"/>
          </a:ln>
        </p:spPr>
        <p:txBody>
          <a:bodyPr/>
          <a:lstStyle>
            <a:lvl1pPr marL="438912" indent="-320040" algn="l" rtl="0" eaLnBrk="1" latinLnBrk="0" hangingPunct="1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/>
              <a:buChar char="▪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61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/>
              <a:buChar char="▪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646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3"/>
              <a:buChar char=""/>
              <a:defRPr kumimoji="0"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2763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31136" indent="-18288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 pitchFamily="18" charset="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defRPr/>
            </a:pPr>
            <a:r>
              <a:rPr lang="en-US" sz="1800" b="1" dirty="0" smtClean="0">
                <a:solidFill>
                  <a:srgbClr val="000000"/>
                </a:solidFill>
              </a:rPr>
              <a:t>Must cover </a:t>
            </a:r>
            <a:r>
              <a:rPr lang="en-US" sz="1800" dirty="0">
                <a:solidFill>
                  <a:srgbClr val="000000"/>
                </a:solidFill>
              </a:rPr>
              <a:t>all </a:t>
            </a:r>
            <a:r>
              <a:rPr lang="en-US" sz="1800" b="1" dirty="0">
                <a:solidFill>
                  <a:srgbClr val="000000"/>
                </a:solidFill>
              </a:rPr>
              <a:t>operational scenarios</a:t>
            </a:r>
          </a:p>
          <a:p>
            <a:pPr lvl="1">
              <a:defRPr/>
            </a:pPr>
            <a:r>
              <a:rPr lang="en-US" sz="1600" dirty="0">
                <a:solidFill>
                  <a:srgbClr val="000000"/>
                </a:solidFill>
              </a:rPr>
              <a:t>Commissioning (preparation, testing)</a:t>
            </a:r>
          </a:p>
          <a:p>
            <a:pPr lvl="1">
              <a:defRPr/>
            </a:pPr>
            <a:r>
              <a:rPr lang="en-US" sz="1600" dirty="0">
                <a:solidFill>
                  <a:srgbClr val="000000"/>
                </a:solidFill>
              </a:rPr>
              <a:t>Physics (proton-proton, proton-ion, ion-ion)</a:t>
            </a:r>
          </a:p>
          <a:p>
            <a:pPr lvl="1">
              <a:defRPr/>
            </a:pPr>
            <a:r>
              <a:rPr lang="en-US" sz="1600" dirty="0">
                <a:solidFill>
                  <a:srgbClr val="000000"/>
                </a:solidFill>
              </a:rPr>
              <a:t>Machine Development (experimenting, tuning)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A62A-EEBA-6049-B7E6-6F59294FA44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256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0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3091" grpId="0" build="p" animBg="1"/>
      <p:bldP spid="4" grpId="0" build="p" animBg="1"/>
      <p:bldP spid="11" grpId="0" animBg="1"/>
      <p:bldP spid="12" grpId="0" animBg="1"/>
      <p:bldP spid="13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White Rabbit CERN Users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ATLAS</a:t>
            </a:r>
            <a:endParaRPr lang="en-US" dirty="0"/>
          </a:p>
          <a:p>
            <a:pPr lvl="1"/>
            <a:r>
              <a:rPr lang="en-US" dirty="0" err="1" smtClean="0"/>
              <a:t>Synchronisation</a:t>
            </a:r>
            <a:r>
              <a:rPr lang="en-US" dirty="0" smtClean="0"/>
              <a:t> of seismic </a:t>
            </a:r>
            <a:r>
              <a:rPr lang="en-US" dirty="0"/>
              <a:t>measurements (</a:t>
            </a:r>
            <a:r>
              <a:rPr lang="en-US" dirty="0" err="1"/>
              <a:t>M.Guinchard</a:t>
            </a:r>
            <a:r>
              <a:rPr lang="en-US" dirty="0"/>
              <a:t>, Nov­Dec.2015)</a:t>
            </a:r>
          </a:p>
          <a:p>
            <a:r>
              <a:rPr lang="en-US" dirty="0" smtClean="0"/>
              <a:t>General </a:t>
            </a:r>
            <a:r>
              <a:rPr lang="en-US" dirty="0"/>
              <a:t>Machine Timing system upgrade in the Antiproton Decelerator and the ELENA </a:t>
            </a:r>
            <a:r>
              <a:rPr lang="en-US" dirty="0" smtClean="0"/>
              <a:t>ring</a:t>
            </a:r>
          </a:p>
          <a:p>
            <a:r>
              <a:rPr lang="en-US" dirty="0" smtClean="0"/>
              <a:t>Beam </a:t>
            </a:r>
            <a:r>
              <a:rPr lang="en-US" dirty="0"/>
              <a:t>Instrumentation</a:t>
            </a:r>
          </a:p>
          <a:p>
            <a:pPr lvl="1"/>
            <a:r>
              <a:rPr lang="en-US" dirty="0"/>
              <a:t>Time­stamp events based on a reference clock that will be received by </a:t>
            </a:r>
            <a:r>
              <a:rPr lang="en-US" dirty="0" smtClean="0"/>
              <a:t>WR</a:t>
            </a:r>
          </a:p>
          <a:p>
            <a:r>
              <a:rPr lang="en-US" dirty="0" err="1" smtClean="0"/>
              <a:t>Btrain</a:t>
            </a:r>
            <a:r>
              <a:rPr lang="en-US" dirty="0" smtClean="0"/>
              <a:t> </a:t>
            </a:r>
            <a:r>
              <a:rPr lang="en-US" dirty="0"/>
              <a:t>over White Rabbit on CERN CO wikis (CERN access only)</a:t>
            </a:r>
          </a:p>
          <a:p>
            <a:pPr lvl="1"/>
            <a:r>
              <a:rPr lang="en-US" dirty="0"/>
              <a:t>Magnetic field measurement and distribution of the data in </a:t>
            </a:r>
            <a:r>
              <a:rPr lang="en-US" dirty="0" err="1" smtClean="0"/>
              <a:t>real­time</a:t>
            </a:r>
            <a:endParaRPr lang="en-US" dirty="0"/>
          </a:p>
          <a:p>
            <a:r>
              <a:rPr lang="en-US" dirty="0"/>
              <a:t>LHC Instabilities Trigger Distribution</a:t>
            </a:r>
          </a:p>
          <a:p>
            <a:pPr lvl="1"/>
            <a:r>
              <a:rPr lang="en-US" dirty="0"/>
              <a:t>Instability </a:t>
            </a:r>
            <a:r>
              <a:rPr lang="en-US" dirty="0" smtClean="0"/>
              <a:t>diagnostics</a:t>
            </a:r>
          </a:p>
          <a:p>
            <a:r>
              <a:rPr lang="en-US" dirty="0" err="1" smtClean="0"/>
              <a:t>ProtoDUNE</a:t>
            </a:r>
            <a:r>
              <a:rPr lang="en-US" dirty="0" smtClean="0"/>
              <a:t> </a:t>
            </a:r>
            <a:r>
              <a:rPr lang="en-US" dirty="0"/>
              <a:t>­ CERN Prototype of DUNE</a:t>
            </a:r>
          </a:p>
          <a:p>
            <a:pPr lvl="1"/>
            <a:r>
              <a:rPr lang="en-US" dirty="0"/>
              <a:t>SM­18: Magnetic field measurement and distribution of the data in </a:t>
            </a:r>
            <a:r>
              <a:rPr lang="en-US" dirty="0" err="1"/>
              <a:t>real­time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SPS </a:t>
            </a:r>
            <a:r>
              <a:rPr lang="en-US" dirty="0"/>
              <a:t>RF distribution over White </a:t>
            </a:r>
            <a:r>
              <a:rPr lang="en-US" dirty="0" smtClean="0"/>
              <a:t>Rabbit</a:t>
            </a:r>
          </a:p>
          <a:p>
            <a:r>
              <a:rPr lang="en-US" b="1" dirty="0"/>
              <a:t>CNGS </a:t>
            </a:r>
            <a:r>
              <a:rPr lang="en-US" dirty="0"/>
              <a:t>Timing for neutrino measurements (2012­2014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2438401" y="6301154"/>
            <a:ext cx="5016500" cy="21101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Accelerators Control System - E. Hatziangeli, CERN Beam Controls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228600" y="6301154"/>
            <a:ext cx="2362200" cy="21101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1st Sep. 2017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A62A-EEBA-6049-B7E6-6F59294FA44B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6659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White Rabbit Non CERN Committed Users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b="1" dirty="0" err="1"/>
              <a:t>Arkus</a:t>
            </a:r>
            <a:r>
              <a:rPr lang="en-US" b="1" dirty="0"/>
              <a:t>, </a:t>
            </a:r>
            <a:r>
              <a:rPr lang="en-US" b="1" dirty="0" smtClean="0"/>
              <a:t>Japan</a:t>
            </a:r>
          </a:p>
          <a:p>
            <a:r>
              <a:rPr lang="en-US" b="1" dirty="0"/>
              <a:t>Cherenkov Telescope </a:t>
            </a:r>
            <a:r>
              <a:rPr lang="en-US" b="1" dirty="0" smtClean="0"/>
              <a:t>Array</a:t>
            </a:r>
            <a:endParaRPr lang="en-US" dirty="0"/>
          </a:p>
          <a:p>
            <a:r>
              <a:rPr lang="en-US" b="1" dirty="0" smtClean="0"/>
              <a:t>China </a:t>
            </a:r>
            <a:r>
              <a:rPr lang="en-US" b="1" dirty="0"/>
              <a:t>Spallation Neutron Source Institute of High Energy Physics Chinese Academy of Sciences ­ CSNS</a:t>
            </a:r>
            <a:r>
              <a:rPr lang="en-US" dirty="0"/>
              <a:t>, Beijing, China </a:t>
            </a:r>
          </a:p>
          <a:p>
            <a:r>
              <a:rPr lang="en-US" b="1" dirty="0"/>
              <a:t>CHIRON­IT</a:t>
            </a:r>
            <a:r>
              <a:rPr lang="en-US" dirty="0"/>
              <a:t>, The </a:t>
            </a:r>
            <a:r>
              <a:rPr lang="en-US" dirty="0" smtClean="0"/>
              <a:t>Netherlands</a:t>
            </a:r>
          </a:p>
          <a:p>
            <a:r>
              <a:rPr lang="en-US" b="1" dirty="0" err="1"/>
              <a:t>Culham</a:t>
            </a:r>
            <a:r>
              <a:rPr lang="en-US" b="1" dirty="0"/>
              <a:t> Centre for Fusion </a:t>
            </a:r>
            <a:r>
              <a:rPr lang="en-US" b="1" dirty="0" smtClean="0"/>
              <a:t>Energy</a:t>
            </a:r>
          </a:p>
          <a:p>
            <a:r>
              <a:rPr lang="en-US" b="1" dirty="0" smtClean="0"/>
              <a:t>DESY</a:t>
            </a:r>
            <a:r>
              <a:rPr lang="en-US" dirty="0"/>
              <a:t>, </a:t>
            </a:r>
            <a:r>
              <a:rPr lang="en-US" dirty="0" smtClean="0"/>
              <a:t>Germany</a:t>
            </a:r>
          </a:p>
          <a:p>
            <a:r>
              <a:rPr lang="en-US" b="1" dirty="0"/>
              <a:t>DLR </a:t>
            </a:r>
            <a:r>
              <a:rPr lang="en-US" dirty="0"/>
              <a:t>(German Aerospace Center, Institute for Technical Physics) </a:t>
            </a:r>
            <a:endParaRPr lang="en-US" dirty="0" smtClean="0"/>
          </a:p>
          <a:p>
            <a:r>
              <a:rPr lang="en-US" b="1" dirty="0" smtClean="0"/>
              <a:t>EISCAT</a:t>
            </a:r>
            <a:r>
              <a:rPr lang="en-US" dirty="0"/>
              <a:t>, </a:t>
            </a:r>
            <a:r>
              <a:rPr lang="en-US" dirty="0" smtClean="0"/>
              <a:t>Sweden</a:t>
            </a:r>
          </a:p>
          <a:p>
            <a:r>
              <a:rPr lang="en-US" b="1" dirty="0" smtClean="0"/>
              <a:t>EPFL, ESPLAB </a:t>
            </a:r>
            <a:r>
              <a:rPr lang="en-US" dirty="0" smtClean="0"/>
              <a:t>Switzerland</a:t>
            </a:r>
          </a:p>
          <a:p>
            <a:r>
              <a:rPr lang="en-US" b="1" dirty="0" smtClean="0"/>
              <a:t>GSI, </a:t>
            </a:r>
            <a:r>
              <a:rPr lang="en-US" dirty="0" smtClean="0"/>
              <a:t>FAIR facility</a:t>
            </a:r>
          </a:p>
          <a:p>
            <a:r>
              <a:rPr lang="en-US" b="1" dirty="0"/>
              <a:t>ESS Bilbao</a:t>
            </a:r>
            <a:r>
              <a:rPr lang="en-US" dirty="0"/>
              <a:t>, </a:t>
            </a:r>
            <a:r>
              <a:rPr lang="en-US" dirty="0" smtClean="0"/>
              <a:t>Spain</a:t>
            </a:r>
          </a:p>
          <a:p>
            <a:r>
              <a:rPr lang="en-US" b="1" dirty="0" smtClean="0"/>
              <a:t>JINR </a:t>
            </a:r>
            <a:r>
              <a:rPr lang="en-US" dirty="0"/>
              <a:t>(Russia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b="1" dirty="0" err="1"/>
              <a:t>Fermilab</a:t>
            </a:r>
            <a:r>
              <a:rPr lang="en-US" dirty="0"/>
              <a:t>, </a:t>
            </a:r>
            <a:r>
              <a:rPr lang="en-US" dirty="0" smtClean="0"/>
              <a:t>USA</a:t>
            </a:r>
          </a:p>
          <a:p>
            <a:r>
              <a:rPr lang="en-US" b="1" dirty="0"/>
              <a:t>Paris Observatory </a:t>
            </a:r>
            <a:endParaRPr lang="en-US" b="1" dirty="0" smtClean="0"/>
          </a:p>
          <a:p>
            <a:r>
              <a:rPr lang="en-US" b="1" dirty="0"/>
              <a:t>MIKES </a:t>
            </a:r>
            <a:r>
              <a:rPr lang="en-US" dirty="0"/>
              <a:t>(Centre for metrology and accreditation, Finland</a:t>
            </a:r>
            <a:r>
              <a:rPr lang="en-US" dirty="0" smtClean="0"/>
              <a:t>)</a:t>
            </a:r>
          </a:p>
          <a:p>
            <a:r>
              <a:rPr lang="en-US" b="1" dirty="0"/>
              <a:t>LHAASO </a:t>
            </a:r>
            <a:r>
              <a:rPr lang="en-US" dirty="0"/>
              <a:t>( </a:t>
            </a:r>
            <a:r>
              <a:rPr lang="en-US" b="1" dirty="0"/>
              <a:t>Tsinghua University, China</a:t>
            </a:r>
            <a:r>
              <a:rPr lang="en-US" dirty="0" smtClean="0"/>
              <a:t>)</a:t>
            </a:r>
          </a:p>
          <a:p>
            <a:r>
              <a:rPr lang="is-IS" dirty="0" smtClean="0"/>
              <a:t>….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2438401" y="6301154"/>
            <a:ext cx="5016500" cy="21101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Accelerators Control System - E. Hatziangeli, CERN Beam Controls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228600" y="6301154"/>
            <a:ext cx="2362200" cy="21101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1st Sep. 2017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A62A-EEBA-6049-B7E6-6F59294FA44B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350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699200" y="4943623"/>
            <a:ext cx="6681603" cy="1438916"/>
            <a:chOff x="-64623" y="4889378"/>
            <a:chExt cx="7238403" cy="1438916"/>
          </a:xfrm>
        </p:grpSpPr>
        <p:pic>
          <p:nvPicPr>
            <p:cNvPr id="7" name="Picture 6" descr="Screen Shot 2017-05-02 at 08.15.40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4889378"/>
              <a:ext cx="7173780" cy="1215569"/>
            </a:xfrm>
            <a:prstGeom prst="rect">
              <a:avLst/>
            </a:prstGeom>
          </p:spPr>
        </p:pic>
        <p:sp>
          <p:nvSpPr>
            <p:cNvPr id="8" name="Text Box 96"/>
            <p:cNvSpPr txBox="1">
              <a:spLocks noChangeArrowheads="1"/>
            </p:cNvSpPr>
            <p:nvPr/>
          </p:nvSpPr>
          <p:spPr bwMode="auto">
            <a:xfrm>
              <a:off x="2764044" y="6082073"/>
              <a:ext cx="116186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000" b="1" i="1" dirty="0" smtClean="0"/>
                <a:t>LHC MACHINE</a:t>
              </a:r>
              <a:endParaRPr lang="en-US" sz="1000" b="1" i="1" dirty="0"/>
            </a:p>
          </p:txBody>
        </p:sp>
        <p:sp>
          <p:nvSpPr>
            <p:cNvPr id="9" name="Text Box 98"/>
            <p:cNvSpPr txBox="1">
              <a:spLocks noChangeArrowheads="1"/>
            </p:cNvSpPr>
            <p:nvPr/>
          </p:nvSpPr>
          <p:spPr bwMode="auto">
            <a:xfrm>
              <a:off x="3518208" y="5494962"/>
              <a:ext cx="1374641" cy="4154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700" i="1" dirty="0"/>
                <a:t>ACTUATORS AND SENSORS</a:t>
              </a:r>
            </a:p>
            <a:p>
              <a:r>
                <a:rPr lang="en-US" sz="700" i="1" dirty="0"/>
                <a:t>CRYOGENICS, VACUUM, ETC…</a:t>
              </a:r>
            </a:p>
          </p:txBody>
        </p:sp>
        <p:sp>
          <p:nvSpPr>
            <p:cNvPr id="11" name="Text Box 100"/>
            <p:cNvSpPr txBox="1">
              <a:spLocks noChangeArrowheads="1"/>
            </p:cNvSpPr>
            <p:nvPr/>
          </p:nvSpPr>
          <p:spPr bwMode="auto">
            <a:xfrm>
              <a:off x="-64623" y="5735271"/>
              <a:ext cx="2145002" cy="42067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700" i="1" dirty="0"/>
                <a:t>BEAM POSITION MONITORS,</a:t>
              </a:r>
            </a:p>
            <a:p>
              <a:r>
                <a:rPr lang="en-US" sz="700" i="1" dirty="0"/>
                <a:t>BEAM LOSS MONITORS,</a:t>
              </a:r>
            </a:p>
            <a:p>
              <a:r>
                <a:rPr lang="en-US" sz="700" i="1" dirty="0"/>
                <a:t>BEAM INTERLOCKS, RF SYSTEMS, ETC</a:t>
              </a:r>
              <a:r>
                <a:rPr lang="en-US" sz="700" i="1" dirty="0" smtClean="0"/>
                <a:t>…</a:t>
              </a:r>
              <a:endParaRPr lang="en-US" sz="700" i="1" dirty="0"/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3218454" y="4917208"/>
              <a:ext cx="823806" cy="257377"/>
            </a:xfrm>
            <a:prstGeom prst="round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10" name="Text Box 99"/>
            <p:cNvSpPr txBox="1">
              <a:spLocks noChangeArrowheads="1"/>
            </p:cNvSpPr>
            <p:nvPr/>
          </p:nvSpPr>
          <p:spPr bwMode="auto">
            <a:xfrm>
              <a:off x="1559498" y="5504926"/>
              <a:ext cx="1582438" cy="4154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700" i="1" dirty="0"/>
                <a:t>QUENCH PROTECTION AGENTS,</a:t>
              </a:r>
            </a:p>
            <a:p>
              <a:r>
                <a:rPr lang="en-US" sz="700" i="1" dirty="0"/>
                <a:t>POWER CONVERTERS FUNCTIONS</a:t>
              </a:r>
            </a:p>
            <a:p>
              <a:r>
                <a:rPr lang="en-US" sz="700" i="1" dirty="0"/>
                <a:t>GENERATORS, …</a:t>
              </a:r>
            </a:p>
          </p:txBody>
        </p: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3433" y="75689"/>
            <a:ext cx="8229600" cy="849368"/>
          </a:xfrm>
        </p:spPr>
        <p:txBody>
          <a:bodyPr/>
          <a:lstStyle/>
          <a:p>
            <a:pPr algn="l"/>
            <a:r>
              <a:rPr lang="en-US" dirty="0" smtClean="0"/>
              <a:t>Control System Architecture</a:t>
            </a:r>
            <a:endParaRPr lang="en-US" dirty="0"/>
          </a:p>
        </p:txBody>
      </p:sp>
      <p:grpSp>
        <p:nvGrpSpPr>
          <p:cNvPr id="31" name="Group 30"/>
          <p:cNvGrpSpPr/>
          <p:nvPr/>
        </p:nvGrpSpPr>
        <p:grpSpPr>
          <a:xfrm>
            <a:off x="372947" y="925057"/>
            <a:ext cx="6713572" cy="4933528"/>
            <a:chOff x="376901" y="914172"/>
            <a:chExt cx="6713572" cy="4933528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6901" y="914172"/>
              <a:ext cx="6713572" cy="4314657"/>
            </a:xfrm>
            <a:prstGeom prst="rect">
              <a:avLst/>
            </a:prstGeom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1061923" y="5221233"/>
              <a:ext cx="4688" cy="626467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1349301" y="5124721"/>
              <a:ext cx="18651" cy="631314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2683156" y="5151135"/>
              <a:ext cx="10100" cy="289243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3746709" y="5076611"/>
              <a:ext cx="10100" cy="289243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5201572" y="5116664"/>
              <a:ext cx="10100" cy="289243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4212087" y="5025853"/>
              <a:ext cx="10100" cy="289243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4818967" y="5092168"/>
              <a:ext cx="10100" cy="289243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Content Placeholder 2"/>
          <p:cNvSpPr txBox="1">
            <a:spLocks/>
          </p:cNvSpPr>
          <p:nvPr/>
        </p:nvSpPr>
        <p:spPr>
          <a:xfrm>
            <a:off x="5149957" y="1217789"/>
            <a:ext cx="2039499" cy="4015359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 fontAlgn="auto">
              <a:lnSpc>
                <a:spcPts val="15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Applications Tier</a:t>
            </a:r>
            <a:endParaRPr lang="en-US" sz="1400" b="1" dirty="0">
              <a:solidFill>
                <a:srgbClr val="0000FF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algn="ctr">
              <a:lnSpc>
                <a:spcPts val="1500"/>
              </a:lnSpc>
              <a:spcBef>
                <a:spcPct val="20000"/>
              </a:spcBef>
              <a:defRPr/>
            </a:pPr>
            <a:endParaRPr lang="en-US" sz="100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algn="ctr">
              <a:lnSpc>
                <a:spcPts val="1500"/>
              </a:lnSpc>
              <a:spcBef>
                <a:spcPct val="20000"/>
              </a:spcBef>
              <a:defRPr/>
            </a:pPr>
            <a:endParaRPr lang="en-US" sz="100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algn="ctr">
              <a:lnSpc>
                <a:spcPts val="1500"/>
              </a:lnSpc>
              <a:spcBef>
                <a:spcPct val="20000"/>
              </a:spcBef>
              <a:defRPr/>
            </a:pPr>
            <a:r>
              <a:rPr lang="en-US" sz="11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/>
            </a:r>
            <a:br>
              <a:rPr lang="en-US" sz="11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en-US" sz="11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 </a:t>
            </a:r>
            <a:r>
              <a:rPr lang="en-US" sz="1100" dirty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/>
            </a:r>
            <a:br>
              <a:rPr lang="en-US" sz="1100" dirty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en-US" sz="1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Server Tier</a:t>
            </a:r>
            <a:endParaRPr lang="en-US" sz="1400" b="1" dirty="0">
              <a:solidFill>
                <a:srgbClr val="0000FF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algn="ctr">
              <a:lnSpc>
                <a:spcPts val="1500"/>
              </a:lnSpc>
              <a:spcBef>
                <a:spcPct val="20000"/>
              </a:spcBef>
              <a:defRPr/>
            </a:pPr>
            <a:endParaRPr lang="en-US" sz="100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algn="ctr">
              <a:lnSpc>
                <a:spcPts val="1500"/>
              </a:lnSpc>
              <a:spcBef>
                <a:spcPct val="20000"/>
              </a:spcBef>
              <a:defRPr/>
            </a:pPr>
            <a:endParaRPr lang="en-US" sz="10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algn="ctr" fontAlgn="auto">
              <a:lnSpc>
                <a:spcPts val="1500"/>
              </a:lnSpc>
              <a:spcBef>
                <a:spcPct val="20000"/>
              </a:spcBef>
              <a:spcAft>
                <a:spcPts val="0"/>
              </a:spcAft>
              <a:defRPr/>
            </a:pPr>
            <a:endParaRPr lang="en-US" sz="1400" b="1" dirty="0" smtClean="0">
              <a:solidFill>
                <a:schemeClr val="tx2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algn="ctr" fontAlgn="auto">
              <a:lnSpc>
                <a:spcPts val="15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05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/>
            </a:r>
            <a:br>
              <a:rPr lang="en-US" sz="1050" dirty="0"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en-US" sz="1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                            </a:t>
            </a:r>
          </a:p>
          <a:p>
            <a:pPr algn="ctr" fontAlgn="auto">
              <a:lnSpc>
                <a:spcPts val="1500"/>
              </a:lnSpc>
              <a:spcBef>
                <a:spcPct val="20000"/>
              </a:spcBef>
              <a:spcAft>
                <a:spcPts val="0"/>
              </a:spcAft>
              <a:defRPr/>
            </a:pPr>
            <a:endParaRPr lang="en-US" sz="100" dirty="0">
              <a:solidFill>
                <a:srgbClr val="0000FF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algn="ctr" fontAlgn="auto">
              <a:lnSpc>
                <a:spcPts val="15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   </a:t>
            </a:r>
            <a:r>
              <a:rPr lang="en-US" sz="1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Equipment Tier</a:t>
            </a:r>
            <a:endParaRPr lang="en-US" sz="1400" dirty="0">
              <a:solidFill>
                <a:srgbClr val="0000FF"/>
              </a:solidFill>
            </a:endParaRP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4191" y="2165254"/>
            <a:ext cx="2003629" cy="1672803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4045" y="4043041"/>
            <a:ext cx="2083919" cy="1567085"/>
          </a:xfrm>
          <a:prstGeom prst="rect">
            <a:avLst/>
          </a:prstGeom>
        </p:spPr>
      </p:pic>
      <p:grpSp>
        <p:nvGrpSpPr>
          <p:cNvPr id="47" name="Group 46"/>
          <p:cNvGrpSpPr/>
          <p:nvPr/>
        </p:nvGrpSpPr>
        <p:grpSpPr>
          <a:xfrm>
            <a:off x="6904462" y="435361"/>
            <a:ext cx="2241080" cy="1582198"/>
            <a:chOff x="6904462" y="435361"/>
            <a:chExt cx="2241080" cy="1582198"/>
          </a:xfrm>
        </p:grpSpPr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04462" y="435361"/>
              <a:ext cx="2241080" cy="1582198"/>
            </a:xfrm>
            <a:prstGeom prst="rect">
              <a:avLst/>
            </a:prstGeom>
          </p:spPr>
        </p:pic>
        <p:sp>
          <p:nvSpPr>
            <p:cNvPr id="45" name="AutoShape 22"/>
            <p:cNvSpPr>
              <a:spLocks noChangeArrowheads="1"/>
            </p:cNvSpPr>
            <p:nvPr/>
          </p:nvSpPr>
          <p:spPr bwMode="auto">
            <a:xfrm>
              <a:off x="6961632" y="605484"/>
              <a:ext cx="2137451" cy="407321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rgbClr val="0000FF"/>
              </a:solidFill>
              <a:prstDash val="sysDash"/>
              <a:headEnd/>
              <a:tailEnd/>
            </a:ln>
            <a:effectLst>
              <a:outerShdw blurRad="45000" dist="25000" dir="5400000" rotWithShape="0">
                <a:srgbClr val="000000">
                  <a:alpha val="66000"/>
                </a:srgbClr>
              </a:out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r>
                <a:rPr lang="en-US" sz="1050" b="1" dirty="0" smtClean="0">
                  <a:solidFill>
                    <a:srgbClr val="FFFF00"/>
                  </a:solidFill>
                  <a:latin typeface="+mj-lt"/>
                </a:rPr>
                <a:t>Fixed </a:t>
              </a:r>
            </a:p>
            <a:p>
              <a:r>
                <a:rPr lang="en-US" sz="1050" b="1" dirty="0" smtClean="0">
                  <a:solidFill>
                    <a:srgbClr val="FFFF00"/>
                  </a:solidFill>
                  <a:latin typeface="+mj-lt"/>
                </a:rPr>
                <a:t>Displays</a:t>
              </a:r>
              <a:endParaRPr lang="en-US" sz="1050" b="1" dirty="0">
                <a:solidFill>
                  <a:srgbClr val="FFFF00"/>
                </a:solidFill>
                <a:latin typeface="+mj-lt"/>
              </a:endParaRPr>
            </a:p>
          </p:txBody>
        </p:sp>
        <p:sp>
          <p:nvSpPr>
            <p:cNvPr id="46" name="AutoShape 22"/>
            <p:cNvSpPr>
              <a:spLocks noChangeArrowheads="1"/>
            </p:cNvSpPr>
            <p:nvPr/>
          </p:nvSpPr>
          <p:spPr bwMode="auto">
            <a:xfrm>
              <a:off x="6961632" y="1160499"/>
              <a:ext cx="2136331" cy="696183"/>
            </a:xfrm>
            <a:prstGeom prst="roundRect">
              <a:avLst>
                <a:gd name="adj" fmla="val 16667"/>
              </a:avLst>
            </a:prstGeom>
            <a:noFill/>
            <a:ln w="31750">
              <a:solidFill>
                <a:srgbClr val="008000"/>
              </a:solidFill>
              <a:prstDash val="sysDash"/>
              <a:headEnd/>
              <a:tailEnd/>
            </a:ln>
            <a:effectLst>
              <a:glow>
                <a:schemeClr val="accent1"/>
              </a:glow>
              <a:outerShdw blurRad="45000" dist="25000" dir="5400000" rotWithShape="0">
                <a:srgbClr val="000000"/>
              </a:out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b"/>
            <a:lstStyle/>
            <a:p>
              <a:pPr algn="r"/>
              <a:r>
                <a:rPr lang="en-US" sz="1200" b="1" dirty="0" smtClean="0">
                  <a:solidFill>
                    <a:srgbClr val="FFFF00"/>
                  </a:solidFill>
                  <a:latin typeface="+mj-lt"/>
                </a:rPr>
                <a:t>Operational Consoles</a:t>
              </a:r>
              <a:endParaRPr lang="en-US" sz="1200" b="1" dirty="0">
                <a:solidFill>
                  <a:srgbClr val="FFFF00"/>
                </a:solidFill>
                <a:latin typeface="+mj-lt"/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1st Sep. 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Accelerators Control System - E. Hatziangeli, CERN Beam Controls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A62A-EEBA-6049-B7E6-6F59294FA44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706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95477" y="1085920"/>
            <a:ext cx="8434623" cy="5148497"/>
            <a:chOff x="395478" y="882771"/>
            <a:chExt cx="6713572" cy="4673604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5478" y="1241718"/>
              <a:ext cx="6713572" cy="4314657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>
            <a:xfrm>
              <a:off x="5597372" y="882771"/>
              <a:ext cx="1494795" cy="39823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Software Architecture</a:t>
            </a:r>
            <a:endParaRPr lang="en-US" dirty="0"/>
          </a:p>
        </p:txBody>
      </p:sp>
      <p:sp>
        <p:nvSpPr>
          <p:cNvPr id="55" name="Rectangle 54"/>
          <p:cNvSpPr/>
          <p:nvPr/>
        </p:nvSpPr>
        <p:spPr>
          <a:xfrm>
            <a:off x="1357953" y="4625200"/>
            <a:ext cx="5493224" cy="1208327"/>
          </a:xfrm>
          <a:prstGeom prst="rect">
            <a:avLst/>
          </a:prstGeom>
          <a:solidFill>
            <a:srgbClr val="FFFF00">
              <a:alpha val="32000"/>
            </a:srgbClr>
          </a:solidFill>
          <a:ln cap="sq">
            <a:solidFill>
              <a:schemeClr val="tx2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t"/>
          <a:lstStyle/>
          <a:p>
            <a:pPr algn="ctr"/>
            <a:endParaRPr lang="en-US" b="1" dirty="0" smtClean="0">
              <a:solidFill>
                <a:srgbClr val="0000FF"/>
              </a:solidFill>
              <a:latin typeface="+mj-lt"/>
            </a:endParaRPr>
          </a:p>
          <a:p>
            <a:pPr algn="ctr"/>
            <a:r>
              <a:rPr lang="en-US" b="1" dirty="0">
                <a:solidFill>
                  <a:srgbClr val="0000FF"/>
                </a:solidFill>
                <a:latin typeface="+mj-lt"/>
              </a:rPr>
              <a:t> </a:t>
            </a:r>
            <a:r>
              <a:rPr lang="en-US" b="1" dirty="0" smtClean="0">
                <a:solidFill>
                  <a:srgbClr val="0000FF"/>
                </a:solidFill>
                <a:latin typeface="+mj-lt"/>
              </a:rPr>
              <a:t>       </a:t>
            </a:r>
            <a:r>
              <a:rPr lang="en-US" b="1" dirty="0" smtClean="0">
                <a:solidFill>
                  <a:srgbClr val="002060"/>
                </a:solidFill>
                <a:latin typeface="+mj-lt"/>
              </a:rPr>
              <a:t>Equipment integration</a:t>
            </a:r>
            <a:endParaRPr lang="en-GB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56" name="L-Shape 55"/>
          <p:cNvSpPr/>
          <p:nvPr/>
        </p:nvSpPr>
        <p:spPr>
          <a:xfrm rot="5400000">
            <a:off x="1722226" y="2270064"/>
            <a:ext cx="1212706" cy="2144942"/>
          </a:xfrm>
          <a:prstGeom prst="corner">
            <a:avLst>
              <a:gd name="adj1" fmla="val 73985"/>
              <a:gd name="adj2" fmla="val 57720"/>
            </a:avLst>
          </a:prstGeom>
          <a:solidFill>
            <a:srgbClr val="F2DCDB"/>
          </a:solidFill>
          <a:ln>
            <a:solidFill>
              <a:srgbClr val="002060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vert270" wrap="none" anchor="ctr"/>
          <a:lstStyle/>
          <a:p>
            <a:pPr algn="ctr"/>
            <a:r>
              <a:rPr lang="en-US" sz="1200" b="1" dirty="0" smtClean="0">
                <a:solidFill>
                  <a:srgbClr val="002060"/>
                </a:solidFill>
                <a:latin typeface="+mj-lt"/>
              </a:rPr>
              <a:t>Accelerator</a:t>
            </a:r>
          </a:p>
          <a:p>
            <a:pPr algn="ctr"/>
            <a:r>
              <a:rPr lang="en-US" sz="1200" b="1" dirty="0" smtClean="0">
                <a:solidFill>
                  <a:srgbClr val="002060"/>
                </a:solidFill>
                <a:latin typeface="+mj-lt"/>
              </a:rPr>
              <a:t>control</a:t>
            </a:r>
            <a:endParaRPr lang="en-GB" sz="12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57" name="L-Shape 56"/>
          <p:cNvSpPr/>
          <p:nvPr/>
        </p:nvSpPr>
        <p:spPr>
          <a:xfrm rot="16200000">
            <a:off x="2669899" y="2289920"/>
            <a:ext cx="1199090" cy="2182033"/>
          </a:xfrm>
          <a:prstGeom prst="corner">
            <a:avLst>
              <a:gd name="adj1" fmla="val 76447"/>
              <a:gd name="adj2" fmla="val 44788"/>
            </a:avLst>
          </a:prstGeom>
          <a:solidFill>
            <a:srgbClr val="F2DCDB"/>
          </a:solidFill>
          <a:ln>
            <a:solidFill>
              <a:srgbClr val="002060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vert" wrap="none" anchor="ctr"/>
          <a:lstStyle/>
          <a:p>
            <a:pPr algn="ctr"/>
            <a:r>
              <a:rPr lang="en-US" sz="1200" b="1" dirty="0" smtClean="0">
                <a:solidFill>
                  <a:srgbClr val="002060"/>
                </a:solidFill>
                <a:latin typeface="+mj-lt"/>
              </a:rPr>
              <a:t>Monitoring &amp;</a:t>
            </a:r>
          </a:p>
          <a:p>
            <a:pPr algn="ctr"/>
            <a:r>
              <a:rPr lang="en-US" sz="1200" b="1" dirty="0" smtClean="0">
                <a:solidFill>
                  <a:srgbClr val="002060"/>
                </a:solidFill>
                <a:latin typeface="+mj-lt"/>
              </a:rPr>
              <a:t>Diagnostics</a:t>
            </a:r>
            <a:endParaRPr lang="en-GB" sz="12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4401973" y="2777119"/>
            <a:ext cx="1957639" cy="1209686"/>
          </a:xfrm>
          <a:prstGeom prst="rect">
            <a:avLst/>
          </a:prstGeom>
          <a:solidFill>
            <a:srgbClr val="F2DCDB"/>
          </a:solidFill>
          <a:ln>
            <a:solidFill>
              <a:srgbClr val="002060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1200" b="1" dirty="0" smtClean="0">
                <a:solidFill>
                  <a:srgbClr val="002060"/>
                </a:solidFill>
                <a:latin typeface="+mj-lt"/>
              </a:rPr>
              <a:t>Machine</a:t>
            </a:r>
          </a:p>
          <a:p>
            <a:pPr algn="ctr"/>
            <a:r>
              <a:rPr lang="en-US" sz="1200" b="1" dirty="0" smtClean="0">
                <a:solidFill>
                  <a:srgbClr val="002060"/>
                </a:solidFill>
                <a:latin typeface="+mj-lt"/>
              </a:rPr>
              <a:t>Protection</a:t>
            </a:r>
            <a:endParaRPr lang="en-GB" sz="12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6401124" y="2787011"/>
            <a:ext cx="1665101" cy="1203000"/>
          </a:xfrm>
          <a:prstGeom prst="rect">
            <a:avLst/>
          </a:prstGeom>
          <a:solidFill>
            <a:srgbClr val="F2DCDB"/>
          </a:solidFill>
          <a:ln>
            <a:solidFill>
              <a:srgbClr val="002060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1200" b="1" dirty="0" smtClean="0">
                <a:solidFill>
                  <a:srgbClr val="002060"/>
                </a:solidFill>
                <a:latin typeface="+mj-lt"/>
              </a:rPr>
              <a:t>Data </a:t>
            </a:r>
            <a:br>
              <a:rPr lang="en-US" sz="1200" b="1" dirty="0" smtClean="0">
                <a:solidFill>
                  <a:srgbClr val="002060"/>
                </a:solidFill>
                <a:latin typeface="+mj-lt"/>
              </a:rPr>
            </a:br>
            <a:r>
              <a:rPr lang="en-US" sz="1200" b="1" dirty="0" smtClean="0">
                <a:solidFill>
                  <a:srgbClr val="002060"/>
                </a:solidFill>
                <a:latin typeface="+mj-lt"/>
              </a:rPr>
              <a:t>Management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1282046" y="2789474"/>
            <a:ext cx="2026302" cy="1202980"/>
            <a:chOff x="1282046" y="1983332"/>
            <a:chExt cx="2026302" cy="1202980"/>
          </a:xfrm>
        </p:grpSpPr>
        <p:sp>
          <p:nvSpPr>
            <p:cNvPr id="67" name="AutoShape 22"/>
            <p:cNvSpPr>
              <a:spLocks noChangeArrowheads="1"/>
            </p:cNvSpPr>
            <p:nvPr/>
          </p:nvSpPr>
          <p:spPr bwMode="auto">
            <a:xfrm>
              <a:off x="1282046" y="1983332"/>
              <a:ext cx="881211" cy="1202980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</a:gradFill>
            <a:ln>
              <a:solidFill>
                <a:srgbClr val="002060"/>
              </a:solidFill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en-US" sz="1000" b="1" dirty="0">
                  <a:solidFill>
                    <a:srgbClr val="002060"/>
                  </a:solidFill>
                  <a:latin typeface="+mj-lt"/>
                </a:rPr>
                <a:t>LHC</a:t>
              </a:r>
            </a:p>
            <a:p>
              <a:pPr algn="ctr"/>
              <a:r>
                <a:rPr lang="en-US" sz="1000" b="1" dirty="0">
                  <a:solidFill>
                    <a:srgbClr val="002060"/>
                  </a:solidFill>
                  <a:latin typeface="+mj-lt"/>
                </a:rPr>
                <a:t>Software</a:t>
              </a:r>
            </a:p>
            <a:p>
              <a:pPr algn="ctr"/>
              <a:r>
                <a:rPr lang="en-US" sz="1000" b="1" dirty="0">
                  <a:solidFill>
                    <a:srgbClr val="002060"/>
                  </a:solidFill>
                  <a:latin typeface="+mj-lt"/>
                </a:rPr>
                <a:t>Architecture</a:t>
              </a:r>
            </a:p>
          </p:txBody>
        </p:sp>
        <p:sp>
          <p:nvSpPr>
            <p:cNvPr id="68" name="AutoShape 22"/>
            <p:cNvSpPr>
              <a:spLocks noChangeArrowheads="1"/>
            </p:cNvSpPr>
            <p:nvPr/>
          </p:nvSpPr>
          <p:spPr bwMode="auto">
            <a:xfrm>
              <a:off x="2189195" y="1998775"/>
              <a:ext cx="1119153" cy="553530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</a:gradFill>
            <a:ln>
              <a:solidFill>
                <a:srgbClr val="002060"/>
              </a:solidFill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en-US" sz="1000" b="1" dirty="0">
                  <a:solidFill>
                    <a:srgbClr val="002060"/>
                  </a:solidFill>
                  <a:latin typeface="+mj-lt"/>
                </a:rPr>
                <a:t>Sequencer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350612" y="2799519"/>
            <a:ext cx="1996100" cy="1131653"/>
            <a:chOff x="2350612" y="1993377"/>
            <a:chExt cx="1996100" cy="1131653"/>
          </a:xfrm>
        </p:grpSpPr>
        <p:sp>
          <p:nvSpPr>
            <p:cNvPr id="69" name="AutoShape 22"/>
            <p:cNvSpPr>
              <a:spLocks noChangeArrowheads="1"/>
            </p:cNvSpPr>
            <p:nvPr/>
          </p:nvSpPr>
          <p:spPr bwMode="auto">
            <a:xfrm>
              <a:off x="2350612" y="2701716"/>
              <a:ext cx="1054477" cy="423314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</a:gradFill>
            <a:ln>
              <a:solidFill>
                <a:srgbClr val="002060"/>
              </a:solidFill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en-US" sz="1000" b="1" dirty="0" smtClean="0">
                  <a:solidFill>
                    <a:srgbClr val="002060"/>
                  </a:solidFill>
                  <a:latin typeface="+mj-lt"/>
                </a:rPr>
                <a:t>Analogue </a:t>
              </a:r>
            </a:p>
            <a:p>
              <a:pPr algn="ctr"/>
              <a:r>
                <a:rPr lang="en-US" sz="1000" b="1" dirty="0" smtClean="0">
                  <a:solidFill>
                    <a:srgbClr val="002060"/>
                  </a:solidFill>
                  <a:latin typeface="+mj-lt"/>
                </a:rPr>
                <a:t>Signals </a:t>
              </a:r>
            </a:p>
            <a:p>
              <a:pPr algn="ctr"/>
              <a:r>
                <a:rPr lang="en-US" sz="1000" b="1" dirty="0" smtClean="0">
                  <a:solidFill>
                    <a:srgbClr val="002060"/>
                  </a:solidFill>
                  <a:latin typeface="+mj-lt"/>
                </a:rPr>
                <a:t>Observation</a:t>
              </a:r>
              <a:endParaRPr lang="en-US" sz="1000" b="1" dirty="0">
                <a:solidFill>
                  <a:srgbClr val="002060"/>
                </a:solidFill>
                <a:latin typeface="+mj-lt"/>
              </a:endParaRPr>
            </a:p>
          </p:txBody>
        </p:sp>
        <p:sp>
          <p:nvSpPr>
            <p:cNvPr id="70" name="AutoShape 22"/>
            <p:cNvSpPr>
              <a:spLocks noChangeArrowheads="1"/>
            </p:cNvSpPr>
            <p:nvPr/>
          </p:nvSpPr>
          <p:spPr bwMode="auto">
            <a:xfrm>
              <a:off x="3493519" y="1993377"/>
              <a:ext cx="853193" cy="1099230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</a:gradFill>
            <a:ln>
              <a:solidFill>
                <a:srgbClr val="002060"/>
              </a:solidFill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en-US" sz="1000" b="1" dirty="0">
                  <a:solidFill>
                    <a:srgbClr val="002060"/>
                  </a:solidFill>
                </a:rPr>
                <a:t>Diagnostics</a:t>
              </a:r>
            </a:p>
            <a:p>
              <a:pPr algn="ctr"/>
              <a:r>
                <a:rPr lang="en-US" sz="1000" b="1" dirty="0">
                  <a:solidFill>
                    <a:srgbClr val="002060"/>
                  </a:solidFill>
                </a:rPr>
                <a:t>Monitoring</a:t>
              </a:r>
            </a:p>
            <a:p>
              <a:pPr algn="ctr"/>
              <a:r>
                <a:rPr lang="en-US" sz="1000" b="1" dirty="0" smtClean="0">
                  <a:solidFill>
                    <a:srgbClr val="002060"/>
                  </a:solidFill>
                  <a:latin typeface="+mj-lt"/>
                </a:rPr>
                <a:t>&amp;</a:t>
              </a:r>
            </a:p>
            <a:p>
              <a:pPr algn="ctr"/>
              <a:r>
                <a:rPr lang="en-US" sz="1000" b="1" dirty="0" smtClean="0">
                  <a:solidFill>
                    <a:srgbClr val="002060"/>
                  </a:solidFill>
                  <a:latin typeface="+mj-lt"/>
                </a:rPr>
                <a:t>Alarms</a:t>
              </a:r>
              <a:endParaRPr lang="en-US" sz="1000" b="1" dirty="0">
                <a:solidFill>
                  <a:srgbClr val="002060"/>
                </a:solidFill>
                <a:latin typeface="+mj-lt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451140" y="2831258"/>
            <a:ext cx="1826783" cy="1131281"/>
            <a:chOff x="4451140" y="2025116"/>
            <a:chExt cx="1826783" cy="1131281"/>
          </a:xfrm>
        </p:grpSpPr>
        <p:sp>
          <p:nvSpPr>
            <p:cNvPr id="71" name="AutoShape 22"/>
            <p:cNvSpPr>
              <a:spLocks noChangeArrowheads="1"/>
            </p:cNvSpPr>
            <p:nvPr/>
          </p:nvSpPr>
          <p:spPr bwMode="auto">
            <a:xfrm>
              <a:off x="4451140" y="2025116"/>
              <a:ext cx="1826783" cy="562539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</a:gradFill>
            <a:ln>
              <a:solidFill>
                <a:srgbClr val="002060"/>
              </a:solidFill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en-US" sz="1000" b="1" dirty="0" smtClean="0">
                  <a:solidFill>
                    <a:srgbClr val="002060"/>
                  </a:solidFill>
                  <a:latin typeface="+mj-lt"/>
                </a:rPr>
                <a:t>Software</a:t>
              </a:r>
            </a:p>
            <a:p>
              <a:pPr algn="ctr"/>
              <a:r>
                <a:rPr lang="en-US" sz="1000" b="1" dirty="0">
                  <a:solidFill>
                    <a:srgbClr val="002060"/>
                  </a:solidFill>
                  <a:latin typeface="+mj-lt"/>
                </a:rPr>
                <a:t>Interlock</a:t>
              </a:r>
            </a:p>
            <a:p>
              <a:pPr algn="ctr"/>
              <a:r>
                <a:rPr lang="en-US" sz="1000" b="1" dirty="0" smtClean="0">
                  <a:solidFill>
                    <a:srgbClr val="002060"/>
                  </a:solidFill>
                  <a:latin typeface="+mj-lt"/>
                </a:rPr>
                <a:t>System</a:t>
              </a:r>
              <a:endParaRPr lang="en-US" sz="1000" b="1" dirty="0">
                <a:solidFill>
                  <a:srgbClr val="002060"/>
                </a:solidFill>
                <a:latin typeface="+mj-lt"/>
              </a:endParaRPr>
            </a:p>
          </p:txBody>
        </p:sp>
        <p:sp>
          <p:nvSpPr>
            <p:cNvPr id="72" name="AutoShape 22"/>
            <p:cNvSpPr>
              <a:spLocks noChangeArrowheads="1"/>
            </p:cNvSpPr>
            <p:nvPr/>
          </p:nvSpPr>
          <p:spPr bwMode="auto">
            <a:xfrm>
              <a:off x="4454887" y="2613414"/>
              <a:ext cx="1823036" cy="542983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</a:gradFill>
            <a:ln>
              <a:solidFill>
                <a:srgbClr val="002060"/>
              </a:solidFill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en-US" sz="1000" b="1" dirty="0">
                  <a:solidFill>
                    <a:srgbClr val="002060"/>
                  </a:solidFill>
                  <a:latin typeface="+mj-lt"/>
                </a:rPr>
                <a:t>Post</a:t>
              </a:r>
            </a:p>
            <a:p>
              <a:pPr algn="ctr"/>
              <a:r>
                <a:rPr lang="en-US" sz="1000" b="1" dirty="0">
                  <a:solidFill>
                    <a:srgbClr val="002060"/>
                  </a:solidFill>
                  <a:latin typeface="+mj-lt"/>
                </a:rPr>
                <a:t>Mortem</a:t>
              </a: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3032840" y="4920178"/>
            <a:ext cx="2575028" cy="626777"/>
            <a:chOff x="1008742" y="4659915"/>
            <a:chExt cx="2662814" cy="767954"/>
          </a:xfrm>
        </p:grpSpPr>
        <p:sp>
          <p:nvSpPr>
            <p:cNvPr id="80" name="AutoShape 22"/>
            <p:cNvSpPr>
              <a:spLocks noChangeArrowheads="1"/>
            </p:cNvSpPr>
            <p:nvPr/>
          </p:nvSpPr>
          <p:spPr bwMode="auto">
            <a:xfrm>
              <a:off x="1008742" y="4659915"/>
              <a:ext cx="2358014" cy="463154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rgbClr val="FFDB81"/>
                </a:gs>
                <a:gs pos="100000">
                  <a:srgbClr val="FFB601"/>
                </a:gs>
              </a:gsLst>
            </a:gradFill>
            <a:ln>
              <a:solidFill>
                <a:srgbClr val="680000"/>
              </a:solidFill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en-US" sz="1050" b="1" dirty="0" smtClean="0">
                  <a:solidFill>
                    <a:srgbClr val="663300"/>
                  </a:solidFill>
                  <a:latin typeface="+mj-lt"/>
                </a:rPr>
                <a:t>FESA servers</a:t>
              </a:r>
              <a:endParaRPr lang="en-US" sz="1050" b="1" dirty="0">
                <a:solidFill>
                  <a:srgbClr val="663300"/>
                </a:solidFill>
                <a:latin typeface="+mj-lt"/>
              </a:endParaRPr>
            </a:p>
          </p:txBody>
        </p:sp>
        <p:sp>
          <p:nvSpPr>
            <p:cNvPr id="81" name="AutoShape 22"/>
            <p:cNvSpPr>
              <a:spLocks noChangeArrowheads="1"/>
            </p:cNvSpPr>
            <p:nvPr/>
          </p:nvSpPr>
          <p:spPr bwMode="auto">
            <a:xfrm>
              <a:off x="1161142" y="4812315"/>
              <a:ext cx="2358014" cy="463154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rgbClr val="FFDB81"/>
                </a:gs>
                <a:gs pos="100000">
                  <a:srgbClr val="FFB601"/>
                </a:gs>
              </a:gsLst>
            </a:gradFill>
            <a:ln>
              <a:solidFill>
                <a:srgbClr val="680000"/>
              </a:solidFill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en-US" sz="1050" b="1" dirty="0" smtClean="0">
                  <a:solidFill>
                    <a:srgbClr val="663300"/>
                  </a:solidFill>
                  <a:latin typeface="+mj-lt"/>
                </a:rPr>
                <a:t>FESA servers</a:t>
              </a:r>
              <a:endParaRPr lang="en-US" sz="1050" b="1" dirty="0">
                <a:solidFill>
                  <a:srgbClr val="663300"/>
                </a:solidFill>
                <a:latin typeface="+mj-lt"/>
              </a:endParaRPr>
            </a:p>
          </p:txBody>
        </p:sp>
        <p:sp>
          <p:nvSpPr>
            <p:cNvPr id="82" name="AutoShape 22"/>
            <p:cNvSpPr>
              <a:spLocks noChangeArrowheads="1"/>
            </p:cNvSpPr>
            <p:nvPr/>
          </p:nvSpPr>
          <p:spPr bwMode="auto">
            <a:xfrm>
              <a:off x="1313542" y="4964715"/>
              <a:ext cx="2358014" cy="463154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rgbClr val="FFDB81"/>
                </a:gs>
                <a:gs pos="100000">
                  <a:srgbClr val="FFB601"/>
                </a:gs>
              </a:gsLst>
            </a:gradFill>
            <a:ln>
              <a:solidFill>
                <a:srgbClr val="680000"/>
              </a:solidFill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en-US" sz="1000" b="1" dirty="0" smtClean="0">
                  <a:solidFill>
                    <a:srgbClr val="663300"/>
                  </a:solidFill>
                  <a:latin typeface="+mj-lt"/>
                </a:rPr>
                <a:t>Equipment Servers</a:t>
              </a:r>
              <a:endParaRPr lang="en-US" sz="1000" b="1" dirty="0">
                <a:solidFill>
                  <a:srgbClr val="663300"/>
                </a:solidFill>
                <a:latin typeface="+mj-lt"/>
              </a:endParaRPr>
            </a:p>
          </p:txBody>
        </p:sp>
      </p:grpSp>
      <p:sp>
        <p:nvSpPr>
          <p:cNvPr id="83" name="AutoShape 22"/>
          <p:cNvSpPr>
            <a:spLocks noChangeArrowheads="1"/>
          </p:cNvSpPr>
          <p:nvPr/>
        </p:nvSpPr>
        <p:spPr bwMode="auto">
          <a:xfrm>
            <a:off x="1447910" y="4859615"/>
            <a:ext cx="1296000" cy="791364"/>
          </a:xfrm>
          <a:prstGeom prst="roundRect">
            <a:avLst>
              <a:gd name="adj" fmla="val 16667"/>
            </a:avLst>
          </a:prstGeom>
          <a:gradFill>
            <a:gsLst>
              <a:gs pos="100000">
                <a:schemeClr val="accent1">
                  <a:lumMod val="60000"/>
                  <a:lumOff val="40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</a:gsLst>
          </a:gradFill>
          <a:ln>
            <a:solidFill>
              <a:srgbClr val="680000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1000" b="1" dirty="0" smtClean="0">
                <a:latin typeface="+mj-lt"/>
              </a:rPr>
              <a:t>Timing</a:t>
            </a:r>
          </a:p>
          <a:p>
            <a:pPr algn="ctr"/>
            <a:r>
              <a:rPr lang="en-US" sz="1000" b="1" dirty="0" smtClean="0">
                <a:latin typeface="+mj-lt"/>
              </a:rPr>
              <a:t>System</a:t>
            </a:r>
          </a:p>
          <a:p>
            <a:pPr algn="ctr"/>
            <a:endParaRPr lang="en-US" sz="1000" b="1" dirty="0">
              <a:latin typeface="+mj-lt"/>
            </a:endParaRPr>
          </a:p>
        </p:txBody>
      </p:sp>
      <p:sp>
        <p:nvSpPr>
          <p:cNvPr id="84" name="AutoShape 22"/>
          <p:cNvSpPr>
            <a:spLocks noChangeArrowheads="1"/>
          </p:cNvSpPr>
          <p:nvPr/>
        </p:nvSpPr>
        <p:spPr bwMode="auto">
          <a:xfrm>
            <a:off x="1282046" y="4314388"/>
            <a:ext cx="6776101" cy="198390"/>
          </a:xfrm>
          <a:prstGeom prst="roundRect">
            <a:avLst>
              <a:gd name="adj" fmla="val 16667"/>
            </a:avLst>
          </a:prstGeom>
          <a:gradFill>
            <a:gsLst>
              <a:gs pos="100000">
                <a:srgbClr val="DB4332"/>
              </a:gs>
              <a:gs pos="100000">
                <a:srgbClr val="FFB601"/>
              </a:gs>
            </a:gsLst>
          </a:gradFill>
          <a:ln w="25400"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1000" b="1" dirty="0" smtClean="0">
                <a:latin typeface="+mj-lt"/>
              </a:rPr>
              <a:t>Role Based Access– Critical Settings Management           </a:t>
            </a:r>
            <a:endParaRPr lang="en-US" sz="1000" b="1" dirty="0">
              <a:latin typeface="+mj-lt"/>
            </a:endParaRPr>
          </a:p>
        </p:txBody>
      </p:sp>
      <p:sp>
        <p:nvSpPr>
          <p:cNvPr id="85" name="AutoShape 22"/>
          <p:cNvSpPr>
            <a:spLocks noChangeArrowheads="1"/>
          </p:cNvSpPr>
          <p:nvPr/>
        </p:nvSpPr>
        <p:spPr bwMode="auto">
          <a:xfrm>
            <a:off x="1282046" y="2572810"/>
            <a:ext cx="6784180" cy="174723"/>
          </a:xfrm>
          <a:prstGeom prst="roundRect">
            <a:avLst>
              <a:gd name="adj" fmla="val 16667"/>
            </a:avLst>
          </a:prstGeom>
          <a:solidFill>
            <a:srgbClr val="DB4332"/>
          </a:solidFill>
          <a:ln w="25400"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1000" b="1" dirty="0">
                <a:solidFill>
                  <a:srgbClr val="002060"/>
                </a:solidFill>
                <a:latin typeface="+mj-lt"/>
              </a:rPr>
              <a:t>Role Based </a:t>
            </a:r>
            <a:r>
              <a:rPr lang="en-US" sz="1000" b="1" dirty="0" smtClean="0">
                <a:solidFill>
                  <a:srgbClr val="002060"/>
                </a:solidFill>
                <a:latin typeface="+mj-lt"/>
              </a:rPr>
              <a:t>Access</a:t>
            </a:r>
            <a:endParaRPr lang="en-US" sz="1000" b="1" dirty="0">
              <a:solidFill>
                <a:srgbClr val="002060"/>
              </a:solidFill>
              <a:latin typeface="+mj-lt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6450290" y="2774795"/>
            <a:ext cx="1607862" cy="1228521"/>
            <a:chOff x="6450290" y="1968653"/>
            <a:chExt cx="1607862" cy="1228521"/>
          </a:xfrm>
        </p:grpSpPr>
        <p:grpSp>
          <p:nvGrpSpPr>
            <p:cNvPr id="73" name="Group 72"/>
            <p:cNvGrpSpPr/>
            <p:nvPr/>
          </p:nvGrpSpPr>
          <p:grpSpPr>
            <a:xfrm>
              <a:off x="7301553" y="2158519"/>
              <a:ext cx="756599" cy="934089"/>
              <a:chOff x="7637640" y="3482855"/>
              <a:chExt cx="1195357" cy="1548174"/>
            </a:xfrm>
          </p:grpSpPr>
          <p:grpSp>
            <p:nvGrpSpPr>
              <p:cNvPr id="74" name="Group 73"/>
              <p:cNvGrpSpPr/>
              <p:nvPr/>
            </p:nvGrpSpPr>
            <p:grpSpPr>
              <a:xfrm>
                <a:off x="7637640" y="3482855"/>
                <a:ext cx="1195357" cy="1548174"/>
                <a:chOff x="7637640" y="3482855"/>
                <a:chExt cx="1195357" cy="1548174"/>
              </a:xfrm>
            </p:grpSpPr>
            <p:sp>
              <p:nvSpPr>
                <p:cNvPr id="76" name="Can 75"/>
                <p:cNvSpPr/>
                <p:nvPr/>
              </p:nvSpPr>
              <p:spPr>
                <a:xfrm>
                  <a:off x="7637640" y="3482855"/>
                  <a:ext cx="890555" cy="1201114"/>
                </a:xfrm>
                <a:prstGeom prst="can">
                  <a:avLst/>
                </a:prstGeom>
                <a:gradFill>
                  <a:gsLst>
                    <a:gs pos="0">
                      <a:schemeClr val="accent2">
                        <a:lumMod val="40000"/>
                        <a:lumOff val="60000"/>
                      </a:schemeClr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</a:gradFill>
                <a:ln>
                  <a:solidFill>
                    <a:srgbClr val="002060"/>
                  </a:solidFill>
                  <a:headEnd/>
                  <a:tailEnd/>
                </a:ln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ctr"/>
                  <a:endParaRPr lang="en-US" sz="1000" b="1" dirty="0">
                    <a:solidFill>
                      <a:srgbClr val="002060"/>
                    </a:solidFill>
                    <a:latin typeface="+mj-lt"/>
                  </a:endParaRPr>
                </a:p>
              </p:txBody>
            </p:sp>
            <p:sp>
              <p:nvSpPr>
                <p:cNvPr id="77" name="Can 76"/>
                <p:cNvSpPr/>
                <p:nvPr/>
              </p:nvSpPr>
              <p:spPr>
                <a:xfrm>
                  <a:off x="7790046" y="3656385"/>
                  <a:ext cx="890555" cy="1201114"/>
                </a:xfrm>
                <a:prstGeom prst="can">
                  <a:avLst/>
                </a:prstGeom>
                <a:gradFill>
                  <a:gsLst>
                    <a:gs pos="0">
                      <a:schemeClr val="accent2">
                        <a:lumMod val="40000"/>
                        <a:lumOff val="60000"/>
                      </a:schemeClr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</a:gradFill>
                <a:ln>
                  <a:solidFill>
                    <a:srgbClr val="002060"/>
                  </a:solidFill>
                  <a:headEnd/>
                  <a:tailEnd/>
                </a:ln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ctr"/>
                  <a:endParaRPr lang="en-US" sz="1000" b="1" dirty="0">
                    <a:solidFill>
                      <a:srgbClr val="002060"/>
                    </a:solidFill>
                    <a:latin typeface="+mj-lt"/>
                  </a:endParaRPr>
                </a:p>
              </p:txBody>
            </p:sp>
            <p:sp>
              <p:nvSpPr>
                <p:cNvPr id="78" name="Can 77"/>
                <p:cNvSpPr/>
                <p:nvPr/>
              </p:nvSpPr>
              <p:spPr>
                <a:xfrm>
                  <a:off x="7942442" y="3829915"/>
                  <a:ext cx="890555" cy="1201114"/>
                </a:xfrm>
                <a:prstGeom prst="can">
                  <a:avLst/>
                </a:prstGeom>
                <a:gradFill>
                  <a:gsLst>
                    <a:gs pos="0">
                      <a:schemeClr val="accent2">
                        <a:lumMod val="40000"/>
                        <a:lumOff val="60000"/>
                      </a:schemeClr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</a:gradFill>
                <a:ln>
                  <a:solidFill>
                    <a:srgbClr val="002060"/>
                  </a:solidFill>
                  <a:headEnd/>
                  <a:tailEnd/>
                </a:ln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ctr"/>
                  <a:r>
                    <a:rPr lang="en-US" sz="1000" b="1" dirty="0" smtClean="0">
                      <a:solidFill>
                        <a:srgbClr val="002060"/>
                      </a:solidFill>
                      <a:latin typeface="+mj-lt"/>
                    </a:rPr>
                    <a:t>Configs</a:t>
                  </a:r>
                </a:p>
                <a:p>
                  <a:pPr algn="ctr"/>
                  <a:r>
                    <a:rPr lang="en-US" sz="1000" b="1" dirty="0" smtClean="0">
                      <a:solidFill>
                        <a:srgbClr val="002060"/>
                      </a:solidFill>
                      <a:latin typeface="+mj-lt"/>
                    </a:rPr>
                    <a:t>Settings</a:t>
                  </a:r>
                </a:p>
                <a:p>
                  <a:pPr algn="ctr"/>
                  <a:r>
                    <a:rPr lang="en-US" sz="1000" b="1" dirty="0" smtClean="0">
                      <a:solidFill>
                        <a:srgbClr val="002060"/>
                      </a:solidFill>
                      <a:latin typeface="+mj-lt"/>
                    </a:rPr>
                    <a:t>Logging</a:t>
                  </a:r>
                </a:p>
                <a:p>
                  <a:pPr algn="ctr"/>
                  <a:endParaRPr lang="en-US" sz="400" b="1" dirty="0">
                    <a:solidFill>
                      <a:srgbClr val="002060"/>
                    </a:solidFill>
                    <a:latin typeface="+mj-lt"/>
                  </a:endParaRPr>
                </a:p>
              </p:txBody>
            </p:sp>
          </p:grpSp>
          <p:pic>
            <p:nvPicPr>
              <p:cNvPr id="75" name="Picture 74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40536" y="4857498"/>
                <a:ext cx="516617" cy="101618"/>
              </a:xfrm>
              <a:prstGeom prst="rect">
                <a:avLst/>
              </a:prstGeom>
            </p:spPr>
          </p:pic>
        </p:grpSp>
        <p:sp>
          <p:nvSpPr>
            <p:cNvPr id="86" name="AutoShape 22"/>
            <p:cNvSpPr>
              <a:spLocks noChangeArrowheads="1"/>
            </p:cNvSpPr>
            <p:nvPr/>
          </p:nvSpPr>
          <p:spPr bwMode="auto">
            <a:xfrm>
              <a:off x="6450290" y="1968653"/>
              <a:ext cx="830051" cy="1228521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</a:gradFill>
            <a:ln>
              <a:solidFill>
                <a:srgbClr val="002060"/>
              </a:solidFill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en-US" sz="1000" b="1" dirty="0" smtClean="0">
                  <a:solidFill>
                    <a:srgbClr val="002060"/>
                  </a:solidFill>
                  <a:latin typeface="+mj-lt"/>
                </a:rPr>
                <a:t>Logging</a:t>
              </a:r>
            </a:p>
            <a:p>
              <a:pPr algn="ctr"/>
              <a:r>
                <a:rPr lang="en-US" sz="1000" b="1" dirty="0" smtClean="0">
                  <a:solidFill>
                    <a:srgbClr val="002060"/>
                  </a:solidFill>
                  <a:latin typeface="+mj-lt"/>
                </a:rPr>
                <a:t>Measurements</a:t>
              </a:r>
              <a:endParaRPr lang="en-US" sz="1000" b="1" dirty="0">
                <a:solidFill>
                  <a:srgbClr val="002060"/>
                </a:solidFill>
                <a:latin typeface="+mj-lt"/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1st Sep. 2017</a:t>
            </a:r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Accelerators Control System - E. Hatziangeli, CERN Beam Controls</a:t>
            </a: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A62A-EEBA-6049-B7E6-6F59294FA44B}" type="slidenum">
              <a:rPr lang="en-US" smtClean="0"/>
              <a:t>6</a:t>
            </a:fld>
            <a:endParaRPr lang="en-US"/>
          </a:p>
        </p:txBody>
      </p:sp>
      <p:pic>
        <p:nvPicPr>
          <p:cNvPr id="8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910" y="1085920"/>
            <a:ext cx="1847286" cy="1385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9" name="Picture 6" descr="trim-lhc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20503" y="1086175"/>
            <a:ext cx="1641603" cy="1402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414871" y="1096062"/>
            <a:ext cx="1775683" cy="1414025"/>
          </a:xfrm>
          <a:prstGeom prst="rect">
            <a:avLst/>
          </a:prstGeom>
          <a:noFill/>
          <a:ln w="12700" cap="sq">
            <a:noFill/>
            <a:miter lim="800000"/>
            <a:headEnd/>
            <a:tailEnd type="none" w="lg" len="lg"/>
          </a:ln>
          <a:effectLst/>
        </p:spPr>
      </p:pic>
    </p:spTree>
    <p:extLst>
      <p:ext uri="{BB962C8B-B14F-4D97-AF65-F5344CB8AC3E}">
        <p14:creationId xmlns:p14="http://schemas.microsoft.com/office/powerpoint/2010/main" val="4970875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 animBg="1"/>
      <p:bldP spid="84" grpId="0" animBg="1"/>
      <p:bldP spid="8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Settings and Cycles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5020" y="824790"/>
            <a:ext cx="8229600" cy="2423828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2000" dirty="0" smtClean="0"/>
              <a:t>The LHC is </a:t>
            </a:r>
            <a:r>
              <a:rPr lang="en-US" sz="2000" b="1" dirty="0" smtClean="0">
                <a:solidFill>
                  <a:srgbClr val="0000FF"/>
                </a:solidFill>
              </a:rPr>
              <a:t>Event Driven </a:t>
            </a:r>
            <a:r>
              <a:rPr lang="en-US" sz="2000" dirty="0" smtClean="0"/>
              <a:t>and not Timing Driven</a:t>
            </a:r>
          </a:p>
          <a:p>
            <a:pPr lvl="1">
              <a:lnSpc>
                <a:spcPct val="120000"/>
              </a:lnSpc>
            </a:pPr>
            <a:r>
              <a:rPr lang="en-US" sz="1600" dirty="0" smtClean="0"/>
              <a:t>The Injector Complex is timing driven </a:t>
            </a:r>
            <a:r>
              <a:rPr lang="en-US" sz="1600" dirty="0" smtClean="0">
                <a:sym typeface="Wingdings"/>
              </a:rPr>
              <a:t>(repetition of cycle with pre-defined length)</a:t>
            </a:r>
            <a:endParaRPr lang="en-US" sz="1600" dirty="0" smtClean="0"/>
          </a:p>
          <a:p>
            <a:pPr lvl="1">
              <a:lnSpc>
                <a:spcPct val="120000"/>
              </a:lnSpc>
            </a:pPr>
            <a:r>
              <a:rPr lang="en-US" sz="1600" dirty="0" smtClean="0"/>
              <a:t>The LHC cycle contains </a:t>
            </a:r>
            <a:r>
              <a:rPr lang="en-US" sz="1600" b="1" dirty="0" smtClean="0">
                <a:solidFill>
                  <a:srgbClr val="0000FF"/>
                </a:solidFill>
              </a:rPr>
              <a:t>Beam Processes </a:t>
            </a:r>
            <a:r>
              <a:rPr lang="en-US" sz="1600" dirty="0" smtClean="0"/>
              <a:t>(pre-cycle, injection, ramp, squeeze, etc.) that are in principle not time limited</a:t>
            </a:r>
          </a:p>
          <a:p>
            <a:pPr lvl="1">
              <a:lnSpc>
                <a:spcPct val="120000"/>
              </a:lnSpc>
            </a:pPr>
            <a:r>
              <a:rPr lang="en-US" sz="1600" dirty="0" smtClean="0"/>
              <a:t>Each Beam Process contains </a:t>
            </a:r>
            <a:r>
              <a:rPr lang="en-US" sz="1600" b="1" dirty="0">
                <a:solidFill>
                  <a:srgbClr val="0000FF"/>
                </a:solidFill>
              </a:rPr>
              <a:t>settings</a:t>
            </a:r>
            <a:r>
              <a:rPr lang="en-US" sz="1600" dirty="0" smtClean="0"/>
              <a:t> for all devices and all beam processes are linked</a:t>
            </a:r>
          </a:p>
          <a:p>
            <a:pPr lvl="1">
              <a:lnSpc>
                <a:spcPct val="120000"/>
              </a:lnSpc>
            </a:pPr>
            <a:r>
              <a:rPr lang="en-US" sz="1600" b="1" dirty="0" smtClean="0">
                <a:solidFill>
                  <a:srgbClr val="0000FF"/>
                </a:solidFill>
              </a:rPr>
              <a:t>The Sequencer </a:t>
            </a:r>
            <a:r>
              <a:rPr lang="en-US" sz="1600" dirty="0" smtClean="0"/>
              <a:t>walks efficiently and securely through all steps in the beam processes and execute the pre-defined commands and checks</a:t>
            </a:r>
          </a:p>
          <a:p>
            <a:pPr lvl="1">
              <a:lnSpc>
                <a:spcPct val="120000"/>
              </a:lnSpc>
            </a:pPr>
            <a:endParaRPr lang="en-US" sz="16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fr-FR" smtClean="0"/>
              <a:t>1st Sep.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Accelerators Control System - E. Hatziangeli, CERN Beam Controls</a:t>
            </a:r>
            <a:endParaRPr lang="en-US" dirty="0"/>
          </a:p>
        </p:txBody>
      </p:sp>
      <p:pic>
        <p:nvPicPr>
          <p:cNvPr id="7" name="Picture 5" descr="DFD-M2M2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7604" y="3544226"/>
            <a:ext cx="4256602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225020" y="3396422"/>
            <a:ext cx="5036234" cy="279947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2000" dirty="0" smtClean="0"/>
              <a:t>The LHC is Model Using High Level (physics) Parameters</a:t>
            </a:r>
          </a:p>
          <a:p>
            <a:pPr lvl="1">
              <a:lnSpc>
                <a:spcPct val="120000"/>
              </a:lnSpc>
            </a:pPr>
            <a:r>
              <a:rPr lang="en-US" sz="1600" b="1" dirty="0" smtClean="0">
                <a:solidFill>
                  <a:srgbClr val="0000FF"/>
                </a:solidFill>
              </a:rPr>
              <a:t>Settings Generation </a:t>
            </a:r>
            <a:r>
              <a:rPr lang="en-US" sz="1600" dirty="0" smtClean="0"/>
              <a:t>from theoretical model (MAD)</a:t>
            </a:r>
          </a:p>
          <a:p>
            <a:pPr lvl="1">
              <a:lnSpc>
                <a:spcPct val="120000"/>
              </a:lnSpc>
            </a:pPr>
            <a:r>
              <a:rPr lang="en-US" sz="1600" b="1" dirty="0" smtClean="0">
                <a:solidFill>
                  <a:srgbClr val="0000FF"/>
                </a:solidFill>
              </a:rPr>
              <a:t>Setting Management </a:t>
            </a:r>
            <a:r>
              <a:rPr lang="en-US" sz="1600" dirty="0" smtClean="0"/>
              <a:t> is done:</a:t>
            </a:r>
          </a:p>
          <a:p>
            <a:pPr lvl="2">
              <a:lnSpc>
                <a:spcPct val="120000"/>
              </a:lnSpc>
            </a:pPr>
            <a:r>
              <a:rPr lang="en-US" sz="1400" dirty="0" smtClean="0"/>
              <a:t>Through </a:t>
            </a:r>
            <a:r>
              <a:rPr lang="en-US" sz="1400" b="1" dirty="0" smtClean="0"/>
              <a:t>dedicated application software </a:t>
            </a:r>
            <a:r>
              <a:rPr lang="en-US" sz="1400" dirty="0" smtClean="0"/>
              <a:t>(single or multiple parameters/hierarchies)</a:t>
            </a:r>
          </a:p>
          <a:p>
            <a:pPr lvl="2">
              <a:lnSpc>
                <a:spcPct val="120000"/>
              </a:lnSpc>
            </a:pPr>
            <a:r>
              <a:rPr lang="en-US" sz="1400" b="1" dirty="0" smtClean="0"/>
              <a:t>Semi-automatic </a:t>
            </a:r>
            <a:r>
              <a:rPr lang="en-US" sz="1400" dirty="0" smtClean="0"/>
              <a:t>through feed-forward (FIDEL) </a:t>
            </a:r>
            <a:br>
              <a:rPr lang="en-US" sz="1400" dirty="0" smtClean="0"/>
            </a:br>
            <a:r>
              <a:rPr lang="en-US" sz="1400" dirty="0" smtClean="0"/>
              <a:t>and feedback (e.g. orbit, tune)</a:t>
            </a:r>
          </a:p>
          <a:p>
            <a:pPr lvl="2">
              <a:lnSpc>
                <a:spcPct val="120000"/>
              </a:lnSpc>
            </a:pPr>
            <a:r>
              <a:rPr lang="en-US" sz="1400" b="1" dirty="0" smtClean="0"/>
              <a:t>Protected </a:t>
            </a:r>
            <a:r>
              <a:rPr lang="en-US" sz="1400" dirty="0" smtClean="0"/>
              <a:t>through </a:t>
            </a:r>
            <a:r>
              <a:rPr lang="en-US" sz="1400" b="1" dirty="0" smtClean="0"/>
              <a:t>Role Based Access Control </a:t>
            </a:r>
            <a:r>
              <a:rPr lang="en-US" sz="1400" dirty="0" smtClean="0"/>
              <a:t>and</a:t>
            </a:r>
            <a:r>
              <a:rPr lang="en-US" sz="1400" b="1" dirty="0" smtClean="0"/>
              <a:t> Critical Setting management </a:t>
            </a:r>
            <a:r>
              <a:rPr lang="en-US" sz="1400" dirty="0" smtClean="0"/>
              <a:t>to minimize </a:t>
            </a:r>
            <a:br>
              <a:rPr lang="en-US" sz="1400" dirty="0" smtClean="0"/>
            </a:br>
            <a:r>
              <a:rPr lang="en-US" sz="1400" dirty="0" smtClean="0"/>
              <a:t>undesired/mistakenly parameter changes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A62A-EEBA-6049-B7E6-6F59294FA44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291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3135" y="1622959"/>
            <a:ext cx="6088037" cy="2567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534" y="3582"/>
            <a:ext cx="6680579" cy="1069212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L</a:t>
            </a:r>
            <a:r>
              <a:rPr lang="en-GB" dirty="0" smtClean="0"/>
              <a:t>HC </a:t>
            </a:r>
            <a:r>
              <a:rPr lang="en-GB" dirty="0" smtClean="0">
                <a:solidFill>
                  <a:srgbClr val="0000FF"/>
                </a:solidFill>
              </a:rPr>
              <a:t>S</a:t>
            </a:r>
            <a:r>
              <a:rPr lang="en-GB" dirty="0" smtClean="0"/>
              <a:t>oftware </a:t>
            </a:r>
            <a:r>
              <a:rPr lang="en-GB" dirty="0" smtClean="0">
                <a:solidFill>
                  <a:srgbClr val="0000FF"/>
                </a:solidFill>
              </a:rPr>
              <a:t>A</a:t>
            </a:r>
            <a:r>
              <a:rPr lang="en-GB" dirty="0" smtClean="0"/>
              <a:t>rchitecture </a:t>
            </a:r>
            <a:br>
              <a:rPr lang="en-GB" dirty="0" smtClean="0"/>
            </a:br>
            <a:r>
              <a:rPr lang="en-GB" sz="3600" dirty="0" smtClean="0"/>
              <a:t>(LSA)</a:t>
            </a:r>
            <a:endParaRPr lang="en-GB" sz="36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1st Sep. 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Accelerators Control System - E. Hatziangeli, CERN Beam Controls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4294967295"/>
          </p:nvPr>
        </p:nvSpPr>
        <p:spPr>
          <a:xfrm>
            <a:off x="160045" y="1122912"/>
            <a:ext cx="6190073" cy="623887"/>
          </a:xfrm>
        </p:spPr>
        <p:txBody>
          <a:bodyPr/>
          <a:lstStyle/>
          <a:p>
            <a:pPr marL="0" indent="0">
              <a:buNone/>
            </a:pPr>
            <a:r>
              <a:rPr lang="en-GB" b="1" dirty="0" smtClean="0">
                <a:solidFill>
                  <a:srgbClr val="008000"/>
                </a:solidFill>
              </a:rPr>
              <a:t>Settings Management System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-172760" y="2329987"/>
            <a:ext cx="5702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270’000 device properties to control</a:t>
            </a:r>
            <a:endParaRPr lang="en-GB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-113585" y="2762690"/>
            <a:ext cx="5702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Different settings within LHC cycle</a:t>
            </a:r>
            <a:endParaRPr lang="en-GB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-50831" y="3199711"/>
            <a:ext cx="5702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Different operational scenarios</a:t>
            </a:r>
            <a:endParaRPr lang="en-GB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1452" y="64229"/>
            <a:ext cx="2012754" cy="1311340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A62A-EEBA-6049-B7E6-6F59294FA44B}" type="slidenum">
              <a:rPr lang="en-US" smtClean="0"/>
              <a:t>8</a:t>
            </a:fld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5163672" y="3352539"/>
            <a:ext cx="3790166" cy="2755529"/>
            <a:chOff x="268888" y="2153162"/>
            <a:chExt cx="8669372" cy="3712579"/>
          </a:xfrm>
        </p:grpSpPr>
        <p:sp>
          <p:nvSpPr>
            <p:cNvPr id="16" name="AutoShape 22"/>
            <p:cNvSpPr>
              <a:spLocks noChangeArrowheads="1"/>
            </p:cNvSpPr>
            <p:nvPr/>
          </p:nvSpPr>
          <p:spPr bwMode="auto">
            <a:xfrm>
              <a:off x="3509740" y="2153162"/>
              <a:ext cx="2124520" cy="752354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</a:gradFill>
            <a:ln>
              <a:solidFill>
                <a:srgbClr val="002060"/>
              </a:solidFill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en-US" sz="1000" b="1" dirty="0" smtClean="0">
                  <a:solidFill>
                    <a:srgbClr val="002060"/>
                  </a:solidFill>
                  <a:latin typeface="+mj-lt"/>
                </a:rPr>
                <a:t>Horizontal</a:t>
              </a:r>
            </a:p>
            <a:p>
              <a:pPr algn="ctr"/>
              <a:r>
                <a:rPr lang="en-US" sz="1000" b="1" dirty="0" smtClean="0">
                  <a:solidFill>
                    <a:srgbClr val="002060"/>
                  </a:solidFill>
                  <a:latin typeface="+mj-lt"/>
                </a:rPr>
                <a:t>Tune</a:t>
              </a:r>
              <a:endParaRPr lang="en-US" sz="1000" b="1" dirty="0">
                <a:solidFill>
                  <a:srgbClr val="002060"/>
                </a:solidFill>
                <a:latin typeface="+mj-lt"/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268888" y="2905516"/>
              <a:ext cx="8669372" cy="1480113"/>
              <a:chOff x="268888" y="3536067"/>
              <a:chExt cx="8669372" cy="1480113"/>
            </a:xfrm>
          </p:grpSpPr>
          <p:sp>
            <p:nvSpPr>
              <p:cNvPr id="26" name="AutoShape 22"/>
              <p:cNvSpPr>
                <a:spLocks noChangeArrowheads="1"/>
              </p:cNvSpPr>
              <p:nvPr/>
            </p:nvSpPr>
            <p:spPr bwMode="auto">
              <a:xfrm>
                <a:off x="268888" y="4263826"/>
                <a:ext cx="2124520" cy="752354"/>
              </a:xfrm>
              <a:prstGeom prst="roundRect">
                <a:avLst>
                  <a:gd name="adj" fmla="val 16667"/>
                </a:avLst>
              </a:prstGeom>
              <a:gradFill>
                <a:gsLst>
                  <a:gs pos="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</a:gradFill>
              <a:ln>
                <a:solidFill>
                  <a:srgbClr val="002060"/>
                </a:solidFill>
                <a:headEnd/>
                <a:tailEnd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/>
                <a:r>
                  <a:rPr lang="en-US" sz="1000" b="1" dirty="0" err="1" smtClean="0">
                    <a:solidFill>
                      <a:srgbClr val="002060"/>
                    </a:solidFill>
                    <a:latin typeface="+mj-lt"/>
                  </a:rPr>
                  <a:t>Quadrupole</a:t>
                </a:r>
                <a:r>
                  <a:rPr lang="en-US" sz="1000" b="1" dirty="0" smtClean="0">
                    <a:solidFill>
                      <a:srgbClr val="002060"/>
                    </a:solidFill>
                    <a:latin typeface="+mj-lt"/>
                  </a:rPr>
                  <a:t> 1</a:t>
                </a:r>
              </a:p>
              <a:p>
                <a:pPr algn="ctr"/>
                <a:r>
                  <a:rPr lang="en-US" sz="1000" b="1" dirty="0" smtClean="0">
                    <a:solidFill>
                      <a:srgbClr val="002060"/>
                    </a:solidFill>
                    <a:latin typeface="+mj-lt"/>
                  </a:rPr>
                  <a:t>FIELD</a:t>
                </a:r>
                <a:endParaRPr lang="en-US" sz="1000" b="1" dirty="0">
                  <a:solidFill>
                    <a:srgbClr val="002060"/>
                  </a:solidFill>
                  <a:latin typeface="+mj-lt"/>
                </a:endParaRPr>
              </a:p>
            </p:txBody>
          </p:sp>
          <p:sp>
            <p:nvSpPr>
              <p:cNvPr id="27" name="AutoShape 22"/>
              <p:cNvSpPr>
                <a:spLocks noChangeArrowheads="1"/>
              </p:cNvSpPr>
              <p:nvPr/>
            </p:nvSpPr>
            <p:spPr bwMode="auto">
              <a:xfrm>
                <a:off x="2640596" y="4263826"/>
                <a:ext cx="2124520" cy="752354"/>
              </a:xfrm>
              <a:prstGeom prst="roundRect">
                <a:avLst>
                  <a:gd name="adj" fmla="val 16667"/>
                </a:avLst>
              </a:prstGeom>
              <a:gradFill>
                <a:gsLst>
                  <a:gs pos="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</a:gradFill>
              <a:ln>
                <a:solidFill>
                  <a:srgbClr val="002060"/>
                </a:solidFill>
                <a:headEnd/>
                <a:tailEnd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/>
                <a:r>
                  <a:rPr lang="en-US" sz="1000" b="1" dirty="0" err="1" smtClean="0">
                    <a:solidFill>
                      <a:srgbClr val="002060"/>
                    </a:solidFill>
                    <a:latin typeface="+mj-lt"/>
                  </a:rPr>
                  <a:t>Quadrupole</a:t>
                </a:r>
                <a:r>
                  <a:rPr lang="en-US" sz="1000" b="1" dirty="0" smtClean="0">
                    <a:solidFill>
                      <a:srgbClr val="002060"/>
                    </a:solidFill>
                    <a:latin typeface="+mj-lt"/>
                  </a:rPr>
                  <a:t> 2</a:t>
                </a:r>
              </a:p>
              <a:p>
                <a:pPr algn="ctr"/>
                <a:r>
                  <a:rPr lang="en-US" sz="1000" b="1" dirty="0" smtClean="0">
                    <a:solidFill>
                      <a:srgbClr val="002060"/>
                    </a:solidFill>
                    <a:latin typeface="+mj-lt"/>
                  </a:rPr>
                  <a:t>FIELD</a:t>
                </a:r>
                <a:endParaRPr lang="en-US" sz="1000" b="1" dirty="0">
                  <a:solidFill>
                    <a:srgbClr val="002060"/>
                  </a:solidFill>
                  <a:latin typeface="+mj-lt"/>
                </a:endParaRPr>
              </a:p>
            </p:txBody>
          </p:sp>
          <p:sp>
            <p:nvSpPr>
              <p:cNvPr id="28" name="AutoShape 22"/>
              <p:cNvSpPr>
                <a:spLocks noChangeArrowheads="1"/>
              </p:cNvSpPr>
              <p:nvPr/>
            </p:nvSpPr>
            <p:spPr bwMode="auto">
              <a:xfrm>
                <a:off x="6813740" y="4263826"/>
                <a:ext cx="2124520" cy="752354"/>
              </a:xfrm>
              <a:prstGeom prst="roundRect">
                <a:avLst>
                  <a:gd name="adj" fmla="val 16667"/>
                </a:avLst>
              </a:prstGeom>
              <a:gradFill>
                <a:gsLst>
                  <a:gs pos="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</a:gradFill>
              <a:ln>
                <a:solidFill>
                  <a:srgbClr val="002060"/>
                </a:solidFill>
                <a:headEnd/>
                <a:tailEnd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/>
                <a:r>
                  <a:rPr lang="en-US" sz="1000" b="1" dirty="0" err="1" smtClean="0">
                    <a:solidFill>
                      <a:srgbClr val="002060"/>
                    </a:solidFill>
                    <a:latin typeface="+mj-lt"/>
                  </a:rPr>
                  <a:t>Quadrupole</a:t>
                </a:r>
                <a:r>
                  <a:rPr lang="en-US" sz="1000" b="1" dirty="0" smtClean="0">
                    <a:solidFill>
                      <a:srgbClr val="002060"/>
                    </a:solidFill>
                    <a:latin typeface="+mj-lt"/>
                  </a:rPr>
                  <a:t> N</a:t>
                </a:r>
              </a:p>
              <a:p>
                <a:pPr algn="ctr"/>
                <a:r>
                  <a:rPr lang="en-US" sz="1000" b="1" dirty="0" smtClean="0">
                    <a:solidFill>
                      <a:srgbClr val="002060"/>
                    </a:solidFill>
                    <a:latin typeface="+mj-lt"/>
                  </a:rPr>
                  <a:t>FIELD</a:t>
                </a:r>
                <a:endParaRPr lang="en-US" sz="1000" b="1" dirty="0">
                  <a:solidFill>
                    <a:srgbClr val="002060"/>
                  </a:solidFill>
                  <a:latin typeface="+mj-lt"/>
                </a:endParaRPr>
              </a:p>
            </p:txBody>
          </p:sp>
          <p:sp>
            <p:nvSpPr>
              <p:cNvPr id="29" name="Content Placeholder 1"/>
              <p:cNvSpPr txBox="1">
                <a:spLocks/>
              </p:cNvSpPr>
              <p:nvPr/>
            </p:nvSpPr>
            <p:spPr>
              <a:xfrm>
                <a:off x="4946989" y="4263826"/>
                <a:ext cx="1743178" cy="752354"/>
              </a:xfrm>
              <a:prstGeom prst="rect">
                <a:avLst/>
              </a:prstGeom>
            </p:spPr>
            <p:txBody>
              <a:bodyPr/>
              <a:lstStyle>
                <a:lvl1pPr marL="438912" indent="-320040" algn="l" rtl="0" eaLnBrk="1" latinLnBrk="0" hangingPunct="1">
                  <a:spcBef>
                    <a:spcPts val="0"/>
                  </a:spcBef>
                  <a:buClr>
                    <a:schemeClr val="accent1"/>
                  </a:buClr>
                  <a:buSzPct val="80000"/>
                  <a:buFont typeface="Wingdings 2"/>
                  <a:buChar char=""/>
                  <a:defRPr kumimoji="0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31520" indent="-274320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90000"/>
                  <a:buFont typeface="Wingdings"/>
                  <a:buChar char=""/>
                  <a:defRPr kumimoji="0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96696" indent="-228600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Font typeface="Arial"/>
                  <a:buChar char="▪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16152" indent="-182880" algn="l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Font typeface="Arial"/>
                  <a:buChar char="▪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2646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Wingdings 3"/>
                  <a:buChar char=""/>
                  <a:defRPr kumimoji="0" lang="en-US" sz="20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627632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Wingdings 2"/>
                  <a:buChar char="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828800" indent="-18288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Wingdings 2"/>
                  <a:buChar char="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029968" indent="-182880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Font typeface="Wingdings 2" pitchFamily="18" charset="2"/>
                  <a:buChar char="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231136" indent="-182880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Font typeface="Wingdings 2" pitchFamily="18" charset="2"/>
                  <a:buChar char="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  <a:extLst/>
              </a:lstStyle>
              <a:p>
                <a:pPr marL="118872" indent="0" defTabSz="914400">
                  <a:buNone/>
                </a:pPr>
                <a:r>
                  <a:rPr lang="en-GB" sz="2000" dirty="0" smtClean="0"/>
                  <a:t>…….</a:t>
                </a:r>
                <a:endParaRPr lang="en-GB" sz="2000" dirty="0"/>
              </a:p>
            </p:txBody>
          </p:sp>
          <p:cxnSp>
            <p:nvCxnSpPr>
              <p:cNvPr id="30" name="Straight Arrow Connector 29"/>
              <p:cNvCxnSpPr/>
              <p:nvPr/>
            </p:nvCxnSpPr>
            <p:spPr>
              <a:xfrm flipH="1">
                <a:off x="1608881" y="3536067"/>
                <a:ext cx="1900860" cy="642394"/>
              </a:xfrm>
              <a:prstGeom prst="straightConnector1">
                <a:avLst/>
              </a:prstGeom>
              <a:ln w="38100" cap="rnd" cmpd="sng">
                <a:solidFill>
                  <a:schemeClr val="tx1"/>
                </a:solidFill>
                <a:round/>
                <a:headEnd type="non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/>
              <p:cNvCxnSpPr/>
              <p:nvPr/>
            </p:nvCxnSpPr>
            <p:spPr>
              <a:xfrm>
                <a:off x="5634261" y="3536067"/>
                <a:ext cx="1704088" cy="642394"/>
              </a:xfrm>
              <a:prstGeom prst="straightConnector1">
                <a:avLst/>
              </a:prstGeom>
              <a:ln w="38100" cap="rnd" cmpd="sng">
                <a:solidFill>
                  <a:schemeClr val="tx1"/>
                </a:solidFill>
                <a:round/>
                <a:headEnd type="non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/>
              <p:cNvCxnSpPr/>
              <p:nvPr/>
            </p:nvCxnSpPr>
            <p:spPr>
              <a:xfrm flipH="1">
                <a:off x="3509741" y="3646025"/>
                <a:ext cx="448802" cy="532436"/>
              </a:xfrm>
              <a:prstGeom prst="straightConnector1">
                <a:avLst/>
              </a:prstGeom>
              <a:ln w="38100" cap="rnd" cmpd="sng">
                <a:solidFill>
                  <a:schemeClr val="tx1"/>
                </a:solidFill>
                <a:round/>
                <a:headEnd type="non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 17"/>
            <p:cNvGrpSpPr/>
            <p:nvPr/>
          </p:nvGrpSpPr>
          <p:grpSpPr>
            <a:xfrm>
              <a:off x="268888" y="4437236"/>
              <a:ext cx="8669372" cy="1428505"/>
              <a:chOff x="268888" y="5067787"/>
              <a:chExt cx="8669372" cy="1428505"/>
            </a:xfrm>
          </p:grpSpPr>
          <p:sp>
            <p:nvSpPr>
              <p:cNvPr id="19" name="AutoShape 22"/>
              <p:cNvSpPr>
                <a:spLocks noChangeArrowheads="1"/>
              </p:cNvSpPr>
              <p:nvPr/>
            </p:nvSpPr>
            <p:spPr bwMode="auto">
              <a:xfrm>
                <a:off x="268888" y="5743938"/>
                <a:ext cx="2124520" cy="752354"/>
              </a:xfrm>
              <a:prstGeom prst="roundRect">
                <a:avLst>
                  <a:gd name="adj" fmla="val 16667"/>
                </a:avLst>
              </a:prstGeom>
              <a:gradFill>
                <a:gsLst>
                  <a:gs pos="0">
                    <a:srgbClr val="FFDB81"/>
                  </a:gs>
                  <a:gs pos="100000">
                    <a:srgbClr val="FFB601"/>
                  </a:gs>
                </a:gsLst>
              </a:gradFill>
              <a:ln>
                <a:solidFill>
                  <a:srgbClr val="680000"/>
                </a:solidFill>
                <a:headEnd/>
                <a:tailEnd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/>
                <a:r>
                  <a:rPr lang="en-US" sz="1000" b="1" dirty="0" err="1" smtClean="0">
                    <a:solidFill>
                      <a:srgbClr val="663300"/>
                    </a:solidFill>
                    <a:latin typeface="+mj-lt"/>
                  </a:rPr>
                  <a:t>Quadrupole</a:t>
                </a:r>
                <a:r>
                  <a:rPr lang="en-US" sz="1000" b="1" dirty="0" smtClean="0">
                    <a:solidFill>
                      <a:srgbClr val="663300"/>
                    </a:solidFill>
                    <a:latin typeface="+mj-lt"/>
                  </a:rPr>
                  <a:t> 1</a:t>
                </a:r>
              </a:p>
              <a:p>
                <a:pPr algn="ctr"/>
                <a:r>
                  <a:rPr lang="en-US" sz="1000" b="1" dirty="0" smtClean="0">
                    <a:solidFill>
                      <a:srgbClr val="663300"/>
                    </a:solidFill>
                    <a:latin typeface="+mj-lt"/>
                  </a:rPr>
                  <a:t>CURRENT</a:t>
                </a:r>
                <a:endParaRPr lang="en-US" sz="1000" b="1" dirty="0">
                  <a:solidFill>
                    <a:srgbClr val="663300"/>
                  </a:solidFill>
                  <a:latin typeface="+mj-lt"/>
                </a:endParaRPr>
              </a:p>
            </p:txBody>
          </p:sp>
          <p:sp>
            <p:nvSpPr>
              <p:cNvPr id="20" name="AutoShape 22"/>
              <p:cNvSpPr>
                <a:spLocks noChangeArrowheads="1"/>
              </p:cNvSpPr>
              <p:nvPr/>
            </p:nvSpPr>
            <p:spPr bwMode="auto">
              <a:xfrm>
                <a:off x="2640596" y="5743938"/>
                <a:ext cx="2124520" cy="752354"/>
              </a:xfrm>
              <a:prstGeom prst="roundRect">
                <a:avLst>
                  <a:gd name="adj" fmla="val 16667"/>
                </a:avLst>
              </a:prstGeom>
              <a:gradFill>
                <a:gsLst>
                  <a:gs pos="0">
                    <a:srgbClr val="FFDB81"/>
                  </a:gs>
                  <a:gs pos="100000">
                    <a:srgbClr val="FFB601"/>
                  </a:gs>
                </a:gsLst>
              </a:gradFill>
              <a:ln>
                <a:solidFill>
                  <a:srgbClr val="680000"/>
                </a:solidFill>
                <a:headEnd/>
                <a:tailEnd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/>
                <a:r>
                  <a:rPr lang="en-US" sz="1000" b="1" dirty="0" err="1">
                    <a:solidFill>
                      <a:srgbClr val="663300"/>
                    </a:solidFill>
                  </a:rPr>
                  <a:t>Quadrupole</a:t>
                </a:r>
                <a:r>
                  <a:rPr lang="en-US" sz="1000" b="1" dirty="0">
                    <a:solidFill>
                      <a:srgbClr val="663300"/>
                    </a:solidFill>
                  </a:rPr>
                  <a:t> </a:t>
                </a:r>
                <a:r>
                  <a:rPr lang="en-US" sz="1000" b="1" dirty="0" smtClean="0">
                    <a:solidFill>
                      <a:srgbClr val="663300"/>
                    </a:solidFill>
                  </a:rPr>
                  <a:t>2</a:t>
                </a:r>
                <a:endParaRPr lang="en-US" sz="1000" b="1" dirty="0">
                  <a:solidFill>
                    <a:srgbClr val="663300"/>
                  </a:solidFill>
                </a:endParaRPr>
              </a:p>
              <a:p>
                <a:pPr algn="ctr"/>
                <a:r>
                  <a:rPr lang="en-US" sz="1000" b="1" dirty="0">
                    <a:solidFill>
                      <a:srgbClr val="663300"/>
                    </a:solidFill>
                  </a:rPr>
                  <a:t>CURRENT</a:t>
                </a:r>
              </a:p>
            </p:txBody>
          </p:sp>
          <p:sp>
            <p:nvSpPr>
              <p:cNvPr id="21" name="AutoShape 22"/>
              <p:cNvSpPr>
                <a:spLocks noChangeArrowheads="1"/>
              </p:cNvSpPr>
              <p:nvPr/>
            </p:nvSpPr>
            <p:spPr bwMode="auto">
              <a:xfrm>
                <a:off x="6813740" y="5743938"/>
                <a:ext cx="2124520" cy="752354"/>
              </a:xfrm>
              <a:prstGeom prst="roundRect">
                <a:avLst>
                  <a:gd name="adj" fmla="val 16667"/>
                </a:avLst>
              </a:prstGeom>
              <a:gradFill>
                <a:gsLst>
                  <a:gs pos="0">
                    <a:srgbClr val="FFDB81"/>
                  </a:gs>
                  <a:gs pos="100000">
                    <a:srgbClr val="FFB601"/>
                  </a:gs>
                </a:gsLst>
              </a:gradFill>
              <a:ln>
                <a:solidFill>
                  <a:srgbClr val="680000"/>
                </a:solidFill>
                <a:headEnd/>
                <a:tailEnd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/>
                <a:r>
                  <a:rPr lang="en-US" sz="1000" b="1" dirty="0" err="1">
                    <a:solidFill>
                      <a:srgbClr val="663300"/>
                    </a:solidFill>
                  </a:rPr>
                  <a:t>Quadrupole</a:t>
                </a:r>
                <a:r>
                  <a:rPr lang="en-US" sz="1000" b="1" dirty="0">
                    <a:solidFill>
                      <a:srgbClr val="663300"/>
                    </a:solidFill>
                  </a:rPr>
                  <a:t> </a:t>
                </a:r>
                <a:r>
                  <a:rPr lang="en-US" sz="1000" b="1" dirty="0" smtClean="0">
                    <a:solidFill>
                      <a:srgbClr val="663300"/>
                    </a:solidFill>
                  </a:rPr>
                  <a:t>N</a:t>
                </a:r>
                <a:endParaRPr lang="en-US" sz="1000" b="1" dirty="0">
                  <a:solidFill>
                    <a:srgbClr val="663300"/>
                  </a:solidFill>
                </a:endParaRPr>
              </a:p>
              <a:p>
                <a:pPr algn="ctr"/>
                <a:r>
                  <a:rPr lang="en-US" sz="1000" b="1" dirty="0">
                    <a:solidFill>
                      <a:srgbClr val="663300"/>
                    </a:solidFill>
                  </a:rPr>
                  <a:t>CURRENT</a:t>
                </a:r>
              </a:p>
            </p:txBody>
          </p:sp>
          <p:sp>
            <p:nvSpPr>
              <p:cNvPr id="22" name="Content Placeholder 1"/>
              <p:cNvSpPr txBox="1">
                <a:spLocks/>
              </p:cNvSpPr>
              <p:nvPr/>
            </p:nvSpPr>
            <p:spPr>
              <a:xfrm>
                <a:off x="4946989" y="5724645"/>
                <a:ext cx="1743178" cy="752354"/>
              </a:xfrm>
              <a:prstGeom prst="rect">
                <a:avLst/>
              </a:prstGeom>
            </p:spPr>
            <p:txBody>
              <a:bodyPr/>
              <a:lstStyle>
                <a:lvl1pPr marL="438912" indent="-320040" algn="l" rtl="0" eaLnBrk="1" latinLnBrk="0" hangingPunct="1">
                  <a:spcBef>
                    <a:spcPts val="0"/>
                  </a:spcBef>
                  <a:buClr>
                    <a:schemeClr val="accent1"/>
                  </a:buClr>
                  <a:buSzPct val="80000"/>
                  <a:buFont typeface="Wingdings 2"/>
                  <a:buChar char=""/>
                  <a:defRPr kumimoji="0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31520" indent="-274320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90000"/>
                  <a:buFont typeface="Wingdings"/>
                  <a:buChar char=""/>
                  <a:defRPr kumimoji="0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96696" indent="-228600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Font typeface="Arial"/>
                  <a:buChar char="▪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16152" indent="-182880" algn="l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Font typeface="Arial"/>
                  <a:buChar char="▪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2646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Wingdings 3"/>
                  <a:buChar char=""/>
                  <a:defRPr kumimoji="0" lang="en-US" sz="20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627632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Wingdings 2"/>
                  <a:buChar char="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828800" indent="-18288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Wingdings 2"/>
                  <a:buChar char="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029968" indent="-182880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Font typeface="Wingdings 2" pitchFamily="18" charset="2"/>
                  <a:buChar char="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231136" indent="-182880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Font typeface="Wingdings 2" pitchFamily="18" charset="2"/>
                  <a:buChar char="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  <a:extLst/>
              </a:lstStyle>
              <a:p>
                <a:pPr marL="118872" indent="0" defTabSz="914400">
                  <a:buNone/>
                </a:pPr>
                <a:r>
                  <a:rPr lang="en-GB" sz="2000" dirty="0" smtClean="0"/>
                  <a:t>…….</a:t>
                </a:r>
                <a:endParaRPr lang="en-GB" sz="2000" dirty="0"/>
              </a:p>
            </p:txBody>
          </p:sp>
          <p:cxnSp>
            <p:nvCxnSpPr>
              <p:cNvPr id="23" name="Straight Arrow Connector 22"/>
              <p:cNvCxnSpPr/>
              <p:nvPr/>
            </p:nvCxnSpPr>
            <p:spPr>
              <a:xfrm>
                <a:off x="1331148" y="5067787"/>
                <a:ext cx="0" cy="623101"/>
              </a:xfrm>
              <a:prstGeom prst="straightConnector1">
                <a:avLst/>
              </a:prstGeom>
              <a:ln w="38100" cap="rnd" cmpd="sng">
                <a:solidFill>
                  <a:schemeClr val="tx1"/>
                </a:solidFill>
                <a:round/>
                <a:headEnd type="non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/>
              <p:cNvCxnSpPr/>
              <p:nvPr/>
            </p:nvCxnSpPr>
            <p:spPr>
              <a:xfrm>
                <a:off x="3702856" y="5067787"/>
                <a:ext cx="0" cy="623101"/>
              </a:xfrm>
              <a:prstGeom prst="straightConnector1">
                <a:avLst/>
              </a:prstGeom>
              <a:ln w="38100" cap="rnd" cmpd="sng">
                <a:solidFill>
                  <a:schemeClr val="tx1"/>
                </a:solidFill>
                <a:round/>
                <a:headEnd type="non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/>
              <p:cNvCxnSpPr/>
              <p:nvPr/>
            </p:nvCxnSpPr>
            <p:spPr>
              <a:xfrm>
                <a:off x="7889563" y="5067787"/>
                <a:ext cx="0" cy="623101"/>
              </a:xfrm>
              <a:prstGeom prst="straightConnector1">
                <a:avLst/>
              </a:prstGeom>
              <a:ln w="38100" cap="rnd" cmpd="sng">
                <a:solidFill>
                  <a:schemeClr val="tx1"/>
                </a:solidFill>
                <a:round/>
                <a:headEnd type="non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3" name="Content Placeholder 1"/>
          <p:cNvSpPr txBox="1">
            <a:spLocks/>
          </p:cNvSpPr>
          <p:nvPr/>
        </p:nvSpPr>
        <p:spPr>
          <a:xfrm>
            <a:off x="529742" y="4360324"/>
            <a:ext cx="4207799" cy="18062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>
                <a:solidFill>
                  <a:srgbClr val="000000"/>
                </a:solidFill>
              </a:rPr>
              <a:t>Used in 6 accelerators: </a:t>
            </a:r>
          </a:p>
          <a:p>
            <a:r>
              <a:rPr lang="en-GB" sz="1600" dirty="0" smtClean="0">
                <a:solidFill>
                  <a:srgbClr val="000000"/>
                </a:solidFill>
              </a:rPr>
              <a:t>LHC, SPS, LEIR, PS, PSB, ISOLDE</a:t>
            </a:r>
          </a:p>
          <a:p>
            <a:pPr lvl="1"/>
            <a:r>
              <a:rPr lang="en-GB" sz="1200" b="1" dirty="0" smtClean="0">
                <a:solidFill>
                  <a:srgbClr val="000000"/>
                </a:solidFill>
              </a:rPr>
              <a:t>Exportable</a:t>
            </a:r>
            <a:r>
              <a:rPr lang="en-GB" sz="1200" dirty="0" smtClean="0">
                <a:solidFill>
                  <a:srgbClr val="000000"/>
                </a:solidFill>
              </a:rPr>
              <a:t>: used in GSI</a:t>
            </a:r>
          </a:p>
          <a:p>
            <a:r>
              <a:rPr lang="en-GB" sz="1400" dirty="0" smtClean="0">
                <a:solidFill>
                  <a:srgbClr val="000000"/>
                </a:solidFill>
              </a:rPr>
              <a:t>&gt; ~150 M of settings</a:t>
            </a:r>
          </a:p>
          <a:p>
            <a:r>
              <a:rPr lang="en-GB" sz="1400" smtClean="0">
                <a:solidFill>
                  <a:srgbClr val="000000"/>
                </a:solidFill>
              </a:rPr>
              <a:t>~ </a:t>
            </a:r>
            <a:r>
              <a:rPr lang="en-GB" sz="1400" dirty="0" smtClean="0">
                <a:solidFill>
                  <a:srgbClr val="000000"/>
                </a:solidFill>
              </a:rPr>
              <a:t>1M lines </a:t>
            </a:r>
            <a:r>
              <a:rPr lang="en-GB" sz="1400" dirty="0">
                <a:solidFill>
                  <a:srgbClr val="000000"/>
                </a:solidFill>
              </a:rPr>
              <a:t>of code</a:t>
            </a:r>
            <a:endParaRPr lang="en-GB" sz="1400" dirty="0" smtClean="0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628148" y="2433152"/>
            <a:ext cx="34146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08000"/>
                </a:solidFill>
              </a:rPr>
              <a:t>Translation</a:t>
            </a:r>
            <a:r>
              <a:rPr lang="en-GB" sz="1600" dirty="0"/>
              <a:t> of high-level accelerator parameters to low-level device properties</a:t>
            </a:r>
          </a:p>
        </p:txBody>
      </p:sp>
    </p:spTree>
    <p:extLst>
      <p:ext uri="{BB962C8B-B14F-4D97-AF65-F5344CB8AC3E}">
        <p14:creationId xmlns:p14="http://schemas.microsoft.com/office/powerpoint/2010/main" val="38497916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  <p:bldP spid="15" grpId="0"/>
      <p:bldP spid="33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Sequencer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b="1" dirty="0" smtClean="0">
                <a:solidFill>
                  <a:srgbClr val="008000"/>
                </a:solidFill>
              </a:rPr>
              <a:t>Automates</a:t>
            </a:r>
            <a:r>
              <a:rPr lang="en-GB" dirty="0" smtClean="0">
                <a:solidFill>
                  <a:srgbClr val="008000"/>
                </a:solidFill>
              </a:rPr>
              <a:t> </a:t>
            </a:r>
            <a:r>
              <a:rPr lang="en-GB" dirty="0" smtClean="0"/>
              <a:t>execution of </a:t>
            </a:r>
            <a:r>
              <a:rPr lang="en-GB" b="1" dirty="0" smtClean="0">
                <a:solidFill>
                  <a:srgbClr val="008000"/>
                </a:solidFill>
              </a:rPr>
              <a:t>sequences of tasks</a:t>
            </a:r>
          </a:p>
          <a:p>
            <a:pPr lvl="1"/>
            <a:r>
              <a:rPr lang="en-GB" dirty="0" smtClean="0"/>
              <a:t>Check the values of devices </a:t>
            </a:r>
          </a:p>
          <a:p>
            <a:pPr lvl="1"/>
            <a:r>
              <a:rPr lang="en-GB" dirty="0" smtClean="0"/>
              <a:t>Ask the control system to load the settings</a:t>
            </a:r>
          </a:p>
          <a:p>
            <a:pPr lvl="1"/>
            <a:r>
              <a:rPr lang="en-US" dirty="0" smtClean="0"/>
              <a:t>Wait for the equipment to be ready</a:t>
            </a:r>
            <a:endParaRPr lang="en-GB" dirty="0" smtClean="0"/>
          </a:p>
          <a:p>
            <a:r>
              <a:rPr lang="en-GB" b="1" dirty="0" smtClean="0">
                <a:solidFill>
                  <a:srgbClr val="008000"/>
                </a:solidFill>
              </a:rPr>
              <a:t>Operators</a:t>
            </a:r>
            <a:r>
              <a:rPr lang="en-GB" dirty="0"/>
              <a:t> </a:t>
            </a:r>
            <a:r>
              <a:rPr lang="en-GB" dirty="0" smtClean="0"/>
              <a:t>memory</a:t>
            </a:r>
          </a:p>
          <a:p>
            <a:pPr>
              <a:lnSpc>
                <a:spcPct val="90000"/>
              </a:lnSpc>
            </a:pPr>
            <a:r>
              <a:rPr lang="en-GB" b="1" dirty="0">
                <a:solidFill>
                  <a:srgbClr val="008000"/>
                </a:solidFill>
              </a:rPr>
              <a:t>Reliable</a:t>
            </a:r>
            <a:r>
              <a:rPr lang="en-GB" dirty="0"/>
              <a:t> execution and error reporting</a:t>
            </a:r>
          </a:p>
          <a:p>
            <a:pPr>
              <a:lnSpc>
                <a:spcPct val="90000"/>
              </a:lnSpc>
            </a:pPr>
            <a:r>
              <a:rPr lang="en-GB" b="1" dirty="0">
                <a:solidFill>
                  <a:srgbClr val="008000"/>
                </a:solidFill>
              </a:rPr>
              <a:t>Safe </a:t>
            </a:r>
            <a:r>
              <a:rPr lang="en-GB" dirty="0"/>
              <a:t>mode </a:t>
            </a:r>
          </a:p>
          <a:p>
            <a:pPr lvl="1">
              <a:lnSpc>
                <a:spcPct val="90000"/>
              </a:lnSpc>
            </a:pPr>
            <a:r>
              <a:rPr lang="en-GB" dirty="0"/>
              <a:t>run-through automatically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run until task</a:t>
            </a:r>
            <a:endParaRPr lang="en-GB" dirty="0"/>
          </a:p>
          <a:p>
            <a:pPr lvl="1">
              <a:lnSpc>
                <a:spcPct val="90000"/>
              </a:lnSpc>
            </a:pPr>
            <a:r>
              <a:rPr lang="en-US" dirty="0"/>
              <a:t>step task-by-task</a:t>
            </a:r>
            <a:endParaRPr lang="en-GB" dirty="0"/>
          </a:p>
          <a:p>
            <a:pPr>
              <a:lnSpc>
                <a:spcPct val="90000"/>
              </a:lnSpc>
            </a:pPr>
            <a:r>
              <a:rPr lang="en-US" b="1" dirty="0">
                <a:solidFill>
                  <a:srgbClr val="008000"/>
                </a:solidFill>
              </a:rPr>
              <a:t>Expert</a:t>
            </a:r>
            <a:r>
              <a:rPr lang="en-US" dirty="0"/>
              <a:t> mode</a:t>
            </a:r>
            <a:endParaRPr lang="en-GB" dirty="0"/>
          </a:p>
          <a:p>
            <a:pPr lvl="1">
              <a:lnSpc>
                <a:spcPct val="90000"/>
              </a:lnSpc>
            </a:pPr>
            <a:r>
              <a:rPr lang="en-GB" dirty="0"/>
              <a:t>skip task</a:t>
            </a:r>
          </a:p>
          <a:p>
            <a:pPr lvl="1">
              <a:lnSpc>
                <a:spcPct val="90000"/>
              </a:lnSpc>
            </a:pPr>
            <a:r>
              <a:rPr lang="en-GB" dirty="0"/>
              <a:t>jump to task</a:t>
            </a:r>
          </a:p>
          <a:p>
            <a:endParaRPr lang="en-GB" dirty="0"/>
          </a:p>
          <a:p>
            <a:r>
              <a:rPr lang="en-GB" dirty="0" smtClean="0"/>
              <a:t>~ </a:t>
            </a:r>
            <a:r>
              <a:rPr lang="en-GB" dirty="0"/>
              <a:t>1250 sequences for LHC Beam Operation</a:t>
            </a:r>
          </a:p>
          <a:p>
            <a:r>
              <a:rPr lang="en-GB" dirty="0"/>
              <a:t>~ 350 tasks types</a:t>
            </a:r>
          </a:p>
          <a:p>
            <a:r>
              <a:rPr lang="en-GB" dirty="0"/>
              <a:t>LHC main sequence: ~1100 tasks in total</a:t>
            </a:r>
          </a:p>
          <a:p>
            <a:endParaRPr lang="en-GB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1st Sep. 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Accelerators Control System - E. Hatziangeli, CERN Beam Controls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1301" y="57743"/>
            <a:ext cx="2142699" cy="1380315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5025789" y="1815152"/>
            <a:ext cx="1051163" cy="3515831"/>
            <a:chOff x="69497" y="1584135"/>
            <a:chExt cx="2172960" cy="4892863"/>
          </a:xfrm>
        </p:grpSpPr>
        <p:sp>
          <p:nvSpPr>
            <p:cNvPr id="30" name="AutoShape 22"/>
            <p:cNvSpPr>
              <a:spLocks noChangeArrowheads="1"/>
            </p:cNvSpPr>
            <p:nvPr/>
          </p:nvSpPr>
          <p:spPr bwMode="auto">
            <a:xfrm>
              <a:off x="69497" y="1584135"/>
              <a:ext cx="2172960" cy="4892863"/>
            </a:xfrm>
            <a:prstGeom prst="roundRect">
              <a:avLst>
                <a:gd name="adj" fmla="val 8626"/>
              </a:avLst>
            </a:prstGeom>
            <a:gradFill>
              <a:gsLst>
                <a:gs pos="0">
                  <a:schemeClr val="accent4">
                    <a:lumMod val="20000"/>
                    <a:lumOff val="80000"/>
                  </a:schemeClr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</a:gradFill>
            <a:ln>
              <a:solidFill>
                <a:srgbClr val="008000"/>
              </a:solidFill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t"/>
            <a:lstStyle/>
            <a:p>
              <a:r>
                <a:rPr lang="en-US" sz="1600" b="1" dirty="0" smtClean="0">
                  <a:solidFill>
                    <a:schemeClr val="accent4">
                      <a:lumMod val="50000"/>
                    </a:schemeClr>
                  </a:solidFill>
                  <a:latin typeface="+mj-lt"/>
                </a:rPr>
                <a:t>Tasks</a:t>
              </a:r>
            </a:p>
          </p:txBody>
        </p:sp>
        <p:sp>
          <p:nvSpPr>
            <p:cNvPr id="31" name="AutoShape 22"/>
            <p:cNvSpPr>
              <a:spLocks noChangeArrowheads="1"/>
            </p:cNvSpPr>
            <p:nvPr/>
          </p:nvSpPr>
          <p:spPr bwMode="auto">
            <a:xfrm>
              <a:off x="137513" y="2305201"/>
              <a:ext cx="2042330" cy="721574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chemeClr val="accent4">
                    <a:lumMod val="40000"/>
                    <a:lumOff val="6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</a:gradFill>
            <a:ln>
              <a:solidFill>
                <a:srgbClr val="008000"/>
              </a:solidFill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t"/>
            <a:lstStyle/>
            <a:p>
              <a:pPr algn="ctr">
                <a:lnSpc>
                  <a:spcPts val="2000"/>
                </a:lnSpc>
              </a:pPr>
              <a:r>
                <a:rPr lang="en-US" sz="1400" b="1" dirty="0" smtClean="0">
                  <a:solidFill>
                    <a:schemeClr val="accent4">
                      <a:lumMod val="50000"/>
                    </a:schemeClr>
                  </a:solidFill>
                  <a:latin typeface="+mj-lt"/>
                </a:rPr>
                <a:t>LSA</a:t>
              </a:r>
            </a:p>
          </p:txBody>
        </p:sp>
        <p:sp>
          <p:nvSpPr>
            <p:cNvPr id="32" name="AutoShape 22"/>
            <p:cNvSpPr>
              <a:spLocks noChangeArrowheads="1"/>
            </p:cNvSpPr>
            <p:nvPr/>
          </p:nvSpPr>
          <p:spPr bwMode="auto">
            <a:xfrm>
              <a:off x="134812" y="2958005"/>
              <a:ext cx="2042330" cy="1515789"/>
            </a:xfrm>
            <a:prstGeom prst="roundRect">
              <a:avLst>
                <a:gd name="adj" fmla="val 10922"/>
              </a:avLst>
            </a:prstGeom>
            <a:gradFill>
              <a:gsLst>
                <a:gs pos="0">
                  <a:schemeClr val="accent4">
                    <a:lumMod val="40000"/>
                    <a:lumOff val="6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</a:gradFill>
            <a:ln>
              <a:solidFill>
                <a:srgbClr val="008000"/>
              </a:solidFill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t"/>
            <a:lstStyle/>
            <a:p>
              <a:pPr algn="ctr">
                <a:lnSpc>
                  <a:spcPts val="2000"/>
                </a:lnSpc>
              </a:pPr>
              <a:r>
                <a:rPr lang="en-US" sz="1400" b="1" dirty="0" smtClean="0">
                  <a:solidFill>
                    <a:schemeClr val="accent4">
                      <a:lumMod val="50000"/>
                    </a:schemeClr>
                  </a:solidFill>
                  <a:latin typeface="+mj-lt"/>
                </a:rPr>
                <a:t>Timing</a:t>
              </a:r>
            </a:p>
            <a:p>
              <a:pPr>
                <a:lnSpc>
                  <a:spcPts val="2000"/>
                </a:lnSpc>
              </a:pPr>
              <a:r>
                <a:rPr lang="en-US" sz="1200" dirty="0" smtClean="0">
                  <a:solidFill>
                    <a:schemeClr val="accent4">
                      <a:lumMod val="50000"/>
                    </a:schemeClr>
                  </a:solidFill>
                  <a:latin typeface="+mj-lt"/>
                </a:rPr>
                <a:t>send event</a:t>
              </a:r>
            </a:p>
            <a:p>
              <a:pPr marL="174625" indent="-174625">
                <a:lnSpc>
                  <a:spcPts val="2000"/>
                </a:lnSpc>
                <a:buFontTx/>
                <a:buChar char="-"/>
              </a:pPr>
              <a:r>
                <a:rPr lang="en-US" sz="1200" dirty="0" smtClean="0">
                  <a:solidFill>
                    <a:schemeClr val="accent4">
                      <a:lumMod val="50000"/>
                    </a:schemeClr>
                  </a:solidFill>
                  <a:latin typeface="+mj-lt"/>
                </a:rPr>
                <a:t>set state</a:t>
              </a:r>
            </a:p>
            <a:p>
              <a:pPr marL="174625" indent="-174625">
                <a:lnSpc>
                  <a:spcPts val="2000"/>
                </a:lnSpc>
                <a:buFontTx/>
                <a:buChar char="-"/>
              </a:pPr>
              <a:r>
                <a:rPr lang="en-US" sz="1200" dirty="0" smtClean="0">
                  <a:solidFill>
                    <a:schemeClr val="accent4">
                      <a:lumMod val="50000"/>
                    </a:schemeClr>
                  </a:solidFill>
                  <a:latin typeface="+mj-lt"/>
                </a:rPr>
                <a:t>start ramp</a:t>
              </a:r>
            </a:p>
          </p:txBody>
        </p:sp>
        <p:sp>
          <p:nvSpPr>
            <p:cNvPr id="33" name="AutoShape 22"/>
            <p:cNvSpPr>
              <a:spLocks noChangeArrowheads="1"/>
            </p:cNvSpPr>
            <p:nvPr/>
          </p:nvSpPr>
          <p:spPr bwMode="auto">
            <a:xfrm>
              <a:off x="134812" y="3566555"/>
              <a:ext cx="2042330" cy="1515789"/>
            </a:xfrm>
            <a:prstGeom prst="roundRect">
              <a:avLst>
                <a:gd name="adj" fmla="val 10203"/>
              </a:avLst>
            </a:prstGeom>
            <a:gradFill>
              <a:gsLst>
                <a:gs pos="0">
                  <a:schemeClr val="accent4">
                    <a:lumMod val="40000"/>
                    <a:lumOff val="6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</a:gradFill>
            <a:ln>
              <a:solidFill>
                <a:srgbClr val="008000"/>
              </a:solidFill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t"/>
            <a:lstStyle/>
            <a:p>
              <a:pPr algn="ctr">
                <a:lnSpc>
                  <a:spcPts val="2000"/>
                </a:lnSpc>
              </a:pPr>
              <a:r>
                <a:rPr lang="en-US" sz="1400" b="1" dirty="0" smtClean="0">
                  <a:solidFill>
                    <a:schemeClr val="accent4">
                      <a:lumMod val="50000"/>
                    </a:schemeClr>
                  </a:solidFill>
                  <a:latin typeface="+mj-lt"/>
                </a:rPr>
                <a:t>Magnets</a:t>
              </a:r>
            </a:p>
            <a:p>
              <a:pPr>
                <a:lnSpc>
                  <a:spcPts val="2000"/>
                </a:lnSpc>
              </a:pPr>
              <a:r>
                <a:rPr lang="en-US" sz="1200" dirty="0" smtClean="0">
                  <a:solidFill>
                    <a:schemeClr val="accent4">
                      <a:lumMod val="50000"/>
                    </a:schemeClr>
                  </a:solidFill>
                  <a:latin typeface="+mj-lt"/>
                </a:rPr>
                <a:t>reset faults</a:t>
              </a:r>
            </a:p>
            <a:p>
              <a:pPr>
                <a:lnSpc>
                  <a:spcPts val="2000"/>
                </a:lnSpc>
              </a:pPr>
              <a:r>
                <a:rPr lang="en-US" sz="1200" dirty="0" smtClean="0">
                  <a:solidFill>
                    <a:schemeClr val="accent4">
                      <a:lumMod val="50000"/>
                    </a:schemeClr>
                  </a:solidFill>
                  <a:latin typeface="+mj-lt"/>
                </a:rPr>
                <a:t>check state</a:t>
              </a:r>
            </a:p>
            <a:p>
              <a:pPr>
                <a:lnSpc>
                  <a:spcPts val="2000"/>
                </a:lnSpc>
              </a:pPr>
              <a:r>
                <a:rPr lang="en-US" sz="1200" dirty="0" smtClean="0">
                  <a:solidFill>
                    <a:schemeClr val="accent4">
                      <a:lumMod val="50000"/>
                    </a:schemeClr>
                  </a:solidFill>
                  <a:latin typeface="+mj-lt"/>
                </a:rPr>
                <a:t>set state</a:t>
              </a:r>
            </a:p>
          </p:txBody>
        </p:sp>
        <p:sp>
          <p:nvSpPr>
            <p:cNvPr id="34" name="AutoShape 22"/>
            <p:cNvSpPr>
              <a:spLocks noChangeArrowheads="1"/>
            </p:cNvSpPr>
            <p:nvPr/>
          </p:nvSpPr>
          <p:spPr bwMode="auto">
            <a:xfrm>
              <a:off x="134813" y="4448913"/>
              <a:ext cx="2042330" cy="828827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chemeClr val="accent4">
                    <a:lumMod val="40000"/>
                    <a:lumOff val="6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</a:gradFill>
            <a:ln>
              <a:solidFill>
                <a:srgbClr val="008000"/>
              </a:solidFill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t"/>
            <a:lstStyle/>
            <a:p>
              <a:pPr algn="ctr">
                <a:lnSpc>
                  <a:spcPts val="2000"/>
                </a:lnSpc>
              </a:pPr>
              <a:r>
                <a:rPr lang="en-US" sz="1400" b="1" dirty="0" smtClean="0">
                  <a:solidFill>
                    <a:schemeClr val="accent4">
                      <a:lumMod val="50000"/>
                    </a:schemeClr>
                  </a:solidFill>
                  <a:latin typeface="+mj-lt"/>
                </a:rPr>
                <a:t>Beam dump</a:t>
              </a:r>
            </a:p>
            <a:p>
              <a:pPr>
                <a:lnSpc>
                  <a:spcPts val="2000"/>
                </a:lnSpc>
              </a:pPr>
              <a:r>
                <a:rPr lang="en-US" sz="1200" dirty="0" smtClean="0">
                  <a:solidFill>
                    <a:schemeClr val="accent4">
                      <a:lumMod val="50000"/>
                    </a:schemeClr>
                  </a:solidFill>
                  <a:latin typeface="+mj-lt"/>
                </a:rPr>
                <a:t>check ready</a:t>
              </a:r>
            </a:p>
          </p:txBody>
        </p:sp>
        <p:sp>
          <p:nvSpPr>
            <p:cNvPr id="35" name="AutoShape 22"/>
            <p:cNvSpPr>
              <a:spLocks noChangeArrowheads="1"/>
            </p:cNvSpPr>
            <p:nvPr/>
          </p:nvSpPr>
          <p:spPr bwMode="auto">
            <a:xfrm>
              <a:off x="134812" y="5080525"/>
              <a:ext cx="2042330" cy="721574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chemeClr val="accent4">
                    <a:lumMod val="40000"/>
                    <a:lumOff val="6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</a:gradFill>
            <a:ln>
              <a:solidFill>
                <a:srgbClr val="008000"/>
              </a:solidFill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t"/>
            <a:lstStyle/>
            <a:p>
              <a:pPr algn="ctr">
                <a:lnSpc>
                  <a:spcPts val="2000"/>
                </a:lnSpc>
              </a:pPr>
              <a:r>
                <a:rPr lang="en-US" sz="1400" b="1" dirty="0" smtClean="0">
                  <a:solidFill>
                    <a:schemeClr val="accent4">
                      <a:lumMod val="50000"/>
                    </a:schemeClr>
                  </a:solidFill>
                  <a:latin typeface="+mj-lt"/>
                </a:rPr>
                <a:t>Collimators</a:t>
              </a:r>
            </a:p>
          </p:txBody>
        </p:sp>
        <p:sp>
          <p:nvSpPr>
            <p:cNvPr id="36" name="AutoShape 22"/>
            <p:cNvSpPr>
              <a:spLocks noChangeArrowheads="1"/>
            </p:cNvSpPr>
            <p:nvPr/>
          </p:nvSpPr>
          <p:spPr bwMode="auto">
            <a:xfrm>
              <a:off x="134810" y="5593234"/>
              <a:ext cx="2042330" cy="569649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chemeClr val="accent4">
                    <a:lumMod val="40000"/>
                    <a:lumOff val="6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</a:gradFill>
            <a:ln>
              <a:solidFill>
                <a:srgbClr val="008000"/>
              </a:solidFill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t"/>
            <a:lstStyle/>
            <a:p>
              <a:pPr algn="ctr">
                <a:lnSpc>
                  <a:spcPts val="2000"/>
                </a:lnSpc>
              </a:pPr>
              <a:r>
                <a:rPr lang="en-US" sz="1400" b="1" dirty="0" smtClean="0">
                  <a:solidFill>
                    <a:schemeClr val="accent4">
                      <a:lumMod val="50000"/>
                    </a:schemeClr>
                  </a:solidFill>
                  <a:latin typeface="+mj-lt"/>
                </a:rPr>
                <a:t>RF</a:t>
              </a:r>
            </a:p>
          </p:txBody>
        </p:sp>
        <p:sp>
          <p:nvSpPr>
            <p:cNvPr id="37" name="AutoShape 22"/>
            <p:cNvSpPr>
              <a:spLocks noChangeArrowheads="1"/>
            </p:cNvSpPr>
            <p:nvPr/>
          </p:nvSpPr>
          <p:spPr bwMode="auto">
            <a:xfrm>
              <a:off x="126626" y="6065559"/>
              <a:ext cx="2051601" cy="395104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chemeClr val="accent4">
                    <a:lumMod val="40000"/>
                    <a:lumOff val="6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</a:gradFill>
            <a:ln>
              <a:solidFill>
                <a:srgbClr val="008000"/>
              </a:solidFill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>
                <a:lnSpc>
                  <a:spcPts val="2000"/>
                </a:lnSpc>
              </a:pPr>
              <a:r>
                <a:rPr lang="en-US" sz="1400" b="1" dirty="0" smtClean="0">
                  <a:solidFill>
                    <a:schemeClr val="accent4">
                      <a:lumMod val="50000"/>
                    </a:schemeClr>
                  </a:solidFill>
                  <a:latin typeface="+mj-lt"/>
                </a:rPr>
                <a:t>…~350…..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169144" y="2057008"/>
            <a:ext cx="1466850" cy="1661931"/>
            <a:chOff x="1038450" y="4087860"/>
            <a:chExt cx="1976532" cy="1548396"/>
          </a:xfrm>
        </p:grpSpPr>
        <p:pic>
          <p:nvPicPr>
            <p:cNvPr id="28" name="Picture 4" descr="document, file, page, paper icon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038450" y="4087860"/>
              <a:ext cx="1976532" cy="15483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TextBox 28"/>
            <p:cNvSpPr txBox="1"/>
            <p:nvPr/>
          </p:nvSpPr>
          <p:spPr>
            <a:xfrm>
              <a:off x="1762267" y="4130757"/>
              <a:ext cx="1039940" cy="1956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rgbClr val="0070C0"/>
                  </a:solidFill>
                </a:rPr>
                <a:t>Prepare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190209" y="4148956"/>
            <a:ext cx="1447435" cy="473860"/>
            <a:chOff x="1038450" y="4130754"/>
            <a:chExt cx="1976532" cy="1548396"/>
          </a:xfrm>
          <a:noFill/>
        </p:grpSpPr>
        <p:pic>
          <p:nvPicPr>
            <p:cNvPr id="26" name="Picture 4" descr="document, file, page, paper icon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038450" y="4130754"/>
              <a:ext cx="1976532" cy="1548396"/>
            </a:xfrm>
            <a:prstGeom prst="rect">
              <a:avLst/>
            </a:prstGeom>
            <a:grpFill/>
            <a:extLst/>
          </p:spPr>
        </p:pic>
        <p:sp>
          <p:nvSpPr>
            <p:cNvPr id="27" name="TextBox 26"/>
            <p:cNvSpPr txBox="1"/>
            <p:nvPr/>
          </p:nvSpPr>
          <p:spPr>
            <a:xfrm>
              <a:off x="1762267" y="4130758"/>
              <a:ext cx="1252715" cy="68625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rgbClr val="0070C0"/>
                  </a:solidFill>
                </a:rPr>
                <a:t>Accelerate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7190209" y="3678241"/>
            <a:ext cx="1445785" cy="473860"/>
            <a:chOff x="1038450" y="4130754"/>
            <a:chExt cx="1976532" cy="1548396"/>
          </a:xfrm>
          <a:noFill/>
        </p:grpSpPr>
        <p:pic>
          <p:nvPicPr>
            <p:cNvPr id="24" name="Picture 4" descr="document, file, page, paper icon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038450" y="4130754"/>
              <a:ext cx="1976532" cy="1548396"/>
            </a:xfrm>
            <a:prstGeom prst="rect">
              <a:avLst/>
            </a:prstGeom>
            <a:grpFill/>
            <a:extLst/>
          </p:spPr>
        </p:pic>
        <p:sp>
          <p:nvSpPr>
            <p:cNvPr id="25" name="TextBox 24"/>
            <p:cNvSpPr txBox="1"/>
            <p:nvPr/>
          </p:nvSpPr>
          <p:spPr>
            <a:xfrm>
              <a:off x="1762267" y="4130758"/>
              <a:ext cx="1039940" cy="68625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rgbClr val="0070C0"/>
                  </a:solidFill>
                </a:rPr>
                <a:t>Inject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7190209" y="4622000"/>
            <a:ext cx="1445785" cy="473860"/>
            <a:chOff x="1038450" y="4130754"/>
            <a:chExt cx="1976532" cy="1548396"/>
          </a:xfrm>
          <a:noFill/>
        </p:grpSpPr>
        <p:pic>
          <p:nvPicPr>
            <p:cNvPr id="22" name="Picture 4" descr="document, file, page, paper icon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038450" y="4130754"/>
              <a:ext cx="1976532" cy="1548396"/>
            </a:xfrm>
            <a:prstGeom prst="rect">
              <a:avLst/>
            </a:prstGeom>
            <a:grpFill/>
            <a:extLst/>
          </p:spPr>
        </p:pic>
        <p:sp>
          <p:nvSpPr>
            <p:cNvPr id="23" name="TextBox 22"/>
            <p:cNvSpPr txBox="1"/>
            <p:nvPr/>
          </p:nvSpPr>
          <p:spPr>
            <a:xfrm>
              <a:off x="1762267" y="4130755"/>
              <a:ext cx="1039940" cy="68625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rgbClr val="0070C0"/>
                  </a:solidFill>
                </a:rPr>
                <a:t>………….</a:t>
              </a:r>
            </a:p>
          </p:txBody>
        </p:sp>
      </p:grpSp>
      <p:sp>
        <p:nvSpPr>
          <p:cNvPr id="15" name="AutoShape 22"/>
          <p:cNvSpPr>
            <a:spLocks noChangeArrowheads="1"/>
          </p:cNvSpPr>
          <p:nvPr/>
        </p:nvSpPr>
        <p:spPr bwMode="auto">
          <a:xfrm>
            <a:off x="7503718" y="2559577"/>
            <a:ext cx="1411681" cy="194656"/>
          </a:xfrm>
          <a:prstGeom prst="roundRect">
            <a:avLst>
              <a:gd name="adj" fmla="val 1666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</a:gradFill>
          <a:ln>
            <a:solidFill>
              <a:srgbClr val="008000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lnSpc>
                <a:spcPct val="60000"/>
              </a:lnSpc>
            </a:pPr>
            <a:r>
              <a:rPr lang="en-US" sz="900" dirty="0" smtClean="0">
                <a:solidFill>
                  <a:srgbClr val="000000"/>
                </a:solidFill>
                <a:latin typeface="+mj-lt"/>
              </a:rPr>
              <a:t>reset magnet faults</a:t>
            </a:r>
          </a:p>
        </p:txBody>
      </p:sp>
      <p:sp>
        <p:nvSpPr>
          <p:cNvPr id="16" name="AutoShape 22"/>
          <p:cNvSpPr>
            <a:spLocks noChangeArrowheads="1"/>
          </p:cNvSpPr>
          <p:nvPr/>
        </p:nvSpPr>
        <p:spPr bwMode="auto">
          <a:xfrm>
            <a:off x="7503718" y="2797444"/>
            <a:ext cx="1411681" cy="194656"/>
          </a:xfrm>
          <a:prstGeom prst="roundRect">
            <a:avLst>
              <a:gd name="adj" fmla="val 1666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</a:gradFill>
          <a:ln>
            <a:solidFill>
              <a:srgbClr val="008000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lnSpc>
                <a:spcPct val="60000"/>
              </a:lnSpc>
            </a:pPr>
            <a:r>
              <a:rPr lang="en-US" sz="900" dirty="0" smtClean="0">
                <a:solidFill>
                  <a:srgbClr val="000000"/>
                </a:solidFill>
              </a:rPr>
              <a:t>switch magnets to STANDBY</a:t>
            </a:r>
            <a:endParaRPr lang="en-US" sz="900" dirty="0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7" name="AutoShape 22"/>
          <p:cNvSpPr>
            <a:spLocks noChangeArrowheads="1"/>
          </p:cNvSpPr>
          <p:nvPr/>
        </p:nvSpPr>
        <p:spPr bwMode="auto">
          <a:xfrm>
            <a:off x="7503718" y="3042209"/>
            <a:ext cx="1411681" cy="194656"/>
          </a:xfrm>
          <a:prstGeom prst="roundRect">
            <a:avLst>
              <a:gd name="adj" fmla="val 1666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</a:gradFill>
          <a:ln>
            <a:solidFill>
              <a:srgbClr val="008000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lnSpc>
                <a:spcPct val="60000"/>
              </a:lnSpc>
            </a:pPr>
            <a:r>
              <a:rPr lang="en-US" sz="900" dirty="0" smtClean="0">
                <a:solidFill>
                  <a:srgbClr val="000000"/>
                </a:solidFill>
              </a:rPr>
              <a:t>check beam dump ready</a:t>
            </a:r>
            <a:endParaRPr lang="en-US" sz="900" dirty="0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8" name="AutoShape 22"/>
          <p:cNvSpPr>
            <a:spLocks noChangeArrowheads="1"/>
          </p:cNvSpPr>
          <p:nvPr/>
        </p:nvSpPr>
        <p:spPr bwMode="auto">
          <a:xfrm>
            <a:off x="7507019" y="3271607"/>
            <a:ext cx="1408381" cy="194656"/>
          </a:xfrm>
          <a:prstGeom prst="roundRect">
            <a:avLst>
              <a:gd name="adj" fmla="val 1666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</a:gradFill>
          <a:ln>
            <a:solidFill>
              <a:srgbClr val="008000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lnSpc>
                <a:spcPct val="60000"/>
              </a:lnSpc>
            </a:pPr>
            <a:r>
              <a:rPr lang="en-GB" sz="1200" dirty="0" smtClean="0">
                <a:solidFill>
                  <a:srgbClr val="000000"/>
                </a:solidFill>
                <a:latin typeface="+mj-lt"/>
              </a:rPr>
              <a:t>………….</a:t>
            </a:r>
            <a:endParaRPr lang="en-GB" sz="1200" dirty="0">
              <a:solidFill>
                <a:srgbClr val="000000"/>
              </a:solidFill>
              <a:latin typeface="+mj-lt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5918965" y="1854768"/>
            <a:ext cx="1500803" cy="3568127"/>
            <a:chOff x="1915866" y="1644331"/>
            <a:chExt cx="3102454" cy="4832668"/>
          </a:xfrm>
        </p:grpSpPr>
        <p:pic>
          <p:nvPicPr>
            <p:cNvPr id="20" name="Picture 4" descr="document, file, page, paper icon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915866" y="1644331"/>
              <a:ext cx="3102454" cy="48326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TextBox 20"/>
            <p:cNvSpPr txBox="1"/>
            <p:nvPr/>
          </p:nvSpPr>
          <p:spPr>
            <a:xfrm>
              <a:off x="3187857" y="1831615"/>
              <a:ext cx="1436514" cy="38295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lang="en-GB" sz="1200" b="1" dirty="0" smtClean="0">
                  <a:solidFill>
                    <a:srgbClr val="0070C0"/>
                  </a:solidFill>
                </a:rPr>
                <a:t>Run LHC</a:t>
              </a:r>
            </a:p>
          </p:txBody>
        </p:sp>
      </p:grpSp>
      <p:sp>
        <p:nvSpPr>
          <p:cNvPr id="38" name="Slide Number Placeholder 3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A62A-EEBA-6049-B7E6-6F59294FA44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861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8|22.2|20.8|22.7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ster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46173</TotalTime>
  <Words>3745</Words>
  <Application>Microsoft Macintosh PowerPoint</Application>
  <PresentationFormat>On-screen Show (4:3)</PresentationFormat>
  <Paragraphs>880</Paragraphs>
  <Slides>41</Slides>
  <Notes>38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4" baseType="lpstr">
      <vt:lpstr>Master</vt:lpstr>
      <vt:lpstr>Custom Design</vt:lpstr>
      <vt:lpstr>Equation</vt:lpstr>
      <vt:lpstr>The LHC Control System CERN Accelerators Control System</vt:lpstr>
      <vt:lpstr>The Challenge</vt:lpstr>
      <vt:lpstr>The Controls’ Challenge</vt:lpstr>
      <vt:lpstr>High Level Control System Requirements</vt:lpstr>
      <vt:lpstr>Control System Architecture</vt:lpstr>
      <vt:lpstr>Control Software Architecture</vt:lpstr>
      <vt:lpstr>LHC Settings and Cycles</vt:lpstr>
      <vt:lpstr>LHC Software Architecture  (LSA)</vt:lpstr>
      <vt:lpstr>Sequencer</vt:lpstr>
      <vt:lpstr>LHC Machine Protection</vt:lpstr>
      <vt:lpstr>Post-Mortem Analysis</vt:lpstr>
      <vt:lpstr>Role Based Access &amp; Critical Settings</vt:lpstr>
      <vt:lpstr>Understanding the LHC</vt:lpstr>
      <vt:lpstr>Measurement &amp; Logging System</vt:lpstr>
      <vt:lpstr>Towards LHC Performance Improvement “Integrated Luminosity is important, hence machine/beam availability is key” </vt:lpstr>
      <vt:lpstr>Accelerator Fault Tracking “Why are we not doing Physics when we should be?”  “What can we do to increase machine availability?”</vt:lpstr>
      <vt:lpstr>Towards BIG Data</vt:lpstr>
      <vt:lpstr>PowerPoint Presentation</vt:lpstr>
      <vt:lpstr>BACK UP SLIDES</vt:lpstr>
      <vt:lpstr>Upcoming Topics</vt:lpstr>
      <vt:lpstr>Additional challenge</vt:lpstr>
      <vt:lpstr>LHC Timing System</vt:lpstr>
      <vt:lpstr>Philosophy of development </vt:lpstr>
      <vt:lpstr>Control Software Architecture</vt:lpstr>
      <vt:lpstr>Controls SW Infrastructure</vt:lpstr>
      <vt:lpstr>Industrial Process Control System</vt:lpstr>
      <vt:lpstr>Front End Software Framework</vt:lpstr>
      <vt:lpstr>Controls MiddleWare</vt:lpstr>
      <vt:lpstr>LHC Setting Management</vt:lpstr>
      <vt:lpstr>LSA Parameter Hierarchy</vt:lpstr>
      <vt:lpstr>Diagnostic Monitoring</vt:lpstr>
      <vt:lpstr>Alarms</vt:lpstr>
      <vt:lpstr>Sequencer</vt:lpstr>
      <vt:lpstr>Sequencer Implementation</vt:lpstr>
      <vt:lpstr>Software Interlock System</vt:lpstr>
      <vt:lpstr>Management of Critical Settings</vt:lpstr>
      <vt:lpstr>Logging: daily extraction requests</vt:lpstr>
      <vt:lpstr>LHC’s Figure of MERIT</vt:lpstr>
      <vt:lpstr>LHC Future Timing System</vt:lpstr>
      <vt:lpstr>White Rabbit CERN Users</vt:lpstr>
      <vt:lpstr>White Rabbit Non CERN Committed Users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Eugenia Hatziangeli</dc:creator>
  <cp:lastModifiedBy>Eugenia HATZIANGELI</cp:lastModifiedBy>
  <cp:revision>2773</cp:revision>
  <dcterms:created xsi:type="dcterms:W3CDTF">2010-10-31T08:44:18Z</dcterms:created>
  <dcterms:modified xsi:type="dcterms:W3CDTF">2017-09-01T12:47:50Z</dcterms:modified>
</cp:coreProperties>
</file>